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51" r:id="rId1"/>
  </p:sldMasterIdLst>
  <p:notesMasterIdLst>
    <p:notesMasterId r:id="rId196"/>
  </p:notesMasterIdLst>
  <p:sldIdLst>
    <p:sldId id="308" r:id="rId2"/>
    <p:sldId id="642" r:id="rId3"/>
    <p:sldId id="643" r:id="rId4"/>
    <p:sldId id="644" r:id="rId5"/>
    <p:sldId id="645" r:id="rId6"/>
    <p:sldId id="724" r:id="rId7"/>
    <p:sldId id="725" r:id="rId8"/>
    <p:sldId id="649" r:id="rId9"/>
    <p:sldId id="726" r:id="rId10"/>
    <p:sldId id="727" r:id="rId11"/>
    <p:sldId id="728" r:id="rId12"/>
    <p:sldId id="729" r:id="rId13"/>
    <p:sldId id="731" r:id="rId14"/>
    <p:sldId id="732" r:id="rId15"/>
    <p:sldId id="733" r:id="rId16"/>
    <p:sldId id="734" r:id="rId17"/>
    <p:sldId id="735" r:id="rId18"/>
    <p:sldId id="736" r:id="rId19"/>
    <p:sldId id="738" r:id="rId20"/>
    <p:sldId id="739" r:id="rId21"/>
    <p:sldId id="740" r:id="rId22"/>
    <p:sldId id="737" r:id="rId23"/>
    <p:sldId id="742" r:id="rId24"/>
    <p:sldId id="741" r:id="rId25"/>
    <p:sldId id="659" r:id="rId26"/>
    <p:sldId id="682" r:id="rId27"/>
    <p:sldId id="744" r:id="rId28"/>
    <p:sldId id="730" r:id="rId29"/>
    <p:sldId id="759" r:id="rId30"/>
    <p:sldId id="766" r:id="rId31"/>
    <p:sldId id="761" r:id="rId32"/>
    <p:sldId id="762" r:id="rId33"/>
    <p:sldId id="763" r:id="rId34"/>
    <p:sldId id="764" r:id="rId35"/>
    <p:sldId id="765" r:id="rId36"/>
    <p:sldId id="760" r:id="rId37"/>
    <p:sldId id="767" r:id="rId38"/>
    <p:sldId id="768" r:id="rId39"/>
    <p:sldId id="769" r:id="rId40"/>
    <p:sldId id="770" r:id="rId41"/>
    <p:sldId id="771" r:id="rId42"/>
    <p:sldId id="772" r:id="rId43"/>
    <p:sldId id="774" r:id="rId44"/>
    <p:sldId id="775" r:id="rId45"/>
    <p:sldId id="776" r:id="rId46"/>
    <p:sldId id="778" r:id="rId47"/>
    <p:sldId id="777" r:id="rId48"/>
    <p:sldId id="773" r:id="rId49"/>
    <p:sldId id="758" r:id="rId50"/>
    <p:sldId id="779" r:id="rId51"/>
    <p:sldId id="780" r:id="rId52"/>
    <p:sldId id="781" r:id="rId53"/>
    <p:sldId id="782" r:id="rId54"/>
    <p:sldId id="786" r:id="rId55"/>
    <p:sldId id="789" r:id="rId56"/>
    <p:sldId id="790" r:id="rId57"/>
    <p:sldId id="783" r:id="rId58"/>
    <p:sldId id="793" r:id="rId59"/>
    <p:sldId id="791" r:id="rId60"/>
    <p:sldId id="792" r:id="rId61"/>
    <p:sldId id="785" r:id="rId62"/>
    <p:sldId id="795" r:id="rId63"/>
    <p:sldId id="794" r:id="rId64"/>
    <p:sldId id="796" r:id="rId65"/>
    <p:sldId id="797" r:id="rId66"/>
    <p:sldId id="745" r:id="rId67"/>
    <p:sldId id="660" r:id="rId68"/>
    <p:sldId id="686" r:id="rId69"/>
    <p:sldId id="746" r:id="rId70"/>
    <p:sldId id="747" r:id="rId71"/>
    <p:sldId id="799" r:id="rId72"/>
    <p:sldId id="800" r:id="rId73"/>
    <p:sldId id="798" r:id="rId74"/>
    <p:sldId id="802" r:id="rId75"/>
    <p:sldId id="801" r:id="rId76"/>
    <p:sldId id="804" r:id="rId77"/>
    <p:sldId id="805" r:id="rId78"/>
    <p:sldId id="806" r:id="rId79"/>
    <p:sldId id="807" r:id="rId80"/>
    <p:sldId id="803" r:id="rId81"/>
    <p:sldId id="808" r:id="rId82"/>
    <p:sldId id="810" r:id="rId83"/>
    <p:sldId id="809" r:id="rId84"/>
    <p:sldId id="811" r:id="rId85"/>
    <p:sldId id="812" r:id="rId86"/>
    <p:sldId id="813" r:id="rId87"/>
    <p:sldId id="815" r:id="rId88"/>
    <p:sldId id="748" r:id="rId89"/>
    <p:sldId id="661" r:id="rId90"/>
    <p:sldId id="690" r:id="rId91"/>
    <p:sldId id="749" r:id="rId92"/>
    <p:sldId id="750" r:id="rId93"/>
    <p:sldId id="817" r:id="rId94"/>
    <p:sldId id="818" r:id="rId95"/>
    <p:sldId id="819" r:id="rId96"/>
    <p:sldId id="820" r:id="rId97"/>
    <p:sldId id="821" r:id="rId98"/>
    <p:sldId id="816" r:id="rId99"/>
    <p:sldId id="824" r:id="rId100"/>
    <p:sldId id="751" r:id="rId101"/>
    <p:sldId id="662" r:id="rId102"/>
    <p:sldId id="694" r:id="rId103"/>
    <p:sldId id="752" r:id="rId104"/>
    <p:sldId id="753" r:id="rId105"/>
    <p:sldId id="826" r:id="rId106"/>
    <p:sldId id="827" r:id="rId107"/>
    <p:sldId id="828" r:id="rId108"/>
    <p:sldId id="829" r:id="rId109"/>
    <p:sldId id="830" r:id="rId110"/>
    <p:sldId id="831" r:id="rId111"/>
    <p:sldId id="833" r:id="rId112"/>
    <p:sldId id="834" r:id="rId113"/>
    <p:sldId id="835" r:id="rId114"/>
    <p:sldId id="836" r:id="rId115"/>
    <p:sldId id="837" r:id="rId116"/>
    <p:sldId id="838" r:id="rId117"/>
    <p:sldId id="839" r:id="rId118"/>
    <p:sldId id="840" r:id="rId119"/>
    <p:sldId id="841" r:id="rId120"/>
    <p:sldId id="842" r:id="rId121"/>
    <p:sldId id="832" r:id="rId122"/>
    <p:sldId id="843" r:id="rId123"/>
    <p:sldId id="844" r:id="rId124"/>
    <p:sldId id="845" r:id="rId125"/>
    <p:sldId id="846" r:id="rId126"/>
    <p:sldId id="847" r:id="rId127"/>
    <p:sldId id="848" r:id="rId128"/>
    <p:sldId id="849" r:id="rId129"/>
    <p:sldId id="850" r:id="rId130"/>
    <p:sldId id="852" r:id="rId131"/>
    <p:sldId id="853" r:id="rId132"/>
    <p:sldId id="851" r:id="rId133"/>
    <p:sldId id="854" r:id="rId134"/>
    <p:sldId id="855" r:id="rId135"/>
    <p:sldId id="856" r:id="rId136"/>
    <p:sldId id="857" r:id="rId137"/>
    <p:sldId id="754" r:id="rId138"/>
    <p:sldId id="663" r:id="rId139"/>
    <p:sldId id="698" r:id="rId140"/>
    <p:sldId id="755" r:id="rId141"/>
    <p:sldId id="825" r:id="rId142"/>
    <p:sldId id="858" r:id="rId143"/>
    <p:sldId id="859" r:id="rId144"/>
    <p:sldId id="861" r:id="rId145"/>
    <p:sldId id="862" r:id="rId146"/>
    <p:sldId id="863" r:id="rId147"/>
    <p:sldId id="864" r:id="rId148"/>
    <p:sldId id="865" r:id="rId149"/>
    <p:sldId id="866" r:id="rId150"/>
    <p:sldId id="867" r:id="rId151"/>
    <p:sldId id="860" r:id="rId152"/>
    <p:sldId id="869" r:id="rId153"/>
    <p:sldId id="870" r:id="rId154"/>
    <p:sldId id="871" r:id="rId155"/>
    <p:sldId id="872" r:id="rId156"/>
    <p:sldId id="873" r:id="rId157"/>
    <p:sldId id="868" r:id="rId158"/>
    <p:sldId id="874" r:id="rId159"/>
    <p:sldId id="875" r:id="rId160"/>
    <p:sldId id="876" r:id="rId161"/>
    <p:sldId id="877" r:id="rId162"/>
    <p:sldId id="883" r:id="rId163"/>
    <p:sldId id="879" r:id="rId164"/>
    <p:sldId id="884" r:id="rId165"/>
    <p:sldId id="880" r:id="rId166"/>
    <p:sldId id="885" r:id="rId167"/>
    <p:sldId id="881" r:id="rId168"/>
    <p:sldId id="886" r:id="rId169"/>
    <p:sldId id="882" r:id="rId170"/>
    <p:sldId id="887" r:id="rId171"/>
    <p:sldId id="878" r:id="rId172"/>
    <p:sldId id="888" r:id="rId173"/>
    <p:sldId id="890" r:id="rId174"/>
    <p:sldId id="891" r:id="rId175"/>
    <p:sldId id="892" r:id="rId176"/>
    <p:sldId id="893" r:id="rId177"/>
    <p:sldId id="894" r:id="rId178"/>
    <p:sldId id="895" r:id="rId179"/>
    <p:sldId id="896" r:id="rId180"/>
    <p:sldId id="897" r:id="rId181"/>
    <p:sldId id="898" r:id="rId182"/>
    <p:sldId id="899" r:id="rId183"/>
    <p:sldId id="900" r:id="rId184"/>
    <p:sldId id="695" r:id="rId185"/>
    <p:sldId id="901" r:id="rId186"/>
    <p:sldId id="716" r:id="rId187"/>
    <p:sldId id="717" r:id="rId188"/>
    <p:sldId id="757" r:id="rId189"/>
    <p:sldId id="1255" r:id="rId190"/>
    <p:sldId id="1256" r:id="rId191"/>
    <p:sldId id="1257" r:id="rId192"/>
    <p:sldId id="1258" r:id="rId193"/>
    <p:sldId id="1259" r:id="rId194"/>
    <p:sldId id="622" r:id="rId195"/>
  </p:sldIdLst>
  <p:sldSz cx="12192000" cy="6858000"/>
  <p:notesSz cx="6797675" cy="99266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68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68489"/>
    <a:srgbClr val="FFC043"/>
    <a:srgbClr val="FFCC66"/>
    <a:srgbClr val="BBDDDF"/>
    <a:srgbClr val="A4D2D4"/>
    <a:srgbClr val="8DC6C9"/>
    <a:srgbClr val="85C2C5"/>
    <a:srgbClr val="50A3A7"/>
    <a:srgbClr val="BCBCBC"/>
    <a:srgbClr val="E297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نمط متوسط 2 - تمييز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76765" autoAdjust="0"/>
    <p:restoredTop sz="94061" autoAdjust="0"/>
  </p:normalViewPr>
  <p:slideViewPr>
    <p:cSldViewPr snapToGrid="0">
      <p:cViewPr varScale="1">
        <p:scale>
          <a:sx n="66" d="100"/>
          <a:sy n="66" d="100"/>
        </p:scale>
        <p:origin x="480" y="48"/>
      </p:cViewPr>
      <p:guideLst>
        <p:guide orient="horz" pos="368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59" Type="http://schemas.openxmlformats.org/officeDocument/2006/relationships/slide" Target="slides/slide158.xml"/><Relationship Id="rId170" Type="http://schemas.openxmlformats.org/officeDocument/2006/relationships/slide" Target="slides/slide169.xml"/><Relationship Id="rId191" Type="http://schemas.openxmlformats.org/officeDocument/2006/relationships/slide" Target="slides/slide190.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53" Type="http://schemas.openxmlformats.org/officeDocument/2006/relationships/slide" Target="slides/slide52.xml"/><Relationship Id="rId74" Type="http://schemas.openxmlformats.org/officeDocument/2006/relationships/slide" Target="slides/slide73.xml"/><Relationship Id="rId128" Type="http://schemas.openxmlformats.org/officeDocument/2006/relationships/slide" Target="slides/slide127.xml"/><Relationship Id="rId149" Type="http://schemas.openxmlformats.org/officeDocument/2006/relationships/slide" Target="slides/slide148.xml"/><Relationship Id="rId5" Type="http://schemas.openxmlformats.org/officeDocument/2006/relationships/slide" Target="slides/slide4.xml"/><Relationship Id="rId95" Type="http://schemas.openxmlformats.org/officeDocument/2006/relationships/slide" Target="slides/slide94.xml"/><Relationship Id="rId160" Type="http://schemas.openxmlformats.org/officeDocument/2006/relationships/slide" Target="slides/slide159.xml"/><Relationship Id="rId181" Type="http://schemas.openxmlformats.org/officeDocument/2006/relationships/slide" Target="slides/slide180.xml"/><Relationship Id="rId22" Type="http://schemas.openxmlformats.org/officeDocument/2006/relationships/slide" Target="slides/slide21.xml"/><Relationship Id="rId43" Type="http://schemas.openxmlformats.org/officeDocument/2006/relationships/slide" Target="slides/slide42.xml"/><Relationship Id="rId64" Type="http://schemas.openxmlformats.org/officeDocument/2006/relationships/slide" Target="slides/slide63.xml"/><Relationship Id="rId118" Type="http://schemas.openxmlformats.org/officeDocument/2006/relationships/slide" Target="slides/slide117.xml"/><Relationship Id="rId139" Type="http://schemas.openxmlformats.org/officeDocument/2006/relationships/slide" Target="slides/slide138.xml"/><Relationship Id="rId85" Type="http://schemas.openxmlformats.org/officeDocument/2006/relationships/slide" Target="slides/slide84.xml"/><Relationship Id="rId150" Type="http://schemas.openxmlformats.org/officeDocument/2006/relationships/slide" Target="slides/slide149.xml"/><Relationship Id="rId171" Type="http://schemas.openxmlformats.org/officeDocument/2006/relationships/slide" Target="slides/slide170.xml"/><Relationship Id="rId192" Type="http://schemas.openxmlformats.org/officeDocument/2006/relationships/slide" Target="slides/slide191.xml"/><Relationship Id="rId12" Type="http://schemas.openxmlformats.org/officeDocument/2006/relationships/slide" Target="slides/slide11.xml"/><Relationship Id="rId33" Type="http://schemas.openxmlformats.org/officeDocument/2006/relationships/slide" Target="slides/slide32.xml"/><Relationship Id="rId108" Type="http://schemas.openxmlformats.org/officeDocument/2006/relationships/slide" Target="slides/slide107.xml"/><Relationship Id="rId129" Type="http://schemas.openxmlformats.org/officeDocument/2006/relationships/slide" Target="slides/slide128.xml"/><Relationship Id="rId54" Type="http://schemas.openxmlformats.org/officeDocument/2006/relationships/slide" Target="slides/slide53.xml"/><Relationship Id="rId75" Type="http://schemas.openxmlformats.org/officeDocument/2006/relationships/slide" Target="slides/slide74.xml"/><Relationship Id="rId96" Type="http://schemas.openxmlformats.org/officeDocument/2006/relationships/slide" Target="slides/slide95.xml"/><Relationship Id="rId140" Type="http://schemas.openxmlformats.org/officeDocument/2006/relationships/slide" Target="slides/slide139.xml"/><Relationship Id="rId161" Type="http://schemas.openxmlformats.org/officeDocument/2006/relationships/slide" Target="slides/slide160.xml"/><Relationship Id="rId182" Type="http://schemas.openxmlformats.org/officeDocument/2006/relationships/slide" Target="slides/slide181.xml"/><Relationship Id="rId6" Type="http://schemas.openxmlformats.org/officeDocument/2006/relationships/slide" Target="slides/slide5.xml"/><Relationship Id="rId23" Type="http://schemas.openxmlformats.org/officeDocument/2006/relationships/slide" Target="slides/slide22.xml"/><Relationship Id="rId119" Type="http://schemas.openxmlformats.org/officeDocument/2006/relationships/slide" Target="slides/slide118.xml"/><Relationship Id="rId44" Type="http://schemas.openxmlformats.org/officeDocument/2006/relationships/slide" Target="slides/slide43.xml"/><Relationship Id="rId65" Type="http://schemas.openxmlformats.org/officeDocument/2006/relationships/slide" Target="slides/slide64.xml"/><Relationship Id="rId86" Type="http://schemas.openxmlformats.org/officeDocument/2006/relationships/slide" Target="slides/slide85.xml"/><Relationship Id="rId130" Type="http://schemas.openxmlformats.org/officeDocument/2006/relationships/slide" Target="slides/slide129.xml"/><Relationship Id="rId151" Type="http://schemas.openxmlformats.org/officeDocument/2006/relationships/slide" Target="slides/slide150.xml"/><Relationship Id="rId172" Type="http://schemas.openxmlformats.org/officeDocument/2006/relationships/slide" Target="slides/slide171.xml"/><Relationship Id="rId193" Type="http://schemas.openxmlformats.org/officeDocument/2006/relationships/slide" Target="slides/slide192.xml"/><Relationship Id="rId13" Type="http://schemas.openxmlformats.org/officeDocument/2006/relationships/slide" Target="slides/slide12.xml"/><Relationship Id="rId109" Type="http://schemas.openxmlformats.org/officeDocument/2006/relationships/slide" Target="slides/slide108.xml"/><Relationship Id="rId34" Type="http://schemas.openxmlformats.org/officeDocument/2006/relationships/slide" Target="slides/slide33.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20" Type="http://schemas.openxmlformats.org/officeDocument/2006/relationships/slide" Target="slides/slide119.xml"/><Relationship Id="rId141" Type="http://schemas.openxmlformats.org/officeDocument/2006/relationships/slide" Target="slides/slide140.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162" Type="http://schemas.openxmlformats.org/officeDocument/2006/relationships/slide" Target="slides/slide161.xml"/><Relationship Id="rId183" Type="http://schemas.openxmlformats.org/officeDocument/2006/relationships/slide" Target="slides/slide182.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slide" Target="slides/slide177.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73" Type="http://schemas.openxmlformats.org/officeDocument/2006/relationships/slide" Target="slides/slide172.xml"/><Relationship Id="rId194" Type="http://schemas.openxmlformats.org/officeDocument/2006/relationships/slide" Target="slides/slide193.xml"/><Relationship Id="rId199" Type="http://schemas.openxmlformats.org/officeDocument/2006/relationships/theme" Target="theme/theme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184" Type="http://schemas.openxmlformats.org/officeDocument/2006/relationships/slide" Target="slides/slide183.xml"/><Relationship Id="rId189" Type="http://schemas.openxmlformats.org/officeDocument/2006/relationships/slide" Target="slides/slide188.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slide" Target="slides/slide173.xml"/><Relationship Id="rId179" Type="http://schemas.openxmlformats.org/officeDocument/2006/relationships/slide" Target="slides/slide178.xml"/><Relationship Id="rId195" Type="http://schemas.openxmlformats.org/officeDocument/2006/relationships/slide" Target="slides/slide194.xml"/><Relationship Id="rId190" Type="http://schemas.openxmlformats.org/officeDocument/2006/relationships/slide" Target="slides/slide189.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slide" Target="slides/slide147.xml"/><Relationship Id="rId164" Type="http://schemas.openxmlformats.org/officeDocument/2006/relationships/slide" Target="slides/slide163.xml"/><Relationship Id="rId169" Type="http://schemas.openxmlformats.org/officeDocument/2006/relationships/slide" Target="slides/slide168.xml"/><Relationship Id="rId185" Type="http://schemas.openxmlformats.org/officeDocument/2006/relationships/slide" Target="slides/slide184.xml"/><Relationship Id="rId4" Type="http://schemas.openxmlformats.org/officeDocument/2006/relationships/slide" Target="slides/slide3.xml"/><Relationship Id="rId9" Type="http://schemas.openxmlformats.org/officeDocument/2006/relationships/slide" Target="slides/slide8.xml"/><Relationship Id="rId180" Type="http://schemas.openxmlformats.org/officeDocument/2006/relationships/slide" Target="slides/slide179.xml"/><Relationship Id="rId26" Type="http://schemas.openxmlformats.org/officeDocument/2006/relationships/slide" Target="slides/slide25.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75" Type="http://schemas.openxmlformats.org/officeDocument/2006/relationships/slide" Target="slides/slide174.xml"/><Relationship Id="rId196" Type="http://schemas.openxmlformats.org/officeDocument/2006/relationships/notesMaster" Target="notesMasters/notesMaster1.xml"/><Relationship Id="rId200" Type="http://schemas.openxmlformats.org/officeDocument/2006/relationships/tableStyles" Target="tableStyles.xml"/><Relationship Id="rId16" Type="http://schemas.openxmlformats.org/officeDocument/2006/relationships/slide" Target="slides/slide15.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 Id="rId90" Type="http://schemas.openxmlformats.org/officeDocument/2006/relationships/slide" Target="slides/slide89.xml"/><Relationship Id="rId165" Type="http://schemas.openxmlformats.org/officeDocument/2006/relationships/slide" Target="slides/slide164.xml"/><Relationship Id="rId186" Type="http://schemas.openxmlformats.org/officeDocument/2006/relationships/slide" Target="slides/slide185.xml"/><Relationship Id="rId27" Type="http://schemas.openxmlformats.org/officeDocument/2006/relationships/slide" Target="slides/slide26.xml"/><Relationship Id="rId48" Type="http://schemas.openxmlformats.org/officeDocument/2006/relationships/slide" Target="slides/slide47.xml"/><Relationship Id="rId69" Type="http://schemas.openxmlformats.org/officeDocument/2006/relationships/slide" Target="slides/slide68.xml"/><Relationship Id="rId113" Type="http://schemas.openxmlformats.org/officeDocument/2006/relationships/slide" Target="slides/slide112.xml"/><Relationship Id="rId134" Type="http://schemas.openxmlformats.org/officeDocument/2006/relationships/slide" Target="slides/slide133.xml"/><Relationship Id="rId80" Type="http://schemas.openxmlformats.org/officeDocument/2006/relationships/slide" Target="slides/slide79.xml"/><Relationship Id="rId155" Type="http://schemas.openxmlformats.org/officeDocument/2006/relationships/slide" Target="slides/slide154.xml"/><Relationship Id="rId176" Type="http://schemas.openxmlformats.org/officeDocument/2006/relationships/slide" Target="slides/slide175.xml"/><Relationship Id="rId197" Type="http://schemas.openxmlformats.org/officeDocument/2006/relationships/presProps" Target="presProps.xml"/><Relationship Id="rId17" Type="http://schemas.openxmlformats.org/officeDocument/2006/relationships/slide" Target="slides/slide16.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24" Type="http://schemas.openxmlformats.org/officeDocument/2006/relationships/slide" Target="slides/slide123.xml"/><Relationship Id="rId70" Type="http://schemas.openxmlformats.org/officeDocument/2006/relationships/slide" Target="slides/slide69.xml"/><Relationship Id="rId91" Type="http://schemas.openxmlformats.org/officeDocument/2006/relationships/slide" Target="slides/slide90.xml"/><Relationship Id="rId145" Type="http://schemas.openxmlformats.org/officeDocument/2006/relationships/slide" Target="slides/slide144.xml"/><Relationship Id="rId166" Type="http://schemas.openxmlformats.org/officeDocument/2006/relationships/slide" Target="slides/slide165.xml"/><Relationship Id="rId187" Type="http://schemas.openxmlformats.org/officeDocument/2006/relationships/slide" Target="slides/slide186.xml"/><Relationship Id="rId1" Type="http://schemas.openxmlformats.org/officeDocument/2006/relationships/slideMaster" Target="slideMasters/slideMaster1.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60" Type="http://schemas.openxmlformats.org/officeDocument/2006/relationships/slide" Target="slides/slide59.xml"/><Relationship Id="rId81" Type="http://schemas.openxmlformats.org/officeDocument/2006/relationships/slide" Target="slides/slide80.xml"/><Relationship Id="rId135" Type="http://schemas.openxmlformats.org/officeDocument/2006/relationships/slide" Target="slides/slide134.xml"/><Relationship Id="rId156" Type="http://schemas.openxmlformats.org/officeDocument/2006/relationships/slide" Target="slides/slide155.xml"/><Relationship Id="rId177" Type="http://schemas.openxmlformats.org/officeDocument/2006/relationships/slide" Target="slides/slide176.xml"/><Relationship Id="rId198" Type="http://schemas.openxmlformats.org/officeDocument/2006/relationships/viewProps" Target="viewProps.xml"/><Relationship Id="rId18" Type="http://schemas.openxmlformats.org/officeDocument/2006/relationships/slide" Target="slides/slide17.xml"/><Relationship Id="rId39" Type="http://schemas.openxmlformats.org/officeDocument/2006/relationships/slide" Target="slides/slide38.xml"/><Relationship Id="rId50" Type="http://schemas.openxmlformats.org/officeDocument/2006/relationships/slide" Target="slides/slide49.xml"/><Relationship Id="rId104" Type="http://schemas.openxmlformats.org/officeDocument/2006/relationships/slide" Target="slides/slide103.xml"/><Relationship Id="rId125" Type="http://schemas.openxmlformats.org/officeDocument/2006/relationships/slide" Target="slides/slide124.xml"/><Relationship Id="rId146" Type="http://schemas.openxmlformats.org/officeDocument/2006/relationships/slide" Target="slides/slide145.xml"/><Relationship Id="rId167" Type="http://schemas.openxmlformats.org/officeDocument/2006/relationships/slide" Target="slides/slide166.xml"/><Relationship Id="rId188" Type="http://schemas.openxmlformats.org/officeDocument/2006/relationships/slide" Target="slides/slide18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50443" y="0"/>
            <a:ext cx="2945659" cy="498056"/>
          </a:xfrm>
          <a:prstGeom prst="rect">
            <a:avLst/>
          </a:prstGeom>
        </p:spPr>
        <p:txBody>
          <a:bodyPr vert="horz" lIns="91440" tIns="45720" rIns="91440" bIns="45720" rtlCol="0"/>
          <a:lstStyle>
            <a:lvl1pPr algn="r">
              <a:defRPr sz="1200"/>
            </a:lvl1pPr>
          </a:lstStyle>
          <a:p>
            <a:fld id="{4AAAF045-FEF6-43EA-9CDC-C84FC3F85E9C}" type="datetimeFigureOut">
              <a:rPr lang="en-US" smtClean="0"/>
              <a:t>5/18/2025</a:t>
            </a:fld>
            <a:endParaRPr lang="en-US"/>
          </a:p>
        </p:txBody>
      </p:sp>
      <p:sp>
        <p:nvSpPr>
          <p:cNvPr id="4" name="Slide Image Placeholder 3"/>
          <p:cNvSpPr>
            <a:spLocks noGrp="1" noRot="1" noChangeAspect="1"/>
          </p:cNvSpPr>
          <p:nvPr>
            <p:ph type="sldImg" idx="2"/>
          </p:nvPr>
        </p:nvSpPr>
        <p:spPr>
          <a:xfrm>
            <a:off x="422275" y="1241425"/>
            <a:ext cx="5953125" cy="3349625"/>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79768" y="4777194"/>
            <a:ext cx="5438140" cy="3908614"/>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428584"/>
            <a:ext cx="2945659" cy="498055"/>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50443" y="9428584"/>
            <a:ext cx="2945659" cy="498055"/>
          </a:xfrm>
          <a:prstGeom prst="rect">
            <a:avLst/>
          </a:prstGeom>
        </p:spPr>
        <p:txBody>
          <a:bodyPr vert="horz" lIns="91440" tIns="45720" rIns="91440" bIns="45720" rtlCol="0" anchor="b"/>
          <a:lstStyle>
            <a:lvl1pPr algn="r">
              <a:defRPr sz="1200"/>
            </a:lvl1pPr>
          </a:lstStyle>
          <a:p>
            <a:fld id="{652F1279-6CE4-4169-83D3-4483097B6907}" type="slidenum">
              <a:rPr lang="en-US" smtClean="0"/>
              <a:t>‹#›</a:t>
            </a:fld>
            <a:endParaRPr lang="en-US"/>
          </a:p>
        </p:txBody>
      </p:sp>
    </p:spTree>
    <p:extLst>
      <p:ext uri="{BB962C8B-B14F-4D97-AF65-F5344CB8AC3E}">
        <p14:creationId xmlns:p14="http://schemas.microsoft.com/office/powerpoint/2010/main" val="140558990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83.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85.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87.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89.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91.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93.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9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49.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51.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53.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55.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5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59.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6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63.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65.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67.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69.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71.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73.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75.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7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79.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8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algn="ctr" rtl="1">
              <a:lnSpc>
                <a:spcPct val="107000"/>
              </a:lnSpc>
              <a:spcBef>
                <a:spcPts val="0"/>
              </a:spcBef>
              <a:spcAft>
                <a:spcPts val="0"/>
              </a:spcAft>
            </a:pPr>
            <a:r>
              <a:rPr lang="ar-SA" sz="18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8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8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8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1</a:t>
            </a:fld>
            <a:endParaRPr lang="en-US"/>
          </a:p>
        </p:txBody>
      </p:sp>
    </p:spTree>
    <p:extLst>
      <p:ext uri="{BB962C8B-B14F-4D97-AF65-F5344CB8AC3E}">
        <p14:creationId xmlns:p14="http://schemas.microsoft.com/office/powerpoint/2010/main" val="272704395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16</a:t>
            </a:fld>
            <a:endParaRPr lang="en-US"/>
          </a:p>
        </p:txBody>
      </p:sp>
    </p:spTree>
    <p:extLst>
      <p:ext uri="{BB962C8B-B14F-4D97-AF65-F5344CB8AC3E}">
        <p14:creationId xmlns:p14="http://schemas.microsoft.com/office/powerpoint/2010/main" val="1288926650"/>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183</a:t>
            </a:fld>
            <a:endParaRPr lang="en-US"/>
          </a:p>
        </p:txBody>
      </p:sp>
    </p:spTree>
    <p:extLst>
      <p:ext uri="{BB962C8B-B14F-4D97-AF65-F5344CB8AC3E}">
        <p14:creationId xmlns:p14="http://schemas.microsoft.com/office/powerpoint/2010/main" val="899819007"/>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185</a:t>
            </a:fld>
            <a:endParaRPr lang="en-US"/>
          </a:p>
        </p:txBody>
      </p:sp>
    </p:spTree>
    <p:extLst>
      <p:ext uri="{BB962C8B-B14F-4D97-AF65-F5344CB8AC3E}">
        <p14:creationId xmlns:p14="http://schemas.microsoft.com/office/powerpoint/2010/main" val="1296961584"/>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187</a:t>
            </a:fld>
            <a:endParaRPr lang="en-US"/>
          </a:p>
        </p:txBody>
      </p:sp>
    </p:spTree>
    <p:extLst>
      <p:ext uri="{BB962C8B-B14F-4D97-AF65-F5344CB8AC3E}">
        <p14:creationId xmlns:p14="http://schemas.microsoft.com/office/powerpoint/2010/main" val="4018869549"/>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189</a:t>
            </a:fld>
            <a:endParaRPr lang="en-US"/>
          </a:p>
        </p:txBody>
      </p:sp>
    </p:spTree>
    <p:extLst>
      <p:ext uri="{BB962C8B-B14F-4D97-AF65-F5344CB8AC3E}">
        <p14:creationId xmlns:p14="http://schemas.microsoft.com/office/powerpoint/2010/main" val="484361457"/>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191</a:t>
            </a:fld>
            <a:endParaRPr lang="en-US"/>
          </a:p>
        </p:txBody>
      </p:sp>
    </p:spTree>
    <p:extLst>
      <p:ext uri="{BB962C8B-B14F-4D97-AF65-F5344CB8AC3E}">
        <p14:creationId xmlns:p14="http://schemas.microsoft.com/office/powerpoint/2010/main" val="991423665"/>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r>
              <a:rPr lang="ar-JO" dirty="0"/>
              <a:t>=</a:t>
            </a:r>
            <a:endParaRPr lang="en-US" dirty="0"/>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193</a:t>
            </a:fld>
            <a:endParaRPr lang="en-US"/>
          </a:p>
        </p:txBody>
      </p:sp>
    </p:spTree>
    <p:extLst>
      <p:ext uri="{BB962C8B-B14F-4D97-AF65-F5344CB8AC3E}">
        <p14:creationId xmlns:p14="http://schemas.microsoft.com/office/powerpoint/2010/main" val="2507063565"/>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4"/>
        <p:cNvGrpSpPr/>
        <p:nvPr/>
      </p:nvGrpSpPr>
      <p:grpSpPr>
        <a:xfrm>
          <a:off x="0" y="0"/>
          <a:ext cx="0" cy="0"/>
          <a:chOff x="0" y="0"/>
          <a:chExt cx="0" cy="0"/>
        </a:xfrm>
      </p:grpSpPr>
      <p:sp>
        <p:nvSpPr>
          <p:cNvPr id="475" name="Google Shape;475;g6fd8ccc017_0_116:notes"/>
          <p:cNvSpPr>
            <a:spLocks noGrp="1" noRot="1" noChangeAspect="1"/>
          </p:cNvSpPr>
          <p:nvPr>
            <p:ph type="sldImg" idx="2"/>
          </p:nvPr>
        </p:nvSpPr>
        <p:spPr>
          <a:xfrm>
            <a:off x="-223838" y="808038"/>
            <a:ext cx="7185026" cy="4041775"/>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76" name="Google Shape;476;g6fd8ccc017_0_116:notes"/>
          <p:cNvSpPr txBox="1">
            <a:spLocks noGrp="1"/>
          </p:cNvSpPr>
          <p:nvPr>
            <p:ph type="body" idx="1"/>
          </p:nvPr>
        </p:nvSpPr>
        <p:spPr>
          <a:xfrm>
            <a:off x="673788" y="5118725"/>
            <a:ext cx="5390305" cy="4849318"/>
          </a:xfrm>
          <a:prstGeom prst="rect">
            <a:avLst/>
          </a:prstGeom>
        </p:spPr>
        <p:txBody>
          <a:bodyPr spcFirstLastPara="1" wrap="square" lIns="91425" tIns="91425" rIns="91425" bIns="91425" anchor="t" anchorCtr="0">
            <a:noAutofit/>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87982295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18</a:t>
            </a:fld>
            <a:endParaRPr lang="en-US"/>
          </a:p>
        </p:txBody>
      </p:sp>
    </p:spTree>
    <p:extLst>
      <p:ext uri="{BB962C8B-B14F-4D97-AF65-F5344CB8AC3E}">
        <p14:creationId xmlns:p14="http://schemas.microsoft.com/office/powerpoint/2010/main" val="267430716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20</a:t>
            </a:fld>
            <a:endParaRPr lang="en-US"/>
          </a:p>
        </p:txBody>
      </p:sp>
    </p:spTree>
    <p:extLst>
      <p:ext uri="{BB962C8B-B14F-4D97-AF65-F5344CB8AC3E}">
        <p14:creationId xmlns:p14="http://schemas.microsoft.com/office/powerpoint/2010/main" val="336035966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22</a:t>
            </a:fld>
            <a:endParaRPr lang="en-US"/>
          </a:p>
        </p:txBody>
      </p:sp>
    </p:spTree>
    <p:extLst>
      <p:ext uri="{BB962C8B-B14F-4D97-AF65-F5344CB8AC3E}">
        <p14:creationId xmlns:p14="http://schemas.microsoft.com/office/powerpoint/2010/main" val="128299137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24</a:t>
            </a:fld>
            <a:endParaRPr lang="en-US"/>
          </a:p>
        </p:txBody>
      </p:sp>
    </p:spTree>
    <p:extLst>
      <p:ext uri="{BB962C8B-B14F-4D97-AF65-F5344CB8AC3E}">
        <p14:creationId xmlns:p14="http://schemas.microsoft.com/office/powerpoint/2010/main" val="83700445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4"/>
        <p:cNvGrpSpPr/>
        <p:nvPr/>
      </p:nvGrpSpPr>
      <p:grpSpPr>
        <a:xfrm>
          <a:off x="0" y="0"/>
          <a:ext cx="0" cy="0"/>
          <a:chOff x="0" y="0"/>
          <a:chExt cx="0" cy="0"/>
        </a:xfrm>
      </p:grpSpPr>
      <p:sp>
        <p:nvSpPr>
          <p:cNvPr id="475" name="Google Shape;475;g6fd8ccc017_0_116:notes"/>
          <p:cNvSpPr>
            <a:spLocks noGrp="1" noRot="1" noChangeAspect="1"/>
          </p:cNvSpPr>
          <p:nvPr>
            <p:ph type="sldImg" idx="2"/>
          </p:nvPr>
        </p:nvSpPr>
        <p:spPr>
          <a:xfrm>
            <a:off x="-223838" y="808038"/>
            <a:ext cx="7185026" cy="4041775"/>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76" name="Google Shape;476;g6fd8ccc017_0_116:notes"/>
          <p:cNvSpPr txBox="1">
            <a:spLocks noGrp="1"/>
          </p:cNvSpPr>
          <p:nvPr>
            <p:ph type="body" idx="1"/>
          </p:nvPr>
        </p:nvSpPr>
        <p:spPr>
          <a:xfrm>
            <a:off x="673788" y="5118725"/>
            <a:ext cx="5390305" cy="4849318"/>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322074953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Y" dirty="0"/>
              <a:t>طريقة تشغيل رابط اليوتيوب:</a:t>
            </a:r>
          </a:p>
          <a:p>
            <a:pPr algn="r" rtl="1"/>
            <a:r>
              <a:rPr lang="ar-SY" dirty="0"/>
              <a:t>الضغط على </a:t>
            </a:r>
            <a:r>
              <a:rPr lang="en-US" dirty="0" err="1"/>
              <a:t>CTRL+Click</a:t>
            </a:r>
            <a:endParaRPr lang="en-US" dirty="0"/>
          </a:p>
          <a:p>
            <a:endParaRPr lang="en-US" dirty="0"/>
          </a:p>
        </p:txBody>
      </p:sp>
      <p:sp>
        <p:nvSpPr>
          <p:cNvPr id="4" name="Slide Number Placeholder 3"/>
          <p:cNvSpPr>
            <a:spLocks noGrp="1"/>
          </p:cNvSpPr>
          <p:nvPr>
            <p:ph type="sldNum" sz="quarter" idx="5"/>
          </p:nvPr>
        </p:nvSpPr>
        <p:spPr/>
        <p:txBody>
          <a:bodyPr/>
          <a:lstStyle/>
          <a:p>
            <a:fld id="{652F1279-6CE4-4169-83D3-4483097B6907}" type="slidenum">
              <a:rPr lang="en-US" smtClean="0"/>
              <a:t>26</a:t>
            </a:fld>
            <a:endParaRPr lang="en-US"/>
          </a:p>
        </p:txBody>
      </p:sp>
    </p:spTree>
    <p:extLst>
      <p:ext uri="{BB962C8B-B14F-4D97-AF65-F5344CB8AC3E}">
        <p14:creationId xmlns:p14="http://schemas.microsoft.com/office/powerpoint/2010/main" val="325862213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652F1279-6CE4-4169-83D3-4483097B6907}" type="slidenum">
              <a:rPr lang="en-US" smtClean="0"/>
              <a:t>28</a:t>
            </a:fld>
            <a:endParaRPr lang="en-US"/>
          </a:p>
        </p:txBody>
      </p:sp>
    </p:spTree>
    <p:extLst>
      <p:ext uri="{BB962C8B-B14F-4D97-AF65-F5344CB8AC3E}">
        <p14:creationId xmlns:p14="http://schemas.microsoft.com/office/powerpoint/2010/main" val="351007618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30</a:t>
            </a:fld>
            <a:endParaRPr lang="en-US"/>
          </a:p>
        </p:txBody>
      </p:sp>
    </p:spTree>
    <p:extLst>
      <p:ext uri="{BB962C8B-B14F-4D97-AF65-F5344CB8AC3E}">
        <p14:creationId xmlns:p14="http://schemas.microsoft.com/office/powerpoint/2010/main" val="333952359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32</a:t>
            </a:fld>
            <a:endParaRPr lang="en-US"/>
          </a:p>
        </p:txBody>
      </p:sp>
    </p:spTree>
    <p:extLst>
      <p:ext uri="{BB962C8B-B14F-4D97-AF65-F5344CB8AC3E}">
        <p14:creationId xmlns:p14="http://schemas.microsoft.com/office/powerpoint/2010/main" val="366740168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3</a:t>
            </a:fld>
            <a:endParaRPr lang="en-US"/>
          </a:p>
        </p:txBody>
      </p:sp>
    </p:spTree>
    <p:extLst>
      <p:ext uri="{BB962C8B-B14F-4D97-AF65-F5344CB8AC3E}">
        <p14:creationId xmlns:p14="http://schemas.microsoft.com/office/powerpoint/2010/main" val="271737309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35</a:t>
            </a:fld>
            <a:endParaRPr lang="en-US"/>
          </a:p>
        </p:txBody>
      </p:sp>
    </p:spTree>
    <p:extLst>
      <p:ext uri="{BB962C8B-B14F-4D97-AF65-F5344CB8AC3E}">
        <p14:creationId xmlns:p14="http://schemas.microsoft.com/office/powerpoint/2010/main" val="230875558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36</a:t>
            </a:fld>
            <a:endParaRPr lang="en-US"/>
          </a:p>
        </p:txBody>
      </p:sp>
    </p:spTree>
    <p:extLst>
      <p:ext uri="{BB962C8B-B14F-4D97-AF65-F5344CB8AC3E}">
        <p14:creationId xmlns:p14="http://schemas.microsoft.com/office/powerpoint/2010/main" val="261710043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37</a:t>
            </a:fld>
            <a:endParaRPr lang="en-US"/>
          </a:p>
        </p:txBody>
      </p:sp>
    </p:spTree>
    <p:extLst>
      <p:ext uri="{BB962C8B-B14F-4D97-AF65-F5344CB8AC3E}">
        <p14:creationId xmlns:p14="http://schemas.microsoft.com/office/powerpoint/2010/main" val="259418161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38</a:t>
            </a:fld>
            <a:endParaRPr lang="en-US"/>
          </a:p>
        </p:txBody>
      </p:sp>
    </p:spTree>
    <p:extLst>
      <p:ext uri="{BB962C8B-B14F-4D97-AF65-F5344CB8AC3E}">
        <p14:creationId xmlns:p14="http://schemas.microsoft.com/office/powerpoint/2010/main" val="403466657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39</a:t>
            </a:fld>
            <a:endParaRPr lang="en-US"/>
          </a:p>
        </p:txBody>
      </p:sp>
    </p:spTree>
    <p:extLst>
      <p:ext uri="{BB962C8B-B14F-4D97-AF65-F5344CB8AC3E}">
        <p14:creationId xmlns:p14="http://schemas.microsoft.com/office/powerpoint/2010/main" val="236651787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41</a:t>
            </a:fld>
            <a:endParaRPr lang="en-US"/>
          </a:p>
        </p:txBody>
      </p:sp>
    </p:spTree>
    <p:extLst>
      <p:ext uri="{BB962C8B-B14F-4D97-AF65-F5344CB8AC3E}">
        <p14:creationId xmlns:p14="http://schemas.microsoft.com/office/powerpoint/2010/main" val="136907867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43</a:t>
            </a:fld>
            <a:endParaRPr lang="en-US"/>
          </a:p>
        </p:txBody>
      </p:sp>
    </p:spTree>
    <p:extLst>
      <p:ext uri="{BB962C8B-B14F-4D97-AF65-F5344CB8AC3E}">
        <p14:creationId xmlns:p14="http://schemas.microsoft.com/office/powerpoint/2010/main" val="411156022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45</a:t>
            </a:fld>
            <a:endParaRPr lang="en-US"/>
          </a:p>
        </p:txBody>
      </p:sp>
    </p:spTree>
    <p:extLst>
      <p:ext uri="{BB962C8B-B14F-4D97-AF65-F5344CB8AC3E}">
        <p14:creationId xmlns:p14="http://schemas.microsoft.com/office/powerpoint/2010/main" val="39635090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47</a:t>
            </a:fld>
            <a:endParaRPr lang="en-US"/>
          </a:p>
        </p:txBody>
      </p:sp>
    </p:spTree>
    <p:extLst>
      <p:ext uri="{BB962C8B-B14F-4D97-AF65-F5344CB8AC3E}">
        <p14:creationId xmlns:p14="http://schemas.microsoft.com/office/powerpoint/2010/main" val="16229913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49</a:t>
            </a:fld>
            <a:endParaRPr lang="en-US"/>
          </a:p>
        </p:txBody>
      </p:sp>
    </p:spTree>
    <p:extLst>
      <p:ext uri="{BB962C8B-B14F-4D97-AF65-F5344CB8AC3E}">
        <p14:creationId xmlns:p14="http://schemas.microsoft.com/office/powerpoint/2010/main" val="179591360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4"/>
        <p:cNvGrpSpPr/>
        <p:nvPr/>
      </p:nvGrpSpPr>
      <p:grpSpPr>
        <a:xfrm>
          <a:off x="0" y="0"/>
          <a:ext cx="0" cy="0"/>
          <a:chOff x="0" y="0"/>
          <a:chExt cx="0" cy="0"/>
        </a:xfrm>
      </p:grpSpPr>
      <p:sp>
        <p:nvSpPr>
          <p:cNvPr id="475" name="Google Shape;475;g6fd8ccc017_0_116:notes"/>
          <p:cNvSpPr>
            <a:spLocks noGrp="1" noRot="1" noChangeAspect="1"/>
          </p:cNvSpPr>
          <p:nvPr>
            <p:ph type="sldImg" idx="2"/>
          </p:nvPr>
        </p:nvSpPr>
        <p:spPr>
          <a:xfrm>
            <a:off x="-223838" y="808038"/>
            <a:ext cx="7185026" cy="4041775"/>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76" name="Google Shape;476;g6fd8ccc017_0_116:notes"/>
          <p:cNvSpPr txBox="1">
            <a:spLocks noGrp="1"/>
          </p:cNvSpPr>
          <p:nvPr>
            <p:ph type="body" idx="1"/>
          </p:nvPr>
        </p:nvSpPr>
        <p:spPr>
          <a:xfrm>
            <a:off x="673788" y="5118725"/>
            <a:ext cx="5390305" cy="4849318"/>
          </a:xfrm>
          <a:prstGeom prst="rect">
            <a:avLst/>
          </a:prstGeom>
        </p:spPr>
        <p:txBody>
          <a:bodyPr spcFirstLastPara="1" wrap="square" lIns="91425" tIns="91425" rIns="91425" bIns="91425" anchor="t" anchorCtr="0">
            <a:noAutofit/>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87982295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51</a:t>
            </a:fld>
            <a:endParaRPr lang="en-US"/>
          </a:p>
        </p:txBody>
      </p:sp>
    </p:spTree>
    <p:extLst>
      <p:ext uri="{BB962C8B-B14F-4D97-AF65-F5344CB8AC3E}">
        <p14:creationId xmlns:p14="http://schemas.microsoft.com/office/powerpoint/2010/main" val="130108036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53</a:t>
            </a:fld>
            <a:endParaRPr lang="en-US"/>
          </a:p>
        </p:txBody>
      </p:sp>
    </p:spTree>
    <p:extLst>
      <p:ext uri="{BB962C8B-B14F-4D97-AF65-F5344CB8AC3E}">
        <p14:creationId xmlns:p14="http://schemas.microsoft.com/office/powerpoint/2010/main" val="323165374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55</a:t>
            </a:fld>
            <a:endParaRPr lang="en-US"/>
          </a:p>
        </p:txBody>
      </p:sp>
    </p:spTree>
    <p:extLst>
      <p:ext uri="{BB962C8B-B14F-4D97-AF65-F5344CB8AC3E}">
        <p14:creationId xmlns:p14="http://schemas.microsoft.com/office/powerpoint/2010/main" val="165664278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57</a:t>
            </a:fld>
            <a:endParaRPr lang="en-US"/>
          </a:p>
        </p:txBody>
      </p:sp>
    </p:spTree>
    <p:extLst>
      <p:ext uri="{BB962C8B-B14F-4D97-AF65-F5344CB8AC3E}">
        <p14:creationId xmlns:p14="http://schemas.microsoft.com/office/powerpoint/2010/main" val="40263300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59</a:t>
            </a:fld>
            <a:endParaRPr lang="en-US"/>
          </a:p>
        </p:txBody>
      </p:sp>
    </p:spTree>
    <p:extLst>
      <p:ext uri="{BB962C8B-B14F-4D97-AF65-F5344CB8AC3E}">
        <p14:creationId xmlns:p14="http://schemas.microsoft.com/office/powerpoint/2010/main" val="273310551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61</a:t>
            </a:fld>
            <a:endParaRPr lang="en-US"/>
          </a:p>
        </p:txBody>
      </p:sp>
    </p:spTree>
    <p:extLst>
      <p:ext uri="{BB962C8B-B14F-4D97-AF65-F5344CB8AC3E}">
        <p14:creationId xmlns:p14="http://schemas.microsoft.com/office/powerpoint/2010/main" val="251119287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63</a:t>
            </a:fld>
            <a:endParaRPr lang="en-US"/>
          </a:p>
        </p:txBody>
      </p:sp>
    </p:spTree>
    <p:extLst>
      <p:ext uri="{BB962C8B-B14F-4D97-AF65-F5344CB8AC3E}">
        <p14:creationId xmlns:p14="http://schemas.microsoft.com/office/powerpoint/2010/main" val="191407886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65</a:t>
            </a:fld>
            <a:endParaRPr lang="en-US"/>
          </a:p>
        </p:txBody>
      </p:sp>
    </p:spTree>
    <p:extLst>
      <p:ext uri="{BB962C8B-B14F-4D97-AF65-F5344CB8AC3E}">
        <p14:creationId xmlns:p14="http://schemas.microsoft.com/office/powerpoint/2010/main" val="273143032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4"/>
        <p:cNvGrpSpPr/>
        <p:nvPr/>
      </p:nvGrpSpPr>
      <p:grpSpPr>
        <a:xfrm>
          <a:off x="0" y="0"/>
          <a:ext cx="0" cy="0"/>
          <a:chOff x="0" y="0"/>
          <a:chExt cx="0" cy="0"/>
        </a:xfrm>
      </p:grpSpPr>
      <p:sp>
        <p:nvSpPr>
          <p:cNvPr id="475" name="Google Shape;475;g6fd8ccc017_0_116:notes"/>
          <p:cNvSpPr>
            <a:spLocks noGrp="1" noRot="1" noChangeAspect="1"/>
          </p:cNvSpPr>
          <p:nvPr>
            <p:ph type="sldImg" idx="2"/>
          </p:nvPr>
        </p:nvSpPr>
        <p:spPr>
          <a:xfrm>
            <a:off x="-223838" y="808038"/>
            <a:ext cx="7185026" cy="4041775"/>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76" name="Google Shape;476;g6fd8ccc017_0_116:notes"/>
          <p:cNvSpPr txBox="1">
            <a:spLocks noGrp="1"/>
          </p:cNvSpPr>
          <p:nvPr>
            <p:ph type="body" idx="1"/>
          </p:nvPr>
        </p:nvSpPr>
        <p:spPr>
          <a:xfrm>
            <a:off x="673788" y="5118725"/>
            <a:ext cx="5390305" cy="4849318"/>
          </a:xfrm>
          <a:prstGeom prst="rect">
            <a:avLst/>
          </a:prstGeom>
        </p:spPr>
        <p:txBody>
          <a:bodyPr spcFirstLastPara="1" wrap="square" lIns="91425" tIns="91425" rIns="91425" bIns="91425" anchor="t" anchorCtr="0">
            <a:noAutofit/>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576988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Y" dirty="0"/>
              <a:t>طريقة تشغيل رابط اليوتيوب:</a:t>
            </a:r>
          </a:p>
          <a:p>
            <a:pPr algn="r" rtl="1"/>
            <a:r>
              <a:rPr lang="ar-SY" dirty="0"/>
              <a:t>الضغط على </a:t>
            </a:r>
            <a:r>
              <a:rPr lang="en-US" dirty="0" err="1"/>
              <a:t>CTRL+Click</a:t>
            </a:r>
            <a:endParaRPr lang="en-US" dirty="0"/>
          </a:p>
          <a:p>
            <a:endParaRPr lang="en-US" dirty="0"/>
          </a:p>
        </p:txBody>
      </p:sp>
      <p:sp>
        <p:nvSpPr>
          <p:cNvPr id="4" name="Slide Number Placeholder 3"/>
          <p:cNvSpPr>
            <a:spLocks noGrp="1"/>
          </p:cNvSpPr>
          <p:nvPr>
            <p:ph type="sldNum" sz="quarter" idx="5"/>
          </p:nvPr>
        </p:nvSpPr>
        <p:spPr/>
        <p:txBody>
          <a:bodyPr/>
          <a:lstStyle/>
          <a:p>
            <a:fld id="{652F1279-6CE4-4169-83D3-4483097B6907}" type="slidenum">
              <a:rPr lang="en-US" smtClean="0"/>
              <a:t>68</a:t>
            </a:fld>
            <a:endParaRPr lang="en-US"/>
          </a:p>
        </p:txBody>
      </p:sp>
    </p:spTree>
    <p:extLst>
      <p:ext uri="{BB962C8B-B14F-4D97-AF65-F5344CB8AC3E}">
        <p14:creationId xmlns:p14="http://schemas.microsoft.com/office/powerpoint/2010/main" val="119583055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Y" dirty="0"/>
              <a:t>طريقة تشغيل رابط اليوتيوب:</a:t>
            </a:r>
          </a:p>
          <a:p>
            <a:pPr algn="r" rtl="1"/>
            <a:r>
              <a:rPr lang="ar-SY" dirty="0"/>
              <a:t>الضغط على </a:t>
            </a:r>
            <a:r>
              <a:rPr lang="en-US" dirty="0" err="1"/>
              <a:t>CTRL+Click</a:t>
            </a:r>
            <a:endParaRPr lang="en-US" dirty="0"/>
          </a:p>
          <a:p>
            <a:endParaRPr lang="en-US" dirty="0"/>
          </a:p>
        </p:txBody>
      </p:sp>
      <p:sp>
        <p:nvSpPr>
          <p:cNvPr id="4" name="Slide Number Placeholder 3"/>
          <p:cNvSpPr>
            <a:spLocks noGrp="1"/>
          </p:cNvSpPr>
          <p:nvPr>
            <p:ph type="sldNum" sz="quarter" idx="5"/>
          </p:nvPr>
        </p:nvSpPr>
        <p:spPr/>
        <p:txBody>
          <a:bodyPr/>
          <a:lstStyle/>
          <a:p>
            <a:fld id="{652F1279-6CE4-4169-83D3-4483097B6907}" type="slidenum">
              <a:rPr lang="en-US" smtClean="0"/>
              <a:t>5</a:t>
            </a:fld>
            <a:endParaRPr lang="en-US"/>
          </a:p>
        </p:txBody>
      </p:sp>
    </p:spTree>
    <p:extLst>
      <p:ext uri="{BB962C8B-B14F-4D97-AF65-F5344CB8AC3E}">
        <p14:creationId xmlns:p14="http://schemas.microsoft.com/office/powerpoint/2010/main" val="247901074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69</a:t>
            </a:fld>
            <a:endParaRPr lang="en-US"/>
          </a:p>
        </p:txBody>
      </p:sp>
    </p:spTree>
    <p:extLst>
      <p:ext uri="{BB962C8B-B14F-4D97-AF65-F5344CB8AC3E}">
        <p14:creationId xmlns:p14="http://schemas.microsoft.com/office/powerpoint/2010/main" val="11877666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71</a:t>
            </a:fld>
            <a:endParaRPr lang="en-US"/>
          </a:p>
        </p:txBody>
      </p:sp>
    </p:spTree>
    <p:extLst>
      <p:ext uri="{BB962C8B-B14F-4D97-AF65-F5344CB8AC3E}">
        <p14:creationId xmlns:p14="http://schemas.microsoft.com/office/powerpoint/2010/main" val="188457679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73</a:t>
            </a:fld>
            <a:endParaRPr lang="en-US"/>
          </a:p>
        </p:txBody>
      </p:sp>
    </p:spTree>
    <p:extLst>
      <p:ext uri="{BB962C8B-B14F-4D97-AF65-F5344CB8AC3E}">
        <p14:creationId xmlns:p14="http://schemas.microsoft.com/office/powerpoint/2010/main" val="419984033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75</a:t>
            </a:fld>
            <a:endParaRPr lang="en-US"/>
          </a:p>
        </p:txBody>
      </p:sp>
    </p:spTree>
    <p:extLst>
      <p:ext uri="{BB962C8B-B14F-4D97-AF65-F5344CB8AC3E}">
        <p14:creationId xmlns:p14="http://schemas.microsoft.com/office/powerpoint/2010/main" val="785358815"/>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77</a:t>
            </a:fld>
            <a:endParaRPr lang="en-US"/>
          </a:p>
        </p:txBody>
      </p:sp>
    </p:spTree>
    <p:extLst>
      <p:ext uri="{BB962C8B-B14F-4D97-AF65-F5344CB8AC3E}">
        <p14:creationId xmlns:p14="http://schemas.microsoft.com/office/powerpoint/2010/main" val="1954313638"/>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79</a:t>
            </a:fld>
            <a:endParaRPr lang="en-US"/>
          </a:p>
        </p:txBody>
      </p:sp>
    </p:spTree>
    <p:extLst>
      <p:ext uri="{BB962C8B-B14F-4D97-AF65-F5344CB8AC3E}">
        <p14:creationId xmlns:p14="http://schemas.microsoft.com/office/powerpoint/2010/main" val="3364880592"/>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81</a:t>
            </a:fld>
            <a:endParaRPr lang="en-US"/>
          </a:p>
        </p:txBody>
      </p:sp>
    </p:spTree>
    <p:extLst>
      <p:ext uri="{BB962C8B-B14F-4D97-AF65-F5344CB8AC3E}">
        <p14:creationId xmlns:p14="http://schemas.microsoft.com/office/powerpoint/2010/main" val="3884909072"/>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83</a:t>
            </a:fld>
            <a:endParaRPr lang="en-US"/>
          </a:p>
        </p:txBody>
      </p:sp>
    </p:spTree>
    <p:extLst>
      <p:ext uri="{BB962C8B-B14F-4D97-AF65-F5344CB8AC3E}">
        <p14:creationId xmlns:p14="http://schemas.microsoft.com/office/powerpoint/2010/main" val="2316626709"/>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85</a:t>
            </a:fld>
            <a:endParaRPr lang="en-US"/>
          </a:p>
        </p:txBody>
      </p:sp>
    </p:spTree>
    <p:extLst>
      <p:ext uri="{BB962C8B-B14F-4D97-AF65-F5344CB8AC3E}">
        <p14:creationId xmlns:p14="http://schemas.microsoft.com/office/powerpoint/2010/main" val="2831671908"/>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87</a:t>
            </a:fld>
            <a:endParaRPr lang="en-US"/>
          </a:p>
        </p:txBody>
      </p:sp>
    </p:spTree>
    <p:extLst>
      <p:ext uri="{BB962C8B-B14F-4D97-AF65-F5344CB8AC3E}">
        <p14:creationId xmlns:p14="http://schemas.microsoft.com/office/powerpoint/2010/main" val="314994156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6</a:t>
            </a:fld>
            <a:endParaRPr lang="en-US"/>
          </a:p>
        </p:txBody>
      </p:sp>
    </p:spTree>
    <p:extLst>
      <p:ext uri="{BB962C8B-B14F-4D97-AF65-F5344CB8AC3E}">
        <p14:creationId xmlns:p14="http://schemas.microsoft.com/office/powerpoint/2010/main" val="203581448"/>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4"/>
        <p:cNvGrpSpPr/>
        <p:nvPr/>
      </p:nvGrpSpPr>
      <p:grpSpPr>
        <a:xfrm>
          <a:off x="0" y="0"/>
          <a:ext cx="0" cy="0"/>
          <a:chOff x="0" y="0"/>
          <a:chExt cx="0" cy="0"/>
        </a:xfrm>
      </p:grpSpPr>
      <p:sp>
        <p:nvSpPr>
          <p:cNvPr id="475" name="Google Shape;475;g6fd8ccc017_0_116:notes"/>
          <p:cNvSpPr>
            <a:spLocks noGrp="1" noRot="1" noChangeAspect="1"/>
          </p:cNvSpPr>
          <p:nvPr>
            <p:ph type="sldImg" idx="2"/>
          </p:nvPr>
        </p:nvSpPr>
        <p:spPr>
          <a:xfrm>
            <a:off x="-223838" y="808038"/>
            <a:ext cx="7185026" cy="4041775"/>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76" name="Google Shape;476;g6fd8ccc017_0_116:notes"/>
          <p:cNvSpPr txBox="1">
            <a:spLocks noGrp="1"/>
          </p:cNvSpPr>
          <p:nvPr>
            <p:ph type="body" idx="1"/>
          </p:nvPr>
        </p:nvSpPr>
        <p:spPr>
          <a:xfrm>
            <a:off x="673788" y="5118725"/>
            <a:ext cx="5390305" cy="4849318"/>
          </a:xfrm>
          <a:prstGeom prst="rect">
            <a:avLst/>
          </a:prstGeom>
        </p:spPr>
        <p:txBody>
          <a:bodyPr spcFirstLastPara="1" wrap="square" lIns="91425" tIns="91425" rIns="91425" bIns="91425" anchor="t" anchorCtr="0">
            <a:noAutofit/>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4025184427"/>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Y" dirty="0"/>
              <a:t>طريقة تشغيل رابط اليوتيوب:</a:t>
            </a:r>
          </a:p>
          <a:p>
            <a:pPr algn="r" rtl="1"/>
            <a:r>
              <a:rPr lang="ar-SY" dirty="0"/>
              <a:t>الضغط على </a:t>
            </a:r>
            <a:r>
              <a:rPr lang="en-US" dirty="0" err="1"/>
              <a:t>CTRL+Click</a:t>
            </a:r>
            <a:endParaRPr lang="en-US" dirty="0"/>
          </a:p>
          <a:p>
            <a:endParaRPr lang="en-US" dirty="0"/>
          </a:p>
        </p:txBody>
      </p:sp>
      <p:sp>
        <p:nvSpPr>
          <p:cNvPr id="4" name="Slide Number Placeholder 3"/>
          <p:cNvSpPr>
            <a:spLocks noGrp="1"/>
          </p:cNvSpPr>
          <p:nvPr>
            <p:ph type="sldNum" sz="quarter" idx="5"/>
          </p:nvPr>
        </p:nvSpPr>
        <p:spPr/>
        <p:txBody>
          <a:bodyPr/>
          <a:lstStyle/>
          <a:p>
            <a:fld id="{652F1279-6CE4-4169-83D3-4483097B6907}" type="slidenum">
              <a:rPr lang="en-US" smtClean="0"/>
              <a:t>90</a:t>
            </a:fld>
            <a:endParaRPr lang="en-US"/>
          </a:p>
        </p:txBody>
      </p:sp>
    </p:spTree>
    <p:extLst>
      <p:ext uri="{BB962C8B-B14F-4D97-AF65-F5344CB8AC3E}">
        <p14:creationId xmlns:p14="http://schemas.microsoft.com/office/powerpoint/2010/main" val="504619155"/>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91</a:t>
            </a:fld>
            <a:endParaRPr lang="en-US"/>
          </a:p>
        </p:txBody>
      </p:sp>
    </p:spTree>
    <p:extLst>
      <p:ext uri="{BB962C8B-B14F-4D97-AF65-F5344CB8AC3E}">
        <p14:creationId xmlns:p14="http://schemas.microsoft.com/office/powerpoint/2010/main" val="1366396123"/>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93</a:t>
            </a:fld>
            <a:endParaRPr lang="en-US"/>
          </a:p>
        </p:txBody>
      </p:sp>
    </p:spTree>
    <p:extLst>
      <p:ext uri="{BB962C8B-B14F-4D97-AF65-F5344CB8AC3E}">
        <p14:creationId xmlns:p14="http://schemas.microsoft.com/office/powerpoint/2010/main" val="3711482542"/>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95</a:t>
            </a:fld>
            <a:endParaRPr lang="en-US"/>
          </a:p>
        </p:txBody>
      </p:sp>
    </p:spTree>
    <p:extLst>
      <p:ext uri="{BB962C8B-B14F-4D97-AF65-F5344CB8AC3E}">
        <p14:creationId xmlns:p14="http://schemas.microsoft.com/office/powerpoint/2010/main" val="3872535253"/>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97</a:t>
            </a:fld>
            <a:endParaRPr lang="en-US"/>
          </a:p>
        </p:txBody>
      </p:sp>
    </p:spTree>
    <p:extLst>
      <p:ext uri="{BB962C8B-B14F-4D97-AF65-F5344CB8AC3E}">
        <p14:creationId xmlns:p14="http://schemas.microsoft.com/office/powerpoint/2010/main" val="3558192456"/>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99</a:t>
            </a:fld>
            <a:endParaRPr lang="en-US"/>
          </a:p>
        </p:txBody>
      </p:sp>
    </p:spTree>
    <p:extLst>
      <p:ext uri="{BB962C8B-B14F-4D97-AF65-F5344CB8AC3E}">
        <p14:creationId xmlns:p14="http://schemas.microsoft.com/office/powerpoint/2010/main" val="1603820413"/>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4"/>
        <p:cNvGrpSpPr/>
        <p:nvPr/>
      </p:nvGrpSpPr>
      <p:grpSpPr>
        <a:xfrm>
          <a:off x="0" y="0"/>
          <a:ext cx="0" cy="0"/>
          <a:chOff x="0" y="0"/>
          <a:chExt cx="0" cy="0"/>
        </a:xfrm>
      </p:grpSpPr>
      <p:sp>
        <p:nvSpPr>
          <p:cNvPr id="475" name="Google Shape;475;g6fd8ccc017_0_116:notes"/>
          <p:cNvSpPr>
            <a:spLocks noGrp="1" noRot="1" noChangeAspect="1"/>
          </p:cNvSpPr>
          <p:nvPr>
            <p:ph type="sldImg" idx="2"/>
          </p:nvPr>
        </p:nvSpPr>
        <p:spPr>
          <a:xfrm>
            <a:off x="-223838" y="808038"/>
            <a:ext cx="7185026" cy="4041775"/>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76" name="Google Shape;476;g6fd8ccc017_0_116:notes"/>
          <p:cNvSpPr txBox="1">
            <a:spLocks noGrp="1"/>
          </p:cNvSpPr>
          <p:nvPr>
            <p:ph type="body" idx="1"/>
          </p:nvPr>
        </p:nvSpPr>
        <p:spPr>
          <a:xfrm>
            <a:off x="673788" y="5118725"/>
            <a:ext cx="5390305" cy="4849318"/>
          </a:xfrm>
          <a:prstGeom prst="rect">
            <a:avLst/>
          </a:prstGeom>
        </p:spPr>
        <p:txBody>
          <a:bodyPr spcFirstLastPara="1" wrap="square" lIns="91425" tIns="91425" rIns="91425" bIns="91425" anchor="t" anchorCtr="0">
            <a:noAutofit/>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818043565"/>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Y" dirty="0"/>
              <a:t>طريقة تشغيل رابط اليوتيوب:</a:t>
            </a:r>
          </a:p>
          <a:p>
            <a:pPr algn="r" rtl="1"/>
            <a:r>
              <a:rPr lang="ar-SY" dirty="0"/>
              <a:t>الضغط على </a:t>
            </a:r>
            <a:r>
              <a:rPr lang="en-US" dirty="0" err="1"/>
              <a:t>CTRL+Click</a:t>
            </a:r>
            <a:endParaRPr lang="en-US" dirty="0"/>
          </a:p>
          <a:p>
            <a:endParaRPr lang="en-US" dirty="0"/>
          </a:p>
        </p:txBody>
      </p:sp>
      <p:sp>
        <p:nvSpPr>
          <p:cNvPr id="4" name="Slide Number Placeholder 3"/>
          <p:cNvSpPr>
            <a:spLocks noGrp="1"/>
          </p:cNvSpPr>
          <p:nvPr>
            <p:ph type="sldNum" sz="quarter" idx="5"/>
          </p:nvPr>
        </p:nvSpPr>
        <p:spPr/>
        <p:txBody>
          <a:bodyPr/>
          <a:lstStyle/>
          <a:p>
            <a:fld id="{652F1279-6CE4-4169-83D3-4483097B6907}" type="slidenum">
              <a:rPr lang="en-US" smtClean="0"/>
              <a:t>102</a:t>
            </a:fld>
            <a:endParaRPr lang="en-US"/>
          </a:p>
        </p:txBody>
      </p:sp>
    </p:spTree>
    <p:extLst>
      <p:ext uri="{BB962C8B-B14F-4D97-AF65-F5344CB8AC3E}">
        <p14:creationId xmlns:p14="http://schemas.microsoft.com/office/powerpoint/2010/main" val="297796409"/>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103</a:t>
            </a:fld>
            <a:endParaRPr lang="en-US"/>
          </a:p>
        </p:txBody>
      </p:sp>
    </p:spTree>
    <p:extLst>
      <p:ext uri="{BB962C8B-B14F-4D97-AF65-F5344CB8AC3E}">
        <p14:creationId xmlns:p14="http://schemas.microsoft.com/office/powerpoint/2010/main" val="134264603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8</a:t>
            </a:fld>
            <a:endParaRPr lang="en-US"/>
          </a:p>
        </p:txBody>
      </p:sp>
    </p:spTree>
    <p:extLst>
      <p:ext uri="{BB962C8B-B14F-4D97-AF65-F5344CB8AC3E}">
        <p14:creationId xmlns:p14="http://schemas.microsoft.com/office/powerpoint/2010/main" val="2846664157"/>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105</a:t>
            </a:fld>
            <a:endParaRPr lang="en-US"/>
          </a:p>
        </p:txBody>
      </p:sp>
    </p:spTree>
    <p:extLst>
      <p:ext uri="{BB962C8B-B14F-4D97-AF65-F5344CB8AC3E}">
        <p14:creationId xmlns:p14="http://schemas.microsoft.com/office/powerpoint/2010/main" val="4269799166"/>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107</a:t>
            </a:fld>
            <a:endParaRPr lang="en-US"/>
          </a:p>
        </p:txBody>
      </p:sp>
    </p:spTree>
    <p:extLst>
      <p:ext uri="{BB962C8B-B14F-4D97-AF65-F5344CB8AC3E}">
        <p14:creationId xmlns:p14="http://schemas.microsoft.com/office/powerpoint/2010/main" val="1189756168"/>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109</a:t>
            </a:fld>
            <a:endParaRPr lang="en-US"/>
          </a:p>
        </p:txBody>
      </p:sp>
    </p:spTree>
    <p:extLst>
      <p:ext uri="{BB962C8B-B14F-4D97-AF65-F5344CB8AC3E}">
        <p14:creationId xmlns:p14="http://schemas.microsoft.com/office/powerpoint/2010/main" val="2915377231"/>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111</a:t>
            </a:fld>
            <a:endParaRPr lang="en-US"/>
          </a:p>
        </p:txBody>
      </p:sp>
    </p:spTree>
    <p:extLst>
      <p:ext uri="{BB962C8B-B14F-4D97-AF65-F5344CB8AC3E}">
        <p14:creationId xmlns:p14="http://schemas.microsoft.com/office/powerpoint/2010/main" val="3551767119"/>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113</a:t>
            </a:fld>
            <a:endParaRPr lang="en-US"/>
          </a:p>
        </p:txBody>
      </p:sp>
    </p:spTree>
    <p:extLst>
      <p:ext uri="{BB962C8B-B14F-4D97-AF65-F5344CB8AC3E}">
        <p14:creationId xmlns:p14="http://schemas.microsoft.com/office/powerpoint/2010/main" val="3262851444"/>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algn="ctr" rtl="1">
              <a:lnSpc>
                <a:spcPct val="107000"/>
              </a:lnSpc>
              <a:spcBef>
                <a:spcPts val="0"/>
              </a:spcBef>
              <a:spcAft>
                <a:spcPts val="0"/>
              </a:spcAft>
            </a:pPr>
            <a:r>
              <a:rPr lang="ar-SA" sz="18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8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8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8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115</a:t>
            </a:fld>
            <a:endParaRPr lang="en-US"/>
          </a:p>
        </p:txBody>
      </p:sp>
    </p:spTree>
    <p:extLst>
      <p:ext uri="{BB962C8B-B14F-4D97-AF65-F5344CB8AC3E}">
        <p14:creationId xmlns:p14="http://schemas.microsoft.com/office/powerpoint/2010/main" val="582624160"/>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117</a:t>
            </a:fld>
            <a:endParaRPr lang="en-US"/>
          </a:p>
        </p:txBody>
      </p:sp>
    </p:spTree>
    <p:extLst>
      <p:ext uri="{BB962C8B-B14F-4D97-AF65-F5344CB8AC3E}">
        <p14:creationId xmlns:p14="http://schemas.microsoft.com/office/powerpoint/2010/main" val="1493523482"/>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119</a:t>
            </a:fld>
            <a:endParaRPr lang="en-US"/>
          </a:p>
        </p:txBody>
      </p:sp>
    </p:spTree>
    <p:extLst>
      <p:ext uri="{BB962C8B-B14F-4D97-AF65-F5344CB8AC3E}">
        <p14:creationId xmlns:p14="http://schemas.microsoft.com/office/powerpoint/2010/main" val="56648644"/>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121</a:t>
            </a:fld>
            <a:endParaRPr lang="en-US"/>
          </a:p>
        </p:txBody>
      </p:sp>
    </p:spTree>
    <p:extLst>
      <p:ext uri="{BB962C8B-B14F-4D97-AF65-F5344CB8AC3E}">
        <p14:creationId xmlns:p14="http://schemas.microsoft.com/office/powerpoint/2010/main" val="4059924763"/>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123</a:t>
            </a:fld>
            <a:endParaRPr lang="en-US"/>
          </a:p>
        </p:txBody>
      </p:sp>
    </p:spTree>
    <p:extLst>
      <p:ext uri="{BB962C8B-B14F-4D97-AF65-F5344CB8AC3E}">
        <p14:creationId xmlns:p14="http://schemas.microsoft.com/office/powerpoint/2010/main" val="232216522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10</a:t>
            </a:fld>
            <a:endParaRPr lang="en-US"/>
          </a:p>
        </p:txBody>
      </p:sp>
    </p:spTree>
    <p:extLst>
      <p:ext uri="{BB962C8B-B14F-4D97-AF65-F5344CB8AC3E}">
        <p14:creationId xmlns:p14="http://schemas.microsoft.com/office/powerpoint/2010/main" val="1096958086"/>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125</a:t>
            </a:fld>
            <a:endParaRPr lang="en-US"/>
          </a:p>
        </p:txBody>
      </p:sp>
    </p:spTree>
    <p:extLst>
      <p:ext uri="{BB962C8B-B14F-4D97-AF65-F5344CB8AC3E}">
        <p14:creationId xmlns:p14="http://schemas.microsoft.com/office/powerpoint/2010/main" val="2880631335"/>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127</a:t>
            </a:fld>
            <a:endParaRPr lang="en-US"/>
          </a:p>
        </p:txBody>
      </p:sp>
    </p:spTree>
    <p:extLst>
      <p:ext uri="{BB962C8B-B14F-4D97-AF65-F5344CB8AC3E}">
        <p14:creationId xmlns:p14="http://schemas.microsoft.com/office/powerpoint/2010/main" val="2294976652"/>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129</a:t>
            </a:fld>
            <a:endParaRPr lang="en-US"/>
          </a:p>
        </p:txBody>
      </p:sp>
    </p:spTree>
    <p:extLst>
      <p:ext uri="{BB962C8B-B14F-4D97-AF65-F5344CB8AC3E}">
        <p14:creationId xmlns:p14="http://schemas.microsoft.com/office/powerpoint/2010/main" val="1512025358"/>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131</a:t>
            </a:fld>
            <a:endParaRPr lang="en-US"/>
          </a:p>
        </p:txBody>
      </p:sp>
    </p:spTree>
    <p:extLst>
      <p:ext uri="{BB962C8B-B14F-4D97-AF65-F5344CB8AC3E}">
        <p14:creationId xmlns:p14="http://schemas.microsoft.com/office/powerpoint/2010/main" val="1893810810"/>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133</a:t>
            </a:fld>
            <a:endParaRPr lang="en-US"/>
          </a:p>
        </p:txBody>
      </p:sp>
    </p:spTree>
    <p:extLst>
      <p:ext uri="{BB962C8B-B14F-4D97-AF65-F5344CB8AC3E}">
        <p14:creationId xmlns:p14="http://schemas.microsoft.com/office/powerpoint/2010/main" val="757316909"/>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135</a:t>
            </a:fld>
            <a:endParaRPr lang="en-US"/>
          </a:p>
        </p:txBody>
      </p:sp>
    </p:spTree>
    <p:extLst>
      <p:ext uri="{BB962C8B-B14F-4D97-AF65-F5344CB8AC3E}">
        <p14:creationId xmlns:p14="http://schemas.microsoft.com/office/powerpoint/2010/main" val="3393759039"/>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137</a:t>
            </a:fld>
            <a:endParaRPr lang="en-US"/>
          </a:p>
        </p:txBody>
      </p:sp>
    </p:spTree>
    <p:extLst>
      <p:ext uri="{BB962C8B-B14F-4D97-AF65-F5344CB8AC3E}">
        <p14:creationId xmlns:p14="http://schemas.microsoft.com/office/powerpoint/2010/main" val="2152821543"/>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4"/>
        <p:cNvGrpSpPr/>
        <p:nvPr/>
      </p:nvGrpSpPr>
      <p:grpSpPr>
        <a:xfrm>
          <a:off x="0" y="0"/>
          <a:ext cx="0" cy="0"/>
          <a:chOff x="0" y="0"/>
          <a:chExt cx="0" cy="0"/>
        </a:xfrm>
      </p:grpSpPr>
      <p:sp>
        <p:nvSpPr>
          <p:cNvPr id="475" name="Google Shape;475;g6fd8ccc017_0_116:notes"/>
          <p:cNvSpPr>
            <a:spLocks noGrp="1" noRot="1" noChangeAspect="1"/>
          </p:cNvSpPr>
          <p:nvPr>
            <p:ph type="sldImg" idx="2"/>
          </p:nvPr>
        </p:nvSpPr>
        <p:spPr>
          <a:xfrm>
            <a:off x="-223838" y="808038"/>
            <a:ext cx="7185026" cy="4041775"/>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76" name="Google Shape;476;g6fd8ccc017_0_116:notes"/>
          <p:cNvSpPr txBox="1">
            <a:spLocks noGrp="1"/>
          </p:cNvSpPr>
          <p:nvPr>
            <p:ph type="body" idx="1"/>
          </p:nvPr>
        </p:nvSpPr>
        <p:spPr>
          <a:xfrm>
            <a:off x="673788" y="5118725"/>
            <a:ext cx="5390305" cy="4849318"/>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2101819247"/>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Y" dirty="0"/>
              <a:t>طريقة تشغيل رابط اليوتيوب:</a:t>
            </a:r>
          </a:p>
          <a:p>
            <a:pPr algn="r" rtl="1"/>
            <a:r>
              <a:rPr lang="ar-SY" dirty="0"/>
              <a:t>الضغط على </a:t>
            </a:r>
            <a:r>
              <a:rPr lang="en-US" dirty="0" err="1"/>
              <a:t>CTRL+Click</a:t>
            </a:r>
            <a:endParaRPr lang="en-US" dirty="0"/>
          </a:p>
          <a:p>
            <a:endParaRPr lang="en-US" dirty="0"/>
          </a:p>
        </p:txBody>
      </p:sp>
      <p:sp>
        <p:nvSpPr>
          <p:cNvPr id="4" name="Slide Number Placeholder 3"/>
          <p:cNvSpPr>
            <a:spLocks noGrp="1"/>
          </p:cNvSpPr>
          <p:nvPr>
            <p:ph type="sldNum" sz="quarter" idx="5"/>
          </p:nvPr>
        </p:nvSpPr>
        <p:spPr/>
        <p:txBody>
          <a:bodyPr/>
          <a:lstStyle/>
          <a:p>
            <a:fld id="{652F1279-6CE4-4169-83D3-4483097B6907}" type="slidenum">
              <a:rPr lang="en-US" smtClean="0"/>
              <a:t>139</a:t>
            </a:fld>
            <a:endParaRPr lang="en-US"/>
          </a:p>
        </p:txBody>
      </p:sp>
    </p:spTree>
    <p:extLst>
      <p:ext uri="{BB962C8B-B14F-4D97-AF65-F5344CB8AC3E}">
        <p14:creationId xmlns:p14="http://schemas.microsoft.com/office/powerpoint/2010/main" val="1892675623"/>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141</a:t>
            </a:fld>
            <a:endParaRPr lang="en-US"/>
          </a:p>
        </p:txBody>
      </p:sp>
    </p:spTree>
    <p:extLst>
      <p:ext uri="{BB962C8B-B14F-4D97-AF65-F5344CB8AC3E}">
        <p14:creationId xmlns:p14="http://schemas.microsoft.com/office/powerpoint/2010/main" val="293860263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12</a:t>
            </a:fld>
            <a:endParaRPr lang="en-US"/>
          </a:p>
        </p:txBody>
      </p:sp>
    </p:spTree>
    <p:extLst>
      <p:ext uri="{BB962C8B-B14F-4D97-AF65-F5344CB8AC3E}">
        <p14:creationId xmlns:p14="http://schemas.microsoft.com/office/powerpoint/2010/main" val="1245576005"/>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143</a:t>
            </a:fld>
            <a:endParaRPr lang="en-US"/>
          </a:p>
        </p:txBody>
      </p:sp>
    </p:spTree>
    <p:extLst>
      <p:ext uri="{BB962C8B-B14F-4D97-AF65-F5344CB8AC3E}">
        <p14:creationId xmlns:p14="http://schemas.microsoft.com/office/powerpoint/2010/main" val="385376016"/>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145</a:t>
            </a:fld>
            <a:endParaRPr lang="en-US"/>
          </a:p>
        </p:txBody>
      </p:sp>
    </p:spTree>
    <p:extLst>
      <p:ext uri="{BB962C8B-B14F-4D97-AF65-F5344CB8AC3E}">
        <p14:creationId xmlns:p14="http://schemas.microsoft.com/office/powerpoint/2010/main" val="3588055182"/>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147</a:t>
            </a:fld>
            <a:endParaRPr lang="en-US"/>
          </a:p>
        </p:txBody>
      </p:sp>
    </p:spTree>
    <p:extLst>
      <p:ext uri="{BB962C8B-B14F-4D97-AF65-F5344CB8AC3E}">
        <p14:creationId xmlns:p14="http://schemas.microsoft.com/office/powerpoint/2010/main" val="289167955"/>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149</a:t>
            </a:fld>
            <a:endParaRPr lang="en-US"/>
          </a:p>
        </p:txBody>
      </p:sp>
    </p:spTree>
    <p:extLst>
      <p:ext uri="{BB962C8B-B14F-4D97-AF65-F5344CB8AC3E}">
        <p14:creationId xmlns:p14="http://schemas.microsoft.com/office/powerpoint/2010/main" val="3286610751"/>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151</a:t>
            </a:fld>
            <a:endParaRPr lang="en-US"/>
          </a:p>
        </p:txBody>
      </p:sp>
    </p:spTree>
    <p:extLst>
      <p:ext uri="{BB962C8B-B14F-4D97-AF65-F5344CB8AC3E}">
        <p14:creationId xmlns:p14="http://schemas.microsoft.com/office/powerpoint/2010/main" val="3466846547"/>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153</a:t>
            </a:fld>
            <a:endParaRPr lang="en-US"/>
          </a:p>
        </p:txBody>
      </p:sp>
    </p:spTree>
    <p:extLst>
      <p:ext uri="{BB962C8B-B14F-4D97-AF65-F5344CB8AC3E}">
        <p14:creationId xmlns:p14="http://schemas.microsoft.com/office/powerpoint/2010/main" val="916825758"/>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155</a:t>
            </a:fld>
            <a:endParaRPr lang="en-US"/>
          </a:p>
        </p:txBody>
      </p:sp>
    </p:spTree>
    <p:extLst>
      <p:ext uri="{BB962C8B-B14F-4D97-AF65-F5344CB8AC3E}">
        <p14:creationId xmlns:p14="http://schemas.microsoft.com/office/powerpoint/2010/main" val="2323336395"/>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157</a:t>
            </a:fld>
            <a:endParaRPr lang="en-US"/>
          </a:p>
        </p:txBody>
      </p:sp>
    </p:spTree>
    <p:extLst>
      <p:ext uri="{BB962C8B-B14F-4D97-AF65-F5344CB8AC3E}">
        <p14:creationId xmlns:p14="http://schemas.microsoft.com/office/powerpoint/2010/main" val="3191845044"/>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159</a:t>
            </a:fld>
            <a:endParaRPr lang="en-US"/>
          </a:p>
        </p:txBody>
      </p:sp>
    </p:spTree>
    <p:extLst>
      <p:ext uri="{BB962C8B-B14F-4D97-AF65-F5344CB8AC3E}">
        <p14:creationId xmlns:p14="http://schemas.microsoft.com/office/powerpoint/2010/main" val="552309097"/>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161</a:t>
            </a:fld>
            <a:endParaRPr lang="en-US"/>
          </a:p>
        </p:txBody>
      </p:sp>
    </p:spTree>
    <p:extLst>
      <p:ext uri="{BB962C8B-B14F-4D97-AF65-F5344CB8AC3E}">
        <p14:creationId xmlns:p14="http://schemas.microsoft.com/office/powerpoint/2010/main" val="60650202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14</a:t>
            </a:fld>
            <a:endParaRPr lang="en-US"/>
          </a:p>
        </p:txBody>
      </p:sp>
    </p:spTree>
    <p:extLst>
      <p:ext uri="{BB962C8B-B14F-4D97-AF65-F5344CB8AC3E}">
        <p14:creationId xmlns:p14="http://schemas.microsoft.com/office/powerpoint/2010/main" val="2713885960"/>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163</a:t>
            </a:fld>
            <a:endParaRPr lang="en-US"/>
          </a:p>
        </p:txBody>
      </p:sp>
    </p:spTree>
    <p:extLst>
      <p:ext uri="{BB962C8B-B14F-4D97-AF65-F5344CB8AC3E}">
        <p14:creationId xmlns:p14="http://schemas.microsoft.com/office/powerpoint/2010/main" val="1736180959"/>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165</a:t>
            </a:fld>
            <a:endParaRPr lang="en-US"/>
          </a:p>
        </p:txBody>
      </p:sp>
    </p:spTree>
    <p:extLst>
      <p:ext uri="{BB962C8B-B14F-4D97-AF65-F5344CB8AC3E}">
        <p14:creationId xmlns:p14="http://schemas.microsoft.com/office/powerpoint/2010/main" val="785532697"/>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167</a:t>
            </a:fld>
            <a:endParaRPr lang="en-US"/>
          </a:p>
        </p:txBody>
      </p:sp>
    </p:spTree>
    <p:extLst>
      <p:ext uri="{BB962C8B-B14F-4D97-AF65-F5344CB8AC3E}">
        <p14:creationId xmlns:p14="http://schemas.microsoft.com/office/powerpoint/2010/main" val="2219157551"/>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169</a:t>
            </a:fld>
            <a:endParaRPr lang="en-US"/>
          </a:p>
        </p:txBody>
      </p:sp>
    </p:spTree>
    <p:extLst>
      <p:ext uri="{BB962C8B-B14F-4D97-AF65-F5344CB8AC3E}">
        <p14:creationId xmlns:p14="http://schemas.microsoft.com/office/powerpoint/2010/main" val="1534118146"/>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171</a:t>
            </a:fld>
            <a:endParaRPr lang="en-US"/>
          </a:p>
        </p:txBody>
      </p:sp>
    </p:spTree>
    <p:extLst>
      <p:ext uri="{BB962C8B-B14F-4D97-AF65-F5344CB8AC3E}">
        <p14:creationId xmlns:p14="http://schemas.microsoft.com/office/powerpoint/2010/main" val="2487563017"/>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173</a:t>
            </a:fld>
            <a:endParaRPr lang="en-US"/>
          </a:p>
        </p:txBody>
      </p:sp>
    </p:spTree>
    <p:extLst>
      <p:ext uri="{BB962C8B-B14F-4D97-AF65-F5344CB8AC3E}">
        <p14:creationId xmlns:p14="http://schemas.microsoft.com/office/powerpoint/2010/main" val="2279099398"/>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175</a:t>
            </a:fld>
            <a:endParaRPr lang="en-US"/>
          </a:p>
        </p:txBody>
      </p:sp>
    </p:spTree>
    <p:extLst>
      <p:ext uri="{BB962C8B-B14F-4D97-AF65-F5344CB8AC3E}">
        <p14:creationId xmlns:p14="http://schemas.microsoft.com/office/powerpoint/2010/main" val="288013655"/>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177</a:t>
            </a:fld>
            <a:endParaRPr lang="en-US"/>
          </a:p>
        </p:txBody>
      </p:sp>
    </p:spTree>
    <p:extLst>
      <p:ext uri="{BB962C8B-B14F-4D97-AF65-F5344CB8AC3E}">
        <p14:creationId xmlns:p14="http://schemas.microsoft.com/office/powerpoint/2010/main" val="88147692"/>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179</a:t>
            </a:fld>
            <a:endParaRPr lang="en-US"/>
          </a:p>
        </p:txBody>
      </p:sp>
    </p:spTree>
    <p:extLst>
      <p:ext uri="{BB962C8B-B14F-4D97-AF65-F5344CB8AC3E}">
        <p14:creationId xmlns:p14="http://schemas.microsoft.com/office/powerpoint/2010/main" val="2696703976"/>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181</a:t>
            </a:fld>
            <a:endParaRPr lang="en-US"/>
          </a:p>
        </p:txBody>
      </p:sp>
    </p:spTree>
    <p:extLst>
      <p:ext uri="{BB962C8B-B14F-4D97-AF65-F5344CB8AC3E}">
        <p14:creationId xmlns:p14="http://schemas.microsoft.com/office/powerpoint/2010/main" val="349906878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ntents slide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932426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Contents slide layou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6470D1FA-C46A-3990-BBB2-F60845D2CEA4}"/>
              </a:ext>
            </a:extLst>
          </p:cNvPr>
          <p:cNvSpPr/>
          <p:nvPr userDrawn="1"/>
        </p:nvSpPr>
        <p:spPr>
          <a:xfrm>
            <a:off x="94407" y="6448691"/>
            <a:ext cx="648072" cy="552450"/>
          </a:xfrm>
          <a:prstGeom prst="rect">
            <a:avLst/>
          </a:prstGeom>
          <a:solidFill>
            <a:srgbClr val="16848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algn="ctr" defTabSz="1043056" rtl="1" eaLnBrk="1" latinLnBrk="0" hangingPunct="1"/>
            <a:endParaRPr lang="en-SA" b="0" i="0" dirty="0">
              <a:latin typeface="GE Dinar Two" panose="020A0503020102020204" pitchFamily="18" charset="-78"/>
            </a:endParaRPr>
          </a:p>
        </p:txBody>
      </p:sp>
      <p:sp>
        <p:nvSpPr>
          <p:cNvPr id="5" name="Slide Number Placeholder 5">
            <a:extLst>
              <a:ext uri="{FF2B5EF4-FFF2-40B4-BE49-F238E27FC236}">
                <a16:creationId xmlns:a16="http://schemas.microsoft.com/office/drawing/2014/main" id="{79F970E8-679A-A2C1-3B6C-9959A71CD127}"/>
              </a:ext>
            </a:extLst>
          </p:cNvPr>
          <p:cNvSpPr txBox="1">
            <a:spLocks/>
          </p:cNvSpPr>
          <p:nvPr userDrawn="1"/>
        </p:nvSpPr>
        <p:spPr>
          <a:xfrm flipH="1">
            <a:off x="0" y="6524097"/>
            <a:ext cx="836886" cy="401637"/>
          </a:xfrm>
          <a:prstGeom prst="rect">
            <a:avLst/>
          </a:prstGeom>
        </p:spPr>
        <p:txBody>
          <a:bodyPr vert="horz" lIns="91440" tIns="45720" rIns="91440" bIns="45720" rtlCol="0" anchor="ctr"/>
          <a:lstStyle>
            <a:defPPr>
              <a:defRPr lang="en-US"/>
            </a:defPPr>
            <a:lvl1pPr marL="0" algn="r" defTabSz="1043056" rtl="0" eaLnBrk="1" latinLnBrk="0" hangingPunct="1">
              <a:defRPr sz="1200" kern="1200">
                <a:solidFill>
                  <a:schemeClr val="tx1">
                    <a:tint val="75000"/>
                  </a:schemeClr>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algn="ctr"/>
            <a:fld id="{B1D33054-687B-B342-A45C-FF217C851E55}" type="slidenum">
              <a:rPr lang="en-SA" sz="1600" b="0" i="0" smtClean="0">
                <a:solidFill>
                  <a:schemeClr val="bg1"/>
                </a:solidFill>
                <a:latin typeface="DIN Next LT Arabic" panose="020B0503020203050203" pitchFamily="34" charset="-78"/>
                <a:cs typeface="DIN Next LT Arabic" panose="020B0503020203050203" pitchFamily="34" charset="-78"/>
              </a:rPr>
              <a:pPr algn="ctr"/>
              <a:t>‹#›</a:t>
            </a:fld>
            <a:endParaRPr lang="en-SA" sz="1600" b="0" i="0" dirty="0">
              <a:solidFill>
                <a:schemeClr val="bg1"/>
              </a:solidFill>
              <a:latin typeface="DIN Next LT Arabic" panose="020B0503020203050203" pitchFamily="34" charset="-78"/>
              <a:cs typeface="DIN Next LT Arabic" panose="020B0503020203050203" pitchFamily="34" charset="-78"/>
            </a:endParaRPr>
          </a:p>
        </p:txBody>
      </p:sp>
      <p:grpSp>
        <p:nvGrpSpPr>
          <p:cNvPr id="23" name="Group 22">
            <a:extLst>
              <a:ext uri="{FF2B5EF4-FFF2-40B4-BE49-F238E27FC236}">
                <a16:creationId xmlns:a16="http://schemas.microsoft.com/office/drawing/2014/main" id="{DEA4F793-E983-698C-6B61-CBD476E08FD5}"/>
              </a:ext>
            </a:extLst>
          </p:cNvPr>
          <p:cNvGrpSpPr/>
          <p:nvPr userDrawn="1"/>
        </p:nvGrpSpPr>
        <p:grpSpPr>
          <a:xfrm>
            <a:off x="0" y="0"/>
            <a:ext cx="12192000" cy="711204"/>
            <a:chOff x="0" y="1125454"/>
            <a:chExt cx="12192000" cy="914400"/>
          </a:xfrm>
        </p:grpSpPr>
        <p:sp>
          <p:nvSpPr>
            <p:cNvPr id="18" name="Freeform: Shape 17">
              <a:extLst>
                <a:ext uri="{FF2B5EF4-FFF2-40B4-BE49-F238E27FC236}">
                  <a16:creationId xmlns:a16="http://schemas.microsoft.com/office/drawing/2014/main" id="{171BDCA6-79B6-43D7-4A9D-6A28ED3C886D}"/>
                </a:ext>
              </a:extLst>
            </p:cNvPr>
            <p:cNvSpPr/>
            <p:nvPr/>
          </p:nvSpPr>
          <p:spPr>
            <a:xfrm>
              <a:off x="0" y="1125454"/>
              <a:ext cx="12191999" cy="873160"/>
            </a:xfrm>
            <a:custGeom>
              <a:avLst/>
              <a:gdLst>
                <a:gd name="connsiteX0" fmla="*/ 0 w 12191999"/>
                <a:gd name="connsiteY0" fmla="*/ 0 h 873160"/>
                <a:gd name="connsiteX1" fmla="*/ 12191999 w 12191999"/>
                <a:gd name="connsiteY1" fmla="*/ 0 h 873160"/>
                <a:gd name="connsiteX2" fmla="*/ 12191999 w 12191999"/>
                <a:gd name="connsiteY2" fmla="*/ 873160 h 873160"/>
                <a:gd name="connsiteX3" fmla="*/ 0 w 12191999"/>
                <a:gd name="connsiteY3" fmla="*/ 873160 h 873160"/>
                <a:gd name="connsiteX4" fmla="*/ 0 w 12191999"/>
                <a:gd name="connsiteY4" fmla="*/ 0 h 8731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1999" h="873160">
                  <a:moveTo>
                    <a:pt x="0" y="0"/>
                  </a:moveTo>
                  <a:lnTo>
                    <a:pt x="12191999" y="0"/>
                  </a:lnTo>
                  <a:lnTo>
                    <a:pt x="12191999" y="873160"/>
                  </a:lnTo>
                  <a:lnTo>
                    <a:pt x="0" y="873160"/>
                  </a:lnTo>
                  <a:lnTo>
                    <a:pt x="0" y="0"/>
                  </a:lnTo>
                  <a:close/>
                </a:path>
              </a:pathLst>
            </a:custGeom>
            <a:solidFill>
              <a:srgbClr val="168489"/>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9" name="Freeform: Shape 8">
              <a:extLst>
                <a:ext uri="{FF2B5EF4-FFF2-40B4-BE49-F238E27FC236}">
                  <a16:creationId xmlns:a16="http://schemas.microsoft.com/office/drawing/2014/main" id="{8E197AAC-ED12-1D1C-DE8C-6A20DD67FE8C}"/>
                </a:ext>
              </a:extLst>
            </p:cNvPr>
            <p:cNvSpPr/>
            <p:nvPr/>
          </p:nvSpPr>
          <p:spPr>
            <a:xfrm>
              <a:off x="0" y="1789512"/>
              <a:ext cx="12192000" cy="250342"/>
            </a:xfrm>
            <a:custGeom>
              <a:avLst/>
              <a:gdLst>
                <a:gd name="connsiteX0" fmla="*/ 0 w 12192000"/>
                <a:gd name="connsiteY0" fmla="*/ 0 h 250342"/>
                <a:gd name="connsiteX1" fmla="*/ 12192000 w 12192000"/>
                <a:gd name="connsiteY1" fmla="*/ 0 h 250342"/>
                <a:gd name="connsiteX2" fmla="*/ 12192000 w 12192000"/>
                <a:gd name="connsiteY2" fmla="*/ 250342 h 250342"/>
                <a:gd name="connsiteX3" fmla="*/ 0 w 12192000"/>
                <a:gd name="connsiteY3" fmla="*/ 250342 h 250342"/>
                <a:gd name="connsiteX4" fmla="*/ 0 w 12192000"/>
                <a:gd name="connsiteY4" fmla="*/ 0 h 2503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00" h="250342">
                  <a:moveTo>
                    <a:pt x="0" y="0"/>
                  </a:moveTo>
                  <a:lnTo>
                    <a:pt x="12192000" y="0"/>
                  </a:lnTo>
                  <a:lnTo>
                    <a:pt x="12192000" y="250342"/>
                  </a:lnTo>
                  <a:lnTo>
                    <a:pt x="0" y="250342"/>
                  </a:lnTo>
                  <a:lnTo>
                    <a:pt x="0" y="0"/>
                  </a:lnTo>
                  <a:close/>
                </a:path>
              </a:pathLst>
            </a:custGeom>
            <a:solidFill>
              <a:schemeClr val="bg1">
                <a:lumMod val="65000"/>
              </a:schemeClr>
            </a:solidFill>
            <a:ln>
              <a:solidFill>
                <a:schemeClr val="bg1">
                  <a:lumMod val="6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1" fromWordArt="0" anchor="ctr" anchorCtr="0" forceAA="0" compatLnSpc="1">
              <a:prstTxWarp prst="textNoShape">
                <a:avLst/>
              </a:prstTxWarp>
              <a:noAutofit/>
            </a:bodyPr>
            <a:lstStyle/>
            <a:p>
              <a:endParaRPr lang="en-US"/>
            </a:p>
          </p:txBody>
        </p:sp>
      </p:grpSp>
      <p:pic>
        <p:nvPicPr>
          <p:cNvPr id="3" name="صورة 2">
            <a:extLst>
              <a:ext uri="{FF2B5EF4-FFF2-40B4-BE49-F238E27FC236}">
                <a16:creationId xmlns:a16="http://schemas.microsoft.com/office/drawing/2014/main" id="{4F881049-E6EB-3E30-9017-959E03AC70B6}"/>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36886" y="6653477"/>
            <a:ext cx="1563559" cy="228814"/>
          </a:xfrm>
          <a:prstGeom prst="rect">
            <a:avLst/>
          </a:prstGeom>
        </p:spPr>
      </p:pic>
    </p:spTree>
    <p:extLst>
      <p:ext uri="{BB962C8B-B14F-4D97-AF65-F5344CB8AC3E}">
        <p14:creationId xmlns:p14="http://schemas.microsoft.com/office/powerpoint/2010/main" val="14583943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Icon sets layou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3E4C7D9-D61A-BE49-8F1C-599E0D61FB57}"/>
              </a:ext>
            </a:extLst>
          </p:cNvPr>
          <p:cNvSpPr/>
          <p:nvPr userDrawn="1"/>
        </p:nvSpPr>
        <p:spPr>
          <a:xfrm>
            <a:off x="0" y="0"/>
            <a:ext cx="12192000" cy="6858000"/>
          </a:xfrm>
          <a:prstGeom prst="rect">
            <a:avLst/>
          </a:prstGeom>
          <a:solidFill>
            <a:srgbClr val="50A3A7"/>
          </a:solidFill>
          <a:ln>
            <a:solidFill>
              <a:srgbClr val="50A3A7"/>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1367658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15311501"/>
      </p:ext>
    </p:extLst>
  </p:cSld>
  <p:clrMap bg1="lt1" tx1="dk1" bg2="lt2" tx2="dk2" accent1="accent1" accent2="accent2" accent3="accent3" accent4="accent4" accent5="accent5" accent6="accent6" hlink="hlink" folHlink="folHlink"/>
  <p:sldLayoutIdLst>
    <p:sldLayoutId id="2147483652" r:id="rId1"/>
    <p:sldLayoutId id="2147483654" r:id="rId2"/>
    <p:sldLayoutId id="2147483672" r:id="rId3"/>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3.svg"/></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100.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7.xml"/><Relationship Id="rId1" Type="http://schemas.openxmlformats.org/officeDocument/2006/relationships/slideLayout" Target="../slideLayouts/slideLayout3.xml"/><Relationship Id="rId6" Type="http://schemas.microsoft.com/office/2007/relationships/hdphoto" Target="../media/hdphoto3.wdp"/><Relationship Id="rId5" Type="http://schemas.openxmlformats.org/officeDocument/2006/relationships/image" Target="../media/image6.png"/><Relationship Id="rId4" Type="http://schemas.microsoft.com/office/2007/relationships/hdphoto" Target="../media/hdphoto2.wdp"/></Relationships>
</file>

<file path=ppt/slides/_rels/slide102.xml.rels><?xml version="1.0" encoding="UTF-8" standalone="yes"?>
<Relationships xmlns="http://schemas.openxmlformats.org/package/2006/relationships"><Relationship Id="rId3" Type="http://schemas.openxmlformats.org/officeDocument/2006/relationships/hyperlink" Target="https://youtube.com/shorts/ABzpmEL88vc?si=B7KjeLFpmFvn1zEU" TargetMode="External"/><Relationship Id="rId2" Type="http://schemas.openxmlformats.org/officeDocument/2006/relationships/notesSlide" Target="../notesSlides/notesSlide58.xml"/><Relationship Id="rId1" Type="http://schemas.openxmlformats.org/officeDocument/2006/relationships/slideLayout" Target="../slideLayouts/slideLayout2.xml"/><Relationship Id="rId5" Type="http://schemas.openxmlformats.org/officeDocument/2006/relationships/image" Target="../media/image8.gif"/><Relationship Id="rId4" Type="http://schemas.openxmlformats.org/officeDocument/2006/relationships/image" Target="../media/image51.png"/></Relationships>
</file>

<file path=ppt/slides/_rels/slide10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2.xml"/><Relationship Id="rId1" Type="http://schemas.openxmlformats.org/officeDocument/2006/relationships/slideLayout" Target="../slideLayouts/slideLayout2.xml"/><Relationship Id="rId4" Type="http://schemas.openxmlformats.org/officeDocument/2006/relationships/image" Target="../media/image52.png"/></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3.png"/><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63.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1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53.png"/><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64.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11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53.png"/><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65.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11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54.png"/><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66.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11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54.png"/><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67.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54.png"/><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9.xml"/><Relationship Id="rId1" Type="http://schemas.openxmlformats.org/officeDocument/2006/relationships/slideLayout" Target="../slideLayouts/slideLayout2.xml"/><Relationship Id="rId4" Type="http://schemas.openxmlformats.org/officeDocument/2006/relationships/image" Target="../media/image55.png"/></Relationships>
</file>

<file path=ppt/slides/_rels/slide124.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73.xml"/><Relationship Id="rId1" Type="http://schemas.openxmlformats.org/officeDocument/2006/relationships/slideLayout" Target="../slideLayouts/slideLayout2.xml"/><Relationship Id="rId4" Type="http://schemas.microsoft.com/office/2007/relationships/hdphoto" Target="../media/hdphoto4.wdp"/></Relationships>
</file>

<file path=ppt/slides/_rels/slide132.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13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7.xml"/><Relationship Id="rId1" Type="http://schemas.openxmlformats.org/officeDocument/2006/relationships/slideLayout" Target="../slideLayouts/slideLayout3.xml"/><Relationship Id="rId6" Type="http://schemas.microsoft.com/office/2007/relationships/hdphoto" Target="../media/hdphoto3.wdp"/><Relationship Id="rId5" Type="http://schemas.openxmlformats.org/officeDocument/2006/relationships/image" Target="../media/image6.png"/><Relationship Id="rId4" Type="http://schemas.microsoft.com/office/2007/relationships/hdphoto" Target="../media/hdphoto2.wdp"/></Relationships>
</file>

<file path=ppt/slides/_rels/slide139.xml.rels><?xml version="1.0" encoding="UTF-8" standalone="yes"?>
<Relationships xmlns="http://schemas.openxmlformats.org/package/2006/relationships"><Relationship Id="rId3" Type="http://schemas.openxmlformats.org/officeDocument/2006/relationships/hyperlink" Target="https://youtu.be/UZDi8d_Cxp8?si=QAZ-lbFdgVQs4C6_" TargetMode="External"/><Relationship Id="rId2" Type="http://schemas.openxmlformats.org/officeDocument/2006/relationships/notesSlide" Target="../notesSlides/notesSlide78.xml"/><Relationship Id="rId1" Type="http://schemas.openxmlformats.org/officeDocument/2006/relationships/slideLayout" Target="../slideLayouts/slideLayout2.xml"/><Relationship Id="rId5" Type="http://schemas.openxmlformats.org/officeDocument/2006/relationships/image" Target="../media/image8.gif"/><Relationship Id="rId4" Type="http://schemas.openxmlformats.org/officeDocument/2006/relationships/image" Target="../media/image58.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4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4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9.xml"/><Relationship Id="rId1" Type="http://schemas.openxmlformats.org/officeDocument/2006/relationships/slideLayout" Target="../slideLayouts/slideLayout2.xml"/><Relationship Id="rId4" Type="http://schemas.openxmlformats.org/officeDocument/2006/relationships/image" Target="../media/image59.png"/></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0.xml"/><Relationship Id="rId1" Type="http://schemas.openxmlformats.org/officeDocument/2006/relationships/slideLayout" Target="../slideLayouts/slideLayout2.xml"/></Relationships>
</file>

<file path=ppt/slides/_rels/slide14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4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1.xml"/><Relationship Id="rId1" Type="http://schemas.openxmlformats.org/officeDocument/2006/relationships/slideLayout" Target="../slideLayouts/slideLayout2.xml"/></Relationships>
</file>

<file path=ppt/slides/_rels/slide14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4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2.xml"/><Relationship Id="rId1" Type="http://schemas.openxmlformats.org/officeDocument/2006/relationships/slideLayout" Target="../slideLayouts/slideLayout2.xml"/></Relationships>
</file>

<file path=ppt/slides/_rels/slide14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4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4.xml"/><Relationship Id="rId1" Type="http://schemas.openxmlformats.org/officeDocument/2006/relationships/slideLayout" Target="../slideLayouts/slideLayout2.xml"/></Relationships>
</file>

<file path=ppt/slides/_rels/slide15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5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5.xml"/><Relationship Id="rId1" Type="http://schemas.openxmlformats.org/officeDocument/2006/relationships/slideLayout" Target="../slideLayouts/slideLayout2.xml"/></Relationships>
</file>

<file path=ppt/slides/_rels/slide15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5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6.xml"/><Relationship Id="rId1" Type="http://schemas.openxmlformats.org/officeDocument/2006/relationships/slideLayout" Target="../slideLayouts/slideLayout2.xml"/></Relationships>
</file>

<file path=ppt/slides/_rels/slide15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5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7.xml"/><Relationship Id="rId1" Type="http://schemas.openxmlformats.org/officeDocument/2006/relationships/slideLayout" Target="../slideLayouts/slideLayout2.xml"/></Relationships>
</file>

<file path=ppt/slides/_rels/slide1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8.xml"/><Relationship Id="rId1" Type="http://schemas.openxmlformats.org/officeDocument/2006/relationships/slideLayout" Target="../slideLayouts/slideLayout2.xml"/><Relationship Id="rId4" Type="http://schemas.openxmlformats.org/officeDocument/2006/relationships/image" Target="../media/image60.png"/></Relationships>
</file>

<file path=ppt/slides/_rels/slide1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1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9.xml"/><Relationship Id="rId1" Type="http://schemas.openxmlformats.org/officeDocument/2006/relationships/slideLayout" Target="../slideLayouts/slideLayout2.xml"/></Relationships>
</file>

<file path=ppt/slides/_rels/slide16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6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0.xml"/><Relationship Id="rId1" Type="http://schemas.openxmlformats.org/officeDocument/2006/relationships/slideLayout" Target="../slideLayouts/slideLayout2.xml"/></Relationships>
</file>

<file path=ppt/slides/_rels/slide16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6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1.xml"/><Relationship Id="rId1" Type="http://schemas.openxmlformats.org/officeDocument/2006/relationships/slideLayout" Target="../slideLayouts/slideLayout2.xml"/></Relationships>
</file>

<file path=ppt/slides/_rels/slide16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6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2.xml"/><Relationship Id="rId1" Type="http://schemas.openxmlformats.org/officeDocument/2006/relationships/slideLayout" Target="../slideLayouts/slideLayout2.xml"/></Relationships>
</file>

<file path=ppt/slides/_rels/slide16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6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3.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71.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2.xml"/></Relationships>
</file>

<file path=ppt/slides/_rels/slide17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7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5.xml"/><Relationship Id="rId1" Type="http://schemas.openxmlformats.org/officeDocument/2006/relationships/slideLayout" Target="../slideLayouts/slideLayout2.xml"/></Relationships>
</file>

<file path=ppt/slides/_rels/slide17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7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6.xml"/><Relationship Id="rId1" Type="http://schemas.openxmlformats.org/officeDocument/2006/relationships/slideLayout" Target="../slideLayouts/slideLayout2.xml"/></Relationships>
</file>

<file path=ppt/slides/_rels/slide17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7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7.xml"/><Relationship Id="rId1" Type="http://schemas.openxmlformats.org/officeDocument/2006/relationships/slideLayout" Target="../slideLayouts/slideLayout2.xml"/></Relationships>
</file>

<file path=ppt/slides/_rels/slide17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7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8.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8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8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9.xml"/><Relationship Id="rId1" Type="http://schemas.openxmlformats.org/officeDocument/2006/relationships/slideLayout" Target="../slideLayouts/slideLayout2.xml"/></Relationships>
</file>

<file path=ppt/slides/_rels/slide18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8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0.xml"/><Relationship Id="rId1" Type="http://schemas.openxmlformats.org/officeDocument/2006/relationships/slideLayout" Target="../slideLayouts/slideLayout2.xml"/></Relationships>
</file>

<file path=ppt/slides/_rels/slide1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5.xml.rels><?xml version="1.0" encoding="UTF-8" standalone="yes"?>
<Relationships xmlns="http://schemas.openxmlformats.org/package/2006/relationships"><Relationship Id="rId2" Type="http://schemas.openxmlformats.org/officeDocument/2006/relationships/notesSlide" Target="../notesSlides/notesSlide101.xml"/><Relationship Id="rId1" Type="http://schemas.openxmlformats.org/officeDocument/2006/relationships/slideLayout" Target="../slideLayouts/slideLayout2.xml"/></Relationships>
</file>

<file path=ppt/slides/_rels/slide186.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87.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102.xml"/><Relationship Id="rId1" Type="http://schemas.openxmlformats.org/officeDocument/2006/relationships/slideLayout" Target="../slideLayouts/slideLayout2.xml"/></Relationships>
</file>

<file path=ppt/slides/_rels/slide188.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89.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103.xml"/><Relationship Id="rId1" Type="http://schemas.openxmlformats.org/officeDocument/2006/relationships/slideLayout" Target="../slideLayouts/slideLayout2.xml"/><Relationship Id="rId4" Type="http://schemas.openxmlformats.org/officeDocument/2006/relationships/image" Target="../media/image63.png"/></Relationships>
</file>

<file path=ppt/slides/_rels/slide1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90.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image" Target="../media/image62.png"/><Relationship Id="rId1" Type="http://schemas.openxmlformats.org/officeDocument/2006/relationships/slideLayout" Target="../slideLayouts/slideLayout2.xml"/></Relationships>
</file>

<file path=ppt/slides/_rels/slide191.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104.xml"/><Relationship Id="rId1" Type="http://schemas.openxmlformats.org/officeDocument/2006/relationships/slideLayout" Target="../slideLayouts/slideLayout2.xml"/><Relationship Id="rId4" Type="http://schemas.openxmlformats.org/officeDocument/2006/relationships/image" Target="../media/image63.png"/></Relationships>
</file>

<file path=ppt/slides/_rels/slide192.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image" Target="../media/image62.png"/><Relationship Id="rId1" Type="http://schemas.openxmlformats.org/officeDocument/2006/relationships/slideLayout" Target="../slideLayouts/slideLayout2.xml"/></Relationships>
</file>

<file path=ppt/slides/_rels/slide193.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105.xml"/><Relationship Id="rId1" Type="http://schemas.openxmlformats.org/officeDocument/2006/relationships/slideLayout" Target="../slideLayouts/slideLayout2.xml"/><Relationship Id="rId4" Type="http://schemas.openxmlformats.org/officeDocument/2006/relationships/image" Target="../media/image63.png"/></Relationships>
</file>

<file path=ppt/slides/_rels/slide194.xml.rels><?xml version="1.0" encoding="UTF-8" standalone="yes"?>
<Relationships xmlns="http://schemas.openxmlformats.org/package/2006/relationships"><Relationship Id="rId2" Type="http://schemas.openxmlformats.org/officeDocument/2006/relationships/notesSlide" Target="../notesSlides/notesSlide106.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5.xml"/><Relationship Id="rId1" Type="http://schemas.openxmlformats.org/officeDocument/2006/relationships/slideLayout" Target="../slideLayouts/slideLayout3.xml"/><Relationship Id="rId6" Type="http://schemas.microsoft.com/office/2007/relationships/hdphoto" Target="../media/hdphoto3.wdp"/><Relationship Id="rId5" Type="http://schemas.openxmlformats.org/officeDocument/2006/relationships/image" Target="../media/image6.png"/><Relationship Id="rId4" Type="http://schemas.microsoft.com/office/2007/relationships/hdphoto" Target="../media/hdphoto2.wdp"/></Relationships>
</file>

<file path=ppt/slides/_rels/slide26.xml.rels><?xml version="1.0" encoding="UTF-8" standalone="yes"?>
<Relationships xmlns="http://schemas.openxmlformats.org/package/2006/relationships"><Relationship Id="rId3" Type="http://schemas.openxmlformats.org/officeDocument/2006/relationships/hyperlink" Target="https://youtu.be/kFTm5duYkAE?si=0UEj4PqV6pgbXh_0" TargetMode="External"/><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image" Target="../media/image8.gif"/><Relationship Id="rId4" Type="http://schemas.openxmlformats.org/officeDocument/2006/relationships/image" Target="../media/image20.png"/></Relationships>
</file>

<file path=ppt/slides/_rels/slide2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3.xml"/><Relationship Id="rId6" Type="http://schemas.microsoft.com/office/2007/relationships/hdphoto" Target="../media/hdphoto3.wdp"/><Relationship Id="rId5" Type="http://schemas.openxmlformats.org/officeDocument/2006/relationships/image" Target="../media/image6.png"/><Relationship Id="rId4" Type="http://schemas.microsoft.com/office/2007/relationships/hdphoto" Target="../media/hdphoto2.wdp"/></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9.xml"/><Relationship Id="rId1" Type="http://schemas.openxmlformats.org/officeDocument/2006/relationships/slideLayout" Target="../slideLayouts/slideLayout2.xml"/><Relationship Id="rId4" Type="http://schemas.openxmlformats.org/officeDocument/2006/relationships/image" Target="../media/image22.png"/></Relationships>
</file>

<file path=ppt/slides/_rels/slide5.xml.rels><?xml version="1.0" encoding="UTF-8" standalone="yes"?>
<Relationships xmlns="http://schemas.openxmlformats.org/package/2006/relationships"><Relationship Id="rId3" Type="http://schemas.openxmlformats.org/officeDocument/2006/relationships/hyperlink" Target="https://youtu.be/pUkJ6FV0QB0?si=1RExIIyI4rPHcNHo" TargetMode="External"/><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8.gif"/><Relationship Id="rId4" Type="http://schemas.openxmlformats.org/officeDocument/2006/relationships/image" Target="../media/image7.png"/></Relationships>
</file>

<file path=ppt/slides/_rels/slide5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0.xml"/><Relationship Id="rId1" Type="http://schemas.openxmlformats.org/officeDocument/2006/relationships/slideLayout" Target="../slideLayouts/slideLayout2.xml"/><Relationship Id="rId4" Type="http://schemas.openxmlformats.org/officeDocument/2006/relationships/image" Target="../media/image23.png"/></Relationships>
</file>

<file path=ppt/slides/_rels/slide5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6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7.xml"/><Relationship Id="rId1" Type="http://schemas.openxmlformats.org/officeDocument/2006/relationships/slideLayout" Target="../slideLayouts/slideLayout2.xml"/><Relationship Id="rId4" Type="http://schemas.openxmlformats.org/officeDocument/2006/relationships/image" Target="../media/image24.png"/></Relationships>
</file>

<file path=ppt/slides/_rels/slide66.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8.xml"/><Relationship Id="rId1" Type="http://schemas.openxmlformats.org/officeDocument/2006/relationships/slideLayout" Target="../slideLayouts/slideLayout3.xml"/><Relationship Id="rId6" Type="http://schemas.microsoft.com/office/2007/relationships/hdphoto" Target="../media/hdphoto3.wdp"/><Relationship Id="rId5" Type="http://schemas.openxmlformats.org/officeDocument/2006/relationships/image" Target="../media/image6.png"/><Relationship Id="rId4" Type="http://schemas.microsoft.com/office/2007/relationships/hdphoto" Target="../media/hdphoto2.wdp"/></Relationships>
</file>

<file path=ppt/slides/_rels/slide68.xml.rels><?xml version="1.0" encoding="UTF-8" standalone="yes"?>
<Relationships xmlns="http://schemas.openxmlformats.org/package/2006/relationships"><Relationship Id="rId3" Type="http://schemas.openxmlformats.org/officeDocument/2006/relationships/hyperlink" Target="https://youtu.be/qij3OZRW1us?si=o0CJt5oA4BhA7_WW" TargetMode="External"/><Relationship Id="rId2" Type="http://schemas.openxmlformats.org/officeDocument/2006/relationships/notesSlide" Target="../notesSlides/notesSlide39.xml"/><Relationship Id="rId1" Type="http://schemas.openxmlformats.org/officeDocument/2006/relationships/slideLayout" Target="../slideLayouts/slideLayout2.xml"/><Relationship Id="rId5" Type="http://schemas.openxmlformats.org/officeDocument/2006/relationships/image" Target="../media/image8.gif"/><Relationship Id="rId4" Type="http://schemas.openxmlformats.org/officeDocument/2006/relationships/image" Target="../media/image25.png"/></Relationships>
</file>

<file path=ppt/slides/_rels/slide6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41.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7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2.xml"/><Relationship Id="rId1" Type="http://schemas.openxmlformats.org/officeDocument/2006/relationships/slideLayout" Target="../slideLayouts/slideLayout2.xml"/><Relationship Id="rId4" Type="http://schemas.openxmlformats.org/officeDocument/2006/relationships/image" Target="../media/image28.png"/></Relationships>
</file>

<file path=ppt/slides/_rels/slide7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43.xml"/><Relationship Id="rId1" Type="http://schemas.openxmlformats.org/officeDocument/2006/relationships/slideLayout" Target="../slideLayouts/slideLayout2.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30.png"/></Relationships>
</file>

<file path=ppt/slides/_rels/slide76.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44.xml"/><Relationship Id="rId1" Type="http://schemas.openxmlformats.org/officeDocument/2006/relationships/slideLayout" Target="../slideLayouts/slideLayout2.xml"/><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image" Target="../media/image36.svg"/></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5.xml"/><Relationship Id="rId1" Type="http://schemas.openxmlformats.org/officeDocument/2006/relationships/slideLayout" Target="../slideLayouts/slideLayout2.xml"/><Relationship Id="rId4" Type="http://schemas.openxmlformats.org/officeDocument/2006/relationships/image" Target="../media/image39.png"/></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6.xml"/><Relationship Id="rId1" Type="http://schemas.openxmlformats.org/officeDocument/2006/relationships/slideLayout" Target="../slideLayouts/slideLayout2.xml"/><Relationship Id="rId4" Type="http://schemas.openxmlformats.org/officeDocument/2006/relationships/image" Target="../media/image40.png"/></Relationships>
</file>

<file path=ppt/slides/_rels/slide82.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7.xml"/><Relationship Id="rId1" Type="http://schemas.openxmlformats.org/officeDocument/2006/relationships/slideLayout" Target="../slideLayouts/slideLayout2.xml"/><Relationship Id="rId4" Type="http://schemas.openxmlformats.org/officeDocument/2006/relationships/image" Target="../media/image39.png"/></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49.xml"/><Relationship Id="rId1" Type="http://schemas.openxmlformats.org/officeDocument/2006/relationships/slideLayout" Target="../slideLayouts/slideLayout2.xml"/><Relationship Id="rId4" Type="http://schemas.microsoft.com/office/2007/relationships/hdphoto" Target="../media/hdphoto4.wdp"/></Relationships>
</file>

<file path=ppt/slides/_rels/slide88.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0.xml"/><Relationship Id="rId1" Type="http://schemas.openxmlformats.org/officeDocument/2006/relationships/slideLayout" Target="../slideLayouts/slideLayout3.xml"/><Relationship Id="rId6" Type="http://schemas.microsoft.com/office/2007/relationships/hdphoto" Target="../media/hdphoto3.wdp"/><Relationship Id="rId5" Type="http://schemas.openxmlformats.org/officeDocument/2006/relationships/image" Target="../media/image6.png"/><Relationship Id="rId4" Type="http://schemas.microsoft.com/office/2007/relationships/hdphoto" Target="../media/hdphoto2.wdp"/></Relationships>
</file>

<file path=ppt/slides/_rels/slide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3" Type="http://schemas.openxmlformats.org/officeDocument/2006/relationships/hyperlink" Target="https://youtu.be/WpVKDWY6KIM?si=xbiPRYYwM9Du9Y2V" TargetMode="External"/><Relationship Id="rId2" Type="http://schemas.openxmlformats.org/officeDocument/2006/relationships/notesSlide" Target="../notesSlides/notesSlide51.xml"/><Relationship Id="rId1" Type="http://schemas.openxmlformats.org/officeDocument/2006/relationships/slideLayout" Target="../slideLayouts/slideLayout2.xml"/><Relationship Id="rId5" Type="http://schemas.openxmlformats.org/officeDocument/2006/relationships/image" Target="../media/image8.gif"/><Relationship Id="rId4" Type="http://schemas.openxmlformats.org/officeDocument/2006/relationships/image" Target="../media/image41.png"/></Relationships>
</file>

<file path=ppt/slides/_rels/slide9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4.xml"/><Relationship Id="rId1" Type="http://schemas.openxmlformats.org/officeDocument/2006/relationships/slideLayout" Target="../slideLayouts/slideLayout2.xml"/><Relationship Id="rId4" Type="http://schemas.openxmlformats.org/officeDocument/2006/relationships/image" Target="../media/image42.png"/></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8" Type="http://schemas.openxmlformats.org/officeDocument/2006/relationships/image" Target="../media/image49.png"/><Relationship Id="rId3" Type="http://schemas.openxmlformats.org/officeDocument/2006/relationships/image" Target="../media/image44.png"/><Relationship Id="rId7" Type="http://schemas.openxmlformats.org/officeDocument/2006/relationships/image" Target="../media/image48.png"/><Relationship Id="rId2" Type="http://schemas.openxmlformats.org/officeDocument/2006/relationships/image" Target="../media/image43.png"/><Relationship Id="rId1" Type="http://schemas.openxmlformats.org/officeDocument/2006/relationships/slideLayout" Target="../slideLayouts/slideLayout2.xml"/><Relationship Id="rId6" Type="http://schemas.openxmlformats.org/officeDocument/2006/relationships/image" Target="../media/image47.png"/><Relationship Id="rId5" Type="http://schemas.openxmlformats.org/officeDocument/2006/relationships/image" Target="../media/image46.png"/><Relationship Id="rId4" Type="http://schemas.openxmlformats.org/officeDocument/2006/relationships/image" Target="../media/image45.png"/><Relationship Id="rId9" Type="http://schemas.openxmlformats.org/officeDocument/2006/relationships/image" Target="../media/image50.png"/></Relationships>
</file>

<file path=ppt/slides/_rels/slide9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56.xml"/><Relationship Id="rId1" Type="http://schemas.openxmlformats.org/officeDocument/2006/relationships/slideLayout" Target="../slideLayouts/slideLayout2.xml"/><Relationship Id="rId4" Type="http://schemas.microsoft.com/office/2007/relationships/hdphoto" Target="../media/hdphoto4.wdp"/></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AAED0CA-21B8-749E-E9A8-86785F4430C7}"/>
              </a:ext>
            </a:extLst>
          </p:cNvPr>
          <p:cNvSpPr txBox="1"/>
          <p:nvPr/>
        </p:nvSpPr>
        <p:spPr>
          <a:xfrm>
            <a:off x="6096000" y="4462843"/>
            <a:ext cx="5816600" cy="1726883"/>
          </a:xfrm>
          <a:prstGeom prst="rect">
            <a:avLst/>
          </a:prstGeom>
          <a:noFill/>
        </p:spPr>
        <p:txBody>
          <a:bodyPr wrap="square">
            <a:spAutoFit/>
          </a:bodyPr>
          <a:lstStyle/>
          <a:p>
            <a:pPr algn="ctr" rtl="1">
              <a:lnSpc>
                <a:spcPct val="115000"/>
              </a:lnSpc>
              <a:spcAft>
                <a:spcPts val="800"/>
              </a:spcAft>
            </a:pPr>
            <a:r>
              <a:rPr lang="ar-SY" sz="4400" b="1" dirty="0">
                <a:solidFill>
                  <a:prstClr val="black"/>
                </a:solidFill>
                <a:latin typeface="29LT Bukra Bold" panose="000B0903020204020204" pitchFamily="34" charset="-78"/>
                <a:ea typeface="Calibri" panose="020F0502020204030204" pitchFamily="34" charset="0"/>
                <a:cs typeface="29LT Bukra Bold" panose="000B0903020204020204" pitchFamily="34" charset="-78"/>
              </a:rPr>
              <a:t>قيادة الأداء</a:t>
            </a:r>
            <a:endParaRPr lang="en-US" sz="4400" b="1" dirty="0">
              <a:solidFill>
                <a:prstClr val="black"/>
              </a:solidFill>
              <a:latin typeface="29LT Bukra Bold" panose="000B0903020204020204" pitchFamily="34" charset="-78"/>
              <a:ea typeface="Calibri" panose="020F0502020204030204" pitchFamily="34" charset="0"/>
              <a:cs typeface="29LT Bukra Bold" panose="000B0903020204020204" pitchFamily="34" charset="-78"/>
            </a:endParaRPr>
          </a:p>
          <a:p>
            <a:pPr algn="ctr" rtl="1">
              <a:lnSpc>
                <a:spcPct val="115000"/>
              </a:lnSpc>
              <a:spcAft>
                <a:spcPts val="800"/>
              </a:spcAft>
            </a:pPr>
            <a:r>
              <a:rPr lang="ar-SY" sz="4400"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 التوجيه والتحفيز نحو التميّز المؤسسي</a:t>
            </a:r>
            <a:endParaRPr lang="en-US" sz="4400" b="1" dirty="0">
              <a:solidFill>
                <a:prstClr val="black"/>
              </a:solidFill>
              <a:latin typeface="Times New Roman" panose="02020603050405020304" pitchFamily="18" charset="0"/>
              <a:ea typeface="Calibri" panose="020F0502020204030204" pitchFamily="34" charset="0"/>
              <a:cs typeface="Adobe Arabic" panose="02040503050201020203" pitchFamily="18" charset="-78"/>
            </a:endParaRPr>
          </a:p>
        </p:txBody>
      </p:sp>
      <p:pic>
        <p:nvPicPr>
          <p:cNvPr id="7" name="Graphic 6">
            <a:extLst>
              <a:ext uri="{FF2B5EF4-FFF2-40B4-BE49-F238E27FC236}">
                <a16:creationId xmlns:a16="http://schemas.microsoft.com/office/drawing/2014/main" id="{2B1DC2EC-3209-EC5B-B933-DF37B48BE05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36592" y="0"/>
            <a:ext cx="6905750" cy="6438900"/>
          </a:xfrm>
          <a:prstGeom prst="rect">
            <a:avLst/>
          </a:prstGeom>
        </p:spPr>
      </p:pic>
    </p:spTree>
    <p:extLst>
      <p:ext uri="{BB962C8B-B14F-4D97-AF65-F5344CB8AC3E}">
        <p14:creationId xmlns:p14="http://schemas.microsoft.com/office/powerpoint/2010/main" val="234562980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تعريف التوجيه والتحفيز في سياق بيئة العمل</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16" name="TextBox 15">
            <a:extLst>
              <a:ext uri="{FF2B5EF4-FFF2-40B4-BE49-F238E27FC236}">
                <a16:creationId xmlns:a16="http://schemas.microsoft.com/office/drawing/2014/main" id="{8BDC0476-53FE-FDB8-3A5B-7C2A7EB68DCE}"/>
              </a:ext>
            </a:extLst>
          </p:cNvPr>
          <p:cNvSpPr txBox="1"/>
          <p:nvPr/>
        </p:nvSpPr>
        <p:spPr>
          <a:xfrm>
            <a:off x="3739037" y="2574920"/>
            <a:ext cx="8081682" cy="1708160"/>
          </a:xfrm>
          <a:prstGeom prst="rect">
            <a:avLst/>
          </a:prstGeom>
          <a:noFill/>
        </p:spPr>
        <p:txBody>
          <a:bodyPr wrap="square">
            <a:spAutoFit/>
          </a:bodyPr>
          <a:lstStyle/>
          <a:p>
            <a:pPr marL="342900" indent="-342900" algn="just" rtl="1">
              <a:lnSpc>
                <a:spcPct val="150000"/>
              </a:lnSpc>
              <a:spcAft>
                <a:spcPts val="800"/>
              </a:spcAft>
              <a:buSzPct val="15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التوجيه: هو عملية تقديم الإرشاد والدعم للموظفين لتحسين أدائهم وتطوير مهاراتهم من خلال تعليمات واضحة، تدريب، أو إشراف مباشر. يركز التوجيه على توجيه السلوك نحو تحقيق أهداف محددة.</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
        <p:nvSpPr>
          <p:cNvPr id="14" name="TextBox 13">
            <a:extLst>
              <a:ext uri="{FF2B5EF4-FFF2-40B4-BE49-F238E27FC236}">
                <a16:creationId xmlns:a16="http://schemas.microsoft.com/office/drawing/2014/main" id="{6978AFC5-E7D8-C70B-C73D-B8CF6A3A411F}"/>
              </a:ext>
            </a:extLst>
          </p:cNvPr>
          <p:cNvSpPr txBox="1"/>
          <p:nvPr/>
        </p:nvSpPr>
        <p:spPr>
          <a:xfrm>
            <a:off x="4185919" y="4675541"/>
            <a:ext cx="7634799" cy="1154162"/>
          </a:xfrm>
          <a:prstGeom prst="rect">
            <a:avLst/>
          </a:prstGeom>
          <a:noFill/>
        </p:spPr>
        <p:txBody>
          <a:bodyPr wrap="square">
            <a:spAutoFit/>
          </a:bodyPr>
          <a:lstStyle/>
          <a:p>
            <a:pPr marL="342900" indent="-342900" algn="just" rtl="1">
              <a:lnSpc>
                <a:spcPct val="150000"/>
              </a:lnSpc>
              <a:spcAft>
                <a:spcPts val="800"/>
              </a:spcAft>
              <a:buSzPct val="15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مثال: مدير يعقد جلسات أسبوعية مع موظف جديد لتعليمه كيفية استخدام برنامج معين وتحسين كفاءته في إنجاز التقارير.</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pic>
        <p:nvPicPr>
          <p:cNvPr id="15" name="Picture 14">
            <a:extLst>
              <a:ext uri="{FF2B5EF4-FFF2-40B4-BE49-F238E27FC236}">
                <a16:creationId xmlns:a16="http://schemas.microsoft.com/office/drawing/2014/main" id="{6BEEDF04-629B-5DB2-9017-DDBAB244656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71281" y="3596640"/>
            <a:ext cx="3549575" cy="2586352"/>
          </a:xfrm>
          <a:prstGeom prst="rect">
            <a:avLst/>
          </a:prstGeom>
        </p:spPr>
      </p:pic>
    </p:spTree>
    <p:extLst>
      <p:ext uri="{BB962C8B-B14F-4D97-AF65-F5344CB8AC3E}">
        <p14:creationId xmlns:p14="http://schemas.microsoft.com/office/powerpoint/2010/main" val="11427508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1000"/>
                                        <p:tgtEl>
                                          <p:spTgt spid="16"/>
                                        </p:tgtEl>
                                      </p:cBhvr>
                                    </p:animEffect>
                                    <p:anim calcmode="lin" valueType="num">
                                      <p:cBhvr>
                                        <p:cTn id="13" dur="1000" fill="hold"/>
                                        <p:tgtEl>
                                          <p:spTgt spid="16"/>
                                        </p:tgtEl>
                                        <p:attrNameLst>
                                          <p:attrName>ppt_x</p:attrName>
                                        </p:attrNameLst>
                                      </p:cBhvr>
                                      <p:tavLst>
                                        <p:tav tm="0">
                                          <p:val>
                                            <p:strVal val="#ppt_x"/>
                                          </p:val>
                                        </p:tav>
                                        <p:tav tm="100000">
                                          <p:val>
                                            <p:strVal val="#ppt_x"/>
                                          </p:val>
                                        </p:tav>
                                      </p:tavLst>
                                    </p:anim>
                                    <p:anim calcmode="lin" valueType="num">
                                      <p:cBhvr>
                                        <p:cTn id="14"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1000"/>
                                        <p:tgtEl>
                                          <p:spTgt spid="14"/>
                                        </p:tgtEl>
                                      </p:cBhvr>
                                    </p:animEffect>
                                    <p:anim calcmode="lin" valueType="num">
                                      <p:cBhvr>
                                        <p:cTn id="20" dur="1000" fill="hold"/>
                                        <p:tgtEl>
                                          <p:spTgt spid="14"/>
                                        </p:tgtEl>
                                        <p:attrNameLst>
                                          <p:attrName>ppt_x</p:attrName>
                                        </p:attrNameLst>
                                      </p:cBhvr>
                                      <p:tavLst>
                                        <p:tav tm="0">
                                          <p:val>
                                            <p:strVal val="#ppt_x"/>
                                          </p:val>
                                        </p:tav>
                                        <p:tav tm="100000">
                                          <p:val>
                                            <p:strVal val="#ppt_x"/>
                                          </p:val>
                                        </p:tav>
                                      </p:tavLst>
                                    </p:anim>
                                    <p:anim calcmode="lin" valueType="num">
                                      <p:cBhvr>
                                        <p:cTn id="21"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4" grpId="0"/>
    </p:bld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Rounded Corners 16">
            <a:extLst>
              <a:ext uri="{FF2B5EF4-FFF2-40B4-BE49-F238E27FC236}">
                <a16:creationId xmlns:a16="http://schemas.microsoft.com/office/drawing/2014/main" id="{5A7C68B0-EBDA-DACA-6F50-FF8EC0DF02F1}"/>
              </a:ext>
            </a:extLst>
          </p:cNvPr>
          <p:cNvSpPr/>
          <p:nvPr/>
        </p:nvSpPr>
        <p:spPr>
          <a:xfrm>
            <a:off x="2939484" y="1054453"/>
            <a:ext cx="7643939" cy="5348224"/>
          </a:xfrm>
          <a:prstGeom prst="roundRect">
            <a:avLst/>
          </a:prstGeom>
          <a:solidFill>
            <a:schemeClr val="bg1">
              <a:lumMod val="95000"/>
            </a:schemeClr>
          </a:solidFill>
          <a:ln w="38100">
            <a:solidFill>
              <a:srgbClr val="215559"/>
            </a:solidFill>
            <a:prstDash val="lg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Box 17">
            <a:extLst>
              <a:ext uri="{FF2B5EF4-FFF2-40B4-BE49-F238E27FC236}">
                <a16:creationId xmlns:a16="http://schemas.microsoft.com/office/drawing/2014/main" id="{45BB5B0E-8ACA-C358-0157-9F406648A499}"/>
              </a:ext>
            </a:extLst>
          </p:cNvPr>
          <p:cNvSpPr txBox="1"/>
          <p:nvPr/>
        </p:nvSpPr>
        <p:spPr>
          <a:xfrm>
            <a:off x="5196246" y="1315986"/>
            <a:ext cx="2702064" cy="707886"/>
          </a:xfrm>
          <a:prstGeom prst="rect">
            <a:avLst/>
          </a:prstGeom>
          <a:noFill/>
          <a:ln w="3175">
            <a:noFill/>
          </a:ln>
        </p:spPr>
        <p:txBody>
          <a:bodyPr wrap="square"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ar-SA" altLang="ko-KR" sz="4000" b="1" i="0" u="none" strike="noStrike" kern="1200" cap="none" spc="0" normalizeH="0" baseline="0" noProof="0" dirty="0">
                <a:ln>
                  <a:noFill/>
                </a:ln>
                <a:solidFill>
                  <a:srgbClr val="168489"/>
                </a:solidFill>
                <a:effectLst/>
                <a:uLnTx/>
                <a:uFillTx/>
                <a:latin typeface="Adobe Arabic" panose="02040503050201020203" pitchFamily="18" charset="-78"/>
                <a:cs typeface="Adobe Arabic" panose="02040503050201020203" pitchFamily="18" charset="-78"/>
              </a:rPr>
              <a:t>التقييم</a:t>
            </a:r>
            <a:endParaRPr kumimoji="0" lang="ko-KR" altLang="en-US" sz="4000" b="1" i="0" u="none" strike="noStrike" kern="1200" cap="none" spc="0" normalizeH="0" baseline="0" noProof="0" dirty="0">
              <a:ln>
                <a:noFill/>
              </a:ln>
              <a:solidFill>
                <a:srgbClr val="168489"/>
              </a:solidFill>
              <a:effectLst/>
              <a:uLnTx/>
              <a:uFillTx/>
              <a:latin typeface="Adobe Arabic" panose="02040503050201020203" pitchFamily="18" charset="-78"/>
              <a:cs typeface="Adobe Arabic" panose="02040503050201020203" pitchFamily="18" charset="-78"/>
            </a:endParaRPr>
          </a:p>
        </p:txBody>
      </p:sp>
      <p:sp>
        <p:nvSpPr>
          <p:cNvPr id="19" name="TextBox 18">
            <a:extLst>
              <a:ext uri="{FF2B5EF4-FFF2-40B4-BE49-F238E27FC236}">
                <a16:creationId xmlns:a16="http://schemas.microsoft.com/office/drawing/2014/main" id="{599B13AF-9D3A-554D-369E-76942553F9A0}"/>
              </a:ext>
            </a:extLst>
          </p:cNvPr>
          <p:cNvSpPr txBox="1"/>
          <p:nvPr/>
        </p:nvSpPr>
        <p:spPr>
          <a:xfrm>
            <a:off x="2780991" y="2023872"/>
            <a:ext cx="7802432" cy="503215"/>
          </a:xfrm>
          <a:prstGeom prst="rect">
            <a:avLst/>
          </a:prstGeom>
          <a:noFill/>
        </p:spPr>
        <p:txBody>
          <a:bodyPr wrap="square" rtlCol="0">
            <a:spAutoFit/>
          </a:bodyPr>
          <a:lstStyle/>
          <a:p>
            <a:pPr algn="r">
              <a:lnSpc>
                <a:spcPct val="115000"/>
              </a:lnSpc>
              <a:spcAft>
                <a:spcPts val="800"/>
              </a:spcAft>
            </a:pPr>
            <a:r>
              <a:rPr lang="ar-SA" sz="2400"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ما هي الاستنتاجات الرئيسية التي توصلتم إليها خلال تحليل حالة الأداء؟  </a:t>
            </a:r>
            <a:endParaRPr lang="en-US" sz="2400" b="1" dirty="0">
              <a:solidFill>
                <a:prstClr val="black"/>
              </a:solidFill>
              <a:latin typeface="Times New Roman" panose="02020603050405020304" pitchFamily="18" charset="0"/>
              <a:ea typeface="Calibri" panose="020F0502020204030204" pitchFamily="34" charset="0"/>
              <a:cs typeface="Adobe Arabic" panose="02040503050201020203" pitchFamily="18" charset="-78"/>
            </a:endParaRPr>
          </a:p>
        </p:txBody>
      </p:sp>
      <p:sp>
        <p:nvSpPr>
          <p:cNvPr id="20" name="TextBox 19">
            <a:extLst>
              <a:ext uri="{FF2B5EF4-FFF2-40B4-BE49-F238E27FC236}">
                <a16:creationId xmlns:a16="http://schemas.microsoft.com/office/drawing/2014/main" id="{C42135B2-3632-B03E-DFAF-B646DC981A8C}"/>
              </a:ext>
            </a:extLst>
          </p:cNvPr>
          <p:cNvSpPr txBox="1"/>
          <p:nvPr/>
        </p:nvSpPr>
        <p:spPr>
          <a:xfrm>
            <a:off x="3593345" y="2743861"/>
            <a:ext cx="6950589" cy="503215"/>
          </a:xfrm>
          <a:prstGeom prst="rect">
            <a:avLst/>
          </a:prstGeom>
          <a:noFill/>
        </p:spPr>
        <p:txBody>
          <a:bodyPr wrap="square" rtlCol="0">
            <a:spAutoFit/>
          </a:bodyPr>
          <a:lstStyle/>
          <a:p>
            <a:pPr algn="r">
              <a:lnSpc>
                <a:spcPct val="115000"/>
              </a:lnSpc>
              <a:spcAft>
                <a:spcPts val="800"/>
              </a:spcAft>
            </a:pPr>
            <a:r>
              <a:rPr lang="ar-SA" sz="2400"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كيف يمكنكم تطبيق الأدوات والنظريات التي تعلمتموها لتحسين الأداء في مؤسستكم؟  </a:t>
            </a:r>
            <a:endParaRPr lang="en-US" sz="2400" b="1" dirty="0">
              <a:solidFill>
                <a:prstClr val="black"/>
              </a:solidFill>
              <a:latin typeface="Times New Roman" panose="02020603050405020304" pitchFamily="18" charset="0"/>
              <a:ea typeface="Calibri" panose="020F0502020204030204" pitchFamily="34" charset="0"/>
              <a:cs typeface="Adobe Arabic" panose="02040503050201020203" pitchFamily="18" charset="-78"/>
            </a:endParaRPr>
          </a:p>
        </p:txBody>
      </p:sp>
      <p:sp>
        <p:nvSpPr>
          <p:cNvPr id="21" name="TextBox 20">
            <a:extLst>
              <a:ext uri="{FF2B5EF4-FFF2-40B4-BE49-F238E27FC236}">
                <a16:creationId xmlns:a16="http://schemas.microsoft.com/office/drawing/2014/main" id="{54B70BA2-4A81-FFDE-A3FA-12FFF1E0D31E}"/>
              </a:ext>
            </a:extLst>
          </p:cNvPr>
          <p:cNvSpPr txBox="1"/>
          <p:nvPr/>
        </p:nvSpPr>
        <p:spPr>
          <a:xfrm>
            <a:off x="4568706" y="3463850"/>
            <a:ext cx="5927816" cy="927946"/>
          </a:xfrm>
          <a:prstGeom prst="rect">
            <a:avLst/>
          </a:prstGeom>
          <a:noFill/>
        </p:spPr>
        <p:txBody>
          <a:bodyPr wrap="square" rtlCol="0">
            <a:spAutoFit/>
          </a:bodyPr>
          <a:lstStyle/>
          <a:p>
            <a:pPr algn="r">
              <a:lnSpc>
                <a:spcPct val="115000"/>
              </a:lnSpc>
              <a:spcAft>
                <a:spcPts val="800"/>
              </a:spcAft>
            </a:pPr>
            <a:r>
              <a:rPr lang="ar-SA" sz="2400"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ما الخطوات العملية التي ستعتمدونها في خططكم القادمة لتطوير الأداء بشكل مستدام؟  </a:t>
            </a:r>
            <a:endParaRPr lang="en-US" sz="2400" b="1" dirty="0">
              <a:solidFill>
                <a:prstClr val="black"/>
              </a:solidFill>
              <a:latin typeface="Times New Roman" panose="02020603050405020304" pitchFamily="18" charset="0"/>
              <a:ea typeface="Calibri" panose="020F0502020204030204" pitchFamily="34" charset="0"/>
              <a:cs typeface="Adobe Arabic" panose="02040503050201020203" pitchFamily="18" charset="-78"/>
            </a:endParaRPr>
          </a:p>
        </p:txBody>
      </p:sp>
      <p:sp>
        <p:nvSpPr>
          <p:cNvPr id="22" name="TextBox 21">
            <a:extLst>
              <a:ext uri="{FF2B5EF4-FFF2-40B4-BE49-F238E27FC236}">
                <a16:creationId xmlns:a16="http://schemas.microsoft.com/office/drawing/2014/main" id="{5987EEE3-DB77-C4C7-52DC-A3F9640E4700}"/>
              </a:ext>
            </a:extLst>
          </p:cNvPr>
          <p:cNvSpPr txBox="1"/>
          <p:nvPr/>
        </p:nvSpPr>
        <p:spPr>
          <a:xfrm>
            <a:off x="4909630" y="4635709"/>
            <a:ext cx="5586892" cy="927946"/>
          </a:xfrm>
          <a:prstGeom prst="rect">
            <a:avLst/>
          </a:prstGeom>
          <a:noFill/>
        </p:spPr>
        <p:txBody>
          <a:bodyPr wrap="square" rtlCol="0">
            <a:spAutoFit/>
          </a:bodyPr>
          <a:lstStyle/>
          <a:p>
            <a:pPr algn="r">
              <a:lnSpc>
                <a:spcPct val="115000"/>
              </a:lnSpc>
              <a:spcAft>
                <a:spcPts val="800"/>
              </a:spcAft>
            </a:pPr>
            <a:r>
              <a:rPr lang="ar-SA" sz="2400"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كيف يمكن لمتابعة مؤشرات الأداء أن تساعد في تحديد نجاح خطة التطوير وكيف تتابعون تحقيق الأهداف؟</a:t>
            </a:r>
            <a:endParaRPr lang="en-US" sz="2400" b="1" dirty="0">
              <a:solidFill>
                <a:prstClr val="black"/>
              </a:solidFill>
              <a:latin typeface="Times New Roman" panose="02020603050405020304" pitchFamily="18" charset="0"/>
              <a:ea typeface="Calibri" panose="020F0502020204030204" pitchFamily="34" charset="0"/>
              <a:cs typeface="Adobe Arabic" panose="02040503050201020203" pitchFamily="18" charset="-78"/>
            </a:endParaRPr>
          </a:p>
        </p:txBody>
      </p:sp>
      <p:pic>
        <p:nvPicPr>
          <p:cNvPr id="23" name="Picture 22" descr="A person sitting in a chair pointing at a clipboard&#10;&#10;AI-generated content may be incorrect.">
            <a:extLst>
              <a:ext uri="{FF2B5EF4-FFF2-40B4-BE49-F238E27FC236}">
                <a16:creationId xmlns:a16="http://schemas.microsoft.com/office/drawing/2014/main" id="{59A3033F-C13B-0D5A-6ED7-91D737422DA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26366" y="2222291"/>
            <a:ext cx="4834128" cy="4834128"/>
          </a:xfrm>
          <a:prstGeom prst="rect">
            <a:avLst/>
          </a:prstGeom>
        </p:spPr>
      </p:pic>
    </p:spTree>
    <p:extLst>
      <p:ext uri="{BB962C8B-B14F-4D97-AF65-F5344CB8AC3E}">
        <p14:creationId xmlns:p14="http://schemas.microsoft.com/office/powerpoint/2010/main" val="9874167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anim calcmode="lin" valueType="num">
                                      <p:cBhvr>
                                        <p:cTn id="8" dur="1000" fill="hold"/>
                                        <p:tgtEl>
                                          <p:spTgt spid="18"/>
                                        </p:tgtEl>
                                        <p:attrNameLst>
                                          <p:attrName>ppt_x</p:attrName>
                                        </p:attrNameLst>
                                      </p:cBhvr>
                                      <p:tavLst>
                                        <p:tav tm="0">
                                          <p:val>
                                            <p:strVal val="#ppt_x"/>
                                          </p:val>
                                        </p:tav>
                                        <p:tav tm="100000">
                                          <p:val>
                                            <p:strVal val="#ppt_x"/>
                                          </p:val>
                                        </p:tav>
                                      </p:tavLst>
                                    </p:anim>
                                    <p:anim calcmode="lin" valueType="num">
                                      <p:cBhvr>
                                        <p:cTn id="9" dur="1000" fill="hold"/>
                                        <p:tgtEl>
                                          <p:spTgt spid="18"/>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1000"/>
                                        <p:tgtEl>
                                          <p:spTgt spid="23"/>
                                        </p:tgtEl>
                                      </p:cBhvr>
                                    </p:animEffect>
                                    <p:anim calcmode="lin" valueType="num">
                                      <p:cBhvr>
                                        <p:cTn id="13" dur="1000" fill="hold"/>
                                        <p:tgtEl>
                                          <p:spTgt spid="23"/>
                                        </p:tgtEl>
                                        <p:attrNameLst>
                                          <p:attrName>ppt_x</p:attrName>
                                        </p:attrNameLst>
                                      </p:cBhvr>
                                      <p:tavLst>
                                        <p:tav tm="0">
                                          <p:val>
                                            <p:strVal val="#ppt_x"/>
                                          </p:val>
                                        </p:tav>
                                        <p:tav tm="100000">
                                          <p:val>
                                            <p:strVal val="#ppt_x"/>
                                          </p:val>
                                        </p:tav>
                                      </p:tavLst>
                                    </p:anim>
                                    <p:anim calcmode="lin" valueType="num">
                                      <p:cBhvr>
                                        <p:cTn id="14"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fade">
                                      <p:cBhvr>
                                        <p:cTn id="19" dur="1000"/>
                                        <p:tgtEl>
                                          <p:spTgt spid="19"/>
                                        </p:tgtEl>
                                      </p:cBhvr>
                                    </p:animEffect>
                                    <p:anim calcmode="lin" valueType="num">
                                      <p:cBhvr>
                                        <p:cTn id="20" dur="1000" fill="hold"/>
                                        <p:tgtEl>
                                          <p:spTgt spid="19"/>
                                        </p:tgtEl>
                                        <p:attrNameLst>
                                          <p:attrName>ppt_x</p:attrName>
                                        </p:attrNameLst>
                                      </p:cBhvr>
                                      <p:tavLst>
                                        <p:tav tm="0">
                                          <p:val>
                                            <p:strVal val="#ppt_x"/>
                                          </p:val>
                                        </p:tav>
                                        <p:tav tm="100000">
                                          <p:val>
                                            <p:strVal val="#ppt_x"/>
                                          </p:val>
                                        </p:tav>
                                      </p:tavLst>
                                    </p:anim>
                                    <p:anim calcmode="lin" valueType="num">
                                      <p:cBhvr>
                                        <p:cTn id="21"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20"/>
                                        </p:tgtEl>
                                        <p:attrNameLst>
                                          <p:attrName>style.visibility</p:attrName>
                                        </p:attrNameLst>
                                      </p:cBhvr>
                                      <p:to>
                                        <p:strVal val="visible"/>
                                      </p:to>
                                    </p:set>
                                    <p:animEffect transition="in" filter="fade">
                                      <p:cBhvr>
                                        <p:cTn id="26" dur="1000"/>
                                        <p:tgtEl>
                                          <p:spTgt spid="20"/>
                                        </p:tgtEl>
                                      </p:cBhvr>
                                    </p:animEffect>
                                    <p:anim calcmode="lin" valueType="num">
                                      <p:cBhvr>
                                        <p:cTn id="27" dur="1000" fill="hold"/>
                                        <p:tgtEl>
                                          <p:spTgt spid="20"/>
                                        </p:tgtEl>
                                        <p:attrNameLst>
                                          <p:attrName>ppt_x</p:attrName>
                                        </p:attrNameLst>
                                      </p:cBhvr>
                                      <p:tavLst>
                                        <p:tav tm="0">
                                          <p:val>
                                            <p:strVal val="#ppt_x"/>
                                          </p:val>
                                        </p:tav>
                                        <p:tav tm="100000">
                                          <p:val>
                                            <p:strVal val="#ppt_x"/>
                                          </p:val>
                                        </p:tav>
                                      </p:tavLst>
                                    </p:anim>
                                    <p:anim calcmode="lin" valueType="num">
                                      <p:cBhvr>
                                        <p:cTn id="28"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21"/>
                                        </p:tgtEl>
                                        <p:attrNameLst>
                                          <p:attrName>style.visibility</p:attrName>
                                        </p:attrNameLst>
                                      </p:cBhvr>
                                      <p:to>
                                        <p:strVal val="visible"/>
                                      </p:to>
                                    </p:set>
                                    <p:animEffect transition="in" filter="fade">
                                      <p:cBhvr>
                                        <p:cTn id="33" dur="1000"/>
                                        <p:tgtEl>
                                          <p:spTgt spid="21"/>
                                        </p:tgtEl>
                                      </p:cBhvr>
                                    </p:animEffect>
                                    <p:anim calcmode="lin" valueType="num">
                                      <p:cBhvr>
                                        <p:cTn id="34" dur="1000" fill="hold"/>
                                        <p:tgtEl>
                                          <p:spTgt spid="21"/>
                                        </p:tgtEl>
                                        <p:attrNameLst>
                                          <p:attrName>ppt_x</p:attrName>
                                        </p:attrNameLst>
                                      </p:cBhvr>
                                      <p:tavLst>
                                        <p:tav tm="0">
                                          <p:val>
                                            <p:strVal val="#ppt_x"/>
                                          </p:val>
                                        </p:tav>
                                        <p:tav tm="100000">
                                          <p:val>
                                            <p:strVal val="#ppt_x"/>
                                          </p:val>
                                        </p:tav>
                                      </p:tavLst>
                                    </p:anim>
                                    <p:anim calcmode="lin" valueType="num">
                                      <p:cBhvr>
                                        <p:cTn id="35"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grpId="0" nodeType="clickEffect">
                                  <p:stCondLst>
                                    <p:cond delay="0"/>
                                  </p:stCondLst>
                                  <p:childTnLst>
                                    <p:set>
                                      <p:cBhvr>
                                        <p:cTn id="39" dur="1" fill="hold">
                                          <p:stCondLst>
                                            <p:cond delay="0"/>
                                          </p:stCondLst>
                                        </p:cTn>
                                        <p:tgtEl>
                                          <p:spTgt spid="22"/>
                                        </p:tgtEl>
                                        <p:attrNameLst>
                                          <p:attrName>style.visibility</p:attrName>
                                        </p:attrNameLst>
                                      </p:cBhvr>
                                      <p:to>
                                        <p:strVal val="visible"/>
                                      </p:to>
                                    </p:set>
                                    <p:animEffect transition="in" filter="fade">
                                      <p:cBhvr>
                                        <p:cTn id="40" dur="1000"/>
                                        <p:tgtEl>
                                          <p:spTgt spid="22"/>
                                        </p:tgtEl>
                                      </p:cBhvr>
                                    </p:animEffect>
                                    <p:anim calcmode="lin" valueType="num">
                                      <p:cBhvr>
                                        <p:cTn id="41" dur="1000" fill="hold"/>
                                        <p:tgtEl>
                                          <p:spTgt spid="22"/>
                                        </p:tgtEl>
                                        <p:attrNameLst>
                                          <p:attrName>ppt_x</p:attrName>
                                        </p:attrNameLst>
                                      </p:cBhvr>
                                      <p:tavLst>
                                        <p:tav tm="0">
                                          <p:val>
                                            <p:strVal val="#ppt_x"/>
                                          </p:val>
                                        </p:tav>
                                        <p:tav tm="100000">
                                          <p:val>
                                            <p:strVal val="#ppt_x"/>
                                          </p:val>
                                        </p:tav>
                                      </p:tavLst>
                                    </p:anim>
                                    <p:anim calcmode="lin" valueType="num">
                                      <p:cBhvr>
                                        <p:cTn id="42"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P spid="21" grpId="0"/>
      <p:bldP spid="22" grpId="0"/>
    </p:bld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Shape 477"/>
        <p:cNvGrpSpPr/>
        <p:nvPr/>
      </p:nvGrpSpPr>
      <p:grpSpPr>
        <a:xfrm>
          <a:off x="0" y="0"/>
          <a:ext cx="0" cy="0"/>
          <a:chOff x="0" y="0"/>
          <a:chExt cx="0" cy="0"/>
        </a:xfrm>
      </p:grpSpPr>
      <p:sp>
        <p:nvSpPr>
          <p:cNvPr id="21" name="Rectangle 20">
            <a:extLst>
              <a:ext uri="{FF2B5EF4-FFF2-40B4-BE49-F238E27FC236}">
                <a16:creationId xmlns:a16="http://schemas.microsoft.com/office/drawing/2014/main" id="{8F9960CF-F8E3-447F-8B0C-DD7345A4615E}"/>
              </a:ext>
            </a:extLst>
          </p:cNvPr>
          <p:cNvSpPr/>
          <p:nvPr/>
        </p:nvSpPr>
        <p:spPr>
          <a:xfrm>
            <a:off x="0" y="0"/>
            <a:ext cx="1371600" cy="299085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BAFAEF5F-DB96-4188-9FC2-D73BA698B8A8}"/>
              </a:ext>
            </a:extLst>
          </p:cNvPr>
          <p:cNvSpPr/>
          <p:nvPr/>
        </p:nvSpPr>
        <p:spPr>
          <a:xfrm>
            <a:off x="0" y="1257300"/>
            <a:ext cx="12192000" cy="173355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3" name="Picture 22" descr="Calendar ">
            <a:extLst>
              <a:ext uri="{FF2B5EF4-FFF2-40B4-BE49-F238E27FC236}">
                <a16:creationId xmlns:a16="http://schemas.microsoft.com/office/drawing/2014/main" id="{E45E353B-44E4-4C5E-9876-CA8F686ED798}"/>
              </a:ext>
            </a:extLst>
          </p:cNvPr>
          <p:cNvPicPr/>
          <p:nvPr/>
        </p:nvPicPr>
        <p:blipFill>
          <a:blip r:embed="rId3" cstate="print">
            <a:biLevel thresh="75000"/>
            <a:extLst>
              <a:ext uri="{BEBA8EAE-BF5A-486C-A8C5-ECC9F3942E4B}">
                <a14:imgProps xmlns:a14="http://schemas.microsoft.com/office/drawing/2010/main">
                  <a14:imgLayer r:embed="rId4">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211292" y="1647825"/>
            <a:ext cx="952500" cy="952500"/>
          </a:xfrm>
          <a:prstGeom prst="rect">
            <a:avLst/>
          </a:prstGeom>
          <a:noFill/>
          <a:ln>
            <a:noFill/>
          </a:ln>
        </p:spPr>
      </p:pic>
      <p:sp>
        <p:nvSpPr>
          <p:cNvPr id="25" name="TextBox 24">
            <a:extLst>
              <a:ext uri="{FF2B5EF4-FFF2-40B4-BE49-F238E27FC236}">
                <a16:creationId xmlns:a16="http://schemas.microsoft.com/office/drawing/2014/main" id="{E87B1837-7CC8-4066-967A-CEC97CCC25BB}"/>
              </a:ext>
            </a:extLst>
          </p:cNvPr>
          <p:cNvSpPr txBox="1"/>
          <p:nvPr/>
        </p:nvSpPr>
        <p:spPr>
          <a:xfrm>
            <a:off x="104775" y="-90428"/>
            <a:ext cx="1162050" cy="1323439"/>
          </a:xfrm>
          <a:prstGeom prst="rect">
            <a:avLst/>
          </a:prstGeom>
          <a:noFill/>
        </p:spPr>
        <p:txBody>
          <a:bodyPr wrap="square" rtlCol="0">
            <a:spAutoFit/>
          </a:bodyPr>
          <a:lstStyle/>
          <a:p>
            <a:pPr algn="ctr" rtl="1"/>
            <a:r>
              <a:rPr lang="ar-SY" sz="4000" b="1" dirty="0">
                <a:latin typeface="Adobe Arabic" panose="02040503050201020203" pitchFamily="18" charset="-78"/>
                <a:ea typeface="GE Dinar Two Medium" panose="020A0503020102020204" pitchFamily="18" charset="-78"/>
                <a:cs typeface="Adobe Arabic" panose="02040503050201020203" pitchFamily="18" charset="-78"/>
              </a:rPr>
              <a:t>اليوم الثالث</a:t>
            </a:r>
            <a:endParaRPr lang="en-US" sz="4000" b="1" dirty="0">
              <a:latin typeface="Adobe Arabic" panose="02040503050201020203" pitchFamily="18" charset="-78"/>
              <a:ea typeface="GE Dinar Two Medium" panose="020A0503020102020204" pitchFamily="18" charset="-78"/>
              <a:cs typeface="Adobe Arabic" panose="02040503050201020203" pitchFamily="18" charset="-78"/>
            </a:endParaRPr>
          </a:p>
        </p:txBody>
      </p:sp>
      <p:sp>
        <p:nvSpPr>
          <p:cNvPr id="26" name="TextBox 25">
            <a:extLst>
              <a:ext uri="{FF2B5EF4-FFF2-40B4-BE49-F238E27FC236}">
                <a16:creationId xmlns:a16="http://schemas.microsoft.com/office/drawing/2014/main" id="{BCE88B0F-56DF-4657-A369-E24E94BC7C61}"/>
              </a:ext>
            </a:extLst>
          </p:cNvPr>
          <p:cNvSpPr txBox="1"/>
          <p:nvPr/>
        </p:nvSpPr>
        <p:spPr>
          <a:xfrm>
            <a:off x="9108139" y="1821453"/>
            <a:ext cx="3423347" cy="707886"/>
          </a:xfrm>
          <a:prstGeom prst="rect">
            <a:avLst/>
          </a:prstGeom>
          <a:noFill/>
        </p:spPr>
        <p:txBody>
          <a:bodyPr wrap="square" rtlCol="0">
            <a:spAutoFit/>
          </a:bodyPr>
          <a:lstStyle/>
          <a:p>
            <a:pPr algn="ctr" rtl="1"/>
            <a:r>
              <a:rPr lang="ar-SY" sz="4000" b="1" dirty="0">
                <a:latin typeface="Adobe Arabic" panose="02040503050201020203" pitchFamily="18" charset="-78"/>
                <a:ea typeface="GE Dinar Two Medium" panose="020A0503020102020204" pitchFamily="18" charset="-78"/>
                <a:cs typeface="Adobe Arabic" panose="02040503050201020203" pitchFamily="18" charset="-78"/>
              </a:rPr>
              <a:t>الجلسة الأولى</a:t>
            </a:r>
            <a:endParaRPr lang="en-US" sz="4000" b="1" dirty="0">
              <a:latin typeface="Adobe Arabic" panose="02040503050201020203" pitchFamily="18" charset="-78"/>
              <a:ea typeface="GE Dinar Two Medium" panose="020A0503020102020204" pitchFamily="18" charset="-78"/>
              <a:cs typeface="Adobe Arabic" panose="02040503050201020203" pitchFamily="18" charset="-78"/>
            </a:endParaRPr>
          </a:p>
        </p:txBody>
      </p:sp>
      <p:sp>
        <p:nvSpPr>
          <p:cNvPr id="27" name="TextBox 26">
            <a:extLst>
              <a:ext uri="{FF2B5EF4-FFF2-40B4-BE49-F238E27FC236}">
                <a16:creationId xmlns:a16="http://schemas.microsoft.com/office/drawing/2014/main" id="{04A78358-C45B-420F-A4AF-809D71AE58EB}"/>
              </a:ext>
            </a:extLst>
          </p:cNvPr>
          <p:cNvSpPr txBox="1"/>
          <p:nvPr/>
        </p:nvSpPr>
        <p:spPr>
          <a:xfrm>
            <a:off x="2420469" y="1854827"/>
            <a:ext cx="7132440" cy="640175"/>
          </a:xfrm>
          <a:prstGeom prst="rect">
            <a:avLst/>
          </a:prstGeom>
          <a:noFill/>
        </p:spPr>
        <p:txBody>
          <a:bodyPr wrap="square" rtlCol="0">
            <a:spAutoFit/>
          </a:bodyPr>
          <a:lstStyle/>
          <a:p>
            <a:pPr algn="ctr">
              <a:lnSpc>
                <a:spcPct val="115000"/>
              </a:lnSpc>
              <a:spcAft>
                <a:spcPts val="800"/>
              </a:spcAft>
            </a:pPr>
            <a:r>
              <a:rPr lang="ar-SA" sz="3200" b="1" dirty="0">
                <a:latin typeface="Adobe Arabic" panose="02040503050201020203" pitchFamily="18" charset="-78"/>
                <a:ea typeface="GE Dinar Two Medium" panose="020A0503020102020204" pitchFamily="18" charset="-78"/>
                <a:cs typeface="+mj-cs"/>
              </a:rPr>
              <a:t>التقييم البنّاء والتغذية الراجعة</a:t>
            </a:r>
            <a:endParaRPr lang="en-US" sz="3200" b="1" dirty="0">
              <a:latin typeface="Adobe Arabic" panose="02040503050201020203" pitchFamily="18" charset="-78"/>
              <a:ea typeface="GE Dinar Two Medium" panose="020A0503020102020204" pitchFamily="18" charset="-78"/>
              <a:cs typeface="+mj-cs"/>
            </a:endParaRPr>
          </a:p>
        </p:txBody>
      </p:sp>
      <p:sp>
        <p:nvSpPr>
          <p:cNvPr id="40" name="Rectangle 39">
            <a:extLst>
              <a:ext uri="{FF2B5EF4-FFF2-40B4-BE49-F238E27FC236}">
                <a16:creationId xmlns:a16="http://schemas.microsoft.com/office/drawing/2014/main" id="{9A77D2E6-6536-4AA5-8158-90A067256031}"/>
              </a:ext>
            </a:extLst>
          </p:cNvPr>
          <p:cNvSpPr/>
          <p:nvPr/>
        </p:nvSpPr>
        <p:spPr>
          <a:xfrm>
            <a:off x="2210280" y="1610044"/>
            <a:ext cx="80892" cy="1075032"/>
          </a:xfrm>
          <a:prstGeom prst="rect">
            <a:avLst/>
          </a:prstGeom>
          <a:solidFill>
            <a:srgbClr val="1684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sp>
        <p:nvSpPr>
          <p:cNvPr id="2" name="Rectangle 1">
            <a:extLst>
              <a:ext uri="{FF2B5EF4-FFF2-40B4-BE49-F238E27FC236}">
                <a16:creationId xmlns:a16="http://schemas.microsoft.com/office/drawing/2014/main" id="{603231CE-8D4D-CC20-9F08-114F260780E4}"/>
              </a:ext>
            </a:extLst>
          </p:cNvPr>
          <p:cNvSpPr/>
          <p:nvPr/>
        </p:nvSpPr>
        <p:spPr>
          <a:xfrm>
            <a:off x="9682206" y="1610044"/>
            <a:ext cx="80892" cy="1075032"/>
          </a:xfrm>
          <a:prstGeom prst="rect">
            <a:avLst/>
          </a:prstGeom>
          <a:solidFill>
            <a:srgbClr val="1684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nvGrpSpPr>
          <p:cNvPr id="9" name="Group 8">
            <a:extLst>
              <a:ext uri="{FF2B5EF4-FFF2-40B4-BE49-F238E27FC236}">
                <a16:creationId xmlns:a16="http://schemas.microsoft.com/office/drawing/2014/main" id="{12AF0EB3-3C03-039B-D140-8F2550026A97}"/>
              </a:ext>
            </a:extLst>
          </p:cNvPr>
          <p:cNvGrpSpPr/>
          <p:nvPr/>
        </p:nvGrpSpPr>
        <p:grpSpPr>
          <a:xfrm>
            <a:off x="2931723" y="3257551"/>
            <a:ext cx="8368711" cy="609600"/>
            <a:chOff x="2931723" y="3429000"/>
            <a:chExt cx="8368711" cy="609600"/>
          </a:xfrm>
        </p:grpSpPr>
        <p:grpSp>
          <p:nvGrpSpPr>
            <p:cNvPr id="4" name="Group 3">
              <a:extLst>
                <a:ext uri="{FF2B5EF4-FFF2-40B4-BE49-F238E27FC236}">
                  <a16:creationId xmlns:a16="http://schemas.microsoft.com/office/drawing/2014/main" id="{C8994AEA-7EC5-FF07-B56C-F2B6C03F3CE3}"/>
                </a:ext>
              </a:extLst>
            </p:cNvPr>
            <p:cNvGrpSpPr/>
            <p:nvPr/>
          </p:nvGrpSpPr>
          <p:grpSpPr>
            <a:xfrm>
              <a:off x="10339189" y="3429000"/>
              <a:ext cx="961245" cy="609600"/>
              <a:chOff x="9411453" y="3343594"/>
              <a:chExt cx="961245" cy="609600"/>
            </a:xfrm>
          </p:grpSpPr>
          <p:pic>
            <p:nvPicPr>
              <p:cNvPr id="1028" name="Picture 4" descr="Goal ">
                <a:extLst>
                  <a:ext uri="{FF2B5EF4-FFF2-40B4-BE49-F238E27FC236}">
                    <a16:creationId xmlns:a16="http://schemas.microsoft.com/office/drawing/2014/main" id="{B12A8BC6-1B12-1445-3DF6-F1E11B4CFE98}"/>
                  </a:ext>
                </a:extLst>
              </p:cNvPr>
              <p:cNvPicPr>
                <a:picLocks noChangeAspect="1" noChangeArrowheads="1"/>
              </p:cNvPicPr>
              <p:nvPr/>
            </p:nvPicPr>
            <p:blipFill>
              <a:blip r:embed="rId5">
                <a:lum bright="70000" contrast="-70000"/>
                <a:extLst>
                  <a:ext uri="{BEBA8EAE-BF5A-486C-A8C5-ECC9F3942E4B}">
                    <a14:imgProps xmlns:a14="http://schemas.microsoft.com/office/drawing/2010/main">
                      <a14:imgLayer r:embed="rId6">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9763098" y="3343594"/>
                <a:ext cx="609600" cy="609600"/>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a:extLst>
                  <a:ext uri="{FF2B5EF4-FFF2-40B4-BE49-F238E27FC236}">
                    <a16:creationId xmlns:a16="http://schemas.microsoft.com/office/drawing/2014/main" id="{AA558DEB-C890-AFF3-AE2E-B5C4DF235013}"/>
                  </a:ext>
                </a:extLst>
              </p:cNvPr>
              <p:cNvSpPr/>
              <p:nvPr/>
            </p:nvSpPr>
            <p:spPr>
              <a:xfrm rot="16200000">
                <a:off x="9523970" y="3535876"/>
                <a:ext cx="45719" cy="2707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sp>
          <p:nvSpPr>
            <p:cNvPr id="8" name="TextBox 7">
              <a:extLst>
                <a:ext uri="{FF2B5EF4-FFF2-40B4-BE49-F238E27FC236}">
                  <a16:creationId xmlns:a16="http://schemas.microsoft.com/office/drawing/2014/main" id="{6FD4B45E-8A5D-710E-AF87-DE61AC3D65C8}"/>
                </a:ext>
              </a:extLst>
            </p:cNvPr>
            <p:cNvSpPr txBox="1"/>
            <p:nvPr/>
          </p:nvSpPr>
          <p:spPr>
            <a:xfrm>
              <a:off x="2931723" y="3439872"/>
              <a:ext cx="7132440" cy="587853"/>
            </a:xfrm>
            <a:prstGeom prst="rect">
              <a:avLst/>
            </a:prstGeom>
            <a:noFill/>
          </p:spPr>
          <p:txBody>
            <a:bodyPr wrap="square" rtlCol="0">
              <a:spAutoFit/>
            </a:bodyPr>
            <a:lstStyle/>
            <a:p>
              <a:pPr algn="r">
                <a:lnSpc>
                  <a:spcPct val="115000"/>
                </a:lnSpc>
                <a:spcAft>
                  <a:spcPts val="800"/>
                </a:spcAft>
                <a:buSzPts val="1800"/>
              </a:pPr>
              <a:r>
                <a:rPr lang="ar-SA"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rPr>
                <a:t>أهمية التغذية الراجعة في تحسين الأداء.</a:t>
              </a:r>
              <a:endParaRPr lang="en-US"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endParaRPr>
            </a:p>
          </p:txBody>
        </p:sp>
      </p:grpSp>
      <p:grpSp>
        <p:nvGrpSpPr>
          <p:cNvPr id="15" name="Group 14">
            <a:extLst>
              <a:ext uri="{FF2B5EF4-FFF2-40B4-BE49-F238E27FC236}">
                <a16:creationId xmlns:a16="http://schemas.microsoft.com/office/drawing/2014/main" id="{5CD065AD-B3CC-E60A-D5B1-44B0AB2C9788}"/>
              </a:ext>
            </a:extLst>
          </p:cNvPr>
          <p:cNvGrpSpPr/>
          <p:nvPr/>
        </p:nvGrpSpPr>
        <p:grpSpPr>
          <a:xfrm>
            <a:off x="2931723" y="4076701"/>
            <a:ext cx="8368711" cy="609600"/>
            <a:chOff x="2931723" y="3429000"/>
            <a:chExt cx="8368711" cy="609600"/>
          </a:xfrm>
        </p:grpSpPr>
        <p:grpSp>
          <p:nvGrpSpPr>
            <p:cNvPr id="16" name="Group 15">
              <a:extLst>
                <a:ext uri="{FF2B5EF4-FFF2-40B4-BE49-F238E27FC236}">
                  <a16:creationId xmlns:a16="http://schemas.microsoft.com/office/drawing/2014/main" id="{BD7B290B-9902-4C39-D961-C9DF174635AB}"/>
                </a:ext>
              </a:extLst>
            </p:cNvPr>
            <p:cNvGrpSpPr/>
            <p:nvPr/>
          </p:nvGrpSpPr>
          <p:grpSpPr>
            <a:xfrm>
              <a:off x="10339189" y="3429000"/>
              <a:ext cx="961245" cy="609600"/>
              <a:chOff x="9411453" y="3343594"/>
              <a:chExt cx="961245" cy="609600"/>
            </a:xfrm>
          </p:grpSpPr>
          <p:pic>
            <p:nvPicPr>
              <p:cNvPr id="18" name="Picture 4" descr="Goal ">
                <a:extLst>
                  <a:ext uri="{FF2B5EF4-FFF2-40B4-BE49-F238E27FC236}">
                    <a16:creationId xmlns:a16="http://schemas.microsoft.com/office/drawing/2014/main" id="{4BD29524-3834-5C4D-704C-7031DAC7947F}"/>
                  </a:ext>
                </a:extLst>
              </p:cNvPr>
              <p:cNvPicPr>
                <a:picLocks noChangeAspect="1" noChangeArrowheads="1"/>
              </p:cNvPicPr>
              <p:nvPr/>
            </p:nvPicPr>
            <p:blipFill>
              <a:blip r:embed="rId5">
                <a:lum bright="70000" contrast="-70000"/>
                <a:extLst>
                  <a:ext uri="{BEBA8EAE-BF5A-486C-A8C5-ECC9F3942E4B}">
                    <a14:imgProps xmlns:a14="http://schemas.microsoft.com/office/drawing/2010/main">
                      <a14:imgLayer r:embed="rId6">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9763098" y="3343594"/>
                <a:ext cx="609600" cy="609600"/>
              </a:xfrm>
              <a:prstGeom prst="rect">
                <a:avLst/>
              </a:prstGeom>
              <a:noFill/>
              <a:extLst>
                <a:ext uri="{909E8E84-426E-40DD-AFC4-6F175D3DCCD1}">
                  <a14:hiddenFill xmlns:a14="http://schemas.microsoft.com/office/drawing/2010/main">
                    <a:solidFill>
                      <a:srgbClr val="FFFFFF"/>
                    </a:solidFill>
                  </a14:hiddenFill>
                </a:ext>
              </a:extLst>
            </p:spPr>
          </p:pic>
          <p:sp>
            <p:nvSpPr>
              <p:cNvPr id="19" name="Rectangle 18">
                <a:extLst>
                  <a:ext uri="{FF2B5EF4-FFF2-40B4-BE49-F238E27FC236}">
                    <a16:creationId xmlns:a16="http://schemas.microsoft.com/office/drawing/2014/main" id="{1DF3708C-7AE6-8E70-0EE1-11868E878A36}"/>
                  </a:ext>
                </a:extLst>
              </p:cNvPr>
              <p:cNvSpPr/>
              <p:nvPr/>
            </p:nvSpPr>
            <p:spPr>
              <a:xfrm rot="16200000">
                <a:off x="9523970" y="3535876"/>
                <a:ext cx="45719" cy="2707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sp>
          <p:nvSpPr>
            <p:cNvPr id="17" name="TextBox 16">
              <a:extLst>
                <a:ext uri="{FF2B5EF4-FFF2-40B4-BE49-F238E27FC236}">
                  <a16:creationId xmlns:a16="http://schemas.microsoft.com/office/drawing/2014/main" id="{6749C902-57A2-1BE0-4A39-4058EF32C213}"/>
                </a:ext>
              </a:extLst>
            </p:cNvPr>
            <p:cNvSpPr txBox="1"/>
            <p:nvPr/>
          </p:nvSpPr>
          <p:spPr>
            <a:xfrm>
              <a:off x="2931723" y="3439872"/>
              <a:ext cx="7132440" cy="587853"/>
            </a:xfrm>
            <a:prstGeom prst="rect">
              <a:avLst/>
            </a:prstGeom>
            <a:noFill/>
          </p:spPr>
          <p:txBody>
            <a:bodyPr wrap="square" rtlCol="0">
              <a:spAutoFit/>
            </a:bodyPr>
            <a:lstStyle/>
            <a:p>
              <a:pPr algn="r">
                <a:lnSpc>
                  <a:spcPct val="115000"/>
                </a:lnSpc>
                <a:spcAft>
                  <a:spcPts val="800"/>
                </a:spcAft>
                <a:buSzPts val="1800"/>
              </a:pPr>
              <a:r>
                <a:rPr lang="ar-SA"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rPr>
                <a:t>مهارات تقديم التغذية الراجعة بشكل فعّال وبنّاء.</a:t>
              </a:r>
              <a:endParaRPr lang="en-US"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endParaRPr>
            </a:p>
          </p:txBody>
        </p:sp>
      </p:grpSp>
      <p:grpSp>
        <p:nvGrpSpPr>
          <p:cNvPr id="20" name="Group 19">
            <a:extLst>
              <a:ext uri="{FF2B5EF4-FFF2-40B4-BE49-F238E27FC236}">
                <a16:creationId xmlns:a16="http://schemas.microsoft.com/office/drawing/2014/main" id="{81D9660D-F697-B85F-2CDA-1DE691F07277}"/>
              </a:ext>
            </a:extLst>
          </p:cNvPr>
          <p:cNvGrpSpPr/>
          <p:nvPr/>
        </p:nvGrpSpPr>
        <p:grpSpPr>
          <a:xfrm>
            <a:off x="2931723" y="4895850"/>
            <a:ext cx="8368711" cy="609600"/>
            <a:chOff x="2931723" y="3429000"/>
            <a:chExt cx="8368711" cy="609600"/>
          </a:xfrm>
        </p:grpSpPr>
        <p:grpSp>
          <p:nvGrpSpPr>
            <p:cNvPr id="41" name="Group 40">
              <a:extLst>
                <a:ext uri="{FF2B5EF4-FFF2-40B4-BE49-F238E27FC236}">
                  <a16:creationId xmlns:a16="http://schemas.microsoft.com/office/drawing/2014/main" id="{16950D99-1112-D0F5-CFD5-D420E1D5015A}"/>
                </a:ext>
              </a:extLst>
            </p:cNvPr>
            <p:cNvGrpSpPr/>
            <p:nvPr/>
          </p:nvGrpSpPr>
          <p:grpSpPr>
            <a:xfrm>
              <a:off x="10339189" y="3429000"/>
              <a:ext cx="961245" cy="609600"/>
              <a:chOff x="9411453" y="3343594"/>
              <a:chExt cx="961245" cy="609600"/>
            </a:xfrm>
          </p:grpSpPr>
          <p:pic>
            <p:nvPicPr>
              <p:cNvPr id="43" name="Picture 4" descr="Goal ">
                <a:extLst>
                  <a:ext uri="{FF2B5EF4-FFF2-40B4-BE49-F238E27FC236}">
                    <a16:creationId xmlns:a16="http://schemas.microsoft.com/office/drawing/2014/main" id="{B1A0849B-2EA0-F43B-C69C-C08641784D45}"/>
                  </a:ext>
                </a:extLst>
              </p:cNvPr>
              <p:cNvPicPr>
                <a:picLocks noChangeAspect="1" noChangeArrowheads="1"/>
              </p:cNvPicPr>
              <p:nvPr/>
            </p:nvPicPr>
            <p:blipFill>
              <a:blip r:embed="rId5">
                <a:lum bright="70000" contrast="-70000"/>
                <a:extLst>
                  <a:ext uri="{BEBA8EAE-BF5A-486C-A8C5-ECC9F3942E4B}">
                    <a14:imgProps xmlns:a14="http://schemas.microsoft.com/office/drawing/2010/main">
                      <a14:imgLayer r:embed="rId6">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9763098" y="3343594"/>
                <a:ext cx="609600" cy="609600"/>
              </a:xfrm>
              <a:prstGeom prst="rect">
                <a:avLst/>
              </a:prstGeom>
              <a:noFill/>
              <a:extLst>
                <a:ext uri="{909E8E84-426E-40DD-AFC4-6F175D3DCCD1}">
                  <a14:hiddenFill xmlns:a14="http://schemas.microsoft.com/office/drawing/2010/main">
                    <a:solidFill>
                      <a:srgbClr val="FFFFFF"/>
                    </a:solidFill>
                  </a14:hiddenFill>
                </a:ext>
              </a:extLst>
            </p:spPr>
          </p:pic>
          <p:sp>
            <p:nvSpPr>
              <p:cNvPr id="44" name="Rectangle 43">
                <a:extLst>
                  <a:ext uri="{FF2B5EF4-FFF2-40B4-BE49-F238E27FC236}">
                    <a16:creationId xmlns:a16="http://schemas.microsoft.com/office/drawing/2014/main" id="{4F376D82-B028-A093-B0C6-61F4EB451AE6}"/>
                  </a:ext>
                </a:extLst>
              </p:cNvPr>
              <p:cNvSpPr/>
              <p:nvPr/>
            </p:nvSpPr>
            <p:spPr>
              <a:xfrm rot="16200000">
                <a:off x="9523970" y="3535876"/>
                <a:ext cx="45719" cy="2707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sp>
          <p:nvSpPr>
            <p:cNvPr id="42" name="TextBox 41">
              <a:extLst>
                <a:ext uri="{FF2B5EF4-FFF2-40B4-BE49-F238E27FC236}">
                  <a16:creationId xmlns:a16="http://schemas.microsoft.com/office/drawing/2014/main" id="{42D9EE3B-6AFE-2CF9-2533-2FC3179A70A5}"/>
                </a:ext>
              </a:extLst>
            </p:cNvPr>
            <p:cNvSpPr txBox="1"/>
            <p:nvPr/>
          </p:nvSpPr>
          <p:spPr>
            <a:xfrm>
              <a:off x="2931723" y="3439872"/>
              <a:ext cx="7132440" cy="587853"/>
            </a:xfrm>
            <a:prstGeom prst="rect">
              <a:avLst/>
            </a:prstGeom>
            <a:noFill/>
          </p:spPr>
          <p:txBody>
            <a:bodyPr wrap="square" rtlCol="0">
              <a:spAutoFit/>
            </a:bodyPr>
            <a:lstStyle/>
            <a:p>
              <a:pPr algn="r">
                <a:lnSpc>
                  <a:spcPct val="115000"/>
                </a:lnSpc>
                <a:spcAft>
                  <a:spcPts val="800"/>
                </a:spcAft>
                <a:buSzPts val="1800"/>
              </a:pPr>
              <a:r>
                <a:rPr lang="ar-SA"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rPr>
                <a:t>التقييم المستمر مقابل التقييم الدوري.</a:t>
              </a:r>
              <a:endParaRPr lang="en-US"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endParaRPr>
            </a:p>
          </p:txBody>
        </p:sp>
      </p:grpSp>
      <p:grpSp>
        <p:nvGrpSpPr>
          <p:cNvPr id="45" name="Group 44">
            <a:extLst>
              <a:ext uri="{FF2B5EF4-FFF2-40B4-BE49-F238E27FC236}">
                <a16:creationId xmlns:a16="http://schemas.microsoft.com/office/drawing/2014/main" id="{84323394-7C95-D94B-A967-6DBD91AF204C}"/>
              </a:ext>
            </a:extLst>
          </p:cNvPr>
          <p:cNvGrpSpPr/>
          <p:nvPr/>
        </p:nvGrpSpPr>
        <p:grpSpPr>
          <a:xfrm>
            <a:off x="1841861" y="5714999"/>
            <a:ext cx="9458575" cy="689660"/>
            <a:chOff x="3095590" y="3429000"/>
            <a:chExt cx="8204844" cy="609600"/>
          </a:xfrm>
        </p:grpSpPr>
        <p:grpSp>
          <p:nvGrpSpPr>
            <p:cNvPr id="46" name="Group 45">
              <a:extLst>
                <a:ext uri="{FF2B5EF4-FFF2-40B4-BE49-F238E27FC236}">
                  <a16:creationId xmlns:a16="http://schemas.microsoft.com/office/drawing/2014/main" id="{511A656D-3319-5D38-C872-E1D4286A10AE}"/>
                </a:ext>
              </a:extLst>
            </p:cNvPr>
            <p:cNvGrpSpPr/>
            <p:nvPr/>
          </p:nvGrpSpPr>
          <p:grpSpPr>
            <a:xfrm>
              <a:off x="10339189" y="3429000"/>
              <a:ext cx="961245" cy="609600"/>
              <a:chOff x="9411453" y="3343594"/>
              <a:chExt cx="961245" cy="609600"/>
            </a:xfrm>
          </p:grpSpPr>
          <p:pic>
            <p:nvPicPr>
              <p:cNvPr id="48" name="Picture 4" descr="Goal ">
                <a:extLst>
                  <a:ext uri="{FF2B5EF4-FFF2-40B4-BE49-F238E27FC236}">
                    <a16:creationId xmlns:a16="http://schemas.microsoft.com/office/drawing/2014/main" id="{B7848422-5ED9-0176-2F1F-5AC14CCBF7C6}"/>
                  </a:ext>
                </a:extLst>
              </p:cNvPr>
              <p:cNvPicPr>
                <a:picLocks noChangeAspect="1" noChangeArrowheads="1"/>
              </p:cNvPicPr>
              <p:nvPr/>
            </p:nvPicPr>
            <p:blipFill>
              <a:blip r:embed="rId5">
                <a:lum bright="70000" contrast="-70000"/>
                <a:extLst>
                  <a:ext uri="{BEBA8EAE-BF5A-486C-A8C5-ECC9F3942E4B}">
                    <a14:imgProps xmlns:a14="http://schemas.microsoft.com/office/drawing/2010/main">
                      <a14:imgLayer r:embed="rId6">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9763098" y="3343594"/>
                <a:ext cx="609600" cy="609600"/>
              </a:xfrm>
              <a:prstGeom prst="rect">
                <a:avLst/>
              </a:prstGeom>
              <a:noFill/>
              <a:extLst>
                <a:ext uri="{909E8E84-426E-40DD-AFC4-6F175D3DCCD1}">
                  <a14:hiddenFill xmlns:a14="http://schemas.microsoft.com/office/drawing/2010/main">
                    <a:solidFill>
                      <a:srgbClr val="FFFFFF"/>
                    </a:solidFill>
                  </a14:hiddenFill>
                </a:ext>
              </a:extLst>
            </p:spPr>
          </p:pic>
          <p:sp>
            <p:nvSpPr>
              <p:cNvPr id="49" name="Rectangle 48">
                <a:extLst>
                  <a:ext uri="{FF2B5EF4-FFF2-40B4-BE49-F238E27FC236}">
                    <a16:creationId xmlns:a16="http://schemas.microsoft.com/office/drawing/2014/main" id="{EE0CE7E0-7C4C-F38D-F763-D2F2D219B273}"/>
                  </a:ext>
                </a:extLst>
              </p:cNvPr>
              <p:cNvSpPr/>
              <p:nvPr/>
            </p:nvSpPr>
            <p:spPr>
              <a:xfrm rot="16200000">
                <a:off x="9523970" y="3535876"/>
                <a:ext cx="45719" cy="2707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sp>
          <p:nvSpPr>
            <p:cNvPr id="47" name="TextBox 46">
              <a:extLst>
                <a:ext uri="{FF2B5EF4-FFF2-40B4-BE49-F238E27FC236}">
                  <a16:creationId xmlns:a16="http://schemas.microsoft.com/office/drawing/2014/main" id="{7CA2756F-14A2-28CF-F48D-F406F95D7A04}"/>
                </a:ext>
              </a:extLst>
            </p:cNvPr>
            <p:cNvSpPr txBox="1"/>
            <p:nvPr/>
          </p:nvSpPr>
          <p:spPr>
            <a:xfrm>
              <a:off x="3095590" y="3429000"/>
              <a:ext cx="7132440" cy="519611"/>
            </a:xfrm>
            <a:prstGeom prst="rect">
              <a:avLst/>
            </a:prstGeom>
            <a:noFill/>
          </p:spPr>
          <p:txBody>
            <a:bodyPr wrap="square" rtlCol="0">
              <a:spAutoFit/>
            </a:bodyPr>
            <a:lstStyle/>
            <a:p>
              <a:pPr algn="r">
                <a:lnSpc>
                  <a:spcPct val="115000"/>
                </a:lnSpc>
                <a:spcAft>
                  <a:spcPts val="800"/>
                </a:spcAft>
                <a:buSzPts val="1800"/>
              </a:pPr>
              <a:r>
                <a:rPr lang="ar-SA"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rPr>
                <a:t>التقييم كأداة تطوير لا كوسيلة رقابة.</a:t>
              </a:r>
              <a:endParaRPr lang="en-US"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endParaRPr>
            </a:p>
          </p:txBody>
        </p:sp>
      </p:grpSp>
    </p:spTree>
    <p:extLst>
      <p:ext uri="{BB962C8B-B14F-4D97-AF65-F5344CB8AC3E}">
        <p14:creationId xmlns:p14="http://schemas.microsoft.com/office/powerpoint/2010/main" val="330073521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876CF097-4C0E-0234-99A4-0EB8F007B1D2}"/>
              </a:ext>
            </a:extLst>
          </p:cNvPr>
          <p:cNvSpPr txBox="1"/>
          <p:nvPr/>
        </p:nvSpPr>
        <p:spPr>
          <a:xfrm>
            <a:off x="6447342" y="3001241"/>
            <a:ext cx="5448108" cy="1366528"/>
          </a:xfrm>
          <a:prstGeom prst="rect">
            <a:avLst/>
          </a:prstGeom>
          <a:noFill/>
        </p:spPr>
        <p:txBody>
          <a:bodyPr wrap="square">
            <a:spAutoFit/>
          </a:bodyPr>
          <a:lstStyle>
            <a:defPPr>
              <a:defRPr lang="en-US"/>
            </a:defPPr>
            <a:lvl1pPr marR="0" algn="ctr" rtl="1">
              <a:lnSpc>
                <a:spcPct val="115000"/>
              </a:lnSpc>
              <a:spcBef>
                <a:spcPts val="0"/>
              </a:spcBef>
              <a:spcAft>
                <a:spcPts val="0"/>
              </a:spcAft>
              <a:defRPr sz="2400" b="1">
                <a:solidFill>
                  <a:srgbClr val="1E3D6A"/>
                </a:solidFill>
                <a:effectLst/>
                <a:latin typeface="Times New Roman" panose="02020603050405020304" pitchFamily="18" charset="0"/>
                <a:ea typeface="Calibri" panose="020F0502020204030204" pitchFamily="34" charset="0"/>
                <a:cs typeface="GE Dinar Two Medium" panose="020A0503020102020204" pitchFamily="18" charset="-78"/>
              </a:defRPr>
            </a:lvl1pPr>
          </a:lstStyle>
          <a:p>
            <a:r>
              <a:rPr lang="ar-SY" sz="3600" dirty="0">
                <a:solidFill>
                  <a:srgbClr val="168489"/>
                </a:solidFill>
                <a:latin typeface="Adobe Arabic" panose="02040503050201020203" pitchFamily="18" charset="-78"/>
                <a:cs typeface="Adobe Arabic" panose="02040503050201020203" pitchFamily="18" charset="-78"/>
              </a:rPr>
              <a:t>مقطع الفيديو الآتي يقدم معلومات </a:t>
            </a:r>
            <a:r>
              <a:rPr lang="ar-SA" sz="3600" dirty="0">
                <a:solidFill>
                  <a:srgbClr val="168489"/>
                </a:solidFill>
                <a:latin typeface="Adobe Arabic" panose="02040503050201020203" pitchFamily="18" charset="-78"/>
                <a:cs typeface="Adobe Arabic" panose="02040503050201020203" pitchFamily="18" charset="-78"/>
              </a:rPr>
              <a:t>الفرق بين التغذية الراجعة والتعزيز</a:t>
            </a:r>
            <a:endParaRPr lang="en-US" sz="3600" dirty="0">
              <a:solidFill>
                <a:srgbClr val="168489"/>
              </a:solidFill>
              <a:latin typeface="Adobe Arabic" panose="02040503050201020203" pitchFamily="18" charset="-78"/>
              <a:cs typeface="Adobe Arabic" panose="02040503050201020203" pitchFamily="18" charset="-78"/>
            </a:endParaRPr>
          </a:p>
        </p:txBody>
      </p:sp>
      <p:pic>
        <p:nvPicPr>
          <p:cNvPr id="4" name="Picture 3">
            <a:hlinkClick r:id="rId3"/>
            <a:extLst>
              <a:ext uri="{FF2B5EF4-FFF2-40B4-BE49-F238E27FC236}">
                <a16:creationId xmlns:a16="http://schemas.microsoft.com/office/drawing/2014/main" id="{E1604188-5956-FCF1-C826-EC5EA1D3B5B9}"/>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1608082" y="2608669"/>
            <a:ext cx="2255783" cy="2255783"/>
          </a:xfrm>
          <a:prstGeom prst="rect">
            <a:avLst/>
          </a:prstGeom>
        </p:spPr>
      </p:pic>
      <p:sp>
        <p:nvSpPr>
          <p:cNvPr id="6" name="TextBox 5">
            <a:extLst>
              <a:ext uri="{FF2B5EF4-FFF2-40B4-BE49-F238E27FC236}">
                <a16:creationId xmlns:a16="http://schemas.microsoft.com/office/drawing/2014/main" id="{EC8EDABF-2D5F-6B8E-F845-37C92321CBC9}"/>
              </a:ext>
            </a:extLst>
          </p:cNvPr>
          <p:cNvSpPr txBox="1"/>
          <p:nvPr/>
        </p:nvSpPr>
        <p:spPr>
          <a:xfrm>
            <a:off x="533020" y="2020816"/>
            <a:ext cx="4405906" cy="587853"/>
          </a:xfrm>
          <a:prstGeom prst="rect">
            <a:avLst/>
          </a:prstGeom>
          <a:noFill/>
        </p:spPr>
        <p:txBody>
          <a:bodyPr wrap="square">
            <a:spAutoFit/>
          </a:bodyPr>
          <a:lstStyle>
            <a:defPPr>
              <a:defRPr lang="en-US"/>
            </a:defPPr>
            <a:lvl1pPr marR="0" algn="ctr" rtl="1">
              <a:lnSpc>
                <a:spcPct val="115000"/>
              </a:lnSpc>
              <a:spcBef>
                <a:spcPts val="0"/>
              </a:spcBef>
              <a:spcAft>
                <a:spcPts val="0"/>
              </a:spcAft>
              <a:defRPr sz="2800" b="1" u="sng">
                <a:solidFill>
                  <a:srgbClr val="0070C0"/>
                </a:solidFill>
                <a:effectLst/>
                <a:latin typeface="Sakkal Majalla" panose="02000000000000000000" pitchFamily="2" charset="-78"/>
                <a:ea typeface="Calibri" panose="020F0502020204030204" pitchFamily="34" charset="0"/>
                <a:cs typeface="Sakkal Majalla" panose="02000000000000000000" pitchFamily="2" charset="-78"/>
              </a:defRPr>
            </a:lvl1pPr>
          </a:lstStyle>
          <a:p>
            <a:r>
              <a:rPr lang="ar-SA" u="none" dirty="0">
                <a:solidFill>
                  <a:schemeClr val="tx1">
                    <a:lumMod val="95000"/>
                    <a:lumOff val="5000"/>
                  </a:schemeClr>
                </a:solidFill>
              </a:rPr>
              <a:t>اضغط للمشاهدة</a:t>
            </a:r>
            <a:endParaRPr lang="en-US" u="none" dirty="0">
              <a:solidFill>
                <a:schemeClr val="tx1">
                  <a:lumMod val="95000"/>
                  <a:lumOff val="5000"/>
                </a:schemeClr>
              </a:solidFill>
            </a:endParaRPr>
          </a:p>
        </p:txBody>
      </p:sp>
      <p:pic>
        <p:nvPicPr>
          <p:cNvPr id="3" name="Picture 2">
            <a:extLst>
              <a:ext uri="{FF2B5EF4-FFF2-40B4-BE49-F238E27FC236}">
                <a16:creationId xmlns:a16="http://schemas.microsoft.com/office/drawing/2014/main" id="{5F8B5779-692C-C94B-B248-6E2FA4BA5F8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4343742" y="2888883"/>
            <a:ext cx="2103600" cy="1577701"/>
          </a:xfrm>
          <a:prstGeom prst="rect">
            <a:avLst/>
          </a:prstGeom>
        </p:spPr>
      </p:pic>
    </p:spTree>
    <p:extLst>
      <p:ext uri="{BB962C8B-B14F-4D97-AF65-F5344CB8AC3E}">
        <p14:creationId xmlns:p14="http://schemas.microsoft.com/office/powerpoint/2010/main" val="340877233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par>
                                <p:cTn id="20" presetID="53" presetClass="entr" presetSubtype="16" fill="hold" nodeType="withEffect">
                                  <p:stCondLst>
                                    <p:cond delay="0"/>
                                  </p:stCondLst>
                                  <p:childTnLst>
                                    <p:set>
                                      <p:cBhvr>
                                        <p:cTn id="21" dur="1" fill="hold">
                                          <p:stCondLst>
                                            <p:cond delay="0"/>
                                          </p:stCondLst>
                                        </p:cTn>
                                        <p:tgtEl>
                                          <p:spTgt spid="3"/>
                                        </p:tgtEl>
                                        <p:attrNameLst>
                                          <p:attrName>style.visibility</p:attrName>
                                        </p:attrNameLst>
                                      </p:cBhvr>
                                      <p:to>
                                        <p:strVal val="visible"/>
                                      </p:to>
                                    </p:set>
                                    <p:anim calcmode="lin" valueType="num">
                                      <p:cBhvr>
                                        <p:cTn id="22" dur="500" fill="hold"/>
                                        <p:tgtEl>
                                          <p:spTgt spid="3"/>
                                        </p:tgtEl>
                                        <p:attrNameLst>
                                          <p:attrName>ppt_w</p:attrName>
                                        </p:attrNameLst>
                                      </p:cBhvr>
                                      <p:tavLst>
                                        <p:tav tm="0">
                                          <p:val>
                                            <p:fltVal val="0"/>
                                          </p:val>
                                        </p:tav>
                                        <p:tav tm="100000">
                                          <p:val>
                                            <p:strVal val="#ppt_w"/>
                                          </p:val>
                                        </p:tav>
                                      </p:tavLst>
                                    </p:anim>
                                    <p:anim calcmode="lin" valueType="num">
                                      <p:cBhvr>
                                        <p:cTn id="23" dur="500" fill="hold"/>
                                        <p:tgtEl>
                                          <p:spTgt spid="3"/>
                                        </p:tgtEl>
                                        <p:attrNameLst>
                                          <p:attrName>ppt_h</p:attrName>
                                        </p:attrNameLst>
                                      </p:cBhvr>
                                      <p:tavLst>
                                        <p:tav tm="0">
                                          <p:val>
                                            <p:fltVal val="0"/>
                                          </p:val>
                                        </p:tav>
                                        <p:tav tm="100000">
                                          <p:val>
                                            <p:strVal val="#ppt_h"/>
                                          </p:val>
                                        </p:tav>
                                      </p:tavLst>
                                    </p:anim>
                                    <p:animEffect transition="in" filter="fade">
                                      <p:cBhvr>
                                        <p:cTn id="2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Rounded Corners 7">
            <a:extLst>
              <a:ext uri="{FF2B5EF4-FFF2-40B4-BE49-F238E27FC236}">
                <a16:creationId xmlns:a16="http://schemas.microsoft.com/office/drawing/2014/main" id="{CD13E09F-95D3-8892-6FB8-7E5E7F38910C}"/>
              </a:ext>
            </a:extLst>
          </p:cNvPr>
          <p:cNvSpPr/>
          <p:nvPr/>
        </p:nvSpPr>
        <p:spPr>
          <a:xfrm>
            <a:off x="2116584" y="1217717"/>
            <a:ext cx="7440740" cy="5084064"/>
          </a:xfrm>
          <a:prstGeom prst="roundRect">
            <a:avLst/>
          </a:prstGeom>
          <a:solidFill>
            <a:schemeClr val="bg1">
              <a:lumMod val="95000"/>
            </a:schemeClr>
          </a:solidFill>
          <a:ln w="38100">
            <a:solidFill>
              <a:srgbClr val="215559"/>
            </a:solidFill>
            <a:prstDash val="lg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descr="A person standing next to a large key&#10;&#10;AI-generated content may be incorrect.">
            <a:extLst>
              <a:ext uri="{FF2B5EF4-FFF2-40B4-BE49-F238E27FC236}">
                <a16:creationId xmlns:a16="http://schemas.microsoft.com/office/drawing/2014/main" id="{CB31D899-1C11-9AF4-1F2A-0D4CB8DA77A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96277" y="2156358"/>
            <a:ext cx="4931807" cy="4931807"/>
          </a:xfrm>
          <a:prstGeom prst="rect">
            <a:avLst/>
          </a:prstGeom>
        </p:spPr>
      </p:pic>
      <p:sp>
        <p:nvSpPr>
          <p:cNvPr id="10" name="TextBox 9">
            <a:extLst>
              <a:ext uri="{FF2B5EF4-FFF2-40B4-BE49-F238E27FC236}">
                <a16:creationId xmlns:a16="http://schemas.microsoft.com/office/drawing/2014/main" id="{855C2553-189E-385F-68D5-9FF08830DECE}"/>
              </a:ext>
            </a:extLst>
          </p:cNvPr>
          <p:cNvSpPr txBox="1"/>
          <p:nvPr/>
        </p:nvSpPr>
        <p:spPr>
          <a:xfrm>
            <a:off x="4373345" y="1479250"/>
            <a:ext cx="2702064" cy="707886"/>
          </a:xfrm>
          <a:prstGeom prst="rect">
            <a:avLst/>
          </a:prstGeom>
          <a:noFill/>
          <a:ln w="3175">
            <a:noFill/>
          </a:ln>
        </p:spPr>
        <p:txBody>
          <a:bodyPr wrap="square"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ar-SY" altLang="ko-KR" sz="4000" b="1" dirty="0">
                <a:solidFill>
                  <a:srgbClr val="168489"/>
                </a:solidFill>
                <a:latin typeface="Adobe Arabic" panose="02040503050201020203" pitchFamily="18" charset="-78"/>
                <a:cs typeface="Adobe Arabic" panose="02040503050201020203" pitchFamily="18" charset="-78"/>
              </a:rPr>
              <a:t>ا</a:t>
            </a:r>
            <a:r>
              <a:rPr lang="ar-SA" altLang="ko-KR" sz="4000" b="1" dirty="0">
                <a:solidFill>
                  <a:srgbClr val="168489"/>
                </a:solidFill>
                <a:latin typeface="Adobe Arabic" panose="02040503050201020203" pitchFamily="18" charset="-78"/>
                <a:cs typeface="Adobe Arabic" panose="02040503050201020203" pitchFamily="18" charset="-78"/>
              </a:rPr>
              <a:t>لأسئلة المفتاحية</a:t>
            </a:r>
            <a:endParaRPr kumimoji="0" lang="ko-KR" altLang="en-US" sz="4000" b="1" i="0" u="none" strike="noStrike" kern="1200" cap="none" spc="0" normalizeH="0" baseline="0" noProof="0" dirty="0">
              <a:ln>
                <a:noFill/>
              </a:ln>
              <a:solidFill>
                <a:srgbClr val="168489"/>
              </a:solidFill>
              <a:effectLst/>
              <a:uLnTx/>
              <a:uFillTx/>
              <a:latin typeface="Adobe Arabic" panose="02040503050201020203" pitchFamily="18" charset="-78"/>
              <a:cs typeface="Adobe Arabic" panose="02040503050201020203" pitchFamily="18" charset="-78"/>
            </a:endParaRPr>
          </a:p>
        </p:txBody>
      </p:sp>
      <p:sp>
        <p:nvSpPr>
          <p:cNvPr id="11" name="TextBox 10">
            <a:extLst>
              <a:ext uri="{FF2B5EF4-FFF2-40B4-BE49-F238E27FC236}">
                <a16:creationId xmlns:a16="http://schemas.microsoft.com/office/drawing/2014/main" id="{E1DF870C-2B0E-1123-5542-867C20D56341}"/>
              </a:ext>
            </a:extLst>
          </p:cNvPr>
          <p:cNvSpPr txBox="1"/>
          <p:nvPr/>
        </p:nvSpPr>
        <p:spPr>
          <a:xfrm>
            <a:off x="2242124" y="2226312"/>
            <a:ext cx="4654153" cy="927946"/>
          </a:xfrm>
          <a:prstGeom prst="rect">
            <a:avLst/>
          </a:prstGeom>
          <a:noFill/>
        </p:spPr>
        <p:txBody>
          <a:bodyPr wrap="square" rtlCol="0">
            <a:spAutoFit/>
          </a:bodyPr>
          <a:lstStyle/>
          <a:p>
            <a:pPr algn="r">
              <a:lnSpc>
                <a:spcPct val="115000"/>
              </a:lnSpc>
              <a:spcAft>
                <a:spcPts val="800"/>
              </a:spcAft>
            </a:pPr>
            <a:r>
              <a:rPr lang="ar-SA" sz="2400"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1. كيف أثرت تجربة تلقي تغذية راجعة (إيجابية أو سلبية) على أدائك في العمل؟ شارك مثالاً.  </a:t>
            </a:r>
            <a:endParaRPr lang="en-US" sz="2400" b="1" dirty="0">
              <a:solidFill>
                <a:prstClr val="black"/>
              </a:solidFill>
              <a:latin typeface="Times New Roman" panose="02020603050405020304" pitchFamily="18" charset="0"/>
              <a:ea typeface="Calibri" panose="020F0502020204030204" pitchFamily="34" charset="0"/>
              <a:cs typeface="Adobe Arabic" panose="02040503050201020203" pitchFamily="18" charset="-78"/>
            </a:endParaRPr>
          </a:p>
        </p:txBody>
      </p:sp>
      <p:sp>
        <p:nvSpPr>
          <p:cNvPr id="12" name="TextBox 11">
            <a:extLst>
              <a:ext uri="{FF2B5EF4-FFF2-40B4-BE49-F238E27FC236}">
                <a16:creationId xmlns:a16="http://schemas.microsoft.com/office/drawing/2014/main" id="{BF037962-1BFA-139E-CDED-244B854F1C1E}"/>
              </a:ext>
            </a:extLst>
          </p:cNvPr>
          <p:cNvSpPr txBox="1"/>
          <p:nvPr/>
        </p:nvSpPr>
        <p:spPr>
          <a:xfrm>
            <a:off x="2242124" y="3308374"/>
            <a:ext cx="4654153" cy="927946"/>
          </a:xfrm>
          <a:prstGeom prst="rect">
            <a:avLst/>
          </a:prstGeom>
          <a:noFill/>
        </p:spPr>
        <p:txBody>
          <a:bodyPr wrap="square" rtlCol="0">
            <a:spAutoFit/>
          </a:bodyPr>
          <a:lstStyle/>
          <a:p>
            <a:pPr algn="r">
              <a:lnSpc>
                <a:spcPct val="115000"/>
              </a:lnSpc>
              <a:spcAft>
                <a:spcPts val="800"/>
              </a:spcAft>
            </a:pPr>
            <a:r>
              <a:rPr lang="ar-SA" sz="2400"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2. ما الذي يجعل التغذية الراجعة فعّالة أو غير فعّالة من وجهة نظرك؟  </a:t>
            </a:r>
            <a:endParaRPr lang="en-US" sz="2400" b="1" dirty="0">
              <a:solidFill>
                <a:prstClr val="black"/>
              </a:solidFill>
              <a:latin typeface="Times New Roman" panose="02020603050405020304" pitchFamily="18" charset="0"/>
              <a:ea typeface="Calibri" panose="020F0502020204030204" pitchFamily="34" charset="0"/>
              <a:cs typeface="Adobe Arabic" panose="02040503050201020203" pitchFamily="18" charset="-78"/>
            </a:endParaRPr>
          </a:p>
        </p:txBody>
      </p:sp>
      <p:sp>
        <p:nvSpPr>
          <p:cNvPr id="13" name="TextBox 12">
            <a:extLst>
              <a:ext uri="{FF2B5EF4-FFF2-40B4-BE49-F238E27FC236}">
                <a16:creationId xmlns:a16="http://schemas.microsoft.com/office/drawing/2014/main" id="{C24CF234-2DA7-C72D-47F6-1DD5F11B2CB4}"/>
              </a:ext>
            </a:extLst>
          </p:cNvPr>
          <p:cNvSpPr txBox="1"/>
          <p:nvPr/>
        </p:nvSpPr>
        <p:spPr>
          <a:xfrm>
            <a:off x="2242124" y="4401564"/>
            <a:ext cx="4654153" cy="927946"/>
          </a:xfrm>
          <a:prstGeom prst="rect">
            <a:avLst/>
          </a:prstGeom>
          <a:noFill/>
        </p:spPr>
        <p:txBody>
          <a:bodyPr wrap="square" rtlCol="0">
            <a:spAutoFit/>
          </a:bodyPr>
          <a:lstStyle/>
          <a:p>
            <a:pPr algn="r">
              <a:lnSpc>
                <a:spcPct val="115000"/>
              </a:lnSpc>
              <a:spcAft>
                <a:spcPts val="800"/>
              </a:spcAft>
            </a:pPr>
            <a:r>
              <a:rPr lang="ar-SA" sz="2400"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3. هل تُفضّل التقييم المستمر أم الدوري في بيئة عملك؟ لماذا؟  </a:t>
            </a:r>
            <a:endParaRPr lang="en-US" sz="2400" b="1" dirty="0">
              <a:solidFill>
                <a:prstClr val="black"/>
              </a:solidFill>
              <a:latin typeface="Times New Roman" panose="02020603050405020304" pitchFamily="18" charset="0"/>
              <a:ea typeface="Calibri" panose="020F0502020204030204" pitchFamily="34" charset="0"/>
              <a:cs typeface="Adobe Arabic" panose="02040503050201020203" pitchFamily="18" charset="-78"/>
            </a:endParaRPr>
          </a:p>
        </p:txBody>
      </p:sp>
      <p:sp>
        <p:nvSpPr>
          <p:cNvPr id="14" name="TextBox 13">
            <a:extLst>
              <a:ext uri="{FF2B5EF4-FFF2-40B4-BE49-F238E27FC236}">
                <a16:creationId xmlns:a16="http://schemas.microsoft.com/office/drawing/2014/main" id="{8AB765F8-E315-1B8A-1A8F-86ED1127A76C}"/>
              </a:ext>
            </a:extLst>
          </p:cNvPr>
          <p:cNvSpPr txBox="1"/>
          <p:nvPr/>
        </p:nvSpPr>
        <p:spPr>
          <a:xfrm>
            <a:off x="2242124" y="5329510"/>
            <a:ext cx="4654153" cy="927946"/>
          </a:xfrm>
          <a:prstGeom prst="rect">
            <a:avLst/>
          </a:prstGeom>
          <a:noFill/>
        </p:spPr>
        <p:txBody>
          <a:bodyPr wrap="square" rtlCol="0">
            <a:spAutoFit/>
          </a:bodyPr>
          <a:lstStyle/>
          <a:p>
            <a:pPr algn="r">
              <a:lnSpc>
                <a:spcPct val="115000"/>
              </a:lnSpc>
              <a:spcAft>
                <a:spcPts val="800"/>
              </a:spcAft>
            </a:pPr>
            <a:r>
              <a:rPr lang="ar-SA" sz="2400"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4. كيف يمكن أن يتحول التقييم من أداة رقابة إلى فرصة للتطوير في قطاع الطاقة؟  </a:t>
            </a:r>
            <a:endParaRPr lang="en-US" sz="2400" b="1" dirty="0">
              <a:solidFill>
                <a:prstClr val="black"/>
              </a:solidFill>
              <a:latin typeface="Times New Roman" panose="02020603050405020304" pitchFamily="18" charset="0"/>
              <a:ea typeface="Calibri" panose="020F0502020204030204" pitchFamily="34" charset="0"/>
              <a:cs typeface="Adobe Arabic" panose="02040503050201020203" pitchFamily="18" charset="-78"/>
            </a:endParaRPr>
          </a:p>
        </p:txBody>
      </p:sp>
    </p:spTree>
    <p:extLst>
      <p:ext uri="{BB962C8B-B14F-4D97-AF65-F5344CB8AC3E}">
        <p14:creationId xmlns:p14="http://schemas.microsoft.com/office/powerpoint/2010/main" val="386268665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1000"/>
                                        <p:tgtEl>
                                          <p:spTgt spid="11"/>
                                        </p:tgtEl>
                                      </p:cBhvr>
                                    </p:animEffect>
                                    <p:anim calcmode="lin" valueType="num">
                                      <p:cBhvr>
                                        <p:cTn id="20" dur="1000" fill="hold"/>
                                        <p:tgtEl>
                                          <p:spTgt spid="11"/>
                                        </p:tgtEl>
                                        <p:attrNameLst>
                                          <p:attrName>ppt_x</p:attrName>
                                        </p:attrNameLst>
                                      </p:cBhvr>
                                      <p:tavLst>
                                        <p:tav tm="0">
                                          <p:val>
                                            <p:strVal val="#ppt_x"/>
                                          </p:val>
                                        </p:tav>
                                        <p:tav tm="100000">
                                          <p:val>
                                            <p:strVal val="#ppt_x"/>
                                          </p:val>
                                        </p:tav>
                                      </p:tavLst>
                                    </p:anim>
                                    <p:anim calcmode="lin" valueType="num">
                                      <p:cBhvr>
                                        <p:cTn id="21"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fade">
                                      <p:cBhvr>
                                        <p:cTn id="26" dur="1000"/>
                                        <p:tgtEl>
                                          <p:spTgt spid="12"/>
                                        </p:tgtEl>
                                      </p:cBhvr>
                                    </p:animEffect>
                                    <p:anim calcmode="lin" valueType="num">
                                      <p:cBhvr>
                                        <p:cTn id="27" dur="1000" fill="hold"/>
                                        <p:tgtEl>
                                          <p:spTgt spid="12"/>
                                        </p:tgtEl>
                                        <p:attrNameLst>
                                          <p:attrName>ppt_x</p:attrName>
                                        </p:attrNameLst>
                                      </p:cBhvr>
                                      <p:tavLst>
                                        <p:tav tm="0">
                                          <p:val>
                                            <p:strVal val="#ppt_x"/>
                                          </p:val>
                                        </p:tav>
                                        <p:tav tm="100000">
                                          <p:val>
                                            <p:strVal val="#ppt_x"/>
                                          </p:val>
                                        </p:tav>
                                      </p:tavLst>
                                    </p:anim>
                                    <p:anim calcmode="lin" valueType="num">
                                      <p:cBhvr>
                                        <p:cTn id="28"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fade">
                                      <p:cBhvr>
                                        <p:cTn id="33" dur="1000"/>
                                        <p:tgtEl>
                                          <p:spTgt spid="13"/>
                                        </p:tgtEl>
                                      </p:cBhvr>
                                    </p:animEffect>
                                    <p:anim calcmode="lin" valueType="num">
                                      <p:cBhvr>
                                        <p:cTn id="34" dur="1000" fill="hold"/>
                                        <p:tgtEl>
                                          <p:spTgt spid="13"/>
                                        </p:tgtEl>
                                        <p:attrNameLst>
                                          <p:attrName>ppt_x</p:attrName>
                                        </p:attrNameLst>
                                      </p:cBhvr>
                                      <p:tavLst>
                                        <p:tav tm="0">
                                          <p:val>
                                            <p:strVal val="#ppt_x"/>
                                          </p:val>
                                        </p:tav>
                                        <p:tav tm="100000">
                                          <p:val>
                                            <p:strVal val="#ppt_x"/>
                                          </p:val>
                                        </p:tav>
                                      </p:tavLst>
                                    </p:anim>
                                    <p:anim calcmode="lin" valueType="num">
                                      <p:cBhvr>
                                        <p:cTn id="35"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grpId="0" nodeType="click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fade">
                                      <p:cBhvr>
                                        <p:cTn id="40" dur="1000"/>
                                        <p:tgtEl>
                                          <p:spTgt spid="14"/>
                                        </p:tgtEl>
                                      </p:cBhvr>
                                    </p:animEffect>
                                    <p:anim calcmode="lin" valueType="num">
                                      <p:cBhvr>
                                        <p:cTn id="41" dur="1000" fill="hold"/>
                                        <p:tgtEl>
                                          <p:spTgt spid="14"/>
                                        </p:tgtEl>
                                        <p:attrNameLst>
                                          <p:attrName>ppt_x</p:attrName>
                                        </p:attrNameLst>
                                      </p:cBhvr>
                                      <p:tavLst>
                                        <p:tav tm="0">
                                          <p:val>
                                            <p:strVal val="#ppt_x"/>
                                          </p:val>
                                        </p:tav>
                                        <p:tav tm="100000">
                                          <p:val>
                                            <p:strVal val="#ppt_x"/>
                                          </p:val>
                                        </p:tav>
                                      </p:tavLst>
                                    </p:anim>
                                    <p:anim calcmode="lin" valueType="num">
                                      <p:cBhvr>
                                        <p:cTn id="42"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3" grpId="0"/>
      <p:bldP spid="14" grpId="0"/>
    </p:bld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أهمية التغذية الراجعة في تحسين الأداء</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15" name="Group 14">
            <a:extLst>
              <a:ext uri="{FF2B5EF4-FFF2-40B4-BE49-F238E27FC236}">
                <a16:creationId xmlns:a16="http://schemas.microsoft.com/office/drawing/2014/main" id="{39141DDF-F1C3-F874-6341-D3256B82961E}"/>
              </a:ext>
            </a:extLst>
          </p:cNvPr>
          <p:cNvGrpSpPr/>
          <p:nvPr/>
        </p:nvGrpSpPr>
        <p:grpSpPr>
          <a:xfrm>
            <a:off x="8251020" y="2293527"/>
            <a:ext cx="2995332" cy="3466928"/>
            <a:chOff x="8251020" y="2293527"/>
            <a:chExt cx="2995332" cy="3466928"/>
          </a:xfrm>
        </p:grpSpPr>
        <p:sp>
          <p:nvSpPr>
            <p:cNvPr id="17" name="Shape">
              <a:extLst>
                <a:ext uri="{FF2B5EF4-FFF2-40B4-BE49-F238E27FC236}">
                  <a16:creationId xmlns:a16="http://schemas.microsoft.com/office/drawing/2014/main" id="{652EBEB8-52F2-1043-9176-4AF1C0F38374}"/>
                </a:ext>
              </a:extLst>
            </p:cNvPr>
            <p:cNvSpPr/>
            <p:nvPr/>
          </p:nvSpPr>
          <p:spPr>
            <a:xfrm flipH="1">
              <a:off x="8832998" y="3243744"/>
              <a:ext cx="2351855" cy="1981641"/>
            </a:xfrm>
            <a:custGeom>
              <a:avLst/>
              <a:gdLst/>
              <a:ahLst/>
              <a:cxnLst>
                <a:cxn ang="0">
                  <a:pos x="wd2" y="hd2"/>
                </a:cxn>
                <a:cxn ang="5400000">
                  <a:pos x="wd2" y="hd2"/>
                </a:cxn>
                <a:cxn ang="10800000">
                  <a:pos x="wd2" y="hd2"/>
                </a:cxn>
                <a:cxn ang="16200000">
                  <a:pos x="wd2" y="hd2"/>
                </a:cxn>
              </a:cxnLst>
              <a:rect l="0" t="0" r="r" b="b"/>
              <a:pathLst>
                <a:path w="21488" h="21528" extrusionOk="0">
                  <a:moveTo>
                    <a:pt x="10760" y="21528"/>
                  </a:moveTo>
                  <a:cubicBezTo>
                    <a:pt x="10251" y="21528"/>
                    <a:pt x="9801" y="21218"/>
                    <a:pt x="9546" y="20698"/>
                  </a:cubicBezTo>
                  <a:lnTo>
                    <a:pt x="94" y="1232"/>
                  </a:lnTo>
                  <a:cubicBezTo>
                    <a:pt x="-56" y="929"/>
                    <a:pt x="-23" y="557"/>
                    <a:pt x="166" y="285"/>
                  </a:cubicBezTo>
                  <a:cubicBezTo>
                    <a:pt x="362" y="21"/>
                    <a:pt x="662" y="-72"/>
                    <a:pt x="943" y="60"/>
                  </a:cubicBezTo>
                  <a:cubicBezTo>
                    <a:pt x="2666" y="859"/>
                    <a:pt x="5434" y="1892"/>
                    <a:pt x="8822" y="2241"/>
                  </a:cubicBezTo>
                  <a:cubicBezTo>
                    <a:pt x="12960" y="2668"/>
                    <a:pt x="16903" y="1962"/>
                    <a:pt x="20526" y="138"/>
                  </a:cubicBezTo>
                  <a:lnTo>
                    <a:pt x="20526" y="138"/>
                  </a:lnTo>
                  <a:cubicBezTo>
                    <a:pt x="20806" y="-2"/>
                    <a:pt x="21113" y="83"/>
                    <a:pt x="21316" y="347"/>
                  </a:cubicBezTo>
                  <a:cubicBezTo>
                    <a:pt x="21511" y="611"/>
                    <a:pt x="21544" y="991"/>
                    <a:pt x="21394" y="1294"/>
                  </a:cubicBezTo>
                  <a:lnTo>
                    <a:pt x="11981" y="20682"/>
                  </a:lnTo>
                  <a:cubicBezTo>
                    <a:pt x="11726" y="21218"/>
                    <a:pt x="11270" y="21528"/>
                    <a:pt x="10760" y="21528"/>
                  </a:cubicBezTo>
                  <a:close/>
                  <a:moveTo>
                    <a:pt x="688" y="308"/>
                  </a:moveTo>
                  <a:cubicBezTo>
                    <a:pt x="551" y="308"/>
                    <a:pt x="440" y="394"/>
                    <a:pt x="368" y="487"/>
                  </a:cubicBezTo>
                  <a:cubicBezTo>
                    <a:pt x="270" y="619"/>
                    <a:pt x="212" y="844"/>
                    <a:pt x="323" y="1069"/>
                  </a:cubicBezTo>
                  <a:lnTo>
                    <a:pt x="9775" y="20535"/>
                  </a:lnTo>
                  <a:cubicBezTo>
                    <a:pt x="9984" y="20961"/>
                    <a:pt x="10349" y="21210"/>
                    <a:pt x="10760" y="21210"/>
                  </a:cubicBezTo>
                  <a:cubicBezTo>
                    <a:pt x="11172" y="21210"/>
                    <a:pt x="11544" y="20954"/>
                    <a:pt x="11746" y="20535"/>
                  </a:cubicBezTo>
                  <a:lnTo>
                    <a:pt x="21159" y="1147"/>
                  </a:lnTo>
                  <a:cubicBezTo>
                    <a:pt x="21270" y="914"/>
                    <a:pt x="21205" y="689"/>
                    <a:pt x="21107" y="557"/>
                  </a:cubicBezTo>
                  <a:cubicBezTo>
                    <a:pt x="21009" y="425"/>
                    <a:pt x="20826" y="324"/>
                    <a:pt x="20617" y="425"/>
                  </a:cubicBezTo>
                  <a:lnTo>
                    <a:pt x="20617" y="425"/>
                  </a:lnTo>
                  <a:cubicBezTo>
                    <a:pt x="16955" y="2264"/>
                    <a:pt x="12973" y="2986"/>
                    <a:pt x="8789" y="2551"/>
                  </a:cubicBezTo>
                  <a:cubicBezTo>
                    <a:pt x="5375" y="2194"/>
                    <a:pt x="2581" y="1154"/>
                    <a:pt x="838" y="347"/>
                  </a:cubicBezTo>
                  <a:cubicBezTo>
                    <a:pt x="793" y="324"/>
                    <a:pt x="740" y="308"/>
                    <a:pt x="688" y="308"/>
                  </a:cubicBezTo>
                  <a:close/>
                </a:path>
              </a:pathLst>
            </a:custGeom>
            <a:solidFill>
              <a:srgbClr val="3D8E92"/>
            </a:solidFill>
            <a:ln w="12700">
              <a:solidFill>
                <a:srgbClr val="3D8E92"/>
              </a:solidFill>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sz="3000">
                  <a:solidFill>
                    <a:srgbClr val="FFFFFF"/>
                  </a:solidFill>
                </a:defRPr>
              </a:pPr>
              <a:endParaRPr kumimoji="0" sz="3000" b="0" i="0" u="none" strike="noStrike" kern="1200" cap="none" spc="0" normalizeH="0" baseline="0" noProof="0">
                <a:ln>
                  <a:noFill/>
                </a:ln>
                <a:solidFill>
                  <a:srgbClr val="337679"/>
                </a:solidFill>
                <a:effectLst/>
                <a:uLnTx/>
                <a:uFillTx/>
                <a:latin typeface="Calibri" panose="020F0502020204030204"/>
                <a:ea typeface="+mn-ea"/>
                <a:cs typeface="+mn-cs"/>
              </a:endParaRPr>
            </a:p>
          </p:txBody>
        </p:sp>
        <p:sp>
          <p:nvSpPr>
            <p:cNvPr id="18" name="Oval">
              <a:extLst>
                <a:ext uri="{FF2B5EF4-FFF2-40B4-BE49-F238E27FC236}">
                  <a16:creationId xmlns:a16="http://schemas.microsoft.com/office/drawing/2014/main" id="{D03981EF-A6AA-31D0-B02F-3AC8FA4AEF83}"/>
                </a:ext>
              </a:extLst>
            </p:cNvPr>
            <p:cNvSpPr/>
            <p:nvPr/>
          </p:nvSpPr>
          <p:spPr>
            <a:xfrm flipH="1">
              <a:off x="8771499" y="2293527"/>
              <a:ext cx="2474853" cy="1045957"/>
            </a:xfrm>
            <a:prstGeom prst="ellipse">
              <a:avLst/>
            </a:prstGeom>
            <a:solidFill>
              <a:srgbClr val="3D8E92"/>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sz="3000">
                  <a:solidFill>
                    <a:srgbClr val="FFFFFF"/>
                  </a:solidFill>
                </a:defRPr>
              </a:pPr>
              <a:endParaRPr kumimoji="0" sz="3000" b="0" i="0" u="none" strike="noStrike" kern="1200" cap="none" spc="0" normalizeH="0" baseline="0" noProof="0" dirty="0">
                <a:ln>
                  <a:noFill/>
                </a:ln>
                <a:solidFill>
                  <a:srgbClr val="337679"/>
                </a:solidFill>
                <a:effectLst/>
                <a:uLnTx/>
                <a:uFillTx/>
                <a:latin typeface="Calibri" panose="020F0502020204030204"/>
                <a:ea typeface="+mn-ea"/>
                <a:cs typeface="+mn-cs"/>
              </a:endParaRPr>
            </a:p>
          </p:txBody>
        </p:sp>
        <p:sp>
          <p:nvSpPr>
            <p:cNvPr id="19" name="Shape">
              <a:extLst>
                <a:ext uri="{FF2B5EF4-FFF2-40B4-BE49-F238E27FC236}">
                  <a16:creationId xmlns:a16="http://schemas.microsoft.com/office/drawing/2014/main" id="{EA51B5BD-ED56-D40B-7906-49F68926E7E2}"/>
                </a:ext>
              </a:extLst>
            </p:cNvPr>
            <p:cNvSpPr/>
            <p:nvPr/>
          </p:nvSpPr>
          <p:spPr>
            <a:xfrm flipH="1">
              <a:off x="8251020" y="2722197"/>
              <a:ext cx="1609301" cy="3038258"/>
            </a:xfrm>
            <a:custGeom>
              <a:avLst/>
              <a:gdLst/>
              <a:ahLst/>
              <a:cxnLst>
                <a:cxn ang="0">
                  <a:pos x="wd2" y="hd2"/>
                </a:cxn>
                <a:cxn ang="5400000">
                  <a:pos x="wd2" y="hd2"/>
                </a:cxn>
                <a:cxn ang="10800000">
                  <a:pos x="wd2" y="hd2"/>
                </a:cxn>
                <a:cxn ang="16200000">
                  <a:pos x="wd2" y="hd2"/>
                </a:cxn>
              </a:cxnLst>
              <a:rect l="0" t="0" r="r" b="b"/>
              <a:pathLst>
                <a:path w="21586" h="21578" extrusionOk="0">
                  <a:moveTo>
                    <a:pt x="21564" y="735"/>
                  </a:moveTo>
                  <a:cubicBezTo>
                    <a:pt x="21593" y="704"/>
                    <a:pt x="21593" y="664"/>
                    <a:pt x="21564" y="633"/>
                  </a:cubicBezTo>
                  <a:cubicBezTo>
                    <a:pt x="21526" y="603"/>
                    <a:pt x="21468" y="583"/>
                    <a:pt x="21401" y="583"/>
                  </a:cubicBezTo>
                  <a:lnTo>
                    <a:pt x="18277" y="583"/>
                  </a:lnTo>
                  <a:lnTo>
                    <a:pt x="17396" y="314"/>
                  </a:lnTo>
                  <a:lnTo>
                    <a:pt x="16380" y="4"/>
                  </a:lnTo>
                  <a:cubicBezTo>
                    <a:pt x="16322" y="-11"/>
                    <a:pt x="16255" y="19"/>
                    <a:pt x="16284" y="50"/>
                  </a:cubicBezTo>
                  <a:cubicBezTo>
                    <a:pt x="16715" y="593"/>
                    <a:pt x="16428" y="1110"/>
                    <a:pt x="16274" y="1318"/>
                  </a:cubicBezTo>
                  <a:cubicBezTo>
                    <a:pt x="16255" y="1349"/>
                    <a:pt x="16313" y="1379"/>
                    <a:pt x="16370" y="1364"/>
                  </a:cubicBezTo>
                  <a:lnTo>
                    <a:pt x="17396" y="1049"/>
                  </a:lnTo>
                  <a:lnTo>
                    <a:pt x="18258" y="786"/>
                  </a:lnTo>
                  <a:lnTo>
                    <a:pt x="21075" y="786"/>
                  </a:lnTo>
                  <a:lnTo>
                    <a:pt x="22" y="20843"/>
                  </a:lnTo>
                  <a:cubicBezTo>
                    <a:pt x="-7" y="20874"/>
                    <a:pt x="-7" y="20914"/>
                    <a:pt x="22" y="20945"/>
                  </a:cubicBezTo>
                  <a:cubicBezTo>
                    <a:pt x="60" y="20975"/>
                    <a:pt x="118" y="20995"/>
                    <a:pt x="185" y="20995"/>
                  </a:cubicBezTo>
                  <a:lnTo>
                    <a:pt x="3452" y="20995"/>
                  </a:lnTo>
                  <a:cubicBezTo>
                    <a:pt x="3424" y="21229"/>
                    <a:pt x="3309" y="21422"/>
                    <a:pt x="3222" y="21528"/>
                  </a:cubicBezTo>
                  <a:cubicBezTo>
                    <a:pt x="3203" y="21559"/>
                    <a:pt x="3261" y="21589"/>
                    <a:pt x="3318" y="21574"/>
                  </a:cubicBezTo>
                  <a:lnTo>
                    <a:pt x="4344" y="21259"/>
                  </a:lnTo>
                  <a:lnTo>
                    <a:pt x="5312" y="20965"/>
                  </a:lnTo>
                  <a:cubicBezTo>
                    <a:pt x="5417" y="20934"/>
                    <a:pt x="5417" y="20853"/>
                    <a:pt x="5312" y="20823"/>
                  </a:cubicBezTo>
                  <a:lnTo>
                    <a:pt x="4344" y="20529"/>
                  </a:lnTo>
                  <a:lnTo>
                    <a:pt x="3328" y="20219"/>
                  </a:lnTo>
                  <a:cubicBezTo>
                    <a:pt x="3270" y="20204"/>
                    <a:pt x="3203" y="20234"/>
                    <a:pt x="3232" y="20265"/>
                  </a:cubicBezTo>
                  <a:cubicBezTo>
                    <a:pt x="3376" y="20447"/>
                    <a:pt x="3443" y="20630"/>
                    <a:pt x="3452" y="20797"/>
                  </a:cubicBezTo>
                  <a:lnTo>
                    <a:pt x="510" y="20797"/>
                  </a:lnTo>
                  <a:lnTo>
                    <a:pt x="21564" y="735"/>
                  </a:lnTo>
                  <a:close/>
                </a:path>
              </a:pathLst>
            </a:custGeom>
            <a:solidFill>
              <a:sysClr val="window" lastClr="FFFFFF">
                <a:lumMod val="50000"/>
              </a:sysClr>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sz="3000">
                  <a:solidFill>
                    <a:srgbClr val="FFFFFF"/>
                  </a:solidFill>
                </a:defRPr>
              </a:pPr>
              <a:endParaRPr kumimoji="0" sz="30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0" name="TextBox 17">
              <a:extLst>
                <a:ext uri="{FF2B5EF4-FFF2-40B4-BE49-F238E27FC236}">
                  <a16:creationId xmlns:a16="http://schemas.microsoft.com/office/drawing/2014/main" id="{5DD587D9-7F7E-85B9-CED1-C4035B3FC4CF}"/>
                </a:ext>
              </a:extLst>
            </p:cNvPr>
            <p:cNvSpPr txBox="1"/>
            <p:nvPr/>
          </p:nvSpPr>
          <p:spPr>
            <a:xfrm flipH="1">
              <a:off x="9150773" y="2582813"/>
              <a:ext cx="1716304" cy="434734"/>
            </a:xfrm>
            <a:prstGeom prst="rect">
              <a:avLst/>
            </a:prstGeom>
            <a:noFill/>
          </p:spPr>
          <p:txBody>
            <a:bodyPr wrap="square" lIns="0" rIns="0" rtlCol="0" anchor="b">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rtl="1">
                <a:lnSpc>
                  <a:spcPct val="115000"/>
                </a:lnSpc>
              </a:pPr>
              <a:r>
                <a:rPr lang="ar-EG" sz="2000" b="1" dirty="0">
                  <a:solidFill>
                    <a:schemeClr val="bg1"/>
                  </a:solidFill>
                  <a:latin typeface="Times New Roman" panose="02020603050405020304" pitchFamily="18" charset="0"/>
                  <a:ea typeface="Calibri" panose="020F0502020204030204" pitchFamily="34" charset="0"/>
                  <a:cs typeface="Adobe Arabic" panose="02040503050201020203" pitchFamily="18" charset="-78"/>
                </a:rPr>
                <a:t>تعزيز الأداء</a:t>
              </a:r>
              <a:endParaRPr lang="en-US" sz="2000" b="1" dirty="0">
                <a:solidFill>
                  <a:schemeClr val="bg1"/>
                </a:solidFill>
                <a:latin typeface="Times New Roman" panose="02020603050405020304" pitchFamily="18" charset="0"/>
                <a:ea typeface="Calibri" panose="020F0502020204030204" pitchFamily="34" charset="0"/>
                <a:cs typeface="Adobe Arabic" panose="02040503050201020203" pitchFamily="18" charset="-78"/>
              </a:endParaRPr>
            </a:p>
          </p:txBody>
        </p:sp>
        <p:sp>
          <p:nvSpPr>
            <p:cNvPr id="21" name="TextBox 22">
              <a:extLst>
                <a:ext uri="{FF2B5EF4-FFF2-40B4-BE49-F238E27FC236}">
                  <a16:creationId xmlns:a16="http://schemas.microsoft.com/office/drawing/2014/main" id="{2C1EB645-9C7D-02E9-8CB2-1F5CAD49F37D}"/>
                </a:ext>
              </a:extLst>
            </p:cNvPr>
            <p:cNvSpPr txBox="1"/>
            <p:nvPr/>
          </p:nvSpPr>
          <p:spPr>
            <a:xfrm flipH="1">
              <a:off x="9714169" y="3924738"/>
              <a:ext cx="652743" cy="646331"/>
            </a:xfrm>
            <a:prstGeom prst="rect">
              <a:avLst/>
            </a:prstGeom>
            <a:noFill/>
          </p:spPr>
          <p:txBody>
            <a:bodyPr wrap="non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a:ln>
                    <a:noFill/>
                  </a:ln>
                  <a:solidFill>
                    <a:srgbClr val="337679"/>
                  </a:solidFill>
                  <a:effectLst/>
                  <a:uLnTx/>
                  <a:uFillTx/>
                  <a:latin typeface="Calibri" panose="020F0502020204030204"/>
                  <a:ea typeface="+mn-ea"/>
                  <a:cs typeface="+mn-cs"/>
                </a:rPr>
                <a:t>01</a:t>
              </a:r>
            </a:p>
          </p:txBody>
        </p:sp>
      </p:grpSp>
      <p:grpSp>
        <p:nvGrpSpPr>
          <p:cNvPr id="22" name="Group 21">
            <a:extLst>
              <a:ext uri="{FF2B5EF4-FFF2-40B4-BE49-F238E27FC236}">
                <a16:creationId xmlns:a16="http://schemas.microsoft.com/office/drawing/2014/main" id="{F73E7996-34CC-9004-E3D1-54D4C00A27DE}"/>
              </a:ext>
            </a:extLst>
          </p:cNvPr>
          <p:cNvGrpSpPr/>
          <p:nvPr/>
        </p:nvGrpSpPr>
        <p:grpSpPr>
          <a:xfrm>
            <a:off x="6385139" y="2722196"/>
            <a:ext cx="2989356" cy="3460796"/>
            <a:chOff x="6385139" y="2722196"/>
            <a:chExt cx="2989356" cy="3460796"/>
          </a:xfrm>
        </p:grpSpPr>
        <p:sp>
          <p:nvSpPr>
            <p:cNvPr id="23" name="Shape">
              <a:extLst>
                <a:ext uri="{FF2B5EF4-FFF2-40B4-BE49-F238E27FC236}">
                  <a16:creationId xmlns:a16="http://schemas.microsoft.com/office/drawing/2014/main" id="{0FB8B2A5-A9A2-40AB-AE62-DC31D5FD6C2C}"/>
                </a:ext>
              </a:extLst>
            </p:cNvPr>
            <p:cNvSpPr/>
            <p:nvPr/>
          </p:nvSpPr>
          <p:spPr>
            <a:xfrm flipH="1">
              <a:off x="6961498" y="3258033"/>
              <a:ext cx="2351140" cy="1979743"/>
            </a:xfrm>
            <a:custGeom>
              <a:avLst/>
              <a:gdLst/>
              <a:ahLst/>
              <a:cxnLst>
                <a:cxn ang="0">
                  <a:pos x="wd2" y="hd2"/>
                </a:cxn>
                <a:cxn ang="5400000">
                  <a:pos x="wd2" y="hd2"/>
                </a:cxn>
                <a:cxn ang="10800000">
                  <a:pos x="wd2" y="hd2"/>
                </a:cxn>
                <a:cxn ang="16200000">
                  <a:pos x="wd2" y="hd2"/>
                </a:cxn>
              </a:cxnLst>
              <a:rect l="0" t="0" r="r" b="b"/>
              <a:pathLst>
                <a:path w="21488" h="21592" extrusionOk="0">
                  <a:moveTo>
                    <a:pt x="20806" y="21592"/>
                  </a:moveTo>
                  <a:cubicBezTo>
                    <a:pt x="20721" y="21592"/>
                    <a:pt x="20636" y="21577"/>
                    <a:pt x="20552" y="21538"/>
                  </a:cubicBezTo>
                  <a:cubicBezTo>
                    <a:pt x="18828" y="20735"/>
                    <a:pt x="16059" y="19699"/>
                    <a:pt x="12670" y="19348"/>
                  </a:cubicBezTo>
                  <a:cubicBezTo>
                    <a:pt x="8530" y="18919"/>
                    <a:pt x="4587" y="19629"/>
                    <a:pt x="963" y="21460"/>
                  </a:cubicBezTo>
                  <a:lnTo>
                    <a:pt x="963" y="21460"/>
                  </a:lnTo>
                  <a:cubicBezTo>
                    <a:pt x="682" y="21600"/>
                    <a:pt x="375" y="21514"/>
                    <a:pt x="173" y="21249"/>
                  </a:cubicBezTo>
                  <a:cubicBezTo>
                    <a:pt x="-23" y="20984"/>
                    <a:pt x="-56" y="20603"/>
                    <a:pt x="94" y="20299"/>
                  </a:cubicBezTo>
                  <a:lnTo>
                    <a:pt x="9510" y="834"/>
                  </a:lnTo>
                  <a:cubicBezTo>
                    <a:pt x="9765" y="312"/>
                    <a:pt x="10215" y="0"/>
                    <a:pt x="10724" y="0"/>
                  </a:cubicBezTo>
                  <a:cubicBezTo>
                    <a:pt x="11234" y="0"/>
                    <a:pt x="11684" y="312"/>
                    <a:pt x="11939" y="834"/>
                  </a:cubicBezTo>
                  <a:lnTo>
                    <a:pt x="21394" y="20377"/>
                  </a:lnTo>
                  <a:cubicBezTo>
                    <a:pt x="21544" y="20680"/>
                    <a:pt x="21511" y="21055"/>
                    <a:pt x="21322" y="21327"/>
                  </a:cubicBezTo>
                  <a:cubicBezTo>
                    <a:pt x="21191" y="21491"/>
                    <a:pt x="21002" y="21592"/>
                    <a:pt x="20806" y="21592"/>
                  </a:cubicBezTo>
                  <a:close/>
                  <a:moveTo>
                    <a:pt x="10339" y="18904"/>
                  </a:moveTo>
                  <a:cubicBezTo>
                    <a:pt x="11116" y="18904"/>
                    <a:pt x="11900" y="18943"/>
                    <a:pt x="12690" y="19029"/>
                  </a:cubicBezTo>
                  <a:cubicBezTo>
                    <a:pt x="16105" y="19387"/>
                    <a:pt x="18900" y="20431"/>
                    <a:pt x="20643" y="21242"/>
                  </a:cubicBezTo>
                  <a:cubicBezTo>
                    <a:pt x="20852" y="21335"/>
                    <a:pt x="21028" y="21234"/>
                    <a:pt x="21120" y="21101"/>
                  </a:cubicBezTo>
                  <a:cubicBezTo>
                    <a:pt x="21217" y="20969"/>
                    <a:pt x="21276" y="20743"/>
                    <a:pt x="21165" y="20517"/>
                  </a:cubicBezTo>
                  <a:lnTo>
                    <a:pt x="11710" y="974"/>
                  </a:lnTo>
                  <a:cubicBezTo>
                    <a:pt x="11501" y="546"/>
                    <a:pt x="11136" y="296"/>
                    <a:pt x="10724" y="296"/>
                  </a:cubicBezTo>
                  <a:cubicBezTo>
                    <a:pt x="10313" y="296"/>
                    <a:pt x="9941" y="553"/>
                    <a:pt x="9738" y="974"/>
                  </a:cubicBezTo>
                  <a:lnTo>
                    <a:pt x="323" y="20439"/>
                  </a:lnTo>
                  <a:cubicBezTo>
                    <a:pt x="212" y="20673"/>
                    <a:pt x="277" y="20899"/>
                    <a:pt x="375" y="21031"/>
                  </a:cubicBezTo>
                  <a:cubicBezTo>
                    <a:pt x="473" y="21164"/>
                    <a:pt x="656" y="21265"/>
                    <a:pt x="865" y="21164"/>
                  </a:cubicBezTo>
                  <a:lnTo>
                    <a:pt x="865" y="21164"/>
                  </a:lnTo>
                  <a:cubicBezTo>
                    <a:pt x="3836" y="19660"/>
                    <a:pt x="7016" y="18904"/>
                    <a:pt x="10339" y="18904"/>
                  </a:cubicBezTo>
                  <a:close/>
                </a:path>
              </a:pathLst>
            </a:custGeom>
            <a:solidFill>
              <a:srgbClr val="6CB4B8"/>
            </a:solidFill>
            <a:ln w="12700">
              <a:solidFill>
                <a:srgbClr val="6CB4B8"/>
              </a:solidFill>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sz="3000">
                  <a:solidFill>
                    <a:srgbClr val="FFFFFF"/>
                  </a:solidFill>
                </a:defRPr>
              </a:pPr>
              <a:endParaRPr kumimoji="0" sz="30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4" name="Oval">
              <a:extLst>
                <a:ext uri="{FF2B5EF4-FFF2-40B4-BE49-F238E27FC236}">
                  <a16:creationId xmlns:a16="http://schemas.microsoft.com/office/drawing/2014/main" id="{2A6E70BA-A12B-ED23-B1F4-E444BC767717}"/>
                </a:ext>
              </a:extLst>
            </p:cNvPr>
            <p:cNvSpPr/>
            <p:nvPr/>
          </p:nvSpPr>
          <p:spPr>
            <a:xfrm flipH="1">
              <a:off x="6899640" y="5137035"/>
              <a:ext cx="2474855" cy="1045957"/>
            </a:xfrm>
            <a:prstGeom prst="ellipse">
              <a:avLst/>
            </a:prstGeom>
            <a:solidFill>
              <a:srgbClr val="6CB4B8"/>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sz="3000">
                  <a:solidFill>
                    <a:srgbClr val="FFFFFF"/>
                  </a:solidFill>
                </a:defRPr>
              </a:pPr>
              <a:endParaRPr kumimoji="0" sz="30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5" name="Shape">
              <a:extLst>
                <a:ext uri="{FF2B5EF4-FFF2-40B4-BE49-F238E27FC236}">
                  <a16:creationId xmlns:a16="http://schemas.microsoft.com/office/drawing/2014/main" id="{E74A9896-6396-05B5-F1E9-C949A06F6756}"/>
                </a:ext>
              </a:extLst>
            </p:cNvPr>
            <p:cNvSpPr/>
            <p:nvPr/>
          </p:nvSpPr>
          <p:spPr>
            <a:xfrm flipH="1">
              <a:off x="6385139" y="2722196"/>
              <a:ext cx="1610469" cy="3038262"/>
            </a:xfrm>
            <a:custGeom>
              <a:avLst/>
              <a:gdLst/>
              <a:ahLst/>
              <a:cxnLst>
                <a:cxn ang="0">
                  <a:pos x="wd2" y="hd2"/>
                </a:cxn>
                <a:cxn ang="5400000">
                  <a:pos x="wd2" y="hd2"/>
                </a:cxn>
                <a:cxn ang="10800000">
                  <a:pos x="wd2" y="hd2"/>
                </a:cxn>
                <a:cxn ang="16200000">
                  <a:pos x="wd2" y="hd2"/>
                </a:cxn>
              </a:cxnLst>
              <a:rect l="0" t="0" r="r" b="b"/>
              <a:pathLst>
                <a:path w="21582" h="21578" extrusionOk="0">
                  <a:moveTo>
                    <a:pt x="21561" y="20838"/>
                  </a:moveTo>
                  <a:lnTo>
                    <a:pt x="526" y="781"/>
                  </a:lnTo>
                  <a:lnTo>
                    <a:pt x="3504" y="781"/>
                  </a:lnTo>
                  <a:cubicBezTo>
                    <a:pt x="3475" y="1014"/>
                    <a:pt x="3360" y="1202"/>
                    <a:pt x="3274" y="1313"/>
                  </a:cubicBezTo>
                  <a:cubicBezTo>
                    <a:pt x="3255" y="1344"/>
                    <a:pt x="3312" y="1374"/>
                    <a:pt x="3370" y="1359"/>
                  </a:cubicBezTo>
                  <a:lnTo>
                    <a:pt x="4394" y="1044"/>
                  </a:lnTo>
                  <a:lnTo>
                    <a:pt x="5361" y="750"/>
                  </a:lnTo>
                  <a:cubicBezTo>
                    <a:pt x="5467" y="720"/>
                    <a:pt x="5467" y="638"/>
                    <a:pt x="5361" y="608"/>
                  </a:cubicBezTo>
                  <a:lnTo>
                    <a:pt x="4394" y="314"/>
                  </a:lnTo>
                  <a:lnTo>
                    <a:pt x="3379" y="4"/>
                  </a:lnTo>
                  <a:cubicBezTo>
                    <a:pt x="3322" y="-11"/>
                    <a:pt x="3255" y="19"/>
                    <a:pt x="3284" y="50"/>
                  </a:cubicBezTo>
                  <a:cubicBezTo>
                    <a:pt x="3427" y="233"/>
                    <a:pt x="3494" y="415"/>
                    <a:pt x="3504" y="583"/>
                  </a:cubicBezTo>
                  <a:lnTo>
                    <a:pt x="191" y="583"/>
                  </a:lnTo>
                  <a:cubicBezTo>
                    <a:pt x="124" y="583"/>
                    <a:pt x="57" y="603"/>
                    <a:pt x="28" y="633"/>
                  </a:cubicBezTo>
                  <a:cubicBezTo>
                    <a:pt x="-10" y="664"/>
                    <a:pt x="-10" y="704"/>
                    <a:pt x="28" y="735"/>
                  </a:cubicBezTo>
                  <a:lnTo>
                    <a:pt x="21063" y="20792"/>
                  </a:lnTo>
                  <a:lnTo>
                    <a:pt x="18009" y="20792"/>
                  </a:lnTo>
                  <a:lnTo>
                    <a:pt x="17138" y="20523"/>
                  </a:lnTo>
                  <a:lnTo>
                    <a:pt x="16123" y="20214"/>
                  </a:lnTo>
                  <a:cubicBezTo>
                    <a:pt x="16066" y="20199"/>
                    <a:pt x="15999" y="20229"/>
                    <a:pt x="16027" y="20260"/>
                  </a:cubicBezTo>
                  <a:cubicBezTo>
                    <a:pt x="16458" y="20803"/>
                    <a:pt x="16171" y="21320"/>
                    <a:pt x="16018" y="21528"/>
                  </a:cubicBezTo>
                  <a:cubicBezTo>
                    <a:pt x="15998" y="21559"/>
                    <a:pt x="16056" y="21589"/>
                    <a:pt x="16113" y="21574"/>
                  </a:cubicBezTo>
                  <a:lnTo>
                    <a:pt x="17138" y="21259"/>
                  </a:lnTo>
                  <a:lnTo>
                    <a:pt x="18000" y="20995"/>
                  </a:lnTo>
                  <a:lnTo>
                    <a:pt x="21389" y="20995"/>
                  </a:lnTo>
                  <a:cubicBezTo>
                    <a:pt x="21456" y="20995"/>
                    <a:pt x="21523" y="20975"/>
                    <a:pt x="21552" y="20945"/>
                  </a:cubicBezTo>
                  <a:cubicBezTo>
                    <a:pt x="21590" y="20909"/>
                    <a:pt x="21590" y="20874"/>
                    <a:pt x="21561" y="20838"/>
                  </a:cubicBezTo>
                  <a:close/>
                </a:path>
              </a:pathLst>
            </a:custGeom>
            <a:solidFill>
              <a:sysClr val="window" lastClr="FFFFFF">
                <a:lumMod val="50000"/>
              </a:sysClr>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sz="3000">
                  <a:solidFill>
                    <a:srgbClr val="FFFFFF"/>
                  </a:solidFill>
                </a:defRPr>
              </a:pPr>
              <a:endParaRPr kumimoji="0" sz="30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6" name="TextBox 20">
              <a:extLst>
                <a:ext uri="{FF2B5EF4-FFF2-40B4-BE49-F238E27FC236}">
                  <a16:creationId xmlns:a16="http://schemas.microsoft.com/office/drawing/2014/main" id="{DA4FF9F9-6A44-E9DF-45A1-B81D082AC640}"/>
                </a:ext>
              </a:extLst>
            </p:cNvPr>
            <p:cNvSpPr txBox="1"/>
            <p:nvPr/>
          </p:nvSpPr>
          <p:spPr>
            <a:xfrm flipH="1">
              <a:off x="7244264" y="5478775"/>
              <a:ext cx="1716304" cy="434734"/>
            </a:xfrm>
            <a:prstGeom prst="rect">
              <a:avLst/>
            </a:prstGeom>
            <a:noFill/>
          </p:spPr>
          <p:txBody>
            <a:bodyPr wrap="square" lIns="0" rIns="0" rtlCol="0" anchor="b">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rtl="1">
                <a:lnSpc>
                  <a:spcPct val="115000"/>
                </a:lnSpc>
              </a:pPr>
              <a:r>
                <a:rPr lang="ar-EG" sz="2000" b="1" dirty="0">
                  <a:solidFill>
                    <a:schemeClr val="bg1"/>
                  </a:solidFill>
                  <a:latin typeface="Times New Roman" panose="02020603050405020304" pitchFamily="18" charset="0"/>
                  <a:ea typeface="Calibri" panose="020F0502020204030204" pitchFamily="34" charset="0"/>
                  <a:cs typeface="Adobe Arabic" panose="02040503050201020203" pitchFamily="18" charset="-78"/>
                </a:rPr>
                <a:t>تحفيز الموظفين</a:t>
              </a:r>
              <a:endParaRPr lang="en-US" sz="2000" b="1" dirty="0">
                <a:solidFill>
                  <a:schemeClr val="bg1"/>
                </a:solidFill>
                <a:latin typeface="Times New Roman" panose="02020603050405020304" pitchFamily="18" charset="0"/>
                <a:ea typeface="Calibri" panose="020F0502020204030204" pitchFamily="34" charset="0"/>
                <a:cs typeface="Adobe Arabic" panose="02040503050201020203" pitchFamily="18" charset="-78"/>
              </a:endParaRPr>
            </a:p>
          </p:txBody>
        </p:sp>
        <p:sp>
          <p:nvSpPr>
            <p:cNvPr id="27" name="TextBox 23">
              <a:extLst>
                <a:ext uri="{FF2B5EF4-FFF2-40B4-BE49-F238E27FC236}">
                  <a16:creationId xmlns:a16="http://schemas.microsoft.com/office/drawing/2014/main" id="{A8A8F84C-1F54-E9D8-DF71-9CD8207A856D}"/>
                </a:ext>
              </a:extLst>
            </p:cNvPr>
            <p:cNvSpPr txBox="1"/>
            <p:nvPr/>
          </p:nvSpPr>
          <p:spPr>
            <a:xfrm flipH="1">
              <a:off x="7842670" y="3849109"/>
              <a:ext cx="652743" cy="646331"/>
            </a:xfrm>
            <a:prstGeom prst="rect">
              <a:avLst/>
            </a:prstGeom>
            <a:noFill/>
          </p:spPr>
          <p:txBody>
            <a:bodyPr wrap="non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a:ln>
                    <a:noFill/>
                  </a:ln>
                  <a:solidFill>
                    <a:srgbClr val="6CB4B8"/>
                  </a:solidFill>
                  <a:effectLst/>
                  <a:uLnTx/>
                  <a:uFillTx/>
                  <a:latin typeface="Calibri" panose="020F0502020204030204"/>
                  <a:ea typeface="+mn-ea"/>
                  <a:cs typeface="+mn-cs"/>
                </a:rPr>
                <a:t>02</a:t>
              </a:r>
            </a:p>
          </p:txBody>
        </p:sp>
      </p:grpSp>
      <p:grpSp>
        <p:nvGrpSpPr>
          <p:cNvPr id="28" name="Group 27">
            <a:extLst>
              <a:ext uri="{FF2B5EF4-FFF2-40B4-BE49-F238E27FC236}">
                <a16:creationId xmlns:a16="http://schemas.microsoft.com/office/drawing/2014/main" id="{9CD1CEEA-A532-196C-CE71-CFBA7679EF00}"/>
              </a:ext>
            </a:extLst>
          </p:cNvPr>
          <p:cNvGrpSpPr/>
          <p:nvPr/>
        </p:nvGrpSpPr>
        <p:grpSpPr>
          <a:xfrm>
            <a:off x="4521595" y="2293527"/>
            <a:ext cx="2981043" cy="3466928"/>
            <a:chOff x="4521595" y="2293527"/>
            <a:chExt cx="2981043" cy="3466928"/>
          </a:xfrm>
        </p:grpSpPr>
        <p:sp>
          <p:nvSpPr>
            <p:cNvPr id="29" name="Shape">
              <a:extLst>
                <a:ext uri="{FF2B5EF4-FFF2-40B4-BE49-F238E27FC236}">
                  <a16:creationId xmlns:a16="http://schemas.microsoft.com/office/drawing/2014/main" id="{0D0C9516-024F-3806-BAFD-A9A14F73F486}"/>
                </a:ext>
              </a:extLst>
            </p:cNvPr>
            <p:cNvSpPr/>
            <p:nvPr/>
          </p:nvSpPr>
          <p:spPr>
            <a:xfrm flipH="1">
              <a:off x="5089283" y="3243744"/>
              <a:ext cx="2351856" cy="1981641"/>
            </a:xfrm>
            <a:custGeom>
              <a:avLst/>
              <a:gdLst/>
              <a:ahLst/>
              <a:cxnLst>
                <a:cxn ang="0">
                  <a:pos x="wd2" y="hd2"/>
                </a:cxn>
                <a:cxn ang="5400000">
                  <a:pos x="wd2" y="hd2"/>
                </a:cxn>
                <a:cxn ang="10800000">
                  <a:pos x="wd2" y="hd2"/>
                </a:cxn>
                <a:cxn ang="16200000">
                  <a:pos x="wd2" y="hd2"/>
                </a:cxn>
              </a:cxnLst>
              <a:rect l="0" t="0" r="r" b="b"/>
              <a:pathLst>
                <a:path w="21488" h="21528" extrusionOk="0">
                  <a:moveTo>
                    <a:pt x="10760" y="21528"/>
                  </a:moveTo>
                  <a:cubicBezTo>
                    <a:pt x="10251" y="21528"/>
                    <a:pt x="9801" y="21218"/>
                    <a:pt x="9546" y="20698"/>
                  </a:cubicBezTo>
                  <a:lnTo>
                    <a:pt x="94" y="1232"/>
                  </a:lnTo>
                  <a:cubicBezTo>
                    <a:pt x="-56" y="929"/>
                    <a:pt x="-23" y="557"/>
                    <a:pt x="166" y="285"/>
                  </a:cubicBezTo>
                  <a:cubicBezTo>
                    <a:pt x="362" y="21"/>
                    <a:pt x="662" y="-72"/>
                    <a:pt x="943" y="60"/>
                  </a:cubicBezTo>
                  <a:cubicBezTo>
                    <a:pt x="2666" y="859"/>
                    <a:pt x="5434" y="1892"/>
                    <a:pt x="8822" y="2241"/>
                  </a:cubicBezTo>
                  <a:cubicBezTo>
                    <a:pt x="12960" y="2668"/>
                    <a:pt x="16903" y="1962"/>
                    <a:pt x="20526" y="138"/>
                  </a:cubicBezTo>
                  <a:lnTo>
                    <a:pt x="20526" y="138"/>
                  </a:lnTo>
                  <a:cubicBezTo>
                    <a:pt x="20806" y="-2"/>
                    <a:pt x="21113" y="83"/>
                    <a:pt x="21316" y="347"/>
                  </a:cubicBezTo>
                  <a:cubicBezTo>
                    <a:pt x="21511" y="611"/>
                    <a:pt x="21544" y="991"/>
                    <a:pt x="21394" y="1294"/>
                  </a:cubicBezTo>
                  <a:lnTo>
                    <a:pt x="11981" y="20682"/>
                  </a:lnTo>
                  <a:cubicBezTo>
                    <a:pt x="11720" y="21218"/>
                    <a:pt x="11263" y="21528"/>
                    <a:pt x="10760" y="21528"/>
                  </a:cubicBezTo>
                  <a:close/>
                  <a:moveTo>
                    <a:pt x="682" y="308"/>
                  </a:moveTo>
                  <a:cubicBezTo>
                    <a:pt x="545" y="308"/>
                    <a:pt x="434" y="394"/>
                    <a:pt x="362" y="487"/>
                  </a:cubicBezTo>
                  <a:cubicBezTo>
                    <a:pt x="264" y="619"/>
                    <a:pt x="205" y="844"/>
                    <a:pt x="316" y="1069"/>
                  </a:cubicBezTo>
                  <a:lnTo>
                    <a:pt x="9768" y="20535"/>
                  </a:lnTo>
                  <a:cubicBezTo>
                    <a:pt x="9977" y="20961"/>
                    <a:pt x="10343" y="21210"/>
                    <a:pt x="10754" y="21210"/>
                  </a:cubicBezTo>
                  <a:cubicBezTo>
                    <a:pt x="11165" y="21210"/>
                    <a:pt x="11537" y="20954"/>
                    <a:pt x="11739" y="20535"/>
                  </a:cubicBezTo>
                  <a:lnTo>
                    <a:pt x="21152" y="1147"/>
                  </a:lnTo>
                  <a:cubicBezTo>
                    <a:pt x="21263" y="914"/>
                    <a:pt x="21198" y="689"/>
                    <a:pt x="21100" y="557"/>
                  </a:cubicBezTo>
                  <a:cubicBezTo>
                    <a:pt x="21002" y="425"/>
                    <a:pt x="20819" y="324"/>
                    <a:pt x="20611" y="425"/>
                  </a:cubicBezTo>
                  <a:lnTo>
                    <a:pt x="20611" y="425"/>
                  </a:lnTo>
                  <a:cubicBezTo>
                    <a:pt x="16949" y="2264"/>
                    <a:pt x="12967" y="2986"/>
                    <a:pt x="8782" y="2551"/>
                  </a:cubicBezTo>
                  <a:cubicBezTo>
                    <a:pt x="5368" y="2194"/>
                    <a:pt x="2575" y="1154"/>
                    <a:pt x="832" y="347"/>
                  </a:cubicBezTo>
                  <a:cubicBezTo>
                    <a:pt x="786" y="324"/>
                    <a:pt x="734" y="308"/>
                    <a:pt x="682" y="308"/>
                  </a:cubicBezTo>
                  <a:close/>
                </a:path>
              </a:pathLst>
            </a:custGeom>
            <a:solidFill>
              <a:srgbClr val="FFCC66"/>
            </a:solidFill>
            <a:ln w="12700">
              <a:solidFill>
                <a:srgbClr val="FFCC66"/>
              </a:solidFill>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sz="3000">
                  <a:solidFill>
                    <a:srgbClr val="FFFFFF"/>
                  </a:solidFill>
                </a:defRPr>
              </a:pPr>
              <a:endParaRPr kumimoji="0" sz="30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30" name="Oval">
              <a:extLst>
                <a:ext uri="{FF2B5EF4-FFF2-40B4-BE49-F238E27FC236}">
                  <a16:creationId xmlns:a16="http://schemas.microsoft.com/office/drawing/2014/main" id="{BA21558D-A947-CE69-7234-472034E4ACC2}"/>
                </a:ext>
              </a:extLst>
            </p:cNvPr>
            <p:cNvSpPr/>
            <p:nvPr/>
          </p:nvSpPr>
          <p:spPr>
            <a:xfrm flipH="1">
              <a:off x="5027783" y="2293527"/>
              <a:ext cx="2474855" cy="1045957"/>
            </a:xfrm>
            <a:prstGeom prst="ellipse">
              <a:avLst/>
            </a:prstGeom>
            <a:solidFill>
              <a:srgbClr val="FFCC66"/>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sz="3000">
                  <a:solidFill>
                    <a:srgbClr val="FFFFFF"/>
                  </a:solidFill>
                </a:defRPr>
              </a:pPr>
              <a:endParaRPr kumimoji="0" sz="30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31" name="Shape">
              <a:extLst>
                <a:ext uri="{FF2B5EF4-FFF2-40B4-BE49-F238E27FC236}">
                  <a16:creationId xmlns:a16="http://schemas.microsoft.com/office/drawing/2014/main" id="{AFBC14AE-5A8F-C187-53D3-9217A8E619A2}"/>
                </a:ext>
              </a:extLst>
            </p:cNvPr>
            <p:cNvSpPr/>
            <p:nvPr/>
          </p:nvSpPr>
          <p:spPr>
            <a:xfrm flipH="1">
              <a:off x="4521595" y="2722197"/>
              <a:ext cx="1609301" cy="3038258"/>
            </a:xfrm>
            <a:custGeom>
              <a:avLst/>
              <a:gdLst/>
              <a:ahLst/>
              <a:cxnLst>
                <a:cxn ang="0">
                  <a:pos x="wd2" y="hd2"/>
                </a:cxn>
                <a:cxn ang="5400000">
                  <a:pos x="wd2" y="hd2"/>
                </a:cxn>
                <a:cxn ang="10800000">
                  <a:pos x="wd2" y="hd2"/>
                </a:cxn>
                <a:cxn ang="16200000">
                  <a:pos x="wd2" y="hd2"/>
                </a:cxn>
              </a:cxnLst>
              <a:rect l="0" t="0" r="r" b="b"/>
              <a:pathLst>
                <a:path w="21586" h="21578" extrusionOk="0">
                  <a:moveTo>
                    <a:pt x="21564" y="735"/>
                  </a:moveTo>
                  <a:cubicBezTo>
                    <a:pt x="21593" y="704"/>
                    <a:pt x="21593" y="664"/>
                    <a:pt x="21564" y="633"/>
                  </a:cubicBezTo>
                  <a:cubicBezTo>
                    <a:pt x="21526" y="603"/>
                    <a:pt x="21468" y="583"/>
                    <a:pt x="21401" y="583"/>
                  </a:cubicBezTo>
                  <a:lnTo>
                    <a:pt x="18364" y="583"/>
                  </a:lnTo>
                  <a:lnTo>
                    <a:pt x="17482" y="314"/>
                  </a:lnTo>
                  <a:lnTo>
                    <a:pt x="16466" y="4"/>
                  </a:lnTo>
                  <a:cubicBezTo>
                    <a:pt x="16409" y="-11"/>
                    <a:pt x="16342" y="19"/>
                    <a:pt x="16370" y="50"/>
                  </a:cubicBezTo>
                  <a:cubicBezTo>
                    <a:pt x="16801" y="593"/>
                    <a:pt x="16514" y="1110"/>
                    <a:pt x="16361" y="1318"/>
                  </a:cubicBezTo>
                  <a:cubicBezTo>
                    <a:pt x="16341" y="1349"/>
                    <a:pt x="16399" y="1379"/>
                    <a:pt x="16456" y="1364"/>
                  </a:cubicBezTo>
                  <a:lnTo>
                    <a:pt x="17482" y="1049"/>
                  </a:lnTo>
                  <a:lnTo>
                    <a:pt x="18344" y="786"/>
                  </a:lnTo>
                  <a:lnTo>
                    <a:pt x="21075" y="786"/>
                  </a:lnTo>
                  <a:lnTo>
                    <a:pt x="22" y="20843"/>
                  </a:lnTo>
                  <a:cubicBezTo>
                    <a:pt x="-7" y="20874"/>
                    <a:pt x="-7" y="20914"/>
                    <a:pt x="22" y="20945"/>
                  </a:cubicBezTo>
                  <a:cubicBezTo>
                    <a:pt x="60" y="20975"/>
                    <a:pt x="118" y="20995"/>
                    <a:pt x="185" y="20995"/>
                  </a:cubicBezTo>
                  <a:lnTo>
                    <a:pt x="3481" y="20995"/>
                  </a:lnTo>
                  <a:cubicBezTo>
                    <a:pt x="3452" y="21229"/>
                    <a:pt x="3337" y="21422"/>
                    <a:pt x="3251" y="21528"/>
                  </a:cubicBezTo>
                  <a:cubicBezTo>
                    <a:pt x="3232" y="21559"/>
                    <a:pt x="3290" y="21589"/>
                    <a:pt x="3347" y="21574"/>
                  </a:cubicBezTo>
                  <a:lnTo>
                    <a:pt x="4372" y="21259"/>
                  </a:lnTo>
                  <a:lnTo>
                    <a:pt x="5340" y="20965"/>
                  </a:lnTo>
                  <a:cubicBezTo>
                    <a:pt x="5446" y="20934"/>
                    <a:pt x="5446" y="20853"/>
                    <a:pt x="5340" y="20823"/>
                  </a:cubicBezTo>
                  <a:lnTo>
                    <a:pt x="4372" y="20529"/>
                  </a:lnTo>
                  <a:lnTo>
                    <a:pt x="3357" y="20219"/>
                  </a:lnTo>
                  <a:cubicBezTo>
                    <a:pt x="3299" y="20204"/>
                    <a:pt x="3232" y="20234"/>
                    <a:pt x="3261" y="20265"/>
                  </a:cubicBezTo>
                  <a:cubicBezTo>
                    <a:pt x="3405" y="20447"/>
                    <a:pt x="3472" y="20630"/>
                    <a:pt x="3481" y="20797"/>
                  </a:cubicBezTo>
                  <a:lnTo>
                    <a:pt x="510" y="20797"/>
                  </a:lnTo>
                  <a:lnTo>
                    <a:pt x="21564" y="735"/>
                  </a:lnTo>
                  <a:close/>
                </a:path>
              </a:pathLst>
            </a:custGeom>
            <a:solidFill>
              <a:sysClr val="window" lastClr="FFFFFF">
                <a:lumMod val="50000"/>
              </a:sysClr>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sz="3000">
                  <a:solidFill>
                    <a:srgbClr val="FFFFFF"/>
                  </a:solidFill>
                </a:defRPr>
              </a:pPr>
              <a:endParaRPr kumimoji="0" sz="30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32" name="TextBox 18">
              <a:extLst>
                <a:ext uri="{FF2B5EF4-FFF2-40B4-BE49-F238E27FC236}">
                  <a16:creationId xmlns:a16="http://schemas.microsoft.com/office/drawing/2014/main" id="{B5DB271D-3BE0-85DD-00BD-BDE0FBDB8913}"/>
                </a:ext>
              </a:extLst>
            </p:cNvPr>
            <p:cNvSpPr txBox="1"/>
            <p:nvPr/>
          </p:nvSpPr>
          <p:spPr>
            <a:xfrm flipH="1">
              <a:off x="5407059" y="2612604"/>
              <a:ext cx="1716304" cy="434734"/>
            </a:xfrm>
            <a:prstGeom prst="rect">
              <a:avLst/>
            </a:prstGeom>
            <a:noFill/>
          </p:spPr>
          <p:txBody>
            <a:bodyPr wrap="square" lIns="0" rIns="0" rtlCol="0" anchor="b">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rtl="1">
                <a:lnSpc>
                  <a:spcPct val="115000"/>
                </a:lnSpc>
              </a:pPr>
              <a:r>
                <a:rPr lang="ar-EG" sz="2000" b="1" dirty="0">
                  <a:latin typeface="Times New Roman" panose="02020603050405020304" pitchFamily="18" charset="0"/>
                  <a:ea typeface="Calibri" panose="020F0502020204030204" pitchFamily="34" charset="0"/>
                  <a:cs typeface="Adobe Arabic" panose="02040503050201020203" pitchFamily="18" charset="-78"/>
                </a:rPr>
                <a:t>تحسين التواصل</a:t>
              </a:r>
              <a:endParaRPr lang="en-US" sz="2000" b="1" dirty="0">
                <a:latin typeface="Times New Roman" panose="02020603050405020304" pitchFamily="18" charset="0"/>
                <a:ea typeface="Calibri" panose="020F0502020204030204" pitchFamily="34" charset="0"/>
                <a:cs typeface="Adobe Arabic" panose="02040503050201020203" pitchFamily="18" charset="-78"/>
              </a:endParaRPr>
            </a:p>
          </p:txBody>
        </p:sp>
        <p:sp>
          <p:nvSpPr>
            <p:cNvPr id="33" name="TextBox 24">
              <a:extLst>
                <a:ext uri="{FF2B5EF4-FFF2-40B4-BE49-F238E27FC236}">
                  <a16:creationId xmlns:a16="http://schemas.microsoft.com/office/drawing/2014/main" id="{A1C87BB4-1268-7A18-4899-B4E749BFA0D9}"/>
                </a:ext>
              </a:extLst>
            </p:cNvPr>
            <p:cNvSpPr txBox="1"/>
            <p:nvPr/>
          </p:nvSpPr>
          <p:spPr>
            <a:xfrm flipH="1">
              <a:off x="5927782" y="3911398"/>
              <a:ext cx="652743" cy="646331"/>
            </a:xfrm>
            <a:prstGeom prst="rect">
              <a:avLst/>
            </a:prstGeom>
            <a:noFill/>
          </p:spPr>
          <p:txBody>
            <a:bodyPr wrap="non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a:ln>
                    <a:noFill/>
                  </a:ln>
                  <a:solidFill>
                    <a:srgbClr val="FFCC66"/>
                  </a:solidFill>
                  <a:effectLst/>
                  <a:uLnTx/>
                  <a:uFillTx/>
                  <a:latin typeface="Calibri" panose="020F0502020204030204"/>
                  <a:ea typeface="+mn-ea"/>
                  <a:cs typeface="+mn-cs"/>
                </a:rPr>
                <a:t>03</a:t>
              </a:r>
            </a:p>
          </p:txBody>
        </p:sp>
      </p:grpSp>
      <p:grpSp>
        <p:nvGrpSpPr>
          <p:cNvPr id="34" name="Group 33">
            <a:extLst>
              <a:ext uri="{FF2B5EF4-FFF2-40B4-BE49-F238E27FC236}">
                <a16:creationId xmlns:a16="http://schemas.microsoft.com/office/drawing/2014/main" id="{9BF1A69C-6A09-0D25-03E9-13A42EE2C68A}"/>
              </a:ext>
            </a:extLst>
          </p:cNvPr>
          <p:cNvGrpSpPr/>
          <p:nvPr/>
        </p:nvGrpSpPr>
        <p:grpSpPr>
          <a:xfrm>
            <a:off x="2619458" y="2722196"/>
            <a:ext cx="3011324" cy="3460796"/>
            <a:chOff x="2619458" y="2722196"/>
            <a:chExt cx="3011324" cy="3460796"/>
          </a:xfrm>
        </p:grpSpPr>
        <p:sp>
          <p:nvSpPr>
            <p:cNvPr id="35" name="Shape">
              <a:extLst>
                <a:ext uri="{FF2B5EF4-FFF2-40B4-BE49-F238E27FC236}">
                  <a16:creationId xmlns:a16="http://schemas.microsoft.com/office/drawing/2014/main" id="{FE0CFE02-E6E1-86BC-D8B1-905F4439EC48}"/>
                </a:ext>
              </a:extLst>
            </p:cNvPr>
            <p:cNvSpPr/>
            <p:nvPr/>
          </p:nvSpPr>
          <p:spPr>
            <a:xfrm flipH="1">
              <a:off x="3217785" y="3258033"/>
              <a:ext cx="2351140" cy="1979743"/>
            </a:xfrm>
            <a:custGeom>
              <a:avLst/>
              <a:gdLst/>
              <a:ahLst/>
              <a:cxnLst>
                <a:cxn ang="0">
                  <a:pos x="wd2" y="hd2"/>
                </a:cxn>
                <a:cxn ang="5400000">
                  <a:pos x="wd2" y="hd2"/>
                </a:cxn>
                <a:cxn ang="10800000">
                  <a:pos x="wd2" y="hd2"/>
                </a:cxn>
                <a:cxn ang="16200000">
                  <a:pos x="wd2" y="hd2"/>
                </a:cxn>
              </a:cxnLst>
              <a:rect l="0" t="0" r="r" b="b"/>
              <a:pathLst>
                <a:path w="21488" h="21592" extrusionOk="0">
                  <a:moveTo>
                    <a:pt x="20806" y="21592"/>
                  </a:moveTo>
                  <a:cubicBezTo>
                    <a:pt x="20721" y="21592"/>
                    <a:pt x="20636" y="21577"/>
                    <a:pt x="20552" y="21538"/>
                  </a:cubicBezTo>
                  <a:cubicBezTo>
                    <a:pt x="18828" y="20735"/>
                    <a:pt x="16059" y="19699"/>
                    <a:pt x="12670" y="19348"/>
                  </a:cubicBezTo>
                  <a:cubicBezTo>
                    <a:pt x="8530" y="18919"/>
                    <a:pt x="4587" y="19629"/>
                    <a:pt x="963" y="21460"/>
                  </a:cubicBezTo>
                  <a:lnTo>
                    <a:pt x="963" y="21460"/>
                  </a:lnTo>
                  <a:cubicBezTo>
                    <a:pt x="682" y="21600"/>
                    <a:pt x="375" y="21514"/>
                    <a:pt x="173" y="21249"/>
                  </a:cubicBezTo>
                  <a:cubicBezTo>
                    <a:pt x="-23" y="20984"/>
                    <a:pt x="-56" y="20603"/>
                    <a:pt x="94" y="20299"/>
                  </a:cubicBezTo>
                  <a:lnTo>
                    <a:pt x="9510" y="834"/>
                  </a:lnTo>
                  <a:cubicBezTo>
                    <a:pt x="9765" y="312"/>
                    <a:pt x="10215" y="0"/>
                    <a:pt x="10724" y="0"/>
                  </a:cubicBezTo>
                  <a:cubicBezTo>
                    <a:pt x="11234" y="0"/>
                    <a:pt x="11684" y="312"/>
                    <a:pt x="11939" y="834"/>
                  </a:cubicBezTo>
                  <a:lnTo>
                    <a:pt x="21394" y="20377"/>
                  </a:lnTo>
                  <a:cubicBezTo>
                    <a:pt x="21544" y="20680"/>
                    <a:pt x="21511" y="21055"/>
                    <a:pt x="21322" y="21327"/>
                  </a:cubicBezTo>
                  <a:cubicBezTo>
                    <a:pt x="21185" y="21491"/>
                    <a:pt x="20996" y="21592"/>
                    <a:pt x="20806" y="21592"/>
                  </a:cubicBezTo>
                  <a:close/>
                  <a:moveTo>
                    <a:pt x="10339" y="18904"/>
                  </a:moveTo>
                  <a:cubicBezTo>
                    <a:pt x="11116" y="18904"/>
                    <a:pt x="11900" y="18943"/>
                    <a:pt x="12690" y="19029"/>
                  </a:cubicBezTo>
                  <a:cubicBezTo>
                    <a:pt x="16105" y="19387"/>
                    <a:pt x="18900" y="20431"/>
                    <a:pt x="20643" y="21242"/>
                  </a:cubicBezTo>
                  <a:cubicBezTo>
                    <a:pt x="20852" y="21335"/>
                    <a:pt x="21028" y="21234"/>
                    <a:pt x="21120" y="21101"/>
                  </a:cubicBezTo>
                  <a:cubicBezTo>
                    <a:pt x="21217" y="20969"/>
                    <a:pt x="21276" y="20743"/>
                    <a:pt x="21165" y="20517"/>
                  </a:cubicBezTo>
                  <a:lnTo>
                    <a:pt x="11710" y="974"/>
                  </a:lnTo>
                  <a:cubicBezTo>
                    <a:pt x="11501" y="546"/>
                    <a:pt x="11136" y="296"/>
                    <a:pt x="10724" y="296"/>
                  </a:cubicBezTo>
                  <a:cubicBezTo>
                    <a:pt x="10313" y="296"/>
                    <a:pt x="9941" y="553"/>
                    <a:pt x="9738" y="974"/>
                  </a:cubicBezTo>
                  <a:lnTo>
                    <a:pt x="323" y="20439"/>
                  </a:lnTo>
                  <a:cubicBezTo>
                    <a:pt x="212" y="20673"/>
                    <a:pt x="277" y="20899"/>
                    <a:pt x="375" y="21031"/>
                  </a:cubicBezTo>
                  <a:cubicBezTo>
                    <a:pt x="473" y="21164"/>
                    <a:pt x="656" y="21265"/>
                    <a:pt x="865" y="21164"/>
                  </a:cubicBezTo>
                  <a:lnTo>
                    <a:pt x="865" y="21164"/>
                  </a:lnTo>
                  <a:cubicBezTo>
                    <a:pt x="3829" y="19660"/>
                    <a:pt x="7009" y="18904"/>
                    <a:pt x="10339" y="18904"/>
                  </a:cubicBezTo>
                  <a:close/>
                </a:path>
              </a:pathLst>
            </a:custGeom>
            <a:solidFill>
              <a:srgbClr val="6CB4B8"/>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sz="3000">
                  <a:solidFill>
                    <a:srgbClr val="FFFFFF"/>
                  </a:solidFill>
                </a:defRPr>
              </a:pPr>
              <a:endParaRPr kumimoji="0" sz="30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36" name="Oval">
              <a:extLst>
                <a:ext uri="{FF2B5EF4-FFF2-40B4-BE49-F238E27FC236}">
                  <a16:creationId xmlns:a16="http://schemas.microsoft.com/office/drawing/2014/main" id="{F63415BA-5988-CDD9-DF53-DCE799464FF3}"/>
                </a:ext>
              </a:extLst>
            </p:cNvPr>
            <p:cNvSpPr/>
            <p:nvPr/>
          </p:nvSpPr>
          <p:spPr>
            <a:xfrm flipH="1">
              <a:off x="3155927" y="5137035"/>
              <a:ext cx="2474855" cy="1045957"/>
            </a:xfrm>
            <a:prstGeom prst="ellipse">
              <a:avLst/>
            </a:prstGeom>
            <a:solidFill>
              <a:srgbClr val="6CB4B8"/>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sz="3000">
                  <a:solidFill>
                    <a:srgbClr val="FFFFFF"/>
                  </a:solidFill>
                </a:defRPr>
              </a:pPr>
              <a:endParaRPr kumimoji="0" sz="30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37" name="Shape">
              <a:extLst>
                <a:ext uri="{FF2B5EF4-FFF2-40B4-BE49-F238E27FC236}">
                  <a16:creationId xmlns:a16="http://schemas.microsoft.com/office/drawing/2014/main" id="{5203B015-84AD-0677-DAE1-5371C10DA08B}"/>
                </a:ext>
              </a:extLst>
            </p:cNvPr>
            <p:cNvSpPr/>
            <p:nvPr/>
          </p:nvSpPr>
          <p:spPr>
            <a:xfrm flipH="1">
              <a:off x="2619458" y="2722196"/>
              <a:ext cx="1611004" cy="3038262"/>
            </a:xfrm>
            <a:custGeom>
              <a:avLst/>
              <a:gdLst/>
              <a:ahLst/>
              <a:cxnLst>
                <a:cxn ang="0">
                  <a:pos x="wd2" y="hd2"/>
                </a:cxn>
                <a:cxn ang="5400000">
                  <a:pos x="wd2" y="hd2"/>
                </a:cxn>
                <a:cxn ang="10800000">
                  <a:pos x="wd2" y="hd2"/>
                </a:cxn>
                <a:cxn ang="16200000">
                  <a:pos x="wd2" y="hd2"/>
                </a:cxn>
              </a:cxnLst>
              <a:rect l="0" t="0" r="r" b="b"/>
              <a:pathLst>
                <a:path w="21580" h="21578" extrusionOk="0">
                  <a:moveTo>
                    <a:pt x="21552" y="20838"/>
                  </a:moveTo>
                  <a:lnTo>
                    <a:pt x="526" y="781"/>
                  </a:lnTo>
                  <a:lnTo>
                    <a:pt x="3139" y="781"/>
                  </a:lnTo>
                  <a:cubicBezTo>
                    <a:pt x="3110" y="1014"/>
                    <a:pt x="2995" y="1202"/>
                    <a:pt x="2909" y="1313"/>
                  </a:cubicBezTo>
                  <a:cubicBezTo>
                    <a:pt x="2890" y="1344"/>
                    <a:pt x="2947" y="1374"/>
                    <a:pt x="3005" y="1359"/>
                  </a:cubicBezTo>
                  <a:lnTo>
                    <a:pt x="4029" y="1044"/>
                  </a:lnTo>
                  <a:lnTo>
                    <a:pt x="4995" y="750"/>
                  </a:lnTo>
                  <a:cubicBezTo>
                    <a:pt x="5101" y="720"/>
                    <a:pt x="5101" y="638"/>
                    <a:pt x="4995" y="608"/>
                  </a:cubicBezTo>
                  <a:lnTo>
                    <a:pt x="4029" y="314"/>
                  </a:lnTo>
                  <a:lnTo>
                    <a:pt x="3014" y="4"/>
                  </a:lnTo>
                  <a:cubicBezTo>
                    <a:pt x="2957" y="-11"/>
                    <a:pt x="2890" y="19"/>
                    <a:pt x="2918" y="50"/>
                  </a:cubicBezTo>
                  <a:cubicBezTo>
                    <a:pt x="3062" y="233"/>
                    <a:pt x="3129" y="415"/>
                    <a:pt x="3139" y="583"/>
                  </a:cubicBezTo>
                  <a:lnTo>
                    <a:pt x="191" y="583"/>
                  </a:lnTo>
                  <a:cubicBezTo>
                    <a:pt x="124" y="583"/>
                    <a:pt x="57" y="603"/>
                    <a:pt x="28" y="633"/>
                  </a:cubicBezTo>
                  <a:cubicBezTo>
                    <a:pt x="-10" y="664"/>
                    <a:pt x="-10" y="704"/>
                    <a:pt x="28" y="735"/>
                  </a:cubicBezTo>
                  <a:lnTo>
                    <a:pt x="21054" y="20792"/>
                  </a:lnTo>
                  <a:lnTo>
                    <a:pt x="17762" y="20792"/>
                  </a:lnTo>
                  <a:lnTo>
                    <a:pt x="16891" y="20523"/>
                  </a:lnTo>
                  <a:lnTo>
                    <a:pt x="15877" y="20214"/>
                  </a:lnTo>
                  <a:cubicBezTo>
                    <a:pt x="15819" y="20199"/>
                    <a:pt x="15752" y="20229"/>
                    <a:pt x="15781" y="20260"/>
                  </a:cubicBezTo>
                  <a:cubicBezTo>
                    <a:pt x="16212" y="20803"/>
                    <a:pt x="15924" y="21320"/>
                    <a:pt x="15771" y="21528"/>
                  </a:cubicBezTo>
                  <a:cubicBezTo>
                    <a:pt x="15752" y="21559"/>
                    <a:pt x="15810" y="21589"/>
                    <a:pt x="15867" y="21574"/>
                  </a:cubicBezTo>
                  <a:lnTo>
                    <a:pt x="16891" y="21259"/>
                  </a:lnTo>
                  <a:lnTo>
                    <a:pt x="17752" y="20995"/>
                  </a:lnTo>
                  <a:lnTo>
                    <a:pt x="21379" y="20995"/>
                  </a:lnTo>
                  <a:cubicBezTo>
                    <a:pt x="21446" y="20995"/>
                    <a:pt x="21513" y="20975"/>
                    <a:pt x="21542" y="20945"/>
                  </a:cubicBezTo>
                  <a:cubicBezTo>
                    <a:pt x="21590" y="20909"/>
                    <a:pt x="21590" y="20874"/>
                    <a:pt x="21552" y="20838"/>
                  </a:cubicBezTo>
                  <a:close/>
                </a:path>
              </a:pathLst>
            </a:custGeom>
            <a:solidFill>
              <a:sysClr val="window" lastClr="FFFFFF">
                <a:lumMod val="50000"/>
              </a:sysClr>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sz="3000">
                  <a:solidFill>
                    <a:srgbClr val="FFFFFF"/>
                  </a:solidFill>
                </a:defRPr>
              </a:pPr>
              <a:endParaRPr kumimoji="0" sz="30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38" name="TextBox 21">
              <a:extLst>
                <a:ext uri="{FF2B5EF4-FFF2-40B4-BE49-F238E27FC236}">
                  <a16:creationId xmlns:a16="http://schemas.microsoft.com/office/drawing/2014/main" id="{148D0C02-FDD1-8D1C-BB34-B7A77036AB84}"/>
                </a:ext>
              </a:extLst>
            </p:cNvPr>
            <p:cNvSpPr txBox="1"/>
            <p:nvPr/>
          </p:nvSpPr>
          <p:spPr>
            <a:xfrm flipH="1">
              <a:off x="3535203" y="5456112"/>
              <a:ext cx="1716304" cy="434734"/>
            </a:xfrm>
            <a:prstGeom prst="rect">
              <a:avLst/>
            </a:prstGeom>
            <a:noFill/>
          </p:spPr>
          <p:txBody>
            <a:bodyPr wrap="square" lIns="0" rIns="0" rtlCol="0" anchor="b">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rtl="1">
                <a:lnSpc>
                  <a:spcPct val="115000"/>
                </a:lnSpc>
              </a:pPr>
              <a:r>
                <a:rPr lang="ar-EG" sz="2000" b="1" dirty="0">
                  <a:solidFill>
                    <a:schemeClr val="bg1"/>
                  </a:solidFill>
                  <a:latin typeface="Times New Roman" panose="02020603050405020304" pitchFamily="18" charset="0"/>
                  <a:ea typeface="Calibri" panose="020F0502020204030204" pitchFamily="34" charset="0"/>
                  <a:cs typeface="Adobe Arabic" panose="02040503050201020203" pitchFamily="18" charset="-78"/>
                </a:rPr>
                <a:t>مواءمة الأهداف</a:t>
              </a:r>
              <a:endParaRPr lang="en-US" sz="2000" b="1" dirty="0">
                <a:solidFill>
                  <a:schemeClr val="bg1"/>
                </a:solidFill>
                <a:latin typeface="Times New Roman" panose="02020603050405020304" pitchFamily="18" charset="0"/>
                <a:ea typeface="Calibri" panose="020F0502020204030204" pitchFamily="34" charset="0"/>
                <a:cs typeface="Adobe Arabic" panose="02040503050201020203" pitchFamily="18" charset="-78"/>
              </a:endParaRPr>
            </a:p>
          </p:txBody>
        </p:sp>
        <p:sp>
          <p:nvSpPr>
            <p:cNvPr id="39" name="TextBox 25">
              <a:extLst>
                <a:ext uri="{FF2B5EF4-FFF2-40B4-BE49-F238E27FC236}">
                  <a16:creationId xmlns:a16="http://schemas.microsoft.com/office/drawing/2014/main" id="{C3D4C2CE-8356-56AC-CEA9-C50888CD5EDE}"/>
                </a:ext>
              </a:extLst>
            </p:cNvPr>
            <p:cNvSpPr txBox="1"/>
            <p:nvPr/>
          </p:nvSpPr>
          <p:spPr>
            <a:xfrm flipH="1">
              <a:off x="4046619" y="3849109"/>
              <a:ext cx="652743" cy="646331"/>
            </a:xfrm>
            <a:prstGeom prst="rect">
              <a:avLst/>
            </a:prstGeom>
            <a:noFill/>
          </p:spPr>
          <p:txBody>
            <a:bodyPr wrap="non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a:ln>
                    <a:noFill/>
                  </a:ln>
                  <a:solidFill>
                    <a:srgbClr val="6CB4B8"/>
                  </a:solidFill>
                  <a:effectLst/>
                  <a:uLnTx/>
                  <a:uFillTx/>
                  <a:latin typeface="Calibri" panose="020F0502020204030204"/>
                  <a:ea typeface="+mn-ea"/>
                  <a:cs typeface="+mn-cs"/>
                </a:rPr>
                <a:t>04</a:t>
              </a:r>
            </a:p>
          </p:txBody>
        </p:sp>
      </p:grpSp>
      <p:grpSp>
        <p:nvGrpSpPr>
          <p:cNvPr id="40" name="Group 39">
            <a:extLst>
              <a:ext uri="{FF2B5EF4-FFF2-40B4-BE49-F238E27FC236}">
                <a16:creationId xmlns:a16="http://schemas.microsoft.com/office/drawing/2014/main" id="{6EB6A563-D559-3E1E-7AFB-A3637B0345B6}"/>
              </a:ext>
            </a:extLst>
          </p:cNvPr>
          <p:cNvGrpSpPr/>
          <p:nvPr/>
        </p:nvGrpSpPr>
        <p:grpSpPr>
          <a:xfrm>
            <a:off x="1284070" y="2293527"/>
            <a:ext cx="2474855" cy="2931858"/>
            <a:chOff x="1284070" y="2293527"/>
            <a:chExt cx="2474855" cy="2931858"/>
          </a:xfrm>
        </p:grpSpPr>
        <p:sp>
          <p:nvSpPr>
            <p:cNvPr id="41" name="Shape">
              <a:extLst>
                <a:ext uri="{FF2B5EF4-FFF2-40B4-BE49-F238E27FC236}">
                  <a16:creationId xmlns:a16="http://schemas.microsoft.com/office/drawing/2014/main" id="{288698F9-3911-01B2-2F45-188695062E71}"/>
                </a:ext>
              </a:extLst>
            </p:cNvPr>
            <p:cNvSpPr/>
            <p:nvPr/>
          </p:nvSpPr>
          <p:spPr>
            <a:xfrm flipH="1">
              <a:off x="1345570" y="3243744"/>
              <a:ext cx="2351856" cy="1981641"/>
            </a:xfrm>
            <a:custGeom>
              <a:avLst/>
              <a:gdLst/>
              <a:ahLst/>
              <a:cxnLst>
                <a:cxn ang="0">
                  <a:pos x="wd2" y="hd2"/>
                </a:cxn>
                <a:cxn ang="5400000">
                  <a:pos x="wd2" y="hd2"/>
                </a:cxn>
                <a:cxn ang="10800000">
                  <a:pos x="wd2" y="hd2"/>
                </a:cxn>
                <a:cxn ang="16200000">
                  <a:pos x="wd2" y="hd2"/>
                </a:cxn>
              </a:cxnLst>
              <a:rect l="0" t="0" r="r" b="b"/>
              <a:pathLst>
                <a:path w="21488" h="21528" extrusionOk="0">
                  <a:moveTo>
                    <a:pt x="10760" y="21528"/>
                  </a:moveTo>
                  <a:cubicBezTo>
                    <a:pt x="10251" y="21528"/>
                    <a:pt x="9801" y="21218"/>
                    <a:pt x="9546" y="20698"/>
                  </a:cubicBezTo>
                  <a:lnTo>
                    <a:pt x="94" y="1232"/>
                  </a:lnTo>
                  <a:cubicBezTo>
                    <a:pt x="-56" y="929"/>
                    <a:pt x="-23" y="557"/>
                    <a:pt x="166" y="285"/>
                  </a:cubicBezTo>
                  <a:cubicBezTo>
                    <a:pt x="362" y="21"/>
                    <a:pt x="662" y="-72"/>
                    <a:pt x="943" y="60"/>
                  </a:cubicBezTo>
                  <a:cubicBezTo>
                    <a:pt x="2666" y="859"/>
                    <a:pt x="5434" y="1892"/>
                    <a:pt x="8822" y="2241"/>
                  </a:cubicBezTo>
                  <a:cubicBezTo>
                    <a:pt x="12960" y="2668"/>
                    <a:pt x="16903" y="1962"/>
                    <a:pt x="20526" y="138"/>
                  </a:cubicBezTo>
                  <a:lnTo>
                    <a:pt x="20526" y="138"/>
                  </a:lnTo>
                  <a:cubicBezTo>
                    <a:pt x="20806" y="-2"/>
                    <a:pt x="21113" y="83"/>
                    <a:pt x="21316" y="347"/>
                  </a:cubicBezTo>
                  <a:cubicBezTo>
                    <a:pt x="21511" y="611"/>
                    <a:pt x="21544" y="991"/>
                    <a:pt x="21394" y="1294"/>
                  </a:cubicBezTo>
                  <a:lnTo>
                    <a:pt x="11981" y="20682"/>
                  </a:lnTo>
                  <a:cubicBezTo>
                    <a:pt x="11720" y="21218"/>
                    <a:pt x="11269" y="21528"/>
                    <a:pt x="10760" y="21528"/>
                  </a:cubicBezTo>
                  <a:close/>
                  <a:moveTo>
                    <a:pt x="682" y="308"/>
                  </a:moveTo>
                  <a:cubicBezTo>
                    <a:pt x="545" y="308"/>
                    <a:pt x="434" y="394"/>
                    <a:pt x="362" y="487"/>
                  </a:cubicBezTo>
                  <a:cubicBezTo>
                    <a:pt x="264" y="619"/>
                    <a:pt x="205" y="844"/>
                    <a:pt x="316" y="1069"/>
                  </a:cubicBezTo>
                  <a:lnTo>
                    <a:pt x="9768" y="20535"/>
                  </a:lnTo>
                  <a:cubicBezTo>
                    <a:pt x="9977" y="20961"/>
                    <a:pt x="10343" y="21210"/>
                    <a:pt x="10754" y="21210"/>
                  </a:cubicBezTo>
                  <a:cubicBezTo>
                    <a:pt x="11165" y="21210"/>
                    <a:pt x="11537" y="20954"/>
                    <a:pt x="11739" y="20535"/>
                  </a:cubicBezTo>
                  <a:lnTo>
                    <a:pt x="21152" y="1147"/>
                  </a:lnTo>
                  <a:cubicBezTo>
                    <a:pt x="21263" y="914"/>
                    <a:pt x="21198" y="689"/>
                    <a:pt x="21100" y="557"/>
                  </a:cubicBezTo>
                  <a:cubicBezTo>
                    <a:pt x="21002" y="425"/>
                    <a:pt x="20819" y="324"/>
                    <a:pt x="20611" y="425"/>
                  </a:cubicBezTo>
                  <a:lnTo>
                    <a:pt x="20611" y="425"/>
                  </a:lnTo>
                  <a:cubicBezTo>
                    <a:pt x="16949" y="2264"/>
                    <a:pt x="12967" y="2978"/>
                    <a:pt x="8782" y="2551"/>
                  </a:cubicBezTo>
                  <a:cubicBezTo>
                    <a:pt x="5368" y="2194"/>
                    <a:pt x="2575" y="1154"/>
                    <a:pt x="832" y="347"/>
                  </a:cubicBezTo>
                  <a:cubicBezTo>
                    <a:pt x="786" y="324"/>
                    <a:pt x="734" y="308"/>
                    <a:pt x="682" y="308"/>
                  </a:cubicBezTo>
                  <a:close/>
                </a:path>
              </a:pathLst>
            </a:custGeom>
            <a:solidFill>
              <a:srgbClr val="3D8E92"/>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sz="3000">
                  <a:solidFill>
                    <a:srgbClr val="FFFFFF"/>
                  </a:solidFill>
                </a:defRPr>
              </a:pPr>
              <a:endParaRPr kumimoji="0" sz="30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42" name="Oval">
              <a:extLst>
                <a:ext uri="{FF2B5EF4-FFF2-40B4-BE49-F238E27FC236}">
                  <a16:creationId xmlns:a16="http://schemas.microsoft.com/office/drawing/2014/main" id="{B38C5171-4F33-6B1C-37D7-FC41A6073824}"/>
                </a:ext>
              </a:extLst>
            </p:cNvPr>
            <p:cNvSpPr/>
            <p:nvPr/>
          </p:nvSpPr>
          <p:spPr>
            <a:xfrm flipH="1">
              <a:off x="1284070" y="2293527"/>
              <a:ext cx="2474855" cy="1045957"/>
            </a:xfrm>
            <a:prstGeom prst="ellipse">
              <a:avLst/>
            </a:prstGeom>
            <a:solidFill>
              <a:srgbClr val="3D8E92"/>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sz="3000">
                  <a:solidFill>
                    <a:srgbClr val="FFFFFF"/>
                  </a:solidFill>
                </a:defRPr>
              </a:pPr>
              <a:endParaRPr kumimoji="0" sz="30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43" name="TextBox 19">
              <a:extLst>
                <a:ext uri="{FF2B5EF4-FFF2-40B4-BE49-F238E27FC236}">
                  <a16:creationId xmlns:a16="http://schemas.microsoft.com/office/drawing/2014/main" id="{89082324-C65B-F2CB-20DF-1B2D6C99430F}"/>
                </a:ext>
              </a:extLst>
            </p:cNvPr>
            <p:cNvSpPr txBox="1"/>
            <p:nvPr/>
          </p:nvSpPr>
          <p:spPr>
            <a:xfrm flipH="1">
              <a:off x="1663346" y="2612604"/>
              <a:ext cx="1716304" cy="434734"/>
            </a:xfrm>
            <a:prstGeom prst="rect">
              <a:avLst/>
            </a:prstGeom>
            <a:noFill/>
          </p:spPr>
          <p:txBody>
            <a:bodyPr wrap="square" lIns="0" rIns="0" rtlCol="0" anchor="b">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rtl="1">
                <a:lnSpc>
                  <a:spcPct val="115000"/>
                </a:lnSpc>
              </a:pPr>
              <a:r>
                <a:rPr lang="ar-EG" sz="2000" b="1" dirty="0">
                  <a:solidFill>
                    <a:schemeClr val="bg1"/>
                  </a:solidFill>
                  <a:latin typeface="Times New Roman" panose="02020603050405020304" pitchFamily="18" charset="0"/>
                  <a:ea typeface="Calibri" panose="020F0502020204030204" pitchFamily="34" charset="0"/>
                  <a:cs typeface="Adobe Arabic" panose="02040503050201020203" pitchFamily="18" charset="-78"/>
                </a:rPr>
                <a:t>تطوير المهارات</a:t>
              </a:r>
              <a:endParaRPr lang="en-US" sz="2000" b="1" dirty="0">
                <a:solidFill>
                  <a:schemeClr val="bg1"/>
                </a:solidFill>
                <a:latin typeface="Times New Roman" panose="02020603050405020304" pitchFamily="18" charset="0"/>
                <a:ea typeface="Calibri" panose="020F0502020204030204" pitchFamily="34" charset="0"/>
                <a:cs typeface="Adobe Arabic" panose="02040503050201020203" pitchFamily="18" charset="-78"/>
              </a:endParaRPr>
            </a:p>
          </p:txBody>
        </p:sp>
        <p:sp>
          <p:nvSpPr>
            <p:cNvPr id="44" name="TextBox 26">
              <a:extLst>
                <a:ext uri="{FF2B5EF4-FFF2-40B4-BE49-F238E27FC236}">
                  <a16:creationId xmlns:a16="http://schemas.microsoft.com/office/drawing/2014/main" id="{13D36E34-CA5D-89C1-14AD-1035F98BFF45}"/>
                </a:ext>
              </a:extLst>
            </p:cNvPr>
            <p:cNvSpPr txBox="1"/>
            <p:nvPr/>
          </p:nvSpPr>
          <p:spPr>
            <a:xfrm flipH="1">
              <a:off x="2038585" y="3768153"/>
              <a:ext cx="871630" cy="646331"/>
            </a:xfrm>
            <a:prstGeom prst="rect">
              <a:avLst/>
            </a:prstGeom>
            <a:noFill/>
          </p:spPr>
          <p:txBody>
            <a:bodyPr wrap="squar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a:ln>
                    <a:noFill/>
                  </a:ln>
                  <a:solidFill>
                    <a:srgbClr val="3D8E92"/>
                  </a:solidFill>
                  <a:effectLst/>
                  <a:uLnTx/>
                  <a:uFillTx/>
                  <a:latin typeface="Calibri" panose="020F0502020204030204"/>
                  <a:ea typeface="+mn-ea"/>
                  <a:cs typeface="+mn-cs"/>
                </a:rPr>
                <a:t>05</a:t>
              </a:r>
            </a:p>
          </p:txBody>
        </p:sp>
      </p:grpSp>
    </p:spTree>
    <p:extLst>
      <p:ext uri="{BB962C8B-B14F-4D97-AF65-F5344CB8AC3E}">
        <p14:creationId xmlns:p14="http://schemas.microsoft.com/office/powerpoint/2010/main" val="1341835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right)">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2" fill="hold" nodeType="click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wipe(right)">
                                      <p:cBhvr>
                                        <p:cTn id="12" dur="500"/>
                                        <p:tgtEl>
                                          <p:spTgt spid="2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2" fill="hold" nodeType="clickEffect">
                                  <p:stCondLst>
                                    <p:cond delay="0"/>
                                  </p:stCondLst>
                                  <p:childTnLst>
                                    <p:set>
                                      <p:cBhvr>
                                        <p:cTn id="16" dur="1" fill="hold">
                                          <p:stCondLst>
                                            <p:cond delay="0"/>
                                          </p:stCondLst>
                                        </p:cTn>
                                        <p:tgtEl>
                                          <p:spTgt spid="28"/>
                                        </p:tgtEl>
                                        <p:attrNameLst>
                                          <p:attrName>style.visibility</p:attrName>
                                        </p:attrNameLst>
                                      </p:cBhvr>
                                      <p:to>
                                        <p:strVal val="visible"/>
                                      </p:to>
                                    </p:set>
                                    <p:animEffect transition="in" filter="wipe(right)">
                                      <p:cBhvr>
                                        <p:cTn id="17" dur="500"/>
                                        <p:tgtEl>
                                          <p:spTgt spid="28"/>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2" fill="hold" nodeType="clickEffect">
                                  <p:stCondLst>
                                    <p:cond delay="0"/>
                                  </p:stCondLst>
                                  <p:childTnLst>
                                    <p:set>
                                      <p:cBhvr>
                                        <p:cTn id="21" dur="1" fill="hold">
                                          <p:stCondLst>
                                            <p:cond delay="0"/>
                                          </p:stCondLst>
                                        </p:cTn>
                                        <p:tgtEl>
                                          <p:spTgt spid="34"/>
                                        </p:tgtEl>
                                        <p:attrNameLst>
                                          <p:attrName>style.visibility</p:attrName>
                                        </p:attrNameLst>
                                      </p:cBhvr>
                                      <p:to>
                                        <p:strVal val="visible"/>
                                      </p:to>
                                    </p:set>
                                    <p:animEffect transition="in" filter="wipe(right)">
                                      <p:cBhvr>
                                        <p:cTn id="22" dur="500"/>
                                        <p:tgtEl>
                                          <p:spTgt spid="34"/>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2" fill="hold" nodeType="clickEffect">
                                  <p:stCondLst>
                                    <p:cond delay="0"/>
                                  </p:stCondLst>
                                  <p:childTnLst>
                                    <p:set>
                                      <p:cBhvr>
                                        <p:cTn id="26" dur="1" fill="hold">
                                          <p:stCondLst>
                                            <p:cond delay="0"/>
                                          </p:stCondLst>
                                        </p:cTn>
                                        <p:tgtEl>
                                          <p:spTgt spid="40"/>
                                        </p:tgtEl>
                                        <p:attrNameLst>
                                          <p:attrName>style.visibility</p:attrName>
                                        </p:attrNameLst>
                                      </p:cBhvr>
                                      <p:to>
                                        <p:strVal val="visible"/>
                                      </p:to>
                                    </p:set>
                                    <p:animEffect transition="in" filter="wipe(right)">
                                      <p:cBhvr>
                                        <p:cTn id="27"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779494" y="519096"/>
              <a:ext cx="6633012" cy="800219"/>
            </a:xfrm>
            <a:prstGeom prst="rect">
              <a:avLst/>
            </a:prstGeom>
            <a:noFill/>
          </p:spPr>
          <p:txBody>
            <a:bodyPr wrap="square">
              <a:spAutoFit/>
            </a:bodyPr>
            <a:lstStyle/>
            <a:p>
              <a:pPr algn="ctr" rtl="1">
                <a:lnSpc>
                  <a:spcPct val="115000"/>
                </a:lnSpc>
                <a:spcAft>
                  <a:spcPts val="800"/>
                </a:spcAft>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أنواع التغذية الراجعة في بيئة العمل</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14" name="Group 13">
            <a:extLst>
              <a:ext uri="{FF2B5EF4-FFF2-40B4-BE49-F238E27FC236}">
                <a16:creationId xmlns:a16="http://schemas.microsoft.com/office/drawing/2014/main" id="{7B8CACDB-B076-0B21-4EFB-D2CD3C0F7C6F}"/>
              </a:ext>
            </a:extLst>
          </p:cNvPr>
          <p:cNvGrpSpPr/>
          <p:nvPr/>
        </p:nvGrpSpPr>
        <p:grpSpPr>
          <a:xfrm>
            <a:off x="7569261" y="2870385"/>
            <a:ext cx="2262128" cy="2065006"/>
            <a:chOff x="8793771" y="1357929"/>
            <a:chExt cx="1662378" cy="1517518"/>
          </a:xfrm>
        </p:grpSpPr>
        <p:grpSp>
          <p:nvGrpSpPr>
            <p:cNvPr id="16" name="Group 15">
              <a:extLst>
                <a:ext uri="{FF2B5EF4-FFF2-40B4-BE49-F238E27FC236}">
                  <a16:creationId xmlns:a16="http://schemas.microsoft.com/office/drawing/2014/main" id="{CB2A9564-78EC-AB2E-AFED-FC0BB175DACB}"/>
                </a:ext>
              </a:extLst>
            </p:cNvPr>
            <p:cNvGrpSpPr/>
            <p:nvPr/>
          </p:nvGrpSpPr>
          <p:grpSpPr>
            <a:xfrm>
              <a:off x="8793771" y="1357929"/>
              <a:ext cx="1662378" cy="1517518"/>
              <a:chOff x="8662793" y="1357929"/>
              <a:chExt cx="2052243" cy="1873410"/>
            </a:xfrm>
          </p:grpSpPr>
          <p:grpSp>
            <p:nvGrpSpPr>
              <p:cNvPr id="46" name="Graphic 2">
                <a:extLst>
                  <a:ext uri="{FF2B5EF4-FFF2-40B4-BE49-F238E27FC236}">
                    <a16:creationId xmlns:a16="http://schemas.microsoft.com/office/drawing/2014/main" id="{FD9D6817-CEE3-331B-B7C7-A0126297D55D}"/>
                  </a:ext>
                </a:extLst>
              </p:cNvPr>
              <p:cNvGrpSpPr/>
              <p:nvPr/>
            </p:nvGrpSpPr>
            <p:grpSpPr>
              <a:xfrm>
                <a:off x="8662793" y="1357929"/>
                <a:ext cx="2052243" cy="1873410"/>
                <a:chOff x="7596723" y="1981199"/>
                <a:chExt cx="2842768" cy="2595048"/>
              </a:xfrm>
            </p:grpSpPr>
            <p:sp>
              <p:nvSpPr>
                <p:cNvPr id="48" name="Freeform: Shape 47">
                  <a:extLst>
                    <a:ext uri="{FF2B5EF4-FFF2-40B4-BE49-F238E27FC236}">
                      <a16:creationId xmlns:a16="http://schemas.microsoft.com/office/drawing/2014/main" id="{A2D8E9BE-931B-C9F2-EE03-156B4880C491}"/>
                    </a:ext>
                  </a:extLst>
                </p:cNvPr>
                <p:cNvSpPr/>
                <p:nvPr/>
              </p:nvSpPr>
              <p:spPr>
                <a:xfrm>
                  <a:off x="7915563" y="1981199"/>
                  <a:ext cx="2000411" cy="2595048"/>
                </a:xfrm>
                <a:custGeom>
                  <a:avLst/>
                  <a:gdLst>
                    <a:gd name="connsiteX0" fmla="*/ 1297340 w 2000411"/>
                    <a:gd name="connsiteY0" fmla="*/ 2594680 h 2595048"/>
                    <a:gd name="connsiteX1" fmla="*/ 0 w 2000411"/>
                    <a:gd name="connsiteY1" fmla="*/ 1297340 h 2595048"/>
                    <a:gd name="connsiteX2" fmla="*/ 1297340 w 2000411"/>
                    <a:gd name="connsiteY2" fmla="*/ 0 h 2595048"/>
                    <a:gd name="connsiteX3" fmla="*/ 2000412 w 2000411"/>
                    <a:gd name="connsiteY3" fmla="*/ 207079 h 2595048"/>
                    <a:gd name="connsiteX4" fmla="*/ 1910819 w 2000411"/>
                    <a:gd name="connsiteY4" fmla="*/ 346179 h 2595048"/>
                    <a:gd name="connsiteX5" fmla="*/ 1297340 w 2000411"/>
                    <a:gd name="connsiteY5" fmla="*/ 165516 h 2595048"/>
                    <a:gd name="connsiteX6" fmla="*/ 165331 w 2000411"/>
                    <a:gd name="connsiteY6" fmla="*/ 1297525 h 2595048"/>
                    <a:gd name="connsiteX7" fmla="*/ 1297340 w 2000411"/>
                    <a:gd name="connsiteY7" fmla="*/ 2429534 h 2595048"/>
                    <a:gd name="connsiteX8" fmla="*/ 1894009 w 2000411"/>
                    <a:gd name="connsiteY8" fmla="*/ 2259584 h 2595048"/>
                    <a:gd name="connsiteX9" fmla="*/ 1981200 w 2000411"/>
                    <a:gd name="connsiteY9" fmla="*/ 2400162 h 2595048"/>
                    <a:gd name="connsiteX10" fmla="*/ 1297340 w 2000411"/>
                    <a:gd name="connsiteY10" fmla="*/ 2595049 h 2595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00411" h="2595048">
                      <a:moveTo>
                        <a:pt x="1297340" y="2594680"/>
                      </a:moveTo>
                      <a:cubicBezTo>
                        <a:pt x="582076" y="2594680"/>
                        <a:pt x="0" y="2012604"/>
                        <a:pt x="0" y="1297340"/>
                      </a:cubicBezTo>
                      <a:cubicBezTo>
                        <a:pt x="0" y="582076"/>
                        <a:pt x="582076" y="0"/>
                        <a:pt x="1297340" y="0"/>
                      </a:cubicBezTo>
                      <a:cubicBezTo>
                        <a:pt x="1547276" y="0"/>
                        <a:pt x="1790377" y="71674"/>
                        <a:pt x="2000412" y="207079"/>
                      </a:cubicBezTo>
                      <a:lnTo>
                        <a:pt x="1910819" y="346179"/>
                      </a:lnTo>
                      <a:cubicBezTo>
                        <a:pt x="1727569" y="227953"/>
                        <a:pt x="1515503" y="165516"/>
                        <a:pt x="1297340" y="165516"/>
                      </a:cubicBezTo>
                      <a:cubicBezTo>
                        <a:pt x="673146" y="165516"/>
                        <a:pt x="165331" y="673331"/>
                        <a:pt x="165331" y="1297525"/>
                      </a:cubicBezTo>
                      <a:cubicBezTo>
                        <a:pt x="165331" y="1921718"/>
                        <a:pt x="673146" y="2429534"/>
                        <a:pt x="1297340" y="2429534"/>
                      </a:cubicBezTo>
                      <a:cubicBezTo>
                        <a:pt x="1508298" y="2429534"/>
                        <a:pt x="1714639" y="2370790"/>
                        <a:pt x="1894009" y="2259584"/>
                      </a:cubicBezTo>
                      <a:lnTo>
                        <a:pt x="1981200" y="2400162"/>
                      </a:lnTo>
                      <a:cubicBezTo>
                        <a:pt x="1775599" y="2527624"/>
                        <a:pt x="1539148" y="2595049"/>
                        <a:pt x="1297340" y="2595049"/>
                      </a:cubicBezTo>
                      <a:close/>
                    </a:path>
                  </a:pathLst>
                </a:custGeom>
                <a:solidFill>
                  <a:srgbClr val="3D8E92"/>
                </a:solidFill>
                <a:ln w="18464" cap="flat">
                  <a:noFill/>
                  <a:prstDash val="solid"/>
                  <a:miter/>
                </a:ln>
              </p:spPr>
              <p:txBody>
                <a:bodyPr rtlCol="0" anchor="ctr"/>
                <a:lstStyle/>
                <a:p>
                  <a:endParaRPr lang="en-US" dirty="0"/>
                </a:p>
              </p:txBody>
            </p:sp>
            <p:grpSp>
              <p:nvGrpSpPr>
                <p:cNvPr id="49" name="Graphic 2">
                  <a:extLst>
                    <a:ext uri="{FF2B5EF4-FFF2-40B4-BE49-F238E27FC236}">
                      <a16:creationId xmlns:a16="http://schemas.microsoft.com/office/drawing/2014/main" id="{0AF3218E-21D0-BE36-A140-EC2CD956E8F9}"/>
                    </a:ext>
                  </a:extLst>
                </p:cNvPr>
                <p:cNvGrpSpPr/>
                <p:nvPr/>
              </p:nvGrpSpPr>
              <p:grpSpPr>
                <a:xfrm>
                  <a:off x="7596723" y="2925894"/>
                  <a:ext cx="785460" cy="785460"/>
                  <a:chOff x="7596723" y="2925894"/>
                  <a:chExt cx="785460" cy="785460"/>
                </a:xfrm>
              </p:grpSpPr>
              <p:sp>
                <p:nvSpPr>
                  <p:cNvPr id="54" name="Freeform: Shape 53">
                    <a:extLst>
                      <a:ext uri="{FF2B5EF4-FFF2-40B4-BE49-F238E27FC236}">
                        <a16:creationId xmlns:a16="http://schemas.microsoft.com/office/drawing/2014/main" id="{27F3CC3D-C222-EDDD-108D-6E608ED6436B}"/>
                      </a:ext>
                    </a:extLst>
                  </p:cNvPr>
                  <p:cNvSpPr/>
                  <p:nvPr/>
                </p:nvSpPr>
                <p:spPr>
                  <a:xfrm>
                    <a:off x="7632006" y="2961546"/>
                    <a:ext cx="714525" cy="714525"/>
                  </a:xfrm>
                  <a:custGeom>
                    <a:avLst/>
                    <a:gdLst>
                      <a:gd name="connsiteX0" fmla="*/ 714525 w 714525"/>
                      <a:gd name="connsiteY0" fmla="*/ 357263 h 714525"/>
                      <a:gd name="connsiteX1" fmla="*/ 357262 w 714525"/>
                      <a:gd name="connsiteY1" fmla="*/ 714525 h 714525"/>
                      <a:gd name="connsiteX2" fmla="*/ 0 w 714525"/>
                      <a:gd name="connsiteY2" fmla="*/ 357263 h 714525"/>
                      <a:gd name="connsiteX3" fmla="*/ 357262 w 714525"/>
                      <a:gd name="connsiteY3" fmla="*/ 0 h 714525"/>
                      <a:gd name="connsiteX4" fmla="*/ 714525 w 714525"/>
                      <a:gd name="connsiteY4" fmla="*/ 357263 h 7145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4525" h="714525">
                        <a:moveTo>
                          <a:pt x="714525" y="357263"/>
                        </a:moveTo>
                        <a:cubicBezTo>
                          <a:pt x="714525" y="554573"/>
                          <a:pt x="554573" y="714525"/>
                          <a:pt x="357262" y="714525"/>
                        </a:cubicBezTo>
                        <a:cubicBezTo>
                          <a:pt x="159952" y="714525"/>
                          <a:pt x="0" y="554573"/>
                          <a:pt x="0" y="357263"/>
                        </a:cubicBezTo>
                        <a:cubicBezTo>
                          <a:pt x="0" y="159952"/>
                          <a:pt x="159952" y="0"/>
                          <a:pt x="357262" y="0"/>
                        </a:cubicBezTo>
                        <a:cubicBezTo>
                          <a:pt x="554573" y="0"/>
                          <a:pt x="714525" y="159952"/>
                          <a:pt x="714525" y="357263"/>
                        </a:cubicBezTo>
                        <a:close/>
                      </a:path>
                    </a:pathLst>
                  </a:custGeom>
                  <a:solidFill>
                    <a:srgbClr val="FFFFFF"/>
                  </a:solidFill>
                  <a:ln w="18464" cap="flat">
                    <a:noFill/>
                    <a:prstDash val="solid"/>
                    <a:miter/>
                  </a:ln>
                </p:spPr>
                <p:txBody>
                  <a:bodyPr rtlCol="0" anchor="ctr"/>
                  <a:lstStyle/>
                  <a:p>
                    <a:endParaRPr lang="en-US" dirty="0"/>
                  </a:p>
                </p:txBody>
              </p:sp>
              <p:sp>
                <p:nvSpPr>
                  <p:cNvPr id="55" name="Freeform: Shape 54">
                    <a:extLst>
                      <a:ext uri="{FF2B5EF4-FFF2-40B4-BE49-F238E27FC236}">
                        <a16:creationId xmlns:a16="http://schemas.microsoft.com/office/drawing/2014/main" id="{C1012076-B758-965C-FDE5-02B070426A9D}"/>
                      </a:ext>
                    </a:extLst>
                  </p:cNvPr>
                  <p:cNvSpPr/>
                  <p:nvPr/>
                </p:nvSpPr>
                <p:spPr>
                  <a:xfrm>
                    <a:off x="7596723" y="2925894"/>
                    <a:ext cx="785460" cy="785460"/>
                  </a:xfrm>
                  <a:custGeom>
                    <a:avLst/>
                    <a:gdLst>
                      <a:gd name="connsiteX0" fmla="*/ 392730 w 785460"/>
                      <a:gd name="connsiteY0" fmla="*/ 785461 h 785460"/>
                      <a:gd name="connsiteX1" fmla="*/ 0 w 785460"/>
                      <a:gd name="connsiteY1" fmla="*/ 392730 h 785460"/>
                      <a:gd name="connsiteX2" fmla="*/ 392730 w 785460"/>
                      <a:gd name="connsiteY2" fmla="*/ 0 h 785460"/>
                      <a:gd name="connsiteX3" fmla="*/ 785461 w 785460"/>
                      <a:gd name="connsiteY3" fmla="*/ 392730 h 785460"/>
                      <a:gd name="connsiteX4" fmla="*/ 392730 w 785460"/>
                      <a:gd name="connsiteY4" fmla="*/ 785461 h 785460"/>
                      <a:gd name="connsiteX5" fmla="*/ 392730 w 785460"/>
                      <a:gd name="connsiteY5" fmla="*/ 70935 h 785460"/>
                      <a:gd name="connsiteX6" fmla="*/ 70935 w 785460"/>
                      <a:gd name="connsiteY6" fmla="*/ 392730 h 785460"/>
                      <a:gd name="connsiteX7" fmla="*/ 392730 w 785460"/>
                      <a:gd name="connsiteY7" fmla="*/ 714525 h 785460"/>
                      <a:gd name="connsiteX8" fmla="*/ 714526 w 785460"/>
                      <a:gd name="connsiteY8" fmla="*/ 392730 h 785460"/>
                      <a:gd name="connsiteX9" fmla="*/ 392730 w 785460"/>
                      <a:gd name="connsiteY9" fmla="*/ 70935 h 785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5460" h="785460">
                        <a:moveTo>
                          <a:pt x="392730" y="785461"/>
                        </a:moveTo>
                        <a:cubicBezTo>
                          <a:pt x="176230" y="785461"/>
                          <a:pt x="0" y="609231"/>
                          <a:pt x="0" y="392730"/>
                        </a:cubicBezTo>
                        <a:cubicBezTo>
                          <a:pt x="0" y="176230"/>
                          <a:pt x="176230" y="0"/>
                          <a:pt x="392730" y="0"/>
                        </a:cubicBezTo>
                        <a:cubicBezTo>
                          <a:pt x="609231" y="0"/>
                          <a:pt x="785461" y="176230"/>
                          <a:pt x="785461" y="392730"/>
                        </a:cubicBezTo>
                        <a:cubicBezTo>
                          <a:pt x="785461" y="609231"/>
                          <a:pt x="609231" y="785461"/>
                          <a:pt x="392730" y="785461"/>
                        </a:cubicBezTo>
                        <a:close/>
                        <a:moveTo>
                          <a:pt x="392730" y="70935"/>
                        </a:moveTo>
                        <a:cubicBezTo>
                          <a:pt x="215208" y="70935"/>
                          <a:pt x="70935" y="215207"/>
                          <a:pt x="70935" y="392730"/>
                        </a:cubicBezTo>
                        <a:cubicBezTo>
                          <a:pt x="70935" y="570253"/>
                          <a:pt x="215208" y="714525"/>
                          <a:pt x="392730" y="714525"/>
                        </a:cubicBezTo>
                        <a:cubicBezTo>
                          <a:pt x="570253" y="714525"/>
                          <a:pt x="714526" y="570253"/>
                          <a:pt x="714526" y="392730"/>
                        </a:cubicBezTo>
                        <a:cubicBezTo>
                          <a:pt x="714526" y="215207"/>
                          <a:pt x="570253" y="70935"/>
                          <a:pt x="392730" y="70935"/>
                        </a:cubicBezTo>
                        <a:close/>
                      </a:path>
                    </a:pathLst>
                  </a:custGeom>
                  <a:solidFill>
                    <a:srgbClr val="292929"/>
                  </a:solidFill>
                  <a:ln w="18464" cap="flat">
                    <a:noFill/>
                    <a:prstDash val="solid"/>
                    <a:miter/>
                  </a:ln>
                </p:spPr>
                <p:txBody>
                  <a:bodyPr rtlCol="0" anchor="ctr"/>
                  <a:lstStyle/>
                  <a:p>
                    <a:endParaRPr lang="en-US" dirty="0"/>
                  </a:p>
                </p:txBody>
              </p:sp>
            </p:grpSp>
            <p:grpSp>
              <p:nvGrpSpPr>
                <p:cNvPr id="50" name="Graphic 2">
                  <a:extLst>
                    <a:ext uri="{FF2B5EF4-FFF2-40B4-BE49-F238E27FC236}">
                      <a16:creationId xmlns:a16="http://schemas.microsoft.com/office/drawing/2014/main" id="{39C1A0CE-575E-20E7-9DC7-972A73C4E5BF}"/>
                    </a:ext>
                  </a:extLst>
                </p:cNvPr>
                <p:cNvGrpSpPr/>
                <p:nvPr/>
              </p:nvGrpSpPr>
              <p:grpSpPr>
                <a:xfrm>
                  <a:off x="9842453" y="2230211"/>
                  <a:ext cx="597038" cy="2101642"/>
                  <a:chOff x="9842453" y="2230211"/>
                  <a:chExt cx="597038" cy="2101642"/>
                </a:xfrm>
                <a:solidFill>
                  <a:srgbClr val="292929"/>
                </a:solidFill>
              </p:grpSpPr>
              <p:sp>
                <p:nvSpPr>
                  <p:cNvPr id="51" name="Freeform: Shape 50">
                    <a:extLst>
                      <a:ext uri="{FF2B5EF4-FFF2-40B4-BE49-F238E27FC236}">
                        <a16:creationId xmlns:a16="http://schemas.microsoft.com/office/drawing/2014/main" id="{214E4329-0DBD-2FA6-6D2F-611F6A87A801}"/>
                      </a:ext>
                    </a:extLst>
                  </p:cNvPr>
                  <p:cNvSpPr/>
                  <p:nvPr/>
                </p:nvSpPr>
                <p:spPr>
                  <a:xfrm>
                    <a:off x="9843561" y="2240556"/>
                    <a:ext cx="595930" cy="2082246"/>
                  </a:xfrm>
                  <a:custGeom>
                    <a:avLst/>
                    <a:gdLst>
                      <a:gd name="connsiteX0" fmla="*/ 83681 w 595930"/>
                      <a:gd name="connsiteY0" fmla="*/ 41379 h 2082246"/>
                      <a:gd name="connsiteX1" fmla="*/ 22168 w 595930"/>
                      <a:gd name="connsiteY1" fmla="*/ 0 h 2082246"/>
                      <a:gd name="connsiteX2" fmla="*/ 10899 w 595930"/>
                      <a:gd name="connsiteY2" fmla="*/ 20874 h 2082246"/>
                      <a:gd name="connsiteX3" fmla="*/ 68534 w 595930"/>
                      <a:gd name="connsiteY3" fmla="*/ 59852 h 2082246"/>
                      <a:gd name="connsiteX4" fmla="*/ 572285 w 595930"/>
                      <a:gd name="connsiteY4" fmla="*/ 1037983 h 2082246"/>
                      <a:gd name="connsiteX5" fmla="*/ 59113 w 595930"/>
                      <a:gd name="connsiteY5" fmla="*/ 2022949 h 2082246"/>
                      <a:gd name="connsiteX6" fmla="*/ 0 w 595930"/>
                      <a:gd name="connsiteY6" fmla="*/ 2061926 h 2082246"/>
                      <a:gd name="connsiteX7" fmla="*/ 12561 w 595930"/>
                      <a:gd name="connsiteY7" fmla="*/ 2082246 h 2082246"/>
                      <a:gd name="connsiteX8" fmla="*/ 72968 w 595930"/>
                      <a:gd name="connsiteY8" fmla="*/ 2042160 h 2082246"/>
                      <a:gd name="connsiteX9" fmla="*/ 595930 w 595930"/>
                      <a:gd name="connsiteY9" fmla="*/ 1038167 h 2082246"/>
                      <a:gd name="connsiteX10" fmla="*/ 83681 w 595930"/>
                      <a:gd name="connsiteY10" fmla="*/ 41748 h 2082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95930" h="2082246">
                        <a:moveTo>
                          <a:pt x="83681" y="41379"/>
                        </a:moveTo>
                        <a:cubicBezTo>
                          <a:pt x="63546" y="26970"/>
                          <a:pt x="43226" y="13300"/>
                          <a:pt x="22168" y="0"/>
                        </a:cubicBezTo>
                        <a:cubicBezTo>
                          <a:pt x="16256" y="5357"/>
                          <a:pt x="12192" y="12561"/>
                          <a:pt x="10899" y="20874"/>
                        </a:cubicBezTo>
                        <a:cubicBezTo>
                          <a:pt x="30480" y="33436"/>
                          <a:pt x="49692" y="46367"/>
                          <a:pt x="68534" y="59852"/>
                        </a:cubicBezTo>
                        <a:cubicBezTo>
                          <a:pt x="373334" y="278199"/>
                          <a:pt x="572285" y="635277"/>
                          <a:pt x="572285" y="1037983"/>
                        </a:cubicBezTo>
                        <a:cubicBezTo>
                          <a:pt x="572285" y="1440688"/>
                          <a:pt x="369270" y="1805340"/>
                          <a:pt x="59113" y="2022949"/>
                        </a:cubicBezTo>
                        <a:cubicBezTo>
                          <a:pt x="39901" y="2036618"/>
                          <a:pt x="20135" y="2049734"/>
                          <a:pt x="0" y="2061926"/>
                        </a:cubicBezTo>
                        <a:cubicBezTo>
                          <a:pt x="1847" y="2070054"/>
                          <a:pt x="6466" y="2077258"/>
                          <a:pt x="12561" y="2082246"/>
                        </a:cubicBezTo>
                        <a:cubicBezTo>
                          <a:pt x="33066" y="2069500"/>
                          <a:pt x="53386" y="2056015"/>
                          <a:pt x="72968" y="2042160"/>
                        </a:cubicBezTo>
                        <a:cubicBezTo>
                          <a:pt x="388851" y="1820118"/>
                          <a:pt x="595930" y="1452880"/>
                          <a:pt x="595930" y="1038167"/>
                        </a:cubicBezTo>
                        <a:cubicBezTo>
                          <a:pt x="595930" y="623455"/>
                          <a:pt x="393654" y="264530"/>
                          <a:pt x="83681" y="41748"/>
                        </a:cubicBezTo>
                        <a:close/>
                      </a:path>
                    </a:pathLst>
                  </a:custGeom>
                  <a:solidFill>
                    <a:srgbClr val="292929"/>
                  </a:solidFill>
                  <a:ln w="18464" cap="flat">
                    <a:noFill/>
                    <a:prstDash val="solid"/>
                    <a:miter/>
                  </a:ln>
                </p:spPr>
                <p:txBody>
                  <a:bodyPr rtlCol="0" anchor="ctr"/>
                  <a:lstStyle/>
                  <a:p>
                    <a:endParaRPr lang="en-US" dirty="0"/>
                  </a:p>
                </p:txBody>
              </p:sp>
              <p:sp>
                <p:nvSpPr>
                  <p:cNvPr id="52" name="Freeform: Shape 51">
                    <a:extLst>
                      <a:ext uri="{FF2B5EF4-FFF2-40B4-BE49-F238E27FC236}">
                        <a16:creationId xmlns:a16="http://schemas.microsoft.com/office/drawing/2014/main" id="{62899E19-A25F-4AD1-D8BC-423BC0141B66}"/>
                      </a:ext>
                    </a:extLst>
                  </p:cNvPr>
                  <p:cNvSpPr/>
                  <p:nvPr/>
                </p:nvSpPr>
                <p:spPr>
                  <a:xfrm>
                    <a:off x="9853722" y="2230211"/>
                    <a:ext cx="76107" cy="76107"/>
                  </a:xfrm>
                  <a:custGeom>
                    <a:avLst/>
                    <a:gdLst>
                      <a:gd name="connsiteX0" fmla="*/ 76108 w 76107"/>
                      <a:gd name="connsiteY0" fmla="*/ 38054 h 76107"/>
                      <a:gd name="connsiteX1" fmla="*/ 73521 w 76107"/>
                      <a:gd name="connsiteY1" fmla="*/ 51724 h 76107"/>
                      <a:gd name="connsiteX2" fmla="*/ 58373 w 76107"/>
                      <a:gd name="connsiteY2" fmla="*/ 70196 h 76107"/>
                      <a:gd name="connsiteX3" fmla="*/ 38054 w 76107"/>
                      <a:gd name="connsiteY3" fmla="*/ 76108 h 76107"/>
                      <a:gd name="connsiteX4" fmla="*/ 0 w 76107"/>
                      <a:gd name="connsiteY4" fmla="*/ 38054 h 76107"/>
                      <a:gd name="connsiteX5" fmla="*/ 739 w 76107"/>
                      <a:gd name="connsiteY5" fmla="*/ 31219 h 76107"/>
                      <a:gd name="connsiteX6" fmla="*/ 12007 w 76107"/>
                      <a:gd name="connsiteY6" fmla="*/ 10345 h 76107"/>
                      <a:gd name="connsiteX7" fmla="*/ 38054 w 76107"/>
                      <a:gd name="connsiteY7" fmla="*/ 0 h 76107"/>
                      <a:gd name="connsiteX8" fmla="*/ 76108 w 76107"/>
                      <a:gd name="connsiteY8" fmla="*/ 38054 h 7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107" h="76107">
                        <a:moveTo>
                          <a:pt x="76108" y="38054"/>
                        </a:moveTo>
                        <a:cubicBezTo>
                          <a:pt x="76108" y="42857"/>
                          <a:pt x="75184" y="47475"/>
                          <a:pt x="73521" y="51724"/>
                        </a:cubicBezTo>
                        <a:cubicBezTo>
                          <a:pt x="70750" y="59297"/>
                          <a:pt x="65209" y="65948"/>
                          <a:pt x="58373" y="70196"/>
                        </a:cubicBezTo>
                        <a:cubicBezTo>
                          <a:pt x="52462" y="73891"/>
                          <a:pt x="45628" y="76108"/>
                          <a:pt x="38054" y="76108"/>
                        </a:cubicBezTo>
                        <a:cubicBezTo>
                          <a:pt x="16995" y="76108"/>
                          <a:pt x="0" y="59113"/>
                          <a:pt x="0" y="38054"/>
                        </a:cubicBezTo>
                        <a:cubicBezTo>
                          <a:pt x="0" y="35652"/>
                          <a:pt x="184" y="33251"/>
                          <a:pt x="739" y="31219"/>
                        </a:cubicBezTo>
                        <a:cubicBezTo>
                          <a:pt x="2217" y="22906"/>
                          <a:pt x="6096" y="15887"/>
                          <a:pt x="12007" y="10345"/>
                        </a:cubicBezTo>
                        <a:cubicBezTo>
                          <a:pt x="18842" y="3879"/>
                          <a:pt x="27893" y="0"/>
                          <a:pt x="38054" y="0"/>
                        </a:cubicBezTo>
                        <a:cubicBezTo>
                          <a:pt x="59112" y="0"/>
                          <a:pt x="76108" y="16995"/>
                          <a:pt x="76108" y="38054"/>
                        </a:cubicBezTo>
                        <a:close/>
                      </a:path>
                    </a:pathLst>
                  </a:custGeom>
                  <a:solidFill>
                    <a:srgbClr val="292929"/>
                  </a:solidFill>
                  <a:ln w="18464" cap="flat">
                    <a:noFill/>
                    <a:prstDash val="solid"/>
                    <a:miter/>
                  </a:ln>
                </p:spPr>
                <p:txBody>
                  <a:bodyPr rtlCol="0" anchor="ctr"/>
                  <a:lstStyle/>
                  <a:p>
                    <a:endParaRPr lang="en-US" dirty="0"/>
                  </a:p>
                </p:txBody>
              </p:sp>
              <p:sp>
                <p:nvSpPr>
                  <p:cNvPr id="53" name="Freeform: Shape 52">
                    <a:extLst>
                      <a:ext uri="{FF2B5EF4-FFF2-40B4-BE49-F238E27FC236}">
                        <a16:creationId xmlns:a16="http://schemas.microsoft.com/office/drawing/2014/main" id="{5BEDDB4D-96F6-3B79-7DBF-8A94A0C45336}"/>
                      </a:ext>
                    </a:extLst>
                  </p:cNvPr>
                  <p:cNvSpPr/>
                  <p:nvPr/>
                </p:nvSpPr>
                <p:spPr>
                  <a:xfrm>
                    <a:off x="9842453" y="4255930"/>
                    <a:ext cx="75923" cy="75922"/>
                  </a:xfrm>
                  <a:custGeom>
                    <a:avLst/>
                    <a:gdLst>
                      <a:gd name="connsiteX0" fmla="*/ 75923 w 75923"/>
                      <a:gd name="connsiteY0" fmla="*/ 37869 h 75922"/>
                      <a:gd name="connsiteX1" fmla="*/ 38054 w 75923"/>
                      <a:gd name="connsiteY1" fmla="*/ 75923 h 75922"/>
                      <a:gd name="connsiteX2" fmla="*/ 13485 w 75923"/>
                      <a:gd name="connsiteY2" fmla="*/ 66687 h 75922"/>
                      <a:gd name="connsiteX3" fmla="*/ 923 w 75923"/>
                      <a:gd name="connsiteY3" fmla="*/ 46367 h 75922"/>
                      <a:gd name="connsiteX4" fmla="*/ 0 w 75923"/>
                      <a:gd name="connsiteY4" fmla="*/ 37869 h 75922"/>
                      <a:gd name="connsiteX5" fmla="*/ 38054 w 75923"/>
                      <a:gd name="connsiteY5" fmla="*/ 0 h 75922"/>
                      <a:gd name="connsiteX6" fmla="*/ 60036 w 75923"/>
                      <a:gd name="connsiteY6" fmla="*/ 7389 h 75922"/>
                      <a:gd name="connsiteX7" fmla="*/ 73891 w 75923"/>
                      <a:gd name="connsiteY7" fmla="*/ 26601 h 75922"/>
                      <a:gd name="connsiteX8" fmla="*/ 75738 w 75923"/>
                      <a:gd name="connsiteY8" fmla="*/ 37869 h 75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5923" h="75922">
                        <a:moveTo>
                          <a:pt x="75923" y="37869"/>
                        </a:moveTo>
                        <a:cubicBezTo>
                          <a:pt x="75923" y="58928"/>
                          <a:pt x="58928" y="75923"/>
                          <a:pt x="38054" y="75923"/>
                        </a:cubicBezTo>
                        <a:cubicBezTo>
                          <a:pt x="28633" y="75923"/>
                          <a:pt x="20135" y="72598"/>
                          <a:pt x="13485" y="66687"/>
                        </a:cubicBezTo>
                        <a:cubicBezTo>
                          <a:pt x="7389" y="61699"/>
                          <a:pt x="2771" y="54310"/>
                          <a:pt x="923" y="46367"/>
                        </a:cubicBezTo>
                        <a:cubicBezTo>
                          <a:pt x="185" y="43596"/>
                          <a:pt x="0" y="40640"/>
                          <a:pt x="0" y="37869"/>
                        </a:cubicBezTo>
                        <a:cubicBezTo>
                          <a:pt x="0" y="16995"/>
                          <a:pt x="16995" y="0"/>
                          <a:pt x="38054" y="0"/>
                        </a:cubicBezTo>
                        <a:cubicBezTo>
                          <a:pt x="46367" y="0"/>
                          <a:pt x="53941" y="2586"/>
                          <a:pt x="60036" y="7389"/>
                        </a:cubicBezTo>
                        <a:cubicBezTo>
                          <a:pt x="66687" y="11823"/>
                          <a:pt x="71674" y="18473"/>
                          <a:pt x="73891" y="26601"/>
                        </a:cubicBezTo>
                        <a:cubicBezTo>
                          <a:pt x="74999" y="30110"/>
                          <a:pt x="75738" y="33990"/>
                          <a:pt x="75738" y="37869"/>
                        </a:cubicBezTo>
                        <a:close/>
                      </a:path>
                    </a:pathLst>
                  </a:custGeom>
                  <a:solidFill>
                    <a:srgbClr val="292929"/>
                  </a:solidFill>
                  <a:ln w="18464" cap="flat">
                    <a:noFill/>
                    <a:prstDash val="solid"/>
                    <a:miter/>
                  </a:ln>
                </p:spPr>
                <p:txBody>
                  <a:bodyPr rtlCol="0" anchor="ctr"/>
                  <a:lstStyle/>
                  <a:p>
                    <a:endParaRPr lang="en-US" dirty="0"/>
                  </a:p>
                </p:txBody>
              </p:sp>
            </p:grpSp>
          </p:grpSp>
          <p:sp>
            <p:nvSpPr>
              <p:cNvPr id="47" name="TextBox 46">
                <a:extLst>
                  <a:ext uri="{FF2B5EF4-FFF2-40B4-BE49-F238E27FC236}">
                    <a16:creationId xmlns:a16="http://schemas.microsoft.com/office/drawing/2014/main" id="{7160DCEA-C161-4033-CEA1-5C56258BBF44}"/>
                  </a:ext>
                </a:extLst>
              </p:cNvPr>
              <p:cNvSpPr txBox="1"/>
              <p:nvPr/>
            </p:nvSpPr>
            <p:spPr>
              <a:xfrm>
                <a:off x="8738341" y="2094579"/>
                <a:ext cx="567037" cy="400110"/>
              </a:xfrm>
              <a:prstGeom prst="rect">
                <a:avLst/>
              </a:prstGeom>
              <a:noFill/>
            </p:spPr>
            <p:txBody>
              <a:bodyPr wrap="square" rtlCol="0">
                <a:spAutoFit/>
              </a:bodyPr>
              <a:lstStyle/>
              <a:p>
                <a:r>
                  <a:rPr lang="en-US" sz="2000" dirty="0">
                    <a:latin typeface="Adobe Arabic" panose="02040503050201020203" pitchFamily="18" charset="-78"/>
                    <a:cs typeface="Adobe Arabic" panose="02040503050201020203" pitchFamily="18" charset="-78"/>
                  </a:rPr>
                  <a:t>01</a:t>
                </a:r>
              </a:p>
            </p:txBody>
          </p:sp>
        </p:grpSp>
        <p:sp>
          <p:nvSpPr>
            <p:cNvPr id="45" name="TextBox 44">
              <a:extLst>
                <a:ext uri="{FF2B5EF4-FFF2-40B4-BE49-F238E27FC236}">
                  <a16:creationId xmlns:a16="http://schemas.microsoft.com/office/drawing/2014/main" id="{798D6409-51D4-C4AD-B845-EE5387057EF5}"/>
                </a:ext>
              </a:extLst>
            </p:cNvPr>
            <p:cNvSpPr txBox="1"/>
            <p:nvPr/>
          </p:nvSpPr>
          <p:spPr>
            <a:xfrm>
              <a:off x="9232240" y="1907800"/>
              <a:ext cx="1099478" cy="536039"/>
            </a:xfrm>
            <a:prstGeom prst="rect">
              <a:avLst/>
            </a:prstGeom>
            <a:noFill/>
          </p:spPr>
          <p:txBody>
            <a:bodyPr wrap="square">
              <a:spAutoFit/>
            </a:bodyPr>
            <a:lstStyle/>
            <a:p>
              <a:pPr algn="ctr">
                <a:lnSpc>
                  <a:spcPct val="115000"/>
                </a:lnSpc>
                <a:spcAft>
                  <a:spcPts val="800"/>
                </a:spcAft>
                <a:buSzPts val="1800"/>
              </a:pPr>
              <a:r>
                <a:rPr lang="ar-EG" b="1" dirty="0">
                  <a:latin typeface="Adobe Arabic" panose="02040503050201020203" pitchFamily="18" charset="-78"/>
                  <a:ea typeface="GE Dinar Two Medium" panose="020A0503020102020204" pitchFamily="18" charset="-78"/>
                  <a:cs typeface="Adobe Arabic" panose="02040503050201020203" pitchFamily="18" charset="-78"/>
                </a:rPr>
                <a:t>التغذية الراجعة الإيجابية</a:t>
              </a:r>
              <a:endParaRPr lang="en-US" b="1" dirty="0">
                <a:latin typeface="Adobe Arabic" panose="02040503050201020203" pitchFamily="18" charset="-78"/>
                <a:ea typeface="GE Dinar Two Medium" panose="020A0503020102020204" pitchFamily="18" charset="-78"/>
                <a:cs typeface="Adobe Arabic" panose="02040503050201020203" pitchFamily="18" charset="-78"/>
              </a:endParaRPr>
            </a:p>
          </p:txBody>
        </p:sp>
      </p:grpSp>
      <p:grpSp>
        <p:nvGrpSpPr>
          <p:cNvPr id="56" name="Group 55">
            <a:extLst>
              <a:ext uri="{FF2B5EF4-FFF2-40B4-BE49-F238E27FC236}">
                <a16:creationId xmlns:a16="http://schemas.microsoft.com/office/drawing/2014/main" id="{0AFD2EF7-6A12-2EC0-DD92-734A72C35387}"/>
              </a:ext>
            </a:extLst>
          </p:cNvPr>
          <p:cNvGrpSpPr/>
          <p:nvPr/>
        </p:nvGrpSpPr>
        <p:grpSpPr>
          <a:xfrm>
            <a:off x="5174378" y="2870385"/>
            <a:ext cx="2262128" cy="2065006"/>
            <a:chOff x="6526895" y="1357929"/>
            <a:chExt cx="1662378" cy="1517518"/>
          </a:xfrm>
        </p:grpSpPr>
        <p:grpSp>
          <p:nvGrpSpPr>
            <p:cNvPr id="57" name="Group 56">
              <a:extLst>
                <a:ext uri="{FF2B5EF4-FFF2-40B4-BE49-F238E27FC236}">
                  <a16:creationId xmlns:a16="http://schemas.microsoft.com/office/drawing/2014/main" id="{3E195E87-234B-B508-3128-381ACF60DE72}"/>
                </a:ext>
              </a:extLst>
            </p:cNvPr>
            <p:cNvGrpSpPr/>
            <p:nvPr/>
          </p:nvGrpSpPr>
          <p:grpSpPr>
            <a:xfrm>
              <a:off x="6526895" y="1357929"/>
              <a:ext cx="1662378" cy="1517518"/>
              <a:chOff x="6227881" y="1357929"/>
              <a:chExt cx="2052243" cy="1873410"/>
            </a:xfrm>
          </p:grpSpPr>
          <p:grpSp>
            <p:nvGrpSpPr>
              <p:cNvPr id="59" name="Graphic 2">
                <a:extLst>
                  <a:ext uri="{FF2B5EF4-FFF2-40B4-BE49-F238E27FC236}">
                    <a16:creationId xmlns:a16="http://schemas.microsoft.com/office/drawing/2014/main" id="{F7FA974D-BA98-790D-9AB3-72A5062D646C}"/>
                  </a:ext>
                </a:extLst>
              </p:cNvPr>
              <p:cNvGrpSpPr/>
              <p:nvPr/>
            </p:nvGrpSpPr>
            <p:grpSpPr>
              <a:xfrm>
                <a:off x="6227881" y="1357929"/>
                <a:ext cx="2052243" cy="1873410"/>
                <a:chOff x="7596723" y="1981199"/>
                <a:chExt cx="2842768" cy="2595048"/>
              </a:xfrm>
            </p:grpSpPr>
            <p:sp>
              <p:nvSpPr>
                <p:cNvPr id="61" name="Freeform: Shape 60">
                  <a:extLst>
                    <a:ext uri="{FF2B5EF4-FFF2-40B4-BE49-F238E27FC236}">
                      <a16:creationId xmlns:a16="http://schemas.microsoft.com/office/drawing/2014/main" id="{41E1F553-B9AD-A8DF-2870-8D966242F195}"/>
                    </a:ext>
                  </a:extLst>
                </p:cNvPr>
                <p:cNvSpPr/>
                <p:nvPr/>
              </p:nvSpPr>
              <p:spPr>
                <a:xfrm>
                  <a:off x="7915563" y="1981199"/>
                  <a:ext cx="2000411" cy="2595048"/>
                </a:xfrm>
                <a:custGeom>
                  <a:avLst/>
                  <a:gdLst>
                    <a:gd name="connsiteX0" fmla="*/ 1297340 w 2000411"/>
                    <a:gd name="connsiteY0" fmla="*/ 2594680 h 2595048"/>
                    <a:gd name="connsiteX1" fmla="*/ 0 w 2000411"/>
                    <a:gd name="connsiteY1" fmla="*/ 1297340 h 2595048"/>
                    <a:gd name="connsiteX2" fmla="*/ 1297340 w 2000411"/>
                    <a:gd name="connsiteY2" fmla="*/ 0 h 2595048"/>
                    <a:gd name="connsiteX3" fmla="*/ 2000412 w 2000411"/>
                    <a:gd name="connsiteY3" fmla="*/ 207079 h 2595048"/>
                    <a:gd name="connsiteX4" fmla="*/ 1910819 w 2000411"/>
                    <a:gd name="connsiteY4" fmla="*/ 346179 h 2595048"/>
                    <a:gd name="connsiteX5" fmla="*/ 1297340 w 2000411"/>
                    <a:gd name="connsiteY5" fmla="*/ 165516 h 2595048"/>
                    <a:gd name="connsiteX6" fmla="*/ 165331 w 2000411"/>
                    <a:gd name="connsiteY6" fmla="*/ 1297525 h 2595048"/>
                    <a:gd name="connsiteX7" fmla="*/ 1297340 w 2000411"/>
                    <a:gd name="connsiteY7" fmla="*/ 2429534 h 2595048"/>
                    <a:gd name="connsiteX8" fmla="*/ 1894009 w 2000411"/>
                    <a:gd name="connsiteY8" fmla="*/ 2259584 h 2595048"/>
                    <a:gd name="connsiteX9" fmla="*/ 1981200 w 2000411"/>
                    <a:gd name="connsiteY9" fmla="*/ 2400162 h 2595048"/>
                    <a:gd name="connsiteX10" fmla="*/ 1297340 w 2000411"/>
                    <a:gd name="connsiteY10" fmla="*/ 2595049 h 2595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00411" h="2595048">
                      <a:moveTo>
                        <a:pt x="1297340" y="2594680"/>
                      </a:moveTo>
                      <a:cubicBezTo>
                        <a:pt x="582076" y="2594680"/>
                        <a:pt x="0" y="2012604"/>
                        <a:pt x="0" y="1297340"/>
                      </a:cubicBezTo>
                      <a:cubicBezTo>
                        <a:pt x="0" y="582076"/>
                        <a:pt x="582076" y="0"/>
                        <a:pt x="1297340" y="0"/>
                      </a:cubicBezTo>
                      <a:cubicBezTo>
                        <a:pt x="1547276" y="0"/>
                        <a:pt x="1790377" y="71674"/>
                        <a:pt x="2000412" y="207079"/>
                      </a:cubicBezTo>
                      <a:lnTo>
                        <a:pt x="1910819" y="346179"/>
                      </a:lnTo>
                      <a:cubicBezTo>
                        <a:pt x="1727569" y="227953"/>
                        <a:pt x="1515503" y="165516"/>
                        <a:pt x="1297340" y="165516"/>
                      </a:cubicBezTo>
                      <a:cubicBezTo>
                        <a:pt x="673146" y="165516"/>
                        <a:pt x="165331" y="673331"/>
                        <a:pt x="165331" y="1297525"/>
                      </a:cubicBezTo>
                      <a:cubicBezTo>
                        <a:pt x="165331" y="1921718"/>
                        <a:pt x="673146" y="2429534"/>
                        <a:pt x="1297340" y="2429534"/>
                      </a:cubicBezTo>
                      <a:cubicBezTo>
                        <a:pt x="1508298" y="2429534"/>
                        <a:pt x="1714639" y="2370790"/>
                        <a:pt x="1894009" y="2259584"/>
                      </a:cubicBezTo>
                      <a:lnTo>
                        <a:pt x="1981200" y="2400162"/>
                      </a:lnTo>
                      <a:cubicBezTo>
                        <a:pt x="1775599" y="2527624"/>
                        <a:pt x="1539148" y="2595049"/>
                        <a:pt x="1297340" y="2595049"/>
                      </a:cubicBezTo>
                      <a:close/>
                    </a:path>
                  </a:pathLst>
                </a:custGeom>
                <a:solidFill>
                  <a:srgbClr val="116569"/>
                </a:solidFill>
                <a:ln w="18464" cap="flat">
                  <a:noFill/>
                  <a:prstDash val="solid"/>
                  <a:miter/>
                </a:ln>
              </p:spPr>
              <p:txBody>
                <a:bodyPr rtlCol="0" anchor="ctr"/>
                <a:lstStyle/>
                <a:p>
                  <a:endParaRPr lang="en-US" dirty="0"/>
                </a:p>
              </p:txBody>
            </p:sp>
            <p:grpSp>
              <p:nvGrpSpPr>
                <p:cNvPr id="62" name="Graphic 2">
                  <a:extLst>
                    <a:ext uri="{FF2B5EF4-FFF2-40B4-BE49-F238E27FC236}">
                      <a16:creationId xmlns:a16="http://schemas.microsoft.com/office/drawing/2014/main" id="{55411D7F-68FC-2796-FAFF-ECE29B797F05}"/>
                    </a:ext>
                  </a:extLst>
                </p:cNvPr>
                <p:cNvGrpSpPr/>
                <p:nvPr/>
              </p:nvGrpSpPr>
              <p:grpSpPr>
                <a:xfrm>
                  <a:off x="7596723" y="2925894"/>
                  <a:ext cx="785460" cy="785460"/>
                  <a:chOff x="7596723" y="2925894"/>
                  <a:chExt cx="785460" cy="785460"/>
                </a:xfrm>
              </p:grpSpPr>
              <p:sp>
                <p:nvSpPr>
                  <p:cNvPr id="67" name="Freeform: Shape 66">
                    <a:extLst>
                      <a:ext uri="{FF2B5EF4-FFF2-40B4-BE49-F238E27FC236}">
                        <a16:creationId xmlns:a16="http://schemas.microsoft.com/office/drawing/2014/main" id="{9322D2A3-E1E8-E46E-20AD-D17D8FEA3D7B}"/>
                      </a:ext>
                    </a:extLst>
                  </p:cNvPr>
                  <p:cNvSpPr/>
                  <p:nvPr/>
                </p:nvSpPr>
                <p:spPr>
                  <a:xfrm>
                    <a:off x="7632006" y="2961546"/>
                    <a:ext cx="714525" cy="714525"/>
                  </a:xfrm>
                  <a:custGeom>
                    <a:avLst/>
                    <a:gdLst>
                      <a:gd name="connsiteX0" fmla="*/ 714525 w 714525"/>
                      <a:gd name="connsiteY0" fmla="*/ 357263 h 714525"/>
                      <a:gd name="connsiteX1" fmla="*/ 357262 w 714525"/>
                      <a:gd name="connsiteY1" fmla="*/ 714525 h 714525"/>
                      <a:gd name="connsiteX2" fmla="*/ 0 w 714525"/>
                      <a:gd name="connsiteY2" fmla="*/ 357263 h 714525"/>
                      <a:gd name="connsiteX3" fmla="*/ 357262 w 714525"/>
                      <a:gd name="connsiteY3" fmla="*/ 0 h 714525"/>
                      <a:gd name="connsiteX4" fmla="*/ 714525 w 714525"/>
                      <a:gd name="connsiteY4" fmla="*/ 357263 h 7145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4525" h="714525">
                        <a:moveTo>
                          <a:pt x="714525" y="357263"/>
                        </a:moveTo>
                        <a:cubicBezTo>
                          <a:pt x="714525" y="554573"/>
                          <a:pt x="554573" y="714525"/>
                          <a:pt x="357262" y="714525"/>
                        </a:cubicBezTo>
                        <a:cubicBezTo>
                          <a:pt x="159952" y="714525"/>
                          <a:pt x="0" y="554573"/>
                          <a:pt x="0" y="357263"/>
                        </a:cubicBezTo>
                        <a:cubicBezTo>
                          <a:pt x="0" y="159952"/>
                          <a:pt x="159952" y="0"/>
                          <a:pt x="357262" y="0"/>
                        </a:cubicBezTo>
                        <a:cubicBezTo>
                          <a:pt x="554573" y="0"/>
                          <a:pt x="714525" y="159952"/>
                          <a:pt x="714525" y="357263"/>
                        </a:cubicBezTo>
                        <a:close/>
                      </a:path>
                    </a:pathLst>
                  </a:custGeom>
                  <a:solidFill>
                    <a:srgbClr val="FFFFFF"/>
                  </a:solidFill>
                  <a:ln w="18464" cap="flat">
                    <a:noFill/>
                    <a:prstDash val="solid"/>
                    <a:miter/>
                  </a:ln>
                </p:spPr>
                <p:txBody>
                  <a:bodyPr rtlCol="0" anchor="ctr"/>
                  <a:lstStyle/>
                  <a:p>
                    <a:endParaRPr lang="en-US" dirty="0"/>
                  </a:p>
                </p:txBody>
              </p:sp>
              <p:sp>
                <p:nvSpPr>
                  <p:cNvPr id="68" name="Freeform: Shape 67">
                    <a:extLst>
                      <a:ext uri="{FF2B5EF4-FFF2-40B4-BE49-F238E27FC236}">
                        <a16:creationId xmlns:a16="http://schemas.microsoft.com/office/drawing/2014/main" id="{2D1D31FF-6AD8-979A-4B63-4EC0A640FDB2}"/>
                      </a:ext>
                    </a:extLst>
                  </p:cNvPr>
                  <p:cNvSpPr/>
                  <p:nvPr/>
                </p:nvSpPr>
                <p:spPr>
                  <a:xfrm>
                    <a:off x="7596723" y="2925894"/>
                    <a:ext cx="785460" cy="785460"/>
                  </a:xfrm>
                  <a:custGeom>
                    <a:avLst/>
                    <a:gdLst>
                      <a:gd name="connsiteX0" fmla="*/ 392730 w 785460"/>
                      <a:gd name="connsiteY0" fmla="*/ 785461 h 785460"/>
                      <a:gd name="connsiteX1" fmla="*/ 0 w 785460"/>
                      <a:gd name="connsiteY1" fmla="*/ 392730 h 785460"/>
                      <a:gd name="connsiteX2" fmla="*/ 392730 w 785460"/>
                      <a:gd name="connsiteY2" fmla="*/ 0 h 785460"/>
                      <a:gd name="connsiteX3" fmla="*/ 785461 w 785460"/>
                      <a:gd name="connsiteY3" fmla="*/ 392730 h 785460"/>
                      <a:gd name="connsiteX4" fmla="*/ 392730 w 785460"/>
                      <a:gd name="connsiteY4" fmla="*/ 785461 h 785460"/>
                      <a:gd name="connsiteX5" fmla="*/ 392730 w 785460"/>
                      <a:gd name="connsiteY5" fmla="*/ 70935 h 785460"/>
                      <a:gd name="connsiteX6" fmla="*/ 70935 w 785460"/>
                      <a:gd name="connsiteY6" fmla="*/ 392730 h 785460"/>
                      <a:gd name="connsiteX7" fmla="*/ 392730 w 785460"/>
                      <a:gd name="connsiteY7" fmla="*/ 714525 h 785460"/>
                      <a:gd name="connsiteX8" fmla="*/ 714526 w 785460"/>
                      <a:gd name="connsiteY8" fmla="*/ 392730 h 785460"/>
                      <a:gd name="connsiteX9" fmla="*/ 392730 w 785460"/>
                      <a:gd name="connsiteY9" fmla="*/ 70935 h 785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5460" h="785460">
                        <a:moveTo>
                          <a:pt x="392730" y="785461"/>
                        </a:moveTo>
                        <a:cubicBezTo>
                          <a:pt x="176230" y="785461"/>
                          <a:pt x="0" y="609231"/>
                          <a:pt x="0" y="392730"/>
                        </a:cubicBezTo>
                        <a:cubicBezTo>
                          <a:pt x="0" y="176230"/>
                          <a:pt x="176230" y="0"/>
                          <a:pt x="392730" y="0"/>
                        </a:cubicBezTo>
                        <a:cubicBezTo>
                          <a:pt x="609231" y="0"/>
                          <a:pt x="785461" y="176230"/>
                          <a:pt x="785461" y="392730"/>
                        </a:cubicBezTo>
                        <a:cubicBezTo>
                          <a:pt x="785461" y="609231"/>
                          <a:pt x="609231" y="785461"/>
                          <a:pt x="392730" y="785461"/>
                        </a:cubicBezTo>
                        <a:close/>
                        <a:moveTo>
                          <a:pt x="392730" y="70935"/>
                        </a:moveTo>
                        <a:cubicBezTo>
                          <a:pt x="215208" y="70935"/>
                          <a:pt x="70935" y="215207"/>
                          <a:pt x="70935" y="392730"/>
                        </a:cubicBezTo>
                        <a:cubicBezTo>
                          <a:pt x="70935" y="570253"/>
                          <a:pt x="215208" y="714525"/>
                          <a:pt x="392730" y="714525"/>
                        </a:cubicBezTo>
                        <a:cubicBezTo>
                          <a:pt x="570253" y="714525"/>
                          <a:pt x="714526" y="570253"/>
                          <a:pt x="714526" y="392730"/>
                        </a:cubicBezTo>
                        <a:cubicBezTo>
                          <a:pt x="714526" y="215207"/>
                          <a:pt x="570253" y="70935"/>
                          <a:pt x="392730" y="70935"/>
                        </a:cubicBezTo>
                        <a:close/>
                      </a:path>
                    </a:pathLst>
                  </a:custGeom>
                  <a:solidFill>
                    <a:srgbClr val="292929"/>
                  </a:solidFill>
                  <a:ln w="18464" cap="flat">
                    <a:noFill/>
                    <a:prstDash val="solid"/>
                    <a:miter/>
                  </a:ln>
                </p:spPr>
                <p:txBody>
                  <a:bodyPr rtlCol="0" anchor="ctr"/>
                  <a:lstStyle/>
                  <a:p>
                    <a:endParaRPr lang="en-US" dirty="0"/>
                  </a:p>
                </p:txBody>
              </p:sp>
            </p:grpSp>
            <p:grpSp>
              <p:nvGrpSpPr>
                <p:cNvPr id="63" name="Graphic 2">
                  <a:extLst>
                    <a:ext uri="{FF2B5EF4-FFF2-40B4-BE49-F238E27FC236}">
                      <a16:creationId xmlns:a16="http://schemas.microsoft.com/office/drawing/2014/main" id="{79DAFC8E-8238-BE7F-7288-BC31F46F5302}"/>
                    </a:ext>
                  </a:extLst>
                </p:cNvPr>
                <p:cNvGrpSpPr/>
                <p:nvPr/>
              </p:nvGrpSpPr>
              <p:grpSpPr>
                <a:xfrm>
                  <a:off x="9842453" y="2230211"/>
                  <a:ext cx="597038" cy="2101642"/>
                  <a:chOff x="9842453" y="2230211"/>
                  <a:chExt cx="597038" cy="2101642"/>
                </a:xfrm>
                <a:solidFill>
                  <a:srgbClr val="292929"/>
                </a:solidFill>
              </p:grpSpPr>
              <p:sp>
                <p:nvSpPr>
                  <p:cNvPr id="64" name="Freeform: Shape 63">
                    <a:extLst>
                      <a:ext uri="{FF2B5EF4-FFF2-40B4-BE49-F238E27FC236}">
                        <a16:creationId xmlns:a16="http://schemas.microsoft.com/office/drawing/2014/main" id="{8DE0B245-1706-E31E-E8EA-F947F355A878}"/>
                      </a:ext>
                    </a:extLst>
                  </p:cNvPr>
                  <p:cNvSpPr/>
                  <p:nvPr/>
                </p:nvSpPr>
                <p:spPr>
                  <a:xfrm>
                    <a:off x="9843561" y="2240556"/>
                    <a:ext cx="595930" cy="2082246"/>
                  </a:xfrm>
                  <a:custGeom>
                    <a:avLst/>
                    <a:gdLst>
                      <a:gd name="connsiteX0" fmla="*/ 83681 w 595930"/>
                      <a:gd name="connsiteY0" fmla="*/ 41379 h 2082246"/>
                      <a:gd name="connsiteX1" fmla="*/ 22168 w 595930"/>
                      <a:gd name="connsiteY1" fmla="*/ 0 h 2082246"/>
                      <a:gd name="connsiteX2" fmla="*/ 10899 w 595930"/>
                      <a:gd name="connsiteY2" fmla="*/ 20874 h 2082246"/>
                      <a:gd name="connsiteX3" fmla="*/ 68534 w 595930"/>
                      <a:gd name="connsiteY3" fmla="*/ 59852 h 2082246"/>
                      <a:gd name="connsiteX4" fmla="*/ 572285 w 595930"/>
                      <a:gd name="connsiteY4" fmla="*/ 1037983 h 2082246"/>
                      <a:gd name="connsiteX5" fmla="*/ 59113 w 595930"/>
                      <a:gd name="connsiteY5" fmla="*/ 2022949 h 2082246"/>
                      <a:gd name="connsiteX6" fmla="*/ 0 w 595930"/>
                      <a:gd name="connsiteY6" fmla="*/ 2061926 h 2082246"/>
                      <a:gd name="connsiteX7" fmla="*/ 12561 w 595930"/>
                      <a:gd name="connsiteY7" fmla="*/ 2082246 h 2082246"/>
                      <a:gd name="connsiteX8" fmla="*/ 72968 w 595930"/>
                      <a:gd name="connsiteY8" fmla="*/ 2042160 h 2082246"/>
                      <a:gd name="connsiteX9" fmla="*/ 595930 w 595930"/>
                      <a:gd name="connsiteY9" fmla="*/ 1038167 h 2082246"/>
                      <a:gd name="connsiteX10" fmla="*/ 83681 w 595930"/>
                      <a:gd name="connsiteY10" fmla="*/ 41748 h 2082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95930" h="2082246">
                        <a:moveTo>
                          <a:pt x="83681" y="41379"/>
                        </a:moveTo>
                        <a:cubicBezTo>
                          <a:pt x="63546" y="26970"/>
                          <a:pt x="43226" y="13300"/>
                          <a:pt x="22168" y="0"/>
                        </a:cubicBezTo>
                        <a:cubicBezTo>
                          <a:pt x="16256" y="5357"/>
                          <a:pt x="12192" y="12561"/>
                          <a:pt x="10899" y="20874"/>
                        </a:cubicBezTo>
                        <a:cubicBezTo>
                          <a:pt x="30480" y="33436"/>
                          <a:pt x="49692" y="46367"/>
                          <a:pt x="68534" y="59852"/>
                        </a:cubicBezTo>
                        <a:cubicBezTo>
                          <a:pt x="373334" y="278199"/>
                          <a:pt x="572285" y="635277"/>
                          <a:pt x="572285" y="1037983"/>
                        </a:cubicBezTo>
                        <a:cubicBezTo>
                          <a:pt x="572285" y="1440688"/>
                          <a:pt x="369270" y="1805340"/>
                          <a:pt x="59113" y="2022949"/>
                        </a:cubicBezTo>
                        <a:cubicBezTo>
                          <a:pt x="39901" y="2036618"/>
                          <a:pt x="20135" y="2049734"/>
                          <a:pt x="0" y="2061926"/>
                        </a:cubicBezTo>
                        <a:cubicBezTo>
                          <a:pt x="1847" y="2070054"/>
                          <a:pt x="6466" y="2077258"/>
                          <a:pt x="12561" y="2082246"/>
                        </a:cubicBezTo>
                        <a:cubicBezTo>
                          <a:pt x="33066" y="2069500"/>
                          <a:pt x="53386" y="2056015"/>
                          <a:pt x="72968" y="2042160"/>
                        </a:cubicBezTo>
                        <a:cubicBezTo>
                          <a:pt x="388851" y="1820118"/>
                          <a:pt x="595930" y="1452880"/>
                          <a:pt x="595930" y="1038167"/>
                        </a:cubicBezTo>
                        <a:cubicBezTo>
                          <a:pt x="595930" y="623455"/>
                          <a:pt x="393654" y="264530"/>
                          <a:pt x="83681" y="41748"/>
                        </a:cubicBezTo>
                        <a:close/>
                      </a:path>
                    </a:pathLst>
                  </a:custGeom>
                  <a:solidFill>
                    <a:srgbClr val="292929"/>
                  </a:solidFill>
                  <a:ln w="18464" cap="flat">
                    <a:noFill/>
                    <a:prstDash val="solid"/>
                    <a:miter/>
                  </a:ln>
                </p:spPr>
                <p:txBody>
                  <a:bodyPr rtlCol="0" anchor="ctr"/>
                  <a:lstStyle/>
                  <a:p>
                    <a:endParaRPr lang="en-US" dirty="0"/>
                  </a:p>
                </p:txBody>
              </p:sp>
              <p:sp>
                <p:nvSpPr>
                  <p:cNvPr id="65" name="Freeform: Shape 64">
                    <a:extLst>
                      <a:ext uri="{FF2B5EF4-FFF2-40B4-BE49-F238E27FC236}">
                        <a16:creationId xmlns:a16="http://schemas.microsoft.com/office/drawing/2014/main" id="{CF366A82-06EE-17E1-AF43-45FB966719AB}"/>
                      </a:ext>
                    </a:extLst>
                  </p:cNvPr>
                  <p:cNvSpPr/>
                  <p:nvPr/>
                </p:nvSpPr>
                <p:spPr>
                  <a:xfrm>
                    <a:off x="9853722" y="2230211"/>
                    <a:ext cx="76107" cy="76107"/>
                  </a:xfrm>
                  <a:custGeom>
                    <a:avLst/>
                    <a:gdLst>
                      <a:gd name="connsiteX0" fmla="*/ 76108 w 76107"/>
                      <a:gd name="connsiteY0" fmla="*/ 38054 h 76107"/>
                      <a:gd name="connsiteX1" fmla="*/ 73521 w 76107"/>
                      <a:gd name="connsiteY1" fmla="*/ 51724 h 76107"/>
                      <a:gd name="connsiteX2" fmla="*/ 58373 w 76107"/>
                      <a:gd name="connsiteY2" fmla="*/ 70196 h 76107"/>
                      <a:gd name="connsiteX3" fmla="*/ 38054 w 76107"/>
                      <a:gd name="connsiteY3" fmla="*/ 76108 h 76107"/>
                      <a:gd name="connsiteX4" fmla="*/ 0 w 76107"/>
                      <a:gd name="connsiteY4" fmla="*/ 38054 h 76107"/>
                      <a:gd name="connsiteX5" fmla="*/ 739 w 76107"/>
                      <a:gd name="connsiteY5" fmla="*/ 31219 h 76107"/>
                      <a:gd name="connsiteX6" fmla="*/ 12007 w 76107"/>
                      <a:gd name="connsiteY6" fmla="*/ 10345 h 76107"/>
                      <a:gd name="connsiteX7" fmla="*/ 38054 w 76107"/>
                      <a:gd name="connsiteY7" fmla="*/ 0 h 76107"/>
                      <a:gd name="connsiteX8" fmla="*/ 76108 w 76107"/>
                      <a:gd name="connsiteY8" fmla="*/ 38054 h 7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107" h="76107">
                        <a:moveTo>
                          <a:pt x="76108" y="38054"/>
                        </a:moveTo>
                        <a:cubicBezTo>
                          <a:pt x="76108" y="42857"/>
                          <a:pt x="75184" y="47475"/>
                          <a:pt x="73521" y="51724"/>
                        </a:cubicBezTo>
                        <a:cubicBezTo>
                          <a:pt x="70750" y="59297"/>
                          <a:pt x="65209" y="65948"/>
                          <a:pt x="58373" y="70196"/>
                        </a:cubicBezTo>
                        <a:cubicBezTo>
                          <a:pt x="52462" y="73891"/>
                          <a:pt x="45628" y="76108"/>
                          <a:pt x="38054" y="76108"/>
                        </a:cubicBezTo>
                        <a:cubicBezTo>
                          <a:pt x="16995" y="76108"/>
                          <a:pt x="0" y="59113"/>
                          <a:pt x="0" y="38054"/>
                        </a:cubicBezTo>
                        <a:cubicBezTo>
                          <a:pt x="0" y="35652"/>
                          <a:pt x="184" y="33251"/>
                          <a:pt x="739" y="31219"/>
                        </a:cubicBezTo>
                        <a:cubicBezTo>
                          <a:pt x="2217" y="22906"/>
                          <a:pt x="6096" y="15887"/>
                          <a:pt x="12007" y="10345"/>
                        </a:cubicBezTo>
                        <a:cubicBezTo>
                          <a:pt x="18842" y="3879"/>
                          <a:pt x="27893" y="0"/>
                          <a:pt x="38054" y="0"/>
                        </a:cubicBezTo>
                        <a:cubicBezTo>
                          <a:pt x="59112" y="0"/>
                          <a:pt x="76108" y="16995"/>
                          <a:pt x="76108" y="38054"/>
                        </a:cubicBezTo>
                        <a:close/>
                      </a:path>
                    </a:pathLst>
                  </a:custGeom>
                  <a:solidFill>
                    <a:srgbClr val="292929"/>
                  </a:solidFill>
                  <a:ln w="18464" cap="flat">
                    <a:noFill/>
                    <a:prstDash val="solid"/>
                    <a:miter/>
                  </a:ln>
                </p:spPr>
                <p:txBody>
                  <a:bodyPr rtlCol="0" anchor="ctr"/>
                  <a:lstStyle/>
                  <a:p>
                    <a:endParaRPr lang="en-US" dirty="0"/>
                  </a:p>
                </p:txBody>
              </p:sp>
              <p:sp>
                <p:nvSpPr>
                  <p:cNvPr id="66" name="Freeform: Shape 65">
                    <a:extLst>
                      <a:ext uri="{FF2B5EF4-FFF2-40B4-BE49-F238E27FC236}">
                        <a16:creationId xmlns:a16="http://schemas.microsoft.com/office/drawing/2014/main" id="{09F7C44E-70A8-836E-0B58-CD2B429712BA}"/>
                      </a:ext>
                    </a:extLst>
                  </p:cNvPr>
                  <p:cNvSpPr/>
                  <p:nvPr/>
                </p:nvSpPr>
                <p:spPr>
                  <a:xfrm>
                    <a:off x="9842453" y="4255930"/>
                    <a:ext cx="75923" cy="75922"/>
                  </a:xfrm>
                  <a:custGeom>
                    <a:avLst/>
                    <a:gdLst>
                      <a:gd name="connsiteX0" fmla="*/ 75923 w 75923"/>
                      <a:gd name="connsiteY0" fmla="*/ 37869 h 75922"/>
                      <a:gd name="connsiteX1" fmla="*/ 38054 w 75923"/>
                      <a:gd name="connsiteY1" fmla="*/ 75923 h 75922"/>
                      <a:gd name="connsiteX2" fmla="*/ 13485 w 75923"/>
                      <a:gd name="connsiteY2" fmla="*/ 66687 h 75922"/>
                      <a:gd name="connsiteX3" fmla="*/ 923 w 75923"/>
                      <a:gd name="connsiteY3" fmla="*/ 46367 h 75922"/>
                      <a:gd name="connsiteX4" fmla="*/ 0 w 75923"/>
                      <a:gd name="connsiteY4" fmla="*/ 37869 h 75922"/>
                      <a:gd name="connsiteX5" fmla="*/ 38054 w 75923"/>
                      <a:gd name="connsiteY5" fmla="*/ 0 h 75922"/>
                      <a:gd name="connsiteX6" fmla="*/ 60036 w 75923"/>
                      <a:gd name="connsiteY6" fmla="*/ 7389 h 75922"/>
                      <a:gd name="connsiteX7" fmla="*/ 73891 w 75923"/>
                      <a:gd name="connsiteY7" fmla="*/ 26601 h 75922"/>
                      <a:gd name="connsiteX8" fmla="*/ 75738 w 75923"/>
                      <a:gd name="connsiteY8" fmla="*/ 37869 h 75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5923" h="75922">
                        <a:moveTo>
                          <a:pt x="75923" y="37869"/>
                        </a:moveTo>
                        <a:cubicBezTo>
                          <a:pt x="75923" y="58928"/>
                          <a:pt x="58928" y="75923"/>
                          <a:pt x="38054" y="75923"/>
                        </a:cubicBezTo>
                        <a:cubicBezTo>
                          <a:pt x="28633" y="75923"/>
                          <a:pt x="20135" y="72598"/>
                          <a:pt x="13485" y="66687"/>
                        </a:cubicBezTo>
                        <a:cubicBezTo>
                          <a:pt x="7389" y="61699"/>
                          <a:pt x="2771" y="54310"/>
                          <a:pt x="923" y="46367"/>
                        </a:cubicBezTo>
                        <a:cubicBezTo>
                          <a:pt x="185" y="43596"/>
                          <a:pt x="0" y="40640"/>
                          <a:pt x="0" y="37869"/>
                        </a:cubicBezTo>
                        <a:cubicBezTo>
                          <a:pt x="0" y="16995"/>
                          <a:pt x="16995" y="0"/>
                          <a:pt x="38054" y="0"/>
                        </a:cubicBezTo>
                        <a:cubicBezTo>
                          <a:pt x="46367" y="0"/>
                          <a:pt x="53941" y="2586"/>
                          <a:pt x="60036" y="7389"/>
                        </a:cubicBezTo>
                        <a:cubicBezTo>
                          <a:pt x="66687" y="11823"/>
                          <a:pt x="71674" y="18473"/>
                          <a:pt x="73891" y="26601"/>
                        </a:cubicBezTo>
                        <a:cubicBezTo>
                          <a:pt x="74999" y="30110"/>
                          <a:pt x="75738" y="33990"/>
                          <a:pt x="75738" y="37869"/>
                        </a:cubicBezTo>
                        <a:close/>
                      </a:path>
                    </a:pathLst>
                  </a:custGeom>
                  <a:solidFill>
                    <a:srgbClr val="292929"/>
                  </a:solidFill>
                  <a:ln w="18464" cap="flat">
                    <a:noFill/>
                    <a:prstDash val="solid"/>
                    <a:miter/>
                  </a:ln>
                </p:spPr>
                <p:txBody>
                  <a:bodyPr rtlCol="0" anchor="ctr"/>
                  <a:lstStyle/>
                  <a:p>
                    <a:endParaRPr lang="en-US" dirty="0"/>
                  </a:p>
                </p:txBody>
              </p:sp>
            </p:grpSp>
          </p:grpSp>
          <p:sp>
            <p:nvSpPr>
              <p:cNvPr id="60" name="TextBox 59">
                <a:extLst>
                  <a:ext uri="{FF2B5EF4-FFF2-40B4-BE49-F238E27FC236}">
                    <a16:creationId xmlns:a16="http://schemas.microsoft.com/office/drawing/2014/main" id="{817CAA25-928E-83A2-F128-26E87E0C946C}"/>
                  </a:ext>
                </a:extLst>
              </p:cNvPr>
              <p:cNvSpPr txBox="1"/>
              <p:nvPr/>
            </p:nvSpPr>
            <p:spPr>
              <a:xfrm>
                <a:off x="6303429" y="2094579"/>
                <a:ext cx="567037" cy="400110"/>
              </a:xfrm>
              <a:prstGeom prst="rect">
                <a:avLst/>
              </a:prstGeom>
              <a:noFill/>
            </p:spPr>
            <p:txBody>
              <a:bodyPr wrap="square" rtlCol="0">
                <a:spAutoFit/>
              </a:bodyPr>
              <a:lstStyle/>
              <a:p>
                <a:r>
                  <a:rPr lang="en-US" sz="2000" dirty="0">
                    <a:latin typeface="Adobe Arabic" panose="02040503050201020203" pitchFamily="18" charset="-78"/>
                    <a:cs typeface="Adobe Arabic" panose="02040503050201020203" pitchFamily="18" charset="-78"/>
                  </a:rPr>
                  <a:t>02</a:t>
                </a:r>
              </a:p>
            </p:txBody>
          </p:sp>
        </p:grpSp>
        <p:sp>
          <p:nvSpPr>
            <p:cNvPr id="58" name="TextBox 57">
              <a:extLst>
                <a:ext uri="{FF2B5EF4-FFF2-40B4-BE49-F238E27FC236}">
                  <a16:creationId xmlns:a16="http://schemas.microsoft.com/office/drawing/2014/main" id="{3D3582CF-4AC6-B116-CAC3-1FE4182FF236}"/>
                </a:ext>
              </a:extLst>
            </p:cNvPr>
            <p:cNvSpPr txBox="1"/>
            <p:nvPr/>
          </p:nvSpPr>
          <p:spPr>
            <a:xfrm>
              <a:off x="6980890" y="1941956"/>
              <a:ext cx="1099478" cy="536039"/>
            </a:xfrm>
            <a:prstGeom prst="rect">
              <a:avLst/>
            </a:prstGeom>
            <a:noFill/>
          </p:spPr>
          <p:txBody>
            <a:bodyPr wrap="square">
              <a:spAutoFit/>
            </a:bodyPr>
            <a:lstStyle/>
            <a:p>
              <a:pPr algn="ctr">
                <a:lnSpc>
                  <a:spcPct val="115000"/>
                </a:lnSpc>
                <a:spcAft>
                  <a:spcPts val="800"/>
                </a:spcAft>
                <a:buSzPts val="1800"/>
              </a:pPr>
              <a:r>
                <a:rPr lang="ar-EG" b="1" dirty="0">
                  <a:latin typeface="Adobe Arabic" panose="02040503050201020203" pitchFamily="18" charset="-78"/>
                  <a:ea typeface="GE Dinar Two Medium" panose="020A0503020102020204" pitchFamily="18" charset="-78"/>
                  <a:cs typeface="Adobe Arabic" panose="02040503050201020203" pitchFamily="18" charset="-78"/>
                </a:rPr>
                <a:t>التغذية الراجعة التصحيحية (البّناءة)</a:t>
              </a:r>
              <a:endParaRPr lang="en-US" b="1" dirty="0">
                <a:latin typeface="Adobe Arabic" panose="02040503050201020203" pitchFamily="18" charset="-78"/>
                <a:ea typeface="GE Dinar Two Medium" panose="020A0503020102020204" pitchFamily="18" charset="-78"/>
                <a:cs typeface="Adobe Arabic" panose="02040503050201020203" pitchFamily="18" charset="-78"/>
              </a:endParaRPr>
            </a:p>
          </p:txBody>
        </p:sp>
      </p:grpSp>
      <p:grpSp>
        <p:nvGrpSpPr>
          <p:cNvPr id="69" name="Group 68">
            <a:extLst>
              <a:ext uri="{FF2B5EF4-FFF2-40B4-BE49-F238E27FC236}">
                <a16:creationId xmlns:a16="http://schemas.microsoft.com/office/drawing/2014/main" id="{195A9AD9-60F4-F256-014D-EF0282B5F368}"/>
              </a:ext>
            </a:extLst>
          </p:cNvPr>
          <p:cNvGrpSpPr/>
          <p:nvPr/>
        </p:nvGrpSpPr>
        <p:grpSpPr>
          <a:xfrm>
            <a:off x="2779494" y="2870385"/>
            <a:ext cx="2262128" cy="2065006"/>
            <a:chOff x="4260019" y="1357929"/>
            <a:chExt cx="1662378" cy="1517518"/>
          </a:xfrm>
        </p:grpSpPr>
        <p:grpSp>
          <p:nvGrpSpPr>
            <p:cNvPr id="70" name="Group 69">
              <a:extLst>
                <a:ext uri="{FF2B5EF4-FFF2-40B4-BE49-F238E27FC236}">
                  <a16:creationId xmlns:a16="http://schemas.microsoft.com/office/drawing/2014/main" id="{ACCEAB47-43EC-A47E-034D-9B92197C04BB}"/>
                </a:ext>
              </a:extLst>
            </p:cNvPr>
            <p:cNvGrpSpPr/>
            <p:nvPr/>
          </p:nvGrpSpPr>
          <p:grpSpPr>
            <a:xfrm>
              <a:off x="4260019" y="1357929"/>
              <a:ext cx="1662378" cy="1517518"/>
              <a:chOff x="3723689" y="1357929"/>
              <a:chExt cx="2052243" cy="1873410"/>
            </a:xfrm>
          </p:grpSpPr>
          <p:grpSp>
            <p:nvGrpSpPr>
              <p:cNvPr id="72" name="Graphic 2">
                <a:extLst>
                  <a:ext uri="{FF2B5EF4-FFF2-40B4-BE49-F238E27FC236}">
                    <a16:creationId xmlns:a16="http://schemas.microsoft.com/office/drawing/2014/main" id="{537BDD21-3A57-8FDE-9349-D9AAF6AC5CE3}"/>
                  </a:ext>
                </a:extLst>
              </p:cNvPr>
              <p:cNvGrpSpPr/>
              <p:nvPr/>
            </p:nvGrpSpPr>
            <p:grpSpPr>
              <a:xfrm>
                <a:off x="3723689" y="1357929"/>
                <a:ext cx="2052243" cy="1873410"/>
                <a:chOff x="7596723" y="1981199"/>
                <a:chExt cx="2842768" cy="2595048"/>
              </a:xfrm>
            </p:grpSpPr>
            <p:sp>
              <p:nvSpPr>
                <p:cNvPr id="74" name="Freeform: Shape 73">
                  <a:extLst>
                    <a:ext uri="{FF2B5EF4-FFF2-40B4-BE49-F238E27FC236}">
                      <a16:creationId xmlns:a16="http://schemas.microsoft.com/office/drawing/2014/main" id="{333EBA34-684E-1F46-B526-7E674ADF8165}"/>
                    </a:ext>
                  </a:extLst>
                </p:cNvPr>
                <p:cNvSpPr/>
                <p:nvPr/>
              </p:nvSpPr>
              <p:spPr>
                <a:xfrm>
                  <a:off x="7915563" y="1981199"/>
                  <a:ext cx="2000411" cy="2595048"/>
                </a:xfrm>
                <a:custGeom>
                  <a:avLst/>
                  <a:gdLst>
                    <a:gd name="connsiteX0" fmla="*/ 1297340 w 2000411"/>
                    <a:gd name="connsiteY0" fmla="*/ 2594680 h 2595048"/>
                    <a:gd name="connsiteX1" fmla="*/ 0 w 2000411"/>
                    <a:gd name="connsiteY1" fmla="*/ 1297340 h 2595048"/>
                    <a:gd name="connsiteX2" fmla="*/ 1297340 w 2000411"/>
                    <a:gd name="connsiteY2" fmla="*/ 0 h 2595048"/>
                    <a:gd name="connsiteX3" fmla="*/ 2000412 w 2000411"/>
                    <a:gd name="connsiteY3" fmla="*/ 207079 h 2595048"/>
                    <a:gd name="connsiteX4" fmla="*/ 1910819 w 2000411"/>
                    <a:gd name="connsiteY4" fmla="*/ 346179 h 2595048"/>
                    <a:gd name="connsiteX5" fmla="*/ 1297340 w 2000411"/>
                    <a:gd name="connsiteY5" fmla="*/ 165516 h 2595048"/>
                    <a:gd name="connsiteX6" fmla="*/ 165331 w 2000411"/>
                    <a:gd name="connsiteY6" fmla="*/ 1297525 h 2595048"/>
                    <a:gd name="connsiteX7" fmla="*/ 1297340 w 2000411"/>
                    <a:gd name="connsiteY7" fmla="*/ 2429534 h 2595048"/>
                    <a:gd name="connsiteX8" fmla="*/ 1894009 w 2000411"/>
                    <a:gd name="connsiteY8" fmla="*/ 2259584 h 2595048"/>
                    <a:gd name="connsiteX9" fmla="*/ 1981200 w 2000411"/>
                    <a:gd name="connsiteY9" fmla="*/ 2400162 h 2595048"/>
                    <a:gd name="connsiteX10" fmla="*/ 1297340 w 2000411"/>
                    <a:gd name="connsiteY10" fmla="*/ 2595049 h 2595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00411" h="2595048">
                      <a:moveTo>
                        <a:pt x="1297340" y="2594680"/>
                      </a:moveTo>
                      <a:cubicBezTo>
                        <a:pt x="582076" y="2594680"/>
                        <a:pt x="0" y="2012604"/>
                        <a:pt x="0" y="1297340"/>
                      </a:cubicBezTo>
                      <a:cubicBezTo>
                        <a:pt x="0" y="582076"/>
                        <a:pt x="582076" y="0"/>
                        <a:pt x="1297340" y="0"/>
                      </a:cubicBezTo>
                      <a:cubicBezTo>
                        <a:pt x="1547276" y="0"/>
                        <a:pt x="1790377" y="71674"/>
                        <a:pt x="2000412" y="207079"/>
                      </a:cubicBezTo>
                      <a:lnTo>
                        <a:pt x="1910819" y="346179"/>
                      </a:lnTo>
                      <a:cubicBezTo>
                        <a:pt x="1727569" y="227953"/>
                        <a:pt x="1515503" y="165516"/>
                        <a:pt x="1297340" y="165516"/>
                      </a:cubicBezTo>
                      <a:cubicBezTo>
                        <a:pt x="673146" y="165516"/>
                        <a:pt x="165331" y="673331"/>
                        <a:pt x="165331" y="1297525"/>
                      </a:cubicBezTo>
                      <a:cubicBezTo>
                        <a:pt x="165331" y="1921718"/>
                        <a:pt x="673146" y="2429534"/>
                        <a:pt x="1297340" y="2429534"/>
                      </a:cubicBezTo>
                      <a:cubicBezTo>
                        <a:pt x="1508298" y="2429534"/>
                        <a:pt x="1714639" y="2370790"/>
                        <a:pt x="1894009" y="2259584"/>
                      </a:cubicBezTo>
                      <a:lnTo>
                        <a:pt x="1981200" y="2400162"/>
                      </a:lnTo>
                      <a:cubicBezTo>
                        <a:pt x="1775599" y="2527624"/>
                        <a:pt x="1539148" y="2595049"/>
                        <a:pt x="1297340" y="2595049"/>
                      </a:cubicBezTo>
                      <a:close/>
                    </a:path>
                  </a:pathLst>
                </a:custGeom>
                <a:solidFill>
                  <a:srgbClr val="FFCC66"/>
                </a:solidFill>
                <a:ln w="18464" cap="flat">
                  <a:noFill/>
                  <a:prstDash val="solid"/>
                  <a:miter/>
                </a:ln>
              </p:spPr>
              <p:txBody>
                <a:bodyPr rtlCol="0" anchor="ctr"/>
                <a:lstStyle/>
                <a:p>
                  <a:endParaRPr lang="en-US" dirty="0"/>
                </a:p>
              </p:txBody>
            </p:sp>
            <p:grpSp>
              <p:nvGrpSpPr>
                <p:cNvPr id="75" name="Graphic 2">
                  <a:extLst>
                    <a:ext uri="{FF2B5EF4-FFF2-40B4-BE49-F238E27FC236}">
                      <a16:creationId xmlns:a16="http://schemas.microsoft.com/office/drawing/2014/main" id="{9EC88043-28A1-991C-66C3-5874F1525C40}"/>
                    </a:ext>
                  </a:extLst>
                </p:cNvPr>
                <p:cNvGrpSpPr/>
                <p:nvPr/>
              </p:nvGrpSpPr>
              <p:grpSpPr>
                <a:xfrm>
                  <a:off x="7596723" y="2925894"/>
                  <a:ext cx="785460" cy="785460"/>
                  <a:chOff x="7596723" y="2925894"/>
                  <a:chExt cx="785460" cy="785460"/>
                </a:xfrm>
              </p:grpSpPr>
              <p:sp>
                <p:nvSpPr>
                  <p:cNvPr id="80" name="Freeform: Shape 79">
                    <a:extLst>
                      <a:ext uri="{FF2B5EF4-FFF2-40B4-BE49-F238E27FC236}">
                        <a16:creationId xmlns:a16="http://schemas.microsoft.com/office/drawing/2014/main" id="{9C1E7732-D81A-1588-FA22-CF23E1B06F11}"/>
                      </a:ext>
                    </a:extLst>
                  </p:cNvPr>
                  <p:cNvSpPr/>
                  <p:nvPr/>
                </p:nvSpPr>
                <p:spPr>
                  <a:xfrm>
                    <a:off x="7632006" y="2961546"/>
                    <a:ext cx="714525" cy="714525"/>
                  </a:xfrm>
                  <a:custGeom>
                    <a:avLst/>
                    <a:gdLst>
                      <a:gd name="connsiteX0" fmla="*/ 714525 w 714525"/>
                      <a:gd name="connsiteY0" fmla="*/ 357263 h 714525"/>
                      <a:gd name="connsiteX1" fmla="*/ 357262 w 714525"/>
                      <a:gd name="connsiteY1" fmla="*/ 714525 h 714525"/>
                      <a:gd name="connsiteX2" fmla="*/ 0 w 714525"/>
                      <a:gd name="connsiteY2" fmla="*/ 357263 h 714525"/>
                      <a:gd name="connsiteX3" fmla="*/ 357262 w 714525"/>
                      <a:gd name="connsiteY3" fmla="*/ 0 h 714525"/>
                      <a:gd name="connsiteX4" fmla="*/ 714525 w 714525"/>
                      <a:gd name="connsiteY4" fmla="*/ 357263 h 7145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4525" h="714525">
                        <a:moveTo>
                          <a:pt x="714525" y="357263"/>
                        </a:moveTo>
                        <a:cubicBezTo>
                          <a:pt x="714525" y="554573"/>
                          <a:pt x="554573" y="714525"/>
                          <a:pt x="357262" y="714525"/>
                        </a:cubicBezTo>
                        <a:cubicBezTo>
                          <a:pt x="159952" y="714525"/>
                          <a:pt x="0" y="554573"/>
                          <a:pt x="0" y="357263"/>
                        </a:cubicBezTo>
                        <a:cubicBezTo>
                          <a:pt x="0" y="159952"/>
                          <a:pt x="159952" y="0"/>
                          <a:pt x="357262" y="0"/>
                        </a:cubicBezTo>
                        <a:cubicBezTo>
                          <a:pt x="554573" y="0"/>
                          <a:pt x="714525" y="159952"/>
                          <a:pt x="714525" y="357263"/>
                        </a:cubicBezTo>
                        <a:close/>
                      </a:path>
                    </a:pathLst>
                  </a:custGeom>
                  <a:solidFill>
                    <a:srgbClr val="FFFFFF"/>
                  </a:solidFill>
                  <a:ln w="18464" cap="flat">
                    <a:noFill/>
                    <a:prstDash val="solid"/>
                    <a:miter/>
                  </a:ln>
                </p:spPr>
                <p:txBody>
                  <a:bodyPr rtlCol="0" anchor="ctr"/>
                  <a:lstStyle/>
                  <a:p>
                    <a:endParaRPr lang="en-US" dirty="0"/>
                  </a:p>
                </p:txBody>
              </p:sp>
              <p:sp>
                <p:nvSpPr>
                  <p:cNvPr id="81" name="Freeform: Shape 80">
                    <a:extLst>
                      <a:ext uri="{FF2B5EF4-FFF2-40B4-BE49-F238E27FC236}">
                        <a16:creationId xmlns:a16="http://schemas.microsoft.com/office/drawing/2014/main" id="{E261808C-7D0D-7F1F-E90D-D8BA37DDE623}"/>
                      </a:ext>
                    </a:extLst>
                  </p:cNvPr>
                  <p:cNvSpPr/>
                  <p:nvPr/>
                </p:nvSpPr>
                <p:spPr>
                  <a:xfrm>
                    <a:off x="7596723" y="2925894"/>
                    <a:ext cx="785460" cy="785460"/>
                  </a:xfrm>
                  <a:custGeom>
                    <a:avLst/>
                    <a:gdLst>
                      <a:gd name="connsiteX0" fmla="*/ 392730 w 785460"/>
                      <a:gd name="connsiteY0" fmla="*/ 785461 h 785460"/>
                      <a:gd name="connsiteX1" fmla="*/ 0 w 785460"/>
                      <a:gd name="connsiteY1" fmla="*/ 392730 h 785460"/>
                      <a:gd name="connsiteX2" fmla="*/ 392730 w 785460"/>
                      <a:gd name="connsiteY2" fmla="*/ 0 h 785460"/>
                      <a:gd name="connsiteX3" fmla="*/ 785461 w 785460"/>
                      <a:gd name="connsiteY3" fmla="*/ 392730 h 785460"/>
                      <a:gd name="connsiteX4" fmla="*/ 392730 w 785460"/>
                      <a:gd name="connsiteY4" fmla="*/ 785461 h 785460"/>
                      <a:gd name="connsiteX5" fmla="*/ 392730 w 785460"/>
                      <a:gd name="connsiteY5" fmla="*/ 70935 h 785460"/>
                      <a:gd name="connsiteX6" fmla="*/ 70935 w 785460"/>
                      <a:gd name="connsiteY6" fmla="*/ 392730 h 785460"/>
                      <a:gd name="connsiteX7" fmla="*/ 392730 w 785460"/>
                      <a:gd name="connsiteY7" fmla="*/ 714525 h 785460"/>
                      <a:gd name="connsiteX8" fmla="*/ 714526 w 785460"/>
                      <a:gd name="connsiteY8" fmla="*/ 392730 h 785460"/>
                      <a:gd name="connsiteX9" fmla="*/ 392730 w 785460"/>
                      <a:gd name="connsiteY9" fmla="*/ 70935 h 785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5460" h="785460">
                        <a:moveTo>
                          <a:pt x="392730" y="785461"/>
                        </a:moveTo>
                        <a:cubicBezTo>
                          <a:pt x="176230" y="785461"/>
                          <a:pt x="0" y="609231"/>
                          <a:pt x="0" y="392730"/>
                        </a:cubicBezTo>
                        <a:cubicBezTo>
                          <a:pt x="0" y="176230"/>
                          <a:pt x="176230" y="0"/>
                          <a:pt x="392730" y="0"/>
                        </a:cubicBezTo>
                        <a:cubicBezTo>
                          <a:pt x="609231" y="0"/>
                          <a:pt x="785461" y="176230"/>
                          <a:pt x="785461" y="392730"/>
                        </a:cubicBezTo>
                        <a:cubicBezTo>
                          <a:pt x="785461" y="609231"/>
                          <a:pt x="609231" y="785461"/>
                          <a:pt x="392730" y="785461"/>
                        </a:cubicBezTo>
                        <a:close/>
                        <a:moveTo>
                          <a:pt x="392730" y="70935"/>
                        </a:moveTo>
                        <a:cubicBezTo>
                          <a:pt x="215208" y="70935"/>
                          <a:pt x="70935" y="215207"/>
                          <a:pt x="70935" y="392730"/>
                        </a:cubicBezTo>
                        <a:cubicBezTo>
                          <a:pt x="70935" y="570253"/>
                          <a:pt x="215208" y="714525"/>
                          <a:pt x="392730" y="714525"/>
                        </a:cubicBezTo>
                        <a:cubicBezTo>
                          <a:pt x="570253" y="714525"/>
                          <a:pt x="714526" y="570253"/>
                          <a:pt x="714526" y="392730"/>
                        </a:cubicBezTo>
                        <a:cubicBezTo>
                          <a:pt x="714526" y="215207"/>
                          <a:pt x="570253" y="70935"/>
                          <a:pt x="392730" y="70935"/>
                        </a:cubicBezTo>
                        <a:close/>
                      </a:path>
                    </a:pathLst>
                  </a:custGeom>
                  <a:solidFill>
                    <a:srgbClr val="292929"/>
                  </a:solidFill>
                  <a:ln w="18464" cap="flat">
                    <a:noFill/>
                    <a:prstDash val="solid"/>
                    <a:miter/>
                  </a:ln>
                </p:spPr>
                <p:txBody>
                  <a:bodyPr rtlCol="0" anchor="ctr"/>
                  <a:lstStyle/>
                  <a:p>
                    <a:endParaRPr lang="en-US" dirty="0"/>
                  </a:p>
                </p:txBody>
              </p:sp>
            </p:grpSp>
            <p:grpSp>
              <p:nvGrpSpPr>
                <p:cNvPr id="76" name="Graphic 2">
                  <a:extLst>
                    <a:ext uri="{FF2B5EF4-FFF2-40B4-BE49-F238E27FC236}">
                      <a16:creationId xmlns:a16="http://schemas.microsoft.com/office/drawing/2014/main" id="{E5BAA145-838B-C9A7-CA92-9C4A774FBB78}"/>
                    </a:ext>
                  </a:extLst>
                </p:cNvPr>
                <p:cNvGrpSpPr/>
                <p:nvPr/>
              </p:nvGrpSpPr>
              <p:grpSpPr>
                <a:xfrm>
                  <a:off x="9842453" y="2230211"/>
                  <a:ext cx="597038" cy="2101642"/>
                  <a:chOff x="9842453" y="2230211"/>
                  <a:chExt cx="597038" cy="2101642"/>
                </a:xfrm>
                <a:solidFill>
                  <a:srgbClr val="292929"/>
                </a:solidFill>
              </p:grpSpPr>
              <p:sp>
                <p:nvSpPr>
                  <p:cNvPr id="77" name="Freeform: Shape 76">
                    <a:extLst>
                      <a:ext uri="{FF2B5EF4-FFF2-40B4-BE49-F238E27FC236}">
                        <a16:creationId xmlns:a16="http://schemas.microsoft.com/office/drawing/2014/main" id="{00CAD6C1-DCE5-CE42-79A6-88661B832AC3}"/>
                      </a:ext>
                    </a:extLst>
                  </p:cNvPr>
                  <p:cNvSpPr/>
                  <p:nvPr/>
                </p:nvSpPr>
                <p:spPr>
                  <a:xfrm>
                    <a:off x="9843561" y="2240556"/>
                    <a:ext cx="595930" cy="2082246"/>
                  </a:xfrm>
                  <a:custGeom>
                    <a:avLst/>
                    <a:gdLst>
                      <a:gd name="connsiteX0" fmla="*/ 83681 w 595930"/>
                      <a:gd name="connsiteY0" fmla="*/ 41379 h 2082246"/>
                      <a:gd name="connsiteX1" fmla="*/ 22168 w 595930"/>
                      <a:gd name="connsiteY1" fmla="*/ 0 h 2082246"/>
                      <a:gd name="connsiteX2" fmla="*/ 10899 w 595930"/>
                      <a:gd name="connsiteY2" fmla="*/ 20874 h 2082246"/>
                      <a:gd name="connsiteX3" fmla="*/ 68534 w 595930"/>
                      <a:gd name="connsiteY3" fmla="*/ 59852 h 2082246"/>
                      <a:gd name="connsiteX4" fmla="*/ 572285 w 595930"/>
                      <a:gd name="connsiteY4" fmla="*/ 1037983 h 2082246"/>
                      <a:gd name="connsiteX5" fmla="*/ 59113 w 595930"/>
                      <a:gd name="connsiteY5" fmla="*/ 2022949 h 2082246"/>
                      <a:gd name="connsiteX6" fmla="*/ 0 w 595930"/>
                      <a:gd name="connsiteY6" fmla="*/ 2061926 h 2082246"/>
                      <a:gd name="connsiteX7" fmla="*/ 12561 w 595930"/>
                      <a:gd name="connsiteY7" fmla="*/ 2082246 h 2082246"/>
                      <a:gd name="connsiteX8" fmla="*/ 72968 w 595930"/>
                      <a:gd name="connsiteY8" fmla="*/ 2042160 h 2082246"/>
                      <a:gd name="connsiteX9" fmla="*/ 595930 w 595930"/>
                      <a:gd name="connsiteY9" fmla="*/ 1038167 h 2082246"/>
                      <a:gd name="connsiteX10" fmla="*/ 83681 w 595930"/>
                      <a:gd name="connsiteY10" fmla="*/ 41748 h 2082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95930" h="2082246">
                        <a:moveTo>
                          <a:pt x="83681" y="41379"/>
                        </a:moveTo>
                        <a:cubicBezTo>
                          <a:pt x="63546" y="26970"/>
                          <a:pt x="43226" y="13300"/>
                          <a:pt x="22168" y="0"/>
                        </a:cubicBezTo>
                        <a:cubicBezTo>
                          <a:pt x="16256" y="5357"/>
                          <a:pt x="12192" y="12561"/>
                          <a:pt x="10899" y="20874"/>
                        </a:cubicBezTo>
                        <a:cubicBezTo>
                          <a:pt x="30480" y="33436"/>
                          <a:pt x="49692" y="46367"/>
                          <a:pt x="68534" y="59852"/>
                        </a:cubicBezTo>
                        <a:cubicBezTo>
                          <a:pt x="373334" y="278199"/>
                          <a:pt x="572285" y="635277"/>
                          <a:pt x="572285" y="1037983"/>
                        </a:cubicBezTo>
                        <a:cubicBezTo>
                          <a:pt x="572285" y="1440688"/>
                          <a:pt x="369270" y="1805340"/>
                          <a:pt x="59113" y="2022949"/>
                        </a:cubicBezTo>
                        <a:cubicBezTo>
                          <a:pt x="39901" y="2036618"/>
                          <a:pt x="20135" y="2049734"/>
                          <a:pt x="0" y="2061926"/>
                        </a:cubicBezTo>
                        <a:cubicBezTo>
                          <a:pt x="1847" y="2070054"/>
                          <a:pt x="6466" y="2077258"/>
                          <a:pt x="12561" y="2082246"/>
                        </a:cubicBezTo>
                        <a:cubicBezTo>
                          <a:pt x="33066" y="2069500"/>
                          <a:pt x="53386" y="2056015"/>
                          <a:pt x="72968" y="2042160"/>
                        </a:cubicBezTo>
                        <a:cubicBezTo>
                          <a:pt x="388851" y="1820118"/>
                          <a:pt x="595930" y="1452880"/>
                          <a:pt x="595930" y="1038167"/>
                        </a:cubicBezTo>
                        <a:cubicBezTo>
                          <a:pt x="595930" y="623455"/>
                          <a:pt x="393654" y="264530"/>
                          <a:pt x="83681" y="41748"/>
                        </a:cubicBezTo>
                        <a:close/>
                      </a:path>
                    </a:pathLst>
                  </a:custGeom>
                  <a:solidFill>
                    <a:srgbClr val="292929"/>
                  </a:solidFill>
                  <a:ln w="18464" cap="flat">
                    <a:noFill/>
                    <a:prstDash val="solid"/>
                    <a:miter/>
                  </a:ln>
                </p:spPr>
                <p:txBody>
                  <a:bodyPr rtlCol="0" anchor="ctr"/>
                  <a:lstStyle/>
                  <a:p>
                    <a:endParaRPr lang="en-US" dirty="0"/>
                  </a:p>
                </p:txBody>
              </p:sp>
              <p:sp>
                <p:nvSpPr>
                  <p:cNvPr id="78" name="Freeform: Shape 77">
                    <a:extLst>
                      <a:ext uri="{FF2B5EF4-FFF2-40B4-BE49-F238E27FC236}">
                        <a16:creationId xmlns:a16="http://schemas.microsoft.com/office/drawing/2014/main" id="{7DC4E3E3-DA78-C629-2FA9-7E18E14F3A75}"/>
                      </a:ext>
                    </a:extLst>
                  </p:cNvPr>
                  <p:cNvSpPr/>
                  <p:nvPr/>
                </p:nvSpPr>
                <p:spPr>
                  <a:xfrm>
                    <a:off x="9853722" y="2230211"/>
                    <a:ext cx="76107" cy="76107"/>
                  </a:xfrm>
                  <a:custGeom>
                    <a:avLst/>
                    <a:gdLst>
                      <a:gd name="connsiteX0" fmla="*/ 76108 w 76107"/>
                      <a:gd name="connsiteY0" fmla="*/ 38054 h 76107"/>
                      <a:gd name="connsiteX1" fmla="*/ 73521 w 76107"/>
                      <a:gd name="connsiteY1" fmla="*/ 51724 h 76107"/>
                      <a:gd name="connsiteX2" fmla="*/ 58373 w 76107"/>
                      <a:gd name="connsiteY2" fmla="*/ 70196 h 76107"/>
                      <a:gd name="connsiteX3" fmla="*/ 38054 w 76107"/>
                      <a:gd name="connsiteY3" fmla="*/ 76108 h 76107"/>
                      <a:gd name="connsiteX4" fmla="*/ 0 w 76107"/>
                      <a:gd name="connsiteY4" fmla="*/ 38054 h 76107"/>
                      <a:gd name="connsiteX5" fmla="*/ 739 w 76107"/>
                      <a:gd name="connsiteY5" fmla="*/ 31219 h 76107"/>
                      <a:gd name="connsiteX6" fmla="*/ 12007 w 76107"/>
                      <a:gd name="connsiteY6" fmla="*/ 10345 h 76107"/>
                      <a:gd name="connsiteX7" fmla="*/ 38054 w 76107"/>
                      <a:gd name="connsiteY7" fmla="*/ 0 h 76107"/>
                      <a:gd name="connsiteX8" fmla="*/ 76108 w 76107"/>
                      <a:gd name="connsiteY8" fmla="*/ 38054 h 7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107" h="76107">
                        <a:moveTo>
                          <a:pt x="76108" y="38054"/>
                        </a:moveTo>
                        <a:cubicBezTo>
                          <a:pt x="76108" y="42857"/>
                          <a:pt x="75184" y="47475"/>
                          <a:pt x="73521" y="51724"/>
                        </a:cubicBezTo>
                        <a:cubicBezTo>
                          <a:pt x="70750" y="59297"/>
                          <a:pt x="65209" y="65948"/>
                          <a:pt x="58373" y="70196"/>
                        </a:cubicBezTo>
                        <a:cubicBezTo>
                          <a:pt x="52462" y="73891"/>
                          <a:pt x="45628" y="76108"/>
                          <a:pt x="38054" y="76108"/>
                        </a:cubicBezTo>
                        <a:cubicBezTo>
                          <a:pt x="16995" y="76108"/>
                          <a:pt x="0" y="59113"/>
                          <a:pt x="0" y="38054"/>
                        </a:cubicBezTo>
                        <a:cubicBezTo>
                          <a:pt x="0" y="35652"/>
                          <a:pt x="184" y="33251"/>
                          <a:pt x="739" y="31219"/>
                        </a:cubicBezTo>
                        <a:cubicBezTo>
                          <a:pt x="2217" y="22906"/>
                          <a:pt x="6096" y="15887"/>
                          <a:pt x="12007" y="10345"/>
                        </a:cubicBezTo>
                        <a:cubicBezTo>
                          <a:pt x="18842" y="3879"/>
                          <a:pt x="27893" y="0"/>
                          <a:pt x="38054" y="0"/>
                        </a:cubicBezTo>
                        <a:cubicBezTo>
                          <a:pt x="59112" y="0"/>
                          <a:pt x="76108" y="16995"/>
                          <a:pt x="76108" y="38054"/>
                        </a:cubicBezTo>
                        <a:close/>
                      </a:path>
                    </a:pathLst>
                  </a:custGeom>
                  <a:solidFill>
                    <a:srgbClr val="292929"/>
                  </a:solidFill>
                  <a:ln w="18464" cap="flat">
                    <a:noFill/>
                    <a:prstDash val="solid"/>
                    <a:miter/>
                  </a:ln>
                </p:spPr>
                <p:txBody>
                  <a:bodyPr rtlCol="0" anchor="ctr"/>
                  <a:lstStyle/>
                  <a:p>
                    <a:endParaRPr lang="en-US" dirty="0"/>
                  </a:p>
                </p:txBody>
              </p:sp>
              <p:sp>
                <p:nvSpPr>
                  <p:cNvPr id="79" name="Freeform: Shape 78">
                    <a:extLst>
                      <a:ext uri="{FF2B5EF4-FFF2-40B4-BE49-F238E27FC236}">
                        <a16:creationId xmlns:a16="http://schemas.microsoft.com/office/drawing/2014/main" id="{57A0B104-FF59-502A-CB75-CF6CA46A9925}"/>
                      </a:ext>
                    </a:extLst>
                  </p:cNvPr>
                  <p:cNvSpPr/>
                  <p:nvPr/>
                </p:nvSpPr>
                <p:spPr>
                  <a:xfrm>
                    <a:off x="9842453" y="4255930"/>
                    <a:ext cx="75923" cy="75922"/>
                  </a:xfrm>
                  <a:custGeom>
                    <a:avLst/>
                    <a:gdLst>
                      <a:gd name="connsiteX0" fmla="*/ 75923 w 75923"/>
                      <a:gd name="connsiteY0" fmla="*/ 37869 h 75922"/>
                      <a:gd name="connsiteX1" fmla="*/ 38054 w 75923"/>
                      <a:gd name="connsiteY1" fmla="*/ 75923 h 75922"/>
                      <a:gd name="connsiteX2" fmla="*/ 13485 w 75923"/>
                      <a:gd name="connsiteY2" fmla="*/ 66687 h 75922"/>
                      <a:gd name="connsiteX3" fmla="*/ 923 w 75923"/>
                      <a:gd name="connsiteY3" fmla="*/ 46367 h 75922"/>
                      <a:gd name="connsiteX4" fmla="*/ 0 w 75923"/>
                      <a:gd name="connsiteY4" fmla="*/ 37869 h 75922"/>
                      <a:gd name="connsiteX5" fmla="*/ 38054 w 75923"/>
                      <a:gd name="connsiteY5" fmla="*/ 0 h 75922"/>
                      <a:gd name="connsiteX6" fmla="*/ 60036 w 75923"/>
                      <a:gd name="connsiteY6" fmla="*/ 7389 h 75922"/>
                      <a:gd name="connsiteX7" fmla="*/ 73891 w 75923"/>
                      <a:gd name="connsiteY7" fmla="*/ 26601 h 75922"/>
                      <a:gd name="connsiteX8" fmla="*/ 75738 w 75923"/>
                      <a:gd name="connsiteY8" fmla="*/ 37869 h 75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5923" h="75922">
                        <a:moveTo>
                          <a:pt x="75923" y="37869"/>
                        </a:moveTo>
                        <a:cubicBezTo>
                          <a:pt x="75923" y="58928"/>
                          <a:pt x="58928" y="75923"/>
                          <a:pt x="38054" y="75923"/>
                        </a:cubicBezTo>
                        <a:cubicBezTo>
                          <a:pt x="28633" y="75923"/>
                          <a:pt x="20135" y="72598"/>
                          <a:pt x="13485" y="66687"/>
                        </a:cubicBezTo>
                        <a:cubicBezTo>
                          <a:pt x="7389" y="61699"/>
                          <a:pt x="2771" y="54310"/>
                          <a:pt x="923" y="46367"/>
                        </a:cubicBezTo>
                        <a:cubicBezTo>
                          <a:pt x="185" y="43596"/>
                          <a:pt x="0" y="40640"/>
                          <a:pt x="0" y="37869"/>
                        </a:cubicBezTo>
                        <a:cubicBezTo>
                          <a:pt x="0" y="16995"/>
                          <a:pt x="16995" y="0"/>
                          <a:pt x="38054" y="0"/>
                        </a:cubicBezTo>
                        <a:cubicBezTo>
                          <a:pt x="46367" y="0"/>
                          <a:pt x="53941" y="2586"/>
                          <a:pt x="60036" y="7389"/>
                        </a:cubicBezTo>
                        <a:cubicBezTo>
                          <a:pt x="66687" y="11823"/>
                          <a:pt x="71674" y="18473"/>
                          <a:pt x="73891" y="26601"/>
                        </a:cubicBezTo>
                        <a:cubicBezTo>
                          <a:pt x="74999" y="30110"/>
                          <a:pt x="75738" y="33990"/>
                          <a:pt x="75738" y="37869"/>
                        </a:cubicBezTo>
                        <a:close/>
                      </a:path>
                    </a:pathLst>
                  </a:custGeom>
                  <a:solidFill>
                    <a:srgbClr val="292929"/>
                  </a:solidFill>
                  <a:ln w="18464" cap="flat">
                    <a:noFill/>
                    <a:prstDash val="solid"/>
                    <a:miter/>
                  </a:ln>
                </p:spPr>
                <p:txBody>
                  <a:bodyPr rtlCol="0" anchor="ctr"/>
                  <a:lstStyle/>
                  <a:p>
                    <a:endParaRPr lang="en-US" dirty="0"/>
                  </a:p>
                </p:txBody>
              </p:sp>
            </p:grpSp>
          </p:grpSp>
          <p:sp>
            <p:nvSpPr>
              <p:cNvPr id="73" name="TextBox 72">
                <a:extLst>
                  <a:ext uri="{FF2B5EF4-FFF2-40B4-BE49-F238E27FC236}">
                    <a16:creationId xmlns:a16="http://schemas.microsoft.com/office/drawing/2014/main" id="{E769C490-C479-A5A5-D869-74F94D33EF18}"/>
                  </a:ext>
                </a:extLst>
              </p:cNvPr>
              <p:cNvSpPr txBox="1"/>
              <p:nvPr/>
            </p:nvSpPr>
            <p:spPr>
              <a:xfrm>
                <a:off x="3799237" y="2094579"/>
                <a:ext cx="567037" cy="400110"/>
              </a:xfrm>
              <a:prstGeom prst="rect">
                <a:avLst/>
              </a:prstGeom>
              <a:noFill/>
            </p:spPr>
            <p:txBody>
              <a:bodyPr wrap="square" rtlCol="0">
                <a:spAutoFit/>
              </a:bodyPr>
              <a:lstStyle/>
              <a:p>
                <a:r>
                  <a:rPr lang="en-US" sz="2000" dirty="0">
                    <a:latin typeface="Adobe Arabic" panose="02040503050201020203" pitchFamily="18" charset="-78"/>
                    <a:cs typeface="Adobe Arabic" panose="02040503050201020203" pitchFamily="18" charset="-78"/>
                  </a:rPr>
                  <a:t>03</a:t>
                </a:r>
              </a:p>
            </p:txBody>
          </p:sp>
        </p:grpSp>
        <p:sp>
          <p:nvSpPr>
            <p:cNvPr id="71" name="TextBox 70">
              <a:extLst>
                <a:ext uri="{FF2B5EF4-FFF2-40B4-BE49-F238E27FC236}">
                  <a16:creationId xmlns:a16="http://schemas.microsoft.com/office/drawing/2014/main" id="{9EC5A268-F87F-F189-094E-2D45FA0F6262}"/>
                </a:ext>
              </a:extLst>
            </p:cNvPr>
            <p:cNvSpPr txBox="1"/>
            <p:nvPr/>
          </p:nvSpPr>
          <p:spPr>
            <a:xfrm>
              <a:off x="4714014" y="1907800"/>
              <a:ext cx="1151330" cy="301946"/>
            </a:xfrm>
            <a:prstGeom prst="rect">
              <a:avLst/>
            </a:prstGeom>
            <a:noFill/>
          </p:spPr>
          <p:txBody>
            <a:bodyPr wrap="square">
              <a:spAutoFit/>
            </a:bodyPr>
            <a:lstStyle/>
            <a:p>
              <a:pPr algn="ctr">
                <a:lnSpc>
                  <a:spcPct val="115000"/>
                </a:lnSpc>
                <a:spcAft>
                  <a:spcPts val="800"/>
                </a:spcAft>
                <a:buSzPts val="1800"/>
              </a:pPr>
              <a:r>
                <a:rPr lang="ar-EG" b="1" dirty="0">
                  <a:latin typeface="Adobe Arabic" panose="02040503050201020203" pitchFamily="18" charset="-78"/>
                  <a:ea typeface="GE Dinar Two Medium" panose="020A0503020102020204" pitchFamily="18" charset="-78"/>
                  <a:cs typeface="Adobe Arabic" panose="02040503050201020203" pitchFamily="18" charset="-78"/>
                </a:rPr>
                <a:t>التغذية الراجعة السلبية</a:t>
              </a:r>
              <a:endParaRPr lang="en-US" b="1" dirty="0">
                <a:latin typeface="Adobe Arabic" panose="02040503050201020203" pitchFamily="18" charset="-78"/>
                <a:ea typeface="GE Dinar Two Medium" panose="020A0503020102020204" pitchFamily="18" charset="-78"/>
                <a:cs typeface="Adobe Arabic" panose="02040503050201020203" pitchFamily="18" charset="-78"/>
              </a:endParaRPr>
            </a:p>
          </p:txBody>
        </p:sp>
      </p:grpSp>
    </p:spTree>
    <p:extLst>
      <p:ext uri="{BB962C8B-B14F-4D97-AF65-F5344CB8AC3E}">
        <p14:creationId xmlns:p14="http://schemas.microsoft.com/office/powerpoint/2010/main" val="40174080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56"/>
                                        </p:tgtEl>
                                        <p:attrNameLst>
                                          <p:attrName>style.visibility</p:attrName>
                                        </p:attrNameLst>
                                      </p:cBhvr>
                                      <p:to>
                                        <p:strVal val="visible"/>
                                      </p:to>
                                    </p:set>
                                    <p:animEffect transition="in" filter="fade">
                                      <p:cBhvr>
                                        <p:cTn id="14" dur="1000"/>
                                        <p:tgtEl>
                                          <p:spTgt spid="56"/>
                                        </p:tgtEl>
                                      </p:cBhvr>
                                    </p:animEffect>
                                    <p:anim calcmode="lin" valueType="num">
                                      <p:cBhvr>
                                        <p:cTn id="15" dur="1000" fill="hold"/>
                                        <p:tgtEl>
                                          <p:spTgt spid="56"/>
                                        </p:tgtEl>
                                        <p:attrNameLst>
                                          <p:attrName>ppt_x</p:attrName>
                                        </p:attrNameLst>
                                      </p:cBhvr>
                                      <p:tavLst>
                                        <p:tav tm="0">
                                          <p:val>
                                            <p:strVal val="#ppt_x"/>
                                          </p:val>
                                        </p:tav>
                                        <p:tav tm="100000">
                                          <p:val>
                                            <p:strVal val="#ppt_x"/>
                                          </p:val>
                                        </p:tav>
                                      </p:tavLst>
                                    </p:anim>
                                    <p:anim calcmode="lin" valueType="num">
                                      <p:cBhvr>
                                        <p:cTn id="16" dur="1000" fill="hold"/>
                                        <p:tgtEl>
                                          <p:spTgt spid="56"/>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69"/>
                                        </p:tgtEl>
                                        <p:attrNameLst>
                                          <p:attrName>style.visibility</p:attrName>
                                        </p:attrNameLst>
                                      </p:cBhvr>
                                      <p:to>
                                        <p:strVal val="visible"/>
                                      </p:to>
                                    </p:set>
                                    <p:animEffect transition="in" filter="fade">
                                      <p:cBhvr>
                                        <p:cTn id="21" dur="1000"/>
                                        <p:tgtEl>
                                          <p:spTgt spid="69"/>
                                        </p:tgtEl>
                                      </p:cBhvr>
                                    </p:animEffect>
                                    <p:anim calcmode="lin" valueType="num">
                                      <p:cBhvr>
                                        <p:cTn id="22" dur="1000" fill="hold"/>
                                        <p:tgtEl>
                                          <p:spTgt spid="69"/>
                                        </p:tgtEl>
                                        <p:attrNameLst>
                                          <p:attrName>ppt_x</p:attrName>
                                        </p:attrNameLst>
                                      </p:cBhvr>
                                      <p:tavLst>
                                        <p:tav tm="0">
                                          <p:val>
                                            <p:strVal val="#ppt_x"/>
                                          </p:val>
                                        </p:tav>
                                        <p:tav tm="100000">
                                          <p:val>
                                            <p:strVal val="#ppt_x"/>
                                          </p:val>
                                        </p:tav>
                                      </p:tavLst>
                                    </p:anim>
                                    <p:anim calcmode="lin" valueType="num">
                                      <p:cBhvr>
                                        <p:cTn id="23" dur="1000" fill="hold"/>
                                        <p:tgtEl>
                                          <p:spTgt spid="6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779494" y="519096"/>
              <a:ext cx="6633012" cy="800219"/>
            </a:xfrm>
            <a:prstGeom prst="rect">
              <a:avLst/>
            </a:prstGeom>
            <a:noFill/>
          </p:spPr>
          <p:txBody>
            <a:bodyPr wrap="square">
              <a:spAutoFit/>
            </a:bodyPr>
            <a:lstStyle/>
            <a:p>
              <a:pPr algn="ctr" rtl="1">
                <a:lnSpc>
                  <a:spcPct val="115000"/>
                </a:lnSpc>
                <a:spcAft>
                  <a:spcPts val="800"/>
                </a:spcAft>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أنواع التغذية الراجعة في بيئة العمل</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14" name="Group 13">
            <a:extLst>
              <a:ext uri="{FF2B5EF4-FFF2-40B4-BE49-F238E27FC236}">
                <a16:creationId xmlns:a16="http://schemas.microsoft.com/office/drawing/2014/main" id="{40E5608E-3101-B25B-163C-03A7E2DA85A1}"/>
              </a:ext>
            </a:extLst>
          </p:cNvPr>
          <p:cNvGrpSpPr/>
          <p:nvPr/>
        </p:nvGrpSpPr>
        <p:grpSpPr>
          <a:xfrm>
            <a:off x="8846169" y="2947343"/>
            <a:ext cx="2262128" cy="2065006"/>
            <a:chOff x="1993143" y="1357929"/>
            <a:chExt cx="1662378" cy="1517518"/>
          </a:xfrm>
        </p:grpSpPr>
        <p:grpSp>
          <p:nvGrpSpPr>
            <p:cNvPr id="15" name="Group 14">
              <a:extLst>
                <a:ext uri="{FF2B5EF4-FFF2-40B4-BE49-F238E27FC236}">
                  <a16:creationId xmlns:a16="http://schemas.microsoft.com/office/drawing/2014/main" id="{01EAE7F1-59A2-BAF5-8C8F-E91DA2D15B2A}"/>
                </a:ext>
              </a:extLst>
            </p:cNvPr>
            <p:cNvGrpSpPr/>
            <p:nvPr/>
          </p:nvGrpSpPr>
          <p:grpSpPr>
            <a:xfrm>
              <a:off x="1993143" y="1357929"/>
              <a:ext cx="1662378" cy="1517518"/>
              <a:chOff x="1364325" y="1357929"/>
              <a:chExt cx="2052243" cy="1873410"/>
            </a:xfrm>
          </p:grpSpPr>
          <p:grpSp>
            <p:nvGrpSpPr>
              <p:cNvPr id="17" name="Graphic 2">
                <a:extLst>
                  <a:ext uri="{FF2B5EF4-FFF2-40B4-BE49-F238E27FC236}">
                    <a16:creationId xmlns:a16="http://schemas.microsoft.com/office/drawing/2014/main" id="{78BC1219-E362-1FC4-2AFF-3D8FC12E8F80}"/>
                  </a:ext>
                </a:extLst>
              </p:cNvPr>
              <p:cNvGrpSpPr/>
              <p:nvPr/>
            </p:nvGrpSpPr>
            <p:grpSpPr>
              <a:xfrm>
                <a:off x="1364325" y="1357929"/>
                <a:ext cx="2052243" cy="1873410"/>
                <a:chOff x="7596723" y="1981199"/>
                <a:chExt cx="2842768" cy="2595048"/>
              </a:xfrm>
            </p:grpSpPr>
            <p:sp>
              <p:nvSpPr>
                <p:cNvPr id="19" name="Freeform: Shape 18">
                  <a:extLst>
                    <a:ext uri="{FF2B5EF4-FFF2-40B4-BE49-F238E27FC236}">
                      <a16:creationId xmlns:a16="http://schemas.microsoft.com/office/drawing/2014/main" id="{869485D2-A50D-1571-EF84-E57CBAEE823E}"/>
                    </a:ext>
                  </a:extLst>
                </p:cNvPr>
                <p:cNvSpPr/>
                <p:nvPr/>
              </p:nvSpPr>
              <p:spPr>
                <a:xfrm>
                  <a:off x="7915563" y="1981199"/>
                  <a:ext cx="2000411" cy="2595048"/>
                </a:xfrm>
                <a:custGeom>
                  <a:avLst/>
                  <a:gdLst>
                    <a:gd name="connsiteX0" fmla="*/ 1297340 w 2000411"/>
                    <a:gd name="connsiteY0" fmla="*/ 2594680 h 2595048"/>
                    <a:gd name="connsiteX1" fmla="*/ 0 w 2000411"/>
                    <a:gd name="connsiteY1" fmla="*/ 1297340 h 2595048"/>
                    <a:gd name="connsiteX2" fmla="*/ 1297340 w 2000411"/>
                    <a:gd name="connsiteY2" fmla="*/ 0 h 2595048"/>
                    <a:gd name="connsiteX3" fmla="*/ 2000412 w 2000411"/>
                    <a:gd name="connsiteY3" fmla="*/ 207079 h 2595048"/>
                    <a:gd name="connsiteX4" fmla="*/ 1910819 w 2000411"/>
                    <a:gd name="connsiteY4" fmla="*/ 346179 h 2595048"/>
                    <a:gd name="connsiteX5" fmla="*/ 1297340 w 2000411"/>
                    <a:gd name="connsiteY5" fmla="*/ 165516 h 2595048"/>
                    <a:gd name="connsiteX6" fmla="*/ 165331 w 2000411"/>
                    <a:gd name="connsiteY6" fmla="*/ 1297525 h 2595048"/>
                    <a:gd name="connsiteX7" fmla="*/ 1297340 w 2000411"/>
                    <a:gd name="connsiteY7" fmla="*/ 2429534 h 2595048"/>
                    <a:gd name="connsiteX8" fmla="*/ 1894009 w 2000411"/>
                    <a:gd name="connsiteY8" fmla="*/ 2259584 h 2595048"/>
                    <a:gd name="connsiteX9" fmla="*/ 1981200 w 2000411"/>
                    <a:gd name="connsiteY9" fmla="*/ 2400162 h 2595048"/>
                    <a:gd name="connsiteX10" fmla="*/ 1297340 w 2000411"/>
                    <a:gd name="connsiteY10" fmla="*/ 2595049 h 2595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00411" h="2595048">
                      <a:moveTo>
                        <a:pt x="1297340" y="2594680"/>
                      </a:moveTo>
                      <a:cubicBezTo>
                        <a:pt x="582076" y="2594680"/>
                        <a:pt x="0" y="2012604"/>
                        <a:pt x="0" y="1297340"/>
                      </a:cubicBezTo>
                      <a:cubicBezTo>
                        <a:pt x="0" y="582076"/>
                        <a:pt x="582076" y="0"/>
                        <a:pt x="1297340" y="0"/>
                      </a:cubicBezTo>
                      <a:cubicBezTo>
                        <a:pt x="1547276" y="0"/>
                        <a:pt x="1790377" y="71674"/>
                        <a:pt x="2000412" y="207079"/>
                      </a:cubicBezTo>
                      <a:lnTo>
                        <a:pt x="1910819" y="346179"/>
                      </a:lnTo>
                      <a:cubicBezTo>
                        <a:pt x="1727569" y="227953"/>
                        <a:pt x="1515503" y="165516"/>
                        <a:pt x="1297340" y="165516"/>
                      </a:cubicBezTo>
                      <a:cubicBezTo>
                        <a:pt x="673146" y="165516"/>
                        <a:pt x="165331" y="673331"/>
                        <a:pt x="165331" y="1297525"/>
                      </a:cubicBezTo>
                      <a:cubicBezTo>
                        <a:pt x="165331" y="1921718"/>
                        <a:pt x="673146" y="2429534"/>
                        <a:pt x="1297340" y="2429534"/>
                      </a:cubicBezTo>
                      <a:cubicBezTo>
                        <a:pt x="1508298" y="2429534"/>
                        <a:pt x="1714639" y="2370790"/>
                        <a:pt x="1894009" y="2259584"/>
                      </a:cubicBezTo>
                      <a:lnTo>
                        <a:pt x="1981200" y="2400162"/>
                      </a:lnTo>
                      <a:cubicBezTo>
                        <a:pt x="1775599" y="2527624"/>
                        <a:pt x="1539148" y="2595049"/>
                        <a:pt x="1297340" y="2595049"/>
                      </a:cubicBezTo>
                      <a:close/>
                    </a:path>
                  </a:pathLst>
                </a:custGeom>
                <a:solidFill>
                  <a:srgbClr val="116569"/>
                </a:solidFill>
                <a:ln w="18464" cap="flat">
                  <a:noFill/>
                  <a:prstDash val="solid"/>
                  <a:miter/>
                </a:ln>
              </p:spPr>
              <p:txBody>
                <a:bodyPr rtlCol="0" anchor="ctr"/>
                <a:lstStyle/>
                <a:p>
                  <a:endParaRPr lang="en-US" dirty="0"/>
                </a:p>
              </p:txBody>
            </p:sp>
            <p:grpSp>
              <p:nvGrpSpPr>
                <p:cNvPr id="20" name="Graphic 2">
                  <a:extLst>
                    <a:ext uri="{FF2B5EF4-FFF2-40B4-BE49-F238E27FC236}">
                      <a16:creationId xmlns:a16="http://schemas.microsoft.com/office/drawing/2014/main" id="{F14AF5A9-DE04-21A7-7B03-98F8254C16CC}"/>
                    </a:ext>
                  </a:extLst>
                </p:cNvPr>
                <p:cNvGrpSpPr/>
                <p:nvPr/>
              </p:nvGrpSpPr>
              <p:grpSpPr>
                <a:xfrm>
                  <a:off x="7596723" y="2925894"/>
                  <a:ext cx="785460" cy="785460"/>
                  <a:chOff x="7596723" y="2925894"/>
                  <a:chExt cx="785460" cy="785460"/>
                </a:xfrm>
              </p:grpSpPr>
              <p:sp>
                <p:nvSpPr>
                  <p:cNvPr id="25" name="Freeform: Shape 24">
                    <a:extLst>
                      <a:ext uri="{FF2B5EF4-FFF2-40B4-BE49-F238E27FC236}">
                        <a16:creationId xmlns:a16="http://schemas.microsoft.com/office/drawing/2014/main" id="{C2922097-F1D4-156E-61C0-CD705D173AE6}"/>
                      </a:ext>
                    </a:extLst>
                  </p:cNvPr>
                  <p:cNvSpPr/>
                  <p:nvPr/>
                </p:nvSpPr>
                <p:spPr>
                  <a:xfrm>
                    <a:off x="7632006" y="2961546"/>
                    <a:ext cx="714525" cy="714525"/>
                  </a:xfrm>
                  <a:custGeom>
                    <a:avLst/>
                    <a:gdLst>
                      <a:gd name="connsiteX0" fmla="*/ 714525 w 714525"/>
                      <a:gd name="connsiteY0" fmla="*/ 357263 h 714525"/>
                      <a:gd name="connsiteX1" fmla="*/ 357262 w 714525"/>
                      <a:gd name="connsiteY1" fmla="*/ 714525 h 714525"/>
                      <a:gd name="connsiteX2" fmla="*/ 0 w 714525"/>
                      <a:gd name="connsiteY2" fmla="*/ 357263 h 714525"/>
                      <a:gd name="connsiteX3" fmla="*/ 357262 w 714525"/>
                      <a:gd name="connsiteY3" fmla="*/ 0 h 714525"/>
                      <a:gd name="connsiteX4" fmla="*/ 714525 w 714525"/>
                      <a:gd name="connsiteY4" fmla="*/ 357263 h 7145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4525" h="714525">
                        <a:moveTo>
                          <a:pt x="714525" y="357263"/>
                        </a:moveTo>
                        <a:cubicBezTo>
                          <a:pt x="714525" y="554573"/>
                          <a:pt x="554573" y="714525"/>
                          <a:pt x="357262" y="714525"/>
                        </a:cubicBezTo>
                        <a:cubicBezTo>
                          <a:pt x="159952" y="714525"/>
                          <a:pt x="0" y="554573"/>
                          <a:pt x="0" y="357263"/>
                        </a:cubicBezTo>
                        <a:cubicBezTo>
                          <a:pt x="0" y="159952"/>
                          <a:pt x="159952" y="0"/>
                          <a:pt x="357262" y="0"/>
                        </a:cubicBezTo>
                        <a:cubicBezTo>
                          <a:pt x="554573" y="0"/>
                          <a:pt x="714525" y="159952"/>
                          <a:pt x="714525" y="357263"/>
                        </a:cubicBezTo>
                        <a:close/>
                      </a:path>
                    </a:pathLst>
                  </a:custGeom>
                  <a:solidFill>
                    <a:srgbClr val="FFFFFF"/>
                  </a:solidFill>
                  <a:ln w="18464" cap="flat">
                    <a:noFill/>
                    <a:prstDash val="solid"/>
                    <a:miter/>
                  </a:ln>
                </p:spPr>
                <p:txBody>
                  <a:bodyPr rtlCol="0" anchor="ctr"/>
                  <a:lstStyle/>
                  <a:p>
                    <a:endParaRPr lang="en-US" dirty="0"/>
                  </a:p>
                </p:txBody>
              </p:sp>
              <p:sp>
                <p:nvSpPr>
                  <p:cNvPr id="26" name="Freeform: Shape 25">
                    <a:extLst>
                      <a:ext uri="{FF2B5EF4-FFF2-40B4-BE49-F238E27FC236}">
                        <a16:creationId xmlns:a16="http://schemas.microsoft.com/office/drawing/2014/main" id="{41F30791-DD1B-B600-54B0-07CF9911FB43}"/>
                      </a:ext>
                    </a:extLst>
                  </p:cNvPr>
                  <p:cNvSpPr/>
                  <p:nvPr/>
                </p:nvSpPr>
                <p:spPr>
                  <a:xfrm>
                    <a:off x="7596723" y="2925894"/>
                    <a:ext cx="785460" cy="785460"/>
                  </a:xfrm>
                  <a:custGeom>
                    <a:avLst/>
                    <a:gdLst>
                      <a:gd name="connsiteX0" fmla="*/ 392730 w 785460"/>
                      <a:gd name="connsiteY0" fmla="*/ 785461 h 785460"/>
                      <a:gd name="connsiteX1" fmla="*/ 0 w 785460"/>
                      <a:gd name="connsiteY1" fmla="*/ 392730 h 785460"/>
                      <a:gd name="connsiteX2" fmla="*/ 392730 w 785460"/>
                      <a:gd name="connsiteY2" fmla="*/ 0 h 785460"/>
                      <a:gd name="connsiteX3" fmla="*/ 785461 w 785460"/>
                      <a:gd name="connsiteY3" fmla="*/ 392730 h 785460"/>
                      <a:gd name="connsiteX4" fmla="*/ 392730 w 785460"/>
                      <a:gd name="connsiteY4" fmla="*/ 785461 h 785460"/>
                      <a:gd name="connsiteX5" fmla="*/ 392730 w 785460"/>
                      <a:gd name="connsiteY5" fmla="*/ 70935 h 785460"/>
                      <a:gd name="connsiteX6" fmla="*/ 70935 w 785460"/>
                      <a:gd name="connsiteY6" fmla="*/ 392730 h 785460"/>
                      <a:gd name="connsiteX7" fmla="*/ 392730 w 785460"/>
                      <a:gd name="connsiteY7" fmla="*/ 714525 h 785460"/>
                      <a:gd name="connsiteX8" fmla="*/ 714526 w 785460"/>
                      <a:gd name="connsiteY8" fmla="*/ 392730 h 785460"/>
                      <a:gd name="connsiteX9" fmla="*/ 392730 w 785460"/>
                      <a:gd name="connsiteY9" fmla="*/ 70935 h 785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5460" h="785460">
                        <a:moveTo>
                          <a:pt x="392730" y="785461"/>
                        </a:moveTo>
                        <a:cubicBezTo>
                          <a:pt x="176230" y="785461"/>
                          <a:pt x="0" y="609231"/>
                          <a:pt x="0" y="392730"/>
                        </a:cubicBezTo>
                        <a:cubicBezTo>
                          <a:pt x="0" y="176230"/>
                          <a:pt x="176230" y="0"/>
                          <a:pt x="392730" y="0"/>
                        </a:cubicBezTo>
                        <a:cubicBezTo>
                          <a:pt x="609231" y="0"/>
                          <a:pt x="785461" y="176230"/>
                          <a:pt x="785461" y="392730"/>
                        </a:cubicBezTo>
                        <a:cubicBezTo>
                          <a:pt x="785461" y="609231"/>
                          <a:pt x="609231" y="785461"/>
                          <a:pt x="392730" y="785461"/>
                        </a:cubicBezTo>
                        <a:close/>
                        <a:moveTo>
                          <a:pt x="392730" y="70935"/>
                        </a:moveTo>
                        <a:cubicBezTo>
                          <a:pt x="215208" y="70935"/>
                          <a:pt x="70935" y="215207"/>
                          <a:pt x="70935" y="392730"/>
                        </a:cubicBezTo>
                        <a:cubicBezTo>
                          <a:pt x="70935" y="570253"/>
                          <a:pt x="215208" y="714525"/>
                          <a:pt x="392730" y="714525"/>
                        </a:cubicBezTo>
                        <a:cubicBezTo>
                          <a:pt x="570253" y="714525"/>
                          <a:pt x="714526" y="570253"/>
                          <a:pt x="714526" y="392730"/>
                        </a:cubicBezTo>
                        <a:cubicBezTo>
                          <a:pt x="714526" y="215207"/>
                          <a:pt x="570253" y="70935"/>
                          <a:pt x="392730" y="70935"/>
                        </a:cubicBezTo>
                        <a:close/>
                      </a:path>
                    </a:pathLst>
                  </a:custGeom>
                  <a:solidFill>
                    <a:srgbClr val="292929"/>
                  </a:solidFill>
                  <a:ln w="18464" cap="flat">
                    <a:noFill/>
                    <a:prstDash val="solid"/>
                    <a:miter/>
                  </a:ln>
                </p:spPr>
                <p:txBody>
                  <a:bodyPr rtlCol="0" anchor="ctr"/>
                  <a:lstStyle/>
                  <a:p>
                    <a:endParaRPr lang="en-US" dirty="0"/>
                  </a:p>
                </p:txBody>
              </p:sp>
            </p:grpSp>
            <p:grpSp>
              <p:nvGrpSpPr>
                <p:cNvPr id="21" name="Graphic 2">
                  <a:extLst>
                    <a:ext uri="{FF2B5EF4-FFF2-40B4-BE49-F238E27FC236}">
                      <a16:creationId xmlns:a16="http://schemas.microsoft.com/office/drawing/2014/main" id="{717FA15B-131B-75A8-B9CD-F8DC46FF0D17}"/>
                    </a:ext>
                  </a:extLst>
                </p:cNvPr>
                <p:cNvGrpSpPr/>
                <p:nvPr/>
              </p:nvGrpSpPr>
              <p:grpSpPr>
                <a:xfrm>
                  <a:off x="9842453" y="2230211"/>
                  <a:ext cx="597038" cy="2101642"/>
                  <a:chOff x="9842453" y="2230211"/>
                  <a:chExt cx="597038" cy="2101642"/>
                </a:xfrm>
                <a:solidFill>
                  <a:srgbClr val="292929"/>
                </a:solidFill>
              </p:grpSpPr>
              <p:sp>
                <p:nvSpPr>
                  <p:cNvPr id="22" name="Freeform: Shape 21">
                    <a:extLst>
                      <a:ext uri="{FF2B5EF4-FFF2-40B4-BE49-F238E27FC236}">
                        <a16:creationId xmlns:a16="http://schemas.microsoft.com/office/drawing/2014/main" id="{F5C9E45A-0403-EDAB-0676-26B4F0B717DA}"/>
                      </a:ext>
                    </a:extLst>
                  </p:cNvPr>
                  <p:cNvSpPr/>
                  <p:nvPr/>
                </p:nvSpPr>
                <p:spPr>
                  <a:xfrm>
                    <a:off x="9843561" y="2240556"/>
                    <a:ext cx="595930" cy="2082246"/>
                  </a:xfrm>
                  <a:custGeom>
                    <a:avLst/>
                    <a:gdLst>
                      <a:gd name="connsiteX0" fmla="*/ 83681 w 595930"/>
                      <a:gd name="connsiteY0" fmla="*/ 41379 h 2082246"/>
                      <a:gd name="connsiteX1" fmla="*/ 22168 w 595930"/>
                      <a:gd name="connsiteY1" fmla="*/ 0 h 2082246"/>
                      <a:gd name="connsiteX2" fmla="*/ 10899 w 595930"/>
                      <a:gd name="connsiteY2" fmla="*/ 20874 h 2082246"/>
                      <a:gd name="connsiteX3" fmla="*/ 68534 w 595930"/>
                      <a:gd name="connsiteY3" fmla="*/ 59852 h 2082246"/>
                      <a:gd name="connsiteX4" fmla="*/ 572285 w 595930"/>
                      <a:gd name="connsiteY4" fmla="*/ 1037983 h 2082246"/>
                      <a:gd name="connsiteX5" fmla="*/ 59113 w 595930"/>
                      <a:gd name="connsiteY5" fmla="*/ 2022949 h 2082246"/>
                      <a:gd name="connsiteX6" fmla="*/ 0 w 595930"/>
                      <a:gd name="connsiteY6" fmla="*/ 2061926 h 2082246"/>
                      <a:gd name="connsiteX7" fmla="*/ 12561 w 595930"/>
                      <a:gd name="connsiteY7" fmla="*/ 2082246 h 2082246"/>
                      <a:gd name="connsiteX8" fmla="*/ 72968 w 595930"/>
                      <a:gd name="connsiteY8" fmla="*/ 2042160 h 2082246"/>
                      <a:gd name="connsiteX9" fmla="*/ 595930 w 595930"/>
                      <a:gd name="connsiteY9" fmla="*/ 1038167 h 2082246"/>
                      <a:gd name="connsiteX10" fmla="*/ 83681 w 595930"/>
                      <a:gd name="connsiteY10" fmla="*/ 41748 h 2082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95930" h="2082246">
                        <a:moveTo>
                          <a:pt x="83681" y="41379"/>
                        </a:moveTo>
                        <a:cubicBezTo>
                          <a:pt x="63546" y="26970"/>
                          <a:pt x="43226" y="13300"/>
                          <a:pt x="22168" y="0"/>
                        </a:cubicBezTo>
                        <a:cubicBezTo>
                          <a:pt x="16256" y="5357"/>
                          <a:pt x="12192" y="12561"/>
                          <a:pt x="10899" y="20874"/>
                        </a:cubicBezTo>
                        <a:cubicBezTo>
                          <a:pt x="30480" y="33436"/>
                          <a:pt x="49692" y="46367"/>
                          <a:pt x="68534" y="59852"/>
                        </a:cubicBezTo>
                        <a:cubicBezTo>
                          <a:pt x="373334" y="278199"/>
                          <a:pt x="572285" y="635277"/>
                          <a:pt x="572285" y="1037983"/>
                        </a:cubicBezTo>
                        <a:cubicBezTo>
                          <a:pt x="572285" y="1440688"/>
                          <a:pt x="369270" y="1805340"/>
                          <a:pt x="59113" y="2022949"/>
                        </a:cubicBezTo>
                        <a:cubicBezTo>
                          <a:pt x="39901" y="2036618"/>
                          <a:pt x="20135" y="2049734"/>
                          <a:pt x="0" y="2061926"/>
                        </a:cubicBezTo>
                        <a:cubicBezTo>
                          <a:pt x="1847" y="2070054"/>
                          <a:pt x="6466" y="2077258"/>
                          <a:pt x="12561" y="2082246"/>
                        </a:cubicBezTo>
                        <a:cubicBezTo>
                          <a:pt x="33066" y="2069500"/>
                          <a:pt x="53386" y="2056015"/>
                          <a:pt x="72968" y="2042160"/>
                        </a:cubicBezTo>
                        <a:cubicBezTo>
                          <a:pt x="388851" y="1820118"/>
                          <a:pt x="595930" y="1452880"/>
                          <a:pt x="595930" y="1038167"/>
                        </a:cubicBezTo>
                        <a:cubicBezTo>
                          <a:pt x="595930" y="623455"/>
                          <a:pt x="393654" y="264530"/>
                          <a:pt x="83681" y="41748"/>
                        </a:cubicBezTo>
                        <a:close/>
                      </a:path>
                    </a:pathLst>
                  </a:custGeom>
                  <a:solidFill>
                    <a:srgbClr val="292929"/>
                  </a:solidFill>
                  <a:ln w="18464" cap="flat">
                    <a:noFill/>
                    <a:prstDash val="solid"/>
                    <a:miter/>
                  </a:ln>
                </p:spPr>
                <p:txBody>
                  <a:bodyPr rtlCol="0" anchor="ctr"/>
                  <a:lstStyle/>
                  <a:p>
                    <a:endParaRPr lang="en-US" dirty="0"/>
                  </a:p>
                </p:txBody>
              </p:sp>
              <p:sp>
                <p:nvSpPr>
                  <p:cNvPr id="23" name="Freeform: Shape 22">
                    <a:extLst>
                      <a:ext uri="{FF2B5EF4-FFF2-40B4-BE49-F238E27FC236}">
                        <a16:creationId xmlns:a16="http://schemas.microsoft.com/office/drawing/2014/main" id="{ADABC049-BEBC-365A-0470-B8F36B01E831}"/>
                      </a:ext>
                    </a:extLst>
                  </p:cNvPr>
                  <p:cNvSpPr/>
                  <p:nvPr/>
                </p:nvSpPr>
                <p:spPr>
                  <a:xfrm>
                    <a:off x="9853722" y="2230211"/>
                    <a:ext cx="76107" cy="76107"/>
                  </a:xfrm>
                  <a:custGeom>
                    <a:avLst/>
                    <a:gdLst>
                      <a:gd name="connsiteX0" fmla="*/ 76108 w 76107"/>
                      <a:gd name="connsiteY0" fmla="*/ 38054 h 76107"/>
                      <a:gd name="connsiteX1" fmla="*/ 73521 w 76107"/>
                      <a:gd name="connsiteY1" fmla="*/ 51724 h 76107"/>
                      <a:gd name="connsiteX2" fmla="*/ 58373 w 76107"/>
                      <a:gd name="connsiteY2" fmla="*/ 70196 h 76107"/>
                      <a:gd name="connsiteX3" fmla="*/ 38054 w 76107"/>
                      <a:gd name="connsiteY3" fmla="*/ 76108 h 76107"/>
                      <a:gd name="connsiteX4" fmla="*/ 0 w 76107"/>
                      <a:gd name="connsiteY4" fmla="*/ 38054 h 76107"/>
                      <a:gd name="connsiteX5" fmla="*/ 739 w 76107"/>
                      <a:gd name="connsiteY5" fmla="*/ 31219 h 76107"/>
                      <a:gd name="connsiteX6" fmla="*/ 12007 w 76107"/>
                      <a:gd name="connsiteY6" fmla="*/ 10345 h 76107"/>
                      <a:gd name="connsiteX7" fmla="*/ 38054 w 76107"/>
                      <a:gd name="connsiteY7" fmla="*/ 0 h 76107"/>
                      <a:gd name="connsiteX8" fmla="*/ 76108 w 76107"/>
                      <a:gd name="connsiteY8" fmla="*/ 38054 h 7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107" h="76107">
                        <a:moveTo>
                          <a:pt x="76108" y="38054"/>
                        </a:moveTo>
                        <a:cubicBezTo>
                          <a:pt x="76108" y="42857"/>
                          <a:pt x="75184" y="47475"/>
                          <a:pt x="73521" y="51724"/>
                        </a:cubicBezTo>
                        <a:cubicBezTo>
                          <a:pt x="70750" y="59297"/>
                          <a:pt x="65209" y="65948"/>
                          <a:pt x="58373" y="70196"/>
                        </a:cubicBezTo>
                        <a:cubicBezTo>
                          <a:pt x="52462" y="73891"/>
                          <a:pt x="45628" y="76108"/>
                          <a:pt x="38054" y="76108"/>
                        </a:cubicBezTo>
                        <a:cubicBezTo>
                          <a:pt x="16995" y="76108"/>
                          <a:pt x="0" y="59113"/>
                          <a:pt x="0" y="38054"/>
                        </a:cubicBezTo>
                        <a:cubicBezTo>
                          <a:pt x="0" y="35652"/>
                          <a:pt x="184" y="33251"/>
                          <a:pt x="739" y="31219"/>
                        </a:cubicBezTo>
                        <a:cubicBezTo>
                          <a:pt x="2217" y="22906"/>
                          <a:pt x="6096" y="15887"/>
                          <a:pt x="12007" y="10345"/>
                        </a:cubicBezTo>
                        <a:cubicBezTo>
                          <a:pt x="18842" y="3879"/>
                          <a:pt x="27893" y="0"/>
                          <a:pt x="38054" y="0"/>
                        </a:cubicBezTo>
                        <a:cubicBezTo>
                          <a:pt x="59112" y="0"/>
                          <a:pt x="76108" y="16995"/>
                          <a:pt x="76108" y="38054"/>
                        </a:cubicBezTo>
                        <a:close/>
                      </a:path>
                    </a:pathLst>
                  </a:custGeom>
                  <a:solidFill>
                    <a:srgbClr val="292929"/>
                  </a:solidFill>
                  <a:ln w="18464" cap="flat">
                    <a:noFill/>
                    <a:prstDash val="solid"/>
                    <a:miter/>
                  </a:ln>
                </p:spPr>
                <p:txBody>
                  <a:bodyPr rtlCol="0" anchor="ctr"/>
                  <a:lstStyle/>
                  <a:p>
                    <a:endParaRPr lang="en-US" dirty="0"/>
                  </a:p>
                </p:txBody>
              </p:sp>
              <p:sp>
                <p:nvSpPr>
                  <p:cNvPr id="24" name="Freeform: Shape 23">
                    <a:extLst>
                      <a:ext uri="{FF2B5EF4-FFF2-40B4-BE49-F238E27FC236}">
                        <a16:creationId xmlns:a16="http://schemas.microsoft.com/office/drawing/2014/main" id="{EC43DD98-51E9-F9BE-1167-8CC0C1A46465}"/>
                      </a:ext>
                    </a:extLst>
                  </p:cNvPr>
                  <p:cNvSpPr/>
                  <p:nvPr/>
                </p:nvSpPr>
                <p:spPr>
                  <a:xfrm>
                    <a:off x="9842453" y="4255930"/>
                    <a:ext cx="75923" cy="75922"/>
                  </a:xfrm>
                  <a:custGeom>
                    <a:avLst/>
                    <a:gdLst>
                      <a:gd name="connsiteX0" fmla="*/ 75923 w 75923"/>
                      <a:gd name="connsiteY0" fmla="*/ 37869 h 75922"/>
                      <a:gd name="connsiteX1" fmla="*/ 38054 w 75923"/>
                      <a:gd name="connsiteY1" fmla="*/ 75923 h 75922"/>
                      <a:gd name="connsiteX2" fmla="*/ 13485 w 75923"/>
                      <a:gd name="connsiteY2" fmla="*/ 66687 h 75922"/>
                      <a:gd name="connsiteX3" fmla="*/ 923 w 75923"/>
                      <a:gd name="connsiteY3" fmla="*/ 46367 h 75922"/>
                      <a:gd name="connsiteX4" fmla="*/ 0 w 75923"/>
                      <a:gd name="connsiteY4" fmla="*/ 37869 h 75922"/>
                      <a:gd name="connsiteX5" fmla="*/ 38054 w 75923"/>
                      <a:gd name="connsiteY5" fmla="*/ 0 h 75922"/>
                      <a:gd name="connsiteX6" fmla="*/ 60036 w 75923"/>
                      <a:gd name="connsiteY6" fmla="*/ 7389 h 75922"/>
                      <a:gd name="connsiteX7" fmla="*/ 73891 w 75923"/>
                      <a:gd name="connsiteY7" fmla="*/ 26601 h 75922"/>
                      <a:gd name="connsiteX8" fmla="*/ 75738 w 75923"/>
                      <a:gd name="connsiteY8" fmla="*/ 37869 h 75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5923" h="75922">
                        <a:moveTo>
                          <a:pt x="75923" y="37869"/>
                        </a:moveTo>
                        <a:cubicBezTo>
                          <a:pt x="75923" y="58928"/>
                          <a:pt x="58928" y="75923"/>
                          <a:pt x="38054" y="75923"/>
                        </a:cubicBezTo>
                        <a:cubicBezTo>
                          <a:pt x="28633" y="75923"/>
                          <a:pt x="20135" y="72598"/>
                          <a:pt x="13485" y="66687"/>
                        </a:cubicBezTo>
                        <a:cubicBezTo>
                          <a:pt x="7389" y="61699"/>
                          <a:pt x="2771" y="54310"/>
                          <a:pt x="923" y="46367"/>
                        </a:cubicBezTo>
                        <a:cubicBezTo>
                          <a:pt x="185" y="43596"/>
                          <a:pt x="0" y="40640"/>
                          <a:pt x="0" y="37869"/>
                        </a:cubicBezTo>
                        <a:cubicBezTo>
                          <a:pt x="0" y="16995"/>
                          <a:pt x="16995" y="0"/>
                          <a:pt x="38054" y="0"/>
                        </a:cubicBezTo>
                        <a:cubicBezTo>
                          <a:pt x="46367" y="0"/>
                          <a:pt x="53941" y="2586"/>
                          <a:pt x="60036" y="7389"/>
                        </a:cubicBezTo>
                        <a:cubicBezTo>
                          <a:pt x="66687" y="11823"/>
                          <a:pt x="71674" y="18473"/>
                          <a:pt x="73891" y="26601"/>
                        </a:cubicBezTo>
                        <a:cubicBezTo>
                          <a:pt x="74999" y="30110"/>
                          <a:pt x="75738" y="33990"/>
                          <a:pt x="75738" y="37869"/>
                        </a:cubicBezTo>
                        <a:close/>
                      </a:path>
                    </a:pathLst>
                  </a:custGeom>
                  <a:solidFill>
                    <a:srgbClr val="292929"/>
                  </a:solidFill>
                  <a:ln w="18464" cap="flat">
                    <a:noFill/>
                    <a:prstDash val="solid"/>
                    <a:miter/>
                  </a:ln>
                </p:spPr>
                <p:txBody>
                  <a:bodyPr rtlCol="0" anchor="ctr"/>
                  <a:lstStyle/>
                  <a:p>
                    <a:endParaRPr lang="en-US" dirty="0"/>
                  </a:p>
                </p:txBody>
              </p:sp>
            </p:grpSp>
          </p:grpSp>
          <p:sp>
            <p:nvSpPr>
              <p:cNvPr id="18" name="TextBox 17">
                <a:extLst>
                  <a:ext uri="{FF2B5EF4-FFF2-40B4-BE49-F238E27FC236}">
                    <a16:creationId xmlns:a16="http://schemas.microsoft.com/office/drawing/2014/main" id="{E5EAB483-1852-5D39-7530-9B0E93493EB1}"/>
                  </a:ext>
                </a:extLst>
              </p:cNvPr>
              <p:cNvSpPr txBox="1"/>
              <p:nvPr/>
            </p:nvSpPr>
            <p:spPr>
              <a:xfrm>
                <a:off x="1439873" y="2094579"/>
                <a:ext cx="567037" cy="400110"/>
              </a:xfrm>
              <a:prstGeom prst="rect">
                <a:avLst/>
              </a:prstGeom>
              <a:noFill/>
            </p:spPr>
            <p:txBody>
              <a:bodyPr wrap="square" rtlCol="0">
                <a:spAutoFit/>
              </a:bodyPr>
              <a:lstStyle/>
              <a:p>
                <a:r>
                  <a:rPr lang="en-US" sz="2000" dirty="0">
                    <a:latin typeface="Adobe Arabic" panose="02040503050201020203" pitchFamily="18" charset="-78"/>
                    <a:cs typeface="Adobe Arabic" panose="02040503050201020203" pitchFamily="18" charset="-78"/>
                  </a:rPr>
                  <a:t>04</a:t>
                </a:r>
              </a:p>
            </p:txBody>
          </p:sp>
        </p:grpSp>
        <p:sp>
          <p:nvSpPr>
            <p:cNvPr id="16" name="TextBox 15">
              <a:extLst>
                <a:ext uri="{FF2B5EF4-FFF2-40B4-BE49-F238E27FC236}">
                  <a16:creationId xmlns:a16="http://schemas.microsoft.com/office/drawing/2014/main" id="{57CC493E-68AB-840E-943B-21864818C63D}"/>
                </a:ext>
              </a:extLst>
            </p:cNvPr>
            <p:cNvSpPr txBox="1"/>
            <p:nvPr/>
          </p:nvSpPr>
          <p:spPr>
            <a:xfrm>
              <a:off x="2472175" y="1960810"/>
              <a:ext cx="1099478" cy="536039"/>
            </a:xfrm>
            <a:prstGeom prst="rect">
              <a:avLst/>
            </a:prstGeom>
            <a:noFill/>
          </p:spPr>
          <p:txBody>
            <a:bodyPr wrap="square">
              <a:spAutoFit/>
            </a:bodyPr>
            <a:lstStyle/>
            <a:p>
              <a:pPr algn="ctr">
                <a:lnSpc>
                  <a:spcPct val="115000"/>
                </a:lnSpc>
                <a:spcAft>
                  <a:spcPts val="800"/>
                </a:spcAft>
                <a:buSzPts val="1800"/>
              </a:pPr>
              <a:r>
                <a:rPr lang="ar-EG" b="1" dirty="0">
                  <a:latin typeface="Adobe Arabic" panose="02040503050201020203" pitchFamily="18" charset="-78"/>
                  <a:ea typeface="GE Dinar Two Medium" panose="020A0503020102020204" pitchFamily="18" charset="-78"/>
                  <a:cs typeface="Adobe Arabic" panose="02040503050201020203" pitchFamily="18" charset="-78"/>
                </a:rPr>
                <a:t>التغذية الراجعة الرسمية</a:t>
              </a:r>
              <a:endParaRPr lang="en-US" b="1" dirty="0">
                <a:latin typeface="Adobe Arabic" panose="02040503050201020203" pitchFamily="18" charset="-78"/>
                <a:ea typeface="GE Dinar Two Medium" panose="020A0503020102020204" pitchFamily="18" charset="-78"/>
                <a:cs typeface="Adobe Arabic" panose="02040503050201020203" pitchFamily="18" charset="-78"/>
              </a:endParaRPr>
            </a:p>
          </p:txBody>
        </p:sp>
      </p:grpSp>
      <p:grpSp>
        <p:nvGrpSpPr>
          <p:cNvPr id="27" name="Group 26">
            <a:extLst>
              <a:ext uri="{FF2B5EF4-FFF2-40B4-BE49-F238E27FC236}">
                <a16:creationId xmlns:a16="http://schemas.microsoft.com/office/drawing/2014/main" id="{879F9DC5-E7E6-582F-0A8C-478643F6605A}"/>
              </a:ext>
            </a:extLst>
          </p:cNvPr>
          <p:cNvGrpSpPr/>
          <p:nvPr/>
        </p:nvGrpSpPr>
        <p:grpSpPr>
          <a:xfrm>
            <a:off x="4012088" y="2947343"/>
            <a:ext cx="2262128" cy="2065006"/>
            <a:chOff x="8793771" y="1357929"/>
            <a:chExt cx="1662378" cy="1517518"/>
          </a:xfrm>
        </p:grpSpPr>
        <p:grpSp>
          <p:nvGrpSpPr>
            <p:cNvPr id="28" name="Group 27">
              <a:extLst>
                <a:ext uri="{FF2B5EF4-FFF2-40B4-BE49-F238E27FC236}">
                  <a16:creationId xmlns:a16="http://schemas.microsoft.com/office/drawing/2014/main" id="{A0565F9D-A3B7-9F03-17F5-5375FDDD0FA4}"/>
                </a:ext>
              </a:extLst>
            </p:cNvPr>
            <p:cNvGrpSpPr/>
            <p:nvPr/>
          </p:nvGrpSpPr>
          <p:grpSpPr>
            <a:xfrm>
              <a:off x="8793771" y="1357929"/>
              <a:ext cx="1662378" cy="1517518"/>
              <a:chOff x="8662793" y="1357929"/>
              <a:chExt cx="2052243" cy="1873410"/>
            </a:xfrm>
          </p:grpSpPr>
          <p:grpSp>
            <p:nvGrpSpPr>
              <p:cNvPr id="30" name="Graphic 2">
                <a:extLst>
                  <a:ext uri="{FF2B5EF4-FFF2-40B4-BE49-F238E27FC236}">
                    <a16:creationId xmlns:a16="http://schemas.microsoft.com/office/drawing/2014/main" id="{955959C8-1B5E-5DC7-9083-BE6F60C65B56}"/>
                  </a:ext>
                </a:extLst>
              </p:cNvPr>
              <p:cNvGrpSpPr/>
              <p:nvPr/>
            </p:nvGrpSpPr>
            <p:grpSpPr>
              <a:xfrm>
                <a:off x="8662793" y="1357929"/>
                <a:ext cx="2052243" cy="1873410"/>
                <a:chOff x="7596723" y="1981199"/>
                <a:chExt cx="2842768" cy="2595048"/>
              </a:xfrm>
            </p:grpSpPr>
            <p:sp>
              <p:nvSpPr>
                <p:cNvPr id="32" name="Freeform: Shape 31">
                  <a:extLst>
                    <a:ext uri="{FF2B5EF4-FFF2-40B4-BE49-F238E27FC236}">
                      <a16:creationId xmlns:a16="http://schemas.microsoft.com/office/drawing/2014/main" id="{C9E4C938-5CF8-61BA-D617-B79B9B2BC403}"/>
                    </a:ext>
                  </a:extLst>
                </p:cNvPr>
                <p:cNvSpPr/>
                <p:nvPr/>
              </p:nvSpPr>
              <p:spPr>
                <a:xfrm>
                  <a:off x="7915562" y="1981199"/>
                  <a:ext cx="2000411" cy="2595048"/>
                </a:xfrm>
                <a:custGeom>
                  <a:avLst/>
                  <a:gdLst>
                    <a:gd name="connsiteX0" fmla="*/ 1297340 w 2000411"/>
                    <a:gd name="connsiteY0" fmla="*/ 2594680 h 2595048"/>
                    <a:gd name="connsiteX1" fmla="*/ 0 w 2000411"/>
                    <a:gd name="connsiteY1" fmla="*/ 1297340 h 2595048"/>
                    <a:gd name="connsiteX2" fmla="*/ 1297340 w 2000411"/>
                    <a:gd name="connsiteY2" fmla="*/ 0 h 2595048"/>
                    <a:gd name="connsiteX3" fmla="*/ 2000412 w 2000411"/>
                    <a:gd name="connsiteY3" fmla="*/ 207079 h 2595048"/>
                    <a:gd name="connsiteX4" fmla="*/ 1910819 w 2000411"/>
                    <a:gd name="connsiteY4" fmla="*/ 346179 h 2595048"/>
                    <a:gd name="connsiteX5" fmla="*/ 1297340 w 2000411"/>
                    <a:gd name="connsiteY5" fmla="*/ 165516 h 2595048"/>
                    <a:gd name="connsiteX6" fmla="*/ 165331 w 2000411"/>
                    <a:gd name="connsiteY6" fmla="*/ 1297525 h 2595048"/>
                    <a:gd name="connsiteX7" fmla="*/ 1297340 w 2000411"/>
                    <a:gd name="connsiteY7" fmla="*/ 2429534 h 2595048"/>
                    <a:gd name="connsiteX8" fmla="*/ 1894009 w 2000411"/>
                    <a:gd name="connsiteY8" fmla="*/ 2259584 h 2595048"/>
                    <a:gd name="connsiteX9" fmla="*/ 1981200 w 2000411"/>
                    <a:gd name="connsiteY9" fmla="*/ 2400162 h 2595048"/>
                    <a:gd name="connsiteX10" fmla="*/ 1297340 w 2000411"/>
                    <a:gd name="connsiteY10" fmla="*/ 2595049 h 2595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00411" h="2595048">
                      <a:moveTo>
                        <a:pt x="1297340" y="2594680"/>
                      </a:moveTo>
                      <a:cubicBezTo>
                        <a:pt x="582076" y="2594680"/>
                        <a:pt x="0" y="2012604"/>
                        <a:pt x="0" y="1297340"/>
                      </a:cubicBezTo>
                      <a:cubicBezTo>
                        <a:pt x="0" y="582076"/>
                        <a:pt x="582076" y="0"/>
                        <a:pt x="1297340" y="0"/>
                      </a:cubicBezTo>
                      <a:cubicBezTo>
                        <a:pt x="1547276" y="0"/>
                        <a:pt x="1790377" y="71674"/>
                        <a:pt x="2000412" y="207079"/>
                      </a:cubicBezTo>
                      <a:lnTo>
                        <a:pt x="1910819" y="346179"/>
                      </a:lnTo>
                      <a:cubicBezTo>
                        <a:pt x="1727569" y="227953"/>
                        <a:pt x="1515503" y="165516"/>
                        <a:pt x="1297340" y="165516"/>
                      </a:cubicBezTo>
                      <a:cubicBezTo>
                        <a:pt x="673146" y="165516"/>
                        <a:pt x="165331" y="673331"/>
                        <a:pt x="165331" y="1297525"/>
                      </a:cubicBezTo>
                      <a:cubicBezTo>
                        <a:pt x="165331" y="1921718"/>
                        <a:pt x="673146" y="2429534"/>
                        <a:pt x="1297340" y="2429534"/>
                      </a:cubicBezTo>
                      <a:cubicBezTo>
                        <a:pt x="1508298" y="2429534"/>
                        <a:pt x="1714639" y="2370790"/>
                        <a:pt x="1894009" y="2259584"/>
                      </a:cubicBezTo>
                      <a:lnTo>
                        <a:pt x="1981200" y="2400162"/>
                      </a:lnTo>
                      <a:cubicBezTo>
                        <a:pt x="1775599" y="2527624"/>
                        <a:pt x="1539148" y="2595049"/>
                        <a:pt x="1297340" y="2595049"/>
                      </a:cubicBezTo>
                      <a:close/>
                    </a:path>
                  </a:pathLst>
                </a:custGeom>
                <a:solidFill>
                  <a:srgbClr val="3D8E92"/>
                </a:solidFill>
                <a:ln w="18464" cap="flat">
                  <a:noFill/>
                  <a:prstDash val="solid"/>
                  <a:miter/>
                </a:ln>
              </p:spPr>
              <p:txBody>
                <a:bodyPr rtlCol="0" anchor="ctr"/>
                <a:lstStyle/>
                <a:p>
                  <a:endParaRPr lang="en-US" dirty="0"/>
                </a:p>
              </p:txBody>
            </p:sp>
            <p:grpSp>
              <p:nvGrpSpPr>
                <p:cNvPr id="33" name="Graphic 2">
                  <a:extLst>
                    <a:ext uri="{FF2B5EF4-FFF2-40B4-BE49-F238E27FC236}">
                      <a16:creationId xmlns:a16="http://schemas.microsoft.com/office/drawing/2014/main" id="{D00D0B82-C391-5C54-A17D-B2069CCF18F5}"/>
                    </a:ext>
                  </a:extLst>
                </p:cNvPr>
                <p:cNvGrpSpPr/>
                <p:nvPr/>
              </p:nvGrpSpPr>
              <p:grpSpPr>
                <a:xfrm>
                  <a:off x="7596723" y="2925894"/>
                  <a:ext cx="785460" cy="785460"/>
                  <a:chOff x="7596723" y="2925894"/>
                  <a:chExt cx="785460" cy="785460"/>
                </a:xfrm>
              </p:grpSpPr>
              <p:sp>
                <p:nvSpPr>
                  <p:cNvPr id="38" name="Freeform: Shape 37">
                    <a:extLst>
                      <a:ext uri="{FF2B5EF4-FFF2-40B4-BE49-F238E27FC236}">
                        <a16:creationId xmlns:a16="http://schemas.microsoft.com/office/drawing/2014/main" id="{85932DC6-73E1-A820-1552-F40696397F1F}"/>
                      </a:ext>
                    </a:extLst>
                  </p:cNvPr>
                  <p:cNvSpPr/>
                  <p:nvPr/>
                </p:nvSpPr>
                <p:spPr>
                  <a:xfrm>
                    <a:off x="7632006" y="2961546"/>
                    <a:ext cx="714525" cy="714525"/>
                  </a:xfrm>
                  <a:custGeom>
                    <a:avLst/>
                    <a:gdLst>
                      <a:gd name="connsiteX0" fmla="*/ 714525 w 714525"/>
                      <a:gd name="connsiteY0" fmla="*/ 357263 h 714525"/>
                      <a:gd name="connsiteX1" fmla="*/ 357262 w 714525"/>
                      <a:gd name="connsiteY1" fmla="*/ 714525 h 714525"/>
                      <a:gd name="connsiteX2" fmla="*/ 0 w 714525"/>
                      <a:gd name="connsiteY2" fmla="*/ 357263 h 714525"/>
                      <a:gd name="connsiteX3" fmla="*/ 357262 w 714525"/>
                      <a:gd name="connsiteY3" fmla="*/ 0 h 714525"/>
                      <a:gd name="connsiteX4" fmla="*/ 714525 w 714525"/>
                      <a:gd name="connsiteY4" fmla="*/ 357263 h 7145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4525" h="714525">
                        <a:moveTo>
                          <a:pt x="714525" y="357263"/>
                        </a:moveTo>
                        <a:cubicBezTo>
                          <a:pt x="714525" y="554573"/>
                          <a:pt x="554573" y="714525"/>
                          <a:pt x="357262" y="714525"/>
                        </a:cubicBezTo>
                        <a:cubicBezTo>
                          <a:pt x="159952" y="714525"/>
                          <a:pt x="0" y="554573"/>
                          <a:pt x="0" y="357263"/>
                        </a:cubicBezTo>
                        <a:cubicBezTo>
                          <a:pt x="0" y="159952"/>
                          <a:pt x="159952" y="0"/>
                          <a:pt x="357262" y="0"/>
                        </a:cubicBezTo>
                        <a:cubicBezTo>
                          <a:pt x="554573" y="0"/>
                          <a:pt x="714525" y="159952"/>
                          <a:pt x="714525" y="357263"/>
                        </a:cubicBezTo>
                        <a:close/>
                      </a:path>
                    </a:pathLst>
                  </a:custGeom>
                  <a:solidFill>
                    <a:srgbClr val="FFFFFF"/>
                  </a:solidFill>
                  <a:ln w="18464" cap="flat">
                    <a:noFill/>
                    <a:prstDash val="solid"/>
                    <a:miter/>
                  </a:ln>
                </p:spPr>
                <p:txBody>
                  <a:bodyPr rtlCol="0" anchor="ctr"/>
                  <a:lstStyle/>
                  <a:p>
                    <a:endParaRPr lang="en-US" dirty="0"/>
                  </a:p>
                </p:txBody>
              </p:sp>
              <p:sp>
                <p:nvSpPr>
                  <p:cNvPr id="39" name="Freeform: Shape 38">
                    <a:extLst>
                      <a:ext uri="{FF2B5EF4-FFF2-40B4-BE49-F238E27FC236}">
                        <a16:creationId xmlns:a16="http://schemas.microsoft.com/office/drawing/2014/main" id="{B128DEA0-6A88-C221-0ECD-31FCCE97D8DD}"/>
                      </a:ext>
                    </a:extLst>
                  </p:cNvPr>
                  <p:cNvSpPr/>
                  <p:nvPr/>
                </p:nvSpPr>
                <p:spPr>
                  <a:xfrm>
                    <a:off x="7596723" y="2925894"/>
                    <a:ext cx="785460" cy="785460"/>
                  </a:xfrm>
                  <a:custGeom>
                    <a:avLst/>
                    <a:gdLst>
                      <a:gd name="connsiteX0" fmla="*/ 392730 w 785460"/>
                      <a:gd name="connsiteY0" fmla="*/ 785461 h 785460"/>
                      <a:gd name="connsiteX1" fmla="*/ 0 w 785460"/>
                      <a:gd name="connsiteY1" fmla="*/ 392730 h 785460"/>
                      <a:gd name="connsiteX2" fmla="*/ 392730 w 785460"/>
                      <a:gd name="connsiteY2" fmla="*/ 0 h 785460"/>
                      <a:gd name="connsiteX3" fmla="*/ 785461 w 785460"/>
                      <a:gd name="connsiteY3" fmla="*/ 392730 h 785460"/>
                      <a:gd name="connsiteX4" fmla="*/ 392730 w 785460"/>
                      <a:gd name="connsiteY4" fmla="*/ 785461 h 785460"/>
                      <a:gd name="connsiteX5" fmla="*/ 392730 w 785460"/>
                      <a:gd name="connsiteY5" fmla="*/ 70935 h 785460"/>
                      <a:gd name="connsiteX6" fmla="*/ 70935 w 785460"/>
                      <a:gd name="connsiteY6" fmla="*/ 392730 h 785460"/>
                      <a:gd name="connsiteX7" fmla="*/ 392730 w 785460"/>
                      <a:gd name="connsiteY7" fmla="*/ 714525 h 785460"/>
                      <a:gd name="connsiteX8" fmla="*/ 714526 w 785460"/>
                      <a:gd name="connsiteY8" fmla="*/ 392730 h 785460"/>
                      <a:gd name="connsiteX9" fmla="*/ 392730 w 785460"/>
                      <a:gd name="connsiteY9" fmla="*/ 70935 h 785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5460" h="785460">
                        <a:moveTo>
                          <a:pt x="392730" y="785461"/>
                        </a:moveTo>
                        <a:cubicBezTo>
                          <a:pt x="176230" y="785461"/>
                          <a:pt x="0" y="609231"/>
                          <a:pt x="0" y="392730"/>
                        </a:cubicBezTo>
                        <a:cubicBezTo>
                          <a:pt x="0" y="176230"/>
                          <a:pt x="176230" y="0"/>
                          <a:pt x="392730" y="0"/>
                        </a:cubicBezTo>
                        <a:cubicBezTo>
                          <a:pt x="609231" y="0"/>
                          <a:pt x="785461" y="176230"/>
                          <a:pt x="785461" y="392730"/>
                        </a:cubicBezTo>
                        <a:cubicBezTo>
                          <a:pt x="785461" y="609231"/>
                          <a:pt x="609231" y="785461"/>
                          <a:pt x="392730" y="785461"/>
                        </a:cubicBezTo>
                        <a:close/>
                        <a:moveTo>
                          <a:pt x="392730" y="70935"/>
                        </a:moveTo>
                        <a:cubicBezTo>
                          <a:pt x="215208" y="70935"/>
                          <a:pt x="70935" y="215207"/>
                          <a:pt x="70935" y="392730"/>
                        </a:cubicBezTo>
                        <a:cubicBezTo>
                          <a:pt x="70935" y="570253"/>
                          <a:pt x="215208" y="714525"/>
                          <a:pt x="392730" y="714525"/>
                        </a:cubicBezTo>
                        <a:cubicBezTo>
                          <a:pt x="570253" y="714525"/>
                          <a:pt x="714526" y="570253"/>
                          <a:pt x="714526" y="392730"/>
                        </a:cubicBezTo>
                        <a:cubicBezTo>
                          <a:pt x="714526" y="215207"/>
                          <a:pt x="570253" y="70935"/>
                          <a:pt x="392730" y="70935"/>
                        </a:cubicBezTo>
                        <a:close/>
                      </a:path>
                    </a:pathLst>
                  </a:custGeom>
                  <a:solidFill>
                    <a:srgbClr val="292929"/>
                  </a:solidFill>
                  <a:ln w="18464" cap="flat">
                    <a:noFill/>
                    <a:prstDash val="solid"/>
                    <a:miter/>
                  </a:ln>
                </p:spPr>
                <p:txBody>
                  <a:bodyPr rtlCol="0" anchor="ctr"/>
                  <a:lstStyle/>
                  <a:p>
                    <a:endParaRPr lang="en-US" dirty="0"/>
                  </a:p>
                </p:txBody>
              </p:sp>
            </p:grpSp>
            <p:grpSp>
              <p:nvGrpSpPr>
                <p:cNvPr id="34" name="Graphic 2">
                  <a:extLst>
                    <a:ext uri="{FF2B5EF4-FFF2-40B4-BE49-F238E27FC236}">
                      <a16:creationId xmlns:a16="http://schemas.microsoft.com/office/drawing/2014/main" id="{B507A35B-B791-CDF9-1677-5D7B4E814EF2}"/>
                    </a:ext>
                  </a:extLst>
                </p:cNvPr>
                <p:cNvGrpSpPr/>
                <p:nvPr/>
              </p:nvGrpSpPr>
              <p:grpSpPr>
                <a:xfrm>
                  <a:off x="9842453" y="2230211"/>
                  <a:ext cx="597038" cy="2101642"/>
                  <a:chOff x="9842453" y="2230211"/>
                  <a:chExt cx="597038" cy="2101642"/>
                </a:xfrm>
                <a:solidFill>
                  <a:srgbClr val="292929"/>
                </a:solidFill>
              </p:grpSpPr>
              <p:sp>
                <p:nvSpPr>
                  <p:cNvPr id="35" name="Freeform: Shape 34">
                    <a:extLst>
                      <a:ext uri="{FF2B5EF4-FFF2-40B4-BE49-F238E27FC236}">
                        <a16:creationId xmlns:a16="http://schemas.microsoft.com/office/drawing/2014/main" id="{7D277BE9-11A9-DC8F-7106-67B2046B87C4}"/>
                      </a:ext>
                    </a:extLst>
                  </p:cNvPr>
                  <p:cNvSpPr/>
                  <p:nvPr/>
                </p:nvSpPr>
                <p:spPr>
                  <a:xfrm>
                    <a:off x="9843561" y="2240556"/>
                    <a:ext cx="595930" cy="2082246"/>
                  </a:xfrm>
                  <a:custGeom>
                    <a:avLst/>
                    <a:gdLst>
                      <a:gd name="connsiteX0" fmla="*/ 83681 w 595930"/>
                      <a:gd name="connsiteY0" fmla="*/ 41379 h 2082246"/>
                      <a:gd name="connsiteX1" fmla="*/ 22168 w 595930"/>
                      <a:gd name="connsiteY1" fmla="*/ 0 h 2082246"/>
                      <a:gd name="connsiteX2" fmla="*/ 10899 w 595930"/>
                      <a:gd name="connsiteY2" fmla="*/ 20874 h 2082246"/>
                      <a:gd name="connsiteX3" fmla="*/ 68534 w 595930"/>
                      <a:gd name="connsiteY3" fmla="*/ 59852 h 2082246"/>
                      <a:gd name="connsiteX4" fmla="*/ 572285 w 595930"/>
                      <a:gd name="connsiteY4" fmla="*/ 1037983 h 2082246"/>
                      <a:gd name="connsiteX5" fmla="*/ 59113 w 595930"/>
                      <a:gd name="connsiteY5" fmla="*/ 2022949 h 2082246"/>
                      <a:gd name="connsiteX6" fmla="*/ 0 w 595930"/>
                      <a:gd name="connsiteY6" fmla="*/ 2061926 h 2082246"/>
                      <a:gd name="connsiteX7" fmla="*/ 12561 w 595930"/>
                      <a:gd name="connsiteY7" fmla="*/ 2082246 h 2082246"/>
                      <a:gd name="connsiteX8" fmla="*/ 72968 w 595930"/>
                      <a:gd name="connsiteY8" fmla="*/ 2042160 h 2082246"/>
                      <a:gd name="connsiteX9" fmla="*/ 595930 w 595930"/>
                      <a:gd name="connsiteY9" fmla="*/ 1038167 h 2082246"/>
                      <a:gd name="connsiteX10" fmla="*/ 83681 w 595930"/>
                      <a:gd name="connsiteY10" fmla="*/ 41748 h 2082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95930" h="2082246">
                        <a:moveTo>
                          <a:pt x="83681" y="41379"/>
                        </a:moveTo>
                        <a:cubicBezTo>
                          <a:pt x="63546" y="26970"/>
                          <a:pt x="43226" y="13300"/>
                          <a:pt x="22168" y="0"/>
                        </a:cubicBezTo>
                        <a:cubicBezTo>
                          <a:pt x="16256" y="5357"/>
                          <a:pt x="12192" y="12561"/>
                          <a:pt x="10899" y="20874"/>
                        </a:cubicBezTo>
                        <a:cubicBezTo>
                          <a:pt x="30480" y="33436"/>
                          <a:pt x="49692" y="46367"/>
                          <a:pt x="68534" y="59852"/>
                        </a:cubicBezTo>
                        <a:cubicBezTo>
                          <a:pt x="373334" y="278199"/>
                          <a:pt x="572285" y="635277"/>
                          <a:pt x="572285" y="1037983"/>
                        </a:cubicBezTo>
                        <a:cubicBezTo>
                          <a:pt x="572285" y="1440688"/>
                          <a:pt x="369270" y="1805340"/>
                          <a:pt x="59113" y="2022949"/>
                        </a:cubicBezTo>
                        <a:cubicBezTo>
                          <a:pt x="39901" y="2036618"/>
                          <a:pt x="20135" y="2049734"/>
                          <a:pt x="0" y="2061926"/>
                        </a:cubicBezTo>
                        <a:cubicBezTo>
                          <a:pt x="1847" y="2070054"/>
                          <a:pt x="6466" y="2077258"/>
                          <a:pt x="12561" y="2082246"/>
                        </a:cubicBezTo>
                        <a:cubicBezTo>
                          <a:pt x="33066" y="2069500"/>
                          <a:pt x="53386" y="2056015"/>
                          <a:pt x="72968" y="2042160"/>
                        </a:cubicBezTo>
                        <a:cubicBezTo>
                          <a:pt x="388851" y="1820118"/>
                          <a:pt x="595930" y="1452880"/>
                          <a:pt x="595930" y="1038167"/>
                        </a:cubicBezTo>
                        <a:cubicBezTo>
                          <a:pt x="595930" y="623455"/>
                          <a:pt x="393654" y="264530"/>
                          <a:pt x="83681" y="41748"/>
                        </a:cubicBezTo>
                        <a:close/>
                      </a:path>
                    </a:pathLst>
                  </a:custGeom>
                  <a:solidFill>
                    <a:srgbClr val="292929"/>
                  </a:solidFill>
                  <a:ln w="18464" cap="flat">
                    <a:noFill/>
                    <a:prstDash val="solid"/>
                    <a:miter/>
                  </a:ln>
                </p:spPr>
                <p:txBody>
                  <a:bodyPr rtlCol="0" anchor="ctr"/>
                  <a:lstStyle/>
                  <a:p>
                    <a:endParaRPr lang="en-US" dirty="0"/>
                  </a:p>
                </p:txBody>
              </p:sp>
              <p:sp>
                <p:nvSpPr>
                  <p:cNvPr id="36" name="Freeform: Shape 35">
                    <a:extLst>
                      <a:ext uri="{FF2B5EF4-FFF2-40B4-BE49-F238E27FC236}">
                        <a16:creationId xmlns:a16="http://schemas.microsoft.com/office/drawing/2014/main" id="{83FA62AD-B3F2-2B9D-D14F-52013C7DBC7D}"/>
                      </a:ext>
                    </a:extLst>
                  </p:cNvPr>
                  <p:cNvSpPr/>
                  <p:nvPr/>
                </p:nvSpPr>
                <p:spPr>
                  <a:xfrm>
                    <a:off x="9853722" y="2230211"/>
                    <a:ext cx="76107" cy="76107"/>
                  </a:xfrm>
                  <a:custGeom>
                    <a:avLst/>
                    <a:gdLst>
                      <a:gd name="connsiteX0" fmla="*/ 76108 w 76107"/>
                      <a:gd name="connsiteY0" fmla="*/ 38054 h 76107"/>
                      <a:gd name="connsiteX1" fmla="*/ 73521 w 76107"/>
                      <a:gd name="connsiteY1" fmla="*/ 51724 h 76107"/>
                      <a:gd name="connsiteX2" fmla="*/ 58373 w 76107"/>
                      <a:gd name="connsiteY2" fmla="*/ 70196 h 76107"/>
                      <a:gd name="connsiteX3" fmla="*/ 38054 w 76107"/>
                      <a:gd name="connsiteY3" fmla="*/ 76108 h 76107"/>
                      <a:gd name="connsiteX4" fmla="*/ 0 w 76107"/>
                      <a:gd name="connsiteY4" fmla="*/ 38054 h 76107"/>
                      <a:gd name="connsiteX5" fmla="*/ 739 w 76107"/>
                      <a:gd name="connsiteY5" fmla="*/ 31219 h 76107"/>
                      <a:gd name="connsiteX6" fmla="*/ 12007 w 76107"/>
                      <a:gd name="connsiteY6" fmla="*/ 10345 h 76107"/>
                      <a:gd name="connsiteX7" fmla="*/ 38054 w 76107"/>
                      <a:gd name="connsiteY7" fmla="*/ 0 h 76107"/>
                      <a:gd name="connsiteX8" fmla="*/ 76108 w 76107"/>
                      <a:gd name="connsiteY8" fmla="*/ 38054 h 7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107" h="76107">
                        <a:moveTo>
                          <a:pt x="76108" y="38054"/>
                        </a:moveTo>
                        <a:cubicBezTo>
                          <a:pt x="76108" y="42857"/>
                          <a:pt x="75184" y="47475"/>
                          <a:pt x="73521" y="51724"/>
                        </a:cubicBezTo>
                        <a:cubicBezTo>
                          <a:pt x="70750" y="59297"/>
                          <a:pt x="65209" y="65948"/>
                          <a:pt x="58373" y="70196"/>
                        </a:cubicBezTo>
                        <a:cubicBezTo>
                          <a:pt x="52462" y="73891"/>
                          <a:pt x="45628" y="76108"/>
                          <a:pt x="38054" y="76108"/>
                        </a:cubicBezTo>
                        <a:cubicBezTo>
                          <a:pt x="16995" y="76108"/>
                          <a:pt x="0" y="59113"/>
                          <a:pt x="0" y="38054"/>
                        </a:cubicBezTo>
                        <a:cubicBezTo>
                          <a:pt x="0" y="35652"/>
                          <a:pt x="184" y="33251"/>
                          <a:pt x="739" y="31219"/>
                        </a:cubicBezTo>
                        <a:cubicBezTo>
                          <a:pt x="2217" y="22906"/>
                          <a:pt x="6096" y="15887"/>
                          <a:pt x="12007" y="10345"/>
                        </a:cubicBezTo>
                        <a:cubicBezTo>
                          <a:pt x="18842" y="3879"/>
                          <a:pt x="27893" y="0"/>
                          <a:pt x="38054" y="0"/>
                        </a:cubicBezTo>
                        <a:cubicBezTo>
                          <a:pt x="59112" y="0"/>
                          <a:pt x="76108" y="16995"/>
                          <a:pt x="76108" y="38054"/>
                        </a:cubicBezTo>
                        <a:close/>
                      </a:path>
                    </a:pathLst>
                  </a:custGeom>
                  <a:solidFill>
                    <a:srgbClr val="292929"/>
                  </a:solidFill>
                  <a:ln w="18464" cap="flat">
                    <a:noFill/>
                    <a:prstDash val="solid"/>
                    <a:miter/>
                  </a:ln>
                </p:spPr>
                <p:txBody>
                  <a:bodyPr rtlCol="0" anchor="ctr"/>
                  <a:lstStyle/>
                  <a:p>
                    <a:endParaRPr lang="en-US" dirty="0"/>
                  </a:p>
                </p:txBody>
              </p:sp>
              <p:sp>
                <p:nvSpPr>
                  <p:cNvPr id="37" name="Freeform: Shape 36">
                    <a:extLst>
                      <a:ext uri="{FF2B5EF4-FFF2-40B4-BE49-F238E27FC236}">
                        <a16:creationId xmlns:a16="http://schemas.microsoft.com/office/drawing/2014/main" id="{C717ED1D-9181-F0CE-A781-647C072010DB}"/>
                      </a:ext>
                    </a:extLst>
                  </p:cNvPr>
                  <p:cNvSpPr/>
                  <p:nvPr/>
                </p:nvSpPr>
                <p:spPr>
                  <a:xfrm>
                    <a:off x="9842453" y="4255930"/>
                    <a:ext cx="75923" cy="75922"/>
                  </a:xfrm>
                  <a:custGeom>
                    <a:avLst/>
                    <a:gdLst>
                      <a:gd name="connsiteX0" fmla="*/ 75923 w 75923"/>
                      <a:gd name="connsiteY0" fmla="*/ 37869 h 75922"/>
                      <a:gd name="connsiteX1" fmla="*/ 38054 w 75923"/>
                      <a:gd name="connsiteY1" fmla="*/ 75923 h 75922"/>
                      <a:gd name="connsiteX2" fmla="*/ 13485 w 75923"/>
                      <a:gd name="connsiteY2" fmla="*/ 66687 h 75922"/>
                      <a:gd name="connsiteX3" fmla="*/ 923 w 75923"/>
                      <a:gd name="connsiteY3" fmla="*/ 46367 h 75922"/>
                      <a:gd name="connsiteX4" fmla="*/ 0 w 75923"/>
                      <a:gd name="connsiteY4" fmla="*/ 37869 h 75922"/>
                      <a:gd name="connsiteX5" fmla="*/ 38054 w 75923"/>
                      <a:gd name="connsiteY5" fmla="*/ 0 h 75922"/>
                      <a:gd name="connsiteX6" fmla="*/ 60036 w 75923"/>
                      <a:gd name="connsiteY6" fmla="*/ 7389 h 75922"/>
                      <a:gd name="connsiteX7" fmla="*/ 73891 w 75923"/>
                      <a:gd name="connsiteY7" fmla="*/ 26601 h 75922"/>
                      <a:gd name="connsiteX8" fmla="*/ 75738 w 75923"/>
                      <a:gd name="connsiteY8" fmla="*/ 37869 h 75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5923" h="75922">
                        <a:moveTo>
                          <a:pt x="75923" y="37869"/>
                        </a:moveTo>
                        <a:cubicBezTo>
                          <a:pt x="75923" y="58928"/>
                          <a:pt x="58928" y="75923"/>
                          <a:pt x="38054" y="75923"/>
                        </a:cubicBezTo>
                        <a:cubicBezTo>
                          <a:pt x="28633" y="75923"/>
                          <a:pt x="20135" y="72598"/>
                          <a:pt x="13485" y="66687"/>
                        </a:cubicBezTo>
                        <a:cubicBezTo>
                          <a:pt x="7389" y="61699"/>
                          <a:pt x="2771" y="54310"/>
                          <a:pt x="923" y="46367"/>
                        </a:cubicBezTo>
                        <a:cubicBezTo>
                          <a:pt x="185" y="43596"/>
                          <a:pt x="0" y="40640"/>
                          <a:pt x="0" y="37869"/>
                        </a:cubicBezTo>
                        <a:cubicBezTo>
                          <a:pt x="0" y="16995"/>
                          <a:pt x="16995" y="0"/>
                          <a:pt x="38054" y="0"/>
                        </a:cubicBezTo>
                        <a:cubicBezTo>
                          <a:pt x="46367" y="0"/>
                          <a:pt x="53941" y="2586"/>
                          <a:pt x="60036" y="7389"/>
                        </a:cubicBezTo>
                        <a:cubicBezTo>
                          <a:pt x="66687" y="11823"/>
                          <a:pt x="71674" y="18473"/>
                          <a:pt x="73891" y="26601"/>
                        </a:cubicBezTo>
                        <a:cubicBezTo>
                          <a:pt x="74999" y="30110"/>
                          <a:pt x="75738" y="33990"/>
                          <a:pt x="75738" y="37869"/>
                        </a:cubicBezTo>
                        <a:close/>
                      </a:path>
                    </a:pathLst>
                  </a:custGeom>
                  <a:solidFill>
                    <a:srgbClr val="292929"/>
                  </a:solidFill>
                  <a:ln w="18464" cap="flat">
                    <a:noFill/>
                    <a:prstDash val="solid"/>
                    <a:miter/>
                  </a:ln>
                </p:spPr>
                <p:txBody>
                  <a:bodyPr rtlCol="0" anchor="ctr"/>
                  <a:lstStyle/>
                  <a:p>
                    <a:endParaRPr lang="en-US" dirty="0"/>
                  </a:p>
                </p:txBody>
              </p:sp>
            </p:grpSp>
          </p:grpSp>
          <p:sp>
            <p:nvSpPr>
              <p:cNvPr id="31" name="TextBox 30">
                <a:extLst>
                  <a:ext uri="{FF2B5EF4-FFF2-40B4-BE49-F238E27FC236}">
                    <a16:creationId xmlns:a16="http://schemas.microsoft.com/office/drawing/2014/main" id="{AD92D074-4422-570C-03AF-EF5F20676ADF}"/>
                  </a:ext>
                </a:extLst>
              </p:cNvPr>
              <p:cNvSpPr txBox="1"/>
              <p:nvPr/>
            </p:nvSpPr>
            <p:spPr>
              <a:xfrm>
                <a:off x="8738341" y="2094579"/>
                <a:ext cx="567037" cy="332171"/>
              </a:xfrm>
              <a:prstGeom prst="rect">
                <a:avLst/>
              </a:prstGeom>
              <a:noFill/>
            </p:spPr>
            <p:txBody>
              <a:bodyPr wrap="square" rtlCol="0">
                <a:spAutoFit/>
              </a:bodyPr>
              <a:lstStyle/>
              <a:p>
                <a:r>
                  <a:rPr lang="en-US" sz="2000" dirty="0">
                    <a:latin typeface="Adobe Arabic" panose="02040503050201020203" pitchFamily="18" charset="-78"/>
                    <a:cs typeface="Adobe Arabic" panose="02040503050201020203" pitchFamily="18" charset="-78"/>
                  </a:rPr>
                  <a:t>06</a:t>
                </a:r>
              </a:p>
            </p:txBody>
          </p:sp>
        </p:grpSp>
        <p:sp>
          <p:nvSpPr>
            <p:cNvPr id="29" name="TextBox 28">
              <a:extLst>
                <a:ext uri="{FF2B5EF4-FFF2-40B4-BE49-F238E27FC236}">
                  <a16:creationId xmlns:a16="http://schemas.microsoft.com/office/drawing/2014/main" id="{3C73461E-6FC2-7153-D38F-CD6A7DD175AE}"/>
                </a:ext>
              </a:extLst>
            </p:cNvPr>
            <p:cNvSpPr txBox="1"/>
            <p:nvPr/>
          </p:nvSpPr>
          <p:spPr>
            <a:xfrm>
              <a:off x="9232239" y="1989500"/>
              <a:ext cx="1099478" cy="536039"/>
            </a:xfrm>
            <a:prstGeom prst="rect">
              <a:avLst/>
            </a:prstGeom>
            <a:noFill/>
          </p:spPr>
          <p:txBody>
            <a:bodyPr wrap="square">
              <a:spAutoFit/>
            </a:bodyPr>
            <a:lstStyle/>
            <a:p>
              <a:pPr algn="ctr">
                <a:lnSpc>
                  <a:spcPct val="115000"/>
                </a:lnSpc>
                <a:spcAft>
                  <a:spcPts val="800"/>
                </a:spcAft>
                <a:buSzPts val="1800"/>
              </a:pPr>
              <a:r>
                <a:rPr lang="ar-EG" b="1" dirty="0">
                  <a:latin typeface="Adobe Arabic" panose="02040503050201020203" pitchFamily="18" charset="-78"/>
                  <a:ea typeface="GE Dinar Two Medium" panose="020A0503020102020204" pitchFamily="18" charset="-78"/>
                  <a:cs typeface="Adobe Arabic" panose="02040503050201020203" pitchFamily="18" charset="-78"/>
                </a:rPr>
                <a:t>التغذية الراجعة من الأقران</a:t>
              </a:r>
              <a:endParaRPr lang="en-US" b="1" dirty="0">
                <a:latin typeface="Adobe Arabic" panose="02040503050201020203" pitchFamily="18" charset="-78"/>
                <a:ea typeface="GE Dinar Two Medium" panose="020A0503020102020204" pitchFamily="18" charset="-78"/>
                <a:cs typeface="Adobe Arabic" panose="02040503050201020203" pitchFamily="18" charset="-78"/>
              </a:endParaRPr>
            </a:p>
          </p:txBody>
        </p:sp>
      </p:grpSp>
      <p:grpSp>
        <p:nvGrpSpPr>
          <p:cNvPr id="40" name="Group 39">
            <a:extLst>
              <a:ext uri="{FF2B5EF4-FFF2-40B4-BE49-F238E27FC236}">
                <a16:creationId xmlns:a16="http://schemas.microsoft.com/office/drawing/2014/main" id="{8DA00CD3-FD6A-69B5-0AED-40D1C6CC231C}"/>
              </a:ext>
            </a:extLst>
          </p:cNvPr>
          <p:cNvGrpSpPr/>
          <p:nvPr/>
        </p:nvGrpSpPr>
        <p:grpSpPr>
          <a:xfrm>
            <a:off x="6429129" y="2947343"/>
            <a:ext cx="2262128" cy="2065006"/>
            <a:chOff x="1993143" y="1357929"/>
            <a:chExt cx="1662378" cy="1517518"/>
          </a:xfrm>
        </p:grpSpPr>
        <p:grpSp>
          <p:nvGrpSpPr>
            <p:cNvPr id="41" name="Group 40">
              <a:extLst>
                <a:ext uri="{FF2B5EF4-FFF2-40B4-BE49-F238E27FC236}">
                  <a16:creationId xmlns:a16="http://schemas.microsoft.com/office/drawing/2014/main" id="{CF807D8E-284E-93DD-0CB8-2A8199FC2564}"/>
                </a:ext>
              </a:extLst>
            </p:cNvPr>
            <p:cNvGrpSpPr/>
            <p:nvPr/>
          </p:nvGrpSpPr>
          <p:grpSpPr>
            <a:xfrm>
              <a:off x="1993143" y="1357929"/>
              <a:ext cx="1662378" cy="1517518"/>
              <a:chOff x="1364325" y="1357929"/>
              <a:chExt cx="2052243" cy="1873410"/>
            </a:xfrm>
          </p:grpSpPr>
          <p:grpSp>
            <p:nvGrpSpPr>
              <p:cNvPr id="43" name="Graphic 2">
                <a:extLst>
                  <a:ext uri="{FF2B5EF4-FFF2-40B4-BE49-F238E27FC236}">
                    <a16:creationId xmlns:a16="http://schemas.microsoft.com/office/drawing/2014/main" id="{0C9492CE-7C10-2A4F-B472-269FA023BE97}"/>
                  </a:ext>
                </a:extLst>
              </p:cNvPr>
              <p:cNvGrpSpPr/>
              <p:nvPr/>
            </p:nvGrpSpPr>
            <p:grpSpPr>
              <a:xfrm>
                <a:off x="1364325" y="1357929"/>
                <a:ext cx="2052243" cy="1873410"/>
                <a:chOff x="7596723" y="1981199"/>
                <a:chExt cx="2842768" cy="2595048"/>
              </a:xfrm>
            </p:grpSpPr>
            <p:sp>
              <p:nvSpPr>
                <p:cNvPr id="45" name="Freeform: Shape 44">
                  <a:extLst>
                    <a:ext uri="{FF2B5EF4-FFF2-40B4-BE49-F238E27FC236}">
                      <a16:creationId xmlns:a16="http://schemas.microsoft.com/office/drawing/2014/main" id="{83E41A7C-AC8C-A4A5-B9FD-03FFB1C6B0F0}"/>
                    </a:ext>
                  </a:extLst>
                </p:cNvPr>
                <p:cNvSpPr/>
                <p:nvPr/>
              </p:nvSpPr>
              <p:spPr>
                <a:xfrm>
                  <a:off x="7915563" y="1981199"/>
                  <a:ext cx="2000411" cy="2595048"/>
                </a:xfrm>
                <a:custGeom>
                  <a:avLst/>
                  <a:gdLst>
                    <a:gd name="connsiteX0" fmla="*/ 1297340 w 2000411"/>
                    <a:gd name="connsiteY0" fmla="*/ 2594680 h 2595048"/>
                    <a:gd name="connsiteX1" fmla="*/ 0 w 2000411"/>
                    <a:gd name="connsiteY1" fmla="*/ 1297340 h 2595048"/>
                    <a:gd name="connsiteX2" fmla="*/ 1297340 w 2000411"/>
                    <a:gd name="connsiteY2" fmla="*/ 0 h 2595048"/>
                    <a:gd name="connsiteX3" fmla="*/ 2000412 w 2000411"/>
                    <a:gd name="connsiteY3" fmla="*/ 207079 h 2595048"/>
                    <a:gd name="connsiteX4" fmla="*/ 1910819 w 2000411"/>
                    <a:gd name="connsiteY4" fmla="*/ 346179 h 2595048"/>
                    <a:gd name="connsiteX5" fmla="*/ 1297340 w 2000411"/>
                    <a:gd name="connsiteY5" fmla="*/ 165516 h 2595048"/>
                    <a:gd name="connsiteX6" fmla="*/ 165331 w 2000411"/>
                    <a:gd name="connsiteY6" fmla="*/ 1297525 h 2595048"/>
                    <a:gd name="connsiteX7" fmla="*/ 1297340 w 2000411"/>
                    <a:gd name="connsiteY7" fmla="*/ 2429534 h 2595048"/>
                    <a:gd name="connsiteX8" fmla="*/ 1894009 w 2000411"/>
                    <a:gd name="connsiteY8" fmla="*/ 2259584 h 2595048"/>
                    <a:gd name="connsiteX9" fmla="*/ 1981200 w 2000411"/>
                    <a:gd name="connsiteY9" fmla="*/ 2400162 h 2595048"/>
                    <a:gd name="connsiteX10" fmla="*/ 1297340 w 2000411"/>
                    <a:gd name="connsiteY10" fmla="*/ 2595049 h 2595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00411" h="2595048">
                      <a:moveTo>
                        <a:pt x="1297340" y="2594680"/>
                      </a:moveTo>
                      <a:cubicBezTo>
                        <a:pt x="582076" y="2594680"/>
                        <a:pt x="0" y="2012604"/>
                        <a:pt x="0" y="1297340"/>
                      </a:cubicBezTo>
                      <a:cubicBezTo>
                        <a:pt x="0" y="582076"/>
                        <a:pt x="582076" y="0"/>
                        <a:pt x="1297340" y="0"/>
                      </a:cubicBezTo>
                      <a:cubicBezTo>
                        <a:pt x="1547276" y="0"/>
                        <a:pt x="1790377" y="71674"/>
                        <a:pt x="2000412" y="207079"/>
                      </a:cubicBezTo>
                      <a:lnTo>
                        <a:pt x="1910819" y="346179"/>
                      </a:lnTo>
                      <a:cubicBezTo>
                        <a:pt x="1727569" y="227953"/>
                        <a:pt x="1515503" y="165516"/>
                        <a:pt x="1297340" y="165516"/>
                      </a:cubicBezTo>
                      <a:cubicBezTo>
                        <a:pt x="673146" y="165516"/>
                        <a:pt x="165331" y="673331"/>
                        <a:pt x="165331" y="1297525"/>
                      </a:cubicBezTo>
                      <a:cubicBezTo>
                        <a:pt x="165331" y="1921718"/>
                        <a:pt x="673146" y="2429534"/>
                        <a:pt x="1297340" y="2429534"/>
                      </a:cubicBezTo>
                      <a:cubicBezTo>
                        <a:pt x="1508298" y="2429534"/>
                        <a:pt x="1714639" y="2370790"/>
                        <a:pt x="1894009" y="2259584"/>
                      </a:cubicBezTo>
                      <a:lnTo>
                        <a:pt x="1981200" y="2400162"/>
                      </a:lnTo>
                      <a:cubicBezTo>
                        <a:pt x="1775599" y="2527624"/>
                        <a:pt x="1539148" y="2595049"/>
                        <a:pt x="1297340" y="2595049"/>
                      </a:cubicBezTo>
                      <a:close/>
                    </a:path>
                  </a:pathLst>
                </a:custGeom>
                <a:solidFill>
                  <a:srgbClr val="B0B0B0"/>
                </a:solidFill>
                <a:ln w="18464" cap="flat">
                  <a:noFill/>
                  <a:prstDash val="solid"/>
                  <a:miter/>
                </a:ln>
              </p:spPr>
              <p:txBody>
                <a:bodyPr rtlCol="0" anchor="ctr"/>
                <a:lstStyle/>
                <a:p>
                  <a:endParaRPr lang="en-US" dirty="0"/>
                </a:p>
              </p:txBody>
            </p:sp>
            <p:grpSp>
              <p:nvGrpSpPr>
                <p:cNvPr id="46" name="Graphic 2">
                  <a:extLst>
                    <a:ext uri="{FF2B5EF4-FFF2-40B4-BE49-F238E27FC236}">
                      <a16:creationId xmlns:a16="http://schemas.microsoft.com/office/drawing/2014/main" id="{E514445C-FA9C-C803-F4B1-49AA1B1DA6DB}"/>
                    </a:ext>
                  </a:extLst>
                </p:cNvPr>
                <p:cNvGrpSpPr/>
                <p:nvPr/>
              </p:nvGrpSpPr>
              <p:grpSpPr>
                <a:xfrm>
                  <a:off x="7596723" y="2925894"/>
                  <a:ext cx="785460" cy="785460"/>
                  <a:chOff x="7596723" y="2925894"/>
                  <a:chExt cx="785460" cy="785460"/>
                </a:xfrm>
              </p:grpSpPr>
              <p:sp>
                <p:nvSpPr>
                  <p:cNvPr id="51" name="Freeform: Shape 50">
                    <a:extLst>
                      <a:ext uri="{FF2B5EF4-FFF2-40B4-BE49-F238E27FC236}">
                        <a16:creationId xmlns:a16="http://schemas.microsoft.com/office/drawing/2014/main" id="{213DE5BF-58F4-A709-7FA6-ECEF99296ECF}"/>
                      </a:ext>
                    </a:extLst>
                  </p:cNvPr>
                  <p:cNvSpPr/>
                  <p:nvPr/>
                </p:nvSpPr>
                <p:spPr>
                  <a:xfrm>
                    <a:off x="7632006" y="2961546"/>
                    <a:ext cx="714525" cy="714525"/>
                  </a:xfrm>
                  <a:custGeom>
                    <a:avLst/>
                    <a:gdLst>
                      <a:gd name="connsiteX0" fmla="*/ 714525 w 714525"/>
                      <a:gd name="connsiteY0" fmla="*/ 357263 h 714525"/>
                      <a:gd name="connsiteX1" fmla="*/ 357262 w 714525"/>
                      <a:gd name="connsiteY1" fmla="*/ 714525 h 714525"/>
                      <a:gd name="connsiteX2" fmla="*/ 0 w 714525"/>
                      <a:gd name="connsiteY2" fmla="*/ 357263 h 714525"/>
                      <a:gd name="connsiteX3" fmla="*/ 357262 w 714525"/>
                      <a:gd name="connsiteY3" fmla="*/ 0 h 714525"/>
                      <a:gd name="connsiteX4" fmla="*/ 714525 w 714525"/>
                      <a:gd name="connsiteY4" fmla="*/ 357263 h 7145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4525" h="714525">
                        <a:moveTo>
                          <a:pt x="714525" y="357263"/>
                        </a:moveTo>
                        <a:cubicBezTo>
                          <a:pt x="714525" y="554573"/>
                          <a:pt x="554573" y="714525"/>
                          <a:pt x="357262" y="714525"/>
                        </a:cubicBezTo>
                        <a:cubicBezTo>
                          <a:pt x="159952" y="714525"/>
                          <a:pt x="0" y="554573"/>
                          <a:pt x="0" y="357263"/>
                        </a:cubicBezTo>
                        <a:cubicBezTo>
                          <a:pt x="0" y="159952"/>
                          <a:pt x="159952" y="0"/>
                          <a:pt x="357262" y="0"/>
                        </a:cubicBezTo>
                        <a:cubicBezTo>
                          <a:pt x="554573" y="0"/>
                          <a:pt x="714525" y="159952"/>
                          <a:pt x="714525" y="357263"/>
                        </a:cubicBezTo>
                        <a:close/>
                      </a:path>
                    </a:pathLst>
                  </a:custGeom>
                  <a:solidFill>
                    <a:srgbClr val="FFFFFF"/>
                  </a:solidFill>
                  <a:ln w="18464" cap="flat">
                    <a:noFill/>
                    <a:prstDash val="solid"/>
                    <a:miter/>
                  </a:ln>
                </p:spPr>
                <p:txBody>
                  <a:bodyPr rtlCol="0" anchor="ctr"/>
                  <a:lstStyle/>
                  <a:p>
                    <a:endParaRPr lang="en-US" dirty="0"/>
                  </a:p>
                </p:txBody>
              </p:sp>
              <p:sp>
                <p:nvSpPr>
                  <p:cNvPr id="52" name="Freeform: Shape 51">
                    <a:extLst>
                      <a:ext uri="{FF2B5EF4-FFF2-40B4-BE49-F238E27FC236}">
                        <a16:creationId xmlns:a16="http://schemas.microsoft.com/office/drawing/2014/main" id="{5971EFDB-DFE6-D53D-5960-6D1D9E76E68E}"/>
                      </a:ext>
                    </a:extLst>
                  </p:cNvPr>
                  <p:cNvSpPr/>
                  <p:nvPr/>
                </p:nvSpPr>
                <p:spPr>
                  <a:xfrm>
                    <a:off x="7596723" y="2925894"/>
                    <a:ext cx="785460" cy="785460"/>
                  </a:xfrm>
                  <a:custGeom>
                    <a:avLst/>
                    <a:gdLst>
                      <a:gd name="connsiteX0" fmla="*/ 392730 w 785460"/>
                      <a:gd name="connsiteY0" fmla="*/ 785461 h 785460"/>
                      <a:gd name="connsiteX1" fmla="*/ 0 w 785460"/>
                      <a:gd name="connsiteY1" fmla="*/ 392730 h 785460"/>
                      <a:gd name="connsiteX2" fmla="*/ 392730 w 785460"/>
                      <a:gd name="connsiteY2" fmla="*/ 0 h 785460"/>
                      <a:gd name="connsiteX3" fmla="*/ 785461 w 785460"/>
                      <a:gd name="connsiteY3" fmla="*/ 392730 h 785460"/>
                      <a:gd name="connsiteX4" fmla="*/ 392730 w 785460"/>
                      <a:gd name="connsiteY4" fmla="*/ 785461 h 785460"/>
                      <a:gd name="connsiteX5" fmla="*/ 392730 w 785460"/>
                      <a:gd name="connsiteY5" fmla="*/ 70935 h 785460"/>
                      <a:gd name="connsiteX6" fmla="*/ 70935 w 785460"/>
                      <a:gd name="connsiteY6" fmla="*/ 392730 h 785460"/>
                      <a:gd name="connsiteX7" fmla="*/ 392730 w 785460"/>
                      <a:gd name="connsiteY7" fmla="*/ 714525 h 785460"/>
                      <a:gd name="connsiteX8" fmla="*/ 714526 w 785460"/>
                      <a:gd name="connsiteY8" fmla="*/ 392730 h 785460"/>
                      <a:gd name="connsiteX9" fmla="*/ 392730 w 785460"/>
                      <a:gd name="connsiteY9" fmla="*/ 70935 h 785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5460" h="785460">
                        <a:moveTo>
                          <a:pt x="392730" y="785461"/>
                        </a:moveTo>
                        <a:cubicBezTo>
                          <a:pt x="176230" y="785461"/>
                          <a:pt x="0" y="609231"/>
                          <a:pt x="0" y="392730"/>
                        </a:cubicBezTo>
                        <a:cubicBezTo>
                          <a:pt x="0" y="176230"/>
                          <a:pt x="176230" y="0"/>
                          <a:pt x="392730" y="0"/>
                        </a:cubicBezTo>
                        <a:cubicBezTo>
                          <a:pt x="609231" y="0"/>
                          <a:pt x="785461" y="176230"/>
                          <a:pt x="785461" y="392730"/>
                        </a:cubicBezTo>
                        <a:cubicBezTo>
                          <a:pt x="785461" y="609231"/>
                          <a:pt x="609231" y="785461"/>
                          <a:pt x="392730" y="785461"/>
                        </a:cubicBezTo>
                        <a:close/>
                        <a:moveTo>
                          <a:pt x="392730" y="70935"/>
                        </a:moveTo>
                        <a:cubicBezTo>
                          <a:pt x="215208" y="70935"/>
                          <a:pt x="70935" y="215207"/>
                          <a:pt x="70935" y="392730"/>
                        </a:cubicBezTo>
                        <a:cubicBezTo>
                          <a:pt x="70935" y="570253"/>
                          <a:pt x="215208" y="714525"/>
                          <a:pt x="392730" y="714525"/>
                        </a:cubicBezTo>
                        <a:cubicBezTo>
                          <a:pt x="570253" y="714525"/>
                          <a:pt x="714526" y="570253"/>
                          <a:pt x="714526" y="392730"/>
                        </a:cubicBezTo>
                        <a:cubicBezTo>
                          <a:pt x="714526" y="215207"/>
                          <a:pt x="570253" y="70935"/>
                          <a:pt x="392730" y="70935"/>
                        </a:cubicBezTo>
                        <a:close/>
                      </a:path>
                    </a:pathLst>
                  </a:custGeom>
                  <a:solidFill>
                    <a:srgbClr val="292929"/>
                  </a:solidFill>
                  <a:ln w="18464" cap="flat">
                    <a:noFill/>
                    <a:prstDash val="solid"/>
                    <a:miter/>
                  </a:ln>
                </p:spPr>
                <p:txBody>
                  <a:bodyPr rtlCol="0" anchor="ctr"/>
                  <a:lstStyle/>
                  <a:p>
                    <a:endParaRPr lang="en-US" dirty="0"/>
                  </a:p>
                </p:txBody>
              </p:sp>
            </p:grpSp>
            <p:grpSp>
              <p:nvGrpSpPr>
                <p:cNvPr id="47" name="Graphic 2">
                  <a:extLst>
                    <a:ext uri="{FF2B5EF4-FFF2-40B4-BE49-F238E27FC236}">
                      <a16:creationId xmlns:a16="http://schemas.microsoft.com/office/drawing/2014/main" id="{B040AB6E-B4D6-D9EB-F458-9DCAECF3C443}"/>
                    </a:ext>
                  </a:extLst>
                </p:cNvPr>
                <p:cNvGrpSpPr/>
                <p:nvPr/>
              </p:nvGrpSpPr>
              <p:grpSpPr>
                <a:xfrm>
                  <a:off x="9842453" y="2230211"/>
                  <a:ext cx="597038" cy="2101642"/>
                  <a:chOff x="9842453" y="2230211"/>
                  <a:chExt cx="597038" cy="2101642"/>
                </a:xfrm>
                <a:solidFill>
                  <a:srgbClr val="292929"/>
                </a:solidFill>
              </p:grpSpPr>
              <p:sp>
                <p:nvSpPr>
                  <p:cNvPr id="48" name="Freeform: Shape 47">
                    <a:extLst>
                      <a:ext uri="{FF2B5EF4-FFF2-40B4-BE49-F238E27FC236}">
                        <a16:creationId xmlns:a16="http://schemas.microsoft.com/office/drawing/2014/main" id="{82E6331F-75EC-D0F2-AF99-36F0F1DEC3EC}"/>
                      </a:ext>
                    </a:extLst>
                  </p:cNvPr>
                  <p:cNvSpPr/>
                  <p:nvPr/>
                </p:nvSpPr>
                <p:spPr>
                  <a:xfrm>
                    <a:off x="9843561" y="2240556"/>
                    <a:ext cx="595930" cy="2082246"/>
                  </a:xfrm>
                  <a:custGeom>
                    <a:avLst/>
                    <a:gdLst>
                      <a:gd name="connsiteX0" fmla="*/ 83681 w 595930"/>
                      <a:gd name="connsiteY0" fmla="*/ 41379 h 2082246"/>
                      <a:gd name="connsiteX1" fmla="*/ 22168 w 595930"/>
                      <a:gd name="connsiteY1" fmla="*/ 0 h 2082246"/>
                      <a:gd name="connsiteX2" fmla="*/ 10899 w 595930"/>
                      <a:gd name="connsiteY2" fmla="*/ 20874 h 2082246"/>
                      <a:gd name="connsiteX3" fmla="*/ 68534 w 595930"/>
                      <a:gd name="connsiteY3" fmla="*/ 59852 h 2082246"/>
                      <a:gd name="connsiteX4" fmla="*/ 572285 w 595930"/>
                      <a:gd name="connsiteY4" fmla="*/ 1037983 h 2082246"/>
                      <a:gd name="connsiteX5" fmla="*/ 59113 w 595930"/>
                      <a:gd name="connsiteY5" fmla="*/ 2022949 h 2082246"/>
                      <a:gd name="connsiteX6" fmla="*/ 0 w 595930"/>
                      <a:gd name="connsiteY6" fmla="*/ 2061926 h 2082246"/>
                      <a:gd name="connsiteX7" fmla="*/ 12561 w 595930"/>
                      <a:gd name="connsiteY7" fmla="*/ 2082246 h 2082246"/>
                      <a:gd name="connsiteX8" fmla="*/ 72968 w 595930"/>
                      <a:gd name="connsiteY8" fmla="*/ 2042160 h 2082246"/>
                      <a:gd name="connsiteX9" fmla="*/ 595930 w 595930"/>
                      <a:gd name="connsiteY9" fmla="*/ 1038167 h 2082246"/>
                      <a:gd name="connsiteX10" fmla="*/ 83681 w 595930"/>
                      <a:gd name="connsiteY10" fmla="*/ 41748 h 2082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95930" h="2082246">
                        <a:moveTo>
                          <a:pt x="83681" y="41379"/>
                        </a:moveTo>
                        <a:cubicBezTo>
                          <a:pt x="63546" y="26970"/>
                          <a:pt x="43226" y="13300"/>
                          <a:pt x="22168" y="0"/>
                        </a:cubicBezTo>
                        <a:cubicBezTo>
                          <a:pt x="16256" y="5357"/>
                          <a:pt x="12192" y="12561"/>
                          <a:pt x="10899" y="20874"/>
                        </a:cubicBezTo>
                        <a:cubicBezTo>
                          <a:pt x="30480" y="33436"/>
                          <a:pt x="49692" y="46367"/>
                          <a:pt x="68534" y="59852"/>
                        </a:cubicBezTo>
                        <a:cubicBezTo>
                          <a:pt x="373334" y="278199"/>
                          <a:pt x="572285" y="635277"/>
                          <a:pt x="572285" y="1037983"/>
                        </a:cubicBezTo>
                        <a:cubicBezTo>
                          <a:pt x="572285" y="1440688"/>
                          <a:pt x="369270" y="1805340"/>
                          <a:pt x="59113" y="2022949"/>
                        </a:cubicBezTo>
                        <a:cubicBezTo>
                          <a:pt x="39901" y="2036618"/>
                          <a:pt x="20135" y="2049734"/>
                          <a:pt x="0" y="2061926"/>
                        </a:cubicBezTo>
                        <a:cubicBezTo>
                          <a:pt x="1847" y="2070054"/>
                          <a:pt x="6466" y="2077258"/>
                          <a:pt x="12561" y="2082246"/>
                        </a:cubicBezTo>
                        <a:cubicBezTo>
                          <a:pt x="33066" y="2069500"/>
                          <a:pt x="53386" y="2056015"/>
                          <a:pt x="72968" y="2042160"/>
                        </a:cubicBezTo>
                        <a:cubicBezTo>
                          <a:pt x="388851" y="1820118"/>
                          <a:pt x="595930" y="1452880"/>
                          <a:pt x="595930" y="1038167"/>
                        </a:cubicBezTo>
                        <a:cubicBezTo>
                          <a:pt x="595930" y="623455"/>
                          <a:pt x="393654" y="264530"/>
                          <a:pt x="83681" y="41748"/>
                        </a:cubicBezTo>
                        <a:close/>
                      </a:path>
                    </a:pathLst>
                  </a:custGeom>
                  <a:solidFill>
                    <a:srgbClr val="292929"/>
                  </a:solidFill>
                  <a:ln w="18464" cap="flat">
                    <a:noFill/>
                    <a:prstDash val="solid"/>
                    <a:miter/>
                  </a:ln>
                </p:spPr>
                <p:txBody>
                  <a:bodyPr rtlCol="0" anchor="ctr"/>
                  <a:lstStyle/>
                  <a:p>
                    <a:endParaRPr lang="en-US" dirty="0"/>
                  </a:p>
                </p:txBody>
              </p:sp>
              <p:sp>
                <p:nvSpPr>
                  <p:cNvPr id="49" name="Freeform: Shape 48">
                    <a:extLst>
                      <a:ext uri="{FF2B5EF4-FFF2-40B4-BE49-F238E27FC236}">
                        <a16:creationId xmlns:a16="http://schemas.microsoft.com/office/drawing/2014/main" id="{049B4053-CFF2-8BBA-81D9-A9FCCE2E50C6}"/>
                      </a:ext>
                    </a:extLst>
                  </p:cNvPr>
                  <p:cNvSpPr/>
                  <p:nvPr/>
                </p:nvSpPr>
                <p:spPr>
                  <a:xfrm>
                    <a:off x="9853722" y="2230211"/>
                    <a:ext cx="76107" cy="76107"/>
                  </a:xfrm>
                  <a:custGeom>
                    <a:avLst/>
                    <a:gdLst>
                      <a:gd name="connsiteX0" fmla="*/ 76108 w 76107"/>
                      <a:gd name="connsiteY0" fmla="*/ 38054 h 76107"/>
                      <a:gd name="connsiteX1" fmla="*/ 73521 w 76107"/>
                      <a:gd name="connsiteY1" fmla="*/ 51724 h 76107"/>
                      <a:gd name="connsiteX2" fmla="*/ 58373 w 76107"/>
                      <a:gd name="connsiteY2" fmla="*/ 70196 h 76107"/>
                      <a:gd name="connsiteX3" fmla="*/ 38054 w 76107"/>
                      <a:gd name="connsiteY3" fmla="*/ 76108 h 76107"/>
                      <a:gd name="connsiteX4" fmla="*/ 0 w 76107"/>
                      <a:gd name="connsiteY4" fmla="*/ 38054 h 76107"/>
                      <a:gd name="connsiteX5" fmla="*/ 739 w 76107"/>
                      <a:gd name="connsiteY5" fmla="*/ 31219 h 76107"/>
                      <a:gd name="connsiteX6" fmla="*/ 12007 w 76107"/>
                      <a:gd name="connsiteY6" fmla="*/ 10345 h 76107"/>
                      <a:gd name="connsiteX7" fmla="*/ 38054 w 76107"/>
                      <a:gd name="connsiteY7" fmla="*/ 0 h 76107"/>
                      <a:gd name="connsiteX8" fmla="*/ 76108 w 76107"/>
                      <a:gd name="connsiteY8" fmla="*/ 38054 h 7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107" h="76107">
                        <a:moveTo>
                          <a:pt x="76108" y="38054"/>
                        </a:moveTo>
                        <a:cubicBezTo>
                          <a:pt x="76108" y="42857"/>
                          <a:pt x="75184" y="47475"/>
                          <a:pt x="73521" y="51724"/>
                        </a:cubicBezTo>
                        <a:cubicBezTo>
                          <a:pt x="70750" y="59297"/>
                          <a:pt x="65209" y="65948"/>
                          <a:pt x="58373" y="70196"/>
                        </a:cubicBezTo>
                        <a:cubicBezTo>
                          <a:pt x="52462" y="73891"/>
                          <a:pt x="45628" y="76108"/>
                          <a:pt x="38054" y="76108"/>
                        </a:cubicBezTo>
                        <a:cubicBezTo>
                          <a:pt x="16995" y="76108"/>
                          <a:pt x="0" y="59113"/>
                          <a:pt x="0" y="38054"/>
                        </a:cubicBezTo>
                        <a:cubicBezTo>
                          <a:pt x="0" y="35652"/>
                          <a:pt x="184" y="33251"/>
                          <a:pt x="739" y="31219"/>
                        </a:cubicBezTo>
                        <a:cubicBezTo>
                          <a:pt x="2217" y="22906"/>
                          <a:pt x="6096" y="15887"/>
                          <a:pt x="12007" y="10345"/>
                        </a:cubicBezTo>
                        <a:cubicBezTo>
                          <a:pt x="18842" y="3879"/>
                          <a:pt x="27893" y="0"/>
                          <a:pt x="38054" y="0"/>
                        </a:cubicBezTo>
                        <a:cubicBezTo>
                          <a:pt x="59112" y="0"/>
                          <a:pt x="76108" y="16995"/>
                          <a:pt x="76108" y="38054"/>
                        </a:cubicBezTo>
                        <a:close/>
                      </a:path>
                    </a:pathLst>
                  </a:custGeom>
                  <a:solidFill>
                    <a:srgbClr val="292929"/>
                  </a:solidFill>
                  <a:ln w="18464" cap="flat">
                    <a:noFill/>
                    <a:prstDash val="solid"/>
                    <a:miter/>
                  </a:ln>
                </p:spPr>
                <p:txBody>
                  <a:bodyPr rtlCol="0" anchor="ctr"/>
                  <a:lstStyle/>
                  <a:p>
                    <a:endParaRPr lang="en-US" dirty="0"/>
                  </a:p>
                </p:txBody>
              </p:sp>
              <p:sp>
                <p:nvSpPr>
                  <p:cNvPr id="50" name="Freeform: Shape 49">
                    <a:extLst>
                      <a:ext uri="{FF2B5EF4-FFF2-40B4-BE49-F238E27FC236}">
                        <a16:creationId xmlns:a16="http://schemas.microsoft.com/office/drawing/2014/main" id="{A04B4210-9594-CC25-1DD2-9948BCCADC33}"/>
                      </a:ext>
                    </a:extLst>
                  </p:cNvPr>
                  <p:cNvSpPr/>
                  <p:nvPr/>
                </p:nvSpPr>
                <p:spPr>
                  <a:xfrm>
                    <a:off x="9842453" y="4255930"/>
                    <a:ext cx="75923" cy="75922"/>
                  </a:xfrm>
                  <a:custGeom>
                    <a:avLst/>
                    <a:gdLst>
                      <a:gd name="connsiteX0" fmla="*/ 75923 w 75923"/>
                      <a:gd name="connsiteY0" fmla="*/ 37869 h 75922"/>
                      <a:gd name="connsiteX1" fmla="*/ 38054 w 75923"/>
                      <a:gd name="connsiteY1" fmla="*/ 75923 h 75922"/>
                      <a:gd name="connsiteX2" fmla="*/ 13485 w 75923"/>
                      <a:gd name="connsiteY2" fmla="*/ 66687 h 75922"/>
                      <a:gd name="connsiteX3" fmla="*/ 923 w 75923"/>
                      <a:gd name="connsiteY3" fmla="*/ 46367 h 75922"/>
                      <a:gd name="connsiteX4" fmla="*/ 0 w 75923"/>
                      <a:gd name="connsiteY4" fmla="*/ 37869 h 75922"/>
                      <a:gd name="connsiteX5" fmla="*/ 38054 w 75923"/>
                      <a:gd name="connsiteY5" fmla="*/ 0 h 75922"/>
                      <a:gd name="connsiteX6" fmla="*/ 60036 w 75923"/>
                      <a:gd name="connsiteY6" fmla="*/ 7389 h 75922"/>
                      <a:gd name="connsiteX7" fmla="*/ 73891 w 75923"/>
                      <a:gd name="connsiteY7" fmla="*/ 26601 h 75922"/>
                      <a:gd name="connsiteX8" fmla="*/ 75738 w 75923"/>
                      <a:gd name="connsiteY8" fmla="*/ 37869 h 75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5923" h="75922">
                        <a:moveTo>
                          <a:pt x="75923" y="37869"/>
                        </a:moveTo>
                        <a:cubicBezTo>
                          <a:pt x="75923" y="58928"/>
                          <a:pt x="58928" y="75923"/>
                          <a:pt x="38054" y="75923"/>
                        </a:cubicBezTo>
                        <a:cubicBezTo>
                          <a:pt x="28633" y="75923"/>
                          <a:pt x="20135" y="72598"/>
                          <a:pt x="13485" y="66687"/>
                        </a:cubicBezTo>
                        <a:cubicBezTo>
                          <a:pt x="7389" y="61699"/>
                          <a:pt x="2771" y="54310"/>
                          <a:pt x="923" y="46367"/>
                        </a:cubicBezTo>
                        <a:cubicBezTo>
                          <a:pt x="185" y="43596"/>
                          <a:pt x="0" y="40640"/>
                          <a:pt x="0" y="37869"/>
                        </a:cubicBezTo>
                        <a:cubicBezTo>
                          <a:pt x="0" y="16995"/>
                          <a:pt x="16995" y="0"/>
                          <a:pt x="38054" y="0"/>
                        </a:cubicBezTo>
                        <a:cubicBezTo>
                          <a:pt x="46367" y="0"/>
                          <a:pt x="53941" y="2586"/>
                          <a:pt x="60036" y="7389"/>
                        </a:cubicBezTo>
                        <a:cubicBezTo>
                          <a:pt x="66687" y="11823"/>
                          <a:pt x="71674" y="18473"/>
                          <a:pt x="73891" y="26601"/>
                        </a:cubicBezTo>
                        <a:cubicBezTo>
                          <a:pt x="74999" y="30110"/>
                          <a:pt x="75738" y="33990"/>
                          <a:pt x="75738" y="37869"/>
                        </a:cubicBezTo>
                        <a:close/>
                      </a:path>
                    </a:pathLst>
                  </a:custGeom>
                  <a:solidFill>
                    <a:srgbClr val="292929"/>
                  </a:solidFill>
                  <a:ln w="18464" cap="flat">
                    <a:noFill/>
                    <a:prstDash val="solid"/>
                    <a:miter/>
                  </a:ln>
                </p:spPr>
                <p:txBody>
                  <a:bodyPr rtlCol="0" anchor="ctr"/>
                  <a:lstStyle/>
                  <a:p>
                    <a:endParaRPr lang="en-US" dirty="0"/>
                  </a:p>
                </p:txBody>
              </p:sp>
            </p:grpSp>
          </p:grpSp>
          <p:sp>
            <p:nvSpPr>
              <p:cNvPr id="44" name="TextBox 43">
                <a:extLst>
                  <a:ext uri="{FF2B5EF4-FFF2-40B4-BE49-F238E27FC236}">
                    <a16:creationId xmlns:a16="http://schemas.microsoft.com/office/drawing/2014/main" id="{7BBC4CD7-9103-C636-ECA9-A77D975DA936}"/>
                  </a:ext>
                </a:extLst>
              </p:cNvPr>
              <p:cNvSpPr txBox="1"/>
              <p:nvPr/>
            </p:nvSpPr>
            <p:spPr>
              <a:xfrm>
                <a:off x="1439873" y="2094579"/>
                <a:ext cx="567037" cy="332171"/>
              </a:xfrm>
              <a:prstGeom prst="rect">
                <a:avLst/>
              </a:prstGeom>
              <a:noFill/>
            </p:spPr>
            <p:txBody>
              <a:bodyPr wrap="square" rtlCol="0">
                <a:spAutoFit/>
              </a:bodyPr>
              <a:lstStyle/>
              <a:p>
                <a:r>
                  <a:rPr lang="en-US" sz="2000" dirty="0">
                    <a:latin typeface="Adobe Arabic" panose="02040503050201020203" pitchFamily="18" charset="-78"/>
                    <a:cs typeface="Adobe Arabic" panose="02040503050201020203" pitchFamily="18" charset="-78"/>
                  </a:rPr>
                  <a:t>05</a:t>
                </a:r>
              </a:p>
            </p:txBody>
          </p:sp>
        </p:grpSp>
        <p:sp>
          <p:nvSpPr>
            <p:cNvPr id="42" name="TextBox 41">
              <a:extLst>
                <a:ext uri="{FF2B5EF4-FFF2-40B4-BE49-F238E27FC236}">
                  <a16:creationId xmlns:a16="http://schemas.microsoft.com/office/drawing/2014/main" id="{14F0A308-67D0-2310-A327-19B01C6A5D09}"/>
                </a:ext>
              </a:extLst>
            </p:cNvPr>
            <p:cNvSpPr txBox="1"/>
            <p:nvPr/>
          </p:nvSpPr>
          <p:spPr>
            <a:xfrm>
              <a:off x="2444106" y="1953804"/>
              <a:ext cx="1099478" cy="536039"/>
            </a:xfrm>
            <a:prstGeom prst="rect">
              <a:avLst/>
            </a:prstGeom>
            <a:noFill/>
          </p:spPr>
          <p:txBody>
            <a:bodyPr wrap="square">
              <a:spAutoFit/>
            </a:bodyPr>
            <a:lstStyle/>
            <a:p>
              <a:pPr algn="ctr">
                <a:lnSpc>
                  <a:spcPct val="115000"/>
                </a:lnSpc>
                <a:spcAft>
                  <a:spcPts val="800"/>
                </a:spcAft>
                <a:buSzPts val="1800"/>
              </a:pPr>
              <a:r>
                <a:rPr lang="ar-EG" b="1" dirty="0">
                  <a:latin typeface="Adobe Arabic" panose="02040503050201020203" pitchFamily="18" charset="-78"/>
                  <a:ea typeface="GE Dinar Two Medium" panose="020A0503020102020204" pitchFamily="18" charset="-78"/>
                  <a:cs typeface="Adobe Arabic" panose="02040503050201020203" pitchFamily="18" charset="-78"/>
                </a:rPr>
                <a:t>التغذية الراجعة غير الرسمية</a:t>
              </a:r>
              <a:endParaRPr lang="en-US" b="1" dirty="0">
                <a:latin typeface="Adobe Arabic" panose="02040503050201020203" pitchFamily="18" charset="-78"/>
                <a:ea typeface="GE Dinar Two Medium" panose="020A0503020102020204" pitchFamily="18" charset="-78"/>
                <a:cs typeface="Adobe Arabic" panose="02040503050201020203" pitchFamily="18" charset="-78"/>
              </a:endParaRPr>
            </a:p>
          </p:txBody>
        </p:sp>
      </p:grpSp>
      <p:grpSp>
        <p:nvGrpSpPr>
          <p:cNvPr id="53" name="Group 52">
            <a:extLst>
              <a:ext uri="{FF2B5EF4-FFF2-40B4-BE49-F238E27FC236}">
                <a16:creationId xmlns:a16="http://schemas.microsoft.com/office/drawing/2014/main" id="{3048DC87-1624-3768-5AED-DBFACDAE144F}"/>
              </a:ext>
            </a:extLst>
          </p:cNvPr>
          <p:cNvGrpSpPr/>
          <p:nvPr/>
        </p:nvGrpSpPr>
        <p:grpSpPr>
          <a:xfrm>
            <a:off x="1595047" y="2947343"/>
            <a:ext cx="2262128" cy="2065006"/>
            <a:chOff x="6526895" y="1357929"/>
            <a:chExt cx="1662378" cy="1517518"/>
          </a:xfrm>
        </p:grpSpPr>
        <p:grpSp>
          <p:nvGrpSpPr>
            <p:cNvPr id="54" name="Group 53">
              <a:extLst>
                <a:ext uri="{FF2B5EF4-FFF2-40B4-BE49-F238E27FC236}">
                  <a16:creationId xmlns:a16="http://schemas.microsoft.com/office/drawing/2014/main" id="{313B4B0D-2867-B3BC-E3D9-B92A0EAEF940}"/>
                </a:ext>
              </a:extLst>
            </p:cNvPr>
            <p:cNvGrpSpPr/>
            <p:nvPr/>
          </p:nvGrpSpPr>
          <p:grpSpPr>
            <a:xfrm>
              <a:off x="6526895" y="1357929"/>
              <a:ext cx="1662378" cy="1517518"/>
              <a:chOff x="6227881" y="1357929"/>
              <a:chExt cx="2052243" cy="1873410"/>
            </a:xfrm>
          </p:grpSpPr>
          <p:grpSp>
            <p:nvGrpSpPr>
              <p:cNvPr id="56" name="Graphic 2">
                <a:extLst>
                  <a:ext uri="{FF2B5EF4-FFF2-40B4-BE49-F238E27FC236}">
                    <a16:creationId xmlns:a16="http://schemas.microsoft.com/office/drawing/2014/main" id="{9C549439-64E4-824D-7BF6-A0834EC4CABA}"/>
                  </a:ext>
                </a:extLst>
              </p:cNvPr>
              <p:cNvGrpSpPr/>
              <p:nvPr/>
            </p:nvGrpSpPr>
            <p:grpSpPr>
              <a:xfrm>
                <a:off x="6227881" y="1357929"/>
                <a:ext cx="2052243" cy="1873410"/>
                <a:chOff x="7596723" y="1981199"/>
                <a:chExt cx="2842768" cy="2595048"/>
              </a:xfrm>
            </p:grpSpPr>
            <p:sp>
              <p:nvSpPr>
                <p:cNvPr id="58" name="Freeform: Shape 57">
                  <a:extLst>
                    <a:ext uri="{FF2B5EF4-FFF2-40B4-BE49-F238E27FC236}">
                      <a16:creationId xmlns:a16="http://schemas.microsoft.com/office/drawing/2014/main" id="{A761ED5B-ADDC-DB8D-CB38-F9666492B2FE}"/>
                    </a:ext>
                  </a:extLst>
                </p:cNvPr>
                <p:cNvSpPr/>
                <p:nvPr/>
              </p:nvSpPr>
              <p:spPr>
                <a:xfrm>
                  <a:off x="7915563" y="1981199"/>
                  <a:ext cx="2000411" cy="2595048"/>
                </a:xfrm>
                <a:custGeom>
                  <a:avLst/>
                  <a:gdLst>
                    <a:gd name="connsiteX0" fmla="*/ 1297340 w 2000411"/>
                    <a:gd name="connsiteY0" fmla="*/ 2594680 h 2595048"/>
                    <a:gd name="connsiteX1" fmla="*/ 0 w 2000411"/>
                    <a:gd name="connsiteY1" fmla="*/ 1297340 h 2595048"/>
                    <a:gd name="connsiteX2" fmla="*/ 1297340 w 2000411"/>
                    <a:gd name="connsiteY2" fmla="*/ 0 h 2595048"/>
                    <a:gd name="connsiteX3" fmla="*/ 2000412 w 2000411"/>
                    <a:gd name="connsiteY3" fmla="*/ 207079 h 2595048"/>
                    <a:gd name="connsiteX4" fmla="*/ 1910819 w 2000411"/>
                    <a:gd name="connsiteY4" fmla="*/ 346179 h 2595048"/>
                    <a:gd name="connsiteX5" fmla="*/ 1297340 w 2000411"/>
                    <a:gd name="connsiteY5" fmla="*/ 165516 h 2595048"/>
                    <a:gd name="connsiteX6" fmla="*/ 165331 w 2000411"/>
                    <a:gd name="connsiteY6" fmla="*/ 1297525 h 2595048"/>
                    <a:gd name="connsiteX7" fmla="*/ 1297340 w 2000411"/>
                    <a:gd name="connsiteY7" fmla="*/ 2429534 h 2595048"/>
                    <a:gd name="connsiteX8" fmla="*/ 1894009 w 2000411"/>
                    <a:gd name="connsiteY8" fmla="*/ 2259584 h 2595048"/>
                    <a:gd name="connsiteX9" fmla="*/ 1981200 w 2000411"/>
                    <a:gd name="connsiteY9" fmla="*/ 2400162 h 2595048"/>
                    <a:gd name="connsiteX10" fmla="*/ 1297340 w 2000411"/>
                    <a:gd name="connsiteY10" fmla="*/ 2595049 h 2595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00411" h="2595048">
                      <a:moveTo>
                        <a:pt x="1297340" y="2594680"/>
                      </a:moveTo>
                      <a:cubicBezTo>
                        <a:pt x="582076" y="2594680"/>
                        <a:pt x="0" y="2012604"/>
                        <a:pt x="0" y="1297340"/>
                      </a:cubicBezTo>
                      <a:cubicBezTo>
                        <a:pt x="0" y="582076"/>
                        <a:pt x="582076" y="0"/>
                        <a:pt x="1297340" y="0"/>
                      </a:cubicBezTo>
                      <a:cubicBezTo>
                        <a:pt x="1547276" y="0"/>
                        <a:pt x="1790377" y="71674"/>
                        <a:pt x="2000412" y="207079"/>
                      </a:cubicBezTo>
                      <a:lnTo>
                        <a:pt x="1910819" y="346179"/>
                      </a:lnTo>
                      <a:cubicBezTo>
                        <a:pt x="1727569" y="227953"/>
                        <a:pt x="1515503" y="165516"/>
                        <a:pt x="1297340" y="165516"/>
                      </a:cubicBezTo>
                      <a:cubicBezTo>
                        <a:pt x="673146" y="165516"/>
                        <a:pt x="165331" y="673331"/>
                        <a:pt x="165331" y="1297525"/>
                      </a:cubicBezTo>
                      <a:cubicBezTo>
                        <a:pt x="165331" y="1921718"/>
                        <a:pt x="673146" y="2429534"/>
                        <a:pt x="1297340" y="2429534"/>
                      </a:cubicBezTo>
                      <a:cubicBezTo>
                        <a:pt x="1508298" y="2429534"/>
                        <a:pt x="1714639" y="2370790"/>
                        <a:pt x="1894009" y="2259584"/>
                      </a:cubicBezTo>
                      <a:lnTo>
                        <a:pt x="1981200" y="2400162"/>
                      </a:lnTo>
                      <a:cubicBezTo>
                        <a:pt x="1775599" y="2527624"/>
                        <a:pt x="1539148" y="2595049"/>
                        <a:pt x="1297340" y="2595049"/>
                      </a:cubicBezTo>
                      <a:close/>
                    </a:path>
                  </a:pathLst>
                </a:custGeom>
                <a:solidFill>
                  <a:srgbClr val="9ACCCE"/>
                </a:solidFill>
                <a:ln w="18464" cap="flat">
                  <a:noFill/>
                  <a:prstDash val="solid"/>
                  <a:miter/>
                </a:ln>
              </p:spPr>
              <p:txBody>
                <a:bodyPr rtlCol="0" anchor="ctr"/>
                <a:lstStyle/>
                <a:p>
                  <a:endParaRPr lang="en-US" dirty="0"/>
                </a:p>
              </p:txBody>
            </p:sp>
            <p:grpSp>
              <p:nvGrpSpPr>
                <p:cNvPr id="59" name="Graphic 2">
                  <a:extLst>
                    <a:ext uri="{FF2B5EF4-FFF2-40B4-BE49-F238E27FC236}">
                      <a16:creationId xmlns:a16="http://schemas.microsoft.com/office/drawing/2014/main" id="{190819B2-8FBA-2A4E-36F2-3A067336CBAD}"/>
                    </a:ext>
                  </a:extLst>
                </p:cNvPr>
                <p:cNvGrpSpPr/>
                <p:nvPr/>
              </p:nvGrpSpPr>
              <p:grpSpPr>
                <a:xfrm>
                  <a:off x="7596723" y="2925894"/>
                  <a:ext cx="785460" cy="785460"/>
                  <a:chOff x="7596723" y="2925894"/>
                  <a:chExt cx="785460" cy="785460"/>
                </a:xfrm>
              </p:grpSpPr>
              <p:sp>
                <p:nvSpPr>
                  <p:cNvPr id="64" name="Freeform: Shape 63">
                    <a:extLst>
                      <a:ext uri="{FF2B5EF4-FFF2-40B4-BE49-F238E27FC236}">
                        <a16:creationId xmlns:a16="http://schemas.microsoft.com/office/drawing/2014/main" id="{98BEDE1A-2813-CB44-2ABA-05C49DD69EF3}"/>
                      </a:ext>
                    </a:extLst>
                  </p:cNvPr>
                  <p:cNvSpPr/>
                  <p:nvPr/>
                </p:nvSpPr>
                <p:spPr>
                  <a:xfrm>
                    <a:off x="7632006" y="2961546"/>
                    <a:ext cx="714525" cy="714525"/>
                  </a:xfrm>
                  <a:custGeom>
                    <a:avLst/>
                    <a:gdLst>
                      <a:gd name="connsiteX0" fmla="*/ 714525 w 714525"/>
                      <a:gd name="connsiteY0" fmla="*/ 357263 h 714525"/>
                      <a:gd name="connsiteX1" fmla="*/ 357262 w 714525"/>
                      <a:gd name="connsiteY1" fmla="*/ 714525 h 714525"/>
                      <a:gd name="connsiteX2" fmla="*/ 0 w 714525"/>
                      <a:gd name="connsiteY2" fmla="*/ 357263 h 714525"/>
                      <a:gd name="connsiteX3" fmla="*/ 357262 w 714525"/>
                      <a:gd name="connsiteY3" fmla="*/ 0 h 714525"/>
                      <a:gd name="connsiteX4" fmla="*/ 714525 w 714525"/>
                      <a:gd name="connsiteY4" fmla="*/ 357263 h 7145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4525" h="714525">
                        <a:moveTo>
                          <a:pt x="714525" y="357263"/>
                        </a:moveTo>
                        <a:cubicBezTo>
                          <a:pt x="714525" y="554573"/>
                          <a:pt x="554573" y="714525"/>
                          <a:pt x="357262" y="714525"/>
                        </a:cubicBezTo>
                        <a:cubicBezTo>
                          <a:pt x="159952" y="714525"/>
                          <a:pt x="0" y="554573"/>
                          <a:pt x="0" y="357263"/>
                        </a:cubicBezTo>
                        <a:cubicBezTo>
                          <a:pt x="0" y="159952"/>
                          <a:pt x="159952" y="0"/>
                          <a:pt x="357262" y="0"/>
                        </a:cubicBezTo>
                        <a:cubicBezTo>
                          <a:pt x="554573" y="0"/>
                          <a:pt x="714525" y="159952"/>
                          <a:pt x="714525" y="357263"/>
                        </a:cubicBezTo>
                        <a:close/>
                      </a:path>
                    </a:pathLst>
                  </a:custGeom>
                  <a:solidFill>
                    <a:srgbClr val="FFFFFF"/>
                  </a:solidFill>
                  <a:ln w="18464" cap="flat">
                    <a:noFill/>
                    <a:prstDash val="solid"/>
                    <a:miter/>
                  </a:ln>
                </p:spPr>
                <p:txBody>
                  <a:bodyPr rtlCol="0" anchor="ctr"/>
                  <a:lstStyle/>
                  <a:p>
                    <a:endParaRPr lang="en-US" dirty="0"/>
                  </a:p>
                </p:txBody>
              </p:sp>
              <p:sp>
                <p:nvSpPr>
                  <p:cNvPr id="65" name="Freeform: Shape 64">
                    <a:extLst>
                      <a:ext uri="{FF2B5EF4-FFF2-40B4-BE49-F238E27FC236}">
                        <a16:creationId xmlns:a16="http://schemas.microsoft.com/office/drawing/2014/main" id="{2FCB1776-B047-A72C-0ECB-FFE0B08D7D2F}"/>
                      </a:ext>
                    </a:extLst>
                  </p:cNvPr>
                  <p:cNvSpPr/>
                  <p:nvPr/>
                </p:nvSpPr>
                <p:spPr>
                  <a:xfrm>
                    <a:off x="7596723" y="2925894"/>
                    <a:ext cx="785460" cy="785460"/>
                  </a:xfrm>
                  <a:custGeom>
                    <a:avLst/>
                    <a:gdLst>
                      <a:gd name="connsiteX0" fmla="*/ 392730 w 785460"/>
                      <a:gd name="connsiteY0" fmla="*/ 785461 h 785460"/>
                      <a:gd name="connsiteX1" fmla="*/ 0 w 785460"/>
                      <a:gd name="connsiteY1" fmla="*/ 392730 h 785460"/>
                      <a:gd name="connsiteX2" fmla="*/ 392730 w 785460"/>
                      <a:gd name="connsiteY2" fmla="*/ 0 h 785460"/>
                      <a:gd name="connsiteX3" fmla="*/ 785461 w 785460"/>
                      <a:gd name="connsiteY3" fmla="*/ 392730 h 785460"/>
                      <a:gd name="connsiteX4" fmla="*/ 392730 w 785460"/>
                      <a:gd name="connsiteY4" fmla="*/ 785461 h 785460"/>
                      <a:gd name="connsiteX5" fmla="*/ 392730 w 785460"/>
                      <a:gd name="connsiteY5" fmla="*/ 70935 h 785460"/>
                      <a:gd name="connsiteX6" fmla="*/ 70935 w 785460"/>
                      <a:gd name="connsiteY6" fmla="*/ 392730 h 785460"/>
                      <a:gd name="connsiteX7" fmla="*/ 392730 w 785460"/>
                      <a:gd name="connsiteY7" fmla="*/ 714525 h 785460"/>
                      <a:gd name="connsiteX8" fmla="*/ 714526 w 785460"/>
                      <a:gd name="connsiteY8" fmla="*/ 392730 h 785460"/>
                      <a:gd name="connsiteX9" fmla="*/ 392730 w 785460"/>
                      <a:gd name="connsiteY9" fmla="*/ 70935 h 785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5460" h="785460">
                        <a:moveTo>
                          <a:pt x="392730" y="785461"/>
                        </a:moveTo>
                        <a:cubicBezTo>
                          <a:pt x="176230" y="785461"/>
                          <a:pt x="0" y="609231"/>
                          <a:pt x="0" y="392730"/>
                        </a:cubicBezTo>
                        <a:cubicBezTo>
                          <a:pt x="0" y="176230"/>
                          <a:pt x="176230" y="0"/>
                          <a:pt x="392730" y="0"/>
                        </a:cubicBezTo>
                        <a:cubicBezTo>
                          <a:pt x="609231" y="0"/>
                          <a:pt x="785461" y="176230"/>
                          <a:pt x="785461" y="392730"/>
                        </a:cubicBezTo>
                        <a:cubicBezTo>
                          <a:pt x="785461" y="609231"/>
                          <a:pt x="609231" y="785461"/>
                          <a:pt x="392730" y="785461"/>
                        </a:cubicBezTo>
                        <a:close/>
                        <a:moveTo>
                          <a:pt x="392730" y="70935"/>
                        </a:moveTo>
                        <a:cubicBezTo>
                          <a:pt x="215208" y="70935"/>
                          <a:pt x="70935" y="215207"/>
                          <a:pt x="70935" y="392730"/>
                        </a:cubicBezTo>
                        <a:cubicBezTo>
                          <a:pt x="70935" y="570253"/>
                          <a:pt x="215208" y="714525"/>
                          <a:pt x="392730" y="714525"/>
                        </a:cubicBezTo>
                        <a:cubicBezTo>
                          <a:pt x="570253" y="714525"/>
                          <a:pt x="714526" y="570253"/>
                          <a:pt x="714526" y="392730"/>
                        </a:cubicBezTo>
                        <a:cubicBezTo>
                          <a:pt x="714526" y="215207"/>
                          <a:pt x="570253" y="70935"/>
                          <a:pt x="392730" y="70935"/>
                        </a:cubicBezTo>
                        <a:close/>
                      </a:path>
                    </a:pathLst>
                  </a:custGeom>
                  <a:solidFill>
                    <a:srgbClr val="292929"/>
                  </a:solidFill>
                  <a:ln w="18464" cap="flat">
                    <a:noFill/>
                    <a:prstDash val="solid"/>
                    <a:miter/>
                  </a:ln>
                </p:spPr>
                <p:txBody>
                  <a:bodyPr rtlCol="0" anchor="ctr"/>
                  <a:lstStyle/>
                  <a:p>
                    <a:endParaRPr lang="en-US" dirty="0"/>
                  </a:p>
                </p:txBody>
              </p:sp>
            </p:grpSp>
            <p:grpSp>
              <p:nvGrpSpPr>
                <p:cNvPr id="60" name="Graphic 2">
                  <a:extLst>
                    <a:ext uri="{FF2B5EF4-FFF2-40B4-BE49-F238E27FC236}">
                      <a16:creationId xmlns:a16="http://schemas.microsoft.com/office/drawing/2014/main" id="{BBF42A59-E7F2-916C-E76F-0BE034F4CD2D}"/>
                    </a:ext>
                  </a:extLst>
                </p:cNvPr>
                <p:cNvGrpSpPr/>
                <p:nvPr/>
              </p:nvGrpSpPr>
              <p:grpSpPr>
                <a:xfrm>
                  <a:off x="9842453" y="2230211"/>
                  <a:ext cx="597038" cy="2101642"/>
                  <a:chOff x="9842453" y="2230211"/>
                  <a:chExt cx="597038" cy="2101642"/>
                </a:xfrm>
                <a:solidFill>
                  <a:srgbClr val="292929"/>
                </a:solidFill>
              </p:grpSpPr>
              <p:sp>
                <p:nvSpPr>
                  <p:cNvPr id="61" name="Freeform: Shape 60">
                    <a:extLst>
                      <a:ext uri="{FF2B5EF4-FFF2-40B4-BE49-F238E27FC236}">
                        <a16:creationId xmlns:a16="http://schemas.microsoft.com/office/drawing/2014/main" id="{02CD229A-2676-CC09-83B2-DEDD909580CA}"/>
                      </a:ext>
                    </a:extLst>
                  </p:cNvPr>
                  <p:cNvSpPr/>
                  <p:nvPr/>
                </p:nvSpPr>
                <p:spPr>
                  <a:xfrm>
                    <a:off x="9843561" y="2240556"/>
                    <a:ext cx="595930" cy="2082246"/>
                  </a:xfrm>
                  <a:custGeom>
                    <a:avLst/>
                    <a:gdLst>
                      <a:gd name="connsiteX0" fmla="*/ 83681 w 595930"/>
                      <a:gd name="connsiteY0" fmla="*/ 41379 h 2082246"/>
                      <a:gd name="connsiteX1" fmla="*/ 22168 w 595930"/>
                      <a:gd name="connsiteY1" fmla="*/ 0 h 2082246"/>
                      <a:gd name="connsiteX2" fmla="*/ 10899 w 595930"/>
                      <a:gd name="connsiteY2" fmla="*/ 20874 h 2082246"/>
                      <a:gd name="connsiteX3" fmla="*/ 68534 w 595930"/>
                      <a:gd name="connsiteY3" fmla="*/ 59852 h 2082246"/>
                      <a:gd name="connsiteX4" fmla="*/ 572285 w 595930"/>
                      <a:gd name="connsiteY4" fmla="*/ 1037983 h 2082246"/>
                      <a:gd name="connsiteX5" fmla="*/ 59113 w 595930"/>
                      <a:gd name="connsiteY5" fmla="*/ 2022949 h 2082246"/>
                      <a:gd name="connsiteX6" fmla="*/ 0 w 595930"/>
                      <a:gd name="connsiteY6" fmla="*/ 2061926 h 2082246"/>
                      <a:gd name="connsiteX7" fmla="*/ 12561 w 595930"/>
                      <a:gd name="connsiteY7" fmla="*/ 2082246 h 2082246"/>
                      <a:gd name="connsiteX8" fmla="*/ 72968 w 595930"/>
                      <a:gd name="connsiteY8" fmla="*/ 2042160 h 2082246"/>
                      <a:gd name="connsiteX9" fmla="*/ 595930 w 595930"/>
                      <a:gd name="connsiteY9" fmla="*/ 1038167 h 2082246"/>
                      <a:gd name="connsiteX10" fmla="*/ 83681 w 595930"/>
                      <a:gd name="connsiteY10" fmla="*/ 41748 h 2082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95930" h="2082246">
                        <a:moveTo>
                          <a:pt x="83681" y="41379"/>
                        </a:moveTo>
                        <a:cubicBezTo>
                          <a:pt x="63546" y="26970"/>
                          <a:pt x="43226" y="13300"/>
                          <a:pt x="22168" y="0"/>
                        </a:cubicBezTo>
                        <a:cubicBezTo>
                          <a:pt x="16256" y="5357"/>
                          <a:pt x="12192" y="12561"/>
                          <a:pt x="10899" y="20874"/>
                        </a:cubicBezTo>
                        <a:cubicBezTo>
                          <a:pt x="30480" y="33436"/>
                          <a:pt x="49692" y="46367"/>
                          <a:pt x="68534" y="59852"/>
                        </a:cubicBezTo>
                        <a:cubicBezTo>
                          <a:pt x="373334" y="278199"/>
                          <a:pt x="572285" y="635277"/>
                          <a:pt x="572285" y="1037983"/>
                        </a:cubicBezTo>
                        <a:cubicBezTo>
                          <a:pt x="572285" y="1440688"/>
                          <a:pt x="369270" y="1805340"/>
                          <a:pt x="59113" y="2022949"/>
                        </a:cubicBezTo>
                        <a:cubicBezTo>
                          <a:pt x="39901" y="2036618"/>
                          <a:pt x="20135" y="2049734"/>
                          <a:pt x="0" y="2061926"/>
                        </a:cubicBezTo>
                        <a:cubicBezTo>
                          <a:pt x="1847" y="2070054"/>
                          <a:pt x="6466" y="2077258"/>
                          <a:pt x="12561" y="2082246"/>
                        </a:cubicBezTo>
                        <a:cubicBezTo>
                          <a:pt x="33066" y="2069500"/>
                          <a:pt x="53386" y="2056015"/>
                          <a:pt x="72968" y="2042160"/>
                        </a:cubicBezTo>
                        <a:cubicBezTo>
                          <a:pt x="388851" y="1820118"/>
                          <a:pt x="595930" y="1452880"/>
                          <a:pt x="595930" y="1038167"/>
                        </a:cubicBezTo>
                        <a:cubicBezTo>
                          <a:pt x="595930" y="623455"/>
                          <a:pt x="393654" y="264530"/>
                          <a:pt x="83681" y="41748"/>
                        </a:cubicBezTo>
                        <a:close/>
                      </a:path>
                    </a:pathLst>
                  </a:custGeom>
                  <a:solidFill>
                    <a:srgbClr val="292929"/>
                  </a:solidFill>
                  <a:ln w="18464" cap="flat">
                    <a:noFill/>
                    <a:prstDash val="solid"/>
                    <a:miter/>
                  </a:ln>
                </p:spPr>
                <p:txBody>
                  <a:bodyPr rtlCol="0" anchor="ctr"/>
                  <a:lstStyle/>
                  <a:p>
                    <a:endParaRPr lang="en-US" dirty="0"/>
                  </a:p>
                </p:txBody>
              </p:sp>
              <p:sp>
                <p:nvSpPr>
                  <p:cNvPr id="62" name="Freeform: Shape 61">
                    <a:extLst>
                      <a:ext uri="{FF2B5EF4-FFF2-40B4-BE49-F238E27FC236}">
                        <a16:creationId xmlns:a16="http://schemas.microsoft.com/office/drawing/2014/main" id="{35356BA0-90D1-A2C8-822D-07F8AAE547D4}"/>
                      </a:ext>
                    </a:extLst>
                  </p:cNvPr>
                  <p:cNvSpPr/>
                  <p:nvPr/>
                </p:nvSpPr>
                <p:spPr>
                  <a:xfrm>
                    <a:off x="9853722" y="2230211"/>
                    <a:ext cx="76107" cy="76107"/>
                  </a:xfrm>
                  <a:custGeom>
                    <a:avLst/>
                    <a:gdLst>
                      <a:gd name="connsiteX0" fmla="*/ 76108 w 76107"/>
                      <a:gd name="connsiteY0" fmla="*/ 38054 h 76107"/>
                      <a:gd name="connsiteX1" fmla="*/ 73521 w 76107"/>
                      <a:gd name="connsiteY1" fmla="*/ 51724 h 76107"/>
                      <a:gd name="connsiteX2" fmla="*/ 58373 w 76107"/>
                      <a:gd name="connsiteY2" fmla="*/ 70196 h 76107"/>
                      <a:gd name="connsiteX3" fmla="*/ 38054 w 76107"/>
                      <a:gd name="connsiteY3" fmla="*/ 76108 h 76107"/>
                      <a:gd name="connsiteX4" fmla="*/ 0 w 76107"/>
                      <a:gd name="connsiteY4" fmla="*/ 38054 h 76107"/>
                      <a:gd name="connsiteX5" fmla="*/ 739 w 76107"/>
                      <a:gd name="connsiteY5" fmla="*/ 31219 h 76107"/>
                      <a:gd name="connsiteX6" fmla="*/ 12007 w 76107"/>
                      <a:gd name="connsiteY6" fmla="*/ 10345 h 76107"/>
                      <a:gd name="connsiteX7" fmla="*/ 38054 w 76107"/>
                      <a:gd name="connsiteY7" fmla="*/ 0 h 76107"/>
                      <a:gd name="connsiteX8" fmla="*/ 76108 w 76107"/>
                      <a:gd name="connsiteY8" fmla="*/ 38054 h 7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107" h="76107">
                        <a:moveTo>
                          <a:pt x="76108" y="38054"/>
                        </a:moveTo>
                        <a:cubicBezTo>
                          <a:pt x="76108" y="42857"/>
                          <a:pt x="75184" y="47475"/>
                          <a:pt x="73521" y="51724"/>
                        </a:cubicBezTo>
                        <a:cubicBezTo>
                          <a:pt x="70750" y="59297"/>
                          <a:pt x="65209" y="65948"/>
                          <a:pt x="58373" y="70196"/>
                        </a:cubicBezTo>
                        <a:cubicBezTo>
                          <a:pt x="52462" y="73891"/>
                          <a:pt x="45628" y="76108"/>
                          <a:pt x="38054" y="76108"/>
                        </a:cubicBezTo>
                        <a:cubicBezTo>
                          <a:pt x="16995" y="76108"/>
                          <a:pt x="0" y="59113"/>
                          <a:pt x="0" y="38054"/>
                        </a:cubicBezTo>
                        <a:cubicBezTo>
                          <a:pt x="0" y="35652"/>
                          <a:pt x="184" y="33251"/>
                          <a:pt x="739" y="31219"/>
                        </a:cubicBezTo>
                        <a:cubicBezTo>
                          <a:pt x="2217" y="22906"/>
                          <a:pt x="6096" y="15887"/>
                          <a:pt x="12007" y="10345"/>
                        </a:cubicBezTo>
                        <a:cubicBezTo>
                          <a:pt x="18842" y="3879"/>
                          <a:pt x="27893" y="0"/>
                          <a:pt x="38054" y="0"/>
                        </a:cubicBezTo>
                        <a:cubicBezTo>
                          <a:pt x="59112" y="0"/>
                          <a:pt x="76108" y="16995"/>
                          <a:pt x="76108" y="38054"/>
                        </a:cubicBezTo>
                        <a:close/>
                      </a:path>
                    </a:pathLst>
                  </a:custGeom>
                  <a:solidFill>
                    <a:srgbClr val="292929"/>
                  </a:solidFill>
                  <a:ln w="18464" cap="flat">
                    <a:noFill/>
                    <a:prstDash val="solid"/>
                    <a:miter/>
                  </a:ln>
                </p:spPr>
                <p:txBody>
                  <a:bodyPr rtlCol="0" anchor="ctr"/>
                  <a:lstStyle/>
                  <a:p>
                    <a:endParaRPr lang="en-US" dirty="0"/>
                  </a:p>
                </p:txBody>
              </p:sp>
              <p:sp>
                <p:nvSpPr>
                  <p:cNvPr id="63" name="Freeform: Shape 62">
                    <a:extLst>
                      <a:ext uri="{FF2B5EF4-FFF2-40B4-BE49-F238E27FC236}">
                        <a16:creationId xmlns:a16="http://schemas.microsoft.com/office/drawing/2014/main" id="{D9C4A904-4E59-F63D-E497-5F67283EDE66}"/>
                      </a:ext>
                    </a:extLst>
                  </p:cNvPr>
                  <p:cNvSpPr/>
                  <p:nvPr/>
                </p:nvSpPr>
                <p:spPr>
                  <a:xfrm>
                    <a:off x="9842453" y="4255930"/>
                    <a:ext cx="75923" cy="75922"/>
                  </a:xfrm>
                  <a:custGeom>
                    <a:avLst/>
                    <a:gdLst>
                      <a:gd name="connsiteX0" fmla="*/ 75923 w 75923"/>
                      <a:gd name="connsiteY0" fmla="*/ 37869 h 75922"/>
                      <a:gd name="connsiteX1" fmla="*/ 38054 w 75923"/>
                      <a:gd name="connsiteY1" fmla="*/ 75923 h 75922"/>
                      <a:gd name="connsiteX2" fmla="*/ 13485 w 75923"/>
                      <a:gd name="connsiteY2" fmla="*/ 66687 h 75922"/>
                      <a:gd name="connsiteX3" fmla="*/ 923 w 75923"/>
                      <a:gd name="connsiteY3" fmla="*/ 46367 h 75922"/>
                      <a:gd name="connsiteX4" fmla="*/ 0 w 75923"/>
                      <a:gd name="connsiteY4" fmla="*/ 37869 h 75922"/>
                      <a:gd name="connsiteX5" fmla="*/ 38054 w 75923"/>
                      <a:gd name="connsiteY5" fmla="*/ 0 h 75922"/>
                      <a:gd name="connsiteX6" fmla="*/ 60036 w 75923"/>
                      <a:gd name="connsiteY6" fmla="*/ 7389 h 75922"/>
                      <a:gd name="connsiteX7" fmla="*/ 73891 w 75923"/>
                      <a:gd name="connsiteY7" fmla="*/ 26601 h 75922"/>
                      <a:gd name="connsiteX8" fmla="*/ 75738 w 75923"/>
                      <a:gd name="connsiteY8" fmla="*/ 37869 h 75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5923" h="75922">
                        <a:moveTo>
                          <a:pt x="75923" y="37869"/>
                        </a:moveTo>
                        <a:cubicBezTo>
                          <a:pt x="75923" y="58928"/>
                          <a:pt x="58928" y="75923"/>
                          <a:pt x="38054" y="75923"/>
                        </a:cubicBezTo>
                        <a:cubicBezTo>
                          <a:pt x="28633" y="75923"/>
                          <a:pt x="20135" y="72598"/>
                          <a:pt x="13485" y="66687"/>
                        </a:cubicBezTo>
                        <a:cubicBezTo>
                          <a:pt x="7389" y="61699"/>
                          <a:pt x="2771" y="54310"/>
                          <a:pt x="923" y="46367"/>
                        </a:cubicBezTo>
                        <a:cubicBezTo>
                          <a:pt x="185" y="43596"/>
                          <a:pt x="0" y="40640"/>
                          <a:pt x="0" y="37869"/>
                        </a:cubicBezTo>
                        <a:cubicBezTo>
                          <a:pt x="0" y="16995"/>
                          <a:pt x="16995" y="0"/>
                          <a:pt x="38054" y="0"/>
                        </a:cubicBezTo>
                        <a:cubicBezTo>
                          <a:pt x="46367" y="0"/>
                          <a:pt x="53941" y="2586"/>
                          <a:pt x="60036" y="7389"/>
                        </a:cubicBezTo>
                        <a:cubicBezTo>
                          <a:pt x="66687" y="11823"/>
                          <a:pt x="71674" y="18473"/>
                          <a:pt x="73891" y="26601"/>
                        </a:cubicBezTo>
                        <a:cubicBezTo>
                          <a:pt x="74999" y="30110"/>
                          <a:pt x="75738" y="33990"/>
                          <a:pt x="75738" y="37869"/>
                        </a:cubicBezTo>
                        <a:close/>
                      </a:path>
                    </a:pathLst>
                  </a:custGeom>
                  <a:solidFill>
                    <a:srgbClr val="292929"/>
                  </a:solidFill>
                  <a:ln w="18464" cap="flat">
                    <a:noFill/>
                    <a:prstDash val="solid"/>
                    <a:miter/>
                  </a:ln>
                </p:spPr>
                <p:txBody>
                  <a:bodyPr rtlCol="0" anchor="ctr"/>
                  <a:lstStyle/>
                  <a:p>
                    <a:endParaRPr lang="en-US" dirty="0"/>
                  </a:p>
                </p:txBody>
              </p:sp>
            </p:grpSp>
          </p:grpSp>
          <p:sp>
            <p:nvSpPr>
              <p:cNvPr id="57" name="TextBox 56">
                <a:extLst>
                  <a:ext uri="{FF2B5EF4-FFF2-40B4-BE49-F238E27FC236}">
                    <a16:creationId xmlns:a16="http://schemas.microsoft.com/office/drawing/2014/main" id="{846A27EF-BC01-F51D-5DA8-0F0030679F32}"/>
                  </a:ext>
                </a:extLst>
              </p:cNvPr>
              <p:cNvSpPr txBox="1"/>
              <p:nvPr/>
            </p:nvSpPr>
            <p:spPr>
              <a:xfrm>
                <a:off x="6303429" y="2094579"/>
                <a:ext cx="567037" cy="332171"/>
              </a:xfrm>
              <a:prstGeom prst="rect">
                <a:avLst/>
              </a:prstGeom>
              <a:noFill/>
            </p:spPr>
            <p:txBody>
              <a:bodyPr wrap="square" rtlCol="0">
                <a:spAutoFit/>
              </a:bodyPr>
              <a:lstStyle/>
              <a:p>
                <a:r>
                  <a:rPr lang="en-US" sz="2000" dirty="0">
                    <a:latin typeface="Adobe Arabic" panose="02040503050201020203" pitchFamily="18" charset="-78"/>
                    <a:cs typeface="Adobe Arabic" panose="02040503050201020203" pitchFamily="18" charset="-78"/>
                  </a:rPr>
                  <a:t>07</a:t>
                </a:r>
              </a:p>
            </p:txBody>
          </p:sp>
        </p:grpSp>
        <p:sp>
          <p:nvSpPr>
            <p:cNvPr id="55" name="TextBox 54">
              <a:extLst>
                <a:ext uri="{FF2B5EF4-FFF2-40B4-BE49-F238E27FC236}">
                  <a16:creationId xmlns:a16="http://schemas.microsoft.com/office/drawing/2014/main" id="{2186EA7E-4A10-654F-32E8-F7A8AD611318}"/>
                </a:ext>
              </a:extLst>
            </p:cNvPr>
            <p:cNvSpPr txBox="1"/>
            <p:nvPr/>
          </p:nvSpPr>
          <p:spPr>
            <a:xfrm>
              <a:off x="6980890" y="1941956"/>
              <a:ext cx="1099478" cy="770132"/>
            </a:xfrm>
            <a:prstGeom prst="rect">
              <a:avLst/>
            </a:prstGeom>
            <a:noFill/>
          </p:spPr>
          <p:txBody>
            <a:bodyPr wrap="square">
              <a:spAutoFit/>
            </a:bodyPr>
            <a:lstStyle/>
            <a:p>
              <a:pPr algn="ctr">
                <a:lnSpc>
                  <a:spcPct val="115000"/>
                </a:lnSpc>
                <a:spcAft>
                  <a:spcPts val="800"/>
                </a:spcAft>
                <a:buSzPts val="1800"/>
              </a:pPr>
              <a:r>
                <a:rPr lang="ar-EG" b="1" dirty="0">
                  <a:latin typeface="Adobe Arabic" panose="02040503050201020203" pitchFamily="18" charset="-78"/>
                  <a:ea typeface="GE Dinar Two Medium" panose="020A0503020102020204" pitchFamily="18" charset="-78"/>
                  <a:cs typeface="Adobe Arabic" panose="02040503050201020203" pitchFamily="18" charset="-78"/>
                </a:rPr>
                <a:t>التغذية الراجعة متعددة المصادر (360 درجة)</a:t>
              </a:r>
              <a:endParaRPr lang="en-US" b="1" dirty="0">
                <a:latin typeface="Adobe Arabic" panose="02040503050201020203" pitchFamily="18" charset="-78"/>
                <a:ea typeface="GE Dinar Two Medium" panose="020A0503020102020204" pitchFamily="18" charset="-78"/>
                <a:cs typeface="Adobe Arabic" panose="02040503050201020203" pitchFamily="18" charset="-78"/>
              </a:endParaRPr>
            </a:p>
          </p:txBody>
        </p:sp>
      </p:grpSp>
    </p:spTree>
    <p:extLst>
      <p:ext uri="{BB962C8B-B14F-4D97-AF65-F5344CB8AC3E}">
        <p14:creationId xmlns:p14="http://schemas.microsoft.com/office/powerpoint/2010/main" val="13015867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0"/>
                                        </p:tgtEl>
                                        <p:attrNameLst>
                                          <p:attrName>style.visibility</p:attrName>
                                        </p:attrNameLst>
                                      </p:cBhvr>
                                      <p:to>
                                        <p:strVal val="visible"/>
                                      </p:to>
                                    </p:set>
                                    <p:animEffect transition="in" filter="fade">
                                      <p:cBhvr>
                                        <p:cTn id="14" dur="1000"/>
                                        <p:tgtEl>
                                          <p:spTgt spid="40"/>
                                        </p:tgtEl>
                                      </p:cBhvr>
                                    </p:animEffect>
                                    <p:anim calcmode="lin" valueType="num">
                                      <p:cBhvr>
                                        <p:cTn id="15" dur="1000" fill="hold"/>
                                        <p:tgtEl>
                                          <p:spTgt spid="40"/>
                                        </p:tgtEl>
                                        <p:attrNameLst>
                                          <p:attrName>ppt_x</p:attrName>
                                        </p:attrNameLst>
                                      </p:cBhvr>
                                      <p:tavLst>
                                        <p:tav tm="0">
                                          <p:val>
                                            <p:strVal val="#ppt_x"/>
                                          </p:val>
                                        </p:tav>
                                        <p:tav tm="100000">
                                          <p:val>
                                            <p:strVal val="#ppt_x"/>
                                          </p:val>
                                        </p:tav>
                                      </p:tavLst>
                                    </p:anim>
                                    <p:anim calcmode="lin" valueType="num">
                                      <p:cBhvr>
                                        <p:cTn id="16" dur="1000" fill="hold"/>
                                        <p:tgtEl>
                                          <p:spTgt spid="40"/>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27"/>
                                        </p:tgtEl>
                                        <p:attrNameLst>
                                          <p:attrName>style.visibility</p:attrName>
                                        </p:attrNameLst>
                                      </p:cBhvr>
                                      <p:to>
                                        <p:strVal val="visible"/>
                                      </p:to>
                                    </p:set>
                                    <p:animEffect transition="in" filter="fade">
                                      <p:cBhvr>
                                        <p:cTn id="21" dur="1000"/>
                                        <p:tgtEl>
                                          <p:spTgt spid="27"/>
                                        </p:tgtEl>
                                      </p:cBhvr>
                                    </p:animEffect>
                                    <p:anim calcmode="lin" valueType="num">
                                      <p:cBhvr>
                                        <p:cTn id="22" dur="1000" fill="hold"/>
                                        <p:tgtEl>
                                          <p:spTgt spid="27"/>
                                        </p:tgtEl>
                                        <p:attrNameLst>
                                          <p:attrName>ppt_x</p:attrName>
                                        </p:attrNameLst>
                                      </p:cBhvr>
                                      <p:tavLst>
                                        <p:tav tm="0">
                                          <p:val>
                                            <p:strVal val="#ppt_x"/>
                                          </p:val>
                                        </p:tav>
                                        <p:tav tm="100000">
                                          <p:val>
                                            <p:strVal val="#ppt_x"/>
                                          </p:val>
                                        </p:tav>
                                      </p:tavLst>
                                    </p:anim>
                                    <p:anim calcmode="lin" valueType="num">
                                      <p:cBhvr>
                                        <p:cTn id="23"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53"/>
                                        </p:tgtEl>
                                        <p:attrNameLst>
                                          <p:attrName>style.visibility</p:attrName>
                                        </p:attrNameLst>
                                      </p:cBhvr>
                                      <p:to>
                                        <p:strVal val="visible"/>
                                      </p:to>
                                    </p:set>
                                    <p:animEffect transition="in" filter="fade">
                                      <p:cBhvr>
                                        <p:cTn id="28" dur="1000"/>
                                        <p:tgtEl>
                                          <p:spTgt spid="53"/>
                                        </p:tgtEl>
                                      </p:cBhvr>
                                    </p:animEffect>
                                    <p:anim calcmode="lin" valueType="num">
                                      <p:cBhvr>
                                        <p:cTn id="29" dur="1000" fill="hold"/>
                                        <p:tgtEl>
                                          <p:spTgt spid="53"/>
                                        </p:tgtEl>
                                        <p:attrNameLst>
                                          <p:attrName>ppt_x</p:attrName>
                                        </p:attrNameLst>
                                      </p:cBhvr>
                                      <p:tavLst>
                                        <p:tav tm="0">
                                          <p:val>
                                            <p:strVal val="#ppt_x"/>
                                          </p:val>
                                        </p:tav>
                                        <p:tav tm="100000">
                                          <p:val>
                                            <p:strVal val="#ppt_x"/>
                                          </p:val>
                                        </p:tav>
                                      </p:tavLst>
                                    </p:anim>
                                    <p:anim calcmode="lin" valueType="num">
                                      <p:cBhvr>
                                        <p:cTn id="30" dur="1000" fill="hold"/>
                                        <p:tgtEl>
                                          <p:spTgt spid="5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779494" y="519096"/>
              <a:ext cx="6633012" cy="800219"/>
            </a:xfrm>
            <a:prstGeom prst="rect">
              <a:avLst/>
            </a:prstGeom>
            <a:noFill/>
          </p:spPr>
          <p:txBody>
            <a:bodyPr wrap="square">
              <a:spAutoFit/>
            </a:bodyPr>
            <a:lstStyle/>
            <a:p>
              <a:pPr algn="ctr" rtl="1">
                <a:lnSpc>
                  <a:spcPct val="115000"/>
                </a:lnSpc>
                <a:spcAft>
                  <a:spcPts val="800"/>
                </a:spcAft>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مهارات تقديم التغذية الراجعة بشكل فعّال وبنّاء</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66" name="Group 65">
            <a:extLst>
              <a:ext uri="{FF2B5EF4-FFF2-40B4-BE49-F238E27FC236}">
                <a16:creationId xmlns:a16="http://schemas.microsoft.com/office/drawing/2014/main" id="{49531274-5736-A8CF-4342-A4AC4A7D7BFF}"/>
              </a:ext>
            </a:extLst>
          </p:cNvPr>
          <p:cNvGrpSpPr/>
          <p:nvPr/>
        </p:nvGrpSpPr>
        <p:grpSpPr>
          <a:xfrm>
            <a:off x="8846169" y="2741082"/>
            <a:ext cx="2228060" cy="2391584"/>
            <a:chOff x="7965116" y="1510158"/>
            <a:chExt cx="2228060" cy="2391584"/>
          </a:xfrm>
        </p:grpSpPr>
        <p:grpSp>
          <p:nvGrpSpPr>
            <p:cNvPr id="67" name="Group 66">
              <a:extLst>
                <a:ext uri="{FF2B5EF4-FFF2-40B4-BE49-F238E27FC236}">
                  <a16:creationId xmlns:a16="http://schemas.microsoft.com/office/drawing/2014/main" id="{E9AC31F1-51B8-D444-3BD9-CF5C107C9541}"/>
                </a:ext>
              </a:extLst>
            </p:cNvPr>
            <p:cNvGrpSpPr/>
            <p:nvPr/>
          </p:nvGrpSpPr>
          <p:grpSpPr>
            <a:xfrm>
              <a:off x="7965116" y="1510158"/>
              <a:ext cx="2228060" cy="2391584"/>
              <a:chOff x="7778004" y="2890279"/>
              <a:chExt cx="1634502" cy="1754463"/>
            </a:xfrm>
          </p:grpSpPr>
          <p:sp>
            <p:nvSpPr>
              <p:cNvPr id="69" name="Shape">
                <a:extLst>
                  <a:ext uri="{FF2B5EF4-FFF2-40B4-BE49-F238E27FC236}">
                    <a16:creationId xmlns:a16="http://schemas.microsoft.com/office/drawing/2014/main" id="{795329CD-C92E-17AB-8AD3-5A119111CC5C}"/>
                  </a:ext>
                </a:extLst>
              </p:cNvPr>
              <p:cNvSpPr/>
              <p:nvPr/>
            </p:nvSpPr>
            <p:spPr>
              <a:xfrm>
                <a:off x="7778004" y="3292474"/>
                <a:ext cx="1634502" cy="1352268"/>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cubicBezTo>
                      <a:pt x="10349" y="21600"/>
                      <a:pt x="9897" y="21393"/>
                      <a:pt x="9551" y="20972"/>
                    </a:cubicBezTo>
                    <a:lnTo>
                      <a:pt x="516" y="9972"/>
                    </a:lnTo>
                    <a:cubicBezTo>
                      <a:pt x="182" y="9565"/>
                      <a:pt x="0" y="9030"/>
                      <a:pt x="0" y="8452"/>
                    </a:cubicBezTo>
                    <a:cubicBezTo>
                      <a:pt x="0" y="7873"/>
                      <a:pt x="182" y="7338"/>
                      <a:pt x="516" y="6931"/>
                    </a:cubicBezTo>
                    <a:lnTo>
                      <a:pt x="5764" y="543"/>
                    </a:lnTo>
                    <a:cubicBezTo>
                      <a:pt x="6051" y="193"/>
                      <a:pt x="6432" y="0"/>
                      <a:pt x="6836" y="0"/>
                    </a:cubicBezTo>
                    <a:cubicBezTo>
                      <a:pt x="7241" y="0"/>
                      <a:pt x="7622" y="193"/>
                      <a:pt x="7909" y="543"/>
                    </a:cubicBezTo>
                    <a:lnTo>
                      <a:pt x="9721" y="2748"/>
                    </a:lnTo>
                    <a:cubicBezTo>
                      <a:pt x="10008" y="3098"/>
                      <a:pt x="10395" y="3291"/>
                      <a:pt x="10800" y="3291"/>
                    </a:cubicBezTo>
                    <a:cubicBezTo>
                      <a:pt x="11210" y="3291"/>
                      <a:pt x="11592" y="3098"/>
                      <a:pt x="11879" y="2748"/>
                    </a:cubicBezTo>
                    <a:lnTo>
                      <a:pt x="13691" y="543"/>
                    </a:lnTo>
                    <a:cubicBezTo>
                      <a:pt x="13978" y="193"/>
                      <a:pt x="14359" y="0"/>
                      <a:pt x="14764" y="0"/>
                    </a:cubicBezTo>
                    <a:cubicBezTo>
                      <a:pt x="15168" y="0"/>
                      <a:pt x="15549" y="193"/>
                      <a:pt x="15836" y="543"/>
                    </a:cubicBezTo>
                    <a:lnTo>
                      <a:pt x="21084" y="6931"/>
                    </a:lnTo>
                    <a:cubicBezTo>
                      <a:pt x="21418" y="7338"/>
                      <a:pt x="21600" y="7873"/>
                      <a:pt x="21600" y="8452"/>
                    </a:cubicBezTo>
                    <a:cubicBezTo>
                      <a:pt x="21600" y="9030"/>
                      <a:pt x="21418" y="9565"/>
                      <a:pt x="21084" y="9972"/>
                    </a:cubicBezTo>
                    <a:lnTo>
                      <a:pt x="12049" y="20972"/>
                    </a:lnTo>
                    <a:cubicBezTo>
                      <a:pt x="11703" y="21386"/>
                      <a:pt x="11251" y="21600"/>
                      <a:pt x="10800" y="21600"/>
                    </a:cubicBezTo>
                    <a:close/>
                    <a:moveTo>
                      <a:pt x="6836" y="293"/>
                    </a:moveTo>
                    <a:cubicBezTo>
                      <a:pt x="6496" y="293"/>
                      <a:pt x="6174" y="457"/>
                      <a:pt x="5934" y="749"/>
                    </a:cubicBezTo>
                    <a:lnTo>
                      <a:pt x="686" y="7138"/>
                    </a:lnTo>
                    <a:cubicBezTo>
                      <a:pt x="399" y="7488"/>
                      <a:pt x="240" y="7959"/>
                      <a:pt x="240" y="8452"/>
                    </a:cubicBezTo>
                    <a:cubicBezTo>
                      <a:pt x="240" y="8944"/>
                      <a:pt x="399" y="9415"/>
                      <a:pt x="686" y="9765"/>
                    </a:cubicBezTo>
                    <a:lnTo>
                      <a:pt x="9721" y="20765"/>
                    </a:lnTo>
                    <a:cubicBezTo>
                      <a:pt x="10319" y="21493"/>
                      <a:pt x="11287" y="21493"/>
                      <a:pt x="11885" y="20765"/>
                    </a:cubicBezTo>
                    <a:lnTo>
                      <a:pt x="20920" y="9765"/>
                    </a:lnTo>
                    <a:cubicBezTo>
                      <a:pt x="21207" y="9415"/>
                      <a:pt x="21365" y="8944"/>
                      <a:pt x="21365" y="8452"/>
                    </a:cubicBezTo>
                    <a:cubicBezTo>
                      <a:pt x="21365" y="7959"/>
                      <a:pt x="21207" y="7488"/>
                      <a:pt x="20920" y="7138"/>
                    </a:cubicBezTo>
                    <a:lnTo>
                      <a:pt x="15672" y="749"/>
                    </a:lnTo>
                    <a:cubicBezTo>
                      <a:pt x="15432" y="457"/>
                      <a:pt x="15109" y="293"/>
                      <a:pt x="14769" y="293"/>
                    </a:cubicBezTo>
                    <a:cubicBezTo>
                      <a:pt x="14429" y="293"/>
                      <a:pt x="14107" y="457"/>
                      <a:pt x="13866" y="749"/>
                    </a:cubicBezTo>
                    <a:lnTo>
                      <a:pt x="12055" y="2955"/>
                    </a:lnTo>
                    <a:cubicBezTo>
                      <a:pt x="11721" y="3362"/>
                      <a:pt x="11281" y="3583"/>
                      <a:pt x="10806" y="3583"/>
                    </a:cubicBezTo>
                    <a:cubicBezTo>
                      <a:pt x="10337" y="3583"/>
                      <a:pt x="9891" y="3362"/>
                      <a:pt x="9557" y="2955"/>
                    </a:cubicBezTo>
                    <a:lnTo>
                      <a:pt x="7745" y="749"/>
                    </a:lnTo>
                    <a:cubicBezTo>
                      <a:pt x="7499" y="450"/>
                      <a:pt x="7177" y="293"/>
                      <a:pt x="6836" y="293"/>
                    </a:cubicBezTo>
                    <a:close/>
                  </a:path>
                </a:pathLst>
              </a:custGeom>
              <a:solidFill>
                <a:schemeClr val="tx2"/>
              </a:solidFill>
              <a:ln w="12700">
                <a:miter lim="400000"/>
              </a:ln>
            </p:spPr>
            <p:txBody>
              <a:bodyPr lIns="38100" tIns="38100" rIns="38100" bIns="38100" anchor="ctr"/>
              <a:lstStyle/>
              <a:p>
                <a:endParaRPr lang="en-US">
                  <a:latin typeface="Adobe Arabic" panose="02040503050201020203" pitchFamily="18" charset="-78"/>
                  <a:cs typeface="Adobe Arabic" panose="02040503050201020203" pitchFamily="18" charset="-78"/>
                </a:endParaRPr>
              </a:p>
            </p:txBody>
          </p:sp>
          <p:sp>
            <p:nvSpPr>
              <p:cNvPr id="70" name="Shape">
                <a:extLst>
                  <a:ext uri="{FF2B5EF4-FFF2-40B4-BE49-F238E27FC236}">
                    <a16:creationId xmlns:a16="http://schemas.microsoft.com/office/drawing/2014/main" id="{2B61C86F-BFE6-1879-F595-ADBDFCFA5AE5}"/>
                  </a:ext>
                </a:extLst>
              </p:cNvPr>
              <p:cNvSpPr/>
              <p:nvPr/>
            </p:nvSpPr>
            <p:spPr>
              <a:xfrm>
                <a:off x="8334153" y="2890279"/>
                <a:ext cx="522206" cy="525981"/>
              </a:xfrm>
              <a:custGeom>
                <a:avLst/>
                <a:gdLst/>
                <a:ahLst/>
                <a:cxnLst>
                  <a:cxn ang="0">
                    <a:pos x="wd2" y="hd2"/>
                  </a:cxn>
                  <a:cxn ang="5400000">
                    <a:pos x="wd2" y="hd2"/>
                  </a:cxn>
                  <a:cxn ang="10800000">
                    <a:pos x="wd2" y="hd2"/>
                  </a:cxn>
                  <a:cxn ang="16200000">
                    <a:pos x="wd2" y="hd2"/>
                  </a:cxn>
                </a:cxnLst>
                <a:rect l="0" t="0" r="r" b="b"/>
                <a:pathLst>
                  <a:path w="20856" h="20856" extrusionOk="0">
                    <a:moveTo>
                      <a:pt x="7744" y="19739"/>
                    </a:moveTo>
                    <a:lnTo>
                      <a:pt x="1116" y="13112"/>
                    </a:lnTo>
                    <a:cubicBezTo>
                      <a:pt x="-372" y="11624"/>
                      <a:pt x="-372" y="9232"/>
                      <a:pt x="1116" y="7743"/>
                    </a:cubicBezTo>
                    <a:lnTo>
                      <a:pt x="7744" y="1116"/>
                    </a:lnTo>
                    <a:cubicBezTo>
                      <a:pt x="9232" y="-372"/>
                      <a:pt x="11624" y="-372"/>
                      <a:pt x="13112" y="1116"/>
                    </a:cubicBezTo>
                    <a:lnTo>
                      <a:pt x="19740" y="7743"/>
                    </a:lnTo>
                    <a:cubicBezTo>
                      <a:pt x="21228" y="9232"/>
                      <a:pt x="21228" y="11624"/>
                      <a:pt x="19740" y="13112"/>
                    </a:cubicBezTo>
                    <a:lnTo>
                      <a:pt x="13112" y="19739"/>
                    </a:lnTo>
                    <a:cubicBezTo>
                      <a:pt x="11642" y="21228"/>
                      <a:pt x="9232" y="21228"/>
                      <a:pt x="7744" y="19739"/>
                    </a:cubicBezTo>
                    <a:close/>
                  </a:path>
                </a:pathLst>
              </a:custGeom>
              <a:solidFill>
                <a:srgbClr val="337679">
                  <a:alpha val="80000"/>
                </a:srgbClr>
              </a:solidFill>
              <a:ln w="12700">
                <a:miter lim="400000"/>
              </a:ln>
            </p:spPr>
            <p:txBody>
              <a:bodyPr lIns="38100" tIns="38100" rIns="38100" bIns="38100" anchor="ctr"/>
              <a:lstStyle/>
              <a:p>
                <a:endParaRPr lang="en-US" dirty="0">
                  <a:latin typeface="Adobe Arabic" panose="02040503050201020203" pitchFamily="18" charset="-78"/>
                  <a:cs typeface="Adobe Arabic" panose="02040503050201020203" pitchFamily="18" charset="-78"/>
                </a:endParaRPr>
              </a:p>
            </p:txBody>
          </p:sp>
          <p:sp>
            <p:nvSpPr>
              <p:cNvPr id="71" name="TextBox 22">
                <a:extLst>
                  <a:ext uri="{FF2B5EF4-FFF2-40B4-BE49-F238E27FC236}">
                    <a16:creationId xmlns:a16="http://schemas.microsoft.com/office/drawing/2014/main" id="{8DC7A408-7442-1504-6078-9E2A72E60946}"/>
                  </a:ext>
                </a:extLst>
              </p:cNvPr>
              <p:cNvSpPr txBox="1"/>
              <p:nvPr/>
            </p:nvSpPr>
            <p:spPr>
              <a:xfrm>
                <a:off x="8048427" y="3765052"/>
                <a:ext cx="1093656" cy="340678"/>
              </a:xfrm>
              <a:prstGeom prst="rect">
                <a:avLst/>
              </a:prstGeom>
              <a:noFill/>
            </p:spPr>
            <p:txBody>
              <a:bodyPr wrap="square" lIns="0" rIns="0" rtlCol="0" anchor="t">
                <a:noAutofit/>
              </a:bodyPr>
              <a:lstStyle/>
              <a:p>
                <a:pPr algn="ctr" rtl="1">
                  <a:lnSpc>
                    <a:spcPct val="115000"/>
                  </a:lnSpc>
                </a:pPr>
                <a:r>
                  <a:rPr lang="ar-EG" b="1" dirty="0">
                    <a:latin typeface="Adobe Arabic" panose="02040503050201020203" pitchFamily="18" charset="-78"/>
                    <a:ea typeface="Calibri" panose="020F0502020204030204" pitchFamily="34" charset="0"/>
                    <a:cs typeface="Adobe Arabic" panose="02040503050201020203" pitchFamily="18" charset="-78"/>
                  </a:rPr>
                  <a:t>الوضوح والتحديد</a:t>
                </a:r>
                <a:endParaRPr lang="en-US" b="1" dirty="0">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68" name="TextBox 67">
              <a:extLst>
                <a:ext uri="{FF2B5EF4-FFF2-40B4-BE49-F238E27FC236}">
                  <a16:creationId xmlns:a16="http://schemas.microsoft.com/office/drawing/2014/main" id="{AD6843D9-AC6B-843F-E968-593660483846}"/>
                </a:ext>
              </a:extLst>
            </p:cNvPr>
            <p:cNvSpPr txBox="1"/>
            <p:nvPr/>
          </p:nvSpPr>
          <p:spPr>
            <a:xfrm>
              <a:off x="8755476" y="1575626"/>
              <a:ext cx="628582" cy="523220"/>
            </a:xfrm>
            <a:prstGeom prst="rect">
              <a:avLst/>
            </a:prstGeom>
            <a:noFill/>
          </p:spPr>
          <p:txBody>
            <a:bodyPr wrap="square" lIns="108000" rIns="108000" rtlCol="0">
              <a:spAutoFit/>
            </a:bodyPr>
            <a:lstStyle/>
            <a:p>
              <a:pPr algn="ctr"/>
              <a:r>
                <a:rPr lang="en-US" altLang="ko-KR" sz="2800" b="1" dirty="0">
                  <a:solidFill>
                    <a:schemeClr val="bg1"/>
                  </a:solidFill>
                  <a:cs typeface="Arial" pitchFamily="34" charset="0"/>
                </a:rPr>
                <a:t>01</a:t>
              </a:r>
              <a:endParaRPr lang="ko-KR" altLang="en-US" sz="2800" b="1" dirty="0">
                <a:solidFill>
                  <a:schemeClr val="bg1"/>
                </a:solidFill>
                <a:cs typeface="Arial" pitchFamily="34" charset="0"/>
              </a:endParaRPr>
            </a:p>
          </p:txBody>
        </p:sp>
      </p:grpSp>
      <p:grpSp>
        <p:nvGrpSpPr>
          <p:cNvPr id="72" name="Group 71">
            <a:extLst>
              <a:ext uri="{FF2B5EF4-FFF2-40B4-BE49-F238E27FC236}">
                <a16:creationId xmlns:a16="http://schemas.microsoft.com/office/drawing/2014/main" id="{99DC1A48-734C-DD7D-5E15-E6BD0337B8C9}"/>
              </a:ext>
            </a:extLst>
          </p:cNvPr>
          <p:cNvGrpSpPr/>
          <p:nvPr/>
        </p:nvGrpSpPr>
        <p:grpSpPr>
          <a:xfrm>
            <a:off x="6977053" y="2741082"/>
            <a:ext cx="2228060" cy="2391584"/>
            <a:chOff x="6096000" y="1510158"/>
            <a:chExt cx="2228060" cy="2391584"/>
          </a:xfrm>
        </p:grpSpPr>
        <p:grpSp>
          <p:nvGrpSpPr>
            <p:cNvPr id="73" name="Group 72">
              <a:extLst>
                <a:ext uri="{FF2B5EF4-FFF2-40B4-BE49-F238E27FC236}">
                  <a16:creationId xmlns:a16="http://schemas.microsoft.com/office/drawing/2014/main" id="{56D3A7F5-CC81-FAEF-C22F-1A3634FFFAF2}"/>
                </a:ext>
              </a:extLst>
            </p:cNvPr>
            <p:cNvGrpSpPr/>
            <p:nvPr/>
          </p:nvGrpSpPr>
          <p:grpSpPr>
            <a:xfrm>
              <a:off x="6096000" y="1510158"/>
              <a:ext cx="2228060" cy="2391584"/>
              <a:chOff x="7778004" y="2890279"/>
              <a:chExt cx="1634502" cy="1754463"/>
            </a:xfrm>
          </p:grpSpPr>
          <p:sp>
            <p:nvSpPr>
              <p:cNvPr id="75" name="Shape">
                <a:extLst>
                  <a:ext uri="{FF2B5EF4-FFF2-40B4-BE49-F238E27FC236}">
                    <a16:creationId xmlns:a16="http://schemas.microsoft.com/office/drawing/2014/main" id="{A5D5B8CB-811D-FD1B-1980-79C0EBCA64AD}"/>
                  </a:ext>
                </a:extLst>
              </p:cNvPr>
              <p:cNvSpPr/>
              <p:nvPr/>
            </p:nvSpPr>
            <p:spPr>
              <a:xfrm>
                <a:off x="7778004" y="3292474"/>
                <a:ext cx="1634502" cy="1352268"/>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cubicBezTo>
                      <a:pt x="10349" y="21600"/>
                      <a:pt x="9897" y="21393"/>
                      <a:pt x="9551" y="20972"/>
                    </a:cubicBezTo>
                    <a:lnTo>
                      <a:pt x="516" y="9972"/>
                    </a:lnTo>
                    <a:cubicBezTo>
                      <a:pt x="182" y="9565"/>
                      <a:pt x="0" y="9030"/>
                      <a:pt x="0" y="8452"/>
                    </a:cubicBezTo>
                    <a:cubicBezTo>
                      <a:pt x="0" y="7873"/>
                      <a:pt x="182" y="7338"/>
                      <a:pt x="516" y="6931"/>
                    </a:cubicBezTo>
                    <a:lnTo>
                      <a:pt x="5764" y="543"/>
                    </a:lnTo>
                    <a:cubicBezTo>
                      <a:pt x="6051" y="193"/>
                      <a:pt x="6432" y="0"/>
                      <a:pt x="6836" y="0"/>
                    </a:cubicBezTo>
                    <a:cubicBezTo>
                      <a:pt x="7241" y="0"/>
                      <a:pt x="7622" y="193"/>
                      <a:pt x="7909" y="543"/>
                    </a:cubicBezTo>
                    <a:lnTo>
                      <a:pt x="9721" y="2748"/>
                    </a:lnTo>
                    <a:cubicBezTo>
                      <a:pt x="10008" y="3098"/>
                      <a:pt x="10395" y="3291"/>
                      <a:pt x="10800" y="3291"/>
                    </a:cubicBezTo>
                    <a:cubicBezTo>
                      <a:pt x="11210" y="3291"/>
                      <a:pt x="11592" y="3098"/>
                      <a:pt x="11879" y="2748"/>
                    </a:cubicBezTo>
                    <a:lnTo>
                      <a:pt x="13691" y="543"/>
                    </a:lnTo>
                    <a:cubicBezTo>
                      <a:pt x="13978" y="193"/>
                      <a:pt x="14359" y="0"/>
                      <a:pt x="14764" y="0"/>
                    </a:cubicBezTo>
                    <a:cubicBezTo>
                      <a:pt x="15168" y="0"/>
                      <a:pt x="15549" y="193"/>
                      <a:pt x="15836" y="543"/>
                    </a:cubicBezTo>
                    <a:lnTo>
                      <a:pt x="21084" y="6931"/>
                    </a:lnTo>
                    <a:cubicBezTo>
                      <a:pt x="21418" y="7338"/>
                      <a:pt x="21600" y="7873"/>
                      <a:pt x="21600" y="8452"/>
                    </a:cubicBezTo>
                    <a:cubicBezTo>
                      <a:pt x="21600" y="9030"/>
                      <a:pt x="21418" y="9565"/>
                      <a:pt x="21084" y="9972"/>
                    </a:cubicBezTo>
                    <a:lnTo>
                      <a:pt x="12049" y="20972"/>
                    </a:lnTo>
                    <a:cubicBezTo>
                      <a:pt x="11703" y="21386"/>
                      <a:pt x="11251" y="21600"/>
                      <a:pt x="10800" y="21600"/>
                    </a:cubicBezTo>
                    <a:close/>
                    <a:moveTo>
                      <a:pt x="6836" y="293"/>
                    </a:moveTo>
                    <a:cubicBezTo>
                      <a:pt x="6496" y="293"/>
                      <a:pt x="6174" y="457"/>
                      <a:pt x="5934" y="749"/>
                    </a:cubicBezTo>
                    <a:lnTo>
                      <a:pt x="686" y="7138"/>
                    </a:lnTo>
                    <a:cubicBezTo>
                      <a:pt x="399" y="7488"/>
                      <a:pt x="240" y="7959"/>
                      <a:pt x="240" y="8452"/>
                    </a:cubicBezTo>
                    <a:cubicBezTo>
                      <a:pt x="240" y="8944"/>
                      <a:pt x="399" y="9415"/>
                      <a:pt x="686" y="9765"/>
                    </a:cubicBezTo>
                    <a:lnTo>
                      <a:pt x="9721" y="20765"/>
                    </a:lnTo>
                    <a:cubicBezTo>
                      <a:pt x="10319" y="21493"/>
                      <a:pt x="11287" y="21493"/>
                      <a:pt x="11885" y="20765"/>
                    </a:cubicBezTo>
                    <a:lnTo>
                      <a:pt x="20920" y="9765"/>
                    </a:lnTo>
                    <a:cubicBezTo>
                      <a:pt x="21207" y="9415"/>
                      <a:pt x="21365" y="8944"/>
                      <a:pt x="21365" y="8452"/>
                    </a:cubicBezTo>
                    <a:cubicBezTo>
                      <a:pt x="21365" y="7959"/>
                      <a:pt x="21207" y="7488"/>
                      <a:pt x="20920" y="7138"/>
                    </a:cubicBezTo>
                    <a:lnTo>
                      <a:pt x="15672" y="749"/>
                    </a:lnTo>
                    <a:cubicBezTo>
                      <a:pt x="15432" y="457"/>
                      <a:pt x="15109" y="293"/>
                      <a:pt x="14769" y="293"/>
                    </a:cubicBezTo>
                    <a:cubicBezTo>
                      <a:pt x="14429" y="293"/>
                      <a:pt x="14107" y="457"/>
                      <a:pt x="13866" y="749"/>
                    </a:cubicBezTo>
                    <a:lnTo>
                      <a:pt x="12055" y="2955"/>
                    </a:lnTo>
                    <a:cubicBezTo>
                      <a:pt x="11721" y="3362"/>
                      <a:pt x="11281" y="3583"/>
                      <a:pt x="10806" y="3583"/>
                    </a:cubicBezTo>
                    <a:cubicBezTo>
                      <a:pt x="10337" y="3583"/>
                      <a:pt x="9891" y="3362"/>
                      <a:pt x="9557" y="2955"/>
                    </a:cubicBezTo>
                    <a:lnTo>
                      <a:pt x="7745" y="749"/>
                    </a:lnTo>
                    <a:cubicBezTo>
                      <a:pt x="7499" y="450"/>
                      <a:pt x="7177" y="293"/>
                      <a:pt x="6836" y="293"/>
                    </a:cubicBezTo>
                    <a:close/>
                  </a:path>
                </a:pathLst>
              </a:custGeom>
              <a:solidFill>
                <a:schemeClr val="tx2"/>
              </a:solidFill>
              <a:ln w="12700">
                <a:miter lim="400000"/>
              </a:ln>
            </p:spPr>
            <p:txBody>
              <a:bodyPr lIns="38100" tIns="38100" rIns="38100" bIns="38100" anchor="ctr"/>
              <a:lstStyle/>
              <a:p>
                <a:endParaRPr lang="en-US">
                  <a:latin typeface="Adobe Arabic" panose="02040503050201020203" pitchFamily="18" charset="-78"/>
                  <a:cs typeface="Adobe Arabic" panose="02040503050201020203" pitchFamily="18" charset="-78"/>
                </a:endParaRPr>
              </a:p>
            </p:txBody>
          </p:sp>
          <p:sp>
            <p:nvSpPr>
              <p:cNvPr id="76" name="Shape">
                <a:extLst>
                  <a:ext uri="{FF2B5EF4-FFF2-40B4-BE49-F238E27FC236}">
                    <a16:creationId xmlns:a16="http://schemas.microsoft.com/office/drawing/2014/main" id="{F44CEFC2-FAC3-161F-78F7-3D813CA879A5}"/>
                  </a:ext>
                </a:extLst>
              </p:cNvPr>
              <p:cNvSpPr/>
              <p:nvPr/>
            </p:nvSpPr>
            <p:spPr>
              <a:xfrm>
                <a:off x="8334153" y="2890279"/>
                <a:ext cx="522206" cy="525981"/>
              </a:xfrm>
              <a:custGeom>
                <a:avLst/>
                <a:gdLst/>
                <a:ahLst/>
                <a:cxnLst>
                  <a:cxn ang="0">
                    <a:pos x="wd2" y="hd2"/>
                  </a:cxn>
                  <a:cxn ang="5400000">
                    <a:pos x="wd2" y="hd2"/>
                  </a:cxn>
                  <a:cxn ang="10800000">
                    <a:pos x="wd2" y="hd2"/>
                  </a:cxn>
                  <a:cxn ang="16200000">
                    <a:pos x="wd2" y="hd2"/>
                  </a:cxn>
                </a:cxnLst>
                <a:rect l="0" t="0" r="r" b="b"/>
                <a:pathLst>
                  <a:path w="20856" h="20856" extrusionOk="0">
                    <a:moveTo>
                      <a:pt x="7744" y="19739"/>
                    </a:moveTo>
                    <a:lnTo>
                      <a:pt x="1116" y="13112"/>
                    </a:lnTo>
                    <a:cubicBezTo>
                      <a:pt x="-372" y="11624"/>
                      <a:pt x="-372" y="9232"/>
                      <a:pt x="1116" y="7743"/>
                    </a:cubicBezTo>
                    <a:lnTo>
                      <a:pt x="7744" y="1116"/>
                    </a:lnTo>
                    <a:cubicBezTo>
                      <a:pt x="9232" y="-372"/>
                      <a:pt x="11624" y="-372"/>
                      <a:pt x="13112" y="1116"/>
                    </a:cubicBezTo>
                    <a:lnTo>
                      <a:pt x="19740" y="7743"/>
                    </a:lnTo>
                    <a:cubicBezTo>
                      <a:pt x="21228" y="9232"/>
                      <a:pt x="21228" y="11624"/>
                      <a:pt x="19740" y="13112"/>
                    </a:cubicBezTo>
                    <a:lnTo>
                      <a:pt x="13112" y="19739"/>
                    </a:lnTo>
                    <a:cubicBezTo>
                      <a:pt x="11642" y="21228"/>
                      <a:pt x="9232" y="21228"/>
                      <a:pt x="7744" y="19739"/>
                    </a:cubicBezTo>
                    <a:close/>
                  </a:path>
                </a:pathLst>
              </a:custGeom>
              <a:solidFill>
                <a:srgbClr val="9ACCCE">
                  <a:alpha val="80000"/>
                </a:srgbClr>
              </a:solidFill>
              <a:ln w="12700">
                <a:miter lim="400000"/>
              </a:ln>
            </p:spPr>
            <p:txBody>
              <a:bodyPr lIns="38100" tIns="38100" rIns="38100" bIns="38100" anchor="ctr"/>
              <a:lstStyle/>
              <a:p>
                <a:endParaRPr lang="en-US">
                  <a:latin typeface="Adobe Arabic" panose="02040503050201020203" pitchFamily="18" charset="-78"/>
                  <a:cs typeface="Adobe Arabic" panose="02040503050201020203" pitchFamily="18" charset="-78"/>
                </a:endParaRPr>
              </a:p>
            </p:txBody>
          </p:sp>
          <p:sp>
            <p:nvSpPr>
              <p:cNvPr id="77" name="TextBox 22">
                <a:extLst>
                  <a:ext uri="{FF2B5EF4-FFF2-40B4-BE49-F238E27FC236}">
                    <a16:creationId xmlns:a16="http://schemas.microsoft.com/office/drawing/2014/main" id="{FAE1320A-4ECA-1829-0DF6-4A7C2B503C0A}"/>
                  </a:ext>
                </a:extLst>
              </p:cNvPr>
              <p:cNvSpPr txBox="1"/>
              <p:nvPr/>
            </p:nvSpPr>
            <p:spPr>
              <a:xfrm>
                <a:off x="8076273" y="3651083"/>
                <a:ext cx="996116" cy="543106"/>
              </a:xfrm>
              <a:prstGeom prst="rect">
                <a:avLst/>
              </a:prstGeom>
              <a:noFill/>
            </p:spPr>
            <p:txBody>
              <a:bodyPr wrap="square" lIns="0" rIns="0" rtlCol="0" anchor="t">
                <a:noAutofit/>
              </a:bodyPr>
              <a:lstStyle/>
              <a:p>
                <a:pPr algn="ctr" rtl="1">
                  <a:lnSpc>
                    <a:spcPct val="115000"/>
                  </a:lnSpc>
                </a:pPr>
                <a:r>
                  <a:rPr lang="ar-EG" b="1" dirty="0">
                    <a:latin typeface="Adobe Arabic" panose="02040503050201020203" pitchFamily="18" charset="-78"/>
                    <a:ea typeface="Calibri" panose="020F0502020204030204" pitchFamily="34" charset="0"/>
                    <a:cs typeface="Adobe Arabic" panose="02040503050201020203" pitchFamily="18" charset="-78"/>
                  </a:rPr>
                  <a:t>الموضوعية</a:t>
                </a:r>
                <a:endParaRPr lang="en-US" b="1" dirty="0">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74" name="TextBox 73">
              <a:extLst>
                <a:ext uri="{FF2B5EF4-FFF2-40B4-BE49-F238E27FC236}">
                  <a16:creationId xmlns:a16="http://schemas.microsoft.com/office/drawing/2014/main" id="{5230F6F7-ADB7-43EC-C34A-5412F0E4D703}"/>
                </a:ext>
              </a:extLst>
            </p:cNvPr>
            <p:cNvSpPr txBox="1"/>
            <p:nvPr/>
          </p:nvSpPr>
          <p:spPr>
            <a:xfrm>
              <a:off x="6911656" y="1607041"/>
              <a:ext cx="628582" cy="523220"/>
            </a:xfrm>
            <a:prstGeom prst="rect">
              <a:avLst/>
            </a:prstGeom>
            <a:noFill/>
          </p:spPr>
          <p:txBody>
            <a:bodyPr wrap="square" lIns="108000" rIns="108000" rtlCol="0">
              <a:spAutoFit/>
            </a:bodyPr>
            <a:lstStyle/>
            <a:p>
              <a:pPr algn="ctr"/>
              <a:r>
                <a:rPr lang="en-US" altLang="ko-KR" sz="2800" b="1" dirty="0">
                  <a:cs typeface="Arial" pitchFamily="34" charset="0"/>
                </a:rPr>
                <a:t>02</a:t>
              </a:r>
              <a:endParaRPr lang="ko-KR" altLang="en-US" sz="2800" b="1" dirty="0">
                <a:cs typeface="Arial" pitchFamily="34" charset="0"/>
              </a:endParaRPr>
            </a:p>
          </p:txBody>
        </p:sp>
      </p:grpSp>
      <p:grpSp>
        <p:nvGrpSpPr>
          <p:cNvPr id="78" name="Group 77">
            <a:extLst>
              <a:ext uri="{FF2B5EF4-FFF2-40B4-BE49-F238E27FC236}">
                <a16:creationId xmlns:a16="http://schemas.microsoft.com/office/drawing/2014/main" id="{69711F1F-A252-63AE-B268-49FC10490F11}"/>
              </a:ext>
            </a:extLst>
          </p:cNvPr>
          <p:cNvGrpSpPr/>
          <p:nvPr/>
        </p:nvGrpSpPr>
        <p:grpSpPr>
          <a:xfrm>
            <a:off x="5114294" y="2741082"/>
            <a:ext cx="2228060" cy="2391584"/>
            <a:chOff x="4233241" y="1510158"/>
            <a:chExt cx="2228060" cy="2391584"/>
          </a:xfrm>
        </p:grpSpPr>
        <p:grpSp>
          <p:nvGrpSpPr>
            <p:cNvPr id="79" name="Group 78">
              <a:extLst>
                <a:ext uri="{FF2B5EF4-FFF2-40B4-BE49-F238E27FC236}">
                  <a16:creationId xmlns:a16="http://schemas.microsoft.com/office/drawing/2014/main" id="{62F478EC-9511-8E24-45AA-6FF684C901B5}"/>
                </a:ext>
              </a:extLst>
            </p:cNvPr>
            <p:cNvGrpSpPr/>
            <p:nvPr/>
          </p:nvGrpSpPr>
          <p:grpSpPr>
            <a:xfrm>
              <a:off x="4233241" y="1510158"/>
              <a:ext cx="2228060" cy="2391584"/>
              <a:chOff x="6411486" y="2890279"/>
              <a:chExt cx="1634502" cy="1754463"/>
            </a:xfrm>
          </p:grpSpPr>
          <p:sp>
            <p:nvSpPr>
              <p:cNvPr id="81" name="Shape">
                <a:extLst>
                  <a:ext uri="{FF2B5EF4-FFF2-40B4-BE49-F238E27FC236}">
                    <a16:creationId xmlns:a16="http://schemas.microsoft.com/office/drawing/2014/main" id="{D0510B76-6974-9486-B676-84F1FE2E42CD}"/>
                  </a:ext>
                </a:extLst>
              </p:cNvPr>
              <p:cNvSpPr/>
              <p:nvPr/>
            </p:nvSpPr>
            <p:spPr>
              <a:xfrm>
                <a:off x="6411486" y="3292474"/>
                <a:ext cx="1634502" cy="1352268"/>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cubicBezTo>
                      <a:pt x="10349" y="21600"/>
                      <a:pt x="9897" y="21393"/>
                      <a:pt x="9551" y="20972"/>
                    </a:cubicBezTo>
                    <a:lnTo>
                      <a:pt x="516" y="9972"/>
                    </a:lnTo>
                    <a:cubicBezTo>
                      <a:pt x="182" y="9565"/>
                      <a:pt x="0" y="9030"/>
                      <a:pt x="0" y="8452"/>
                    </a:cubicBezTo>
                    <a:cubicBezTo>
                      <a:pt x="0" y="7873"/>
                      <a:pt x="182" y="7338"/>
                      <a:pt x="516" y="6931"/>
                    </a:cubicBezTo>
                    <a:lnTo>
                      <a:pt x="5764" y="543"/>
                    </a:lnTo>
                    <a:cubicBezTo>
                      <a:pt x="6051" y="193"/>
                      <a:pt x="6432" y="0"/>
                      <a:pt x="6836" y="0"/>
                    </a:cubicBezTo>
                    <a:cubicBezTo>
                      <a:pt x="7241" y="0"/>
                      <a:pt x="7622" y="193"/>
                      <a:pt x="7909" y="543"/>
                    </a:cubicBezTo>
                    <a:lnTo>
                      <a:pt x="9721" y="2748"/>
                    </a:lnTo>
                    <a:cubicBezTo>
                      <a:pt x="10008" y="3098"/>
                      <a:pt x="10395" y="3291"/>
                      <a:pt x="10800" y="3291"/>
                    </a:cubicBezTo>
                    <a:cubicBezTo>
                      <a:pt x="11205" y="3291"/>
                      <a:pt x="11592" y="3098"/>
                      <a:pt x="11879" y="2748"/>
                    </a:cubicBezTo>
                    <a:lnTo>
                      <a:pt x="13691" y="543"/>
                    </a:lnTo>
                    <a:cubicBezTo>
                      <a:pt x="13978" y="193"/>
                      <a:pt x="14359" y="0"/>
                      <a:pt x="14764" y="0"/>
                    </a:cubicBezTo>
                    <a:cubicBezTo>
                      <a:pt x="15168" y="0"/>
                      <a:pt x="15549" y="193"/>
                      <a:pt x="15836" y="543"/>
                    </a:cubicBezTo>
                    <a:lnTo>
                      <a:pt x="21084" y="6931"/>
                    </a:lnTo>
                    <a:cubicBezTo>
                      <a:pt x="21418" y="7338"/>
                      <a:pt x="21600" y="7873"/>
                      <a:pt x="21600" y="8452"/>
                    </a:cubicBezTo>
                    <a:cubicBezTo>
                      <a:pt x="21600" y="9030"/>
                      <a:pt x="21418" y="9565"/>
                      <a:pt x="21084" y="9972"/>
                    </a:cubicBezTo>
                    <a:lnTo>
                      <a:pt x="12043" y="20972"/>
                    </a:lnTo>
                    <a:cubicBezTo>
                      <a:pt x="11703" y="21386"/>
                      <a:pt x="11251" y="21600"/>
                      <a:pt x="10800" y="21600"/>
                    </a:cubicBezTo>
                    <a:close/>
                    <a:moveTo>
                      <a:pt x="6831" y="293"/>
                    </a:moveTo>
                    <a:cubicBezTo>
                      <a:pt x="6491" y="293"/>
                      <a:pt x="6168" y="457"/>
                      <a:pt x="5928" y="749"/>
                    </a:cubicBezTo>
                    <a:lnTo>
                      <a:pt x="680" y="7138"/>
                    </a:lnTo>
                    <a:cubicBezTo>
                      <a:pt x="393" y="7488"/>
                      <a:pt x="235" y="7959"/>
                      <a:pt x="235" y="8452"/>
                    </a:cubicBezTo>
                    <a:cubicBezTo>
                      <a:pt x="235" y="8944"/>
                      <a:pt x="393" y="9415"/>
                      <a:pt x="680" y="9765"/>
                    </a:cubicBezTo>
                    <a:lnTo>
                      <a:pt x="9715" y="20765"/>
                    </a:lnTo>
                    <a:cubicBezTo>
                      <a:pt x="10313" y="21493"/>
                      <a:pt x="11281" y="21493"/>
                      <a:pt x="11879" y="20765"/>
                    </a:cubicBezTo>
                    <a:lnTo>
                      <a:pt x="20914" y="9765"/>
                    </a:lnTo>
                    <a:cubicBezTo>
                      <a:pt x="21201" y="9415"/>
                      <a:pt x="21360" y="8944"/>
                      <a:pt x="21360" y="8452"/>
                    </a:cubicBezTo>
                    <a:cubicBezTo>
                      <a:pt x="21360" y="7959"/>
                      <a:pt x="21201" y="7488"/>
                      <a:pt x="20914" y="7138"/>
                    </a:cubicBezTo>
                    <a:lnTo>
                      <a:pt x="15666" y="749"/>
                    </a:lnTo>
                    <a:cubicBezTo>
                      <a:pt x="15426" y="457"/>
                      <a:pt x="15104" y="293"/>
                      <a:pt x="14763" y="293"/>
                    </a:cubicBezTo>
                    <a:cubicBezTo>
                      <a:pt x="14423" y="293"/>
                      <a:pt x="14101" y="457"/>
                      <a:pt x="13861" y="749"/>
                    </a:cubicBezTo>
                    <a:lnTo>
                      <a:pt x="12049" y="2955"/>
                    </a:lnTo>
                    <a:cubicBezTo>
                      <a:pt x="11715" y="3362"/>
                      <a:pt x="11275" y="3583"/>
                      <a:pt x="10800" y="3583"/>
                    </a:cubicBezTo>
                    <a:cubicBezTo>
                      <a:pt x="10325" y="3583"/>
                      <a:pt x="9885" y="3362"/>
                      <a:pt x="9551" y="2955"/>
                    </a:cubicBezTo>
                    <a:lnTo>
                      <a:pt x="7739" y="749"/>
                    </a:lnTo>
                    <a:cubicBezTo>
                      <a:pt x="7493" y="450"/>
                      <a:pt x="7177" y="293"/>
                      <a:pt x="6831" y="293"/>
                    </a:cubicBezTo>
                    <a:close/>
                  </a:path>
                </a:pathLst>
              </a:custGeom>
              <a:solidFill>
                <a:schemeClr val="tx2"/>
              </a:solidFill>
              <a:ln w="12700">
                <a:miter lim="400000"/>
              </a:ln>
            </p:spPr>
            <p:txBody>
              <a:bodyPr lIns="38100" tIns="38100" rIns="38100" bIns="38100" anchor="ctr"/>
              <a:lstStyle/>
              <a:p>
                <a:endParaRPr lang="en-US">
                  <a:latin typeface="Adobe Arabic" panose="02040503050201020203" pitchFamily="18" charset="-78"/>
                  <a:cs typeface="Adobe Arabic" panose="02040503050201020203" pitchFamily="18" charset="-78"/>
                </a:endParaRPr>
              </a:p>
            </p:txBody>
          </p:sp>
          <p:sp>
            <p:nvSpPr>
              <p:cNvPr id="82" name="Shape">
                <a:extLst>
                  <a:ext uri="{FF2B5EF4-FFF2-40B4-BE49-F238E27FC236}">
                    <a16:creationId xmlns:a16="http://schemas.microsoft.com/office/drawing/2014/main" id="{48D43C67-308F-950A-F5A1-3B969AA1680C}"/>
                  </a:ext>
                </a:extLst>
              </p:cNvPr>
              <p:cNvSpPr/>
              <p:nvPr/>
            </p:nvSpPr>
            <p:spPr>
              <a:xfrm>
                <a:off x="6967633" y="2890279"/>
                <a:ext cx="522206" cy="525981"/>
              </a:xfrm>
              <a:custGeom>
                <a:avLst/>
                <a:gdLst/>
                <a:ahLst/>
                <a:cxnLst>
                  <a:cxn ang="0">
                    <a:pos x="wd2" y="hd2"/>
                  </a:cxn>
                  <a:cxn ang="5400000">
                    <a:pos x="wd2" y="hd2"/>
                  </a:cxn>
                  <a:cxn ang="10800000">
                    <a:pos x="wd2" y="hd2"/>
                  </a:cxn>
                  <a:cxn ang="16200000">
                    <a:pos x="wd2" y="hd2"/>
                  </a:cxn>
                </a:cxnLst>
                <a:rect l="0" t="0" r="r" b="b"/>
                <a:pathLst>
                  <a:path w="20856" h="20856" extrusionOk="0">
                    <a:moveTo>
                      <a:pt x="7744" y="19739"/>
                    </a:moveTo>
                    <a:lnTo>
                      <a:pt x="1116" y="13112"/>
                    </a:lnTo>
                    <a:cubicBezTo>
                      <a:pt x="-372" y="11624"/>
                      <a:pt x="-372" y="9232"/>
                      <a:pt x="1116" y="7743"/>
                    </a:cubicBezTo>
                    <a:lnTo>
                      <a:pt x="7744" y="1116"/>
                    </a:lnTo>
                    <a:cubicBezTo>
                      <a:pt x="9232" y="-372"/>
                      <a:pt x="11624" y="-372"/>
                      <a:pt x="13112" y="1116"/>
                    </a:cubicBezTo>
                    <a:lnTo>
                      <a:pt x="19740" y="7743"/>
                    </a:lnTo>
                    <a:cubicBezTo>
                      <a:pt x="21228" y="9232"/>
                      <a:pt x="21228" y="11624"/>
                      <a:pt x="19740" y="13112"/>
                    </a:cubicBezTo>
                    <a:lnTo>
                      <a:pt x="13112" y="19739"/>
                    </a:lnTo>
                    <a:cubicBezTo>
                      <a:pt x="11624" y="21228"/>
                      <a:pt x="9232" y="21228"/>
                      <a:pt x="7744" y="19739"/>
                    </a:cubicBezTo>
                    <a:close/>
                  </a:path>
                </a:pathLst>
              </a:custGeom>
              <a:solidFill>
                <a:srgbClr val="FFD966">
                  <a:alpha val="80000"/>
                </a:srgbClr>
              </a:solidFill>
              <a:ln w="12700">
                <a:miter lim="400000"/>
              </a:ln>
            </p:spPr>
            <p:txBody>
              <a:bodyPr lIns="38100" tIns="38100" rIns="38100" bIns="38100" anchor="ctr"/>
              <a:lstStyle/>
              <a:p>
                <a:endParaRPr lang="en-US">
                  <a:latin typeface="Adobe Arabic" panose="02040503050201020203" pitchFamily="18" charset="-78"/>
                  <a:cs typeface="Adobe Arabic" panose="02040503050201020203" pitchFamily="18" charset="-78"/>
                </a:endParaRPr>
              </a:p>
            </p:txBody>
          </p:sp>
          <p:sp>
            <p:nvSpPr>
              <p:cNvPr id="83" name="TextBox 19">
                <a:extLst>
                  <a:ext uri="{FF2B5EF4-FFF2-40B4-BE49-F238E27FC236}">
                    <a16:creationId xmlns:a16="http://schemas.microsoft.com/office/drawing/2014/main" id="{5AD1B421-34B0-8670-F2F2-82A2A11D2F14}"/>
                  </a:ext>
                </a:extLst>
              </p:cNvPr>
              <p:cNvSpPr txBox="1"/>
              <p:nvPr/>
            </p:nvSpPr>
            <p:spPr>
              <a:xfrm>
                <a:off x="6722266" y="3705617"/>
                <a:ext cx="998505" cy="525981"/>
              </a:xfrm>
              <a:prstGeom prst="rect">
                <a:avLst/>
              </a:prstGeom>
              <a:noFill/>
            </p:spPr>
            <p:txBody>
              <a:bodyPr wrap="square" lIns="0" rIns="0" rtlCol="0" anchor="t">
                <a:noAutofit/>
              </a:bodyPr>
              <a:lstStyle/>
              <a:p>
                <a:pPr algn="ctr" rtl="1">
                  <a:lnSpc>
                    <a:spcPct val="115000"/>
                  </a:lnSpc>
                </a:pPr>
                <a:r>
                  <a:rPr lang="ar-EG" b="1" dirty="0">
                    <a:latin typeface="Adobe Arabic" panose="02040503050201020203" pitchFamily="18" charset="-78"/>
                    <a:ea typeface="Calibri" panose="020F0502020204030204" pitchFamily="34" charset="0"/>
                    <a:cs typeface="Adobe Arabic" panose="02040503050201020203" pitchFamily="18" charset="-78"/>
                  </a:rPr>
                  <a:t>التوازن بين الإيجابي والبنّاء</a:t>
                </a:r>
                <a:endParaRPr lang="en-US" b="1" dirty="0">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80" name="TextBox 79">
              <a:extLst>
                <a:ext uri="{FF2B5EF4-FFF2-40B4-BE49-F238E27FC236}">
                  <a16:creationId xmlns:a16="http://schemas.microsoft.com/office/drawing/2014/main" id="{CD306BD3-AFF9-3837-28D7-778A4140D052}"/>
                </a:ext>
              </a:extLst>
            </p:cNvPr>
            <p:cNvSpPr txBox="1"/>
            <p:nvPr/>
          </p:nvSpPr>
          <p:spPr>
            <a:xfrm>
              <a:off x="5001567" y="1586454"/>
              <a:ext cx="628582" cy="523220"/>
            </a:xfrm>
            <a:prstGeom prst="rect">
              <a:avLst/>
            </a:prstGeom>
            <a:noFill/>
          </p:spPr>
          <p:txBody>
            <a:bodyPr wrap="square" lIns="108000" rIns="108000" rtlCol="0">
              <a:spAutoFit/>
            </a:bodyPr>
            <a:lstStyle/>
            <a:p>
              <a:pPr algn="ctr"/>
              <a:r>
                <a:rPr lang="en-US" altLang="ko-KR" sz="2800" b="1" dirty="0">
                  <a:cs typeface="Arial" pitchFamily="34" charset="0"/>
                </a:rPr>
                <a:t>03</a:t>
              </a:r>
              <a:endParaRPr lang="ko-KR" altLang="en-US" sz="2800" b="1" dirty="0">
                <a:cs typeface="Arial" pitchFamily="34" charset="0"/>
              </a:endParaRPr>
            </a:p>
          </p:txBody>
        </p:sp>
      </p:grpSp>
      <p:grpSp>
        <p:nvGrpSpPr>
          <p:cNvPr id="84" name="Group 83">
            <a:extLst>
              <a:ext uri="{FF2B5EF4-FFF2-40B4-BE49-F238E27FC236}">
                <a16:creationId xmlns:a16="http://schemas.microsoft.com/office/drawing/2014/main" id="{1AAE7D3C-D474-8080-19B3-2B051BE318D8}"/>
              </a:ext>
            </a:extLst>
          </p:cNvPr>
          <p:cNvGrpSpPr/>
          <p:nvPr/>
        </p:nvGrpSpPr>
        <p:grpSpPr>
          <a:xfrm>
            <a:off x="3245483" y="2741082"/>
            <a:ext cx="2228057" cy="2391584"/>
            <a:chOff x="2364430" y="1510158"/>
            <a:chExt cx="2228057" cy="2391584"/>
          </a:xfrm>
        </p:grpSpPr>
        <p:grpSp>
          <p:nvGrpSpPr>
            <p:cNvPr id="85" name="Group 84">
              <a:extLst>
                <a:ext uri="{FF2B5EF4-FFF2-40B4-BE49-F238E27FC236}">
                  <a16:creationId xmlns:a16="http://schemas.microsoft.com/office/drawing/2014/main" id="{3EBC52D7-5224-4B8A-6349-2805FEE3836E}"/>
                </a:ext>
              </a:extLst>
            </p:cNvPr>
            <p:cNvGrpSpPr/>
            <p:nvPr/>
          </p:nvGrpSpPr>
          <p:grpSpPr>
            <a:xfrm>
              <a:off x="2364430" y="1510158"/>
              <a:ext cx="2228057" cy="2391584"/>
              <a:chOff x="5040529" y="2890279"/>
              <a:chExt cx="1634500" cy="1754463"/>
            </a:xfrm>
          </p:grpSpPr>
          <p:sp>
            <p:nvSpPr>
              <p:cNvPr id="87" name="Shape">
                <a:extLst>
                  <a:ext uri="{FF2B5EF4-FFF2-40B4-BE49-F238E27FC236}">
                    <a16:creationId xmlns:a16="http://schemas.microsoft.com/office/drawing/2014/main" id="{5394C1EF-DF24-52DD-D3A7-2D83FC321B5B}"/>
                  </a:ext>
                </a:extLst>
              </p:cNvPr>
              <p:cNvSpPr/>
              <p:nvPr/>
            </p:nvSpPr>
            <p:spPr>
              <a:xfrm>
                <a:off x="5040529" y="3292474"/>
                <a:ext cx="1634500" cy="1352268"/>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cubicBezTo>
                      <a:pt x="10349" y="21600"/>
                      <a:pt x="9897" y="21393"/>
                      <a:pt x="9551" y="20972"/>
                    </a:cubicBezTo>
                    <a:lnTo>
                      <a:pt x="516" y="9972"/>
                    </a:lnTo>
                    <a:cubicBezTo>
                      <a:pt x="182" y="9565"/>
                      <a:pt x="0" y="9030"/>
                      <a:pt x="0" y="8452"/>
                    </a:cubicBezTo>
                    <a:cubicBezTo>
                      <a:pt x="0" y="7873"/>
                      <a:pt x="182" y="7338"/>
                      <a:pt x="516" y="6931"/>
                    </a:cubicBezTo>
                    <a:lnTo>
                      <a:pt x="5764" y="543"/>
                    </a:lnTo>
                    <a:cubicBezTo>
                      <a:pt x="6051" y="193"/>
                      <a:pt x="6432" y="0"/>
                      <a:pt x="6836" y="0"/>
                    </a:cubicBezTo>
                    <a:cubicBezTo>
                      <a:pt x="7241" y="0"/>
                      <a:pt x="7622" y="193"/>
                      <a:pt x="7909" y="543"/>
                    </a:cubicBezTo>
                    <a:lnTo>
                      <a:pt x="9721" y="2748"/>
                    </a:lnTo>
                    <a:cubicBezTo>
                      <a:pt x="10008" y="3098"/>
                      <a:pt x="10395" y="3291"/>
                      <a:pt x="10800" y="3291"/>
                    </a:cubicBezTo>
                    <a:cubicBezTo>
                      <a:pt x="11205" y="3291"/>
                      <a:pt x="11592" y="3098"/>
                      <a:pt x="11879" y="2748"/>
                    </a:cubicBezTo>
                    <a:lnTo>
                      <a:pt x="13691" y="543"/>
                    </a:lnTo>
                    <a:lnTo>
                      <a:pt x="13773" y="642"/>
                    </a:lnTo>
                    <a:lnTo>
                      <a:pt x="13691" y="543"/>
                    </a:lnTo>
                    <a:cubicBezTo>
                      <a:pt x="13978" y="193"/>
                      <a:pt x="14359" y="0"/>
                      <a:pt x="14764" y="0"/>
                    </a:cubicBezTo>
                    <a:cubicBezTo>
                      <a:pt x="15168" y="0"/>
                      <a:pt x="15549" y="193"/>
                      <a:pt x="15836" y="543"/>
                    </a:cubicBezTo>
                    <a:lnTo>
                      <a:pt x="21084" y="6931"/>
                    </a:lnTo>
                    <a:cubicBezTo>
                      <a:pt x="21418" y="7338"/>
                      <a:pt x="21600" y="7873"/>
                      <a:pt x="21600" y="8452"/>
                    </a:cubicBezTo>
                    <a:cubicBezTo>
                      <a:pt x="21600" y="9030"/>
                      <a:pt x="21418" y="9565"/>
                      <a:pt x="21084" y="9972"/>
                    </a:cubicBezTo>
                    <a:lnTo>
                      <a:pt x="12049" y="20972"/>
                    </a:lnTo>
                    <a:cubicBezTo>
                      <a:pt x="11703" y="21386"/>
                      <a:pt x="11251" y="21600"/>
                      <a:pt x="10800" y="21600"/>
                    </a:cubicBezTo>
                    <a:close/>
                    <a:moveTo>
                      <a:pt x="6836" y="293"/>
                    </a:moveTo>
                    <a:cubicBezTo>
                      <a:pt x="6496" y="293"/>
                      <a:pt x="6174" y="457"/>
                      <a:pt x="5934" y="749"/>
                    </a:cubicBezTo>
                    <a:lnTo>
                      <a:pt x="686" y="7138"/>
                    </a:lnTo>
                    <a:cubicBezTo>
                      <a:pt x="399" y="7488"/>
                      <a:pt x="240" y="7959"/>
                      <a:pt x="240" y="8452"/>
                    </a:cubicBezTo>
                    <a:cubicBezTo>
                      <a:pt x="240" y="8944"/>
                      <a:pt x="399" y="9415"/>
                      <a:pt x="686" y="9765"/>
                    </a:cubicBezTo>
                    <a:lnTo>
                      <a:pt x="9721" y="20765"/>
                    </a:lnTo>
                    <a:cubicBezTo>
                      <a:pt x="10319" y="21493"/>
                      <a:pt x="11287" y="21493"/>
                      <a:pt x="11885" y="20765"/>
                    </a:cubicBezTo>
                    <a:lnTo>
                      <a:pt x="20920" y="9765"/>
                    </a:lnTo>
                    <a:cubicBezTo>
                      <a:pt x="21207" y="9415"/>
                      <a:pt x="21365" y="8944"/>
                      <a:pt x="21365" y="8452"/>
                    </a:cubicBezTo>
                    <a:cubicBezTo>
                      <a:pt x="21365" y="7959"/>
                      <a:pt x="21207" y="7488"/>
                      <a:pt x="20920" y="7138"/>
                    </a:cubicBezTo>
                    <a:lnTo>
                      <a:pt x="15672" y="749"/>
                    </a:lnTo>
                    <a:cubicBezTo>
                      <a:pt x="15432" y="457"/>
                      <a:pt x="15109" y="293"/>
                      <a:pt x="14769" y="293"/>
                    </a:cubicBezTo>
                    <a:cubicBezTo>
                      <a:pt x="14429" y="293"/>
                      <a:pt x="14107" y="457"/>
                      <a:pt x="13866" y="749"/>
                    </a:cubicBezTo>
                    <a:lnTo>
                      <a:pt x="12055" y="2955"/>
                    </a:lnTo>
                    <a:cubicBezTo>
                      <a:pt x="11721" y="3362"/>
                      <a:pt x="11281" y="3583"/>
                      <a:pt x="10806" y="3583"/>
                    </a:cubicBezTo>
                    <a:cubicBezTo>
                      <a:pt x="10331" y="3583"/>
                      <a:pt x="9891" y="3362"/>
                      <a:pt x="9557" y="2955"/>
                    </a:cubicBezTo>
                    <a:lnTo>
                      <a:pt x="7745" y="749"/>
                    </a:lnTo>
                    <a:cubicBezTo>
                      <a:pt x="7499" y="450"/>
                      <a:pt x="7177" y="293"/>
                      <a:pt x="6836" y="293"/>
                    </a:cubicBezTo>
                    <a:close/>
                  </a:path>
                </a:pathLst>
              </a:custGeom>
              <a:solidFill>
                <a:schemeClr val="tx2"/>
              </a:solidFill>
              <a:ln w="12700">
                <a:miter lim="400000"/>
              </a:ln>
            </p:spPr>
            <p:txBody>
              <a:bodyPr lIns="38100" tIns="38100" rIns="38100" bIns="38100" anchor="ctr"/>
              <a:lstStyle/>
              <a:p>
                <a:endParaRPr lang="en-US">
                  <a:latin typeface="Adobe Arabic" panose="02040503050201020203" pitchFamily="18" charset="-78"/>
                  <a:cs typeface="Adobe Arabic" panose="02040503050201020203" pitchFamily="18" charset="-78"/>
                </a:endParaRPr>
              </a:p>
            </p:txBody>
          </p:sp>
          <p:sp>
            <p:nvSpPr>
              <p:cNvPr id="88" name="Shape">
                <a:extLst>
                  <a:ext uri="{FF2B5EF4-FFF2-40B4-BE49-F238E27FC236}">
                    <a16:creationId xmlns:a16="http://schemas.microsoft.com/office/drawing/2014/main" id="{4A4C79EF-235F-F3C8-0D6D-43FF3139C338}"/>
                  </a:ext>
                </a:extLst>
              </p:cNvPr>
              <p:cNvSpPr/>
              <p:nvPr/>
            </p:nvSpPr>
            <p:spPr>
              <a:xfrm>
                <a:off x="5596677" y="2890279"/>
                <a:ext cx="522206" cy="525981"/>
              </a:xfrm>
              <a:custGeom>
                <a:avLst/>
                <a:gdLst/>
                <a:ahLst/>
                <a:cxnLst>
                  <a:cxn ang="0">
                    <a:pos x="wd2" y="hd2"/>
                  </a:cxn>
                  <a:cxn ang="5400000">
                    <a:pos x="wd2" y="hd2"/>
                  </a:cxn>
                  <a:cxn ang="10800000">
                    <a:pos x="wd2" y="hd2"/>
                  </a:cxn>
                  <a:cxn ang="16200000">
                    <a:pos x="wd2" y="hd2"/>
                  </a:cxn>
                </a:cxnLst>
                <a:rect l="0" t="0" r="r" b="b"/>
                <a:pathLst>
                  <a:path w="20856" h="20856" extrusionOk="0">
                    <a:moveTo>
                      <a:pt x="7744" y="19739"/>
                    </a:moveTo>
                    <a:lnTo>
                      <a:pt x="1116" y="13112"/>
                    </a:lnTo>
                    <a:cubicBezTo>
                      <a:pt x="-372" y="11624"/>
                      <a:pt x="-372" y="9232"/>
                      <a:pt x="1116" y="7743"/>
                    </a:cubicBezTo>
                    <a:lnTo>
                      <a:pt x="7744" y="1116"/>
                    </a:lnTo>
                    <a:cubicBezTo>
                      <a:pt x="9232" y="-372"/>
                      <a:pt x="11624" y="-372"/>
                      <a:pt x="13112" y="1116"/>
                    </a:cubicBezTo>
                    <a:lnTo>
                      <a:pt x="19740" y="7743"/>
                    </a:lnTo>
                    <a:cubicBezTo>
                      <a:pt x="21228" y="9232"/>
                      <a:pt x="21228" y="11624"/>
                      <a:pt x="19740" y="13112"/>
                    </a:cubicBezTo>
                    <a:lnTo>
                      <a:pt x="13112" y="19739"/>
                    </a:lnTo>
                    <a:cubicBezTo>
                      <a:pt x="11642" y="21228"/>
                      <a:pt x="9232" y="21228"/>
                      <a:pt x="7744" y="19739"/>
                    </a:cubicBezTo>
                    <a:close/>
                  </a:path>
                </a:pathLst>
              </a:custGeom>
              <a:solidFill>
                <a:srgbClr val="6CB4B8">
                  <a:alpha val="80000"/>
                </a:srgbClr>
              </a:solidFill>
              <a:ln w="12700">
                <a:miter lim="400000"/>
              </a:ln>
            </p:spPr>
            <p:txBody>
              <a:bodyPr lIns="38100" tIns="38100" rIns="38100" bIns="38100" anchor="ctr"/>
              <a:lstStyle/>
              <a:p>
                <a:endParaRPr lang="en-US">
                  <a:latin typeface="Adobe Arabic" panose="02040503050201020203" pitchFamily="18" charset="-78"/>
                  <a:cs typeface="Adobe Arabic" panose="02040503050201020203" pitchFamily="18" charset="-78"/>
                </a:endParaRPr>
              </a:p>
            </p:txBody>
          </p:sp>
          <p:sp>
            <p:nvSpPr>
              <p:cNvPr id="89" name="TextBox 16">
                <a:extLst>
                  <a:ext uri="{FF2B5EF4-FFF2-40B4-BE49-F238E27FC236}">
                    <a16:creationId xmlns:a16="http://schemas.microsoft.com/office/drawing/2014/main" id="{90D47E3D-E3A4-6E34-B1AE-4FDB012FC92F}"/>
                  </a:ext>
                </a:extLst>
              </p:cNvPr>
              <p:cNvSpPr txBox="1"/>
              <p:nvPr/>
            </p:nvSpPr>
            <p:spPr>
              <a:xfrm>
                <a:off x="5325964" y="3690110"/>
                <a:ext cx="920578" cy="423158"/>
              </a:xfrm>
              <a:prstGeom prst="rect">
                <a:avLst/>
              </a:prstGeom>
              <a:noFill/>
            </p:spPr>
            <p:txBody>
              <a:bodyPr wrap="square" lIns="0" rIns="0" rtlCol="0" anchor="t">
                <a:noAutofit/>
              </a:bodyPr>
              <a:lstStyle/>
              <a:p>
                <a:pPr algn="ctr">
                  <a:lnSpc>
                    <a:spcPct val="115000"/>
                  </a:lnSpc>
                </a:pPr>
                <a:r>
                  <a:rPr lang="ar-EG" b="1" dirty="0">
                    <a:latin typeface="Adobe Arabic" panose="02040503050201020203" pitchFamily="18" charset="-78"/>
                    <a:ea typeface="Calibri" panose="020F0502020204030204" pitchFamily="34" charset="0"/>
                    <a:cs typeface="Adobe Arabic" panose="02040503050201020203" pitchFamily="18" charset="-78"/>
                  </a:rPr>
                  <a:t>التوجيه نحو الحلول</a:t>
                </a:r>
                <a:endParaRPr lang="en-US" b="1" dirty="0">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86" name="TextBox 85">
              <a:extLst>
                <a:ext uri="{FF2B5EF4-FFF2-40B4-BE49-F238E27FC236}">
                  <a16:creationId xmlns:a16="http://schemas.microsoft.com/office/drawing/2014/main" id="{58C6CD4A-6C4E-5DFF-72BF-ED764D233BC0}"/>
                </a:ext>
              </a:extLst>
            </p:cNvPr>
            <p:cNvSpPr txBox="1"/>
            <p:nvPr/>
          </p:nvSpPr>
          <p:spPr>
            <a:xfrm>
              <a:off x="3198320" y="1599009"/>
              <a:ext cx="628582" cy="523220"/>
            </a:xfrm>
            <a:prstGeom prst="rect">
              <a:avLst/>
            </a:prstGeom>
            <a:noFill/>
          </p:spPr>
          <p:txBody>
            <a:bodyPr wrap="square" lIns="108000" rIns="108000" rtlCol="0">
              <a:spAutoFit/>
            </a:bodyPr>
            <a:lstStyle/>
            <a:p>
              <a:pPr algn="ctr"/>
              <a:r>
                <a:rPr lang="en-US" altLang="ko-KR" sz="2800" b="1" dirty="0">
                  <a:cs typeface="Arial" pitchFamily="34" charset="0"/>
                </a:rPr>
                <a:t>04</a:t>
              </a:r>
              <a:endParaRPr lang="ko-KR" altLang="en-US" sz="2800" b="1" dirty="0">
                <a:cs typeface="Arial" pitchFamily="34" charset="0"/>
              </a:endParaRPr>
            </a:p>
          </p:txBody>
        </p:sp>
      </p:grpSp>
      <p:grpSp>
        <p:nvGrpSpPr>
          <p:cNvPr id="90" name="Group 89">
            <a:extLst>
              <a:ext uri="{FF2B5EF4-FFF2-40B4-BE49-F238E27FC236}">
                <a16:creationId xmlns:a16="http://schemas.microsoft.com/office/drawing/2014/main" id="{A026E01E-854E-F1C0-F6ED-2DCBAFDB320E}"/>
              </a:ext>
            </a:extLst>
          </p:cNvPr>
          <p:cNvGrpSpPr/>
          <p:nvPr/>
        </p:nvGrpSpPr>
        <p:grpSpPr>
          <a:xfrm>
            <a:off x="1265818" y="2766193"/>
            <a:ext cx="2228060" cy="2391584"/>
            <a:chOff x="7022912" y="3270264"/>
            <a:chExt cx="2228060" cy="2391584"/>
          </a:xfrm>
        </p:grpSpPr>
        <p:grpSp>
          <p:nvGrpSpPr>
            <p:cNvPr id="91" name="Group 90">
              <a:extLst>
                <a:ext uri="{FF2B5EF4-FFF2-40B4-BE49-F238E27FC236}">
                  <a16:creationId xmlns:a16="http://schemas.microsoft.com/office/drawing/2014/main" id="{DF2DB624-6A06-902D-00EF-8B6176098D74}"/>
                </a:ext>
              </a:extLst>
            </p:cNvPr>
            <p:cNvGrpSpPr/>
            <p:nvPr/>
          </p:nvGrpSpPr>
          <p:grpSpPr>
            <a:xfrm>
              <a:off x="7022912" y="3270264"/>
              <a:ext cx="2228060" cy="2391584"/>
              <a:chOff x="6411486" y="2890279"/>
              <a:chExt cx="1634502" cy="1754463"/>
            </a:xfrm>
          </p:grpSpPr>
          <p:sp>
            <p:nvSpPr>
              <p:cNvPr id="93" name="Shape">
                <a:extLst>
                  <a:ext uri="{FF2B5EF4-FFF2-40B4-BE49-F238E27FC236}">
                    <a16:creationId xmlns:a16="http://schemas.microsoft.com/office/drawing/2014/main" id="{B3B68BE4-4C35-6066-A05C-FEA1941C0C3D}"/>
                  </a:ext>
                </a:extLst>
              </p:cNvPr>
              <p:cNvSpPr/>
              <p:nvPr/>
            </p:nvSpPr>
            <p:spPr>
              <a:xfrm>
                <a:off x="6411486" y="3292474"/>
                <a:ext cx="1634502" cy="1352268"/>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cubicBezTo>
                      <a:pt x="10349" y="21600"/>
                      <a:pt x="9897" y="21393"/>
                      <a:pt x="9551" y="20972"/>
                    </a:cubicBezTo>
                    <a:lnTo>
                      <a:pt x="516" y="9972"/>
                    </a:lnTo>
                    <a:cubicBezTo>
                      <a:pt x="182" y="9565"/>
                      <a:pt x="0" y="9030"/>
                      <a:pt x="0" y="8452"/>
                    </a:cubicBezTo>
                    <a:cubicBezTo>
                      <a:pt x="0" y="7873"/>
                      <a:pt x="182" y="7338"/>
                      <a:pt x="516" y="6931"/>
                    </a:cubicBezTo>
                    <a:lnTo>
                      <a:pt x="5764" y="543"/>
                    </a:lnTo>
                    <a:cubicBezTo>
                      <a:pt x="6051" y="193"/>
                      <a:pt x="6432" y="0"/>
                      <a:pt x="6836" y="0"/>
                    </a:cubicBezTo>
                    <a:cubicBezTo>
                      <a:pt x="7241" y="0"/>
                      <a:pt x="7622" y="193"/>
                      <a:pt x="7909" y="543"/>
                    </a:cubicBezTo>
                    <a:lnTo>
                      <a:pt x="9721" y="2748"/>
                    </a:lnTo>
                    <a:cubicBezTo>
                      <a:pt x="10008" y="3098"/>
                      <a:pt x="10395" y="3291"/>
                      <a:pt x="10800" y="3291"/>
                    </a:cubicBezTo>
                    <a:cubicBezTo>
                      <a:pt x="11205" y="3291"/>
                      <a:pt x="11592" y="3098"/>
                      <a:pt x="11879" y="2748"/>
                    </a:cubicBezTo>
                    <a:lnTo>
                      <a:pt x="13691" y="543"/>
                    </a:lnTo>
                    <a:cubicBezTo>
                      <a:pt x="13978" y="193"/>
                      <a:pt x="14359" y="0"/>
                      <a:pt x="14764" y="0"/>
                    </a:cubicBezTo>
                    <a:cubicBezTo>
                      <a:pt x="15168" y="0"/>
                      <a:pt x="15549" y="193"/>
                      <a:pt x="15836" y="543"/>
                    </a:cubicBezTo>
                    <a:lnTo>
                      <a:pt x="21084" y="6931"/>
                    </a:lnTo>
                    <a:cubicBezTo>
                      <a:pt x="21418" y="7338"/>
                      <a:pt x="21600" y="7873"/>
                      <a:pt x="21600" y="8452"/>
                    </a:cubicBezTo>
                    <a:cubicBezTo>
                      <a:pt x="21600" y="9030"/>
                      <a:pt x="21418" y="9565"/>
                      <a:pt x="21084" y="9972"/>
                    </a:cubicBezTo>
                    <a:lnTo>
                      <a:pt x="12043" y="20972"/>
                    </a:lnTo>
                    <a:cubicBezTo>
                      <a:pt x="11703" y="21386"/>
                      <a:pt x="11251" y="21600"/>
                      <a:pt x="10800" y="21600"/>
                    </a:cubicBezTo>
                    <a:close/>
                    <a:moveTo>
                      <a:pt x="6831" y="293"/>
                    </a:moveTo>
                    <a:cubicBezTo>
                      <a:pt x="6491" y="293"/>
                      <a:pt x="6168" y="457"/>
                      <a:pt x="5928" y="749"/>
                    </a:cubicBezTo>
                    <a:lnTo>
                      <a:pt x="680" y="7138"/>
                    </a:lnTo>
                    <a:cubicBezTo>
                      <a:pt x="393" y="7488"/>
                      <a:pt x="235" y="7959"/>
                      <a:pt x="235" y="8452"/>
                    </a:cubicBezTo>
                    <a:cubicBezTo>
                      <a:pt x="235" y="8944"/>
                      <a:pt x="393" y="9415"/>
                      <a:pt x="680" y="9765"/>
                    </a:cubicBezTo>
                    <a:lnTo>
                      <a:pt x="9715" y="20765"/>
                    </a:lnTo>
                    <a:cubicBezTo>
                      <a:pt x="10313" y="21493"/>
                      <a:pt x="11281" y="21493"/>
                      <a:pt x="11879" y="20765"/>
                    </a:cubicBezTo>
                    <a:lnTo>
                      <a:pt x="20914" y="9765"/>
                    </a:lnTo>
                    <a:cubicBezTo>
                      <a:pt x="21201" y="9415"/>
                      <a:pt x="21360" y="8944"/>
                      <a:pt x="21360" y="8452"/>
                    </a:cubicBezTo>
                    <a:cubicBezTo>
                      <a:pt x="21360" y="7959"/>
                      <a:pt x="21201" y="7488"/>
                      <a:pt x="20914" y="7138"/>
                    </a:cubicBezTo>
                    <a:lnTo>
                      <a:pt x="15666" y="749"/>
                    </a:lnTo>
                    <a:cubicBezTo>
                      <a:pt x="15426" y="457"/>
                      <a:pt x="15104" y="293"/>
                      <a:pt x="14763" y="293"/>
                    </a:cubicBezTo>
                    <a:cubicBezTo>
                      <a:pt x="14423" y="293"/>
                      <a:pt x="14101" y="457"/>
                      <a:pt x="13861" y="749"/>
                    </a:cubicBezTo>
                    <a:lnTo>
                      <a:pt x="12049" y="2955"/>
                    </a:lnTo>
                    <a:cubicBezTo>
                      <a:pt x="11715" y="3362"/>
                      <a:pt x="11275" y="3583"/>
                      <a:pt x="10800" y="3583"/>
                    </a:cubicBezTo>
                    <a:cubicBezTo>
                      <a:pt x="10325" y="3583"/>
                      <a:pt x="9885" y="3362"/>
                      <a:pt x="9551" y="2955"/>
                    </a:cubicBezTo>
                    <a:lnTo>
                      <a:pt x="7739" y="749"/>
                    </a:lnTo>
                    <a:cubicBezTo>
                      <a:pt x="7493" y="450"/>
                      <a:pt x="7177" y="293"/>
                      <a:pt x="6831" y="293"/>
                    </a:cubicBezTo>
                    <a:close/>
                  </a:path>
                </a:pathLst>
              </a:custGeom>
              <a:solidFill>
                <a:schemeClr val="tx2"/>
              </a:solidFill>
              <a:ln w="12700">
                <a:miter lim="400000"/>
              </a:ln>
            </p:spPr>
            <p:txBody>
              <a:bodyPr lIns="38100" tIns="38100" rIns="38100" bIns="38100" anchor="ctr"/>
              <a:lstStyle/>
              <a:p>
                <a:endParaRPr lang="en-US">
                  <a:latin typeface="Adobe Arabic" panose="02040503050201020203" pitchFamily="18" charset="-78"/>
                  <a:cs typeface="Adobe Arabic" panose="02040503050201020203" pitchFamily="18" charset="-78"/>
                </a:endParaRPr>
              </a:p>
            </p:txBody>
          </p:sp>
          <p:sp>
            <p:nvSpPr>
              <p:cNvPr id="94" name="Shape">
                <a:extLst>
                  <a:ext uri="{FF2B5EF4-FFF2-40B4-BE49-F238E27FC236}">
                    <a16:creationId xmlns:a16="http://schemas.microsoft.com/office/drawing/2014/main" id="{CE902D81-CF73-59BF-CD6A-64B83AED5F7E}"/>
                  </a:ext>
                </a:extLst>
              </p:cNvPr>
              <p:cNvSpPr/>
              <p:nvPr/>
            </p:nvSpPr>
            <p:spPr>
              <a:xfrm>
                <a:off x="6967633" y="2890279"/>
                <a:ext cx="522206" cy="525981"/>
              </a:xfrm>
              <a:custGeom>
                <a:avLst/>
                <a:gdLst/>
                <a:ahLst/>
                <a:cxnLst>
                  <a:cxn ang="0">
                    <a:pos x="wd2" y="hd2"/>
                  </a:cxn>
                  <a:cxn ang="5400000">
                    <a:pos x="wd2" y="hd2"/>
                  </a:cxn>
                  <a:cxn ang="10800000">
                    <a:pos x="wd2" y="hd2"/>
                  </a:cxn>
                  <a:cxn ang="16200000">
                    <a:pos x="wd2" y="hd2"/>
                  </a:cxn>
                </a:cxnLst>
                <a:rect l="0" t="0" r="r" b="b"/>
                <a:pathLst>
                  <a:path w="20856" h="20856" extrusionOk="0">
                    <a:moveTo>
                      <a:pt x="7744" y="19739"/>
                    </a:moveTo>
                    <a:lnTo>
                      <a:pt x="1116" y="13112"/>
                    </a:lnTo>
                    <a:cubicBezTo>
                      <a:pt x="-372" y="11624"/>
                      <a:pt x="-372" y="9232"/>
                      <a:pt x="1116" y="7743"/>
                    </a:cubicBezTo>
                    <a:lnTo>
                      <a:pt x="7744" y="1116"/>
                    </a:lnTo>
                    <a:cubicBezTo>
                      <a:pt x="9232" y="-372"/>
                      <a:pt x="11624" y="-372"/>
                      <a:pt x="13112" y="1116"/>
                    </a:cubicBezTo>
                    <a:lnTo>
                      <a:pt x="19740" y="7743"/>
                    </a:lnTo>
                    <a:cubicBezTo>
                      <a:pt x="21228" y="9232"/>
                      <a:pt x="21228" y="11624"/>
                      <a:pt x="19740" y="13112"/>
                    </a:cubicBezTo>
                    <a:lnTo>
                      <a:pt x="13112" y="19739"/>
                    </a:lnTo>
                    <a:cubicBezTo>
                      <a:pt x="11624" y="21228"/>
                      <a:pt x="9232" y="21228"/>
                      <a:pt x="7744" y="19739"/>
                    </a:cubicBezTo>
                    <a:close/>
                  </a:path>
                </a:pathLst>
              </a:custGeom>
              <a:solidFill>
                <a:srgbClr val="FFD966">
                  <a:alpha val="80000"/>
                </a:srgbClr>
              </a:solidFill>
              <a:ln w="12700">
                <a:miter lim="400000"/>
              </a:ln>
            </p:spPr>
            <p:txBody>
              <a:bodyPr lIns="38100" tIns="38100" rIns="38100" bIns="38100" anchor="ctr"/>
              <a:lstStyle/>
              <a:p>
                <a:endParaRPr lang="en-US">
                  <a:latin typeface="Adobe Arabic" panose="02040503050201020203" pitchFamily="18" charset="-78"/>
                  <a:cs typeface="Adobe Arabic" panose="02040503050201020203" pitchFamily="18" charset="-78"/>
                </a:endParaRPr>
              </a:p>
            </p:txBody>
          </p:sp>
          <p:sp>
            <p:nvSpPr>
              <p:cNvPr id="95" name="TextBox 19">
                <a:extLst>
                  <a:ext uri="{FF2B5EF4-FFF2-40B4-BE49-F238E27FC236}">
                    <a16:creationId xmlns:a16="http://schemas.microsoft.com/office/drawing/2014/main" id="{0A533EF1-137E-663A-ED7D-FBCD614D2100}"/>
                  </a:ext>
                </a:extLst>
              </p:cNvPr>
              <p:cNvSpPr txBox="1"/>
              <p:nvPr/>
            </p:nvSpPr>
            <p:spPr>
              <a:xfrm>
                <a:off x="6748222" y="3592461"/>
                <a:ext cx="998505" cy="525981"/>
              </a:xfrm>
              <a:prstGeom prst="rect">
                <a:avLst/>
              </a:prstGeom>
              <a:noFill/>
            </p:spPr>
            <p:txBody>
              <a:bodyPr wrap="square" lIns="0" rIns="0" rtlCol="0" anchor="t">
                <a:noAutofit/>
              </a:bodyPr>
              <a:lstStyle/>
              <a:p>
                <a:pPr algn="ctr" rtl="1">
                  <a:lnSpc>
                    <a:spcPct val="115000"/>
                  </a:lnSpc>
                </a:pPr>
                <a:r>
                  <a:rPr lang="ar-EG" b="1" dirty="0">
                    <a:latin typeface="Adobe Arabic" panose="02040503050201020203" pitchFamily="18" charset="-78"/>
                    <a:ea typeface="Calibri" panose="020F0502020204030204" pitchFamily="34" charset="0"/>
                    <a:cs typeface="Adobe Arabic" panose="02040503050201020203" pitchFamily="18" charset="-78"/>
                  </a:rPr>
                  <a:t>التوقيت المناسب</a:t>
                </a:r>
                <a:endParaRPr lang="en-US" b="1" dirty="0">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92" name="TextBox 91">
              <a:extLst>
                <a:ext uri="{FF2B5EF4-FFF2-40B4-BE49-F238E27FC236}">
                  <a16:creationId xmlns:a16="http://schemas.microsoft.com/office/drawing/2014/main" id="{57D61B8A-1FA6-DA5C-A672-CBF1973E1E13}"/>
                </a:ext>
              </a:extLst>
            </p:cNvPr>
            <p:cNvSpPr txBox="1"/>
            <p:nvPr/>
          </p:nvSpPr>
          <p:spPr>
            <a:xfrm>
              <a:off x="7848193" y="3347724"/>
              <a:ext cx="628582" cy="523220"/>
            </a:xfrm>
            <a:prstGeom prst="rect">
              <a:avLst/>
            </a:prstGeom>
            <a:noFill/>
          </p:spPr>
          <p:txBody>
            <a:bodyPr wrap="square" lIns="108000" rIns="108000" rtlCol="0">
              <a:spAutoFit/>
            </a:bodyPr>
            <a:lstStyle/>
            <a:p>
              <a:pPr algn="ctr"/>
              <a:r>
                <a:rPr lang="en-US" altLang="ko-KR" sz="2800" b="1" dirty="0">
                  <a:cs typeface="Arial" pitchFamily="34" charset="0"/>
                </a:rPr>
                <a:t>05</a:t>
              </a:r>
              <a:endParaRPr lang="ko-KR" altLang="en-US" sz="2800" b="1" dirty="0">
                <a:cs typeface="Arial" pitchFamily="34" charset="0"/>
              </a:endParaRPr>
            </a:p>
          </p:txBody>
        </p:sp>
      </p:grpSp>
    </p:spTree>
    <p:extLst>
      <p:ext uri="{BB962C8B-B14F-4D97-AF65-F5344CB8AC3E}">
        <p14:creationId xmlns:p14="http://schemas.microsoft.com/office/powerpoint/2010/main" val="3872181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66"/>
                                        </p:tgtEl>
                                        <p:attrNameLst>
                                          <p:attrName>style.visibility</p:attrName>
                                        </p:attrNameLst>
                                      </p:cBhvr>
                                      <p:to>
                                        <p:strVal val="visible"/>
                                      </p:to>
                                    </p:set>
                                    <p:animEffect transition="in" filter="fade">
                                      <p:cBhvr>
                                        <p:cTn id="7" dur="1000"/>
                                        <p:tgtEl>
                                          <p:spTgt spid="66"/>
                                        </p:tgtEl>
                                      </p:cBhvr>
                                    </p:animEffect>
                                    <p:anim calcmode="lin" valueType="num">
                                      <p:cBhvr>
                                        <p:cTn id="8" dur="1000" fill="hold"/>
                                        <p:tgtEl>
                                          <p:spTgt spid="66"/>
                                        </p:tgtEl>
                                        <p:attrNameLst>
                                          <p:attrName>ppt_x</p:attrName>
                                        </p:attrNameLst>
                                      </p:cBhvr>
                                      <p:tavLst>
                                        <p:tav tm="0">
                                          <p:val>
                                            <p:strVal val="#ppt_x"/>
                                          </p:val>
                                        </p:tav>
                                        <p:tav tm="100000">
                                          <p:val>
                                            <p:strVal val="#ppt_x"/>
                                          </p:val>
                                        </p:tav>
                                      </p:tavLst>
                                    </p:anim>
                                    <p:anim calcmode="lin" valueType="num">
                                      <p:cBhvr>
                                        <p:cTn id="9" dur="1000" fill="hold"/>
                                        <p:tgtEl>
                                          <p:spTgt spid="6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2"/>
                                        </p:tgtEl>
                                        <p:attrNameLst>
                                          <p:attrName>style.visibility</p:attrName>
                                        </p:attrNameLst>
                                      </p:cBhvr>
                                      <p:to>
                                        <p:strVal val="visible"/>
                                      </p:to>
                                    </p:set>
                                    <p:animEffect transition="in" filter="fade">
                                      <p:cBhvr>
                                        <p:cTn id="14" dur="1000"/>
                                        <p:tgtEl>
                                          <p:spTgt spid="72"/>
                                        </p:tgtEl>
                                      </p:cBhvr>
                                    </p:animEffect>
                                    <p:anim calcmode="lin" valueType="num">
                                      <p:cBhvr>
                                        <p:cTn id="15" dur="1000" fill="hold"/>
                                        <p:tgtEl>
                                          <p:spTgt spid="72"/>
                                        </p:tgtEl>
                                        <p:attrNameLst>
                                          <p:attrName>ppt_x</p:attrName>
                                        </p:attrNameLst>
                                      </p:cBhvr>
                                      <p:tavLst>
                                        <p:tav tm="0">
                                          <p:val>
                                            <p:strVal val="#ppt_x"/>
                                          </p:val>
                                        </p:tav>
                                        <p:tav tm="100000">
                                          <p:val>
                                            <p:strVal val="#ppt_x"/>
                                          </p:val>
                                        </p:tav>
                                      </p:tavLst>
                                    </p:anim>
                                    <p:anim calcmode="lin" valueType="num">
                                      <p:cBhvr>
                                        <p:cTn id="16" dur="1000" fill="hold"/>
                                        <p:tgtEl>
                                          <p:spTgt spid="72"/>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78"/>
                                        </p:tgtEl>
                                        <p:attrNameLst>
                                          <p:attrName>style.visibility</p:attrName>
                                        </p:attrNameLst>
                                      </p:cBhvr>
                                      <p:to>
                                        <p:strVal val="visible"/>
                                      </p:to>
                                    </p:set>
                                    <p:animEffect transition="in" filter="fade">
                                      <p:cBhvr>
                                        <p:cTn id="21" dur="1000"/>
                                        <p:tgtEl>
                                          <p:spTgt spid="78"/>
                                        </p:tgtEl>
                                      </p:cBhvr>
                                    </p:animEffect>
                                    <p:anim calcmode="lin" valueType="num">
                                      <p:cBhvr>
                                        <p:cTn id="22" dur="1000" fill="hold"/>
                                        <p:tgtEl>
                                          <p:spTgt spid="78"/>
                                        </p:tgtEl>
                                        <p:attrNameLst>
                                          <p:attrName>ppt_x</p:attrName>
                                        </p:attrNameLst>
                                      </p:cBhvr>
                                      <p:tavLst>
                                        <p:tav tm="0">
                                          <p:val>
                                            <p:strVal val="#ppt_x"/>
                                          </p:val>
                                        </p:tav>
                                        <p:tav tm="100000">
                                          <p:val>
                                            <p:strVal val="#ppt_x"/>
                                          </p:val>
                                        </p:tav>
                                      </p:tavLst>
                                    </p:anim>
                                    <p:anim calcmode="lin" valueType="num">
                                      <p:cBhvr>
                                        <p:cTn id="23" dur="1000" fill="hold"/>
                                        <p:tgtEl>
                                          <p:spTgt spid="78"/>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84"/>
                                        </p:tgtEl>
                                        <p:attrNameLst>
                                          <p:attrName>style.visibility</p:attrName>
                                        </p:attrNameLst>
                                      </p:cBhvr>
                                      <p:to>
                                        <p:strVal val="visible"/>
                                      </p:to>
                                    </p:set>
                                    <p:animEffect transition="in" filter="fade">
                                      <p:cBhvr>
                                        <p:cTn id="28" dur="1000"/>
                                        <p:tgtEl>
                                          <p:spTgt spid="84"/>
                                        </p:tgtEl>
                                      </p:cBhvr>
                                    </p:animEffect>
                                    <p:anim calcmode="lin" valueType="num">
                                      <p:cBhvr>
                                        <p:cTn id="29" dur="1000" fill="hold"/>
                                        <p:tgtEl>
                                          <p:spTgt spid="84"/>
                                        </p:tgtEl>
                                        <p:attrNameLst>
                                          <p:attrName>ppt_x</p:attrName>
                                        </p:attrNameLst>
                                      </p:cBhvr>
                                      <p:tavLst>
                                        <p:tav tm="0">
                                          <p:val>
                                            <p:strVal val="#ppt_x"/>
                                          </p:val>
                                        </p:tav>
                                        <p:tav tm="100000">
                                          <p:val>
                                            <p:strVal val="#ppt_x"/>
                                          </p:val>
                                        </p:tav>
                                      </p:tavLst>
                                    </p:anim>
                                    <p:anim calcmode="lin" valueType="num">
                                      <p:cBhvr>
                                        <p:cTn id="30" dur="1000" fill="hold"/>
                                        <p:tgtEl>
                                          <p:spTgt spid="84"/>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90"/>
                                        </p:tgtEl>
                                        <p:attrNameLst>
                                          <p:attrName>style.visibility</p:attrName>
                                        </p:attrNameLst>
                                      </p:cBhvr>
                                      <p:to>
                                        <p:strVal val="visible"/>
                                      </p:to>
                                    </p:set>
                                    <p:animEffect transition="in" filter="fade">
                                      <p:cBhvr>
                                        <p:cTn id="35" dur="1000"/>
                                        <p:tgtEl>
                                          <p:spTgt spid="90"/>
                                        </p:tgtEl>
                                      </p:cBhvr>
                                    </p:animEffect>
                                    <p:anim calcmode="lin" valueType="num">
                                      <p:cBhvr>
                                        <p:cTn id="36" dur="1000" fill="hold"/>
                                        <p:tgtEl>
                                          <p:spTgt spid="90"/>
                                        </p:tgtEl>
                                        <p:attrNameLst>
                                          <p:attrName>ppt_x</p:attrName>
                                        </p:attrNameLst>
                                      </p:cBhvr>
                                      <p:tavLst>
                                        <p:tav tm="0">
                                          <p:val>
                                            <p:strVal val="#ppt_x"/>
                                          </p:val>
                                        </p:tav>
                                        <p:tav tm="100000">
                                          <p:val>
                                            <p:strVal val="#ppt_x"/>
                                          </p:val>
                                        </p:tav>
                                      </p:tavLst>
                                    </p:anim>
                                    <p:anim calcmode="lin" valueType="num">
                                      <p:cBhvr>
                                        <p:cTn id="37" dur="1000" fill="hold"/>
                                        <p:tgtEl>
                                          <p:spTgt spid="9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779494" y="519096"/>
              <a:ext cx="6633012" cy="800219"/>
            </a:xfrm>
            <a:prstGeom prst="rect">
              <a:avLst/>
            </a:prstGeom>
            <a:noFill/>
          </p:spPr>
          <p:txBody>
            <a:bodyPr wrap="square">
              <a:spAutoFit/>
            </a:bodyPr>
            <a:lstStyle/>
            <a:p>
              <a:pPr algn="ctr" rtl="1">
                <a:lnSpc>
                  <a:spcPct val="115000"/>
                </a:lnSpc>
                <a:spcAft>
                  <a:spcPts val="800"/>
                </a:spcAft>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مهارات تقديم التغذية الراجعة بشكل فعّال وبنّاء</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14" name="Group 13">
            <a:extLst>
              <a:ext uri="{FF2B5EF4-FFF2-40B4-BE49-F238E27FC236}">
                <a16:creationId xmlns:a16="http://schemas.microsoft.com/office/drawing/2014/main" id="{145AA208-F66E-63B9-742F-96E98894C2DB}"/>
              </a:ext>
            </a:extLst>
          </p:cNvPr>
          <p:cNvGrpSpPr/>
          <p:nvPr/>
        </p:nvGrpSpPr>
        <p:grpSpPr>
          <a:xfrm>
            <a:off x="9167910" y="2791725"/>
            <a:ext cx="2228060" cy="2391584"/>
            <a:chOff x="7965116" y="1510158"/>
            <a:chExt cx="2228060" cy="2391584"/>
          </a:xfrm>
        </p:grpSpPr>
        <p:grpSp>
          <p:nvGrpSpPr>
            <p:cNvPr id="15" name="Group 14">
              <a:extLst>
                <a:ext uri="{FF2B5EF4-FFF2-40B4-BE49-F238E27FC236}">
                  <a16:creationId xmlns:a16="http://schemas.microsoft.com/office/drawing/2014/main" id="{1F3C3170-72BE-3E8D-C911-E64C0516BBE0}"/>
                </a:ext>
              </a:extLst>
            </p:cNvPr>
            <p:cNvGrpSpPr/>
            <p:nvPr/>
          </p:nvGrpSpPr>
          <p:grpSpPr>
            <a:xfrm>
              <a:off x="7965116" y="1510158"/>
              <a:ext cx="2228060" cy="2391584"/>
              <a:chOff x="7778004" y="2890279"/>
              <a:chExt cx="1634502" cy="1754463"/>
            </a:xfrm>
          </p:grpSpPr>
          <p:sp>
            <p:nvSpPr>
              <p:cNvPr id="17" name="Shape">
                <a:extLst>
                  <a:ext uri="{FF2B5EF4-FFF2-40B4-BE49-F238E27FC236}">
                    <a16:creationId xmlns:a16="http://schemas.microsoft.com/office/drawing/2014/main" id="{7223DF97-DEE9-E64F-8110-DD620D781D47}"/>
                  </a:ext>
                </a:extLst>
              </p:cNvPr>
              <p:cNvSpPr/>
              <p:nvPr/>
            </p:nvSpPr>
            <p:spPr>
              <a:xfrm>
                <a:off x="7778004" y="3292474"/>
                <a:ext cx="1634502" cy="1352268"/>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cubicBezTo>
                      <a:pt x="10349" y="21600"/>
                      <a:pt x="9897" y="21393"/>
                      <a:pt x="9551" y="20972"/>
                    </a:cubicBezTo>
                    <a:lnTo>
                      <a:pt x="516" y="9972"/>
                    </a:lnTo>
                    <a:cubicBezTo>
                      <a:pt x="182" y="9565"/>
                      <a:pt x="0" y="9030"/>
                      <a:pt x="0" y="8452"/>
                    </a:cubicBezTo>
                    <a:cubicBezTo>
                      <a:pt x="0" y="7873"/>
                      <a:pt x="182" y="7338"/>
                      <a:pt x="516" y="6931"/>
                    </a:cubicBezTo>
                    <a:lnTo>
                      <a:pt x="5764" y="543"/>
                    </a:lnTo>
                    <a:cubicBezTo>
                      <a:pt x="6051" y="193"/>
                      <a:pt x="6432" y="0"/>
                      <a:pt x="6836" y="0"/>
                    </a:cubicBezTo>
                    <a:cubicBezTo>
                      <a:pt x="7241" y="0"/>
                      <a:pt x="7622" y="193"/>
                      <a:pt x="7909" y="543"/>
                    </a:cubicBezTo>
                    <a:lnTo>
                      <a:pt x="9721" y="2748"/>
                    </a:lnTo>
                    <a:cubicBezTo>
                      <a:pt x="10008" y="3098"/>
                      <a:pt x="10395" y="3291"/>
                      <a:pt x="10800" y="3291"/>
                    </a:cubicBezTo>
                    <a:cubicBezTo>
                      <a:pt x="11210" y="3291"/>
                      <a:pt x="11592" y="3098"/>
                      <a:pt x="11879" y="2748"/>
                    </a:cubicBezTo>
                    <a:lnTo>
                      <a:pt x="13691" y="543"/>
                    </a:lnTo>
                    <a:cubicBezTo>
                      <a:pt x="13978" y="193"/>
                      <a:pt x="14359" y="0"/>
                      <a:pt x="14764" y="0"/>
                    </a:cubicBezTo>
                    <a:cubicBezTo>
                      <a:pt x="15168" y="0"/>
                      <a:pt x="15549" y="193"/>
                      <a:pt x="15836" y="543"/>
                    </a:cubicBezTo>
                    <a:lnTo>
                      <a:pt x="21084" y="6931"/>
                    </a:lnTo>
                    <a:cubicBezTo>
                      <a:pt x="21418" y="7338"/>
                      <a:pt x="21600" y="7873"/>
                      <a:pt x="21600" y="8452"/>
                    </a:cubicBezTo>
                    <a:cubicBezTo>
                      <a:pt x="21600" y="9030"/>
                      <a:pt x="21418" y="9565"/>
                      <a:pt x="21084" y="9972"/>
                    </a:cubicBezTo>
                    <a:lnTo>
                      <a:pt x="12049" y="20972"/>
                    </a:lnTo>
                    <a:cubicBezTo>
                      <a:pt x="11703" y="21386"/>
                      <a:pt x="11251" y="21600"/>
                      <a:pt x="10800" y="21600"/>
                    </a:cubicBezTo>
                    <a:close/>
                    <a:moveTo>
                      <a:pt x="6836" y="293"/>
                    </a:moveTo>
                    <a:cubicBezTo>
                      <a:pt x="6496" y="293"/>
                      <a:pt x="6174" y="457"/>
                      <a:pt x="5934" y="749"/>
                    </a:cubicBezTo>
                    <a:lnTo>
                      <a:pt x="686" y="7138"/>
                    </a:lnTo>
                    <a:cubicBezTo>
                      <a:pt x="399" y="7488"/>
                      <a:pt x="240" y="7959"/>
                      <a:pt x="240" y="8452"/>
                    </a:cubicBezTo>
                    <a:cubicBezTo>
                      <a:pt x="240" y="8944"/>
                      <a:pt x="399" y="9415"/>
                      <a:pt x="686" y="9765"/>
                    </a:cubicBezTo>
                    <a:lnTo>
                      <a:pt x="9721" y="20765"/>
                    </a:lnTo>
                    <a:cubicBezTo>
                      <a:pt x="10319" y="21493"/>
                      <a:pt x="11287" y="21493"/>
                      <a:pt x="11885" y="20765"/>
                    </a:cubicBezTo>
                    <a:lnTo>
                      <a:pt x="20920" y="9765"/>
                    </a:lnTo>
                    <a:cubicBezTo>
                      <a:pt x="21207" y="9415"/>
                      <a:pt x="21365" y="8944"/>
                      <a:pt x="21365" y="8452"/>
                    </a:cubicBezTo>
                    <a:cubicBezTo>
                      <a:pt x="21365" y="7959"/>
                      <a:pt x="21207" y="7488"/>
                      <a:pt x="20920" y="7138"/>
                    </a:cubicBezTo>
                    <a:lnTo>
                      <a:pt x="15672" y="749"/>
                    </a:lnTo>
                    <a:cubicBezTo>
                      <a:pt x="15432" y="457"/>
                      <a:pt x="15109" y="293"/>
                      <a:pt x="14769" y="293"/>
                    </a:cubicBezTo>
                    <a:cubicBezTo>
                      <a:pt x="14429" y="293"/>
                      <a:pt x="14107" y="457"/>
                      <a:pt x="13866" y="749"/>
                    </a:cubicBezTo>
                    <a:lnTo>
                      <a:pt x="12055" y="2955"/>
                    </a:lnTo>
                    <a:cubicBezTo>
                      <a:pt x="11721" y="3362"/>
                      <a:pt x="11281" y="3583"/>
                      <a:pt x="10806" y="3583"/>
                    </a:cubicBezTo>
                    <a:cubicBezTo>
                      <a:pt x="10337" y="3583"/>
                      <a:pt x="9891" y="3362"/>
                      <a:pt x="9557" y="2955"/>
                    </a:cubicBezTo>
                    <a:lnTo>
                      <a:pt x="7745" y="749"/>
                    </a:lnTo>
                    <a:cubicBezTo>
                      <a:pt x="7499" y="450"/>
                      <a:pt x="7177" y="293"/>
                      <a:pt x="6836" y="293"/>
                    </a:cubicBezTo>
                    <a:close/>
                  </a:path>
                </a:pathLst>
              </a:custGeom>
              <a:solidFill>
                <a:schemeClr val="tx2"/>
              </a:solidFill>
              <a:ln w="12700">
                <a:miter lim="400000"/>
              </a:ln>
            </p:spPr>
            <p:txBody>
              <a:bodyPr lIns="38100" tIns="38100" rIns="38100" bIns="38100" anchor="ctr"/>
              <a:lstStyle/>
              <a:p>
                <a:endParaRPr lang="en-US">
                  <a:latin typeface="Adobe Arabic" panose="02040503050201020203" pitchFamily="18" charset="-78"/>
                  <a:cs typeface="Adobe Arabic" panose="02040503050201020203" pitchFamily="18" charset="-78"/>
                </a:endParaRPr>
              </a:p>
            </p:txBody>
          </p:sp>
          <p:sp>
            <p:nvSpPr>
              <p:cNvPr id="18" name="Shape">
                <a:extLst>
                  <a:ext uri="{FF2B5EF4-FFF2-40B4-BE49-F238E27FC236}">
                    <a16:creationId xmlns:a16="http://schemas.microsoft.com/office/drawing/2014/main" id="{8CD1D89A-3087-1F2C-DE6B-14D86091D6F0}"/>
                  </a:ext>
                </a:extLst>
              </p:cNvPr>
              <p:cNvSpPr/>
              <p:nvPr/>
            </p:nvSpPr>
            <p:spPr>
              <a:xfrm>
                <a:off x="8334153" y="2890279"/>
                <a:ext cx="522206" cy="525981"/>
              </a:xfrm>
              <a:custGeom>
                <a:avLst/>
                <a:gdLst/>
                <a:ahLst/>
                <a:cxnLst>
                  <a:cxn ang="0">
                    <a:pos x="wd2" y="hd2"/>
                  </a:cxn>
                  <a:cxn ang="5400000">
                    <a:pos x="wd2" y="hd2"/>
                  </a:cxn>
                  <a:cxn ang="10800000">
                    <a:pos x="wd2" y="hd2"/>
                  </a:cxn>
                  <a:cxn ang="16200000">
                    <a:pos x="wd2" y="hd2"/>
                  </a:cxn>
                </a:cxnLst>
                <a:rect l="0" t="0" r="r" b="b"/>
                <a:pathLst>
                  <a:path w="20856" h="20856" extrusionOk="0">
                    <a:moveTo>
                      <a:pt x="7744" y="19739"/>
                    </a:moveTo>
                    <a:lnTo>
                      <a:pt x="1116" y="13112"/>
                    </a:lnTo>
                    <a:cubicBezTo>
                      <a:pt x="-372" y="11624"/>
                      <a:pt x="-372" y="9232"/>
                      <a:pt x="1116" y="7743"/>
                    </a:cubicBezTo>
                    <a:lnTo>
                      <a:pt x="7744" y="1116"/>
                    </a:lnTo>
                    <a:cubicBezTo>
                      <a:pt x="9232" y="-372"/>
                      <a:pt x="11624" y="-372"/>
                      <a:pt x="13112" y="1116"/>
                    </a:cubicBezTo>
                    <a:lnTo>
                      <a:pt x="19740" y="7743"/>
                    </a:lnTo>
                    <a:cubicBezTo>
                      <a:pt x="21228" y="9232"/>
                      <a:pt x="21228" y="11624"/>
                      <a:pt x="19740" y="13112"/>
                    </a:cubicBezTo>
                    <a:lnTo>
                      <a:pt x="13112" y="19739"/>
                    </a:lnTo>
                    <a:cubicBezTo>
                      <a:pt x="11642" y="21228"/>
                      <a:pt x="9232" y="21228"/>
                      <a:pt x="7744" y="19739"/>
                    </a:cubicBezTo>
                    <a:close/>
                  </a:path>
                </a:pathLst>
              </a:custGeom>
              <a:solidFill>
                <a:srgbClr val="337679">
                  <a:alpha val="80000"/>
                </a:srgbClr>
              </a:solidFill>
              <a:ln w="12700">
                <a:miter lim="400000"/>
              </a:ln>
            </p:spPr>
            <p:txBody>
              <a:bodyPr lIns="38100" tIns="38100" rIns="38100" bIns="38100" anchor="ctr"/>
              <a:lstStyle/>
              <a:p>
                <a:endParaRPr lang="en-US" dirty="0">
                  <a:latin typeface="Adobe Arabic" panose="02040503050201020203" pitchFamily="18" charset="-78"/>
                  <a:cs typeface="Adobe Arabic" panose="02040503050201020203" pitchFamily="18" charset="-78"/>
                </a:endParaRPr>
              </a:p>
            </p:txBody>
          </p:sp>
          <p:sp>
            <p:nvSpPr>
              <p:cNvPr id="19" name="TextBox 22">
                <a:extLst>
                  <a:ext uri="{FF2B5EF4-FFF2-40B4-BE49-F238E27FC236}">
                    <a16:creationId xmlns:a16="http://schemas.microsoft.com/office/drawing/2014/main" id="{0C3FDCCF-131D-8E2B-686E-C6A2806B9C13}"/>
                  </a:ext>
                </a:extLst>
              </p:cNvPr>
              <p:cNvSpPr txBox="1"/>
              <p:nvPr/>
            </p:nvSpPr>
            <p:spPr>
              <a:xfrm>
                <a:off x="8048427" y="3765052"/>
                <a:ext cx="1093656" cy="340678"/>
              </a:xfrm>
              <a:prstGeom prst="rect">
                <a:avLst/>
              </a:prstGeom>
              <a:noFill/>
            </p:spPr>
            <p:txBody>
              <a:bodyPr wrap="square" lIns="0" rIns="0" rtlCol="0" anchor="t">
                <a:noAutofit/>
              </a:bodyPr>
              <a:lstStyle/>
              <a:p>
                <a:pPr algn="ctr" rtl="1">
                  <a:lnSpc>
                    <a:spcPct val="115000"/>
                  </a:lnSpc>
                </a:pPr>
                <a:r>
                  <a:rPr lang="ar-EG" b="1" dirty="0">
                    <a:latin typeface="Adobe Arabic" panose="02040503050201020203" pitchFamily="18" charset="-78"/>
                    <a:ea typeface="Calibri" panose="020F0502020204030204" pitchFamily="34" charset="0"/>
                    <a:cs typeface="Adobe Arabic" panose="02040503050201020203" pitchFamily="18" charset="-78"/>
                  </a:rPr>
                  <a:t>الإنصات النشط</a:t>
                </a:r>
                <a:endParaRPr lang="en-US" b="1" dirty="0">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16" name="TextBox 15">
              <a:extLst>
                <a:ext uri="{FF2B5EF4-FFF2-40B4-BE49-F238E27FC236}">
                  <a16:creationId xmlns:a16="http://schemas.microsoft.com/office/drawing/2014/main" id="{C417C529-B270-7A0D-EE21-EFB32D13D359}"/>
                </a:ext>
              </a:extLst>
            </p:cNvPr>
            <p:cNvSpPr txBox="1"/>
            <p:nvPr/>
          </p:nvSpPr>
          <p:spPr>
            <a:xfrm>
              <a:off x="8755476" y="1575626"/>
              <a:ext cx="628582" cy="523220"/>
            </a:xfrm>
            <a:prstGeom prst="rect">
              <a:avLst/>
            </a:prstGeom>
            <a:noFill/>
          </p:spPr>
          <p:txBody>
            <a:bodyPr wrap="square" lIns="108000" rIns="108000" rtlCol="0">
              <a:spAutoFit/>
            </a:bodyPr>
            <a:lstStyle/>
            <a:p>
              <a:pPr algn="ctr"/>
              <a:r>
                <a:rPr lang="en-US" altLang="ko-KR" sz="2800" b="1" dirty="0">
                  <a:solidFill>
                    <a:schemeClr val="bg1"/>
                  </a:solidFill>
                  <a:cs typeface="Arial" pitchFamily="34" charset="0"/>
                </a:rPr>
                <a:t>06</a:t>
              </a:r>
              <a:endParaRPr lang="ko-KR" altLang="en-US" sz="2800" b="1" dirty="0">
                <a:solidFill>
                  <a:schemeClr val="bg1"/>
                </a:solidFill>
                <a:cs typeface="Arial" pitchFamily="34" charset="0"/>
              </a:endParaRPr>
            </a:p>
          </p:txBody>
        </p:sp>
      </p:grpSp>
      <p:grpSp>
        <p:nvGrpSpPr>
          <p:cNvPr id="20" name="Group 19">
            <a:extLst>
              <a:ext uri="{FF2B5EF4-FFF2-40B4-BE49-F238E27FC236}">
                <a16:creationId xmlns:a16="http://schemas.microsoft.com/office/drawing/2014/main" id="{282F6E1A-33E7-05C6-5755-9379D8BF2964}"/>
              </a:ext>
            </a:extLst>
          </p:cNvPr>
          <p:cNvGrpSpPr/>
          <p:nvPr/>
        </p:nvGrpSpPr>
        <p:grpSpPr>
          <a:xfrm>
            <a:off x="7298794" y="2791725"/>
            <a:ext cx="2228060" cy="2391584"/>
            <a:chOff x="6096000" y="1510158"/>
            <a:chExt cx="2228060" cy="2391584"/>
          </a:xfrm>
        </p:grpSpPr>
        <p:grpSp>
          <p:nvGrpSpPr>
            <p:cNvPr id="21" name="Group 20">
              <a:extLst>
                <a:ext uri="{FF2B5EF4-FFF2-40B4-BE49-F238E27FC236}">
                  <a16:creationId xmlns:a16="http://schemas.microsoft.com/office/drawing/2014/main" id="{1A7753E0-D6DC-1C2D-D6F0-BACC39DE50B8}"/>
                </a:ext>
              </a:extLst>
            </p:cNvPr>
            <p:cNvGrpSpPr/>
            <p:nvPr/>
          </p:nvGrpSpPr>
          <p:grpSpPr>
            <a:xfrm>
              <a:off x="6096000" y="1510158"/>
              <a:ext cx="2228060" cy="2391584"/>
              <a:chOff x="7778004" y="2890279"/>
              <a:chExt cx="1634502" cy="1754463"/>
            </a:xfrm>
          </p:grpSpPr>
          <p:sp>
            <p:nvSpPr>
              <p:cNvPr id="23" name="Shape">
                <a:extLst>
                  <a:ext uri="{FF2B5EF4-FFF2-40B4-BE49-F238E27FC236}">
                    <a16:creationId xmlns:a16="http://schemas.microsoft.com/office/drawing/2014/main" id="{1BF75527-0E0A-F73B-C87A-479A41246098}"/>
                  </a:ext>
                </a:extLst>
              </p:cNvPr>
              <p:cNvSpPr/>
              <p:nvPr/>
            </p:nvSpPr>
            <p:spPr>
              <a:xfrm>
                <a:off x="7778004" y="3292474"/>
                <a:ext cx="1634502" cy="1352268"/>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cubicBezTo>
                      <a:pt x="10349" y="21600"/>
                      <a:pt x="9897" y="21393"/>
                      <a:pt x="9551" y="20972"/>
                    </a:cubicBezTo>
                    <a:lnTo>
                      <a:pt x="516" y="9972"/>
                    </a:lnTo>
                    <a:cubicBezTo>
                      <a:pt x="182" y="9565"/>
                      <a:pt x="0" y="9030"/>
                      <a:pt x="0" y="8452"/>
                    </a:cubicBezTo>
                    <a:cubicBezTo>
                      <a:pt x="0" y="7873"/>
                      <a:pt x="182" y="7338"/>
                      <a:pt x="516" y="6931"/>
                    </a:cubicBezTo>
                    <a:lnTo>
                      <a:pt x="5764" y="543"/>
                    </a:lnTo>
                    <a:cubicBezTo>
                      <a:pt x="6051" y="193"/>
                      <a:pt x="6432" y="0"/>
                      <a:pt x="6836" y="0"/>
                    </a:cubicBezTo>
                    <a:cubicBezTo>
                      <a:pt x="7241" y="0"/>
                      <a:pt x="7622" y="193"/>
                      <a:pt x="7909" y="543"/>
                    </a:cubicBezTo>
                    <a:lnTo>
                      <a:pt x="9721" y="2748"/>
                    </a:lnTo>
                    <a:cubicBezTo>
                      <a:pt x="10008" y="3098"/>
                      <a:pt x="10395" y="3291"/>
                      <a:pt x="10800" y="3291"/>
                    </a:cubicBezTo>
                    <a:cubicBezTo>
                      <a:pt x="11210" y="3291"/>
                      <a:pt x="11592" y="3098"/>
                      <a:pt x="11879" y="2748"/>
                    </a:cubicBezTo>
                    <a:lnTo>
                      <a:pt x="13691" y="543"/>
                    </a:lnTo>
                    <a:cubicBezTo>
                      <a:pt x="13978" y="193"/>
                      <a:pt x="14359" y="0"/>
                      <a:pt x="14764" y="0"/>
                    </a:cubicBezTo>
                    <a:cubicBezTo>
                      <a:pt x="15168" y="0"/>
                      <a:pt x="15549" y="193"/>
                      <a:pt x="15836" y="543"/>
                    </a:cubicBezTo>
                    <a:lnTo>
                      <a:pt x="21084" y="6931"/>
                    </a:lnTo>
                    <a:cubicBezTo>
                      <a:pt x="21418" y="7338"/>
                      <a:pt x="21600" y="7873"/>
                      <a:pt x="21600" y="8452"/>
                    </a:cubicBezTo>
                    <a:cubicBezTo>
                      <a:pt x="21600" y="9030"/>
                      <a:pt x="21418" y="9565"/>
                      <a:pt x="21084" y="9972"/>
                    </a:cubicBezTo>
                    <a:lnTo>
                      <a:pt x="12049" y="20972"/>
                    </a:lnTo>
                    <a:cubicBezTo>
                      <a:pt x="11703" y="21386"/>
                      <a:pt x="11251" y="21600"/>
                      <a:pt x="10800" y="21600"/>
                    </a:cubicBezTo>
                    <a:close/>
                    <a:moveTo>
                      <a:pt x="6836" y="293"/>
                    </a:moveTo>
                    <a:cubicBezTo>
                      <a:pt x="6496" y="293"/>
                      <a:pt x="6174" y="457"/>
                      <a:pt x="5934" y="749"/>
                    </a:cubicBezTo>
                    <a:lnTo>
                      <a:pt x="686" y="7138"/>
                    </a:lnTo>
                    <a:cubicBezTo>
                      <a:pt x="399" y="7488"/>
                      <a:pt x="240" y="7959"/>
                      <a:pt x="240" y="8452"/>
                    </a:cubicBezTo>
                    <a:cubicBezTo>
                      <a:pt x="240" y="8944"/>
                      <a:pt x="399" y="9415"/>
                      <a:pt x="686" y="9765"/>
                    </a:cubicBezTo>
                    <a:lnTo>
                      <a:pt x="9721" y="20765"/>
                    </a:lnTo>
                    <a:cubicBezTo>
                      <a:pt x="10319" y="21493"/>
                      <a:pt x="11287" y="21493"/>
                      <a:pt x="11885" y="20765"/>
                    </a:cubicBezTo>
                    <a:lnTo>
                      <a:pt x="20920" y="9765"/>
                    </a:lnTo>
                    <a:cubicBezTo>
                      <a:pt x="21207" y="9415"/>
                      <a:pt x="21365" y="8944"/>
                      <a:pt x="21365" y="8452"/>
                    </a:cubicBezTo>
                    <a:cubicBezTo>
                      <a:pt x="21365" y="7959"/>
                      <a:pt x="21207" y="7488"/>
                      <a:pt x="20920" y="7138"/>
                    </a:cubicBezTo>
                    <a:lnTo>
                      <a:pt x="15672" y="749"/>
                    </a:lnTo>
                    <a:cubicBezTo>
                      <a:pt x="15432" y="457"/>
                      <a:pt x="15109" y="293"/>
                      <a:pt x="14769" y="293"/>
                    </a:cubicBezTo>
                    <a:cubicBezTo>
                      <a:pt x="14429" y="293"/>
                      <a:pt x="14107" y="457"/>
                      <a:pt x="13866" y="749"/>
                    </a:cubicBezTo>
                    <a:lnTo>
                      <a:pt x="12055" y="2955"/>
                    </a:lnTo>
                    <a:cubicBezTo>
                      <a:pt x="11721" y="3362"/>
                      <a:pt x="11281" y="3583"/>
                      <a:pt x="10806" y="3583"/>
                    </a:cubicBezTo>
                    <a:cubicBezTo>
                      <a:pt x="10337" y="3583"/>
                      <a:pt x="9891" y="3362"/>
                      <a:pt x="9557" y="2955"/>
                    </a:cubicBezTo>
                    <a:lnTo>
                      <a:pt x="7745" y="749"/>
                    </a:lnTo>
                    <a:cubicBezTo>
                      <a:pt x="7499" y="450"/>
                      <a:pt x="7177" y="293"/>
                      <a:pt x="6836" y="293"/>
                    </a:cubicBezTo>
                    <a:close/>
                  </a:path>
                </a:pathLst>
              </a:custGeom>
              <a:solidFill>
                <a:schemeClr val="tx2"/>
              </a:solidFill>
              <a:ln w="12700">
                <a:miter lim="400000"/>
              </a:ln>
            </p:spPr>
            <p:txBody>
              <a:bodyPr lIns="38100" tIns="38100" rIns="38100" bIns="38100" anchor="ctr"/>
              <a:lstStyle/>
              <a:p>
                <a:endParaRPr lang="en-US">
                  <a:latin typeface="Adobe Arabic" panose="02040503050201020203" pitchFamily="18" charset="-78"/>
                  <a:cs typeface="Adobe Arabic" panose="02040503050201020203" pitchFamily="18" charset="-78"/>
                </a:endParaRPr>
              </a:p>
            </p:txBody>
          </p:sp>
          <p:sp>
            <p:nvSpPr>
              <p:cNvPr id="24" name="Shape">
                <a:extLst>
                  <a:ext uri="{FF2B5EF4-FFF2-40B4-BE49-F238E27FC236}">
                    <a16:creationId xmlns:a16="http://schemas.microsoft.com/office/drawing/2014/main" id="{3BF97E3A-4D5E-D2D6-D5CD-383923DD41E4}"/>
                  </a:ext>
                </a:extLst>
              </p:cNvPr>
              <p:cNvSpPr/>
              <p:nvPr/>
            </p:nvSpPr>
            <p:spPr>
              <a:xfrm>
                <a:off x="8334153" y="2890279"/>
                <a:ext cx="522206" cy="525981"/>
              </a:xfrm>
              <a:custGeom>
                <a:avLst/>
                <a:gdLst/>
                <a:ahLst/>
                <a:cxnLst>
                  <a:cxn ang="0">
                    <a:pos x="wd2" y="hd2"/>
                  </a:cxn>
                  <a:cxn ang="5400000">
                    <a:pos x="wd2" y="hd2"/>
                  </a:cxn>
                  <a:cxn ang="10800000">
                    <a:pos x="wd2" y="hd2"/>
                  </a:cxn>
                  <a:cxn ang="16200000">
                    <a:pos x="wd2" y="hd2"/>
                  </a:cxn>
                </a:cxnLst>
                <a:rect l="0" t="0" r="r" b="b"/>
                <a:pathLst>
                  <a:path w="20856" h="20856" extrusionOk="0">
                    <a:moveTo>
                      <a:pt x="7744" y="19739"/>
                    </a:moveTo>
                    <a:lnTo>
                      <a:pt x="1116" y="13112"/>
                    </a:lnTo>
                    <a:cubicBezTo>
                      <a:pt x="-372" y="11624"/>
                      <a:pt x="-372" y="9232"/>
                      <a:pt x="1116" y="7743"/>
                    </a:cubicBezTo>
                    <a:lnTo>
                      <a:pt x="7744" y="1116"/>
                    </a:lnTo>
                    <a:cubicBezTo>
                      <a:pt x="9232" y="-372"/>
                      <a:pt x="11624" y="-372"/>
                      <a:pt x="13112" y="1116"/>
                    </a:cubicBezTo>
                    <a:lnTo>
                      <a:pt x="19740" y="7743"/>
                    </a:lnTo>
                    <a:cubicBezTo>
                      <a:pt x="21228" y="9232"/>
                      <a:pt x="21228" y="11624"/>
                      <a:pt x="19740" y="13112"/>
                    </a:cubicBezTo>
                    <a:lnTo>
                      <a:pt x="13112" y="19739"/>
                    </a:lnTo>
                    <a:cubicBezTo>
                      <a:pt x="11642" y="21228"/>
                      <a:pt x="9232" y="21228"/>
                      <a:pt x="7744" y="19739"/>
                    </a:cubicBezTo>
                    <a:close/>
                  </a:path>
                </a:pathLst>
              </a:custGeom>
              <a:solidFill>
                <a:srgbClr val="9ACCCE">
                  <a:alpha val="80000"/>
                </a:srgbClr>
              </a:solidFill>
              <a:ln w="12700">
                <a:miter lim="400000"/>
              </a:ln>
            </p:spPr>
            <p:txBody>
              <a:bodyPr lIns="38100" tIns="38100" rIns="38100" bIns="38100" anchor="ctr"/>
              <a:lstStyle/>
              <a:p>
                <a:endParaRPr lang="en-US">
                  <a:latin typeface="Adobe Arabic" panose="02040503050201020203" pitchFamily="18" charset="-78"/>
                  <a:cs typeface="Adobe Arabic" panose="02040503050201020203" pitchFamily="18" charset="-78"/>
                </a:endParaRPr>
              </a:p>
            </p:txBody>
          </p:sp>
          <p:sp>
            <p:nvSpPr>
              <p:cNvPr id="25" name="TextBox 22">
                <a:extLst>
                  <a:ext uri="{FF2B5EF4-FFF2-40B4-BE49-F238E27FC236}">
                    <a16:creationId xmlns:a16="http://schemas.microsoft.com/office/drawing/2014/main" id="{FB4C4558-67C8-1342-E73A-E04284F6D897}"/>
                  </a:ext>
                </a:extLst>
              </p:cNvPr>
              <p:cNvSpPr txBox="1"/>
              <p:nvPr/>
            </p:nvSpPr>
            <p:spPr>
              <a:xfrm>
                <a:off x="8076273" y="3651083"/>
                <a:ext cx="996116" cy="543106"/>
              </a:xfrm>
              <a:prstGeom prst="rect">
                <a:avLst/>
              </a:prstGeom>
              <a:noFill/>
            </p:spPr>
            <p:txBody>
              <a:bodyPr wrap="square" lIns="0" rIns="0" rtlCol="0" anchor="t">
                <a:noAutofit/>
              </a:bodyPr>
              <a:lstStyle/>
              <a:p>
                <a:pPr algn="ctr" rtl="1">
                  <a:lnSpc>
                    <a:spcPct val="115000"/>
                  </a:lnSpc>
                </a:pPr>
                <a:r>
                  <a:rPr lang="ar-EG" b="1" dirty="0">
                    <a:latin typeface="Adobe Arabic" panose="02040503050201020203" pitchFamily="18" charset="-78"/>
                    <a:ea typeface="Calibri" panose="020F0502020204030204" pitchFamily="34" charset="0"/>
                    <a:cs typeface="Adobe Arabic" panose="02040503050201020203" pitchFamily="18" charset="-78"/>
                  </a:rPr>
                  <a:t>الأسلوب الإيجابي والمحترم</a:t>
                </a:r>
                <a:endParaRPr lang="en-US" b="1" dirty="0">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22" name="TextBox 21">
              <a:extLst>
                <a:ext uri="{FF2B5EF4-FFF2-40B4-BE49-F238E27FC236}">
                  <a16:creationId xmlns:a16="http://schemas.microsoft.com/office/drawing/2014/main" id="{0CA53175-9BC6-7C21-67A8-F02380D5F779}"/>
                </a:ext>
              </a:extLst>
            </p:cNvPr>
            <p:cNvSpPr txBox="1"/>
            <p:nvPr/>
          </p:nvSpPr>
          <p:spPr>
            <a:xfrm>
              <a:off x="6911656" y="1607041"/>
              <a:ext cx="628582" cy="523220"/>
            </a:xfrm>
            <a:prstGeom prst="rect">
              <a:avLst/>
            </a:prstGeom>
            <a:noFill/>
          </p:spPr>
          <p:txBody>
            <a:bodyPr wrap="square" lIns="108000" rIns="108000" rtlCol="0">
              <a:spAutoFit/>
            </a:bodyPr>
            <a:lstStyle/>
            <a:p>
              <a:pPr algn="ctr"/>
              <a:r>
                <a:rPr lang="en-US" altLang="ko-KR" sz="2800" b="1" dirty="0">
                  <a:cs typeface="Arial" pitchFamily="34" charset="0"/>
                </a:rPr>
                <a:t>07</a:t>
              </a:r>
              <a:endParaRPr lang="ko-KR" altLang="en-US" sz="2800" b="1" dirty="0">
                <a:cs typeface="Arial" pitchFamily="34" charset="0"/>
              </a:endParaRPr>
            </a:p>
          </p:txBody>
        </p:sp>
      </p:grpSp>
      <p:grpSp>
        <p:nvGrpSpPr>
          <p:cNvPr id="26" name="Group 25">
            <a:extLst>
              <a:ext uri="{FF2B5EF4-FFF2-40B4-BE49-F238E27FC236}">
                <a16:creationId xmlns:a16="http://schemas.microsoft.com/office/drawing/2014/main" id="{F2ED7B6F-3A4F-9294-5DB9-869CFC6B5F80}"/>
              </a:ext>
            </a:extLst>
          </p:cNvPr>
          <p:cNvGrpSpPr/>
          <p:nvPr/>
        </p:nvGrpSpPr>
        <p:grpSpPr>
          <a:xfrm>
            <a:off x="5436035" y="2791725"/>
            <a:ext cx="2228060" cy="2391584"/>
            <a:chOff x="4233241" y="1510158"/>
            <a:chExt cx="2228060" cy="2391584"/>
          </a:xfrm>
        </p:grpSpPr>
        <p:grpSp>
          <p:nvGrpSpPr>
            <p:cNvPr id="27" name="Group 26">
              <a:extLst>
                <a:ext uri="{FF2B5EF4-FFF2-40B4-BE49-F238E27FC236}">
                  <a16:creationId xmlns:a16="http://schemas.microsoft.com/office/drawing/2014/main" id="{F381F907-6C90-17E7-F157-3D2DD56EF50E}"/>
                </a:ext>
              </a:extLst>
            </p:cNvPr>
            <p:cNvGrpSpPr/>
            <p:nvPr/>
          </p:nvGrpSpPr>
          <p:grpSpPr>
            <a:xfrm>
              <a:off x="4233241" y="1510158"/>
              <a:ext cx="2228060" cy="2391584"/>
              <a:chOff x="6411486" y="2890279"/>
              <a:chExt cx="1634502" cy="1754463"/>
            </a:xfrm>
          </p:grpSpPr>
          <p:sp>
            <p:nvSpPr>
              <p:cNvPr id="29" name="Shape">
                <a:extLst>
                  <a:ext uri="{FF2B5EF4-FFF2-40B4-BE49-F238E27FC236}">
                    <a16:creationId xmlns:a16="http://schemas.microsoft.com/office/drawing/2014/main" id="{C66D4350-E0DE-B1CA-3AE4-4F693772BEEE}"/>
                  </a:ext>
                </a:extLst>
              </p:cNvPr>
              <p:cNvSpPr/>
              <p:nvPr/>
            </p:nvSpPr>
            <p:spPr>
              <a:xfrm>
                <a:off x="6411486" y="3292474"/>
                <a:ext cx="1634502" cy="1352268"/>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cubicBezTo>
                      <a:pt x="10349" y="21600"/>
                      <a:pt x="9897" y="21393"/>
                      <a:pt x="9551" y="20972"/>
                    </a:cubicBezTo>
                    <a:lnTo>
                      <a:pt x="516" y="9972"/>
                    </a:lnTo>
                    <a:cubicBezTo>
                      <a:pt x="182" y="9565"/>
                      <a:pt x="0" y="9030"/>
                      <a:pt x="0" y="8452"/>
                    </a:cubicBezTo>
                    <a:cubicBezTo>
                      <a:pt x="0" y="7873"/>
                      <a:pt x="182" y="7338"/>
                      <a:pt x="516" y="6931"/>
                    </a:cubicBezTo>
                    <a:lnTo>
                      <a:pt x="5764" y="543"/>
                    </a:lnTo>
                    <a:cubicBezTo>
                      <a:pt x="6051" y="193"/>
                      <a:pt x="6432" y="0"/>
                      <a:pt x="6836" y="0"/>
                    </a:cubicBezTo>
                    <a:cubicBezTo>
                      <a:pt x="7241" y="0"/>
                      <a:pt x="7622" y="193"/>
                      <a:pt x="7909" y="543"/>
                    </a:cubicBezTo>
                    <a:lnTo>
                      <a:pt x="9721" y="2748"/>
                    </a:lnTo>
                    <a:cubicBezTo>
                      <a:pt x="10008" y="3098"/>
                      <a:pt x="10395" y="3291"/>
                      <a:pt x="10800" y="3291"/>
                    </a:cubicBezTo>
                    <a:cubicBezTo>
                      <a:pt x="11205" y="3291"/>
                      <a:pt x="11592" y="3098"/>
                      <a:pt x="11879" y="2748"/>
                    </a:cubicBezTo>
                    <a:lnTo>
                      <a:pt x="13691" y="543"/>
                    </a:lnTo>
                    <a:cubicBezTo>
                      <a:pt x="13978" y="193"/>
                      <a:pt x="14359" y="0"/>
                      <a:pt x="14764" y="0"/>
                    </a:cubicBezTo>
                    <a:cubicBezTo>
                      <a:pt x="15168" y="0"/>
                      <a:pt x="15549" y="193"/>
                      <a:pt x="15836" y="543"/>
                    </a:cubicBezTo>
                    <a:lnTo>
                      <a:pt x="21084" y="6931"/>
                    </a:lnTo>
                    <a:cubicBezTo>
                      <a:pt x="21418" y="7338"/>
                      <a:pt x="21600" y="7873"/>
                      <a:pt x="21600" y="8452"/>
                    </a:cubicBezTo>
                    <a:cubicBezTo>
                      <a:pt x="21600" y="9030"/>
                      <a:pt x="21418" y="9565"/>
                      <a:pt x="21084" y="9972"/>
                    </a:cubicBezTo>
                    <a:lnTo>
                      <a:pt x="12043" y="20972"/>
                    </a:lnTo>
                    <a:cubicBezTo>
                      <a:pt x="11703" y="21386"/>
                      <a:pt x="11251" y="21600"/>
                      <a:pt x="10800" y="21600"/>
                    </a:cubicBezTo>
                    <a:close/>
                    <a:moveTo>
                      <a:pt x="6831" y="293"/>
                    </a:moveTo>
                    <a:cubicBezTo>
                      <a:pt x="6491" y="293"/>
                      <a:pt x="6168" y="457"/>
                      <a:pt x="5928" y="749"/>
                    </a:cubicBezTo>
                    <a:lnTo>
                      <a:pt x="680" y="7138"/>
                    </a:lnTo>
                    <a:cubicBezTo>
                      <a:pt x="393" y="7488"/>
                      <a:pt x="235" y="7959"/>
                      <a:pt x="235" y="8452"/>
                    </a:cubicBezTo>
                    <a:cubicBezTo>
                      <a:pt x="235" y="8944"/>
                      <a:pt x="393" y="9415"/>
                      <a:pt x="680" y="9765"/>
                    </a:cubicBezTo>
                    <a:lnTo>
                      <a:pt x="9715" y="20765"/>
                    </a:lnTo>
                    <a:cubicBezTo>
                      <a:pt x="10313" y="21493"/>
                      <a:pt x="11281" y="21493"/>
                      <a:pt x="11879" y="20765"/>
                    </a:cubicBezTo>
                    <a:lnTo>
                      <a:pt x="20914" y="9765"/>
                    </a:lnTo>
                    <a:cubicBezTo>
                      <a:pt x="21201" y="9415"/>
                      <a:pt x="21360" y="8944"/>
                      <a:pt x="21360" y="8452"/>
                    </a:cubicBezTo>
                    <a:cubicBezTo>
                      <a:pt x="21360" y="7959"/>
                      <a:pt x="21201" y="7488"/>
                      <a:pt x="20914" y="7138"/>
                    </a:cubicBezTo>
                    <a:lnTo>
                      <a:pt x="15666" y="749"/>
                    </a:lnTo>
                    <a:cubicBezTo>
                      <a:pt x="15426" y="457"/>
                      <a:pt x="15104" y="293"/>
                      <a:pt x="14763" y="293"/>
                    </a:cubicBezTo>
                    <a:cubicBezTo>
                      <a:pt x="14423" y="293"/>
                      <a:pt x="14101" y="457"/>
                      <a:pt x="13861" y="749"/>
                    </a:cubicBezTo>
                    <a:lnTo>
                      <a:pt x="12049" y="2955"/>
                    </a:lnTo>
                    <a:cubicBezTo>
                      <a:pt x="11715" y="3362"/>
                      <a:pt x="11275" y="3583"/>
                      <a:pt x="10800" y="3583"/>
                    </a:cubicBezTo>
                    <a:cubicBezTo>
                      <a:pt x="10325" y="3583"/>
                      <a:pt x="9885" y="3362"/>
                      <a:pt x="9551" y="2955"/>
                    </a:cubicBezTo>
                    <a:lnTo>
                      <a:pt x="7739" y="749"/>
                    </a:lnTo>
                    <a:cubicBezTo>
                      <a:pt x="7493" y="450"/>
                      <a:pt x="7177" y="293"/>
                      <a:pt x="6831" y="293"/>
                    </a:cubicBezTo>
                    <a:close/>
                  </a:path>
                </a:pathLst>
              </a:custGeom>
              <a:solidFill>
                <a:schemeClr val="tx2"/>
              </a:solidFill>
              <a:ln w="12700">
                <a:miter lim="400000"/>
              </a:ln>
            </p:spPr>
            <p:txBody>
              <a:bodyPr lIns="38100" tIns="38100" rIns="38100" bIns="38100" anchor="ctr"/>
              <a:lstStyle/>
              <a:p>
                <a:endParaRPr lang="en-US">
                  <a:latin typeface="Adobe Arabic" panose="02040503050201020203" pitchFamily="18" charset="-78"/>
                  <a:cs typeface="Adobe Arabic" panose="02040503050201020203" pitchFamily="18" charset="-78"/>
                </a:endParaRPr>
              </a:p>
            </p:txBody>
          </p:sp>
          <p:sp>
            <p:nvSpPr>
              <p:cNvPr id="30" name="Shape">
                <a:extLst>
                  <a:ext uri="{FF2B5EF4-FFF2-40B4-BE49-F238E27FC236}">
                    <a16:creationId xmlns:a16="http://schemas.microsoft.com/office/drawing/2014/main" id="{82B17A49-C6ED-A171-7029-B6B4D51F17BF}"/>
                  </a:ext>
                </a:extLst>
              </p:cNvPr>
              <p:cNvSpPr/>
              <p:nvPr/>
            </p:nvSpPr>
            <p:spPr>
              <a:xfrm>
                <a:off x="6967633" y="2890279"/>
                <a:ext cx="522206" cy="525981"/>
              </a:xfrm>
              <a:custGeom>
                <a:avLst/>
                <a:gdLst/>
                <a:ahLst/>
                <a:cxnLst>
                  <a:cxn ang="0">
                    <a:pos x="wd2" y="hd2"/>
                  </a:cxn>
                  <a:cxn ang="5400000">
                    <a:pos x="wd2" y="hd2"/>
                  </a:cxn>
                  <a:cxn ang="10800000">
                    <a:pos x="wd2" y="hd2"/>
                  </a:cxn>
                  <a:cxn ang="16200000">
                    <a:pos x="wd2" y="hd2"/>
                  </a:cxn>
                </a:cxnLst>
                <a:rect l="0" t="0" r="r" b="b"/>
                <a:pathLst>
                  <a:path w="20856" h="20856" extrusionOk="0">
                    <a:moveTo>
                      <a:pt x="7744" y="19739"/>
                    </a:moveTo>
                    <a:lnTo>
                      <a:pt x="1116" y="13112"/>
                    </a:lnTo>
                    <a:cubicBezTo>
                      <a:pt x="-372" y="11624"/>
                      <a:pt x="-372" y="9232"/>
                      <a:pt x="1116" y="7743"/>
                    </a:cubicBezTo>
                    <a:lnTo>
                      <a:pt x="7744" y="1116"/>
                    </a:lnTo>
                    <a:cubicBezTo>
                      <a:pt x="9232" y="-372"/>
                      <a:pt x="11624" y="-372"/>
                      <a:pt x="13112" y="1116"/>
                    </a:cubicBezTo>
                    <a:lnTo>
                      <a:pt x="19740" y="7743"/>
                    </a:lnTo>
                    <a:cubicBezTo>
                      <a:pt x="21228" y="9232"/>
                      <a:pt x="21228" y="11624"/>
                      <a:pt x="19740" y="13112"/>
                    </a:cubicBezTo>
                    <a:lnTo>
                      <a:pt x="13112" y="19739"/>
                    </a:lnTo>
                    <a:cubicBezTo>
                      <a:pt x="11624" y="21228"/>
                      <a:pt x="9232" y="21228"/>
                      <a:pt x="7744" y="19739"/>
                    </a:cubicBezTo>
                    <a:close/>
                  </a:path>
                </a:pathLst>
              </a:custGeom>
              <a:solidFill>
                <a:srgbClr val="FFD966">
                  <a:alpha val="80000"/>
                </a:srgbClr>
              </a:solidFill>
              <a:ln w="12700">
                <a:miter lim="400000"/>
              </a:ln>
            </p:spPr>
            <p:txBody>
              <a:bodyPr lIns="38100" tIns="38100" rIns="38100" bIns="38100" anchor="ctr"/>
              <a:lstStyle/>
              <a:p>
                <a:endParaRPr lang="en-US">
                  <a:latin typeface="Adobe Arabic" panose="02040503050201020203" pitchFamily="18" charset="-78"/>
                  <a:cs typeface="Adobe Arabic" panose="02040503050201020203" pitchFamily="18" charset="-78"/>
                </a:endParaRPr>
              </a:p>
            </p:txBody>
          </p:sp>
          <p:sp>
            <p:nvSpPr>
              <p:cNvPr id="31" name="TextBox 19">
                <a:extLst>
                  <a:ext uri="{FF2B5EF4-FFF2-40B4-BE49-F238E27FC236}">
                    <a16:creationId xmlns:a16="http://schemas.microsoft.com/office/drawing/2014/main" id="{493032F7-DBA8-4783-40FC-D0889C85E845}"/>
                  </a:ext>
                </a:extLst>
              </p:cNvPr>
              <p:cNvSpPr txBox="1"/>
              <p:nvPr/>
            </p:nvSpPr>
            <p:spPr>
              <a:xfrm>
                <a:off x="6722266" y="3705617"/>
                <a:ext cx="998505" cy="525981"/>
              </a:xfrm>
              <a:prstGeom prst="rect">
                <a:avLst/>
              </a:prstGeom>
              <a:noFill/>
            </p:spPr>
            <p:txBody>
              <a:bodyPr wrap="square" lIns="0" rIns="0" rtlCol="0" anchor="t">
                <a:noAutofit/>
              </a:bodyPr>
              <a:lstStyle/>
              <a:p>
                <a:pPr algn="ctr" rtl="1">
                  <a:lnSpc>
                    <a:spcPct val="115000"/>
                  </a:lnSpc>
                </a:pPr>
                <a:r>
                  <a:rPr lang="ar-EG" b="1" dirty="0">
                    <a:latin typeface="Adobe Arabic" panose="02040503050201020203" pitchFamily="18" charset="-78"/>
                    <a:ea typeface="Calibri" panose="020F0502020204030204" pitchFamily="34" charset="0"/>
                    <a:cs typeface="Adobe Arabic" panose="02040503050201020203" pitchFamily="18" charset="-78"/>
                  </a:rPr>
                  <a:t>التركيز على الهدف</a:t>
                </a:r>
                <a:endParaRPr lang="en-US" b="1" dirty="0">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28" name="TextBox 27">
              <a:extLst>
                <a:ext uri="{FF2B5EF4-FFF2-40B4-BE49-F238E27FC236}">
                  <a16:creationId xmlns:a16="http://schemas.microsoft.com/office/drawing/2014/main" id="{4F908A9A-F0EA-966A-5543-FCC02365D707}"/>
                </a:ext>
              </a:extLst>
            </p:cNvPr>
            <p:cNvSpPr txBox="1"/>
            <p:nvPr/>
          </p:nvSpPr>
          <p:spPr>
            <a:xfrm>
              <a:off x="5001567" y="1586454"/>
              <a:ext cx="628582" cy="523220"/>
            </a:xfrm>
            <a:prstGeom prst="rect">
              <a:avLst/>
            </a:prstGeom>
            <a:noFill/>
          </p:spPr>
          <p:txBody>
            <a:bodyPr wrap="square" lIns="108000" rIns="108000" rtlCol="0">
              <a:spAutoFit/>
            </a:bodyPr>
            <a:lstStyle/>
            <a:p>
              <a:pPr algn="ctr"/>
              <a:r>
                <a:rPr lang="en-US" altLang="ko-KR" sz="2800" b="1" dirty="0">
                  <a:cs typeface="Arial" pitchFamily="34" charset="0"/>
                </a:rPr>
                <a:t>08</a:t>
              </a:r>
              <a:endParaRPr lang="ko-KR" altLang="en-US" sz="2800" b="1" dirty="0">
                <a:cs typeface="Arial" pitchFamily="34" charset="0"/>
              </a:endParaRPr>
            </a:p>
          </p:txBody>
        </p:sp>
      </p:grpSp>
      <p:grpSp>
        <p:nvGrpSpPr>
          <p:cNvPr id="32" name="Group 31">
            <a:extLst>
              <a:ext uri="{FF2B5EF4-FFF2-40B4-BE49-F238E27FC236}">
                <a16:creationId xmlns:a16="http://schemas.microsoft.com/office/drawing/2014/main" id="{AC3F0E99-C199-D952-6DF2-879BEA02EAFF}"/>
              </a:ext>
            </a:extLst>
          </p:cNvPr>
          <p:cNvGrpSpPr/>
          <p:nvPr/>
        </p:nvGrpSpPr>
        <p:grpSpPr>
          <a:xfrm>
            <a:off x="3567224" y="2791725"/>
            <a:ext cx="2228057" cy="2391584"/>
            <a:chOff x="2364430" y="1510158"/>
            <a:chExt cx="2228057" cy="2391584"/>
          </a:xfrm>
        </p:grpSpPr>
        <p:grpSp>
          <p:nvGrpSpPr>
            <p:cNvPr id="33" name="Group 32">
              <a:extLst>
                <a:ext uri="{FF2B5EF4-FFF2-40B4-BE49-F238E27FC236}">
                  <a16:creationId xmlns:a16="http://schemas.microsoft.com/office/drawing/2014/main" id="{CCE3E2C0-737D-3564-A438-E57D73E7647E}"/>
                </a:ext>
              </a:extLst>
            </p:cNvPr>
            <p:cNvGrpSpPr/>
            <p:nvPr/>
          </p:nvGrpSpPr>
          <p:grpSpPr>
            <a:xfrm>
              <a:off x="2364430" y="1510158"/>
              <a:ext cx="2228057" cy="2391584"/>
              <a:chOff x="5040529" y="2890279"/>
              <a:chExt cx="1634500" cy="1754463"/>
            </a:xfrm>
          </p:grpSpPr>
          <p:sp>
            <p:nvSpPr>
              <p:cNvPr id="35" name="Shape">
                <a:extLst>
                  <a:ext uri="{FF2B5EF4-FFF2-40B4-BE49-F238E27FC236}">
                    <a16:creationId xmlns:a16="http://schemas.microsoft.com/office/drawing/2014/main" id="{D8ADA65F-7CF0-9B32-AF51-9B19F6E9556D}"/>
                  </a:ext>
                </a:extLst>
              </p:cNvPr>
              <p:cNvSpPr/>
              <p:nvPr/>
            </p:nvSpPr>
            <p:spPr>
              <a:xfrm>
                <a:off x="5040529" y="3292474"/>
                <a:ext cx="1634500" cy="1352268"/>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cubicBezTo>
                      <a:pt x="10349" y="21600"/>
                      <a:pt x="9897" y="21393"/>
                      <a:pt x="9551" y="20972"/>
                    </a:cubicBezTo>
                    <a:lnTo>
                      <a:pt x="516" y="9972"/>
                    </a:lnTo>
                    <a:cubicBezTo>
                      <a:pt x="182" y="9565"/>
                      <a:pt x="0" y="9030"/>
                      <a:pt x="0" y="8452"/>
                    </a:cubicBezTo>
                    <a:cubicBezTo>
                      <a:pt x="0" y="7873"/>
                      <a:pt x="182" y="7338"/>
                      <a:pt x="516" y="6931"/>
                    </a:cubicBezTo>
                    <a:lnTo>
                      <a:pt x="5764" y="543"/>
                    </a:lnTo>
                    <a:cubicBezTo>
                      <a:pt x="6051" y="193"/>
                      <a:pt x="6432" y="0"/>
                      <a:pt x="6836" y="0"/>
                    </a:cubicBezTo>
                    <a:cubicBezTo>
                      <a:pt x="7241" y="0"/>
                      <a:pt x="7622" y="193"/>
                      <a:pt x="7909" y="543"/>
                    </a:cubicBezTo>
                    <a:lnTo>
                      <a:pt x="9721" y="2748"/>
                    </a:lnTo>
                    <a:cubicBezTo>
                      <a:pt x="10008" y="3098"/>
                      <a:pt x="10395" y="3291"/>
                      <a:pt x="10800" y="3291"/>
                    </a:cubicBezTo>
                    <a:cubicBezTo>
                      <a:pt x="11205" y="3291"/>
                      <a:pt x="11592" y="3098"/>
                      <a:pt x="11879" y="2748"/>
                    </a:cubicBezTo>
                    <a:lnTo>
                      <a:pt x="13691" y="543"/>
                    </a:lnTo>
                    <a:lnTo>
                      <a:pt x="13773" y="642"/>
                    </a:lnTo>
                    <a:lnTo>
                      <a:pt x="13691" y="543"/>
                    </a:lnTo>
                    <a:cubicBezTo>
                      <a:pt x="13978" y="193"/>
                      <a:pt x="14359" y="0"/>
                      <a:pt x="14764" y="0"/>
                    </a:cubicBezTo>
                    <a:cubicBezTo>
                      <a:pt x="15168" y="0"/>
                      <a:pt x="15549" y="193"/>
                      <a:pt x="15836" y="543"/>
                    </a:cubicBezTo>
                    <a:lnTo>
                      <a:pt x="21084" y="6931"/>
                    </a:lnTo>
                    <a:cubicBezTo>
                      <a:pt x="21418" y="7338"/>
                      <a:pt x="21600" y="7873"/>
                      <a:pt x="21600" y="8452"/>
                    </a:cubicBezTo>
                    <a:cubicBezTo>
                      <a:pt x="21600" y="9030"/>
                      <a:pt x="21418" y="9565"/>
                      <a:pt x="21084" y="9972"/>
                    </a:cubicBezTo>
                    <a:lnTo>
                      <a:pt x="12049" y="20972"/>
                    </a:lnTo>
                    <a:cubicBezTo>
                      <a:pt x="11703" y="21386"/>
                      <a:pt x="11251" y="21600"/>
                      <a:pt x="10800" y="21600"/>
                    </a:cubicBezTo>
                    <a:close/>
                    <a:moveTo>
                      <a:pt x="6836" y="293"/>
                    </a:moveTo>
                    <a:cubicBezTo>
                      <a:pt x="6496" y="293"/>
                      <a:pt x="6174" y="457"/>
                      <a:pt x="5934" y="749"/>
                    </a:cubicBezTo>
                    <a:lnTo>
                      <a:pt x="686" y="7138"/>
                    </a:lnTo>
                    <a:cubicBezTo>
                      <a:pt x="399" y="7488"/>
                      <a:pt x="240" y="7959"/>
                      <a:pt x="240" y="8452"/>
                    </a:cubicBezTo>
                    <a:cubicBezTo>
                      <a:pt x="240" y="8944"/>
                      <a:pt x="399" y="9415"/>
                      <a:pt x="686" y="9765"/>
                    </a:cubicBezTo>
                    <a:lnTo>
                      <a:pt x="9721" y="20765"/>
                    </a:lnTo>
                    <a:cubicBezTo>
                      <a:pt x="10319" y="21493"/>
                      <a:pt x="11287" y="21493"/>
                      <a:pt x="11885" y="20765"/>
                    </a:cubicBezTo>
                    <a:lnTo>
                      <a:pt x="20920" y="9765"/>
                    </a:lnTo>
                    <a:cubicBezTo>
                      <a:pt x="21207" y="9415"/>
                      <a:pt x="21365" y="8944"/>
                      <a:pt x="21365" y="8452"/>
                    </a:cubicBezTo>
                    <a:cubicBezTo>
                      <a:pt x="21365" y="7959"/>
                      <a:pt x="21207" y="7488"/>
                      <a:pt x="20920" y="7138"/>
                    </a:cubicBezTo>
                    <a:lnTo>
                      <a:pt x="15672" y="749"/>
                    </a:lnTo>
                    <a:cubicBezTo>
                      <a:pt x="15432" y="457"/>
                      <a:pt x="15109" y="293"/>
                      <a:pt x="14769" y="293"/>
                    </a:cubicBezTo>
                    <a:cubicBezTo>
                      <a:pt x="14429" y="293"/>
                      <a:pt x="14107" y="457"/>
                      <a:pt x="13866" y="749"/>
                    </a:cubicBezTo>
                    <a:lnTo>
                      <a:pt x="12055" y="2955"/>
                    </a:lnTo>
                    <a:cubicBezTo>
                      <a:pt x="11721" y="3362"/>
                      <a:pt x="11281" y="3583"/>
                      <a:pt x="10806" y="3583"/>
                    </a:cubicBezTo>
                    <a:cubicBezTo>
                      <a:pt x="10331" y="3583"/>
                      <a:pt x="9891" y="3362"/>
                      <a:pt x="9557" y="2955"/>
                    </a:cubicBezTo>
                    <a:lnTo>
                      <a:pt x="7745" y="749"/>
                    </a:lnTo>
                    <a:cubicBezTo>
                      <a:pt x="7499" y="450"/>
                      <a:pt x="7177" y="293"/>
                      <a:pt x="6836" y="293"/>
                    </a:cubicBezTo>
                    <a:close/>
                  </a:path>
                </a:pathLst>
              </a:custGeom>
              <a:solidFill>
                <a:schemeClr val="tx2"/>
              </a:solidFill>
              <a:ln w="12700">
                <a:miter lim="400000"/>
              </a:ln>
            </p:spPr>
            <p:txBody>
              <a:bodyPr lIns="38100" tIns="38100" rIns="38100" bIns="38100" anchor="ctr"/>
              <a:lstStyle/>
              <a:p>
                <a:endParaRPr lang="en-US">
                  <a:latin typeface="Adobe Arabic" panose="02040503050201020203" pitchFamily="18" charset="-78"/>
                  <a:cs typeface="Adobe Arabic" panose="02040503050201020203" pitchFamily="18" charset="-78"/>
                </a:endParaRPr>
              </a:p>
            </p:txBody>
          </p:sp>
          <p:sp>
            <p:nvSpPr>
              <p:cNvPr id="36" name="Shape">
                <a:extLst>
                  <a:ext uri="{FF2B5EF4-FFF2-40B4-BE49-F238E27FC236}">
                    <a16:creationId xmlns:a16="http://schemas.microsoft.com/office/drawing/2014/main" id="{3A2DD5B2-BDBE-2B86-F4F1-C15651A9D10B}"/>
                  </a:ext>
                </a:extLst>
              </p:cNvPr>
              <p:cNvSpPr/>
              <p:nvPr/>
            </p:nvSpPr>
            <p:spPr>
              <a:xfrm>
                <a:off x="5596677" y="2890279"/>
                <a:ext cx="522206" cy="525981"/>
              </a:xfrm>
              <a:custGeom>
                <a:avLst/>
                <a:gdLst/>
                <a:ahLst/>
                <a:cxnLst>
                  <a:cxn ang="0">
                    <a:pos x="wd2" y="hd2"/>
                  </a:cxn>
                  <a:cxn ang="5400000">
                    <a:pos x="wd2" y="hd2"/>
                  </a:cxn>
                  <a:cxn ang="10800000">
                    <a:pos x="wd2" y="hd2"/>
                  </a:cxn>
                  <a:cxn ang="16200000">
                    <a:pos x="wd2" y="hd2"/>
                  </a:cxn>
                </a:cxnLst>
                <a:rect l="0" t="0" r="r" b="b"/>
                <a:pathLst>
                  <a:path w="20856" h="20856" extrusionOk="0">
                    <a:moveTo>
                      <a:pt x="7744" y="19739"/>
                    </a:moveTo>
                    <a:lnTo>
                      <a:pt x="1116" y="13112"/>
                    </a:lnTo>
                    <a:cubicBezTo>
                      <a:pt x="-372" y="11624"/>
                      <a:pt x="-372" y="9232"/>
                      <a:pt x="1116" y="7743"/>
                    </a:cubicBezTo>
                    <a:lnTo>
                      <a:pt x="7744" y="1116"/>
                    </a:lnTo>
                    <a:cubicBezTo>
                      <a:pt x="9232" y="-372"/>
                      <a:pt x="11624" y="-372"/>
                      <a:pt x="13112" y="1116"/>
                    </a:cubicBezTo>
                    <a:lnTo>
                      <a:pt x="19740" y="7743"/>
                    </a:lnTo>
                    <a:cubicBezTo>
                      <a:pt x="21228" y="9232"/>
                      <a:pt x="21228" y="11624"/>
                      <a:pt x="19740" y="13112"/>
                    </a:cubicBezTo>
                    <a:lnTo>
                      <a:pt x="13112" y="19739"/>
                    </a:lnTo>
                    <a:cubicBezTo>
                      <a:pt x="11642" y="21228"/>
                      <a:pt x="9232" y="21228"/>
                      <a:pt x="7744" y="19739"/>
                    </a:cubicBezTo>
                    <a:close/>
                  </a:path>
                </a:pathLst>
              </a:custGeom>
              <a:solidFill>
                <a:srgbClr val="6CB4B8">
                  <a:alpha val="80000"/>
                </a:srgbClr>
              </a:solidFill>
              <a:ln w="12700">
                <a:miter lim="400000"/>
              </a:ln>
            </p:spPr>
            <p:txBody>
              <a:bodyPr lIns="38100" tIns="38100" rIns="38100" bIns="38100" anchor="ctr"/>
              <a:lstStyle/>
              <a:p>
                <a:endParaRPr lang="en-US">
                  <a:latin typeface="Adobe Arabic" panose="02040503050201020203" pitchFamily="18" charset="-78"/>
                  <a:cs typeface="Adobe Arabic" panose="02040503050201020203" pitchFamily="18" charset="-78"/>
                </a:endParaRPr>
              </a:p>
            </p:txBody>
          </p:sp>
          <p:sp>
            <p:nvSpPr>
              <p:cNvPr id="37" name="TextBox 16">
                <a:extLst>
                  <a:ext uri="{FF2B5EF4-FFF2-40B4-BE49-F238E27FC236}">
                    <a16:creationId xmlns:a16="http://schemas.microsoft.com/office/drawing/2014/main" id="{44383928-1B64-0A5C-6E58-08E181E1D55F}"/>
                  </a:ext>
                </a:extLst>
              </p:cNvPr>
              <p:cNvSpPr txBox="1"/>
              <p:nvPr/>
            </p:nvSpPr>
            <p:spPr>
              <a:xfrm>
                <a:off x="5325964" y="3690110"/>
                <a:ext cx="920578" cy="423158"/>
              </a:xfrm>
              <a:prstGeom prst="rect">
                <a:avLst/>
              </a:prstGeom>
              <a:noFill/>
            </p:spPr>
            <p:txBody>
              <a:bodyPr wrap="square" lIns="0" rIns="0" rtlCol="0" anchor="t">
                <a:noAutofit/>
              </a:bodyPr>
              <a:lstStyle/>
              <a:p>
                <a:pPr algn="ctr">
                  <a:lnSpc>
                    <a:spcPct val="115000"/>
                  </a:lnSpc>
                </a:pPr>
                <a:r>
                  <a:rPr lang="ar-EG" b="1" dirty="0">
                    <a:latin typeface="Adobe Arabic" panose="02040503050201020203" pitchFamily="18" charset="-78"/>
                    <a:ea typeface="Calibri" panose="020F0502020204030204" pitchFamily="34" charset="0"/>
                    <a:cs typeface="Adobe Arabic" panose="02040503050201020203" pitchFamily="18" charset="-78"/>
                  </a:rPr>
                  <a:t>المتابعة</a:t>
                </a:r>
                <a:endParaRPr lang="en-US" b="1" dirty="0">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34" name="TextBox 33">
              <a:extLst>
                <a:ext uri="{FF2B5EF4-FFF2-40B4-BE49-F238E27FC236}">
                  <a16:creationId xmlns:a16="http://schemas.microsoft.com/office/drawing/2014/main" id="{3CEBABFF-8CAC-077E-EACE-60DF9D59D120}"/>
                </a:ext>
              </a:extLst>
            </p:cNvPr>
            <p:cNvSpPr txBox="1"/>
            <p:nvPr/>
          </p:nvSpPr>
          <p:spPr>
            <a:xfrm>
              <a:off x="3198320" y="1599009"/>
              <a:ext cx="628582" cy="523220"/>
            </a:xfrm>
            <a:prstGeom prst="rect">
              <a:avLst/>
            </a:prstGeom>
            <a:noFill/>
          </p:spPr>
          <p:txBody>
            <a:bodyPr wrap="square" lIns="108000" rIns="108000" rtlCol="0">
              <a:spAutoFit/>
            </a:bodyPr>
            <a:lstStyle/>
            <a:p>
              <a:pPr algn="ctr"/>
              <a:r>
                <a:rPr lang="en-US" altLang="ko-KR" sz="2800" b="1" dirty="0">
                  <a:cs typeface="Arial" pitchFamily="34" charset="0"/>
                </a:rPr>
                <a:t>09</a:t>
              </a:r>
              <a:endParaRPr lang="ko-KR" altLang="en-US" sz="2800" b="1" dirty="0">
                <a:cs typeface="Arial" pitchFamily="34" charset="0"/>
              </a:endParaRPr>
            </a:p>
          </p:txBody>
        </p:sp>
      </p:grpSp>
      <p:grpSp>
        <p:nvGrpSpPr>
          <p:cNvPr id="38" name="Group 37">
            <a:extLst>
              <a:ext uri="{FF2B5EF4-FFF2-40B4-BE49-F238E27FC236}">
                <a16:creationId xmlns:a16="http://schemas.microsoft.com/office/drawing/2014/main" id="{1EA5522B-FFD0-CEE8-A620-320568213CFC}"/>
              </a:ext>
            </a:extLst>
          </p:cNvPr>
          <p:cNvGrpSpPr/>
          <p:nvPr/>
        </p:nvGrpSpPr>
        <p:grpSpPr>
          <a:xfrm>
            <a:off x="1587559" y="2816836"/>
            <a:ext cx="2228060" cy="2391584"/>
            <a:chOff x="7022912" y="3270264"/>
            <a:chExt cx="2228060" cy="2391584"/>
          </a:xfrm>
        </p:grpSpPr>
        <p:grpSp>
          <p:nvGrpSpPr>
            <p:cNvPr id="39" name="Group 38">
              <a:extLst>
                <a:ext uri="{FF2B5EF4-FFF2-40B4-BE49-F238E27FC236}">
                  <a16:creationId xmlns:a16="http://schemas.microsoft.com/office/drawing/2014/main" id="{3B9904F9-AE65-EABC-E12F-3051D9998031}"/>
                </a:ext>
              </a:extLst>
            </p:cNvPr>
            <p:cNvGrpSpPr/>
            <p:nvPr/>
          </p:nvGrpSpPr>
          <p:grpSpPr>
            <a:xfrm>
              <a:off x="7022912" y="3270264"/>
              <a:ext cx="2228060" cy="2391584"/>
              <a:chOff x="6411486" y="2890279"/>
              <a:chExt cx="1634502" cy="1754463"/>
            </a:xfrm>
          </p:grpSpPr>
          <p:sp>
            <p:nvSpPr>
              <p:cNvPr id="41" name="Shape">
                <a:extLst>
                  <a:ext uri="{FF2B5EF4-FFF2-40B4-BE49-F238E27FC236}">
                    <a16:creationId xmlns:a16="http://schemas.microsoft.com/office/drawing/2014/main" id="{91E74099-5181-D196-3548-111E344F31E9}"/>
                  </a:ext>
                </a:extLst>
              </p:cNvPr>
              <p:cNvSpPr/>
              <p:nvPr/>
            </p:nvSpPr>
            <p:spPr>
              <a:xfrm>
                <a:off x="6411486" y="3292474"/>
                <a:ext cx="1634502" cy="1352268"/>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cubicBezTo>
                      <a:pt x="10349" y="21600"/>
                      <a:pt x="9897" y="21393"/>
                      <a:pt x="9551" y="20972"/>
                    </a:cubicBezTo>
                    <a:lnTo>
                      <a:pt x="516" y="9972"/>
                    </a:lnTo>
                    <a:cubicBezTo>
                      <a:pt x="182" y="9565"/>
                      <a:pt x="0" y="9030"/>
                      <a:pt x="0" y="8452"/>
                    </a:cubicBezTo>
                    <a:cubicBezTo>
                      <a:pt x="0" y="7873"/>
                      <a:pt x="182" y="7338"/>
                      <a:pt x="516" y="6931"/>
                    </a:cubicBezTo>
                    <a:lnTo>
                      <a:pt x="5764" y="543"/>
                    </a:lnTo>
                    <a:cubicBezTo>
                      <a:pt x="6051" y="193"/>
                      <a:pt x="6432" y="0"/>
                      <a:pt x="6836" y="0"/>
                    </a:cubicBezTo>
                    <a:cubicBezTo>
                      <a:pt x="7241" y="0"/>
                      <a:pt x="7622" y="193"/>
                      <a:pt x="7909" y="543"/>
                    </a:cubicBezTo>
                    <a:lnTo>
                      <a:pt x="9721" y="2748"/>
                    </a:lnTo>
                    <a:cubicBezTo>
                      <a:pt x="10008" y="3098"/>
                      <a:pt x="10395" y="3291"/>
                      <a:pt x="10800" y="3291"/>
                    </a:cubicBezTo>
                    <a:cubicBezTo>
                      <a:pt x="11205" y="3291"/>
                      <a:pt x="11592" y="3098"/>
                      <a:pt x="11879" y="2748"/>
                    </a:cubicBezTo>
                    <a:lnTo>
                      <a:pt x="13691" y="543"/>
                    </a:lnTo>
                    <a:cubicBezTo>
                      <a:pt x="13978" y="193"/>
                      <a:pt x="14359" y="0"/>
                      <a:pt x="14764" y="0"/>
                    </a:cubicBezTo>
                    <a:cubicBezTo>
                      <a:pt x="15168" y="0"/>
                      <a:pt x="15549" y="193"/>
                      <a:pt x="15836" y="543"/>
                    </a:cubicBezTo>
                    <a:lnTo>
                      <a:pt x="21084" y="6931"/>
                    </a:lnTo>
                    <a:cubicBezTo>
                      <a:pt x="21418" y="7338"/>
                      <a:pt x="21600" y="7873"/>
                      <a:pt x="21600" y="8452"/>
                    </a:cubicBezTo>
                    <a:cubicBezTo>
                      <a:pt x="21600" y="9030"/>
                      <a:pt x="21418" y="9565"/>
                      <a:pt x="21084" y="9972"/>
                    </a:cubicBezTo>
                    <a:lnTo>
                      <a:pt x="12043" y="20972"/>
                    </a:lnTo>
                    <a:cubicBezTo>
                      <a:pt x="11703" y="21386"/>
                      <a:pt x="11251" y="21600"/>
                      <a:pt x="10800" y="21600"/>
                    </a:cubicBezTo>
                    <a:close/>
                    <a:moveTo>
                      <a:pt x="6831" y="293"/>
                    </a:moveTo>
                    <a:cubicBezTo>
                      <a:pt x="6491" y="293"/>
                      <a:pt x="6168" y="457"/>
                      <a:pt x="5928" y="749"/>
                    </a:cubicBezTo>
                    <a:lnTo>
                      <a:pt x="680" y="7138"/>
                    </a:lnTo>
                    <a:cubicBezTo>
                      <a:pt x="393" y="7488"/>
                      <a:pt x="235" y="7959"/>
                      <a:pt x="235" y="8452"/>
                    </a:cubicBezTo>
                    <a:cubicBezTo>
                      <a:pt x="235" y="8944"/>
                      <a:pt x="393" y="9415"/>
                      <a:pt x="680" y="9765"/>
                    </a:cubicBezTo>
                    <a:lnTo>
                      <a:pt x="9715" y="20765"/>
                    </a:lnTo>
                    <a:cubicBezTo>
                      <a:pt x="10313" y="21493"/>
                      <a:pt x="11281" y="21493"/>
                      <a:pt x="11879" y="20765"/>
                    </a:cubicBezTo>
                    <a:lnTo>
                      <a:pt x="20914" y="9765"/>
                    </a:lnTo>
                    <a:cubicBezTo>
                      <a:pt x="21201" y="9415"/>
                      <a:pt x="21360" y="8944"/>
                      <a:pt x="21360" y="8452"/>
                    </a:cubicBezTo>
                    <a:cubicBezTo>
                      <a:pt x="21360" y="7959"/>
                      <a:pt x="21201" y="7488"/>
                      <a:pt x="20914" y="7138"/>
                    </a:cubicBezTo>
                    <a:lnTo>
                      <a:pt x="15666" y="749"/>
                    </a:lnTo>
                    <a:cubicBezTo>
                      <a:pt x="15426" y="457"/>
                      <a:pt x="15104" y="293"/>
                      <a:pt x="14763" y="293"/>
                    </a:cubicBezTo>
                    <a:cubicBezTo>
                      <a:pt x="14423" y="293"/>
                      <a:pt x="14101" y="457"/>
                      <a:pt x="13861" y="749"/>
                    </a:cubicBezTo>
                    <a:lnTo>
                      <a:pt x="12049" y="2955"/>
                    </a:lnTo>
                    <a:cubicBezTo>
                      <a:pt x="11715" y="3362"/>
                      <a:pt x="11275" y="3583"/>
                      <a:pt x="10800" y="3583"/>
                    </a:cubicBezTo>
                    <a:cubicBezTo>
                      <a:pt x="10325" y="3583"/>
                      <a:pt x="9885" y="3362"/>
                      <a:pt x="9551" y="2955"/>
                    </a:cubicBezTo>
                    <a:lnTo>
                      <a:pt x="7739" y="749"/>
                    </a:lnTo>
                    <a:cubicBezTo>
                      <a:pt x="7493" y="450"/>
                      <a:pt x="7177" y="293"/>
                      <a:pt x="6831" y="293"/>
                    </a:cubicBezTo>
                    <a:close/>
                  </a:path>
                </a:pathLst>
              </a:custGeom>
              <a:solidFill>
                <a:schemeClr val="tx2"/>
              </a:solidFill>
              <a:ln w="12700">
                <a:miter lim="400000"/>
              </a:ln>
            </p:spPr>
            <p:txBody>
              <a:bodyPr lIns="38100" tIns="38100" rIns="38100" bIns="38100" anchor="ctr"/>
              <a:lstStyle/>
              <a:p>
                <a:endParaRPr lang="en-US">
                  <a:latin typeface="Adobe Arabic" panose="02040503050201020203" pitchFamily="18" charset="-78"/>
                  <a:cs typeface="Adobe Arabic" panose="02040503050201020203" pitchFamily="18" charset="-78"/>
                </a:endParaRPr>
              </a:p>
            </p:txBody>
          </p:sp>
          <p:sp>
            <p:nvSpPr>
              <p:cNvPr id="42" name="Shape">
                <a:extLst>
                  <a:ext uri="{FF2B5EF4-FFF2-40B4-BE49-F238E27FC236}">
                    <a16:creationId xmlns:a16="http://schemas.microsoft.com/office/drawing/2014/main" id="{FAC45640-AC3A-A564-D492-ECC682B82F32}"/>
                  </a:ext>
                </a:extLst>
              </p:cNvPr>
              <p:cNvSpPr/>
              <p:nvPr/>
            </p:nvSpPr>
            <p:spPr>
              <a:xfrm>
                <a:off x="6967633" y="2890279"/>
                <a:ext cx="522206" cy="525981"/>
              </a:xfrm>
              <a:custGeom>
                <a:avLst/>
                <a:gdLst/>
                <a:ahLst/>
                <a:cxnLst>
                  <a:cxn ang="0">
                    <a:pos x="wd2" y="hd2"/>
                  </a:cxn>
                  <a:cxn ang="5400000">
                    <a:pos x="wd2" y="hd2"/>
                  </a:cxn>
                  <a:cxn ang="10800000">
                    <a:pos x="wd2" y="hd2"/>
                  </a:cxn>
                  <a:cxn ang="16200000">
                    <a:pos x="wd2" y="hd2"/>
                  </a:cxn>
                </a:cxnLst>
                <a:rect l="0" t="0" r="r" b="b"/>
                <a:pathLst>
                  <a:path w="20856" h="20856" extrusionOk="0">
                    <a:moveTo>
                      <a:pt x="7744" y="19739"/>
                    </a:moveTo>
                    <a:lnTo>
                      <a:pt x="1116" y="13112"/>
                    </a:lnTo>
                    <a:cubicBezTo>
                      <a:pt x="-372" y="11624"/>
                      <a:pt x="-372" y="9232"/>
                      <a:pt x="1116" y="7743"/>
                    </a:cubicBezTo>
                    <a:lnTo>
                      <a:pt x="7744" y="1116"/>
                    </a:lnTo>
                    <a:cubicBezTo>
                      <a:pt x="9232" y="-372"/>
                      <a:pt x="11624" y="-372"/>
                      <a:pt x="13112" y="1116"/>
                    </a:cubicBezTo>
                    <a:lnTo>
                      <a:pt x="19740" y="7743"/>
                    </a:lnTo>
                    <a:cubicBezTo>
                      <a:pt x="21228" y="9232"/>
                      <a:pt x="21228" y="11624"/>
                      <a:pt x="19740" y="13112"/>
                    </a:cubicBezTo>
                    <a:lnTo>
                      <a:pt x="13112" y="19739"/>
                    </a:lnTo>
                    <a:cubicBezTo>
                      <a:pt x="11624" y="21228"/>
                      <a:pt x="9232" y="21228"/>
                      <a:pt x="7744" y="19739"/>
                    </a:cubicBezTo>
                    <a:close/>
                  </a:path>
                </a:pathLst>
              </a:custGeom>
              <a:solidFill>
                <a:srgbClr val="FFD966">
                  <a:alpha val="80000"/>
                </a:srgbClr>
              </a:solidFill>
              <a:ln w="12700">
                <a:miter lim="400000"/>
              </a:ln>
            </p:spPr>
            <p:txBody>
              <a:bodyPr lIns="38100" tIns="38100" rIns="38100" bIns="38100" anchor="ctr"/>
              <a:lstStyle/>
              <a:p>
                <a:endParaRPr lang="en-US">
                  <a:latin typeface="Adobe Arabic" panose="02040503050201020203" pitchFamily="18" charset="-78"/>
                  <a:cs typeface="Adobe Arabic" panose="02040503050201020203" pitchFamily="18" charset="-78"/>
                </a:endParaRPr>
              </a:p>
            </p:txBody>
          </p:sp>
          <p:sp>
            <p:nvSpPr>
              <p:cNvPr id="43" name="TextBox 19">
                <a:extLst>
                  <a:ext uri="{FF2B5EF4-FFF2-40B4-BE49-F238E27FC236}">
                    <a16:creationId xmlns:a16="http://schemas.microsoft.com/office/drawing/2014/main" id="{EBBE3C3A-6D73-7C32-35AA-7C7384867A79}"/>
                  </a:ext>
                </a:extLst>
              </p:cNvPr>
              <p:cNvSpPr txBox="1"/>
              <p:nvPr/>
            </p:nvSpPr>
            <p:spPr>
              <a:xfrm>
                <a:off x="6748222" y="3592461"/>
                <a:ext cx="998505" cy="525981"/>
              </a:xfrm>
              <a:prstGeom prst="rect">
                <a:avLst/>
              </a:prstGeom>
              <a:noFill/>
            </p:spPr>
            <p:txBody>
              <a:bodyPr wrap="square" lIns="0" rIns="0" rtlCol="0" anchor="t">
                <a:noAutofit/>
              </a:bodyPr>
              <a:lstStyle/>
              <a:p>
                <a:pPr algn="ctr" rtl="1">
                  <a:lnSpc>
                    <a:spcPct val="115000"/>
                  </a:lnSpc>
                </a:pPr>
                <a:r>
                  <a:rPr lang="ar-EG" b="1" dirty="0">
                    <a:latin typeface="Adobe Arabic" panose="02040503050201020203" pitchFamily="18" charset="-78"/>
                    <a:ea typeface="Calibri" panose="020F0502020204030204" pitchFamily="34" charset="0"/>
                    <a:cs typeface="Adobe Arabic" panose="02040503050201020203" pitchFamily="18" charset="-78"/>
                  </a:rPr>
                  <a:t>التكيّف مع المتلقي</a:t>
                </a:r>
                <a:endParaRPr lang="en-US" b="1" dirty="0">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40" name="TextBox 39">
              <a:extLst>
                <a:ext uri="{FF2B5EF4-FFF2-40B4-BE49-F238E27FC236}">
                  <a16:creationId xmlns:a16="http://schemas.microsoft.com/office/drawing/2014/main" id="{8FB4A96B-0FE9-4A07-A139-6DCEA847EAE0}"/>
                </a:ext>
              </a:extLst>
            </p:cNvPr>
            <p:cNvSpPr txBox="1"/>
            <p:nvPr/>
          </p:nvSpPr>
          <p:spPr>
            <a:xfrm>
              <a:off x="7848193" y="3347724"/>
              <a:ext cx="628582" cy="523220"/>
            </a:xfrm>
            <a:prstGeom prst="rect">
              <a:avLst/>
            </a:prstGeom>
            <a:noFill/>
          </p:spPr>
          <p:txBody>
            <a:bodyPr wrap="square" lIns="108000" rIns="108000" rtlCol="0">
              <a:spAutoFit/>
            </a:bodyPr>
            <a:lstStyle/>
            <a:p>
              <a:pPr algn="ctr"/>
              <a:r>
                <a:rPr lang="en-US" altLang="ko-KR" sz="2800" b="1" dirty="0">
                  <a:cs typeface="Arial" pitchFamily="34" charset="0"/>
                </a:rPr>
                <a:t>10</a:t>
              </a:r>
              <a:endParaRPr lang="ko-KR" altLang="en-US" sz="2800" b="1" dirty="0">
                <a:cs typeface="Arial" pitchFamily="34" charset="0"/>
              </a:endParaRPr>
            </a:p>
          </p:txBody>
        </p:sp>
      </p:grpSp>
    </p:spTree>
    <p:extLst>
      <p:ext uri="{BB962C8B-B14F-4D97-AF65-F5344CB8AC3E}">
        <p14:creationId xmlns:p14="http://schemas.microsoft.com/office/powerpoint/2010/main" val="9525650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0"/>
                                        </p:tgtEl>
                                        <p:attrNameLst>
                                          <p:attrName>style.visibility</p:attrName>
                                        </p:attrNameLst>
                                      </p:cBhvr>
                                      <p:to>
                                        <p:strVal val="visible"/>
                                      </p:to>
                                    </p:set>
                                    <p:animEffect transition="in" filter="fade">
                                      <p:cBhvr>
                                        <p:cTn id="14" dur="1000"/>
                                        <p:tgtEl>
                                          <p:spTgt spid="20"/>
                                        </p:tgtEl>
                                      </p:cBhvr>
                                    </p:animEffect>
                                    <p:anim calcmode="lin" valueType="num">
                                      <p:cBhvr>
                                        <p:cTn id="15" dur="1000" fill="hold"/>
                                        <p:tgtEl>
                                          <p:spTgt spid="20"/>
                                        </p:tgtEl>
                                        <p:attrNameLst>
                                          <p:attrName>ppt_x</p:attrName>
                                        </p:attrNameLst>
                                      </p:cBhvr>
                                      <p:tavLst>
                                        <p:tav tm="0">
                                          <p:val>
                                            <p:strVal val="#ppt_x"/>
                                          </p:val>
                                        </p:tav>
                                        <p:tav tm="100000">
                                          <p:val>
                                            <p:strVal val="#ppt_x"/>
                                          </p:val>
                                        </p:tav>
                                      </p:tavLst>
                                    </p:anim>
                                    <p:anim calcmode="lin" valueType="num">
                                      <p:cBhvr>
                                        <p:cTn id="16"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26"/>
                                        </p:tgtEl>
                                        <p:attrNameLst>
                                          <p:attrName>style.visibility</p:attrName>
                                        </p:attrNameLst>
                                      </p:cBhvr>
                                      <p:to>
                                        <p:strVal val="visible"/>
                                      </p:to>
                                    </p:set>
                                    <p:animEffect transition="in" filter="fade">
                                      <p:cBhvr>
                                        <p:cTn id="21" dur="1000"/>
                                        <p:tgtEl>
                                          <p:spTgt spid="26"/>
                                        </p:tgtEl>
                                      </p:cBhvr>
                                    </p:animEffect>
                                    <p:anim calcmode="lin" valueType="num">
                                      <p:cBhvr>
                                        <p:cTn id="22" dur="1000" fill="hold"/>
                                        <p:tgtEl>
                                          <p:spTgt spid="26"/>
                                        </p:tgtEl>
                                        <p:attrNameLst>
                                          <p:attrName>ppt_x</p:attrName>
                                        </p:attrNameLst>
                                      </p:cBhvr>
                                      <p:tavLst>
                                        <p:tav tm="0">
                                          <p:val>
                                            <p:strVal val="#ppt_x"/>
                                          </p:val>
                                        </p:tav>
                                        <p:tav tm="100000">
                                          <p:val>
                                            <p:strVal val="#ppt_x"/>
                                          </p:val>
                                        </p:tav>
                                      </p:tavLst>
                                    </p:anim>
                                    <p:anim calcmode="lin" valueType="num">
                                      <p:cBhvr>
                                        <p:cTn id="23"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2"/>
                                        </p:tgtEl>
                                        <p:attrNameLst>
                                          <p:attrName>style.visibility</p:attrName>
                                        </p:attrNameLst>
                                      </p:cBhvr>
                                      <p:to>
                                        <p:strVal val="visible"/>
                                      </p:to>
                                    </p:set>
                                    <p:animEffect transition="in" filter="fade">
                                      <p:cBhvr>
                                        <p:cTn id="28" dur="1000"/>
                                        <p:tgtEl>
                                          <p:spTgt spid="32"/>
                                        </p:tgtEl>
                                      </p:cBhvr>
                                    </p:animEffect>
                                    <p:anim calcmode="lin" valueType="num">
                                      <p:cBhvr>
                                        <p:cTn id="29" dur="1000" fill="hold"/>
                                        <p:tgtEl>
                                          <p:spTgt spid="32"/>
                                        </p:tgtEl>
                                        <p:attrNameLst>
                                          <p:attrName>ppt_x</p:attrName>
                                        </p:attrNameLst>
                                      </p:cBhvr>
                                      <p:tavLst>
                                        <p:tav tm="0">
                                          <p:val>
                                            <p:strVal val="#ppt_x"/>
                                          </p:val>
                                        </p:tav>
                                        <p:tav tm="100000">
                                          <p:val>
                                            <p:strVal val="#ppt_x"/>
                                          </p:val>
                                        </p:tav>
                                      </p:tavLst>
                                    </p:anim>
                                    <p:anim calcmode="lin" valueType="num">
                                      <p:cBhvr>
                                        <p:cTn id="30"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38"/>
                                        </p:tgtEl>
                                        <p:attrNameLst>
                                          <p:attrName>style.visibility</p:attrName>
                                        </p:attrNameLst>
                                      </p:cBhvr>
                                      <p:to>
                                        <p:strVal val="visible"/>
                                      </p:to>
                                    </p:set>
                                    <p:animEffect transition="in" filter="fade">
                                      <p:cBhvr>
                                        <p:cTn id="35" dur="1000"/>
                                        <p:tgtEl>
                                          <p:spTgt spid="38"/>
                                        </p:tgtEl>
                                      </p:cBhvr>
                                    </p:animEffect>
                                    <p:anim calcmode="lin" valueType="num">
                                      <p:cBhvr>
                                        <p:cTn id="36" dur="1000" fill="hold"/>
                                        <p:tgtEl>
                                          <p:spTgt spid="38"/>
                                        </p:tgtEl>
                                        <p:attrNameLst>
                                          <p:attrName>ppt_x</p:attrName>
                                        </p:attrNameLst>
                                      </p:cBhvr>
                                      <p:tavLst>
                                        <p:tav tm="0">
                                          <p:val>
                                            <p:strVal val="#ppt_x"/>
                                          </p:val>
                                        </p:tav>
                                        <p:tav tm="100000">
                                          <p:val>
                                            <p:strVal val="#ppt_x"/>
                                          </p:val>
                                        </p:tav>
                                      </p:tavLst>
                                    </p:anim>
                                    <p:anim calcmode="lin" valueType="num">
                                      <p:cBhvr>
                                        <p:cTn id="37"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779494" y="519096"/>
              <a:ext cx="6633012" cy="800219"/>
            </a:xfrm>
            <a:prstGeom prst="rect">
              <a:avLst/>
            </a:prstGeom>
            <a:noFill/>
          </p:spPr>
          <p:txBody>
            <a:bodyPr wrap="square">
              <a:spAutoFit/>
            </a:bodyPr>
            <a:lstStyle/>
            <a:p>
              <a:pPr algn="ctr" rtl="1">
                <a:lnSpc>
                  <a:spcPct val="115000"/>
                </a:lnSpc>
                <a:spcAft>
                  <a:spcPts val="800"/>
                </a:spcAft>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نصائح إضافية</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44" name="TextBox 43">
            <a:extLst>
              <a:ext uri="{FF2B5EF4-FFF2-40B4-BE49-F238E27FC236}">
                <a16:creationId xmlns:a16="http://schemas.microsoft.com/office/drawing/2014/main" id="{F952C50F-917C-303A-183E-523ECA588209}"/>
              </a:ext>
            </a:extLst>
          </p:cNvPr>
          <p:cNvSpPr txBox="1"/>
          <p:nvPr/>
        </p:nvSpPr>
        <p:spPr>
          <a:xfrm>
            <a:off x="3624737" y="2117720"/>
            <a:ext cx="8081682" cy="600164"/>
          </a:xfrm>
          <a:prstGeom prst="rect">
            <a:avLst/>
          </a:prstGeom>
          <a:noFill/>
        </p:spPr>
        <p:txBody>
          <a:bodyPr wrap="square">
            <a:spAutoFit/>
          </a:bodyPr>
          <a:lstStyle/>
          <a:p>
            <a:pPr marL="342900" indent="-342900" algn="just" rtl="1">
              <a:lnSpc>
                <a:spcPct val="150000"/>
              </a:lnSpc>
              <a:spcAft>
                <a:spcPts val="800"/>
              </a:spcAft>
              <a:buSzPct val="15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مارس الذكاء العاطفي لفهم مشاعر المتلقي وإدارة الحوار بحساسية.  </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
        <p:nvSpPr>
          <p:cNvPr id="45" name="TextBox 44">
            <a:extLst>
              <a:ext uri="{FF2B5EF4-FFF2-40B4-BE49-F238E27FC236}">
                <a16:creationId xmlns:a16="http://schemas.microsoft.com/office/drawing/2014/main" id="{A38FE3A1-46C1-D980-5903-F1AD835F2AD2}"/>
              </a:ext>
            </a:extLst>
          </p:cNvPr>
          <p:cNvSpPr txBox="1"/>
          <p:nvPr/>
        </p:nvSpPr>
        <p:spPr>
          <a:xfrm>
            <a:off x="3643654" y="2971800"/>
            <a:ext cx="8081682" cy="600164"/>
          </a:xfrm>
          <a:prstGeom prst="rect">
            <a:avLst/>
          </a:prstGeom>
          <a:noFill/>
        </p:spPr>
        <p:txBody>
          <a:bodyPr wrap="square">
            <a:spAutoFit/>
          </a:bodyPr>
          <a:lstStyle/>
          <a:p>
            <a:pPr marL="342900" indent="-342900" algn="just" rtl="1">
              <a:lnSpc>
                <a:spcPct val="150000"/>
              </a:lnSpc>
              <a:spcAft>
                <a:spcPts val="800"/>
              </a:spcAft>
              <a:buSzPct val="15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تجنّب التغذية الراجعة في حالات التوتر أو الغضب لضمان فعاليتها.  </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
        <p:nvSpPr>
          <p:cNvPr id="46" name="TextBox 45">
            <a:extLst>
              <a:ext uri="{FF2B5EF4-FFF2-40B4-BE49-F238E27FC236}">
                <a16:creationId xmlns:a16="http://schemas.microsoft.com/office/drawing/2014/main" id="{58980503-6B96-7D16-24CA-E5F4ACCB971E}"/>
              </a:ext>
            </a:extLst>
          </p:cNvPr>
          <p:cNvSpPr txBox="1"/>
          <p:nvPr/>
        </p:nvSpPr>
        <p:spPr>
          <a:xfrm>
            <a:off x="3643654" y="3825880"/>
            <a:ext cx="8081682" cy="600164"/>
          </a:xfrm>
          <a:prstGeom prst="rect">
            <a:avLst/>
          </a:prstGeom>
          <a:noFill/>
        </p:spPr>
        <p:txBody>
          <a:bodyPr wrap="square">
            <a:spAutoFit/>
          </a:bodyPr>
          <a:lstStyle/>
          <a:p>
            <a:pPr marL="342900" lvl="0" indent="-342900" algn="just" rtl="1">
              <a:lnSpc>
                <a:spcPct val="150000"/>
              </a:lnSpc>
              <a:spcAft>
                <a:spcPts val="800"/>
              </a:spcAft>
              <a:buSzPct val="15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اطلب تغذية راجعة من الآخرين على أسلوبك لتحسين مهاراتك.</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
        <p:nvSpPr>
          <p:cNvPr id="47" name="TextBox 46">
            <a:extLst>
              <a:ext uri="{FF2B5EF4-FFF2-40B4-BE49-F238E27FC236}">
                <a16:creationId xmlns:a16="http://schemas.microsoft.com/office/drawing/2014/main" id="{616840B4-33BE-3175-05F3-0ADB843BC6AE}"/>
              </a:ext>
            </a:extLst>
          </p:cNvPr>
          <p:cNvSpPr txBox="1"/>
          <p:nvPr/>
        </p:nvSpPr>
        <p:spPr>
          <a:xfrm>
            <a:off x="4672588" y="4791352"/>
            <a:ext cx="7052747" cy="1708160"/>
          </a:xfrm>
          <a:prstGeom prst="rect">
            <a:avLst/>
          </a:prstGeom>
          <a:noFill/>
        </p:spPr>
        <p:txBody>
          <a:bodyPr wrap="square">
            <a:spAutoFit/>
          </a:bodyPr>
          <a:lstStyle/>
          <a:p>
            <a:pPr marL="342900" indent="-342900" algn="just" rtl="1">
              <a:lnSpc>
                <a:spcPct val="150000"/>
              </a:lnSpc>
              <a:spcAft>
                <a:spcPts val="800"/>
              </a:spcAft>
              <a:buSzPct val="15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باختصار: تقديم التغذية الراجعة بشكل فعّال يتطلب وضوحاً، موضوعية، وتوجيهاً بنّاءً مع أسلوب محترم وتوقيت مناسب. هذه المهارات تعزز الثقة، تحفز الموظفين، وتدعم تحقيق أهداف المنظمة.</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pic>
        <p:nvPicPr>
          <p:cNvPr id="49" name="Picture 48" descr="A person standing next to a calendar&#10;&#10;AI-generated content may be incorrect.">
            <a:extLst>
              <a:ext uri="{FF2B5EF4-FFF2-40B4-BE49-F238E27FC236}">
                <a16:creationId xmlns:a16="http://schemas.microsoft.com/office/drawing/2014/main" id="{3AAF4CCC-2174-1C1A-43E6-3B4BD78F370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00839" y="1658198"/>
            <a:ext cx="4271750" cy="4271750"/>
          </a:xfrm>
          <a:prstGeom prst="rect">
            <a:avLst/>
          </a:prstGeom>
        </p:spPr>
      </p:pic>
    </p:spTree>
    <p:extLst>
      <p:ext uri="{BB962C8B-B14F-4D97-AF65-F5344CB8AC3E}">
        <p14:creationId xmlns:p14="http://schemas.microsoft.com/office/powerpoint/2010/main" val="7142688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fade">
                                      <p:cBhvr>
                                        <p:cTn id="7" dur="1000"/>
                                        <p:tgtEl>
                                          <p:spTgt spid="49"/>
                                        </p:tgtEl>
                                      </p:cBhvr>
                                    </p:animEffect>
                                    <p:anim calcmode="lin" valueType="num">
                                      <p:cBhvr>
                                        <p:cTn id="8" dur="1000" fill="hold"/>
                                        <p:tgtEl>
                                          <p:spTgt spid="49"/>
                                        </p:tgtEl>
                                        <p:attrNameLst>
                                          <p:attrName>ppt_x</p:attrName>
                                        </p:attrNameLst>
                                      </p:cBhvr>
                                      <p:tavLst>
                                        <p:tav tm="0">
                                          <p:val>
                                            <p:strVal val="#ppt_x"/>
                                          </p:val>
                                        </p:tav>
                                        <p:tav tm="100000">
                                          <p:val>
                                            <p:strVal val="#ppt_x"/>
                                          </p:val>
                                        </p:tav>
                                      </p:tavLst>
                                    </p:anim>
                                    <p:anim calcmode="lin" valueType="num">
                                      <p:cBhvr>
                                        <p:cTn id="9" dur="1000" fill="hold"/>
                                        <p:tgtEl>
                                          <p:spTgt spid="49"/>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4"/>
                                        </p:tgtEl>
                                        <p:attrNameLst>
                                          <p:attrName>style.visibility</p:attrName>
                                        </p:attrNameLst>
                                      </p:cBhvr>
                                      <p:to>
                                        <p:strVal val="visible"/>
                                      </p:to>
                                    </p:set>
                                    <p:animEffect transition="in" filter="fade">
                                      <p:cBhvr>
                                        <p:cTn id="12" dur="1000"/>
                                        <p:tgtEl>
                                          <p:spTgt spid="44"/>
                                        </p:tgtEl>
                                      </p:cBhvr>
                                    </p:animEffect>
                                    <p:anim calcmode="lin" valueType="num">
                                      <p:cBhvr>
                                        <p:cTn id="13" dur="1000" fill="hold"/>
                                        <p:tgtEl>
                                          <p:spTgt spid="44"/>
                                        </p:tgtEl>
                                        <p:attrNameLst>
                                          <p:attrName>ppt_x</p:attrName>
                                        </p:attrNameLst>
                                      </p:cBhvr>
                                      <p:tavLst>
                                        <p:tav tm="0">
                                          <p:val>
                                            <p:strVal val="#ppt_x"/>
                                          </p:val>
                                        </p:tav>
                                        <p:tav tm="100000">
                                          <p:val>
                                            <p:strVal val="#ppt_x"/>
                                          </p:val>
                                        </p:tav>
                                      </p:tavLst>
                                    </p:anim>
                                    <p:anim calcmode="lin" valueType="num">
                                      <p:cBhvr>
                                        <p:cTn id="14" dur="1000" fill="hold"/>
                                        <p:tgtEl>
                                          <p:spTgt spid="44"/>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45"/>
                                        </p:tgtEl>
                                        <p:attrNameLst>
                                          <p:attrName>style.visibility</p:attrName>
                                        </p:attrNameLst>
                                      </p:cBhvr>
                                      <p:to>
                                        <p:strVal val="visible"/>
                                      </p:to>
                                    </p:set>
                                    <p:animEffect transition="in" filter="fade">
                                      <p:cBhvr>
                                        <p:cTn id="19" dur="1000"/>
                                        <p:tgtEl>
                                          <p:spTgt spid="45"/>
                                        </p:tgtEl>
                                      </p:cBhvr>
                                    </p:animEffect>
                                    <p:anim calcmode="lin" valueType="num">
                                      <p:cBhvr>
                                        <p:cTn id="20" dur="1000" fill="hold"/>
                                        <p:tgtEl>
                                          <p:spTgt spid="45"/>
                                        </p:tgtEl>
                                        <p:attrNameLst>
                                          <p:attrName>ppt_x</p:attrName>
                                        </p:attrNameLst>
                                      </p:cBhvr>
                                      <p:tavLst>
                                        <p:tav tm="0">
                                          <p:val>
                                            <p:strVal val="#ppt_x"/>
                                          </p:val>
                                        </p:tav>
                                        <p:tav tm="100000">
                                          <p:val>
                                            <p:strVal val="#ppt_x"/>
                                          </p:val>
                                        </p:tav>
                                      </p:tavLst>
                                    </p:anim>
                                    <p:anim calcmode="lin" valueType="num">
                                      <p:cBhvr>
                                        <p:cTn id="21" dur="1000" fill="hold"/>
                                        <p:tgtEl>
                                          <p:spTgt spid="45"/>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46"/>
                                        </p:tgtEl>
                                        <p:attrNameLst>
                                          <p:attrName>style.visibility</p:attrName>
                                        </p:attrNameLst>
                                      </p:cBhvr>
                                      <p:to>
                                        <p:strVal val="visible"/>
                                      </p:to>
                                    </p:set>
                                    <p:animEffect transition="in" filter="fade">
                                      <p:cBhvr>
                                        <p:cTn id="26" dur="1000"/>
                                        <p:tgtEl>
                                          <p:spTgt spid="46"/>
                                        </p:tgtEl>
                                      </p:cBhvr>
                                    </p:animEffect>
                                    <p:anim calcmode="lin" valueType="num">
                                      <p:cBhvr>
                                        <p:cTn id="27" dur="1000" fill="hold"/>
                                        <p:tgtEl>
                                          <p:spTgt spid="46"/>
                                        </p:tgtEl>
                                        <p:attrNameLst>
                                          <p:attrName>ppt_x</p:attrName>
                                        </p:attrNameLst>
                                      </p:cBhvr>
                                      <p:tavLst>
                                        <p:tav tm="0">
                                          <p:val>
                                            <p:strVal val="#ppt_x"/>
                                          </p:val>
                                        </p:tav>
                                        <p:tav tm="100000">
                                          <p:val>
                                            <p:strVal val="#ppt_x"/>
                                          </p:val>
                                        </p:tav>
                                      </p:tavLst>
                                    </p:anim>
                                    <p:anim calcmode="lin" valueType="num">
                                      <p:cBhvr>
                                        <p:cTn id="28" dur="1000" fill="hold"/>
                                        <p:tgtEl>
                                          <p:spTgt spid="46"/>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47"/>
                                        </p:tgtEl>
                                        <p:attrNameLst>
                                          <p:attrName>style.visibility</p:attrName>
                                        </p:attrNameLst>
                                      </p:cBhvr>
                                      <p:to>
                                        <p:strVal val="visible"/>
                                      </p:to>
                                    </p:set>
                                    <p:animEffect transition="in" filter="fade">
                                      <p:cBhvr>
                                        <p:cTn id="33" dur="1000"/>
                                        <p:tgtEl>
                                          <p:spTgt spid="47"/>
                                        </p:tgtEl>
                                      </p:cBhvr>
                                    </p:animEffect>
                                    <p:anim calcmode="lin" valueType="num">
                                      <p:cBhvr>
                                        <p:cTn id="34" dur="1000" fill="hold"/>
                                        <p:tgtEl>
                                          <p:spTgt spid="47"/>
                                        </p:tgtEl>
                                        <p:attrNameLst>
                                          <p:attrName>ppt_x</p:attrName>
                                        </p:attrNameLst>
                                      </p:cBhvr>
                                      <p:tavLst>
                                        <p:tav tm="0">
                                          <p:val>
                                            <p:strVal val="#ppt_x"/>
                                          </p:val>
                                        </p:tav>
                                        <p:tav tm="100000">
                                          <p:val>
                                            <p:strVal val="#ppt_x"/>
                                          </p:val>
                                        </p:tav>
                                      </p:tavLst>
                                    </p:anim>
                                    <p:anim calcmode="lin" valueType="num">
                                      <p:cBhvr>
                                        <p:cTn id="35" dur="1000" fill="hold"/>
                                        <p:tgtEl>
                                          <p:spTgt spid="4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P spid="45" grpId="0"/>
      <p:bldP spid="46" grpId="0"/>
      <p:bldP spid="4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تعريف التوجيه والتحفيز في سياق بيئة العمل</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16" name="TextBox 15">
            <a:extLst>
              <a:ext uri="{FF2B5EF4-FFF2-40B4-BE49-F238E27FC236}">
                <a16:creationId xmlns:a16="http://schemas.microsoft.com/office/drawing/2014/main" id="{8BDC0476-53FE-FDB8-3A5B-7C2A7EB68DCE}"/>
              </a:ext>
            </a:extLst>
          </p:cNvPr>
          <p:cNvSpPr txBox="1"/>
          <p:nvPr/>
        </p:nvSpPr>
        <p:spPr>
          <a:xfrm>
            <a:off x="3624737" y="2574920"/>
            <a:ext cx="8081682" cy="1154162"/>
          </a:xfrm>
          <a:prstGeom prst="rect">
            <a:avLst/>
          </a:prstGeom>
          <a:noFill/>
        </p:spPr>
        <p:txBody>
          <a:bodyPr wrap="square">
            <a:spAutoFit/>
          </a:bodyPr>
          <a:lstStyle/>
          <a:p>
            <a:pPr marL="342900" lvl="0" indent="-342900" algn="just" rtl="1">
              <a:lnSpc>
                <a:spcPct val="150000"/>
              </a:lnSpc>
              <a:spcAft>
                <a:spcPts val="800"/>
              </a:spcAft>
              <a:buSzPct val="150000"/>
              <a:buBlip>
                <a:blip r:embed="rId2"/>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التحفيز: هو إثارة الحماس والرغبة لدى الموظفين للعمل بجهد أكبر وتحقيق الأهداف من خلال تلبية احتياجاتهم النفسية أو المادية، مثل المكافآت أو التقدير.</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
        <p:nvSpPr>
          <p:cNvPr id="14" name="TextBox 13">
            <a:extLst>
              <a:ext uri="{FF2B5EF4-FFF2-40B4-BE49-F238E27FC236}">
                <a16:creationId xmlns:a16="http://schemas.microsoft.com/office/drawing/2014/main" id="{6978AFC5-E7D8-C70B-C73D-B8CF6A3A411F}"/>
              </a:ext>
            </a:extLst>
          </p:cNvPr>
          <p:cNvSpPr txBox="1"/>
          <p:nvPr/>
        </p:nvSpPr>
        <p:spPr>
          <a:xfrm>
            <a:off x="3624737" y="4477833"/>
            <a:ext cx="8081682" cy="1154162"/>
          </a:xfrm>
          <a:prstGeom prst="rect">
            <a:avLst/>
          </a:prstGeom>
          <a:noFill/>
        </p:spPr>
        <p:txBody>
          <a:bodyPr wrap="square">
            <a:spAutoFit/>
          </a:bodyPr>
          <a:lstStyle/>
          <a:p>
            <a:pPr marL="342900" lvl="0" indent="-342900" algn="just" rtl="1">
              <a:lnSpc>
                <a:spcPct val="150000"/>
              </a:lnSpc>
              <a:spcAft>
                <a:spcPts val="800"/>
              </a:spcAft>
              <a:buSzPct val="150000"/>
              <a:buBlip>
                <a:blip r:embed="rId2"/>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مثال: تقديم مكافأة مالية لفريق المبيعات الذي يحقق أعلى نسبة مبيعات في الربع السنوي، مما يدفعهم للعمل بجد أكبر.</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pic>
        <p:nvPicPr>
          <p:cNvPr id="17" name="Picture 16" descr="A person sitting at a desk with a computer&#10;&#10;AI-generated content may be incorrect.">
            <a:extLst>
              <a:ext uri="{FF2B5EF4-FFF2-40B4-BE49-F238E27FC236}">
                <a16:creationId xmlns:a16="http://schemas.microsoft.com/office/drawing/2014/main" id="{51C0F2F8-780C-201A-2F36-BCC5EB4E670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945982"/>
            <a:ext cx="3262656" cy="3077073"/>
          </a:xfrm>
          <a:prstGeom prst="rect">
            <a:avLst/>
          </a:prstGeom>
        </p:spPr>
      </p:pic>
    </p:spTree>
    <p:extLst>
      <p:ext uri="{BB962C8B-B14F-4D97-AF65-F5344CB8AC3E}">
        <p14:creationId xmlns:p14="http://schemas.microsoft.com/office/powerpoint/2010/main" val="17879706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1000"/>
                                        <p:tgtEl>
                                          <p:spTgt spid="17"/>
                                        </p:tgtEl>
                                      </p:cBhvr>
                                    </p:animEffect>
                                    <p:anim calcmode="lin" valueType="num">
                                      <p:cBhvr>
                                        <p:cTn id="13" dur="1000" fill="hold"/>
                                        <p:tgtEl>
                                          <p:spTgt spid="17"/>
                                        </p:tgtEl>
                                        <p:attrNameLst>
                                          <p:attrName>ppt_x</p:attrName>
                                        </p:attrNameLst>
                                      </p:cBhvr>
                                      <p:tavLst>
                                        <p:tav tm="0">
                                          <p:val>
                                            <p:strVal val="#ppt_x"/>
                                          </p:val>
                                        </p:tav>
                                        <p:tav tm="100000">
                                          <p:val>
                                            <p:strVal val="#ppt_x"/>
                                          </p:val>
                                        </p:tav>
                                      </p:tavLst>
                                    </p:anim>
                                    <p:anim calcmode="lin" valueType="num">
                                      <p:cBhvr>
                                        <p:cTn id="14"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1000"/>
                                        <p:tgtEl>
                                          <p:spTgt spid="14"/>
                                        </p:tgtEl>
                                      </p:cBhvr>
                                    </p:animEffect>
                                    <p:anim calcmode="lin" valueType="num">
                                      <p:cBhvr>
                                        <p:cTn id="20" dur="1000" fill="hold"/>
                                        <p:tgtEl>
                                          <p:spTgt spid="14"/>
                                        </p:tgtEl>
                                        <p:attrNameLst>
                                          <p:attrName>ppt_x</p:attrName>
                                        </p:attrNameLst>
                                      </p:cBhvr>
                                      <p:tavLst>
                                        <p:tav tm="0">
                                          <p:val>
                                            <p:strVal val="#ppt_x"/>
                                          </p:val>
                                        </p:tav>
                                        <p:tav tm="100000">
                                          <p:val>
                                            <p:strVal val="#ppt_x"/>
                                          </p:val>
                                        </p:tav>
                                      </p:tavLst>
                                    </p:anim>
                                    <p:anim calcmode="lin" valueType="num">
                                      <p:cBhvr>
                                        <p:cTn id="21"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4" grpId="0"/>
    </p:bld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779494" y="519096"/>
              <a:ext cx="6633012" cy="800219"/>
            </a:xfrm>
            <a:prstGeom prst="rect">
              <a:avLst/>
            </a:prstGeom>
            <a:noFill/>
          </p:spPr>
          <p:txBody>
            <a:bodyPr wrap="square">
              <a:spAutoFit/>
            </a:bodyPr>
            <a:lstStyle/>
            <a:p>
              <a:pPr algn="ctr" rtl="1">
                <a:lnSpc>
                  <a:spcPct val="115000"/>
                </a:lnSpc>
                <a:spcAft>
                  <a:spcPts val="800"/>
                </a:spcAft>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التقييم المستمر مقابل التقييم الدوري</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20" name="Group 19">
            <a:extLst>
              <a:ext uri="{FF2B5EF4-FFF2-40B4-BE49-F238E27FC236}">
                <a16:creationId xmlns:a16="http://schemas.microsoft.com/office/drawing/2014/main" id="{C63F033D-7489-EF6C-23E9-D62956626367}"/>
              </a:ext>
            </a:extLst>
          </p:cNvPr>
          <p:cNvGrpSpPr/>
          <p:nvPr/>
        </p:nvGrpSpPr>
        <p:grpSpPr>
          <a:xfrm>
            <a:off x="6176711" y="1879858"/>
            <a:ext cx="6103088" cy="4556146"/>
            <a:chOff x="6176711" y="1879858"/>
            <a:chExt cx="6103088" cy="4556146"/>
          </a:xfrm>
        </p:grpSpPr>
        <p:pic>
          <p:nvPicPr>
            <p:cNvPr id="17" name="Picture 16">
              <a:extLst>
                <a:ext uri="{FF2B5EF4-FFF2-40B4-BE49-F238E27FC236}">
                  <a16:creationId xmlns:a16="http://schemas.microsoft.com/office/drawing/2014/main" id="{35116EA0-FCF8-8C42-0767-A92BA4995CB2}"/>
                </a:ext>
              </a:extLst>
            </p:cNvPr>
            <p:cNvPicPr>
              <a:picLocks noChangeAspect="1"/>
            </p:cNvPicPr>
            <p:nvPr/>
          </p:nvPicPr>
          <p:blipFill>
            <a:blip r:embed="rId2"/>
            <a:stretch>
              <a:fillRect/>
            </a:stretch>
          </p:blipFill>
          <p:spPr>
            <a:xfrm>
              <a:off x="7506846" y="1879858"/>
              <a:ext cx="3442819" cy="3784659"/>
            </a:xfrm>
            <a:prstGeom prst="rect">
              <a:avLst/>
            </a:prstGeom>
          </p:spPr>
        </p:pic>
        <p:sp>
          <p:nvSpPr>
            <p:cNvPr id="18" name="TextBox 17">
              <a:extLst>
                <a:ext uri="{FF2B5EF4-FFF2-40B4-BE49-F238E27FC236}">
                  <a16:creationId xmlns:a16="http://schemas.microsoft.com/office/drawing/2014/main" id="{DADC9A89-15BD-2CE3-59AB-A877A980D828}"/>
                </a:ext>
              </a:extLst>
            </p:cNvPr>
            <p:cNvSpPr txBox="1"/>
            <p:nvPr/>
          </p:nvSpPr>
          <p:spPr>
            <a:xfrm>
              <a:off x="6176711" y="5635785"/>
              <a:ext cx="6103088"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التقييم المستمر </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21" name="Group 20">
            <a:extLst>
              <a:ext uri="{FF2B5EF4-FFF2-40B4-BE49-F238E27FC236}">
                <a16:creationId xmlns:a16="http://schemas.microsoft.com/office/drawing/2014/main" id="{0BAF1F68-8E1C-64DC-1FB5-3D0A3B92B3A1}"/>
              </a:ext>
            </a:extLst>
          </p:cNvPr>
          <p:cNvGrpSpPr/>
          <p:nvPr/>
        </p:nvGrpSpPr>
        <p:grpSpPr>
          <a:xfrm>
            <a:off x="500654" y="2000289"/>
            <a:ext cx="6103088" cy="4435715"/>
            <a:chOff x="500654" y="2000289"/>
            <a:chExt cx="6103088" cy="4435715"/>
          </a:xfrm>
        </p:grpSpPr>
        <p:pic>
          <p:nvPicPr>
            <p:cNvPr id="15" name="Picture 14">
              <a:extLst>
                <a:ext uri="{FF2B5EF4-FFF2-40B4-BE49-F238E27FC236}">
                  <a16:creationId xmlns:a16="http://schemas.microsoft.com/office/drawing/2014/main" id="{C2AD5EDC-8657-BA81-E734-408CE53E8611}"/>
                </a:ext>
              </a:extLst>
            </p:cNvPr>
            <p:cNvPicPr>
              <a:picLocks noChangeAspect="1"/>
            </p:cNvPicPr>
            <p:nvPr/>
          </p:nvPicPr>
          <p:blipFill>
            <a:blip r:embed="rId3"/>
            <a:stretch>
              <a:fillRect/>
            </a:stretch>
          </p:blipFill>
          <p:spPr>
            <a:xfrm>
              <a:off x="1542143" y="2000289"/>
              <a:ext cx="4020111" cy="3543795"/>
            </a:xfrm>
            <a:prstGeom prst="rect">
              <a:avLst/>
            </a:prstGeom>
          </p:spPr>
        </p:pic>
        <p:sp>
          <p:nvSpPr>
            <p:cNvPr id="19" name="TextBox 18">
              <a:extLst>
                <a:ext uri="{FF2B5EF4-FFF2-40B4-BE49-F238E27FC236}">
                  <a16:creationId xmlns:a16="http://schemas.microsoft.com/office/drawing/2014/main" id="{7A033206-B296-C4E6-940E-3D2EF8659F5F}"/>
                </a:ext>
              </a:extLst>
            </p:cNvPr>
            <p:cNvSpPr txBox="1"/>
            <p:nvPr/>
          </p:nvSpPr>
          <p:spPr>
            <a:xfrm>
              <a:off x="500654" y="5635785"/>
              <a:ext cx="6103088"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التقييم الدوري </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spTree>
    <p:extLst>
      <p:ext uri="{BB962C8B-B14F-4D97-AF65-F5344CB8AC3E}">
        <p14:creationId xmlns:p14="http://schemas.microsoft.com/office/powerpoint/2010/main" val="29158647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anim calcmode="lin" valueType="num">
                                      <p:cBhvr>
                                        <p:cTn id="8" dur="1000" fill="hold"/>
                                        <p:tgtEl>
                                          <p:spTgt spid="20"/>
                                        </p:tgtEl>
                                        <p:attrNameLst>
                                          <p:attrName>ppt_x</p:attrName>
                                        </p:attrNameLst>
                                      </p:cBhvr>
                                      <p:tavLst>
                                        <p:tav tm="0">
                                          <p:val>
                                            <p:strVal val="#ppt_x"/>
                                          </p:val>
                                        </p:tav>
                                        <p:tav tm="100000">
                                          <p:val>
                                            <p:strVal val="#ppt_x"/>
                                          </p:val>
                                        </p:tav>
                                      </p:tavLst>
                                    </p:anim>
                                    <p:anim calcmode="lin" valueType="num">
                                      <p:cBhvr>
                                        <p:cTn id="9"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1"/>
                                        </p:tgtEl>
                                        <p:attrNameLst>
                                          <p:attrName>style.visibility</p:attrName>
                                        </p:attrNameLst>
                                      </p:cBhvr>
                                      <p:to>
                                        <p:strVal val="visible"/>
                                      </p:to>
                                    </p:set>
                                    <p:animEffect transition="in" filter="fade">
                                      <p:cBhvr>
                                        <p:cTn id="14" dur="1000"/>
                                        <p:tgtEl>
                                          <p:spTgt spid="21"/>
                                        </p:tgtEl>
                                      </p:cBhvr>
                                    </p:animEffect>
                                    <p:anim calcmode="lin" valueType="num">
                                      <p:cBhvr>
                                        <p:cTn id="15" dur="1000" fill="hold"/>
                                        <p:tgtEl>
                                          <p:spTgt spid="21"/>
                                        </p:tgtEl>
                                        <p:attrNameLst>
                                          <p:attrName>ppt_x</p:attrName>
                                        </p:attrNameLst>
                                      </p:cBhvr>
                                      <p:tavLst>
                                        <p:tav tm="0">
                                          <p:val>
                                            <p:strVal val="#ppt_x"/>
                                          </p:val>
                                        </p:tav>
                                        <p:tav tm="100000">
                                          <p:val>
                                            <p:strVal val="#ppt_x"/>
                                          </p:val>
                                        </p:tav>
                                      </p:tavLst>
                                    </p:anim>
                                    <p:anim calcmode="lin" valueType="num">
                                      <p:cBhvr>
                                        <p:cTn id="16"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779494" y="519096"/>
              <a:ext cx="6633012" cy="800219"/>
            </a:xfrm>
            <a:prstGeom prst="rect">
              <a:avLst/>
            </a:prstGeom>
            <a:noFill/>
          </p:spPr>
          <p:txBody>
            <a:bodyPr wrap="square">
              <a:spAutoFit/>
            </a:bodyPr>
            <a:lstStyle/>
            <a:p>
              <a:pPr algn="ctr" rtl="1">
                <a:lnSpc>
                  <a:spcPct val="115000"/>
                </a:lnSpc>
                <a:spcAft>
                  <a:spcPts val="800"/>
                </a:spcAft>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التقييم المستمر مقابل التقييم الدوري</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20" name="Group 19">
            <a:extLst>
              <a:ext uri="{FF2B5EF4-FFF2-40B4-BE49-F238E27FC236}">
                <a16:creationId xmlns:a16="http://schemas.microsoft.com/office/drawing/2014/main" id="{C63F033D-7489-EF6C-23E9-D62956626367}"/>
              </a:ext>
            </a:extLst>
          </p:cNvPr>
          <p:cNvGrpSpPr/>
          <p:nvPr/>
        </p:nvGrpSpPr>
        <p:grpSpPr>
          <a:xfrm>
            <a:off x="6176711" y="1879858"/>
            <a:ext cx="6103088" cy="4556146"/>
            <a:chOff x="6176711" y="1879858"/>
            <a:chExt cx="6103088" cy="4556146"/>
          </a:xfrm>
        </p:grpSpPr>
        <p:pic>
          <p:nvPicPr>
            <p:cNvPr id="17" name="Picture 16">
              <a:extLst>
                <a:ext uri="{FF2B5EF4-FFF2-40B4-BE49-F238E27FC236}">
                  <a16:creationId xmlns:a16="http://schemas.microsoft.com/office/drawing/2014/main" id="{35116EA0-FCF8-8C42-0767-A92BA4995CB2}"/>
                </a:ext>
              </a:extLst>
            </p:cNvPr>
            <p:cNvPicPr>
              <a:picLocks noChangeAspect="1"/>
            </p:cNvPicPr>
            <p:nvPr/>
          </p:nvPicPr>
          <p:blipFill>
            <a:blip r:embed="rId3"/>
            <a:stretch>
              <a:fillRect/>
            </a:stretch>
          </p:blipFill>
          <p:spPr>
            <a:xfrm>
              <a:off x="7506846" y="1879858"/>
              <a:ext cx="3442819" cy="3784659"/>
            </a:xfrm>
            <a:prstGeom prst="rect">
              <a:avLst/>
            </a:prstGeom>
          </p:spPr>
        </p:pic>
        <p:sp>
          <p:nvSpPr>
            <p:cNvPr id="18" name="TextBox 17">
              <a:extLst>
                <a:ext uri="{FF2B5EF4-FFF2-40B4-BE49-F238E27FC236}">
                  <a16:creationId xmlns:a16="http://schemas.microsoft.com/office/drawing/2014/main" id="{DADC9A89-15BD-2CE3-59AB-A877A980D828}"/>
                </a:ext>
              </a:extLst>
            </p:cNvPr>
            <p:cNvSpPr txBox="1"/>
            <p:nvPr/>
          </p:nvSpPr>
          <p:spPr>
            <a:xfrm>
              <a:off x="6176711" y="5635785"/>
              <a:ext cx="6103088"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التقييم المستمر </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14" name="TextBox 13">
            <a:extLst>
              <a:ext uri="{FF2B5EF4-FFF2-40B4-BE49-F238E27FC236}">
                <a16:creationId xmlns:a16="http://schemas.microsoft.com/office/drawing/2014/main" id="{87194EC9-21F3-1453-168B-DDE0582F6D71}"/>
              </a:ext>
            </a:extLst>
          </p:cNvPr>
          <p:cNvSpPr txBox="1"/>
          <p:nvPr/>
        </p:nvSpPr>
        <p:spPr>
          <a:xfrm>
            <a:off x="437318" y="3429000"/>
            <a:ext cx="7108197" cy="1708160"/>
          </a:xfrm>
          <a:prstGeom prst="rect">
            <a:avLst/>
          </a:prstGeom>
          <a:noFill/>
        </p:spPr>
        <p:txBody>
          <a:bodyPr wrap="square">
            <a:spAutoFit/>
          </a:bodyPr>
          <a:lstStyle/>
          <a:p>
            <a:pPr marL="342900" lvl="0" indent="-342900" algn="just" rtl="1">
              <a:lnSpc>
                <a:spcPct val="150000"/>
              </a:lnSpc>
              <a:spcAft>
                <a:spcPts val="800"/>
              </a:spcAft>
              <a:buSzPct val="150000"/>
              <a:buBlip>
                <a:blip r:embed="rId4"/>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التعريف: عملية تقييم مستمرة ومنتظمة لأداء الموظفين تحدث بشكل متكرر (يومي، أسبوعي، أو شهري) أثناء العمل اليومي، بهدف تقديم تغذية راجعة فورية وتحسين الأداء بشكل ديناميكي.</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Tree>
    <p:extLst>
      <p:ext uri="{BB962C8B-B14F-4D97-AF65-F5344CB8AC3E}">
        <p14:creationId xmlns:p14="http://schemas.microsoft.com/office/powerpoint/2010/main" val="12930042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779494" y="519096"/>
              <a:ext cx="6633012" cy="800219"/>
            </a:xfrm>
            <a:prstGeom prst="rect">
              <a:avLst/>
            </a:prstGeom>
            <a:noFill/>
          </p:spPr>
          <p:txBody>
            <a:bodyPr wrap="square">
              <a:spAutoFit/>
            </a:bodyPr>
            <a:lstStyle/>
            <a:p>
              <a:pPr algn="ctr" rtl="1">
                <a:lnSpc>
                  <a:spcPct val="115000"/>
                </a:lnSpc>
                <a:spcAft>
                  <a:spcPts val="800"/>
                </a:spcAft>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التقييم المستمر مقابل التقييم الدوري</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20" name="Group 19">
            <a:extLst>
              <a:ext uri="{FF2B5EF4-FFF2-40B4-BE49-F238E27FC236}">
                <a16:creationId xmlns:a16="http://schemas.microsoft.com/office/drawing/2014/main" id="{C63F033D-7489-EF6C-23E9-D62956626367}"/>
              </a:ext>
            </a:extLst>
          </p:cNvPr>
          <p:cNvGrpSpPr/>
          <p:nvPr/>
        </p:nvGrpSpPr>
        <p:grpSpPr>
          <a:xfrm>
            <a:off x="6176711" y="1879858"/>
            <a:ext cx="6103088" cy="4556146"/>
            <a:chOff x="6176711" y="1879858"/>
            <a:chExt cx="6103088" cy="4556146"/>
          </a:xfrm>
        </p:grpSpPr>
        <p:pic>
          <p:nvPicPr>
            <p:cNvPr id="17" name="Picture 16">
              <a:extLst>
                <a:ext uri="{FF2B5EF4-FFF2-40B4-BE49-F238E27FC236}">
                  <a16:creationId xmlns:a16="http://schemas.microsoft.com/office/drawing/2014/main" id="{35116EA0-FCF8-8C42-0767-A92BA4995CB2}"/>
                </a:ext>
              </a:extLst>
            </p:cNvPr>
            <p:cNvPicPr>
              <a:picLocks noChangeAspect="1"/>
            </p:cNvPicPr>
            <p:nvPr/>
          </p:nvPicPr>
          <p:blipFill>
            <a:blip r:embed="rId2"/>
            <a:stretch>
              <a:fillRect/>
            </a:stretch>
          </p:blipFill>
          <p:spPr>
            <a:xfrm>
              <a:off x="7506846" y="1879858"/>
              <a:ext cx="3442819" cy="3784659"/>
            </a:xfrm>
            <a:prstGeom prst="rect">
              <a:avLst/>
            </a:prstGeom>
          </p:spPr>
        </p:pic>
        <p:sp>
          <p:nvSpPr>
            <p:cNvPr id="18" name="TextBox 17">
              <a:extLst>
                <a:ext uri="{FF2B5EF4-FFF2-40B4-BE49-F238E27FC236}">
                  <a16:creationId xmlns:a16="http://schemas.microsoft.com/office/drawing/2014/main" id="{DADC9A89-15BD-2CE3-59AB-A877A980D828}"/>
                </a:ext>
              </a:extLst>
            </p:cNvPr>
            <p:cNvSpPr txBox="1"/>
            <p:nvPr/>
          </p:nvSpPr>
          <p:spPr>
            <a:xfrm>
              <a:off x="6176711" y="5635785"/>
              <a:ext cx="6103088"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التقييم المستمر </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16" name="TextBox 15">
            <a:extLst>
              <a:ext uri="{FF2B5EF4-FFF2-40B4-BE49-F238E27FC236}">
                <a16:creationId xmlns:a16="http://schemas.microsoft.com/office/drawing/2014/main" id="{DFCC6E42-6F7F-FAE6-C37B-E7628F9B20F9}"/>
              </a:ext>
            </a:extLst>
          </p:cNvPr>
          <p:cNvSpPr txBox="1"/>
          <p:nvPr/>
        </p:nvSpPr>
        <p:spPr>
          <a:xfrm>
            <a:off x="-1342705" y="2038034"/>
            <a:ext cx="8081682" cy="600164"/>
          </a:xfrm>
          <a:prstGeom prst="rect">
            <a:avLst/>
          </a:prstGeom>
          <a:noFill/>
        </p:spPr>
        <p:txBody>
          <a:bodyPr wrap="square">
            <a:spAutoFit/>
          </a:bodyPr>
          <a:lstStyle/>
          <a:p>
            <a:pPr algn="just" rtl="1">
              <a:lnSpc>
                <a:spcPct val="150000"/>
              </a:lnSpc>
              <a:spcAft>
                <a:spcPts val="800"/>
              </a:spcAft>
              <a:buSzPct val="150000"/>
            </a:pPr>
            <a:r>
              <a:rPr lang="ar-SA" sz="2400" dirty="0">
                <a:solidFill>
                  <a:srgbClr val="168489"/>
                </a:solidFill>
                <a:latin typeface="Calibri" panose="020F0502020204030204" pitchFamily="34" charset="0"/>
                <a:ea typeface="Calibri" panose="020F0502020204030204" pitchFamily="34" charset="0"/>
                <a:cs typeface="Adobe Arabic" panose="02040503050201020203" pitchFamily="18" charset="-78"/>
              </a:rPr>
              <a:t>الخصائص:  </a:t>
            </a:r>
            <a:endParaRPr lang="en-US" sz="2400" dirty="0">
              <a:solidFill>
                <a:srgbClr val="168489"/>
              </a:solidFill>
              <a:latin typeface="Calibri" panose="020F0502020204030204" pitchFamily="34" charset="0"/>
              <a:ea typeface="Calibri" panose="020F0502020204030204" pitchFamily="34" charset="0"/>
              <a:cs typeface="Adobe Arabic" panose="02040503050201020203" pitchFamily="18" charset="-78"/>
            </a:endParaRPr>
          </a:p>
        </p:txBody>
      </p:sp>
      <p:sp>
        <p:nvSpPr>
          <p:cNvPr id="22" name="TextBox 21">
            <a:extLst>
              <a:ext uri="{FF2B5EF4-FFF2-40B4-BE49-F238E27FC236}">
                <a16:creationId xmlns:a16="http://schemas.microsoft.com/office/drawing/2014/main" id="{15B3284A-6F4B-B339-FA45-6A0CD5A21CF2}"/>
              </a:ext>
            </a:extLst>
          </p:cNvPr>
          <p:cNvSpPr txBox="1"/>
          <p:nvPr/>
        </p:nvSpPr>
        <p:spPr>
          <a:xfrm>
            <a:off x="-1342705" y="2892114"/>
            <a:ext cx="8081682" cy="600164"/>
          </a:xfrm>
          <a:prstGeom prst="rect">
            <a:avLst/>
          </a:prstGeom>
          <a:noFill/>
        </p:spPr>
        <p:txBody>
          <a:bodyPr wrap="square">
            <a:spAutoFit/>
          </a:bodyPr>
          <a:lstStyle/>
          <a:p>
            <a:pPr marL="342900" indent="-342900" algn="just" rtl="1">
              <a:lnSpc>
                <a:spcPct val="150000"/>
              </a:lnSpc>
              <a:spcAft>
                <a:spcPts val="800"/>
              </a:spcAft>
              <a:buSzPct val="15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يتم بشكل غير رسمي أو شبه رسمي.  </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
        <p:nvSpPr>
          <p:cNvPr id="23" name="TextBox 22">
            <a:extLst>
              <a:ext uri="{FF2B5EF4-FFF2-40B4-BE49-F238E27FC236}">
                <a16:creationId xmlns:a16="http://schemas.microsoft.com/office/drawing/2014/main" id="{36CFC21F-00AE-5BC9-7C18-EC77EC62701C}"/>
              </a:ext>
            </a:extLst>
          </p:cNvPr>
          <p:cNvSpPr txBox="1"/>
          <p:nvPr/>
        </p:nvSpPr>
        <p:spPr>
          <a:xfrm>
            <a:off x="-1342705" y="3642178"/>
            <a:ext cx="8081682" cy="600164"/>
          </a:xfrm>
          <a:prstGeom prst="rect">
            <a:avLst/>
          </a:prstGeom>
          <a:noFill/>
        </p:spPr>
        <p:txBody>
          <a:bodyPr wrap="square">
            <a:spAutoFit/>
          </a:bodyPr>
          <a:lstStyle/>
          <a:p>
            <a:pPr marL="342900" lvl="0" indent="-342900" algn="just" rtl="1">
              <a:lnSpc>
                <a:spcPct val="150000"/>
              </a:lnSpc>
              <a:spcAft>
                <a:spcPts val="800"/>
              </a:spcAft>
              <a:buSzPct val="15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يركز على التغذية الراجعة الفورية لتصحيح الأخطاء أو تعزيز الإنجازات.  </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
        <p:nvSpPr>
          <p:cNvPr id="15" name="TextBox 14">
            <a:extLst>
              <a:ext uri="{FF2B5EF4-FFF2-40B4-BE49-F238E27FC236}">
                <a16:creationId xmlns:a16="http://schemas.microsoft.com/office/drawing/2014/main" id="{C04EFAFA-3D6B-339A-7CC9-56D7564C11B1}"/>
              </a:ext>
            </a:extLst>
          </p:cNvPr>
          <p:cNvSpPr txBox="1"/>
          <p:nvPr/>
        </p:nvSpPr>
        <p:spPr>
          <a:xfrm>
            <a:off x="-1342705" y="4415681"/>
            <a:ext cx="8081682" cy="600164"/>
          </a:xfrm>
          <a:prstGeom prst="rect">
            <a:avLst/>
          </a:prstGeom>
          <a:noFill/>
        </p:spPr>
        <p:txBody>
          <a:bodyPr wrap="square">
            <a:spAutoFit/>
          </a:bodyPr>
          <a:lstStyle/>
          <a:p>
            <a:pPr marL="342900" indent="-342900" algn="just" rtl="1">
              <a:lnSpc>
                <a:spcPct val="150000"/>
              </a:lnSpc>
              <a:spcAft>
                <a:spcPts val="800"/>
              </a:spcAft>
              <a:buSzPct val="15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مرن ويتكيف مع احتياجات العمل اليومية.  </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
        <p:nvSpPr>
          <p:cNvPr id="19" name="TextBox 18">
            <a:extLst>
              <a:ext uri="{FF2B5EF4-FFF2-40B4-BE49-F238E27FC236}">
                <a16:creationId xmlns:a16="http://schemas.microsoft.com/office/drawing/2014/main" id="{F498B96A-9683-0627-477C-0486DC9AB2A2}"/>
              </a:ext>
            </a:extLst>
          </p:cNvPr>
          <p:cNvSpPr txBox="1"/>
          <p:nvPr/>
        </p:nvSpPr>
        <p:spPr>
          <a:xfrm>
            <a:off x="-1342705" y="5231154"/>
            <a:ext cx="8081682" cy="600164"/>
          </a:xfrm>
          <a:prstGeom prst="rect">
            <a:avLst/>
          </a:prstGeom>
          <a:noFill/>
        </p:spPr>
        <p:txBody>
          <a:bodyPr wrap="square">
            <a:spAutoFit/>
          </a:bodyPr>
          <a:lstStyle/>
          <a:p>
            <a:pPr marL="342900" lvl="0" indent="-342900" algn="just" rtl="1">
              <a:lnSpc>
                <a:spcPct val="150000"/>
              </a:lnSpc>
              <a:spcAft>
                <a:spcPts val="800"/>
              </a:spcAft>
              <a:buSzPct val="15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يشجع الحوار المفتوح بين المدير والموظف.  </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Tree>
    <p:extLst>
      <p:ext uri="{BB962C8B-B14F-4D97-AF65-F5344CB8AC3E}">
        <p14:creationId xmlns:p14="http://schemas.microsoft.com/office/powerpoint/2010/main" val="20017882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2"/>
                                        </p:tgtEl>
                                        <p:attrNameLst>
                                          <p:attrName>style.visibility</p:attrName>
                                        </p:attrNameLst>
                                      </p:cBhvr>
                                      <p:to>
                                        <p:strVal val="visible"/>
                                      </p:to>
                                    </p:set>
                                    <p:animEffect transition="in" filter="fade">
                                      <p:cBhvr>
                                        <p:cTn id="14" dur="1000"/>
                                        <p:tgtEl>
                                          <p:spTgt spid="22"/>
                                        </p:tgtEl>
                                      </p:cBhvr>
                                    </p:animEffect>
                                    <p:anim calcmode="lin" valueType="num">
                                      <p:cBhvr>
                                        <p:cTn id="15" dur="1000" fill="hold"/>
                                        <p:tgtEl>
                                          <p:spTgt spid="22"/>
                                        </p:tgtEl>
                                        <p:attrNameLst>
                                          <p:attrName>ppt_x</p:attrName>
                                        </p:attrNameLst>
                                      </p:cBhvr>
                                      <p:tavLst>
                                        <p:tav tm="0">
                                          <p:val>
                                            <p:strVal val="#ppt_x"/>
                                          </p:val>
                                        </p:tav>
                                        <p:tav tm="100000">
                                          <p:val>
                                            <p:strVal val="#ppt_x"/>
                                          </p:val>
                                        </p:tav>
                                      </p:tavLst>
                                    </p:anim>
                                    <p:anim calcmode="lin" valueType="num">
                                      <p:cBhvr>
                                        <p:cTn id="16"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23"/>
                                        </p:tgtEl>
                                        <p:attrNameLst>
                                          <p:attrName>style.visibility</p:attrName>
                                        </p:attrNameLst>
                                      </p:cBhvr>
                                      <p:to>
                                        <p:strVal val="visible"/>
                                      </p:to>
                                    </p:set>
                                    <p:animEffect transition="in" filter="fade">
                                      <p:cBhvr>
                                        <p:cTn id="21" dur="1000"/>
                                        <p:tgtEl>
                                          <p:spTgt spid="23"/>
                                        </p:tgtEl>
                                      </p:cBhvr>
                                    </p:animEffect>
                                    <p:anim calcmode="lin" valueType="num">
                                      <p:cBhvr>
                                        <p:cTn id="22" dur="1000" fill="hold"/>
                                        <p:tgtEl>
                                          <p:spTgt spid="23"/>
                                        </p:tgtEl>
                                        <p:attrNameLst>
                                          <p:attrName>ppt_x</p:attrName>
                                        </p:attrNameLst>
                                      </p:cBhvr>
                                      <p:tavLst>
                                        <p:tav tm="0">
                                          <p:val>
                                            <p:strVal val="#ppt_x"/>
                                          </p:val>
                                        </p:tav>
                                        <p:tav tm="100000">
                                          <p:val>
                                            <p:strVal val="#ppt_x"/>
                                          </p:val>
                                        </p:tav>
                                      </p:tavLst>
                                    </p:anim>
                                    <p:anim calcmode="lin" valueType="num">
                                      <p:cBhvr>
                                        <p:cTn id="23"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fade">
                                      <p:cBhvr>
                                        <p:cTn id="28" dur="1000"/>
                                        <p:tgtEl>
                                          <p:spTgt spid="15"/>
                                        </p:tgtEl>
                                      </p:cBhvr>
                                    </p:animEffect>
                                    <p:anim calcmode="lin" valueType="num">
                                      <p:cBhvr>
                                        <p:cTn id="29" dur="1000" fill="hold"/>
                                        <p:tgtEl>
                                          <p:spTgt spid="15"/>
                                        </p:tgtEl>
                                        <p:attrNameLst>
                                          <p:attrName>ppt_x</p:attrName>
                                        </p:attrNameLst>
                                      </p:cBhvr>
                                      <p:tavLst>
                                        <p:tav tm="0">
                                          <p:val>
                                            <p:strVal val="#ppt_x"/>
                                          </p:val>
                                        </p:tav>
                                        <p:tav tm="100000">
                                          <p:val>
                                            <p:strVal val="#ppt_x"/>
                                          </p:val>
                                        </p:tav>
                                      </p:tavLst>
                                    </p:anim>
                                    <p:anim calcmode="lin" valueType="num">
                                      <p:cBhvr>
                                        <p:cTn id="30"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9"/>
                                        </p:tgtEl>
                                        <p:attrNameLst>
                                          <p:attrName>style.visibility</p:attrName>
                                        </p:attrNameLst>
                                      </p:cBhvr>
                                      <p:to>
                                        <p:strVal val="visible"/>
                                      </p:to>
                                    </p:set>
                                    <p:animEffect transition="in" filter="fade">
                                      <p:cBhvr>
                                        <p:cTn id="35" dur="1000"/>
                                        <p:tgtEl>
                                          <p:spTgt spid="19"/>
                                        </p:tgtEl>
                                      </p:cBhvr>
                                    </p:animEffect>
                                    <p:anim calcmode="lin" valueType="num">
                                      <p:cBhvr>
                                        <p:cTn id="36" dur="1000" fill="hold"/>
                                        <p:tgtEl>
                                          <p:spTgt spid="19"/>
                                        </p:tgtEl>
                                        <p:attrNameLst>
                                          <p:attrName>ppt_x</p:attrName>
                                        </p:attrNameLst>
                                      </p:cBhvr>
                                      <p:tavLst>
                                        <p:tav tm="0">
                                          <p:val>
                                            <p:strVal val="#ppt_x"/>
                                          </p:val>
                                        </p:tav>
                                        <p:tav tm="100000">
                                          <p:val>
                                            <p:strVal val="#ppt_x"/>
                                          </p:val>
                                        </p:tav>
                                      </p:tavLst>
                                    </p:anim>
                                    <p:anim calcmode="lin" valueType="num">
                                      <p:cBhvr>
                                        <p:cTn id="37"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22" grpId="0"/>
      <p:bldP spid="23" grpId="0"/>
      <p:bldP spid="15" grpId="0"/>
      <p:bldP spid="19" grpId="0"/>
    </p:bld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779494" y="519096"/>
              <a:ext cx="6633012" cy="800219"/>
            </a:xfrm>
            <a:prstGeom prst="rect">
              <a:avLst/>
            </a:prstGeom>
            <a:noFill/>
          </p:spPr>
          <p:txBody>
            <a:bodyPr wrap="square">
              <a:spAutoFit/>
            </a:bodyPr>
            <a:lstStyle/>
            <a:p>
              <a:pPr algn="ctr" rtl="1">
                <a:lnSpc>
                  <a:spcPct val="115000"/>
                </a:lnSpc>
                <a:spcAft>
                  <a:spcPts val="800"/>
                </a:spcAft>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التقييم المستمر مقابل التقييم الدوري</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20" name="Group 19">
            <a:extLst>
              <a:ext uri="{FF2B5EF4-FFF2-40B4-BE49-F238E27FC236}">
                <a16:creationId xmlns:a16="http://schemas.microsoft.com/office/drawing/2014/main" id="{C63F033D-7489-EF6C-23E9-D62956626367}"/>
              </a:ext>
            </a:extLst>
          </p:cNvPr>
          <p:cNvGrpSpPr/>
          <p:nvPr/>
        </p:nvGrpSpPr>
        <p:grpSpPr>
          <a:xfrm>
            <a:off x="6176711" y="1879858"/>
            <a:ext cx="6103088" cy="4556146"/>
            <a:chOff x="6176711" y="1879858"/>
            <a:chExt cx="6103088" cy="4556146"/>
          </a:xfrm>
        </p:grpSpPr>
        <p:pic>
          <p:nvPicPr>
            <p:cNvPr id="17" name="Picture 16">
              <a:extLst>
                <a:ext uri="{FF2B5EF4-FFF2-40B4-BE49-F238E27FC236}">
                  <a16:creationId xmlns:a16="http://schemas.microsoft.com/office/drawing/2014/main" id="{35116EA0-FCF8-8C42-0767-A92BA4995CB2}"/>
                </a:ext>
              </a:extLst>
            </p:cNvPr>
            <p:cNvPicPr>
              <a:picLocks noChangeAspect="1"/>
            </p:cNvPicPr>
            <p:nvPr/>
          </p:nvPicPr>
          <p:blipFill>
            <a:blip r:embed="rId3"/>
            <a:stretch>
              <a:fillRect/>
            </a:stretch>
          </p:blipFill>
          <p:spPr>
            <a:xfrm>
              <a:off x="7506846" y="1879858"/>
              <a:ext cx="3442819" cy="3784659"/>
            </a:xfrm>
            <a:prstGeom prst="rect">
              <a:avLst/>
            </a:prstGeom>
          </p:spPr>
        </p:pic>
        <p:sp>
          <p:nvSpPr>
            <p:cNvPr id="18" name="TextBox 17">
              <a:extLst>
                <a:ext uri="{FF2B5EF4-FFF2-40B4-BE49-F238E27FC236}">
                  <a16:creationId xmlns:a16="http://schemas.microsoft.com/office/drawing/2014/main" id="{DADC9A89-15BD-2CE3-59AB-A877A980D828}"/>
                </a:ext>
              </a:extLst>
            </p:cNvPr>
            <p:cNvSpPr txBox="1"/>
            <p:nvPr/>
          </p:nvSpPr>
          <p:spPr>
            <a:xfrm>
              <a:off x="6176711" y="5635785"/>
              <a:ext cx="6103088"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التقييم المستمر </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16" name="TextBox 15">
            <a:extLst>
              <a:ext uri="{FF2B5EF4-FFF2-40B4-BE49-F238E27FC236}">
                <a16:creationId xmlns:a16="http://schemas.microsoft.com/office/drawing/2014/main" id="{DFCC6E42-6F7F-FAE6-C37B-E7628F9B20F9}"/>
              </a:ext>
            </a:extLst>
          </p:cNvPr>
          <p:cNvSpPr txBox="1"/>
          <p:nvPr/>
        </p:nvSpPr>
        <p:spPr>
          <a:xfrm>
            <a:off x="-1342705" y="2038034"/>
            <a:ext cx="8081682" cy="600164"/>
          </a:xfrm>
          <a:prstGeom prst="rect">
            <a:avLst/>
          </a:prstGeom>
          <a:noFill/>
        </p:spPr>
        <p:txBody>
          <a:bodyPr wrap="square">
            <a:spAutoFit/>
          </a:bodyPr>
          <a:lstStyle/>
          <a:p>
            <a:pPr algn="just" rtl="1">
              <a:lnSpc>
                <a:spcPct val="150000"/>
              </a:lnSpc>
              <a:spcAft>
                <a:spcPts val="800"/>
              </a:spcAft>
              <a:buSzPct val="150000"/>
            </a:pPr>
            <a:r>
              <a:rPr lang="ar-SA" sz="2400" dirty="0">
                <a:solidFill>
                  <a:srgbClr val="168489"/>
                </a:solidFill>
                <a:latin typeface="Calibri" panose="020F0502020204030204" pitchFamily="34" charset="0"/>
                <a:ea typeface="Calibri" panose="020F0502020204030204" pitchFamily="34" charset="0"/>
                <a:cs typeface="Adobe Arabic" panose="02040503050201020203" pitchFamily="18" charset="-78"/>
              </a:rPr>
              <a:t>المزايا:  </a:t>
            </a:r>
            <a:endParaRPr lang="en-US" sz="2400" dirty="0">
              <a:solidFill>
                <a:srgbClr val="168489"/>
              </a:solidFill>
              <a:latin typeface="Calibri" panose="020F0502020204030204" pitchFamily="34" charset="0"/>
              <a:ea typeface="Calibri" panose="020F0502020204030204" pitchFamily="34" charset="0"/>
              <a:cs typeface="Adobe Arabic" panose="02040503050201020203" pitchFamily="18" charset="-78"/>
            </a:endParaRPr>
          </a:p>
        </p:txBody>
      </p:sp>
      <p:sp>
        <p:nvSpPr>
          <p:cNvPr id="22" name="TextBox 21">
            <a:extLst>
              <a:ext uri="{FF2B5EF4-FFF2-40B4-BE49-F238E27FC236}">
                <a16:creationId xmlns:a16="http://schemas.microsoft.com/office/drawing/2014/main" id="{15B3284A-6F4B-B339-FA45-6A0CD5A21CF2}"/>
              </a:ext>
            </a:extLst>
          </p:cNvPr>
          <p:cNvSpPr txBox="1"/>
          <p:nvPr/>
        </p:nvSpPr>
        <p:spPr>
          <a:xfrm>
            <a:off x="-1342705" y="2892114"/>
            <a:ext cx="8081682" cy="600164"/>
          </a:xfrm>
          <a:prstGeom prst="rect">
            <a:avLst/>
          </a:prstGeom>
          <a:noFill/>
        </p:spPr>
        <p:txBody>
          <a:bodyPr wrap="square">
            <a:spAutoFit/>
          </a:bodyPr>
          <a:lstStyle/>
          <a:p>
            <a:pPr marL="342900" lvl="0" indent="-342900" algn="just" rtl="1">
              <a:lnSpc>
                <a:spcPct val="150000"/>
              </a:lnSpc>
              <a:spcAft>
                <a:spcPts val="800"/>
              </a:spcAft>
              <a:buSzPct val="150000"/>
              <a:buBlip>
                <a:blip r:embed="rId4"/>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يسمح بتصحيح الأخطاء بسرعة قبل أن تتراكم.  </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
        <p:nvSpPr>
          <p:cNvPr id="23" name="TextBox 22">
            <a:extLst>
              <a:ext uri="{FF2B5EF4-FFF2-40B4-BE49-F238E27FC236}">
                <a16:creationId xmlns:a16="http://schemas.microsoft.com/office/drawing/2014/main" id="{36CFC21F-00AE-5BC9-7C18-EC77EC62701C}"/>
              </a:ext>
            </a:extLst>
          </p:cNvPr>
          <p:cNvSpPr txBox="1"/>
          <p:nvPr/>
        </p:nvSpPr>
        <p:spPr>
          <a:xfrm>
            <a:off x="-1342705" y="3642178"/>
            <a:ext cx="8081682" cy="600164"/>
          </a:xfrm>
          <a:prstGeom prst="rect">
            <a:avLst/>
          </a:prstGeom>
          <a:noFill/>
        </p:spPr>
        <p:txBody>
          <a:bodyPr wrap="square">
            <a:spAutoFit/>
          </a:bodyPr>
          <a:lstStyle/>
          <a:p>
            <a:pPr marL="342900" indent="-342900" algn="just" rtl="1">
              <a:lnSpc>
                <a:spcPct val="150000"/>
              </a:lnSpc>
              <a:spcAft>
                <a:spcPts val="800"/>
              </a:spcAft>
              <a:buSzPct val="150000"/>
              <a:buBlip>
                <a:blip r:embed="rId4"/>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يعزز التحفيز المستمر من خلال التعزيز الإيجابي.  </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
        <p:nvSpPr>
          <p:cNvPr id="15" name="TextBox 14">
            <a:extLst>
              <a:ext uri="{FF2B5EF4-FFF2-40B4-BE49-F238E27FC236}">
                <a16:creationId xmlns:a16="http://schemas.microsoft.com/office/drawing/2014/main" id="{C04EFAFA-3D6B-339A-7CC9-56D7564C11B1}"/>
              </a:ext>
            </a:extLst>
          </p:cNvPr>
          <p:cNvSpPr txBox="1"/>
          <p:nvPr/>
        </p:nvSpPr>
        <p:spPr>
          <a:xfrm>
            <a:off x="-1342705" y="4415681"/>
            <a:ext cx="8081682" cy="600164"/>
          </a:xfrm>
          <a:prstGeom prst="rect">
            <a:avLst/>
          </a:prstGeom>
          <a:noFill/>
        </p:spPr>
        <p:txBody>
          <a:bodyPr wrap="square">
            <a:spAutoFit/>
          </a:bodyPr>
          <a:lstStyle/>
          <a:p>
            <a:pPr marL="342900" lvl="0" indent="-342900" algn="just" rtl="1">
              <a:lnSpc>
                <a:spcPct val="150000"/>
              </a:lnSpc>
              <a:spcAft>
                <a:spcPts val="800"/>
              </a:spcAft>
              <a:buSzPct val="150000"/>
              <a:buBlip>
                <a:blip r:embed="rId4"/>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يساعد في بناء علاقة ثقة بين المدير والموظف.  </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
        <p:nvSpPr>
          <p:cNvPr id="19" name="TextBox 18">
            <a:extLst>
              <a:ext uri="{FF2B5EF4-FFF2-40B4-BE49-F238E27FC236}">
                <a16:creationId xmlns:a16="http://schemas.microsoft.com/office/drawing/2014/main" id="{F498B96A-9683-0627-477C-0486DC9AB2A2}"/>
              </a:ext>
            </a:extLst>
          </p:cNvPr>
          <p:cNvSpPr txBox="1"/>
          <p:nvPr/>
        </p:nvSpPr>
        <p:spPr>
          <a:xfrm>
            <a:off x="-1342705" y="5231154"/>
            <a:ext cx="8081682" cy="600164"/>
          </a:xfrm>
          <a:prstGeom prst="rect">
            <a:avLst/>
          </a:prstGeom>
          <a:noFill/>
        </p:spPr>
        <p:txBody>
          <a:bodyPr wrap="square">
            <a:spAutoFit/>
          </a:bodyPr>
          <a:lstStyle/>
          <a:p>
            <a:pPr marL="342900" indent="-342900" algn="just" rtl="1">
              <a:lnSpc>
                <a:spcPct val="150000"/>
              </a:lnSpc>
              <a:spcAft>
                <a:spcPts val="800"/>
              </a:spcAft>
              <a:buSzPct val="150000"/>
              <a:buBlip>
                <a:blip r:embed="rId4"/>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يدعم التطوير المستمر للمهارات.  </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Tree>
    <p:extLst>
      <p:ext uri="{BB962C8B-B14F-4D97-AF65-F5344CB8AC3E}">
        <p14:creationId xmlns:p14="http://schemas.microsoft.com/office/powerpoint/2010/main" val="31136212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2"/>
                                        </p:tgtEl>
                                        <p:attrNameLst>
                                          <p:attrName>style.visibility</p:attrName>
                                        </p:attrNameLst>
                                      </p:cBhvr>
                                      <p:to>
                                        <p:strVal val="visible"/>
                                      </p:to>
                                    </p:set>
                                    <p:animEffect transition="in" filter="fade">
                                      <p:cBhvr>
                                        <p:cTn id="14" dur="1000"/>
                                        <p:tgtEl>
                                          <p:spTgt spid="22"/>
                                        </p:tgtEl>
                                      </p:cBhvr>
                                    </p:animEffect>
                                    <p:anim calcmode="lin" valueType="num">
                                      <p:cBhvr>
                                        <p:cTn id="15" dur="1000" fill="hold"/>
                                        <p:tgtEl>
                                          <p:spTgt spid="22"/>
                                        </p:tgtEl>
                                        <p:attrNameLst>
                                          <p:attrName>ppt_x</p:attrName>
                                        </p:attrNameLst>
                                      </p:cBhvr>
                                      <p:tavLst>
                                        <p:tav tm="0">
                                          <p:val>
                                            <p:strVal val="#ppt_x"/>
                                          </p:val>
                                        </p:tav>
                                        <p:tav tm="100000">
                                          <p:val>
                                            <p:strVal val="#ppt_x"/>
                                          </p:val>
                                        </p:tav>
                                      </p:tavLst>
                                    </p:anim>
                                    <p:anim calcmode="lin" valueType="num">
                                      <p:cBhvr>
                                        <p:cTn id="16"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23"/>
                                        </p:tgtEl>
                                        <p:attrNameLst>
                                          <p:attrName>style.visibility</p:attrName>
                                        </p:attrNameLst>
                                      </p:cBhvr>
                                      <p:to>
                                        <p:strVal val="visible"/>
                                      </p:to>
                                    </p:set>
                                    <p:animEffect transition="in" filter="fade">
                                      <p:cBhvr>
                                        <p:cTn id="21" dur="1000"/>
                                        <p:tgtEl>
                                          <p:spTgt spid="23"/>
                                        </p:tgtEl>
                                      </p:cBhvr>
                                    </p:animEffect>
                                    <p:anim calcmode="lin" valueType="num">
                                      <p:cBhvr>
                                        <p:cTn id="22" dur="1000" fill="hold"/>
                                        <p:tgtEl>
                                          <p:spTgt spid="23"/>
                                        </p:tgtEl>
                                        <p:attrNameLst>
                                          <p:attrName>ppt_x</p:attrName>
                                        </p:attrNameLst>
                                      </p:cBhvr>
                                      <p:tavLst>
                                        <p:tav tm="0">
                                          <p:val>
                                            <p:strVal val="#ppt_x"/>
                                          </p:val>
                                        </p:tav>
                                        <p:tav tm="100000">
                                          <p:val>
                                            <p:strVal val="#ppt_x"/>
                                          </p:val>
                                        </p:tav>
                                      </p:tavLst>
                                    </p:anim>
                                    <p:anim calcmode="lin" valueType="num">
                                      <p:cBhvr>
                                        <p:cTn id="23"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fade">
                                      <p:cBhvr>
                                        <p:cTn id="28" dur="1000"/>
                                        <p:tgtEl>
                                          <p:spTgt spid="15"/>
                                        </p:tgtEl>
                                      </p:cBhvr>
                                    </p:animEffect>
                                    <p:anim calcmode="lin" valueType="num">
                                      <p:cBhvr>
                                        <p:cTn id="29" dur="1000" fill="hold"/>
                                        <p:tgtEl>
                                          <p:spTgt spid="15"/>
                                        </p:tgtEl>
                                        <p:attrNameLst>
                                          <p:attrName>ppt_x</p:attrName>
                                        </p:attrNameLst>
                                      </p:cBhvr>
                                      <p:tavLst>
                                        <p:tav tm="0">
                                          <p:val>
                                            <p:strVal val="#ppt_x"/>
                                          </p:val>
                                        </p:tav>
                                        <p:tav tm="100000">
                                          <p:val>
                                            <p:strVal val="#ppt_x"/>
                                          </p:val>
                                        </p:tav>
                                      </p:tavLst>
                                    </p:anim>
                                    <p:anim calcmode="lin" valueType="num">
                                      <p:cBhvr>
                                        <p:cTn id="30"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9"/>
                                        </p:tgtEl>
                                        <p:attrNameLst>
                                          <p:attrName>style.visibility</p:attrName>
                                        </p:attrNameLst>
                                      </p:cBhvr>
                                      <p:to>
                                        <p:strVal val="visible"/>
                                      </p:to>
                                    </p:set>
                                    <p:animEffect transition="in" filter="fade">
                                      <p:cBhvr>
                                        <p:cTn id="35" dur="1000"/>
                                        <p:tgtEl>
                                          <p:spTgt spid="19"/>
                                        </p:tgtEl>
                                      </p:cBhvr>
                                    </p:animEffect>
                                    <p:anim calcmode="lin" valueType="num">
                                      <p:cBhvr>
                                        <p:cTn id="36" dur="1000" fill="hold"/>
                                        <p:tgtEl>
                                          <p:spTgt spid="19"/>
                                        </p:tgtEl>
                                        <p:attrNameLst>
                                          <p:attrName>ppt_x</p:attrName>
                                        </p:attrNameLst>
                                      </p:cBhvr>
                                      <p:tavLst>
                                        <p:tav tm="0">
                                          <p:val>
                                            <p:strVal val="#ppt_x"/>
                                          </p:val>
                                        </p:tav>
                                        <p:tav tm="100000">
                                          <p:val>
                                            <p:strVal val="#ppt_x"/>
                                          </p:val>
                                        </p:tav>
                                      </p:tavLst>
                                    </p:anim>
                                    <p:anim calcmode="lin" valueType="num">
                                      <p:cBhvr>
                                        <p:cTn id="37"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22" grpId="0"/>
      <p:bldP spid="23" grpId="0"/>
      <p:bldP spid="15" grpId="0"/>
      <p:bldP spid="19" grpId="0"/>
    </p:bld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779494" y="519096"/>
              <a:ext cx="6633012" cy="800219"/>
            </a:xfrm>
            <a:prstGeom prst="rect">
              <a:avLst/>
            </a:prstGeom>
            <a:noFill/>
          </p:spPr>
          <p:txBody>
            <a:bodyPr wrap="square">
              <a:spAutoFit/>
            </a:bodyPr>
            <a:lstStyle/>
            <a:p>
              <a:pPr algn="ctr" rtl="1">
                <a:lnSpc>
                  <a:spcPct val="115000"/>
                </a:lnSpc>
                <a:spcAft>
                  <a:spcPts val="800"/>
                </a:spcAft>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التقييم المستمر مقابل التقييم الدوري</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20" name="Group 19">
            <a:extLst>
              <a:ext uri="{FF2B5EF4-FFF2-40B4-BE49-F238E27FC236}">
                <a16:creationId xmlns:a16="http://schemas.microsoft.com/office/drawing/2014/main" id="{C63F033D-7489-EF6C-23E9-D62956626367}"/>
              </a:ext>
            </a:extLst>
          </p:cNvPr>
          <p:cNvGrpSpPr/>
          <p:nvPr/>
        </p:nvGrpSpPr>
        <p:grpSpPr>
          <a:xfrm>
            <a:off x="6176711" y="1879858"/>
            <a:ext cx="6103088" cy="4556146"/>
            <a:chOff x="6176711" y="1879858"/>
            <a:chExt cx="6103088" cy="4556146"/>
          </a:xfrm>
        </p:grpSpPr>
        <p:pic>
          <p:nvPicPr>
            <p:cNvPr id="17" name="Picture 16">
              <a:extLst>
                <a:ext uri="{FF2B5EF4-FFF2-40B4-BE49-F238E27FC236}">
                  <a16:creationId xmlns:a16="http://schemas.microsoft.com/office/drawing/2014/main" id="{35116EA0-FCF8-8C42-0767-A92BA4995CB2}"/>
                </a:ext>
              </a:extLst>
            </p:cNvPr>
            <p:cNvPicPr>
              <a:picLocks noChangeAspect="1"/>
            </p:cNvPicPr>
            <p:nvPr/>
          </p:nvPicPr>
          <p:blipFill>
            <a:blip r:embed="rId2"/>
            <a:stretch>
              <a:fillRect/>
            </a:stretch>
          </p:blipFill>
          <p:spPr>
            <a:xfrm>
              <a:off x="7506846" y="1879858"/>
              <a:ext cx="3442819" cy="3784659"/>
            </a:xfrm>
            <a:prstGeom prst="rect">
              <a:avLst/>
            </a:prstGeom>
          </p:spPr>
        </p:pic>
        <p:sp>
          <p:nvSpPr>
            <p:cNvPr id="18" name="TextBox 17">
              <a:extLst>
                <a:ext uri="{FF2B5EF4-FFF2-40B4-BE49-F238E27FC236}">
                  <a16:creationId xmlns:a16="http://schemas.microsoft.com/office/drawing/2014/main" id="{DADC9A89-15BD-2CE3-59AB-A877A980D828}"/>
                </a:ext>
              </a:extLst>
            </p:cNvPr>
            <p:cNvSpPr txBox="1"/>
            <p:nvPr/>
          </p:nvSpPr>
          <p:spPr>
            <a:xfrm>
              <a:off x="6176711" y="5635785"/>
              <a:ext cx="6103088"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التقييم المستمر </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16" name="TextBox 15">
            <a:extLst>
              <a:ext uri="{FF2B5EF4-FFF2-40B4-BE49-F238E27FC236}">
                <a16:creationId xmlns:a16="http://schemas.microsoft.com/office/drawing/2014/main" id="{DFCC6E42-6F7F-FAE6-C37B-E7628F9B20F9}"/>
              </a:ext>
            </a:extLst>
          </p:cNvPr>
          <p:cNvSpPr txBox="1"/>
          <p:nvPr/>
        </p:nvSpPr>
        <p:spPr>
          <a:xfrm>
            <a:off x="-1342705" y="2268916"/>
            <a:ext cx="8081682" cy="600164"/>
          </a:xfrm>
          <a:prstGeom prst="rect">
            <a:avLst/>
          </a:prstGeom>
          <a:noFill/>
        </p:spPr>
        <p:txBody>
          <a:bodyPr wrap="square">
            <a:spAutoFit/>
          </a:bodyPr>
          <a:lstStyle/>
          <a:p>
            <a:pPr algn="just" rtl="1">
              <a:lnSpc>
                <a:spcPct val="150000"/>
              </a:lnSpc>
              <a:spcAft>
                <a:spcPts val="800"/>
              </a:spcAft>
              <a:buSzPct val="150000"/>
            </a:pPr>
            <a:r>
              <a:rPr lang="ar-SA" sz="2400" dirty="0">
                <a:solidFill>
                  <a:srgbClr val="168489"/>
                </a:solidFill>
                <a:latin typeface="Calibri" panose="020F0502020204030204" pitchFamily="34" charset="0"/>
                <a:ea typeface="Calibri" panose="020F0502020204030204" pitchFamily="34" charset="0"/>
                <a:cs typeface="Adobe Arabic" panose="02040503050201020203" pitchFamily="18" charset="-78"/>
              </a:rPr>
              <a:t>العيوب:  </a:t>
            </a:r>
            <a:endParaRPr lang="en-US" sz="2400" dirty="0">
              <a:solidFill>
                <a:srgbClr val="168489"/>
              </a:solidFill>
              <a:latin typeface="Calibri" panose="020F0502020204030204" pitchFamily="34" charset="0"/>
              <a:ea typeface="Calibri" panose="020F0502020204030204" pitchFamily="34" charset="0"/>
              <a:cs typeface="Adobe Arabic" panose="02040503050201020203" pitchFamily="18" charset="-78"/>
            </a:endParaRPr>
          </a:p>
        </p:txBody>
      </p:sp>
      <p:sp>
        <p:nvSpPr>
          <p:cNvPr id="22" name="TextBox 21">
            <a:extLst>
              <a:ext uri="{FF2B5EF4-FFF2-40B4-BE49-F238E27FC236}">
                <a16:creationId xmlns:a16="http://schemas.microsoft.com/office/drawing/2014/main" id="{15B3284A-6F4B-B339-FA45-6A0CD5A21CF2}"/>
              </a:ext>
            </a:extLst>
          </p:cNvPr>
          <p:cNvSpPr txBox="1"/>
          <p:nvPr/>
        </p:nvSpPr>
        <p:spPr>
          <a:xfrm>
            <a:off x="-1342705" y="3122996"/>
            <a:ext cx="8081682" cy="600164"/>
          </a:xfrm>
          <a:prstGeom prst="rect">
            <a:avLst/>
          </a:prstGeom>
          <a:noFill/>
        </p:spPr>
        <p:txBody>
          <a:bodyPr wrap="square">
            <a:spAutoFit/>
          </a:bodyPr>
          <a:lstStyle/>
          <a:p>
            <a:pPr marL="342900" indent="-342900" algn="just" rtl="1">
              <a:lnSpc>
                <a:spcPct val="150000"/>
              </a:lnSpc>
              <a:spcAft>
                <a:spcPts val="800"/>
              </a:spcAft>
              <a:buSzPct val="15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قد يكون مرهقاً إذا لم يتم تنظيمه بشكل جيد.  </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
        <p:nvSpPr>
          <p:cNvPr id="23" name="TextBox 22">
            <a:extLst>
              <a:ext uri="{FF2B5EF4-FFF2-40B4-BE49-F238E27FC236}">
                <a16:creationId xmlns:a16="http://schemas.microsoft.com/office/drawing/2014/main" id="{36CFC21F-00AE-5BC9-7C18-EC77EC62701C}"/>
              </a:ext>
            </a:extLst>
          </p:cNvPr>
          <p:cNvSpPr txBox="1"/>
          <p:nvPr/>
        </p:nvSpPr>
        <p:spPr>
          <a:xfrm>
            <a:off x="-1342705" y="3873060"/>
            <a:ext cx="8081682" cy="600164"/>
          </a:xfrm>
          <a:prstGeom prst="rect">
            <a:avLst/>
          </a:prstGeom>
          <a:noFill/>
        </p:spPr>
        <p:txBody>
          <a:bodyPr wrap="square">
            <a:spAutoFit/>
          </a:bodyPr>
          <a:lstStyle/>
          <a:p>
            <a:pPr marL="342900" lvl="0" indent="-342900" algn="just" rtl="1">
              <a:lnSpc>
                <a:spcPct val="150000"/>
              </a:lnSpc>
              <a:spcAft>
                <a:spcPts val="800"/>
              </a:spcAft>
              <a:buSzPct val="15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قد يفتقر إلى الشمولية مقارنة بالتقييم الدوري.  </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
        <p:nvSpPr>
          <p:cNvPr id="15" name="TextBox 14">
            <a:extLst>
              <a:ext uri="{FF2B5EF4-FFF2-40B4-BE49-F238E27FC236}">
                <a16:creationId xmlns:a16="http://schemas.microsoft.com/office/drawing/2014/main" id="{C04EFAFA-3D6B-339A-7CC9-56D7564C11B1}"/>
              </a:ext>
            </a:extLst>
          </p:cNvPr>
          <p:cNvSpPr txBox="1"/>
          <p:nvPr/>
        </p:nvSpPr>
        <p:spPr>
          <a:xfrm>
            <a:off x="-1342705" y="4646563"/>
            <a:ext cx="8081682" cy="600164"/>
          </a:xfrm>
          <a:prstGeom prst="rect">
            <a:avLst/>
          </a:prstGeom>
          <a:noFill/>
        </p:spPr>
        <p:txBody>
          <a:bodyPr wrap="square">
            <a:spAutoFit/>
          </a:bodyPr>
          <a:lstStyle/>
          <a:p>
            <a:pPr marL="342900" indent="-342900" algn="just" rtl="1">
              <a:lnSpc>
                <a:spcPct val="150000"/>
              </a:lnSpc>
              <a:spcAft>
                <a:spcPts val="800"/>
              </a:spcAft>
              <a:buSzPct val="15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يعتمد على مهارة المدير في تقديم تغذية راجعة فعالة.  </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Tree>
    <p:extLst>
      <p:ext uri="{BB962C8B-B14F-4D97-AF65-F5344CB8AC3E}">
        <p14:creationId xmlns:p14="http://schemas.microsoft.com/office/powerpoint/2010/main" val="6116977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2"/>
                                        </p:tgtEl>
                                        <p:attrNameLst>
                                          <p:attrName>style.visibility</p:attrName>
                                        </p:attrNameLst>
                                      </p:cBhvr>
                                      <p:to>
                                        <p:strVal val="visible"/>
                                      </p:to>
                                    </p:set>
                                    <p:animEffect transition="in" filter="fade">
                                      <p:cBhvr>
                                        <p:cTn id="14" dur="1000"/>
                                        <p:tgtEl>
                                          <p:spTgt spid="22"/>
                                        </p:tgtEl>
                                      </p:cBhvr>
                                    </p:animEffect>
                                    <p:anim calcmode="lin" valueType="num">
                                      <p:cBhvr>
                                        <p:cTn id="15" dur="1000" fill="hold"/>
                                        <p:tgtEl>
                                          <p:spTgt spid="22"/>
                                        </p:tgtEl>
                                        <p:attrNameLst>
                                          <p:attrName>ppt_x</p:attrName>
                                        </p:attrNameLst>
                                      </p:cBhvr>
                                      <p:tavLst>
                                        <p:tav tm="0">
                                          <p:val>
                                            <p:strVal val="#ppt_x"/>
                                          </p:val>
                                        </p:tav>
                                        <p:tav tm="100000">
                                          <p:val>
                                            <p:strVal val="#ppt_x"/>
                                          </p:val>
                                        </p:tav>
                                      </p:tavLst>
                                    </p:anim>
                                    <p:anim calcmode="lin" valueType="num">
                                      <p:cBhvr>
                                        <p:cTn id="16"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23"/>
                                        </p:tgtEl>
                                        <p:attrNameLst>
                                          <p:attrName>style.visibility</p:attrName>
                                        </p:attrNameLst>
                                      </p:cBhvr>
                                      <p:to>
                                        <p:strVal val="visible"/>
                                      </p:to>
                                    </p:set>
                                    <p:animEffect transition="in" filter="fade">
                                      <p:cBhvr>
                                        <p:cTn id="21" dur="1000"/>
                                        <p:tgtEl>
                                          <p:spTgt spid="23"/>
                                        </p:tgtEl>
                                      </p:cBhvr>
                                    </p:animEffect>
                                    <p:anim calcmode="lin" valueType="num">
                                      <p:cBhvr>
                                        <p:cTn id="22" dur="1000" fill="hold"/>
                                        <p:tgtEl>
                                          <p:spTgt spid="23"/>
                                        </p:tgtEl>
                                        <p:attrNameLst>
                                          <p:attrName>ppt_x</p:attrName>
                                        </p:attrNameLst>
                                      </p:cBhvr>
                                      <p:tavLst>
                                        <p:tav tm="0">
                                          <p:val>
                                            <p:strVal val="#ppt_x"/>
                                          </p:val>
                                        </p:tav>
                                        <p:tav tm="100000">
                                          <p:val>
                                            <p:strVal val="#ppt_x"/>
                                          </p:val>
                                        </p:tav>
                                      </p:tavLst>
                                    </p:anim>
                                    <p:anim calcmode="lin" valueType="num">
                                      <p:cBhvr>
                                        <p:cTn id="23"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fade">
                                      <p:cBhvr>
                                        <p:cTn id="28" dur="1000"/>
                                        <p:tgtEl>
                                          <p:spTgt spid="15"/>
                                        </p:tgtEl>
                                      </p:cBhvr>
                                    </p:animEffect>
                                    <p:anim calcmode="lin" valueType="num">
                                      <p:cBhvr>
                                        <p:cTn id="29" dur="1000" fill="hold"/>
                                        <p:tgtEl>
                                          <p:spTgt spid="15"/>
                                        </p:tgtEl>
                                        <p:attrNameLst>
                                          <p:attrName>ppt_x</p:attrName>
                                        </p:attrNameLst>
                                      </p:cBhvr>
                                      <p:tavLst>
                                        <p:tav tm="0">
                                          <p:val>
                                            <p:strVal val="#ppt_x"/>
                                          </p:val>
                                        </p:tav>
                                        <p:tav tm="100000">
                                          <p:val>
                                            <p:strVal val="#ppt_x"/>
                                          </p:val>
                                        </p:tav>
                                      </p:tavLst>
                                    </p:anim>
                                    <p:anim calcmode="lin" valueType="num">
                                      <p:cBhvr>
                                        <p:cTn id="30"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22" grpId="0"/>
      <p:bldP spid="23" grpId="0"/>
      <p:bldP spid="15" grpId="0"/>
    </p:bld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779494" y="519096"/>
              <a:ext cx="6633012" cy="800219"/>
            </a:xfrm>
            <a:prstGeom prst="rect">
              <a:avLst/>
            </a:prstGeom>
            <a:noFill/>
          </p:spPr>
          <p:txBody>
            <a:bodyPr wrap="square">
              <a:spAutoFit/>
            </a:bodyPr>
            <a:lstStyle/>
            <a:p>
              <a:pPr algn="ctr" rtl="1">
                <a:lnSpc>
                  <a:spcPct val="115000"/>
                </a:lnSpc>
                <a:spcAft>
                  <a:spcPts val="800"/>
                </a:spcAft>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التقييم المستمر مقابل التقييم الدوري</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20" name="Group 19">
            <a:extLst>
              <a:ext uri="{FF2B5EF4-FFF2-40B4-BE49-F238E27FC236}">
                <a16:creationId xmlns:a16="http://schemas.microsoft.com/office/drawing/2014/main" id="{C63F033D-7489-EF6C-23E9-D62956626367}"/>
              </a:ext>
            </a:extLst>
          </p:cNvPr>
          <p:cNvGrpSpPr/>
          <p:nvPr/>
        </p:nvGrpSpPr>
        <p:grpSpPr>
          <a:xfrm>
            <a:off x="6176711" y="1879858"/>
            <a:ext cx="6103088" cy="4556146"/>
            <a:chOff x="6176711" y="1879858"/>
            <a:chExt cx="6103088" cy="4556146"/>
          </a:xfrm>
        </p:grpSpPr>
        <p:pic>
          <p:nvPicPr>
            <p:cNvPr id="17" name="Picture 16">
              <a:extLst>
                <a:ext uri="{FF2B5EF4-FFF2-40B4-BE49-F238E27FC236}">
                  <a16:creationId xmlns:a16="http://schemas.microsoft.com/office/drawing/2014/main" id="{35116EA0-FCF8-8C42-0767-A92BA4995CB2}"/>
                </a:ext>
              </a:extLst>
            </p:cNvPr>
            <p:cNvPicPr>
              <a:picLocks noChangeAspect="1"/>
            </p:cNvPicPr>
            <p:nvPr/>
          </p:nvPicPr>
          <p:blipFill>
            <a:blip r:embed="rId3"/>
            <a:stretch>
              <a:fillRect/>
            </a:stretch>
          </p:blipFill>
          <p:spPr>
            <a:xfrm>
              <a:off x="7506846" y="1879858"/>
              <a:ext cx="3442819" cy="3784659"/>
            </a:xfrm>
            <a:prstGeom prst="rect">
              <a:avLst/>
            </a:prstGeom>
          </p:spPr>
        </p:pic>
        <p:sp>
          <p:nvSpPr>
            <p:cNvPr id="18" name="TextBox 17">
              <a:extLst>
                <a:ext uri="{FF2B5EF4-FFF2-40B4-BE49-F238E27FC236}">
                  <a16:creationId xmlns:a16="http://schemas.microsoft.com/office/drawing/2014/main" id="{DADC9A89-15BD-2CE3-59AB-A877A980D828}"/>
                </a:ext>
              </a:extLst>
            </p:cNvPr>
            <p:cNvSpPr txBox="1"/>
            <p:nvPr/>
          </p:nvSpPr>
          <p:spPr>
            <a:xfrm>
              <a:off x="6176711" y="5635785"/>
              <a:ext cx="6103088"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التقييم المستمر </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16" name="TextBox 15">
            <a:extLst>
              <a:ext uri="{FF2B5EF4-FFF2-40B4-BE49-F238E27FC236}">
                <a16:creationId xmlns:a16="http://schemas.microsoft.com/office/drawing/2014/main" id="{DFCC6E42-6F7F-FAE6-C37B-E7628F9B20F9}"/>
              </a:ext>
            </a:extLst>
          </p:cNvPr>
          <p:cNvSpPr txBox="1"/>
          <p:nvPr/>
        </p:nvSpPr>
        <p:spPr>
          <a:xfrm>
            <a:off x="-1342705" y="2268916"/>
            <a:ext cx="8081682" cy="600164"/>
          </a:xfrm>
          <a:prstGeom prst="rect">
            <a:avLst/>
          </a:prstGeom>
          <a:noFill/>
        </p:spPr>
        <p:txBody>
          <a:bodyPr wrap="square">
            <a:spAutoFit/>
          </a:bodyPr>
          <a:lstStyle/>
          <a:p>
            <a:pPr marL="342900" indent="-342900" algn="just" rtl="1">
              <a:lnSpc>
                <a:spcPct val="150000"/>
              </a:lnSpc>
              <a:spcAft>
                <a:spcPts val="800"/>
              </a:spcAft>
              <a:buSzPct val="150000"/>
              <a:buBlip>
                <a:blip r:embed="rId4"/>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مثال:  </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
        <p:nvSpPr>
          <p:cNvPr id="22" name="TextBox 21">
            <a:extLst>
              <a:ext uri="{FF2B5EF4-FFF2-40B4-BE49-F238E27FC236}">
                <a16:creationId xmlns:a16="http://schemas.microsoft.com/office/drawing/2014/main" id="{15B3284A-6F4B-B339-FA45-6A0CD5A21CF2}"/>
              </a:ext>
            </a:extLst>
          </p:cNvPr>
          <p:cNvSpPr txBox="1"/>
          <p:nvPr/>
        </p:nvSpPr>
        <p:spPr>
          <a:xfrm>
            <a:off x="635889" y="3122995"/>
            <a:ext cx="6103088" cy="1154162"/>
          </a:xfrm>
          <a:prstGeom prst="rect">
            <a:avLst/>
          </a:prstGeom>
          <a:noFill/>
        </p:spPr>
        <p:txBody>
          <a:bodyPr wrap="square">
            <a:spAutoFit/>
          </a:bodyPr>
          <a:lstStyle/>
          <a:p>
            <a:pPr marL="342900" lvl="0" indent="-342900" algn="just" rtl="1">
              <a:lnSpc>
                <a:spcPct val="150000"/>
              </a:lnSpc>
              <a:spcAft>
                <a:spcPts val="800"/>
              </a:spcAft>
              <a:buSzPct val="150000"/>
              <a:buBlip>
                <a:blip r:embed="rId4"/>
              </a:buBlip>
            </a:pPr>
            <a:r>
              <a:rPr lang="ar-SA" sz="2400" dirty="0">
                <a:solidFill>
                  <a:srgbClr val="168489"/>
                </a:solidFill>
                <a:latin typeface="Calibri" panose="020F0502020204030204" pitchFamily="34" charset="0"/>
                <a:ea typeface="Calibri" panose="020F0502020204030204" pitchFamily="34" charset="0"/>
                <a:cs typeface="Adobe Arabic" panose="02040503050201020203" pitchFamily="18" charset="-78"/>
              </a:rPr>
              <a:t>السيناريو: </a:t>
            </a: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موظف في فريق تطوير برمجيات يقدم كوداً جديداً يحتوي على أخطاء بسيطة.  </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
        <p:nvSpPr>
          <p:cNvPr id="14" name="TextBox 13">
            <a:extLst>
              <a:ext uri="{FF2B5EF4-FFF2-40B4-BE49-F238E27FC236}">
                <a16:creationId xmlns:a16="http://schemas.microsoft.com/office/drawing/2014/main" id="{5E6B4A08-23E1-B8CA-9348-F936EB9BEFDF}"/>
              </a:ext>
            </a:extLst>
          </p:cNvPr>
          <p:cNvSpPr txBox="1"/>
          <p:nvPr/>
        </p:nvSpPr>
        <p:spPr>
          <a:xfrm>
            <a:off x="635889" y="4337459"/>
            <a:ext cx="6103088" cy="2262158"/>
          </a:xfrm>
          <a:prstGeom prst="rect">
            <a:avLst/>
          </a:prstGeom>
          <a:noFill/>
        </p:spPr>
        <p:txBody>
          <a:bodyPr wrap="square">
            <a:spAutoFit/>
          </a:bodyPr>
          <a:lstStyle/>
          <a:p>
            <a:pPr marL="342900" indent="-342900" algn="just" rtl="1">
              <a:lnSpc>
                <a:spcPct val="150000"/>
              </a:lnSpc>
              <a:spcAft>
                <a:spcPts val="800"/>
              </a:spcAft>
              <a:buSzPct val="150000"/>
              <a:buBlip>
                <a:blip r:embed="rId4"/>
              </a:buBlip>
            </a:pPr>
            <a:r>
              <a:rPr lang="ar-SA" sz="2400" dirty="0">
                <a:solidFill>
                  <a:srgbClr val="168489"/>
                </a:solidFill>
                <a:latin typeface="Calibri" panose="020F0502020204030204" pitchFamily="34" charset="0"/>
                <a:ea typeface="Calibri" panose="020F0502020204030204" pitchFamily="34" charset="0"/>
                <a:cs typeface="Adobe Arabic" panose="02040503050201020203" pitchFamily="18" charset="-78"/>
              </a:rPr>
              <a:t>التقييم المستمر: </a:t>
            </a: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بعد مراجعة الكود، يجتمع المشرف مع الموظف في نفس اليوم ويناقش الأخطاء، ويقترح طرقاً لتحسين الكتابة (مثل استخدام أدوات فحص الكود). يُثني أيضاً على الجوانب الجيدة في العمل، مثل سرعة التنفيذ. هذا يساعد الموظف على التحسين فوراَ في المشروع التالي.</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Tree>
    <p:extLst>
      <p:ext uri="{BB962C8B-B14F-4D97-AF65-F5344CB8AC3E}">
        <p14:creationId xmlns:p14="http://schemas.microsoft.com/office/powerpoint/2010/main" val="24762229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2"/>
                                        </p:tgtEl>
                                        <p:attrNameLst>
                                          <p:attrName>style.visibility</p:attrName>
                                        </p:attrNameLst>
                                      </p:cBhvr>
                                      <p:to>
                                        <p:strVal val="visible"/>
                                      </p:to>
                                    </p:set>
                                    <p:animEffect transition="in" filter="fade">
                                      <p:cBhvr>
                                        <p:cTn id="14" dur="1000"/>
                                        <p:tgtEl>
                                          <p:spTgt spid="22"/>
                                        </p:tgtEl>
                                      </p:cBhvr>
                                    </p:animEffect>
                                    <p:anim calcmode="lin" valueType="num">
                                      <p:cBhvr>
                                        <p:cTn id="15" dur="1000" fill="hold"/>
                                        <p:tgtEl>
                                          <p:spTgt spid="22"/>
                                        </p:tgtEl>
                                        <p:attrNameLst>
                                          <p:attrName>ppt_x</p:attrName>
                                        </p:attrNameLst>
                                      </p:cBhvr>
                                      <p:tavLst>
                                        <p:tav tm="0">
                                          <p:val>
                                            <p:strVal val="#ppt_x"/>
                                          </p:val>
                                        </p:tav>
                                        <p:tav tm="100000">
                                          <p:val>
                                            <p:strVal val="#ppt_x"/>
                                          </p:val>
                                        </p:tav>
                                      </p:tavLst>
                                    </p:anim>
                                    <p:anim calcmode="lin" valueType="num">
                                      <p:cBhvr>
                                        <p:cTn id="16"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fade">
                                      <p:cBhvr>
                                        <p:cTn id="21" dur="1000"/>
                                        <p:tgtEl>
                                          <p:spTgt spid="14"/>
                                        </p:tgtEl>
                                      </p:cBhvr>
                                    </p:animEffect>
                                    <p:anim calcmode="lin" valueType="num">
                                      <p:cBhvr>
                                        <p:cTn id="22" dur="1000" fill="hold"/>
                                        <p:tgtEl>
                                          <p:spTgt spid="14"/>
                                        </p:tgtEl>
                                        <p:attrNameLst>
                                          <p:attrName>ppt_x</p:attrName>
                                        </p:attrNameLst>
                                      </p:cBhvr>
                                      <p:tavLst>
                                        <p:tav tm="0">
                                          <p:val>
                                            <p:strVal val="#ppt_x"/>
                                          </p:val>
                                        </p:tav>
                                        <p:tav tm="100000">
                                          <p:val>
                                            <p:strVal val="#ppt_x"/>
                                          </p:val>
                                        </p:tav>
                                      </p:tavLst>
                                    </p:anim>
                                    <p:anim calcmode="lin" valueType="num">
                                      <p:cBhvr>
                                        <p:cTn id="23"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22" grpId="0"/>
      <p:bldP spid="14" grpId="0"/>
    </p:bld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779494" y="519096"/>
              <a:ext cx="6633012" cy="800219"/>
            </a:xfrm>
            <a:prstGeom prst="rect">
              <a:avLst/>
            </a:prstGeom>
            <a:noFill/>
          </p:spPr>
          <p:txBody>
            <a:bodyPr wrap="square">
              <a:spAutoFit/>
            </a:bodyPr>
            <a:lstStyle/>
            <a:p>
              <a:pPr algn="ctr" rtl="1">
                <a:lnSpc>
                  <a:spcPct val="115000"/>
                </a:lnSpc>
                <a:spcAft>
                  <a:spcPts val="800"/>
                </a:spcAft>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التقييم المستمر مقابل التقييم الدوري</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21" name="Group 20">
            <a:extLst>
              <a:ext uri="{FF2B5EF4-FFF2-40B4-BE49-F238E27FC236}">
                <a16:creationId xmlns:a16="http://schemas.microsoft.com/office/drawing/2014/main" id="{0BAF1F68-8E1C-64DC-1FB5-3D0A3B92B3A1}"/>
              </a:ext>
            </a:extLst>
          </p:cNvPr>
          <p:cNvGrpSpPr/>
          <p:nvPr/>
        </p:nvGrpSpPr>
        <p:grpSpPr>
          <a:xfrm>
            <a:off x="-587917" y="2000289"/>
            <a:ext cx="6103088" cy="4435715"/>
            <a:chOff x="500654" y="2000289"/>
            <a:chExt cx="6103088" cy="4435715"/>
          </a:xfrm>
        </p:grpSpPr>
        <p:pic>
          <p:nvPicPr>
            <p:cNvPr id="15" name="Picture 14">
              <a:extLst>
                <a:ext uri="{FF2B5EF4-FFF2-40B4-BE49-F238E27FC236}">
                  <a16:creationId xmlns:a16="http://schemas.microsoft.com/office/drawing/2014/main" id="{C2AD5EDC-8657-BA81-E734-408CE53E8611}"/>
                </a:ext>
              </a:extLst>
            </p:cNvPr>
            <p:cNvPicPr>
              <a:picLocks noChangeAspect="1"/>
            </p:cNvPicPr>
            <p:nvPr/>
          </p:nvPicPr>
          <p:blipFill>
            <a:blip r:embed="rId2"/>
            <a:stretch>
              <a:fillRect/>
            </a:stretch>
          </p:blipFill>
          <p:spPr>
            <a:xfrm>
              <a:off x="1542143" y="2000289"/>
              <a:ext cx="4020111" cy="3543795"/>
            </a:xfrm>
            <a:prstGeom prst="rect">
              <a:avLst/>
            </a:prstGeom>
          </p:spPr>
        </p:pic>
        <p:sp>
          <p:nvSpPr>
            <p:cNvPr id="19" name="TextBox 18">
              <a:extLst>
                <a:ext uri="{FF2B5EF4-FFF2-40B4-BE49-F238E27FC236}">
                  <a16:creationId xmlns:a16="http://schemas.microsoft.com/office/drawing/2014/main" id="{7A033206-B296-C4E6-940E-3D2EF8659F5F}"/>
                </a:ext>
              </a:extLst>
            </p:cNvPr>
            <p:cNvSpPr txBox="1"/>
            <p:nvPr/>
          </p:nvSpPr>
          <p:spPr>
            <a:xfrm>
              <a:off x="500654" y="5635785"/>
              <a:ext cx="6103088"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التقييم الدوري </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14" name="TextBox 13">
            <a:extLst>
              <a:ext uri="{FF2B5EF4-FFF2-40B4-BE49-F238E27FC236}">
                <a16:creationId xmlns:a16="http://schemas.microsoft.com/office/drawing/2014/main" id="{B2D02A12-3134-1AE4-3BB9-E9C78B19B263}"/>
              </a:ext>
            </a:extLst>
          </p:cNvPr>
          <p:cNvSpPr txBox="1"/>
          <p:nvPr/>
        </p:nvSpPr>
        <p:spPr>
          <a:xfrm>
            <a:off x="4473683" y="3148007"/>
            <a:ext cx="7108197" cy="1708160"/>
          </a:xfrm>
          <a:prstGeom prst="rect">
            <a:avLst/>
          </a:prstGeom>
          <a:noFill/>
        </p:spPr>
        <p:txBody>
          <a:bodyPr wrap="square">
            <a:spAutoFit/>
          </a:bodyPr>
          <a:lstStyle/>
          <a:p>
            <a:pPr marL="342900" indent="-342900" algn="just" rtl="1">
              <a:lnSpc>
                <a:spcPct val="150000"/>
              </a:lnSpc>
              <a:spcAft>
                <a:spcPts val="800"/>
              </a:spcAft>
              <a:buSzPct val="15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التعريف: عملية تقييم رسمية تُجرى في فترات زمنية محددة (ربع سنوي، نصف سنوي، أو سنوي) لتقييم الأداء الشامل للموظف بناءً على معايير وأهداف محددة مسبقاً.</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Tree>
    <p:extLst>
      <p:ext uri="{BB962C8B-B14F-4D97-AF65-F5344CB8AC3E}">
        <p14:creationId xmlns:p14="http://schemas.microsoft.com/office/powerpoint/2010/main" val="34133812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fade">
                                      <p:cBhvr>
                                        <p:cTn id="12" dur="1000"/>
                                        <p:tgtEl>
                                          <p:spTgt spid="21"/>
                                        </p:tgtEl>
                                      </p:cBhvr>
                                    </p:animEffect>
                                    <p:anim calcmode="lin" valueType="num">
                                      <p:cBhvr>
                                        <p:cTn id="13" dur="1000" fill="hold"/>
                                        <p:tgtEl>
                                          <p:spTgt spid="21"/>
                                        </p:tgtEl>
                                        <p:attrNameLst>
                                          <p:attrName>ppt_x</p:attrName>
                                        </p:attrNameLst>
                                      </p:cBhvr>
                                      <p:tavLst>
                                        <p:tav tm="0">
                                          <p:val>
                                            <p:strVal val="#ppt_x"/>
                                          </p:val>
                                        </p:tav>
                                        <p:tav tm="100000">
                                          <p:val>
                                            <p:strVal val="#ppt_x"/>
                                          </p:val>
                                        </p:tav>
                                      </p:tavLst>
                                    </p:anim>
                                    <p:anim calcmode="lin" valueType="num">
                                      <p:cBhvr>
                                        <p:cTn id="14"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779494" y="519096"/>
              <a:ext cx="6633012" cy="800219"/>
            </a:xfrm>
            <a:prstGeom prst="rect">
              <a:avLst/>
            </a:prstGeom>
            <a:noFill/>
          </p:spPr>
          <p:txBody>
            <a:bodyPr wrap="square">
              <a:spAutoFit/>
            </a:bodyPr>
            <a:lstStyle/>
            <a:p>
              <a:pPr algn="ctr" rtl="1">
                <a:lnSpc>
                  <a:spcPct val="115000"/>
                </a:lnSpc>
                <a:spcAft>
                  <a:spcPts val="800"/>
                </a:spcAft>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التقييم المستمر مقابل التقييم الدوري</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21" name="Group 20">
            <a:extLst>
              <a:ext uri="{FF2B5EF4-FFF2-40B4-BE49-F238E27FC236}">
                <a16:creationId xmlns:a16="http://schemas.microsoft.com/office/drawing/2014/main" id="{0BAF1F68-8E1C-64DC-1FB5-3D0A3B92B3A1}"/>
              </a:ext>
            </a:extLst>
          </p:cNvPr>
          <p:cNvGrpSpPr/>
          <p:nvPr/>
        </p:nvGrpSpPr>
        <p:grpSpPr>
          <a:xfrm>
            <a:off x="-587917" y="2000289"/>
            <a:ext cx="6103088" cy="4435715"/>
            <a:chOff x="500654" y="2000289"/>
            <a:chExt cx="6103088" cy="4435715"/>
          </a:xfrm>
        </p:grpSpPr>
        <p:pic>
          <p:nvPicPr>
            <p:cNvPr id="15" name="Picture 14">
              <a:extLst>
                <a:ext uri="{FF2B5EF4-FFF2-40B4-BE49-F238E27FC236}">
                  <a16:creationId xmlns:a16="http://schemas.microsoft.com/office/drawing/2014/main" id="{C2AD5EDC-8657-BA81-E734-408CE53E8611}"/>
                </a:ext>
              </a:extLst>
            </p:cNvPr>
            <p:cNvPicPr>
              <a:picLocks noChangeAspect="1"/>
            </p:cNvPicPr>
            <p:nvPr/>
          </p:nvPicPr>
          <p:blipFill>
            <a:blip r:embed="rId3"/>
            <a:stretch>
              <a:fillRect/>
            </a:stretch>
          </p:blipFill>
          <p:spPr>
            <a:xfrm>
              <a:off x="1542143" y="2000289"/>
              <a:ext cx="4020111" cy="3543795"/>
            </a:xfrm>
            <a:prstGeom prst="rect">
              <a:avLst/>
            </a:prstGeom>
          </p:spPr>
        </p:pic>
        <p:sp>
          <p:nvSpPr>
            <p:cNvPr id="19" name="TextBox 18">
              <a:extLst>
                <a:ext uri="{FF2B5EF4-FFF2-40B4-BE49-F238E27FC236}">
                  <a16:creationId xmlns:a16="http://schemas.microsoft.com/office/drawing/2014/main" id="{7A033206-B296-C4E6-940E-3D2EF8659F5F}"/>
                </a:ext>
              </a:extLst>
            </p:cNvPr>
            <p:cNvSpPr txBox="1"/>
            <p:nvPr/>
          </p:nvSpPr>
          <p:spPr>
            <a:xfrm>
              <a:off x="500654" y="5635785"/>
              <a:ext cx="6103088"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التقييم الدوري </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16" name="TextBox 15">
            <a:extLst>
              <a:ext uri="{FF2B5EF4-FFF2-40B4-BE49-F238E27FC236}">
                <a16:creationId xmlns:a16="http://schemas.microsoft.com/office/drawing/2014/main" id="{09123F35-C45E-465E-49D0-6E7A3F78BB69}"/>
              </a:ext>
            </a:extLst>
          </p:cNvPr>
          <p:cNvSpPr txBox="1"/>
          <p:nvPr/>
        </p:nvSpPr>
        <p:spPr>
          <a:xfrm>
            <a:off x="3507253" y="2038034"/>
            <a:ext cx="8081682" cy="600164"/>
          </a:xfrm>
          <a:prstGeom prst="rect">
            <a:avLst/>
          </a:prstGeom>
          <a:noFill/>
        </p:spPr>
        <p:txBody>
          <a:bodyPr wrap="square">
            <a:spAutoFit/>
          </a:bodyPr>
          <a:lstStyle/>
          <a:p>
            <a:pPr algn="just" rtl="1">
              <a:lnSpc>
                <a:spcPct val="150000"/>
              </a:lnSpc>
              <a:spcAft>
                <a:spcPts val="800"/>
              </a:spcAft>
              <a:buSzPct val="150000"/>
            </a:pPr>
            <a:r>
              <a:rPr lang="ar-SA" sz="2400" dirty="0">
                <a:solidFill>
                  <a:srgbClr val="168489"/>
                </a:solidFill>
                <a:latin typeface="Calibri" panose="020F0502020204030204" pitchFamily="34" charset="0"/>
                <a:ea typeface="Calibri" panose="020F0502020204030204" pitchFamily="34" charset="0"/>
                <a:cs typeface="Adobe Arabic" panose="02040503050201020203" pitchFamily="18" charset="-78"/>
              </a:rPr>
              <a:t>الخصائص:  </a:t>
            </a:r>
            <a:endParaRPr lang="en-US" sz="2400" dirty="0">
              <a:solidFill>
                <a:srgbClr val="168489"/>
              </a:solidFill>
              <a:latin typeface="Calibri" panose="020F0502020204030204" pitchFamily="34" charset="0"/>
              <a:ea typeface="Calibri" panose="020F0502020204030204" pitchFamily="34" charset="0"/>
              <a:cs typeface="Adobe Arabic" panose="02040503050201020203" pitchFamily="18" charset="-78"/>
            </a:endParaRPr>
          </a:p>
        </p:txBody>
      </p:sp>
      <p:sp>
        <p:nvSpPr>
          <p:cNvPr id="17" name="TextBox 16">
            <a:extLst>
              <a:ext uri="{FF2B5EF4-FFF2-40B4-BE49-F238E27FC236}">
                <a16:creationId xmlns:a16="http://schemas.microsoft.com/office/drawing/2014/main" id="{73998627-82E5-4C80-A388-098B0A1E6348}"/>
              </a:ext>
            </a:extLst>
          </p:cNvPr>
          <p:cNvSpPr txBox="1"/>
          <p:nvPr/>
        </p:nvSpPr>
        <p:spPr>
          <a:xfrm>
            <a:off x="3507253" y="2892114"/>
            <a:ext cx="8081682" cy="600164"/>
          </a:xfrm>
          <a:prstGeom prst="rect">
            <a:avLst/>
          </a:prstGeom>
          <a:noFill/>
        </p:spPr>
        <p:txBody>
          <a:bodyPr wrap="square">
            <a:spAutoFit/>
          </a:bodyPr>
          <a:lstStyle/>
          <a:p>
            <a:pPr marL="342900" lvl="0" indent="-342900" algn="just" rtl="1">
              <a:lnSpc>
                <a:spcPct val="150000"/>
              </a:lnSpc>
              <a:spcAft>
                <a:spcPts val="800"/>
              </a:spcAft>
              <a:buSzPct val="150000"/>
              <a:buBlip>
                <a:blip r:embed="rId4"/>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يتم بشكل رسمي من خلال تقارير مكتوبة، نماذج تقييم، أو اجتماعات منظمة.  </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
        <p:nvSpPr>
          <p:cNvPr id="18" name="TextBox 17">
            <a:extLst>
              <a:ext uri="{FF2B5EF4-FFF2-40B4-BE49-F238E27FC236}">
                <a16:creationId xmlns:a16="http://schemas.microsoft.com/office/drawing/2014/main" id="{B01C8FA3-E6A2-85D4-81C7-EF205CFBFC96}"/>
              </a:ext>
            </a:extLst>
          </p:cNvPr>
          <p:cNvSpPr txBox="1"/>
          <p:nvPr/>
        </p:nvSpPr>
        <p:spPr>
          <a:xfrm>
            <a:off x="3507253" y="3642178"/>
            <a:ext cx="8081682" cy="600164"/>
          </a:xfrm>
          <a:prstGeom prst="rect">
            <a:avLst/>
          </a:prstGeom>
          <a:noFill/>
        </p:spPr>
        <p:txBody>
          <a:bodyPr wrap="square">
            <a:spAutoFit/>
          </a:bodyPr>
          <a:lstStyle/>
          <a:p>
            <a:pPr marL="342900" indent="-342900" algn="just" rtl="1">
              <a:lnSpc>
                <a:spcPct val="150000"/>
              </a:lnSpc>
              <a:spcAft>
                <a:spcPts val="800"/>
              </a:spcAft>
              <a:buSzPct val="150000"/>
              <a:buBlip>
                <a:blip r:embed="rId4"/>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يُركّز على تقييم الأداء العام مقارنة بالأهداف التنظيمية.  </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
        <p:nvSpPr>
          <p:cNvPr id="20" name="TextBox 19">
            <a:extLst>
              <a:ext uri="{FF2B5EF4-FFF2-40B4-BE49-F238E27FC236}">
                <a16:creationId xmlns:a16="http://schemas.microsoft.com/office/drawing/2014/main" id="{85B0C537-3F6F-0EF2-412A-68481D3B1596}"/>
              </a:ext>
            </a:extLst>
          </p:cNvPr>
          <p:cNvSpPr txBox="1"/>
          <p:nvPr/>
        </p:nvSpPr>
        <p:spPr>
          <a:xfrm>
            <a:off x="3507253" y="4415681"/>
            <a:ext cx="8081682" cy="600164"/>
          </a:xfrm>
          <a:prstGeom prst="rect">
            <a:avLst/>
          </a:prstGeom>
          <a:noFill/>
        </p:spPr>
        <p:txBody>
          <a:bodyPr wrap="square">
            <a:spAutoFit/>
          </a:bodyPr>
          <a:lstStyle/>
          <a:p>
            <a:pPr marL="342900" lvl="0" indent="-342900" algn="just" rtl="1">
              <a:lnSpc>
                <a:spcPct val="150000"/>
              </a:lnSpc>
              <a:spcAft>
                <a:spcPts val="800"/>
              </a:spcAft>
              <a:buSzPct val="150000"/>
              <a:buBlip>
                <a:blip r:embed="rId4"/>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يشمل عادةً تغذية راجعة من مصادر متعددة (مثل المدير، الزملاء، أو العملاء).  </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
        <p:nvSpPr>
          <p:cNvPr id="22" name="TextBox 21">
            <a:extLst>
              <a:ext uri="{FF2B5EF4-FFF2-40B4-BE49-F238E27FC236}">
                <a16:creationId xmlns:a16="http://schemas.microsoft.com/office/drawing/2014/main" id="{ABD53AAA-8522-9933-315F-FFB6C6496270}"/>
              </a:ext>
            </a:extLst>
          </p:cNvPr>
          <p:cNvSpPr txBox="1"/>
          <p:nvPr/>
        </p:nvSpPr>
        <p:spPr>
          <a:xfrm>
            <a:off x="3507253" y="5231154"/>
            <a:ext cx="8081682" cy="600164"/>
          </a:xfrm>
          <a:prstGeom prst="rect">
            <a:avLst/>
          </a:prstGeom>
          <a:noFill/>
        </p:spPr>
        <p:txBody>
          <a:bodyPr wrap="square">
            <a:spAutoFit/>
          </a:bodyPr>
          <a:lstStyle/>
          <a:p>
            <a:pPr marL="342900" indent="-342900" algn="just" rtl="1">
              <a:lnSpc>
                <a:spcPct val="150000"/>
              </a:lnSpc>
              <a:spcAft>
                <a:spcPts val="800"/>
              </a:spcAft>
              <a:buSzPct val="150000"/>
              <a:buBlip>
                <a:blip r:embed="rId4"/>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قد يرتبط بقرارات مثل الترقيات، المكافآت، أو خطط التطوير.</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Tree>
    <p:extLst>
      <p:ext uri="{BB962C8B-B14F-4D97-AF65-F5344CB8AC3E}">
        <p14:creationId xmlns:p14="http://schemas.microsoft.com/office/powerpoint/2010/main" val="39363677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7"/>
                                        </p:tgtEl>
                                        <p:attrNameLst>
                                          <p:attrName>style.visibility</p:attrName>
                                        </p:attrNameLst>
                                      </p:cBhvr>
                                      <p:to>
                                        <p:strVal val="visible"/>
                                      </p:to>
                                    </p:set>
                                    <p:animEffect transition="in" filter="fade">
                                      <p:cBhvr>
                                        <p:cTn id="14" dur="1000"/>
                                        <p:tgtEl>
                                          <p:spTgt spid="17"/>
                                        </p:tgtEl>
                                      </p:cBhvr>
                                    </p:animEffect>
                                    <p:anim calcmode="lin" valueType="num">
                                      <p:cBhvr>
                                        <p:cTn id="15" dur="1000" fill="hold"/>
                                        <p:tgtEl>
                                          <p:spTgt spid="17"/>
                                        </p:tgtEl>
                                        <p:attrNameLst>
                                          <p:attrName>ppt_x</p:attrName>
                                        </p:attrNameLst>
                                      </p:cBhvr>
                                      <p:tavLst>
                                        <p:tav tm="0">
                                          <p:val>
                                            <p:strVal val="#ppt_x"/>
                                          </p:val>
                                        </p:tav>
                                        <p:tav tm="100000">
                                          <p:val>
                                            <p:strVal val="#ppt_x"/>
                                          </p:val>
                                        </p:tav>
                                      </p:tavLst>
                                    </p:anim>
                                    <p:anim calcmode="lin" valueType="num">
                                      <p:cBhvr>
                                        <p:cTn id="16"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fade">
                                      <p:cBhvr>
                                        <p:cTn id="21" dur="1000"/>
                                        <p:tgtEl>
                                          <p:spTgt spid="18"/>
                                        </p:tgtEl>
                                      </p:cBhvr>
                                    </p:animEffect>
                                    <p:anim calcmode="lin" valueType="num">
                                      <p:cBhvr>
                                        <p:cTn id="22" dur="1000" fill="hold"/>
                                        <p:tgtEl>
                                          <p:spTgt spid="18"/>
                                        </p:tgtEl>
                                        <p:attrNameLst>
                                          <p:attrName>ppt_x</p:attrName>
                                        </p:attrNameLst>
                                      </p:cBhvr>
                                      <p:tavLst>
                                        <p:tav tm="0">
                                          <p:val>
                                            <p:strVal val="#ppt_x"/>
                                          </p:val>
                                        </p:tav>
                                        <p:tav tm="100000">
                                          <p:val>
                                            <p:strVal val="#ppt_x"/>
                                          </p:val>
                                        </p:tav>
                                      </p:tavLst>
                                    </p:anim>
                                    <p:anim calcmode="lin" valueType="num">
                                      <p:cBhvr>
                                        <p:cTn id="23"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20"/>
                                        </p:tgtEl>
                                        <p:attrNameLst>
                                          <p:attrName>style.visibility</p:attrName>
                                        </p:attrNameLst>
                                      </p:cBhvr>
                                      <p:to>
                                        <p:strVal val="visible"/>
                                      </p:to>
                                    </p:set>
                                    <p:animEffect transition="in" filter="fade">
                                      <p:cBhvr>
                                        <p:cTn id="28" dur="1000"/>
                                        <p:tgtEl>
                                          <p:spTgt spid="20"/>
                                        </p:tgtEl>
                                      </p:cBhvr>
                                    </p:animEffect>
                                    <p:anim calcmode="lin" valueType="num">
                                      <p:cBhvr>
                                        <p:cTn id="29" dur="1000" fill="hold"/>
                                        <p:tgtEl>
                                          <p:spTgt spid="20"/>
                                        </p:tgtEl>
                                        <p:attrNameLst>
                                          <p:attrName>ppt_x</p:attrName>
                                        </p:attrNameLst>
                                      </p:cBhvr>
                                      <p:tavLst>
                                        <p:tav tm="0">
                                          <p:val>
                                            <p:strVal val="#ppt_x"/>
                                          </p:val>
                                        </p:tav>
                                        <p:tav tm="100000">
                                          <p:val>
                                            <p:strVal val="#ppt_x"/>
                                          </p:val>
                                        </p:tav>
                                      </p:tavLst>
                                    </p:anim>
                                    <p:anim calcmode="lin" valueType="num">
                                      <p:cBhvr>
                                        <p:cTn id="30"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22"/>
                                        </p:tgtEl>
                                        <p:attrNameLst>
                                          <p:attrName>style.visibility</p:attrName>
                                        </p:attrNameLst>
                                      </p:cBhvr>
                                      <p:to>
                                        <p:strVal val="visible"/>
                                      </p:to>
                                    </p:set>
                                    <p:animEffect transition="in" filter="fade">
                                      <p:cBhvr>
                                        <p:cTn id="35" dur="1000"/>
                                        <p:tgtEl>
                                          <p:spTgt spid="22"/>
                                        </p:tgtEl>
                                      </p:cBhvr>
                                    </p:animEffect>
                                    <p:anim calcmode="lin" valueType="num">
                                      <p:cBhvr>
                                        <p:cTn id="36" dur="1000" fill="hold"/>
                                        <p:tgtEl>
                                          <p:spTgt spid="22"/>
                                        </p:tgtEl>
                                        <p:attrNameLst>
                                          <p:attrName>ppt_x</p:attrName>
                                        </p:attrNameLst>
                                      </p:cBhvr>
                                      <p:tavLst>
                                        <p:tav tm="0">
                                          <p:val>
                                            <p:strVal val="#ppt_x"/>
                                          </p:val>
                                        </p:tav>
                                        <p:tav tm="100000">
                                          <p:val>
                                            <p:strVal val="#ppt_x"/>
                                          </p:val>
                                        </p:tav>
                                      </p:tavLst>
                                    </p:anim>
                                    <p:anim calcmode="lin" valueType="num">
                                      <p:cBhvr>
                                        <p:cTn id="37"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P spid="20" grpId="0"/>
      <p:bldP spid="22" grpId="0"/>
    </p:bld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779494" y="519096"/>
              <a:ext cx="6633012" cy="800219"/>
            </a:xfrm>
            <a:prstGeom prst="rect">
              <a:avLst/>
            </a:prstGeom>
            <a:noFill/>
          </p:spPr>
          <p:txBody>
            <a:bodyPr wrap="square">
              <a:spAutoFit/>
            </a:bodyPr>
            <a:lstStyle/>
            <a:p>
              <a:pPr algn="ctr" rtl="1">
                <a:lnSpc>
                  <a:spcPct val="115000"/>
                </a:lnSpc>
                <a:spcAft>
                  <a:spcPts val="800"/>
                </a:spcAft>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التقييم المستمر مقابل التقييم الدوري</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21" name="Group 20">
            <a:extLst>
              <a:ext uri="{FF2B5EF4-FFF2-40B4-BE49-F238E27FC236}">
                <a16:creationId xmlns:a16="http://schemas.microsoft.com/office/drawing/2014/main" id="{0BAF1F68-8E1C-64DC-1FB5-3D0A3B92B3A1}"/>
              </a:ext>
            </a:extLst>
          </p:cNvPr>
          <p:cNvGrpSpPr/>
          <p:nvPr/>
        </p:nvGrpSpPr>
        <p:grpSpPr>
          <a:xfrm>
            <a:off x="-587917" y="2000289"/>
            <a:ext cx="6103088" cy="4435715"/>
            <a:chOff x="500654" y="2000289"/>
            <a:chExt cx="6103088" cy="4435715"/>
          </a:xfrm>
        </p:grpSpPr>
        <p:pic>
          <p:nvPicPr>
            <p:cNvPr id="15" name="Picture 14">
              <a:extLst>
                <a:ext uri="{FF2B5EF4-FFF2-40B4-BE49-F238E27FC236}">
                  <a16:creationId xmlns:a16="http://schemas.microsoft.com/office/drawing/2014/main" id="{C2AD5EDC-8657-BA81-E734-408CE53E8611}"/>
                </a:ext>
              </a:extLst>
            </p:cNvPr>
            <p:cNvPicPr>
              <a:picLocks noChangeAspect="1"/>
            </p:cNvPicPr>
            <p:nvPr/>
          </p:nvPicPr>
          <p:blipFill>
            <a:blip r:embed="rId2"/>
            <a:stretch>
              <a:fillRect/>
            </a:stretch>
          </p:blipFill>
          <p:spPr>
            <a:xfrm>
              <a:off x="1542143" y="2000289"/>
              <a:ext cx="4020111" cy="3543795"/>
            </a:xfrm>
            <a:prstGeom prst="rect">
              <a:avLst/>
            </a:prstGeom>
          </p:spPr>
        </p:pic>
        <p:sp>
          <p:nvSpPr>
            <p:cNvPr id="19" name="TextBox 18">
              <a:extLst>
                <a:ext uri="{FF2B5EF4-FFF2-40B4-BE49-F238E27FC236}">
                  <a16:creationId xmlns:a16="http://schemas.microsoft.com/office/drawing/2014/main" id="{7A033206-B296-C4E6-940E-3D2EF8659F5F}"/>
                </a:ext>
              </a:extLst>
            </p:cNvPr>
            <p:cNvSpPr txBox="1"/>
            <p:nvPr/>
          </p:nvSpPr>
          <p:spPr>
            <a:xfrm>
              <a:off x="500654" y="5635785"/>
              <a:ext cx="6103088"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التقييم الدوري </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16" name="TextBox 15">
            <a:extLst>
              <a:ext uri="{FF2B5EF4-FFF2-40B4-BE49-F238E27FC236}">
                <a16:creationId xmlns:a16="http://schemas.microsoft.com/office/drawing/2014/main" id="{09123F35-C45E-465E-49D0-6E7A3F78BB69}"/>
              </a:ext>
            </a:extLst>
          </p:cNvPr>
          <p:cNvSpPr txBox="1"/>
          <p:nvPr/>
        </p:nvSpPr>
        <p:spPr>
          <a:xfrm>
            <a:off x="3507253" y="2038034"/>
            <a:ext cx="8081682" cy="600164"/>
          </a:xfrm>
          <a:prstGeom prst="rect">
            <a:avLst/>
          </a:prstGeom>
          <a:noFill/>
        </p:spPr>
        <p:txBody>
          <a:bodyPr wrap="square">
            <a:spAutoFit/>
          </a:bodyPr>
          <a:lstStyle/>
          <a:p>
            <a:pPr algn="just" rtl="1">
              <a:lnSpc>
                <a:spcPct val="150000"/>
              </a:lnSpc>
              <a:spcAft>
                <a:spcPts val="800"/>
              </a:spcAft>
              <a:buSzPct val="150000"/>
            </a:pPr>
            <a:r>
              <a:rPr lang="ar-SA" sz="2400" dirty="0">
                <a:solidFill>
                  <a:srgbClr val="168489"/>
                </a:solidFill>
                <a:latin typeface="Calibri" panose="020F0502020204030204" pitchFamily="34" charset="0"/>
                <a:ea typeface="Calibri" panose="020F0502020204030204" pitchFamily="34" charset="0"/>
                <a:cs typeface="Adobe Arabic" panose="02040503050201020203" pitchFamily="18" charset="-78"/>
              </a:rPr>
              <a:t>المزايا:  </a:t>
            </a:r>
            <a:endParaRPr lang="en-US" sz="2400" dirty="0">
              <a:solidFill>
                <a:srgbClr val="168489"/>
              </a:solidFill>
              <a:latin typeface="Calibri" panose="020F0502020204030204" pitchFamily="34" charset="0"/>
              <a:ea typeface="Calibri" panose="020F0502020204030204" pitchFamily="34" charset="0"/>
              <a:cs typeface="Adobe Arabic" panose="02040503050201020203" pitchFamily="18" charset="-78"/>
            </a:endParaRPr>
          </a:p>
        </p:txBody>
      </p:sp>
      <p:sp>
        <p:nvSpPr>
          <p:cNvPr id="17" name="TextBox 16">
            <a:extLst>
              <a:ext uri="{FF2B5EF4-FFF2-40B4-BE49-F238E27FC236}">
                <a16:creationId xmlns:a16="http://schemas.microsoft.com/office/drawing/2014/main" id="{73998627-82E5-4C80-A388-098B0A1E6348}"/>
              </a:ext>
            </a:extLst>
          </p:cNvPr>
          <p:cNvSpPr txBox="1"/>
          <p:nvPr/>
        </p:nvSpPr>
        <p:spPr>
          <a:xfrm>
            <a:off x="3507253" y="2892114"/>
            <a:ext cx="8081682" cy="600164"/>
          </a:xfrm>
          <a:prstGeom prst="rect">
            <a:avLst/>
          </a:prstGeom>
          <a:noFill/>
        </p:spPr>
        <p:txBody>
          <a:bodyPr wrap="square">
            <a:spAutoFit/>
          </a:bodyPr>
          <a:lstStyle/>
          <a:p>
            <a:pPr marL="342900" indent="-342900" algn="just" rtl="1">
              <a:lnSpc>
                <a:spcPct val="150000"/>
              </a:lnSpc>
              <a:spcAft>
                <a:spcPts val="800"/>
              </a:spcAft>
              <a:buSzPct val="15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يوفر رؤية شاملة ومنظمة لأداء الموظف على مدى فترة زمنية.  </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
        <p:nvSpPr>
          <p:cNvPr id="18" name="TextBox 17">
            <a:extLst>
              <a:ext uri="{FF2B5EF4-FFF2-40B4-BE49-F238E27FC236}">
                <a16:creationId xmlns:a16="http://schemas.microsoft.com/office/drawing/2014/main" id="{B01C8FA3-E6A2-85D4-81C7-EF205CFBFC96}"/>
              </a:ext>
            </a:extLst>
          </p:cNvPr>
          <p:cNvSpPr txBox="1"/>
          <p:nvPr/>
        </p:nvSpPr>
        <p:spPr>
          <a:xfrm>
            <a:off x="3507253" y="3642178"/>
            <a:ext cx="8081682" cy="600164"/>
          </a:xfrm>
          <a:prstGeom prst="rect">
            <a:avLst/>
          </a:prstGeom>
          <a:noFill/>
        </p:spPr>
        <p:txBody>
          <a:bodyPr wrap="square">
            <a:spAutoFit/>
          </a:bodyPr>
          <a:lstStyle/>
          <a:p>
            <a:pPr marL="342900" indent="-342900" algn="just" rtl="1">
              <a:lnSpc>
                <a:spcPct val="150000"/>
              </a:lnSpc>
              <a:spcAft>
                <a:spcPts val="800"/>
              </a:spcAft>
              <a:buSzPct val="15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يُركّز على تقييم الأداء العام مقارنة بالأهداف التنظيمية.  </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
        <p:nvSpPr>
          <p:cNvPr id="20" name="TextBox 19">
            <a:extLst>
              <a:ext uri="{FF2B5EF4-FFF2-40B4-BE49-F238E27FC236}">
                <a16:creationId xmlns:a16="http://schemas.microsoft.com/office/drawing/2014/main" id="{85B0C537-3F6F-0EF2-412A-68481D3B1596}"/>
              </a:ext>
            </a:extLst>
          </p:cNvPr>
          <p:cNvSpPr txBox="1"/>
          <p:nvPr/>
        </p:nvSpPr>
        <p:spPr>
          <a:xfrm>
            <a:off x="3507253" y="4415681"/>
            <a:ext cx="8081682" cy="600164"/>
          </a:xfrm>
          <a:prstGeom prst="rect">
            <a:avLst/>
          </a:prstGeom>
          <a:noFill/>
        </p:spPr>
        <p:txBody>
          <a:bodyPr wrap="square">
            <a:spAutoFit/>
          </a:bodyPr>
          <a:lstStyle/>
          <a:p>
            <a:pPr marL="342900" indent="-342900" algn="just" rtl="1">
              <a:lnSpc>
                <a:spcPct val="150000"/>
              </a:lnSpc>
              <a:spcAft>
                <a:spcPts val="800"/>
              </a:spcAft>
              <a:buSzPct val="15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يوثق الأداء بشكل رسمي، مما يدعم اتخاذ القرارات الإدارية.  </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
        <p:nvSpPr>
          <p:cNvPr id="22" name="TextBox 21">
            <a:extLst>
              <a:ext uri="{FF2B5EF4-FFF2-40B4-BE49-F238E27FC236}">
                <a16:creationId xmlns:a16="http://schemas.microsoft.com/office/drawing/2014/main" id="{ABD53AAA-8522-9933-315F-FFB6C6496270}"/>
              </a:ext>
            </a:extLst>
          </p:cNvPr>
          <p:cNvSpPr txBox="1"/>
          <p:nvPr/>
        </p:nvSpPr>
        <p:spPr>
          <a:xfrm>
            <a:off x="3507253" y="5231154"/>
            <a:ext cx="8081682" cy="600164"/>
          </a:xfrm>
          <a:prstGeom prst="rect">
            <a:avLst/>
          </a:prstGeom>
          <a:noFill/>
        </p:spPr>
        <p:txBody>
          <a:bodyPr wrap="square">
            <a:spAutoFit/>
          </a:bodyPr>
          <a:lstStyle/>
          <a:p>
            <a:pPr marL="342900" lvl="0" indent="-342900" algn="just" rtl="1">
              <a:lnSpc>
                <a:spcPct val="150000"/>
              </a:lnSpc>
              <a:spcAft>
                <a:spcPts val="800"/>
              </a:spcAft>
              <a:buSzPct val="15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يقلل من الانحياز اللحظي بسبب التقييم المنهجي.</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Tree>
    <p:extLst>
      <p:ext uri="{BB962C8B-B14F-4D97-AF65-F5344CB8AC3E}">
        <p14:creationId xmlns:p14="http://schemas.microsoft.com/office/powerpoint/2010/main" val="17178346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7"/>
                                        </p:tgtEl>
                                        <p:attrNameLst>
                                          <p:attrName>style.visibility</p:attrName>
                                        </p:attrNameLst>
                                      </p:cBhvr>
                                      <p:to>
                                        <p:strVal val="visible"/>
                                      </p:to>
                                    </p:set>
                                    <p:animEffect transition="in" filter="fade">
                                      <p:cBhvr>
                                        <p:cTn id="14" dur="1000"/>
                                        <p:tgtEl>
                                          <p:spTgt spid="17"/>
                                        </p:tgtEl>
                                      </p:cBhvr>
                                    </p:animEffect>
                                    <p:anim calcmode="lin" valueType="num">
                                      <p:cBhvr>
                                        <p:cTn id="15" dur="1000" fill="hold"/>
                                        <p:tgtEl>
                                          <p:spTgt spid="17"/>
                                        </p:tgtEl>
                                        <p:attrNameLst>
                                          <p:attrName>ppt_x</p:attrName>
                                        </p:attrNameLst>
                                      </p:cBhvr>
                                      <p:tavLst>
                                        <p:tav tm="0">
                                          <p:val>
                                            <p:strVal val="#ppt_x"/>
                                          </p:val>
                                        </p:tav>
                                        <p:tav tm="100000">
                                          <p:val>
                                            <p:strVal val="#ppt_x"/>
                                          </p:val>
                                        </p:tav>
                                      </p:tavLst>
                                    </p:anim>
                                    <p:anim calcmode="lin" valueType="num">
                                      <p:cBhvr>
                                        <p:cTn id="16"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fade">
                                      <p:cBhvr>
                                        <p:cTn id="21" dur="1000"/>
                                        <p:tgtEl>
                                          <p:spTgt spid="18"/>
                                        </p:tgtEl>
                                      </p:cBhvr>
                                    </p:animEffect>
                                    <p:anim calcmode="lin" valueType="num">
                                      <p:cBhvr>
                                        <p:cTn id="22" dur="1000" fill="hold"/>
                                        <p:tgtEl>
                                          <p:spTgt spid="18"/>
                                        </p:tgtEl>
                                        <p:attrNameLst>
                                          <p:attrName>ppt_x</p:attrName>
                                        </p:attrNameLst>
                                      </p:cBhvr>
                                      <p:tavLst>
                                        <p:tav tm="0">
                                          <p:val>
                                            <p:strVal val="#ppt_x"/>
                                          </p:val>
                                        </p:tav>
                                        <p:tav tm="100000">
                                          <p:val>
                                            <p:strVal val="#ppt_x"/>
                                          </p:val>
                                        </p:tav>
                                      </p:tavLst>
                                    </p:anim>
                                    <p:anim calcmode="lin" valueType="num">
                                      <p:cBhvr>
                                        <p:cTn id="23"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20"/>
                                        </p:tgtEl>
                                        <p:attrNameLst>
                                          <p:attrName>style.visibility</p:attrName>
                                        </p:attrNameLst>
                                      </p:cBhvr>
                                      <p:to>
                                        <p:strVal val="visible"/>
                                      </p:to>
                                    </p:set>
                                    <p:animEffect transition="in" filter="fade">
                                      <p:cBhvr>
                                        <p:cTn id="28" dur="1000"/>
                                        <p:tgtEl>
                                          <p:spTgt spid="20"/>
                                        </p:tgtEl>
                                      </p:cBhvr>
                                    </p:animEffect>
                                    <p:anim calcmode="lin" valueType="num">
                                      <p:cBhvr>
                                        <p:cTn id="29" dur="1000" fill="hold"/>
                                        <p:tgtEl>
                                          <p:spTgt spid="20"/>
                                        </p:tgtEl>
                                        <p:attrNameLst>
                                          <p:attrName>ppt_x</p:attrName>
                                        </p:attrNameLst>
                                      </p:cBhvr>
                                      <p:tavLst>
                                        <p:tav tm="0">
                                          <p:val>
                                            <p:strVal val="#ppt_x"/>
                                          </p:val>
                                        </p:tav>
                                        <p:tav tm="100000">
                                          <p:val>
                                            <p:strVal val="#ppt_x"/>
                                          </p:val>
                                        </p:tav>
                                      </p:tavLst>
                                    </p:anim>
                                    <p:anim calcmode="lin" valueType="num">
                                      <p:cBhvr>
                                        <p:cTn id="30"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22"/>
                                        </p:tgtEl>
                                        <p:attrNameLst>
                                          <p:attrName>style.visibility</p:attrName>
                                        </p:attrNameLst>
                                      </p:cBhvr>
                                      <p:to>
                                        <p:strVal val="visible"/>
                                      </p:to>
                                    </p:set>
                                    <p:animEffect transition="in" filter="fade">
                                      <p:cBhvr>
                                        <p:cTn id="35" dur="1000"/>
                                        <p:tgtEl>
                                          <p:spTgt spid="22"/>
                                        </p:tgtEl>
                                      </p:cBhvr>
                                    </p:animEffect>
                                    <p:anim calcmode="lin" valueType="num">
                                      <p:cBhvr>
                                        <p:cTn id="36" dur="1000" fill="hold"/>
                                        <p:tgtEl>
                                          <p:spTgt spid="22"/>
                                        </p:tgtEl>
                                        <p:attrNameLst>
                                          <p:attrName>ppt_x</p:attrName>
                                        </p:attrNameLst>
                                      </p:cBhvr>
                                      <p:tavLst>
                                        <p:tav tm="0">
                                          <p:val>
                                            <p:strVal val="#ppt_x"/>
                                          </p:val>
                                        </p:tav>
                                        <p:tav tm="100000">
                                          <p:val>
                                            <p:strVal val="#ppt_x"/>
                                          </p:val>
                                        </p:tav>
                                      </p:tavLst>
                                    </p:anim>
                                    <p:anim calcmode="lin" valueType="num">
                                      <p:cBhvr>
                                        <p:cTn id="37"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P spid="20" grpId="0"/>
      <p:bldP spid="22" grpId="0"/>
    </p:bld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779494" y="519096"/>
              <a:ext cx="6633012" cy="800219"/>
            </a:xfrm>
            <a:prstGeom prst="rect">
              <a:avLst/>
            </a:prstGeom>
            <a:noFill/>
          </p:spPr>
          <p:txBody>
            <a:bodyPr wrap="square">
              <a:spAutoFit/>
            </a:bodyPr>
            <a:lstStyle/>
            <a:p>
              <a:pPr algn="ctr" rtl="1">
                <a:lnSpc>
                  <a:spcPct val="115000"/>
                </a:lnSpc>
                <a:spcAft>
                  <a:spcPts val="800"/>
                </a:spcAft>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التقييم المستمر مقابل التقييم الدوري</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21" name="Group 20">
            <a:extLst>
              <a:ext uri="{FF2B5EF4-FFF2-40B4-BE49-F238E27FC236}">
                <a16:creationId xmlns:a16="http://schemas.microsoft.com/office/drawing/2014/main" id="{0BAF1F68-8E1C-64DC-1FB5-3D0A3B92B3A1}"/>
              </a:ext>
            </a:extLst>
          </p:cNvPr>
          <p:cNvGrpSpPr/>
          <p:nvPr/>
        </p:nvGrpSpPr>
        <p:grpSpPr>
          <a:xfrm>
            <a:off x="-587917" y="2000289"/>
            <a:ext cx="6103088" cy="4435715"/>
            <a:chOff x="500654" y="2000289"/>
            <a:chExt cx="6103088" cy="4435715"/>
          </a:xfrm>
        </p:grpSpPr>
        <p:pic>
          <p:nvPicPr>
            <p:cNvPr id="15" name="Picture 14">
              <a:extLst>
                <a:ext uri="{FF2B5EF4-FFF2-40B4-BE49-F238E27FC236}">
                  <a16:creationId xmlns:a16="http://schemas.microsoft.com/office/drawing/2014/main" id="{C2AD5EDC-8657-BA81-E734-408CE53E8611}"/>
                </a:ext>
              </a:extLst>
            </p:cNvPr>
            <p:cNvPicPr>
              <a:picLocks noChangeAspect="1"/>
            </p:cNvPicPr>
            <p:nvPr/>
          </p:nvPicPr>
          <p:blipFill>
            <a:blip r:embed="rId3"/>
            <a:stretch>
              <a:fillRect/>
            </a:stretch>
          </p:blipFill>
          <p:spPr>
            <a:xfrm>
              <a:off x="1542143" y="2000289"/>
              <a:ext cx="4020111" cy="3543795"/>
            </a:xfrm>
            <a:prstGeom prst="rect">
              <a:avLst/>
            </a:prstGeom>
          </p:spPr>
        </p:pic>
        <p:sp>
          <p:nvSpPr>
            <p:cNvPr id="19" name="TextBox 18">
              <a:extLst>
                <a:ext uri="{FF2B5EF4-FFF2-40B4-BE49-F238E27FC236}">
                  <a16:creationId xmlns:a16="http://schemas.microsoft.com/office/drawing/2014/main" id="{7A033206-B296-C4E6-940E-3D2EF8659F5F}"/>
                </a:ext>
              </a:extLst>
            </p:cNvPr>
            <p:cNvSpPr txBox="1"/>
            <p:nvPr/>
          </p:nvSpPr>
          <p:spPr>
            <a:xfrm>
              <a:off x="500654" y="5635785"/>
              <a:ext cx="6103088"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التقييم الدوري </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16" name="TextBox 15">
            <a:extLst>
              <a:ext uri="{FF2B5EF4-FFF2-40B4-BE49-F238E27FC236}">
                <a16:creationId xmlns:a16="http://schemas.microsoft.com/office/drawing/2014/main" id="{09123F35-C45E-465E-49D0-6E7A3F78BB69}"/>
              </a:ext>
            </a:extLst>
          </p:cNvPr>
          <p:cNvSpPr txBox="1"/>
          <p:nvPr/>
        </p:nvSpPr>
        <p:spPr>
          <a:xfrm>
            <a:off x="3507253" y="2387938"/>
            <a:ext cx="8081682" cy="600164"/>
          </a:xfrm>
          <a:prstGeom prst="rect">
            <a:avLst/>
          </a:prstGeom>
          <a:noFill/>
        </p:spPr>
        <p:txBody>
          <a:bodyPr wrap="square">
            <a:spAutoFit/>
          </a:bodyPr>
          <a:lstStyle/>
          <a:p>
            <a:pPr algn="just" rtl="1">
              <a:lnSpc>
                <a:spcPct val="150000"/>
              </a:lnSpc>
              <a:spcAft>
                <a:spcPts val="800"/>
              </a:spcAft>
              <a:buSzPct val="150000"/>
            </a:pPr>
            <a:r>
              <a:rPr lang="ar-SA" sz="2400" dirty="0">
                <a:solidFill>
                  <a:srgbClr val="168489"/>
                </a:solidFill>
                <a:latin typeface="Calibri" panose="020F0502020204030204" pitchFamily="34" charset="0"/>
                <a:ea typeface="Calibri" panose="020F0502020204030204" pitchFamily="34" charset="0"/>
                <a:cs typeface="Adobe Arabic" panose="02040503050201020203" pitchFamily="18" charset="-78"/>
              </a:rPr>
              <a:t>العيوب:  </a:t>
            </a:r>
            <a:endParaRPr lang="en-US" sz="2400" dirty="0">
              <a:solidFill>
                <a:srgbClr val="168489"/>
              </a:solidFill>
              <a:latin typeface="Calibri" panose="020F0502020204030204" pitchFamily="34" charset="0"/>
              <a:ea typeface="Calibri" panose="020F0502020204030204" pitchFamily="34" charset="0"/>
              <a:cs typeface="Adobe Arabic" panose="02040503050201020203" pitchFamily="18" charset="-78"/>
            </a:endParaRPr>
          </a:p>
        </p:txBody>
      </p:sp>
      <p:sp>
        <p:nvSpPr>
          <p:cNvPr id="17" name="TextBox 16">
            <a:extLst>
              <a:ext uri="{FF2B5EF4-FFF2-40B4-BE49-F238E27FC236}">
                <a16:creationId xmlns:a16="http://schemas.microsoft.com/office/drawing/2014/main" id="{73998627-82E5-4C80-A388-098B0A1E6348}"/>
              </a:ext>
            </a:extLst>
          </p:cNvPr>
          <p:cNvSpPr txBox="1"/>
          <p:nvPr/>
        </p:nvSpPr>
        <p:spPr>
          <a:xfrm>
            <a:off x="3507253" y="3242018"/>
            <a:ext cx="8081682" cy="600164"/>
          </a:xfrm>
          <a:prstGeom prst="rect">
            <a:avLst/>
          </a:prstGeom>
          <a:noFill/>
        </p:spPr>
        <p:txBody>
          <a:bodyPr wrap="square">
            <a:spAutoFit/>
          </a:bodyPr>
          <a:lstStyle/>
          <a:p>
            <a:pPr marL="342900" lvl="0" indent="-342900" algn="just" rtl="1">
              <a:lnSpc>
                <a:spcPct val="150000"/>
              </a:lnSpc>
              <a:spcAft>
                <a:spcPts val="800"/>
              </a:spcAft>
              <a:buSzPct val="150000"/>
              <a:buBlip>
                <a:blip r:embed="rId4"/>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قد يتجاهل التفاصيل اليومية أو التحسينات التدريجية.  </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
        <p:nvSpPr>
          <p:cNvPr id="18" name="TextBox 17">
            <a:extLst>
              <a:ext uri="{FF2B5EF4-FFF2-40B4-BE49-F238E27FC236}">
                <a16:creationId xmlns:a16="http://schemas.microsoft.com/office/drawing/2014/main" id="{B01C8FA3-E6A2-85D4-81C7-EF205CFBFC96}"/>
              </a:ext>
            </a:extLst>
          </p:cNvPr>
          <p:cNvSpPr txBox="1"/>
          <p:nvPr/>
        </p:nvSpPr>
        <p:spPr>
          <a:xfrm>
            <a:off x="3507253" y="3992082"/>
            <a:ext cx="8081682" cy="600164"/>
          </a:xfrm>
          <a:prstGeom prst="rect">
            <a:avLst/>
          </a:prstGeom>
          <a:noFill/>
        </p:spPr>
        <p:txBody>
          <a:bodyPr wrap="square">
            <a:spAutoFit/>
          </a:bodyPr>
          <a:lstStyle/>
          <a:p>
            <a:pPr marL="342900" lvl="0" indent="-342900" algn="just" rtl="1">
              <a:lnSpc>
                <a:spcPct val="150000"/>
              </a:lnSpc>
              <a:spcAft>
                <a:spcPts val="800"/>
              </a:spcAft>
              <a:buSzPct val="150000"/>
              <a:buBlip>
                <a:blip r:embed="rId4"/>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قد يسبب التوتر للموظفين بسبب طبيعته الرسمية.  </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
        <p:nvSpPr>
          <p:cNvPr id="20" name="TextBox 19">
            <a:extLst>
              <a:ext uri="{FF2B5EF4-FFF2-40B4-BE49-F238E27FC236}">
                <a16:creationId xmlns:a16="http://schemas.microsoft.com/office/drawing/2014/main" id="{85B0C537-3F6F-0EF2-412A-68481D3B1596}"/>
              </a:ext>
            </a:extLst>
          </p:cNvPr>
          <p:cNvSpPr txBox="1"/>
          <p:nvPr/>
        </p:nvSpPr>
        <p:spPr>
          <a:xfrm>
            <a:off x="3507253" y="4765585"/>
            <a:ext cx="8081682" cy="600164"/>
          </a:xfrm>
          <a:prstGeom prst="rect">
            <a:avLst/>
          </a:prstGeom>
          <a:noFill/>
        </p:spPr>
        <p:txBody>
          <a:bodyPr wrap="square">
            <a:spAutoFit/>
          </a:bodyPr>
          <a:lstStyle/>
          <a:p>
            <a:pPr marL="342900" lvl="0" indent="-342900" algn="just" rtl="1">
              <a:lnSpc>
                <a:spcPct val="150000"/>
              </a:lnSpc>
              <a:spcAft>
                <a:spcPts val="800"/>
              </a:spcAft>
              <a:buSzPct val="150000"/>
              <a:buBlip>
                <a:blip r:embed="rId4"/>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التأخير في تقديم التغذية الراجعة قد يقلل من فعاليتها.  </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Tree>
    <p:extLst>
      <p:ext uri="{BB962C8B-B14F-4D97-AF65-F5344CB8AC3E}">
        <p14:creationId xmlns:p14="http://schemas.microsoft.com/office/powerpoint/2010/main" val="37039259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7"/>
                                        </p:tgtEl>
                                        <p:attrNameLst>
                                          <p:attrName>style.visibility</p:attrName>
                                        </p:attrNameLst>
                                      </p:cBhvr>
                                      <p:to>
                                        <p:strVal val="visible"/>
                                      </p:to>
                                    </p:set>
                                    <p:animEffect transition="in" filter="fade">
                                      <p:cBhvr>
                                        <p:cTn id="14" dur="1000"/>
                                        <p:tgtEl>
                                          <p:spTgt spid="17"/>
                                        </p:tgtEl>
                                      </p:cBhvr>
                                    </p:animEffect>
                                    <p:anim calcmode="lin" valueType="num">
                                      <p:cBhvr>
                                        <p:cTn id="15" dur="1000" fill="hold"/>
                                        <p:tgtEl>
                                          <p:spTgt spid="17"/>
                                        </p:tgtEl>
                                        <p:attrNameLst>
                                          <p:attrName>ppt_x</p:attrName>
                                        </p:attrNameLst>
                                      </p:cBhvr>
                                      <p:tavLst>
                                        <p:tav tm="0">
                                          <p:val>
                                            <p:strVal val="#ppt_x"/>
                                          </p:val>
                                        </p:tav>
                                        <p:tav tm="100000">
                                          <p:val>
                                            <p:strVal val="#ppt_x"/>
                                          </p:val>
                                        </p:tav>
                                      </p:tavLst>
                                    </p:anim>
                                    <p:anim calcmode="lin" valueType="num">
                                      <p:cBhvr>
                                        <p:cTn id="16"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fade">
                                      <p:cBhvr>
                                        <p:cTn id="21" dur="1000"/>
                                        <p:tgtEl>
                                          <p:spTgt spid="18"/>
                                        </p:tgtEl>
                                      </p:cBhvr>
                                    </p:animEffect>
                                    <p:anim calcmode="lin" valueType="num">
                                      <p:cBhvr>
                                        <p:cTn id="22" dur="1000" fill="hold"/>
                                        <p:tgtEl>
                                          <p:spTgt spid="18"/>
                                        </p:tgtEl>
                                        <p:attrNameLst>
                                          <p:attrName>ppt_x</p:attrName>
                                        </p:attrNameLst>
                                      </p:cBhvr>
                                      <p:tavLst>
                                        <p:tav tm="0">
                                          <p:val>
                                            <p:strVal val="#ppt_x"/>
                                          </p:val>
                                        </p:tav>
                                        <p:tav tm="100000">
                                          <p:val>
                                            <p:strVal val="#ppt_x"/>
                                          </p:val>
                                        </p:tav>
                                      </p:tavLst>
                                    </p:anim>
                                    <p:anim calcmode="lin" valueType="num">
                                      <p:cBhvr>
                                        <p:cTn id="23"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20"/>
                                        </p:tgtEl>
                                        <p:attrNameLst>
                                          <p:attrName>style.visibility</p:attrName>
                                        </p:attrNameLst>
                                      </p:cBhvr>
                                      <p:to>
                                        <p:strVal val="visible"/>
                                      </p:to>
                                    </p:set>
                                    <p:animEffect transition="in" filter="fade">
                                      <p:cBhvr>
                                        <p:cTn id="28" dur="1000"/>
                                        <p:tgtEl>
                                          <p:spTgt spid="20"/>
                                        </p:tgtEl>
                                      </p:cBhvr>
                                    </p:animEffect>
                                    <p:anim calcmode="lin" valueType="num">
                                      <p:cBhvr>
                                        <p:cTn id="29" dur="1000" fill="hold"/>
                                        <p:tgtEl>
                                          <p:spTgt spid="20"/>
                                        </p:tgtEl>
                                        <p:attrNameLst>
                                          <p:attrName>ppt_x</p:attrName>
                                        </p:attrNameLst>
                                      </p:cBhvr>
                                      <p:tavLst>
                                        <p:tav tm="0">
                                          <p:val>
                                            <p:strVal val="#ppt_x"/>
                                          </p:val>
                                        </p:tav>
                                        <p:tav tm="100000">
                                          <p:val>
                                            <p:strVal val="#ppt_x"/>
                                          </p:val>
                                        </p:tav>
                                      </p:tavLst>
                                    </p:anim>
                                    <p:anim calcmode="lin" valueType="num">
                                      <p:cBhvr>
                                        <p:cTn id="30"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P spid="2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الفوارق بين التوجيه والتحفيز</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15" name="Group 14">
            <a:extLst>
              <a:ext uri="{FF2B5EF4-FFF2-40B4-BE49-F238E27FC236}">
                <a16:creationId xmlns:a16="http://schemas.microsoft.com/office/drawing/2014/main" id="{498DCCE7-5148-5147-9D01-5C0B166400B2}"/>
              </a:ext>
            </a:extLst>
          </p:cNvPr>
          <p:cNvGrpSpPr/>
          <p:nvPr/>
        </p:nvGrpSpPr>
        <p:grpSpPr>
          <a:xfrm>
            <a:off x="3184690" y="3396895"/>
            <a:ext cx="6841129" cy="2786097"/>
            <a:chOff x="2949780" y="3429000"/>
            <a:chExt cx="6841129" cy="2786097"/>
          </a:xfrm>
        </p:grpSpPr>
        <p:sp>
          <p:nvSpPr>
            <p:cNvPr id="17" name="Freeform 4">
              <a:extLst>
                <a:ext uri="{FF2B5EF4-FFF2-40B4-BE49-F238E27FC236}">
                  <a16:creationId xmlns:a16="http://schemas.microsoft.com/office/drawing/2014/main" id="{DB1701AE-40D4-31CF-A9AD-33F8F95634AC}"/>
                </a:ext>
              </a:extLst>
            </p:cNvPr>
            <p:cNvSpPr/>
            <p:nvPr/>
          </p:nvSpPr>
          <p:spPr>
            <a:xfrm>
              <a:off x="6259091" y="3429000"/>
              <a:ext cx="3531818" cy="2786097"/>
            </a:xfrm>
            <a:custGeom>
              <a:avLst/>
              <a:gdLst>
                <a:gd name="connsiteX0" fmla="*/ 124301 w 487203"/>
                <a:gd name="connsiteY0" fmla="*/ 21431 h 384333"/>
                <a:gd name="connsiteX1" fmla="*/ 21431 w 487203"/>
                <a:gd name="connsiteY1" fmla="*/ 21431 h 384333"/>
                <a:gd name="connsiteX2" fmla="*/ 21431 w 487203"/>
                <a:gd name="connsiteY2" fmla="*/ 124301 h 384333"/>
                <a:gd name="connsiteX3" fmla="*/ 281464 w 487203"/>
                <a:gd name="connsiteY3" fmla="*/ 384334 h 384333"/>
                <a:gd name="connsiteX4" fmla="*/ 487204 w 487203"/>
                <a:gd name="connsiteY4" fmla="*/ 384334 h 384333"/>
                <a:gd name="connsiteX5" fmla="*/ 124301 w 487203"/>
                <a:gd name="connsiteY5" fmla="*/ 21431 h 384333"/>
                <a:gd name="connsiteX6" fmla="*/ 71914 w 487203"/>
                <a:gd name="connsiteY6" fmla="*/ 127159 h 384333"/>
                <a:gd name="connsiteX7" fmla="*/ 16669 w 487203"/>
                <a:gd name="connsiteY7" fmla="*/ 71914 h 384333"/>
                <a:gd name="connsiteX8" fmla="*/ 71914 w 487203"/>
                <a:gd name="connsiteY8" fmla="*/ 16669 h 384333"/>
                <a:gd name="connsiteX9" fmla="*/ 127159 w 487203"/>
                <a:gd name="connsiteY9" fmla="*/ 71914 h 384333"/>
                <a:gd name="connsiteX10" fmla="*/ 71914 w 487203"/>
                <a:gd name="connsiteY10" fmla="*/ 127159 h 3843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7203" h="384333">
                  <a:moveTo>
                    <a:pt x="124301" y="21431"/>
                  </a:moveTo>
                  <a:cubicBezTo>
                    <a:pt x="95726" y="-7144"/>
                    <a:pt x="50006" y="-7144"/>
                    <a:pt x="21431" y="21431"/>
                  </a:cubicBezTo>
                  <a:cubicBezTo>
                    <a:pt x="-7144" y="50006"/>
                    <a:pt x="-7144" y="95726"/>
                    <a:pt x="21431" y="124301"/>
                  </a:cubicBezTo>
                  <a:lnTo>
                    <a:pt x="281464" y="384334"/>
                  </a:lnTo>
                  <a:lnTo>
                    <a:pt x="487204" y="384334"/>
                  </a:lnTo>
                  <a:lnTo>
                    <a:pt x="124301" y="21431"/>
                  </a:lnTo>
                  <a:close/>
                  <a:moveTo>
                    <a:pt x="71914" y="127159"/>
                  </a:moveTo>
                  <a:cubicBezTo>
                    <a:pt x="41434" y="127159"/>
                    <a:pt x="16669" y="102394"/>
                    <a:pt x="16669" y="71914"/>
                  </a:cubicBezTo>
                  <a:cubicBezTo>
                    <a:pt x="16669" y="41434"/>
                    <a:pt x="41434" y="16669"/>
                    <a:pt x="71914" y="16669"/>
                  </a:cubicBezTo>
                  <a:cubicBezTo>
                    <a:pt x="102394" y="16669"/>
                    <a:pt x="127159" y="41434"/>
                    <a:pt x="127159" y="71914"/>
                  </a:cubicBezTo>
                  <a:cubicBezTo>
                    <a:pt x="127159" y="102394"/>
                    <a:pt x="102394" y="127159"/>
                    <a:pt x="71914" y="127159"/>
                  </a:cubicBezTo>
                  <a:close/>
                </a:path>
              </a:pathLst>
            </a:custGeom>
            <a:solidFill>
              <a:srgbClr val="3D8E92"/>
            </a:solidFill>
            <a:ln w="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a:ln>
                  <a:noFill/>
                </a:ln>
                <a:solidFill>
                  <a:srgbClr val="000000"/>
                </a:solidFill>
                <a:effectLst/>
                <a:uLnTx/>
                <a:uFillTx/>
              </a:endParaRPr>
            </a:p>
          </p:txBody>
        </p:sp>
        <p:sp>
          <p:nvSpPr>
            <p:cNvPr id="18" name="TextBox 17">
              <a:extLst>
                <a:ext uri="{FF2B5EF4-FFF2-40B4-BE49-F238E27FC236}">
                  <a16:creationId xmlns:a16="http://schemas.microsoft.com/office/drawing/2014/main" id="{DB05DDFC-656E-E34E-27AF-3ABE1E83615E}"/>
                </a:ext>
              </a:extLst>
            </p:cNvPr>
            <p:cNvSpPr txBox="1"/>
            <p:nvPr/>
          </p:nvSpPr>
          <p:spPr>
            <a:xfrm>
              <a:off x="6576432" y="3706827"/>
              <a:ext cx="457190" cy="507831"/>
            </a:xfrm>
            <a:prstGeom prst="rect">
              <a:avLst/>
            </a:prstGeom>
            <a:noFill/>
          </p:spPr>
          <p:txBody>
            <a:bodyPr wrap="square" lIns="0" rIns="0" rtlCol="0"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700" b="1" i="0" u="none" strike="noStrike" kern="0" cap="none" spc="0" normalizeH="0" baseline="0" noProof="1">
                  <a:ln>
                    <a:noFill/>
                  </a:ln>
                  <a:solidFill>
                    <a:srgbClr val="001F33"/>
                  </a:solidFill>
                  <a:effectLst/>
                  <a:uLnTx/>
                  <a:uFillTx/>
                </a:rPr>
                <a:t>03</a:t>
              </a:r>
            </a:p>
          </p:txBody>
        </p:sp>
        <p:cxnSp>
          <p:nvCxnSpPr>
            <p:cNvPr id="19" name="Straight Connector 18">
              <a:extLst>
                <a:ext uri="{FF2B5EF4-FFF2-40B4-BE49-F238E27FC236}">
                  <a16:creationId xmlns:a16="http://schemas.microsoft.com/office/drawing/2014/main" id="{7C1A948D-5730-6EC8-4A2F-839743FAA660}"/>
                </a:ext>
              </a:extLst>
            </p:cNvPr>
            <p:cNvCxnSpPr>
              <a:cxnSpLocks/>
            </p:cNvCxnSpPr>
            <p:nvPr/>
          </p:nvCxnSpPr>
          <p:spPr>
            <a:xfrm>
              <a:off x="2949780" y="3951518"/>
              <a:ext cx="3206931" cy="0"/>
            </a:xfrm>
            <a:prstGeom prst="line">
              <a:avLst/>
            </a:prstGeom>
            <a:noFill/>
            <a:ln w="25400" cap="flat" cmpd="sng" algn="ctr">
              <a:solidFill>
                <a:srgbClr val="001F33"/>
              </a:solidFill>
              <a:prstDash val="solid"/>
              <a:miter lim="800000"/>
            </a:ln>
            <a:effectLst/>
          </p:spPr>
        </p:cxnSp>
        <p:sp>
          <p:nvSpPr>
            <p:cNvPr id="20" name="TextBox 19">
              <a:extLst>
                <a:ext uri="{FF2B5EF4-FFF2-40B4-BE49-F238E27FC236}">
                  <a16:creationId xmlns:a16="http://schemas.microsoft.com/office/drawing/2014/main" id="{C13079B0-5357-14CF-2C5F-2F64EF8DAEB7}"/>
                </a:ext>
              </a:extLst>
            </p:cNvPr>
            <p:cNvSpPr txBox="1"/>
            <p:nvPr/>
          </p:nvSpPr>
          <p:spPr>
            <a:xfrm>
              <a:off x="3532432" y="3429000"/>
              <a:ext cx="2400478" cy="503215"/>
            </a:xfrm>
            <a:prstGeom prst="rect">
              <a:avLst/>
            </a:prstGeom>
            <a:noFill/>
          </p:spPr>
          <p:txBody>
            <a:bodyPr wrap="square">
              <a:spAutoFit/>
            </a:bodyPr>
            <a:lstStyle/>
            <a:p>
              <a:pPr algn="ctr" rtl="1">
                <a:lnSpc>
                  <a:spcPct val="115000"/>
                </a:lnSpc>
              </a:pPr>
              <a:r>
                <a:rPr lang="ar-EG" sz="2400" b="1" dirty="0">
                  <a:latin typeface="Times New Roman" panose="02020603050405020304" pitchFamily="18" charset="0"/>
                  <a:ea typeface="Calibri" panose="020F0502020204030204" pitchFamily="34" charset="0"/>
                  <a:cs typeface="Adobe Arabic" panose="02040503050201020203" pitchFamily="18" charset="-78"/>
                </a:rPr>
                <a:t>المدى الزمني</a:t>
              </a:r>
              <a:endParaRPr lang="en-US" sz="2400"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21" name="Group 20">
            <a:extLst>
              <a:ext uri="{FF2B5EF4-FFF2-40B4-BE49-F238E27FC236}">
                <a16:creationId xmlns:a16="http://schemas.microsoft.com/office/drawing/2014/main" id="{A3278ED9-AF37-7F7E-8CBB-BA2F30F09147}"/>
              </a:ext>
            </a:extLst>
          </p:cNvPr>
          <p:cNvGrpSpPr/>
          <p:nvPr/>
        </p:nvGrpSpPr>
        <p:grpSpPr>
          <a:xfrm>
            <a:off x="3184690" y="4286837"/>
            <a:ext cx="5087307" cy="1912192"/>
            <a:chOff x="2949780" y="4302905"/>
            <a:chExt cx="5087307" cy="1912192"/>
          </a:xfrm>
        </p:grpSpPr>
        <p:sp>
          <p:nvSpPr>
            <p:cNvPr id="22" name="Freeform 2">
              <a:extLst>
                <a:ext uri="{FF2B5EF4-FFF2-40B4-BE49-F238E27FC236}">
                  <a16:creationId xmlns:a16="http://schemas.microsoft.com/office/drawing/2014/main" id="{30DFB61E-50DC-B2E9-3E81-B8E5C1F4DCBD}"/>
                </a:ext>
              </a:extLst>
            </p:cNvPr>
            <p:cNvSpPr/>
            <p:nvPr/>
          </p:nvSpPr>
          <p:spPr>
            <a:xfrm>
              <a:off x="5382180" y="4305911"/>
              <a:ext cx="2654907" cy="1909186"/>
            </a:xfrm>
            <a:custGeom>
              <a:avLst/>
              <a:gdLst>
                <a:gd name="connsiteX0" fmla="*/ 124301 w 366236"/>
                <a:gd name="connsiteY0" fmla="*/ 21431 h 263366"/>
                <a:gd name="connsiteX1" fmla="*/ 21431 w 366236"/>
                <a:gd name="connsiteY1" fmla="*/ 21431 h 263366"/>
                <a:gd name="connsiteX2" fmla="*/ 21431 w 366236"/>
                <a:gd name="connsiteY2" fmla="*/ 21431 h 263366"/>
                <a:gd name="connsiteX3" fmla="*/ 21431 w 366236"/>
                <a:gd name="connsiteY3" fmla="*/ 124301 h 263366"/>
                <a:gd name="connsiteX4" fmla="*/ 160496 w 366236"/>
                <a:gd name="connsiteY4" fmla="*/ 263366 h 263366"/>
                <a:gd name="connsiteX5" fmla="*/ 366236 w 366236"/>
                <a:gd name="connsiteY5" fmla="*/ 263366 h 263366"/>
                <a:gd name="connsiteX6" fmla="*/ 124301 w 366236"/>
                <a:gd name="connsiteY6" fmla="*/ 21431 h 263366"/>
                <a:gd name="connsiteX7" fmla="*/ 71914 w 366236"/>
                <a:gd name="connsiteY7" fmla="*/ 127159 h 263366"/>
                <a:gd name="connsiteX8" fmla="*/ 16669 w 366236"/>
                <a:gd name="connsiteY8" fmla="*/ 71914 h 263366"/>
                <a:gd name="connsiteX9" fmla="*/ 71914 w 366236"/>
                <a:gd name="connsiteY9" fmla="*/ 16669 h 263366"/>
                <a:gd name="connsiteX10" fmla="*/ 127159 w 366236"/>
                <a:gd name="connsiteY10" fmla="*/ 71914 h 263366"/>
                <a:gd name="connsiteX11" fmla="*/ 71914 w 366236"/>
                <a:gd name="connsiteY11" fmla="*/ 127159 h 263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66236" h="263366">
                  <a:moveTo>
                    <a:pt x="124301" y="21431"/>
                  </a:moveTo>
                  <a:cubicBezTo>
                    <a:pt x="95726" y="-7144"/>
                    <a:pt x="50006" y="-7144"/>
                    <a:pt x="21431" y="21431"/>
                  </a:cubicBezTo>
                  <a:lnTo>
                    <a:pt x="21431" y="21431"/>
                  </a:lnTo>
                  <a:cubicBezTo>
                    <a:pt x="-7144" y="50006"/>
                    <a:pt x="-7144" y="95726"/>
                    <a:pt x="21431" y="124301"/>
                  </a:cubicBezTo>
                  <a:lnTo>
                    <a:pt x="160496" y="263366"/>
                  </a:lnTo>
                  <a:lnTo>
                    <a:pt x="366236" y="263366"/>
                  </a:lnTo>
                  <a:lnTo>
                    <a:pt x="124301" y="21431"/>
                  </a:lnTo>
                  <a:close/>
                  <a:moveTo>
                    <a:pt x="71914" y="127159"/>
                  </a:moveTo>
                  <a:cubicBezTo>
                    <a:pt x="41434" y="127159"/>
                    <a:pt x="16669" y="102394"/>
                    <a:pt x="16669" y="71914"/>
                  </a:cubicBezTo>
                  <a:cubicBezTo>
                    <a:pt x="16669" y="41434"/>
                    <a:pt x="41434" y="16669"/>
                    <a:pt x="71914" y="16669"/>
                  </a:cubicBezTo>
                  <a:cubicBezTo>
                    <a:pt x="102394" y="16669"/>
                    <a:pt x="127159" y="41434"/>
                    <a:pt x="127159" y="71914"/>
                  </a:cubicBezTo>
                  <a:cubicBezTo>
                    <a:pt x="127159" y="102394"/>
                    <a:pt x="102394" y="127159"/>
                    <a:pt x="71914" y="127159"/>
                  </a:cubicBezTo>
                  <a:close/>
                </a:path>
              </a:pathLst>
            </a:custGeom>
            <a:solidFill>
              <a:srgbClr val="FFCC5E"/>
            </a:solidFill>
            <a:ln w="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a:ln>
                  <a:noFill/>
                </a:ln>
                <a:solidFill>
                  <a:srgbClr val="000000"/>
                </a:solidFill>
                <a:effectLst/>
                <a:uLnTx/>
                <a:uFillTx/>
              </a:endParaRPr>
            </a:p>
          </p:txBody>
        </p:sp>
        <p:sp>
          <p:nvSpPr>
            <p:cNvPr id="23" name="TextBox 22">
              <a:extLst>
                <a:ext uri="{FF2B5EF4-FFF2-40B4-BE49-F238E27FC236}">
                  <a16:creationId xmlns:a16="http://schemas.microsoft.com/office/drawing/2014/main" id="{C4F27636-C3B0-EC78-EE73-5D8C133E334F}"/>
                </a:ext>
              </a:extLst>
            </p:cNvPr>
            <p:cNvSpPr txBox="1"/>
            <p:nvPr/>
          </p:nvSpPr>
          <p:spPr>
            <a:xfrm>
              <a:off x="5694690" y="4560718"/>
              <a:ext cx="401310" cy="507831"/>
            </a:xfrm>
            <a:prstGeom prst="rect">
              <a:avLst/>
            </a:prstGeom>
            <a:noFill/>
          </p:spPr>
          <p:txBody>
            <a:bodyPr wrap="square" lIns="0" rIns="0" rtlCol="0"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700" b="1" i="0" u="none" strike="noStrike" kern="0" cap="none" spc="0" normalizeH="0" baseline="0" noProof="1">
                  <a:ln>
                    <a:noFill/>
                  </a:ln>
                  <a:solidFill>
                    <a:srgbClr val="001F33"/>
                  </a:solidFill>
                  <a:effectLst/>
                  <a:uLnTx/>
                  <a:uFillTx/>
                </a:rPr>
                <a:t>02</a:t>
              </a:r>
            </a:p>
          </p:txBody>
        </p:sp>
        <p:cxnSp>
          <p:nvCxnSpPr>
            <p:cNvPr id="24" name="Straight Connector 23">
              <a:extLst>
                <a:ext uri="{FF2B5EF4-FFF2-40B4-BE49-F238E27FC236}">
                  <a16:creationId xmlns:a16="http://schemas.microsoft.com/office/drawing/2014/main" id="{52C456E0-D785-02CC-CCEE-9813F0B42394}"/>
                </a:ext>
              </a:extLst>
            </p:cNvPr>
            <p:cNvCxnSpPr>
              <a:cxnSpLocks/>
            </p:cNvCxnSpPr>
            <p:nvPr/>
          </p:nvCxnSpPr>
          <p:spPr>
            <a:xfrm>
              <a:off x="2949780" y="4779326"/>
              <a:ext cx="2357846" cy="0"/>
            </a:xfrm>
            <a:prstGeom prst="line">
              <a:avLst/>
            </a:prstGeom>
            <a:noFill/>
            <a:ln w="25400" cap="flat" cmpd="sng" algn="ctr">
              <a:solidFill>
                <a:srgbClr val="001F33"/>
              </a:solidFill>
              <a:prstDash val="solid"/>
              <a:miter lim="800000"/>
            </a:ln>
            <a:effectLst/>
          </p:spPr>
        </p:cxnSp>
        <p:sp>
          <p:nvSpPr>
            <p:cNvPr id="25" name="TextBox 24">
              <a:extLst>
                <a:ext uri="{FF2B5EF4-FFF2-40B4-BE49-F238E27FC236}">
                  <a16:creationId xmlns:a16="http://schemas.microsoft.com/office/drawing/2014/main" id="{5A90A223-6DA0-E8EB-9198-FF45E89DA5C9}"/>
                </a:ext>
              </a:extLst>
            </p:cNvPr>
            <p:cNvSpPr txBox="1"/>
            <p:nvPr/>
          </p:nvSpPr>
          <p:spPr>
            <a:xfrm>
              <a:off x="3156427" y="4302905"/>
              <a:ext cx="2400478" cy="503215"/>
            </a:xfrm>
            <a:prstGeom prst="rect">
              <a:avLst/>
            </a:prstGeom>
            <a:noFill/>
          </p:spPr>
          <p:txBody>
            <a:bodyPr wrap="square">
              <a:spAutoFit/>
            </a:bodyPr>
            <a:lstStyle/>
            <a:p>
              <a:pPr algn="ctr" rtl="1">
                <a:lnSpc>
                  <a:spcPct val="115000"/>
                </a:lnSpc>
              </a:pPr>
              <a:r>
                <a:rPr lang="ar-EG" sz="2400" b="1" dirty="0">
                  <a:latin typeface="Times New Roman" panose="02020603050405020304" pitchFamily="18" charset="0"/>
                  <a:ea typeface="Calibri" panose="020F0502020204030204" pitchFamily="34" charset="0"/>
                  <a:cs typeface="Adobe Arabic" panose="02040503050201020203" pitchFamily="18" charset="-78"/>
                </a:rPr>
                <a:t>الطابع</a:t>
              </a:r>
              <a:endParaRPr lang="en-US" sz="2400"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26" name="Group 25">
            <a:extLst>
              <a:ext uri="{FF2B5EF4-FFF2-40B4-BE49-F238E27FC236}">
                <a16:creationId xmlns:a16="http://schemas.microsoft.com/office/drawing/2014/main" id="{316E777A-BFE7-C612-73B0-CD9C7690AB76}"/>
              </a:ext>
            </a:extLst>
          </p:cNvPr>
          <p:cNvGrpSpPr/>
          <p:nvPr/>
        </p:nvGrpSpPr>
        <p:grpSpPr>
          <a:xfrm>
            <a:off x="2353077" y="5123931"/>
            <a:ext cx="4171994" cy="1059061"/>
            <a:chOff x="2118167" y="5156036"/>
            <a:chExt cx="4171994" cy="1059061"/>
          </a:xfrm>
        </p:grpSpPr>
        <p:sp>
          <p:nvSpPr>
            <p:cNvPr id="27" name="Freeform 3">
              <a:extLst>
                <a:ext uri="{FF2B5EF4-FFF2-40B4-BE49-F238E27FC236}">
                  <a16:creationId xmlns:a16="http://schemas.microsoft.com/office/drawing/2014/main" id="{267F4EB9-A494-A341-5587-75AC189C63C2}"/>
                </a:ext>
              </a:extLst>
            </p:cNvPr>
            <p:cNvSpPr/>
            <p:nvPr/>
          </p:nvSpPr>
          <p:spPr>
            <a:xfrm>
              <a:off x="4512170" y="5182829"/>
              <a:ext cx="1777991" cy="1032268"/>
            </a:xfrm>
            <a:custGeom>
              <a:avLst/>
              <a:gdLst>
                <a:gd name="connsiteX0" fmla="*/ 124301 w 245268"/>
                <a:gd name="connsiteY0" fmla="*/ 21431 h 142398"/>
                <a:gd name="connsiteX1" fmla="*/ 21431 w 245268"/>
                <a:gd name="connsiteY1" fmla="*/ 21431 h 142398"/>
                <a:gd name="connsiteX2" fmla="*/ 21431 w 245268"/>
                <a:gd name="connsiteY2" fmla="*/ 124301 h 142398"/>
                <a:gd name="connsiteX3" fmla="*/ 39529 w 245268"/>
                <a:gd name="connsiteY3" fmla="*/ 142399 h 142398"/>
                <a:gd name="connsiteX4" fmla="*/ 245269 w 245268"/>
                <a:gd name="connsiteY4" fmla="*/ 142399 h 142398"/>
                <a:gd name="connsiteX5" fmla="*/ 124301 w 245268"/>
                <a:gd name="connsiteY5" fmla="*/ 21431 h 142398"/>
                <a:gd name="connsiteX6" fmla="*/ 71914 w 245268"/>
                <a:gd name="connsiteY6" fmla="*/ 126206 h 142398"/>
                <a:gd name="connsiteX7" fmla="*/ 16669 w 245268"/>
                <a:gd name="connsiteY7" fmla="*/ 70961 h 142398"/>
                <a:gd name="connsiteX8" fmla="*/ 71914 w 245268"/>
                <a:gd name="connsiteY8" fmla="*/ 15716 h 142398"/>
                <a:gd name="connsiteX9" fmla="*/ 127159 w 245268"/>
                <a:gd name="connsiteY9" fmla="*/ 70961 h 142398"/>
                <a:gd name="connsiteX10" fmla="*/ 71914 w 245268"/>
                <a:gd name="connsiteY10" fmla="*/ 126206 h 1423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45268" h="142398">
                  <a:moveTo>
                    <a:pt x="124301" y="21431"/>
                  </a:moveTo>
                  <a:cubicBezTo>
                    <a:pt x="95726" y="-7144"/>
                    <a:pt x="50006" y="-7144"/>
                    <a:pt x="21431" y="21431"/>
                  </a:cubicBezTo>
                  <a:cubicBezTo>
                    <a:pt x="-7144" y="50006"/>
                    <a:pt x="-7144" y="95726"/>
                    <a:pt x="21431" y="124301"/>
                  </a:cubicBezTo>
                  <a:lnTo>
                    <a:pt x="39529" y="142399"/>
                  </a:lnTo>
                  <a:lnTo>
                    <a:pt x="245269" y="142399"/>
                  </a:lnTo>
                  <a:lnTo>
                    <a:pt x="124301" y="21431"/>
                  </a:lnTo>
                  <a:close/>
                  <a:moveTo>
                    <a:pt x="71914" y="126206"/>
                  </a:moveTo>
                  <a:cubicBezTo>
                    <a:pt x="41434" y="126206"/>
                    <a:pt x="16669" y="101441"/>
                    <a:pt x="16669" y="70961"/>
                  </a:cubicBezTo>
                  <a:cubicBezTo>
                    <a:pt x="16669" y="40481"/>
                    <a:pt x="41434" y="15716"/>
                    <a:pt x="71914" y="15716"/>
                  </a:cubicBezTo>
                  <a:cubicBezTo>
                    <a:pt x="102394" y="15716"/>
                    <a:pt x="127159" y="40481"/>
                    <a:pt x="127159" y="70961"/>
                  </a:cubicBezTo>
                  <a:cubicBezTo>
                    <a:pt x="127159" y="101441"/>
                    <a:pt x="102394" y="126206"/>
                    <a:pt x="71914" y="126206"/>
                  </a:cubicBezTo>
                  <a:close/>
                </a:path>
              </a:pathLst>
            </a:custGeom>
            <a:solidFill>
              <a:srgbClr val="9FCFD1"/>
            </a:solidFill>
            <a:ln w="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a:ln>
                  <a:noFill/>
                </a:ln>
                <a:solidFill>
                  <a:srgbClr val="000000"/>
                </a:solidFill>
                <a:effectLst/>
                <a:uLnTx/>
                <a:uFillTx/>
              </a:endParaRPr>
            </a:p>
          </p:txBody>
        </p:sp>
        <p:sp>
          <p:nvSpPr>
            <p:cNvPr id="28" name="TextBox 27">
              <a:extLst>
                <a:ext uri="{FF2B5EF4-FFF2-40B4-BE49-F238E27FC236}">
                  <a16:creationId xmlns:a16="http://schemas.microsoft.com/office/drawing/2014/main" id="{857D792A-1B0A-1B22-D71B-FEE011AE3E86}"/>
                </a:ext>
              </a:extLst>
            </p:cNvPr>
            <p:cNvSpPr txBox="1"/>
            <p:nvPr/>
          </p:nvSpPr>
          <p:spPr>
            <a:xfrm>
              <a:off x="4757702" y="5445047"/>
              <a:ext cx="587201" cy="507831"/>
            </a:xfrm>
            <a:prstGeom prst="rect">
              <a:avLst/>
            </a:prstGeom>
            <a:noFill/>
          </p:spPr>
          <p:txBody>
            <a:bodyPr wrap="square" lIns="0" rIns="0" rtlCol="0"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700" b="1" i="0" u="none" strike="noStrike" kern="0" cap="none" spc="0" normalizeH="0" baseline="0" noProof="1">
                  <a:ln>
                    <a:noFill/>
                  </a:ln>
                  <a:solidFill>
                    <a:srgbClr val="001F33"/>
                  </a:solidFill>
                  <a:effectLst/>
                  <a:uLnTx/>
                  <a:uFillTx/>
                </a:rPr>
                <a:t>01</a:t>
              </a:r>
            </a:p>
          </p:txBody>
        </p:sp>
        <p:cxnSp>
          <p:nvCxnSpPr>
            <p:cNvPr id="29" name="Straight Connector 28">
              <a:extLst>
                <a:ext uri="{FF2B5EF4-FFF2-40B4-BE49-F238E27FC236}">
                  <a16:creationId xmlns:a16="http://schemas.microsoft.com/office/drawing/2014/main" id="{A3E7B61B-3287-9AA3-3B84-E81775A5921B}"/>
                </a:ext>
              </a:extLst>
            </p:cNvPr>
            <p:cNvCxnSpPr>
              <a:cxnSpLocks/>
            </p:cNvCxnSpPr>
            <p:nvPr/>
          </p:nvCxnSpPr>
          <p:spPr>
            <a:xfrm>
              <a:off x="2118167" y="5680663"/>
              <a:ext cx="2333842" cy="0"/>
            </a:xfrm>
            <a:prstGeom prst="line">
              <a:avLst/>
            </a:prstGeom>
            <a:noFill/>
            <a:ln w="25400" cap="flat" cmpd="sng" algn="ctr">
              <a:solidFill>
                <a:srgbClr val="001F33"/>
              </a:solidFill>
              <a:prstDash val="solid"/>
              <a:miter lim="800000"/>
            </a:ln>
            <a:effectLst/>
          </p:spPr>
        </p:cxnSp>
        <p:sp>
          <p:nvSpPr>
            <p:cNvPr id="30" name="TextBox 29">
              <a:extLst>
                <a:ext uri="{FF2B5EF4-FFF2-40B4-BE49-F238E27FC236}">
                  <a16:creationId xmlns:a16="http://schemas.microsoft.com/office/drawing/2014/main" id="{1909A3FB-5362-C640-387B-97B27FFCFB81}"/>
                </a:ext>
              </a:extLst>
            </p:cNvPr>
            <p:cNvSpPr txBox="1"/>
            <p:nvPr/>
          </p:nvSpPr>
          <p:spPr>
            <a:xfrm>
              <a:off x="2234458" y="5156036"/>
              <a:ext cx="2400478" cy="503215"/>
            </a:xfrm>
            <a:prstGeom prst="rect">
              <a:avLst/>
            </a:prstGeom>
            <a:noFill/>
          </p:spPr>
          <p:txBody>
            <a:bodyPr wrap="square">
              <a:spAutoFit/>
            </a:bodyPr>
            <a:lstStyle/>
            <a:p>
              <a:pPr algn="ctr" rtl="1">
                <a:lnSpc>
                  <a:spcPct val="115000"/>
                </a:lnSpc>
              </a:pPr>
              <a:r>
                <a:rPr lang="ar-EG" sz="2400" b="1" dirty="0">
                  <a:latin typeface="Times New Roman" panose="02020603050405020304" pitchFamily="18" charset="0"/>
                  <a:ea typeface="Calibri" panose="020F0502020204030204" pitchFamily="34" charset="0"/>
                  <a:cs typeface="Adobe Arabic" panose="02040503050201020203" pitchFamily="18" charset="-78"/>
                </a:rPr>
                <a:t>الغرض</a:t>
              </a:r>
              <a:endParaRPr lang="en-US" sz="2400" b="1" dirty="0">
                <a:latin typeface="Times New Roman" panose="02020603050405020304" pitchFamily="18" charset="0"/>
                <a:ea typeface="Calibri" panose="020F0502020204030204" pitchFamily="34" charset="0"/>
                <a:cs typeface="Adobe Arabic" panose="02040503050201020203" pitchFamily="18" charset="-78"/>
              </a:endParaRPr>
            </a:p>
          </p:txBody>
        </p:sp>
      </p:grpSp>
    </p:spTree>
    <p:extLst>
      <p:ext uri="{BB962C8B-B14F-4D97-AF65-F5344CB8AC3E}">
        <p14:creationId xmlns:p14="http://schemas.microsoft.com/office/powerpoint/2010/main" val="38935505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1000"/>
                                        <p:tgtEl>
                                          <p:spTgt spid="26"/>
                                        </p:tgtEl>
                                      </p:cBhvr>
                                    </p:animEffect>
                                    <p:anim calcmode="lin" valueType="num">
                                      <p:cBhvr>
                                        <p:cTn id="8" dur="1000" fill="hold"/>
                                        <p:tgtEl>
                                          <p:spTgt spid="26"/>
                                        </p:tgtEl>
                                        <p:attrNameLst>
                                          <p:attrName>ppt_x</p:attrName>
                                        </p:attrNameLst>
                                      </p:cBhvr>
                                      <p:tavLst>
                                        <p:tav tm="0">
                                          <p:val>
                                            <p:strVal val="#ppt_x"/>
                                          </p:val>
                                        </p:tav>
                                        <p:tav tm="100000">
                                          <p:val>
                                            <p:strVal val="#ppt_x"/>
                                          </p:val>
                                        </p:tav>
                                      </p:tavLst>
                                    </p:anim>
                                    <p:anim calcmode="lin" valueType="num">
                                      <p:cBhvr>
                                        <p:cTn id="9"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1"/>
                                        </p:tgtEl>
                                        <p:attrNameLst>
                                          <p:attrName>style.visibility</p:attrName>
                                        </p:attrNameLst>
                                      </p:cBhvr>
                                      <p:to>
                                        <p:strVal val="visible"/>
                                      </p:to>
                                    </p:set>
                                    <p:animEffect transition="in" filter="fade">
                                      <p:cBhvr>
                                        <p:cTn id="14" dur="1000"/>
                                        <p:tgtEl>
                                          <p:spTgt spid="21"/>
                                        </p:tgtEl>
                                      </p:cBhvr>
                                    </p:animEffect>
                                    <p:anim calcmode="lin" valueType="num">
                                      <p:cBhvr>
                                        <p:cTn id="15" dur="1000" fill="hold"/>
                                        <p:tgtEl>
                                          <p:spTgt spid="21"/>
                                        </p:tgtEl>
                                        <p:attrNameLst>
                                          <p:attrName>ppt_x</p:attrName>
                                        </p:attrNameLst>
                                      </p:cBhvr>
                                      <p:tavLst>
                                        <p:tav tm="0">
                                          <p:val>
                                            <p:strVal val="#ppt_x"/>
                                          </p:val>
                                        </p:tav>
                                        <p:tav tm="100000">
                                          <p:val>
                                            <p:strVal val="#ppt_x"/>
                                          </p:val>
                                        </p:tav>
                                      </p:tavLst>
                                    </p:anim>
                                    <p:anim calcmode="lin" valueType="num">
                                      <p:cBhvr>
                                        <p:cTn id="16"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fade">
                                      <p:cBhvr>
                                        <p:cTn id="21" dur="1000"/>
                                        <p:tgtEl>
                                          <p:spTgt spid="15"/>
                                        </p:tgtEl>
                                      </p:cBhvr>
                                    </p:animEffect>
                                    <p:anim calcmode="lin" valueType="num">
                                      <p:cBhvr>
                                        <p:cTn id="22" dur="1000" fill="hold"/>
                                        <p:tgtEl>
                                          <p:spTgt spid="15"/>
                                        </p:tgtEl>
                                        <p:attrNameLst>
                                          <p:attrName>ppt_x</p:attrName>
                                        </p:attrNameLst>
                                      </p:cBhvr>
                                      <p:tavLst>
                                        <p:tav tm="0">
                                          <p:val>
                                            <p:strVal val="#ppt_x"/>
                                          </p:val>
                                        </p:tav>
                                        <p:tav tm="100000">
                                          <p:val>
                                            <p:strVal val="#ppt_x"/>
                                          </p:val>
                                        </p:tav>
                                      </p:tavLst>
                                    </p:anim>
                                    <p:anim calcmode="lin" valueType="num">
                                      <p:cBhvr>
                                        <p:cTn id="23"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779494" y="519096"/>
              <a:ext cx="6633012" cy="800219"/>
            </a:xfrm>
            <a:prstGeom prst="rect">
              <a:avLst/>
            </a:prstGeom>
            <a:noFill/>
          </p:spPr>
          <p:txBody>
            <a:bodyPr wrap="square">
              <a:spAutoFit/>
            </a:bodyPr>
            <a:lstStyle/>
            <a:p>
              <a:pPr algn="ctr" rtl="1">
                <a:lnSpc>
                  <a:spcPct val="115000"/>
                </a:lnSpc>
                <a:spcAft>
                  <a:spcPts val="800"/>
                </a:spcAft>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التقييم المستمر مقابل التقييم الدوري</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21" name="Group 20">
            <a:extLst>
              <a:ext uri="{FF2B5EF4-FFF2-40B4-BE49-F238E27FC236}">
                <a16:creationId xmlns:a16="http://schemas.microsoft.com/office/drawing/2014/main" id="{0BAF1F68-8E1C-64DC-1FB5-3D0A3B92B3A1}"/>
              </a:ext>
            </a:extLst>
          </p:cNvPr>
          <p:cNvGrpSpPr/>
          <p:nvPr/>
        </p:nvGrpSpPr>
        <p:grpSpPr>
          <a:xfrm>
            <a:off x="-587917" y="2000289"/>
            <a:ext cx="6103088" cy="4435715"/>
            <a:chOff x="500654" y="2000289"/>
            <a:chExt cx="6103088" cy="4435715"/>
          </a:xfrm>
        </p:grpSpPr>
        <p:pic>
          <p:nvPicPr>
            <p:cNvPr id="15" name="Picture 14">
              <a:extLst>
                <a:ext uri="{FF2B5EF4-FFF2-40B4-BE49-F238E27FC236}">
                  <a16:creationId xmlns:a16="http://schemas.microsoft.com/office/drawing/2014/main" id="{C2AD5EDC-8657-BA81-E734-408CE53E8611}"/>
                </a:ext>
              </a:extLst>
            </p:cNvPr>
            <p:cNvPicPr>
              <a:picLocks noChangeAspect="1"/>
            </p:cNvPicPr>
            <p:nvPr/>
          </p:nvPicPr>
          <p:blipFill>
            <a:blip r:embed="rId2"/>
            <a:stretch>
              <a:fillRect/>
            </a:stretch>
          </p:blipFill>
          <p:spPr>
            <a:xfrm>
              <a:off x="1542143" y="2000289"/>
              <a:ext cx="4020111" cy="3543795"/>
            </a:xfrm>
            <a:prstGeom prst="rect">
              <a:avLst/>
            </a:prstGeom>
          </p:spPr>
        </p:pic>
        <p:sp>
          <p:nvSpPr>
            <p:cNvPr id="19" name="TextBox 18">
              <a:extLst>
                <a:ext uri="{FF2B5EF4-FFF2-40B4-BE49-F238E27FC236}">
                  <a16:creationId xmlns:a16="http://schemas.microsoft.com/office/drawing/2014/main" id="{7A033206-B296-C4E6-940E-3D2EF8659F5F}"/>
                </a:ext>
              </a:extLst>
            </p:cNvPr>
            <p:cNvSpPr txBox="1"/>
            <p:nvPr/>
          </p:nvSpPr>
          <p:spPr>
            <a:xfrm>
              <a:off x="500654" y="5635785"/>
              <a:ext cx="6103088"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التقييم الدوري </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16" name="TextBox 15">
            <a:extLst>
              <a:ext uri="{FF2B5EF4-FFF2-40B4-BE49-F238E27FC236}">
                <a16:creationId xmlns:a16="http://schemas.microsoft.com/office/drawing/2014/main" id="{09123F35-C45E-465E-49D0-6E7A3F78BB69}"/>
              </a:ext>
            </a:extLst>
          </p:cNvPr>
          <p:cNvSpPr txBox="1"/>
          <p:nvPr/>
        </p:nvSpPr>
        <p:spPr>
          <a:xfrm>
            <a:off x="3507253" y="2387938"/>
            <a:ext cx="8081682" cy="600164"/>
          </a:xfrm>
          <a:prstGeom prst="rect">
            <a:avLst/>
          </a:prstGeom>
          <a:noFill/>
        </p:spPr>
        <p:txBody>
          <a:bodyPr wrap="square">
            <a:spAutoFit/>
          </a:bodyPr>
          <a:lstStyle/>
          <a:p>
            <a:pPr algn="just" rtl="1">
              <a:lnSpc>
                <a:spcPct val="150000"/>
              </a:lnSpc>
              <a:spcAft>
                <a:spcPts val="800"/>
              </a:spcAft>
              <a:buSzPct val="150000"/>
            </a:pPr>
            <a:r>
              <a:rPr lang="ar-SA" sz="2400" dirty="0">
                <a:solidFill>
                  <a:srgbClr val="168489"/>
                </a:solidFill>
                <a:latin typeface="Calibri" panose="020F0502020204030204" pitchFamily="34" charset="0"/>
                <a:ea typeface="Calibri" panose="020F0502020204030204" pitchFamily="34" charset="0"/>
                <a:cs typeface="Adobe Arabic" panose="02040503050201020203" pitchFamily="18" charset="-78"/>
              </a:rPr>
              <a:t>مثال:  </a:t>
            </a:r>
            <a:endParaRPr lang="en-US" sz="2400" dirty="0">
              <a:solidFill>
                <a:srgbClr val="168489"/>
              </a:solidFill>
              <a:latin typeface="Calibri" panose="020F0502020204030204" pitchFamily="34" charset="0"/>
              <a:ea typeface="Calibri" panose="020F0502020204030204" pitchFamily="34" charset="0"/>
              <a:cs typeface="Adobe Arabic" panose="02040503050201020203" pitchFamily="18" charset="-78"/>
            </a:endParaRPr>
          </a:p>
        </p:txBody>
      </p:sp>
      <p:sp>
        <p:nvSpPr>
          <p:cNvPr id="17" name="TextBox 16">
            <a:extLst>
              <a:ext uri="{FF2B5EF4-FFF2-40B4-BE49-F238E27FC236}">
                <a16:creationId xmlns:a16="http://schemas.microsoft.com/office/drawing/2014/main" id="{73998627-82E5-4C80-A388-098B0A1E6348}"/>
              </a:ext>
            </a:extLst>
          </p:cNvPr>
          <p:cNvSpPr txBox="1"/>
          <p:nvPr/>
        </p:nvSpPr>
        <p:spPr>
          <a:xfrm>
            <a:off x="3507253" y="3242018"/>
            <a:ext cx="8081682" cy="600164"/>
          </a:xfrm>
          <a:prstGeom prst="rect">
            <a:avLst/>
          </a:prstGeom>
          <a:noFill/>
        </p:spPr>
        <p:txBody>
          <a:bodyPr wrap="square">
            <a:spAutoFit/>
          </a:bodyPr>
          <a:lstStyle/>
          <a:p>
            <a:pPr marL="342900" indent="-342900" algn="just" rtl="1">
              <a:lnSpc>
                <a:spcPct val="150000"/>
              </a:lnSpc>
              <a:spcAft>
                <a:spcPts val="800"/>
              </a:spcAft>
              <a:buSzPct val="15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السيناريو: موظف في قسم المبيعات يخضع لتقييم نهاية العام.  </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
        <p:nvSpPr>
          <p:cNvPr id="18" name="TextBox 17">
            <a:extLst>
              <a:ext uri="{FF2B5EF4-FFF2-40B4-BE49-F238E27FC236}">
                <a16:creationId xmlns:a16="http://schemas.microsoft.com/office/drawing/2014/main" id="{B01C8FA3-E6A2-85D4-81C7-EF205CFBFC96}"/>
              </a:ext>
            </a:extLst>
          </p:cNvPr>
          <p:cNvSpPr txBox="1"/>
          <p:nvPr/>
        </p:nvSpPr>
        <p:spPr>
          <a:xfrm>
            <a:off x="4049485" y="3992082"/>
            <a:ext cx="7539449" cy="2262158"/>
          </a:xfrm>
          <a:prstGeom prst="rect">
            <a:avLst/>
          </a:prstGeom>
          <a:noFill/>
        </p:spPr>
        <p:txBody>
          <a:bodyPr wrap="square">
            <a:spAutoFit/>
          </a:bodyPr>
          <a:lstStyle/>
          <a:p>
            <a:pPr marL="342900" indent="-342900" algn="just" rtl="1">
              <a:lnSpc>
                <a:spcPct val="150000"/>
              </a:lnSpc>
              <a:spcAft>
                <a:spcPts val="800"/>
              </a:spcAft>
              <a:buSzPct val="15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التقييم الدوري: يُجري المدير مراجعة رسمية تشمل تحليل أرقام المبيعات مقارنة بالهدف السنوي، تقييم مهارات التواصل مع العملاء، وملاحظات من الزملاء. يُناقش المدير أن الموظف حقق 90% من الهدف، ويضع خطة تدريب لتحسين مهارات التفاوض للعام القادم، مع اقتراح مكافأة بناءً على الأداء.</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Tree>
    <p:extLst>
      <p:ext uri="{BB962C8B-B14F-4D97-AF65-F5344CB8AC3E}">
        <p14:creationId xmlns:p14="http://schemas.microsoft.com/office/powerpoint/2010/main" val="6083025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7"/>
                                        </p:tgtEl>
                                        <p:attrNameLst>
                                          <p:attrName>style.visibility</p:attrName>
                                        </p:attrNameLst>
                                      </p:cBhvr>
                                      <p:to>
                                        <p:strVal val="visible"/>
                                      </p:to>
                                    </p:set>
                                    <p:animEffect transition="in" filter="fade">
                                      <p:cBhvr>
                                        <p:cTn id="14" dur="1000"/>
                                        <p:tgtEl>
                                          <p:spTgt spid="17"/>
                                        </p:tgtEl>
                                      </p:cBhvr>
                                    </p:animEffect>
                                    <p:anim calcmode="lin" valueType="num">
                                      <p:cBhvr>
                                        <p:cTn id="15" dur="1000" fill="hold"/>
                                        <p:tgtEl>
                                          <p:spTgt spid="17"/>
                                        </p:tgtEl>
                                        <p:attrNameLst>
                                          <p:attrName>ppt_x</p:attrName>
                                        </p:attrNameLst>
                                      </p:cBhvr>
                                      <p:tavLst>
                                        <p:tav tm="0">
                                          <p:val>
                                            <p:strVal val="#ppt_x"/>
                                          </p:val>
                                        </p:tav>
                                        <p:tav tm="100000">
                                          <p:val>
                                            <p:strVal val="#ppt_x"/>
                                          </p:val>
                                        </p:tav>
                                      </p:tavLst>
                                    </p:anim>
                                    <p:anim calcmode="lin" valueType="num">
                                      <p:cBhvr>
                                        <p:cTn id="16"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fade">
                                      <p:cBhvr>
                                        <p:cTn id="21" dur="1000"/>
                                        <p:tgtEl>
                                          <p:spTgt spid="18"/>
                                        </p:tgtEl>
                                      </p:cBhvr>
                                    </p:animEffect>
                                    <p:anim calcmode="lin" valueType="num">
                                      <p:cBhvr>
                                        <p:cTn id="22" dur="1000" fill="hold"/>
                                        <p:tgtEl>
                                          <p:spTgt spid="18"/>
                                        </p:tgtEl>
                                        <p:attrNameLst>
                                          <p:attrName>ppt_x</p:attrName>
                                        </p:attrNameLst>
                                      </p:cBhvr>
                                      <p:tavLst>
                                        <p:tav tm="0">
                                          <p:val>
                                            <p:strVal val="#ppt_x"/>
                                          </p:val>
                                        </p:tav>
                                        <p:tav tm="100000">
                                          <p:val>
                                            <p:strVal val="#ppt_x"/>
                                          </p:val>
                                        </p:tav>
                                      </p:tavLst>
                                    </p:anim>
                                    <p:anim calcmode="lin" valueType="num">
                                      <p:cBhvr>
                                        <p:cTn id="23"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779494" y="519096"/>
              <a:ext cx="6633012" cy="800219"/>
            </a:xfrm>
            <a:prstGeom prst="rect">
              <a:avLst/>
            </a:prstGeom>
            <a:noFill/>
          </p:spPr>
          <p:txBody>
            <a:bodyPr wrap="square">
              <a:spAutoFit/>
            </a:bodyPr>
            <a:lstStyle/>
            <a:p>
              <a:pPr algn="ctr" rtl="1">
                <a:lnSpc>
                  <a:spcPct val="115000"/>
                </a:lnSpc>
                <a:spcAft>
                  <a:spcPts val="800"/>
                </a:spcAft>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المقارنة بين التقييم المستمر والدوري</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aphicFrame>
        <p:nvGraphicFramePr>
          <p:cNvPr id="15" name="Table 14">
            <a:extLst>
              <a:ext uri="{FF2B5EF4-FFF2-40B4-BE49-F238E27FC236}">
                <a16:creationId xmlns:a16="http://schemas.microsoft.com/office/drawing/2014/main" id="{D62BF0E4-2AB4-7525-F335-F0E98F5926C6}"/>
              </a:ext>
            </a:extLst>
          </p:cNvPr>
          <p:cNvGraphicFramePr>
            <a:graphicFrameLocks noGrp="1"/>
          </p:cNvGraphicFramePr>
          <p:nvPr>
            <p:extLst>
              <p:ext uri="{D42A27DB-BD31-4B8C-83A1-F6EECF244321}">
                <p14:modId xmlns:p14="http://schemas.microsoft.com/office/powerpoint/2010/main" val="4140071059"/>
              </p:ext>
            </p:extLst>
          </p:nvPr>
        </p:nvGraphicFramePr>
        <p:xfrm>
          <a:off x="3427136" y="1900334"/>
          <a:ext cx="5725160" cy="4689441"/>
        </p:xfrm>
        <a:graphic>
          <a:graphicData uri="http://schemas.openxmlformats.org/drawingml/2006/table">
            <a:tbl>
              <a:tblPr rtl="1" firstRow="1" firstCol="1" bandRow="1"/>
              <a:tblGrid>
                <a:gridCol w="1908175">
                  <a:extLst>
                    <a:ext uri="{9D8B030D-6E8A-4147-A177-3AD203B41FA5}">
                      <a16:colId xmlns:a16="http://schemas.microsoft.com/office/drawing/2014/main" val="3503444869"/>
                    </a:ext>
                  </a:extLst>
                </a:gridCol>
                <a:gridCol w="1908175">
                  <a:extLst>
                    <a:ext uri="{9D8B030D-6E8A-4147-A177-3AD203B41FA5}">
                      <a16:colId xmlns:a16="http://schemas.microsoft.com/office/drawing/2014/main" val="264858741"/>
                    </a:ext>
                  </a:extLst>
                </a:gridCol>
                <a:gridCol w="1908810">
                  <a:extLst>
                    <a:ext uri="{9D8B030D-6E8A-4147-A177-3AD203B41FA5}">
                      <a16:colId xmlns:a16="http://schemas.microsoft.com/office/drawing/2014/main" val="421847618"/>
                    </a:ext>
                  </a:extLst>
                </a:gridCol>
              </a:tblGrid>
              <a:tr h="602214">
                <a:tc>
                  <a:txBody>
                    <a:bodyPr/>
                    <a:lstStyle/>
                    <a:p>
                      <a:pPr algn="ctr" rtl="1">
                        <a:lnSpc>
                          <a:spcPct val="115000"/>
                        </a:lnSpc>
                      </a:pPr>
                      <a:r>
                        <a:rPr lang="ar-SA" sz="1600" b="1" kern="100" dirty="0">
                          <a:solidFill>
                            <a:srgbClr val="168489"/>
                          </a:solidFill>
                          <a:effectLst/>
                          <a:latin typeface="Times New Roman" panose="02020603050405020304" pitchFamily="18" charset="0"/>
                          <a:ea typeface="Times New Roman" panose="02020603050405020304" pitchFamily="18" charset="0"/>
                          <a:cs typeface="Sakkal Majalla" panose="02000000000000000000" pitchFamily="2" charset="-78"/>
                        </a:rPr>
                        <a:t>المعيار</a:t>
                      </a:r>
                      <a:endParaRPr lang="en-US" sz="1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rtl="1">
                        <a:lnSpc>
                          <a:spcPct val="115000"/>
                        </a:lnSpc>
                      </a:pPr>
                      <a:r>
                        <a:rPr lang="ar-SA" sz="1600" b="1" kern="100">
                          <a:solidFill>
                            <a:srgbClr val="168489"/>
                          </a:solidFill>
                          <a:effectLst/>
                          <a:latin typeface="Times New Roman" panose="02020603050405020304" pitchFamily="18" charset="0"/>
                          <a:ea typeface="Times New Roman" panose="02020603050405020304" pitchFamily="18" charset="0"/>
                          <a:cs typeface="Sakkal Majalla" panose="02000000000000000000" pitchFamily="2" charset="-78"/>
                        </a:rPr>
                        <a:t>التقييم المستمر</a:t>
                      </a:r>
                      <a:endParaRPr lang="en-US" sz="14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rtl="1">
                        <a:lnSpc>
                          <a:spcPct val="115000"/>
                        </a:lnSpc>
                      </a:pPr>
                      <a:r>
                        <a:rPr lang="ar-SA" sz="1600" b="1" kern="100">
                          <a:solidFill>
                            <a:srgbClr val="168489"/>
                          </a:solidFill>
                          <a:effectLst/>
                          <a:latin typeface="Times New Roman" panose="02020603050405020304" pitchFamily="18" charset="0"/>
                          <a:ea typeface="Times New Roman" panose="02020603050405020304" pitchFamily="18" charset="0"/>
                          <a:cs typeface="Sakkal Majalla" panose="02000000000000000000" pitchFamily="2" charset="-78"/>
                        </a:rPr>
                        <a:t>التقييم الدوري</a:t>
                      </a:r>
                      <a:endParaRPr lang="en-US" sz="14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2203874917"/>
                  </a:ext>
                </a:extLst>
              </a:tr>
              <a:tr h="620096">
                <a:tc>
                  <a:txBody>
                    <a:bodyPr/>
                    <a:lstStyle/>
                    <a:p>
                      <a:pPr algn="ctr" rtl="1">
                        <a:lnSpc>
                          <a:spcPct val="115000"/>
                        </a:lnSpc>
                      </a:pPr>
                      <a:r>
                        <a:rPr lang="ar-SA" sz="1600" b="1" kern="100" dirty="0">
                          <a:solidFill>
                            <a:srgbClr val="168489"/>
                          </a:solidFill>
                          <a:effectLst/>
                          <a:latin typeface="Times New Roman" panose="02020603050405020304" pitchFamily="18" charset="0"/>
                          <a:ea typeface="Times New Roman" panose="02020603050405020304" pitchFamily="18" charset="0"/>
                          <a:cs typeface="Sakkal Majalla" panose="02000000000000000000" pitchFamily="2" charset="-78"/>
                        </a:rPr>
                        <a:t>التوقيت</a:t>
                      </a:r>
                      <a:endParaRPr lang="en-US" sz="1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rtl="1">
                        <a:lnSpc>
                          <a:spcPct val="115000"/>
                        </a:lnSpc>
                      </a:pPr>
                      <a:r>
                        <a:rPr lang="ar-SA" sz="1600" kern="10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فوري أو متكرر (يومي/أسبوعي)</a:t>
                      </a:r>
                      <a:endParaRPr lang="en-US" sz="14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rtl="1">
                        <a:lnSpc>
                          <a:spcPct val="115000"/>
                        </a:lnSpc>
                      </a:pPr>
                      <a:r>
                        <a:rPr lang="ar-SA" sz="1600" kern="10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مجدول (ربع سنوي/سنوي)</a:t>
                      </a:r>
                      <a:endParaRPr lang="en-US" sz="14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4218938338"/>
                  </a:ext>
                </a:extLst>
              </a:tr>
              <a:tr h="662971">
                <a:tc>
                  <a:txBody>
                    <a:bodyPr/>
                    <a:lstStyle/>
                    <a:p>
                      <a:pPr algn="ctr" rtl="1">
                        <a:lnSpc>
                          <a:spcPct val="115000"/>
                        </a:lnSpc>
                      </a:pPr>
                      <a:r>
                        <a:rPr lang="ar-SA" sz="1600" b="1" kern="100">
                          <a:solidFill>
                            <a:srgbClr val="168489"/>
                          </a:solidFill>
                          <a:effectLst/>
                          <a:latin typeface="Times New Roman" panose="02020603050405020304" pitchFamily="18" charset="0"/>
                          <a:ea typeface="Times New Roman" panose="02020603050405020304" pitchFamily="18" charset="0"/>
                          <a:cs typeface="Sakkal Majalla" panose="02000000000000000000" pitchFamily="2" charset="-78"/>
                        </a:rPr>
                        <a:t>الطبيعة</a:t>
                      </a:r>
                      <a:endParaRPr lang="en-US" sz="14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rtl="1">
                        <a:lnSpc>
                          <a:spcPct val="115000"/>
                        </a:lnSpc>
                      </a:pPr>
                      <a:r>
                        <a:rPr lang="ar-SA" sz="1600" kern="10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غير رسمي أو شبه رسمي</a:t>
                      </a:r>
                      <a:endParaRPr lang="en-US" sz="14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rtl="1">
                        <a:lnSpc>
                          <a:spcPct val="115000"/>
                        </a:lnSpc>
                      </a:pPr>
                      <a:r>
                        <a:rPr lang="ar-SA" sz="1600" kern="10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رسمي ومنظم</a:t>
                      </a:r>
                      <a:endParaRPr lang="en-US" sz="14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180359108"/>
                  </a:ext>
                </a:extLst>
              </a:tr>
              <a:tr h="0">
                <a:tc>
                  <a:txBody>
                    <a:bodyPr/>
                    <a:lstStyle/>
                    <a:p>
                      <a:pPr algn="ctr" rtl="1">
                        <a:lnSpc>
                          <a:spcPct val="115000"/>
                        </a:lnSpc>
                      </a:pPr>
                      <a:r>
                        <a:rPr lang="ar-SA" sz="1600" b="1" kern="100">
                          <a:solidFill>
                            <a:srgbClr val="168489"/>
                          </a:solidFill>
                          <a:effectLst/>
                          <a:latin typeface="Times New Roman" panose="02020603050405020304" pitchFamily="18" charset="0"/>
                          <a:ea typeface="Times New Roman" panose="02020603050405020304" pitchFamily="18" charset="0"/>
                          <a:cs typeface="Sakkal Majalla" panose="02000000000000000000" pitchFamily="2" charset="-78"/>
                        </a:rPr>
                        <a:t>التركيز</a:t>
                      </a:r>
                      <a:endParaRPr lang="en-US" sz="14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rtl="1">
                        <a:lnSpc>
                          <a:spcPct val="115000"/>
                        </a:lnSpc>
                      </a:pPr>
                      <a:r>
                        <a:rPr lang="ar-SA" sz="1600" kern="10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تصحيح فوري وتحسين مستمر</a:t>
                      </a:r>
                      <a:endParaRPr lang="en-US" sz="14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rtl="1">
                        <a:lnSpc>
                          <a:spcPct val="115000"/>
                        </a:lnSpc>
                      </a:pPr>
                      <a:r>
                        <a:rPr lang="ar-SA" sz="1600" kern="10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تقييم شامل وتحديد الأهداف طويلة المدى</a:t>
                      </a:r>
                      <a:endParaRPr lang="en-US" sz="14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26138558"/>
                  </a:ext>
                </a:extLst>
              </a:tr>
              <a:tr h="0">
                <a:tc>
                  <a:txBody>
                    <a:bodyPr/>
                    <a:lstStyle/>
                    <a:p>
                      <a:pPr algn="ctr" rtl="1">
                        <a:lnSpc>
                          <a:spcPct val="115000"/>
                        </a:lnSpc>
                      </a:pPr>
                      <a:r>
                        <a:rPr lang="ar-SA" sz="1600" b="1" kern="100">
                          <a:solidFill>
                            <a:srgbClr val="168489"/>
                          </a:solidFill>
                          <a:effectLst/>
                          <a:latin typeface="Times New Roman" panose="02020603050405020304" pitchFamily="18" charset="0"/>
                          <a:ea typeface="Times New Roman" panose="02020603050405020304" pitchFamily="18" charset="0"/>
                          <a:cs typeface="Sakkal Majalla" panose="02000000000000000000" pitchFamily="2" charset="-78"/>
                        </a:rPr>
                        <a:t>المشاركون</a:t>
                      </a:r>
                      <a:endParaRPr lang="en-US" sz="14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rtl="1">
                        <a:lnSpc>
                          <a:spcPct val="115000"/>
                        </a:lnSpc>
                      </a:pPr>
                      <a:r>
                        <a:rPr lang="ar-SA" sz="1600" kern="10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عادةً المدير المباشر</a:t>
                      </a:r>
                      <a:endParaRPr lang="en-US" sz="14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rtl="1">
                        <a:lnSpc>
                          <a:spcPct val="115000"/>
                        </a:lnSpc>
                      </a:pPr>
                      <a:r>
                        <a:rPr lang="ar-SA" sz="1600" kern="10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قد يشمل المديرين، الزملاء، أو العملاء</a:t>
                      </a:r>
                      <a:endParaRPr lang="en-US" sz="14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866649713"/>
                  </a:ext>
                </a:extLst>
              </a:tr>
              <a:tr h="0">
                <a:tc>
                  <a:txBody>
                    <a:bodyPr/>
                    <a:lstStyle/>
                    <a:p>
                      <a:pPr algn="ctr" rtl="1">
                        <a:lnSpc>
                          <a:spcPct val="115000"/>
                        </a:lnSpc>
                      </a:pPr>
                      <a:r>
                        <a:rPr lang="ar-SA" sz="1600" b="1" kern="100">
                          <a:solidFill>
                            <a:srgbClr val="168489"/>
                          </a:solidFill>
                          <a:effectLst/>
                          <a:latin typeface="Times New Roman" panose="02020603050405020304" pitchFamily="18" charset="0"/>
                          <a:ea typeface="Times New Roman" panose="02020603050405020304" pitchFamily="18" charset="0"/>
                          <a:cs typeface="Sakkal Majalla" panose="02000000000000000000" pitchFamily="2" charset="-78"/>
                        </a:rPr>
                        <a:t>التوثيق</a:t>
                      </a:r>
                      <a:endParaRPr lang="en-US" sz="14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rtl="1">
                        <a:lnSpc>
                          <a:spcPct val="115000"/>
                        </a:lnSpc>
                      </a:pPr>
                      <a:r>
                        <a:rPr lang="ar-SA" sz="1600" kern="10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محدود أو غير رسمي</a:t>
                      </a:r>
                      <a:endParaRPr lang="en-US" sz="14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rtl="1">
                        <a:lnSpc>
                          <a:spcPct val="115000"/>
                        </a:lnSpc>
                      </a:pPr>
                      <a:r>
                        <a:rPr lang="ar-SA" sz="1600" kern="100"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موثق بشكل رسمي (تقارير، نماذج)</a:t>
                      </a:r>
                      <a:endParaRPr lang="en-US" sz="1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685038411"/>
                  </a:ext>
                </a:extLst>
              </a:tr>
              <a:tr h="0">
                <a:tc>
                  <a:txBody>
                    <a:bodyPr/>
                    <a:lstStyle/>
                    <a:p>
                      <a:pPr algn="ctr" rtl="1">
                        <a:lnSpc>
                          <a:spcPct val="115000"/>
                        </a:lnSpc>
                      </a:pPr>
                      <a:r>
                        <a:rPr lang="ar-SA" sz="1600" b="1" kern="100">
                          <a:solidFill>
                            <a:srgbClr val="168489"/>
                          </a:solidFill>
                          <a:effectLst/>
                          <a:latin typeface="Times New Roman" panose="02020603050405020304" pitchFamily="18" charset="0"/>
                          <a:ea typeface="Times New Roman" panose="02020603050405020304" pitchFamily="18" charset="0"/>
                          <a:cs typeface="Sakkal Majalla" panose="02000000000000000000" pitchFamily="2" charset="-78"/>
                        </a:rPr>
                        <a:t>التأثير على الموظف</a:t>
                      </a:r>
                      <a:endParaRPr lang="en-US" sz="14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rtl="1">
                        <a:lnSpc>
                          <a:spcPct val="115000"/>
                        </a:lnSpc>
                      </a:pPr>
                      <a:r>
                        <a:rPr lang="ar-SA" sz="1600" kern="10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يعزز التحفيز اليومي</a:t>
                      </a:r>
                      <a:endParaRPr lang="en-US" sz="14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rtl="1">
                        <a:lnSpc>
                          <a:spcPct val="115000"/>
                        </a:lnSpc>
                      </a:pPr>
                      <a:r>
                        <a:rPr lang="ar-SA" sz="1600" kern="10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قد يسبب التوتر لكنه يوفر وضوحاً استراتيجياً</a:t>
                      </a:r>
                      <a:endParaRPr lang="en-US" sz="14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542547688"/>
                  </a:ext>
                </a:extLst>
              </a:tr>
              <a:tr h="0">
                <a:tc>
                  <a:txBody>
                    <a:bodyPr/>
                    <a:lstStyle/>
                    <a:p>
                      <a:pPr algn="ctr" rtl="1">
                        <a:lnSpc>
                          <a:spcPct val="115000"/>
                        </a:lnSpc>
                      </a:pPr>
                      <a:r>
                        <a:rPr lang="ar-SA" sz="1600" b="1" kern="100">
                          <a:solidFill>
                            <a:srgbClr val="168489"/>
                          </a:solidFill>
                          <a:effectLst/>
                          <a:latin typeface="Times New Roman" panose="02020603050405020304" pitchFamily="18" charset="0"/>
                          <a:ea typeface="Times New Roman" panose="02020603050405020304" pitchFamily="18" charset="0"/>
                          <a:cs typeface="Sakkal Majalla" panose="02000000000000000000" pitchFamily="2" charset="-78"/>
                        </a:rPr>
                        <a:t>مثال عملي</a:t>
                      </a:r>
                      <a:endParaRPr lang="en-US" sz="14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rtl="1">
                        <a:lnSpc>
                          <a:spcPct val="115000"/>
                        </a:lnSpc>
                      </a:pPr>
                      <a:r>
                        <a:rPr lang="ar-SA" sz="1600" kern="10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تعليق فوري على عرض تقديمي لتحسينه</a:t>
                      </a:r>
                      <a:endParaRPr lang="en-US" sz="14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rtl="1">
                        <a:lnSpc>
                          <a:spcPct val="115000"/>
                        </a:lnSpc>
                      </a:pPr>
                      <a:r>
                        <a:rPr lang="ar-SA" sz="1600" kern="100"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تقييم سنوي يحدد أهداف الترقية أو التدريب</a:t>
                      </a:r>
                      <a:endParaRPr lang="en-US" sz="1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746629374"/>
                  </a:ext>
                </a:extLst>
              </a:tr>
            </a:tbl>
          </a:graphicData>
        </a:graphic>
      </p:graphicFrame>
    </p:spTree>
    <p:extLst>
      <p:ext uri="{BB962C8B-B14F-4D97-AF65-F5344CB8AC3E}">
        <p14:creationId xmlns:p14="http://schemas.microsoft.com/office/powerpoint/2010/main" val="38718432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779494" y="519096"/>
              <a:ext cx="6633012" cy="800219"/>
            </a:xfrm>
            <a:prstGeom prst="rect">
              <a:avLst/>
            </a:prstGeom>
            <a:noFill/>
          </p:spPr>
          <p:txBody>
            <a:bodyPr wrap="square">
              <a:spAutoFit/>
            </a:bodyPr>
            <a:lstStyle/>
            <a:p>
              <a:pPr algn="ctr" rtl="1">
                <a:lnSpc>
                  <a:spcPct val="115000"/>
                </a:lnSpc>
                <a:spcAft>
                  <a:spcPts val="800"/>
                </a:spcAft>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التقييم المستمر مقابل التقييم الدوري</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20" name="TextBox 19">
            <a:extLst>
              <a:ext uri="{FF2B5EF4-FFF2-40B4-BE49-F238E27FC236}">
                <a16:creationId xmlns:a16="http://schemas.microsoft.com/office/drawing/2014/main" id="{78AA88D3-4AF5-73F4-BC06-BC7812448116}"/>
              </a:ext>
            </a:extLst>
          </p:cNvPr>
          <p:cNvSpPr txBox="1"/>
          <p:nvPr/>
        </p:nvSpPr>
        <p:spPr>
          <a:xfrm>
            <a:off x="8165813" y="1955125"/>
            <a:ext cx="3619779" cy="800219"/>
          </a:xfrm>
          <a:prstGeom prst="rect">
            <a:avLst/>
          </a:prstGeom>
          <a:noFill/>
        </p:spPr>
        <p:txBody>
          <a:bodyPr wrap="square">
            <a:spAutoFit/>
          </a:bodyPr>
          <a:lstStyle/>
          <a:p>
            <a:pPr algn="ctr" rtl="1">
              <a:lnSpc>
                <a:spcPct val="115000"/>
              </a:lnSpc>
              <a:spcAft>
                <a:spcPts val="800"/>
              </a:spcAft>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متى يُستخدم كل نوع؟  </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sp>
        <p:nvSpPr>
          <p:cNvPr id="22" name="TextBox 21">
            <a:extLst>
              <a:ext uri="{FF2B5EF4-FFF2-40B4-BE49-F238E27FC236}">
                <a16:creationId xmlns:a16="http://schemas.microsoft.com/office/drawing/2014/main" id="{2C895760-9B28-87FE-6E96-48878A86E06C}"/>
              </a:ext>
            </a:extLst>
          </p:cNvPr>
          <p:cNvSpPr txBox="1"/>
          <p:nvPr/>
        </p:nvSpPr>
        <p:spPr>
          <a:xfrm>
            <a:off x="3624737" y="2888439"/>
            <a:ext cx="8081682" cy="1708160"/>
          </a:xfrm>
          <a:prstGeom prst="rect">
            <a:avLst/>
          </a:prstGeom>
          <a:noFill/>
        </p:spPr>
        <p:txBody>
          <a:bodyPr wrap="square">
            <a:spAutoFit/>
          </a:bodyPr>
          <a:lstStyle/>
          <a:p>
            <a:pPr marL="342900" indent="-342900" algn="just" rtl="1">
              <a:lnSpc>
                <a:spcPct val="150000"/>
              </a:lnSpc>
              <a:spcAft>
                <a:spcPts val="800"/>
              </a:spcAft>
              <a:buSzPct val="150000"/>
              <a:buBlip>
                <a:blip r:embed="rId2"/>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التقييم المستمر: مثالي للمشاريع قصيرة الأجل، بيئات العمل الديناميكية، أو عند تدريب موظف جديد. على سبيل المثال، في فريق تسويق رقمي، يمكن للمدير مراجعة أداء حملة إعلانية أسبوعيًا لتحسين النتائج فورًا.  </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
        <p:nvSpPr>
          <p:cNvPr id="23" name="TextBox 22">
            <a:extLst>
              <a:ext uri="{FF2B5EF4-FFF2-40B4-BE49-F238E27FC236}">
                <a16:creationId xmlns:a16="http://schemas.microsoft.com/office/drawing/2014/main" id="{89E1686C-3480-B518-3DC0-2CF6C31C6BE7}"/>
              </a:ext>
            </a:extLst>
          </p:cNvPr>
          <p:cNvSpPr txBox="1"/>
          <p:nvPr/>
        </p:nvSpPr>
        <p:spPr>
          <a:xfrm>
            <a:off x="3624737" y="4791352"/>
            <a:ext cx="8081682" cy="1708160"/>
          </a:xfrm>
          <a:prstGeom prst="rect">
            <a:avLst/>
          </a:prstGeom>
          <a:noFill/>
        </p:spPr>
        <p:txBody>
          <a:bodyPr wrap="square">
            <a:spAutoFit/>
          </a:bodyPr>
          <a:lstStyle/>
          <a:p>
            <a:pPr marL="342900" indent="-342900" algn="just" rtl="1">
              <a:lnSpc>
                <a:spcPct val="150000"/>
              </a:lnSpc>
              <a:spcAft>
                <a:spcPts val="800"/>
              </a:spcAft>
              <a:buSzPct val="150000"/>
              <a:buBlip>
                <a:blip r:embed="rId2"/>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التقييم الدوري: مناسب لتحديد الأهداف طويلة المدى، اتخاذ قرارات استراتيجية مثل الترقيات، أو تقييم الأداء في المنظمات الكبيرة. على سبيل المثال، في شركة تصنيع، يُجرى تقييم نصف سنوي لتحليل إنتاجية الموظفين وتحديد احتياجات التدريب.</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pic>
        <p:nvPicPr>
          <p:cNvPr id="24" name="Picture 23" descr="A group of question marks&#10;&#10;AI-generated content may be incorrect.">
            <a:extLst>
              <a:ext uri="{FF2B5EF4-FFF2-40B4-BE49-F238E27FC236}">
                <a16:creationId xmlns:a16="http://schemas.microsoft.com/office/drawing/2014/main" id="{C19161D3-426A-A9CD-B6AC-92033C6E974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8978" y="3429000"/>
            <a:ext cx="2923678" cy="2923678"/>
          </a:xfrm>
          <a:prstGeom prst="rect">
            <a:avLst/>
          </a:prstGeom>
        </p:spPr>
      </p:pic>
    </p:spTree>
    <p:extLst>
      <p:ext uri="{BB962C8B-B14F-4D97-AF65-F5344CB8AC3E}">
        <p14:creationId xmlns:p14="http://schemas.microsoft.com/office/powerpoint/2010/main" val="8116455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anim calcmode="lin" valueType="num">
                                      <p:cBhvr>
                                        <p:cTn id="8" dur="1000" fill="hold"/>
                                        <p:tgtEl>
                                          <p:spTgt spid="20"/>
                                        </p:tgtEl>
                                        <p:attrNameLst>
                                          <p:attrName>ppt_x</p:attrName>
                                        </p:attrNameLst>
                                      </p:cBhvr>
                                      <p:tavLst>
                                        <p:tav tm="0">
                                          <p:val>
                                            <p:strVal val="#ppt_x"/>
                                          </p:val>
                                        </p:tav>
                                        <p:tav tm="100000">
                                          <p:val>
                                            <p:strVal val="#ppt_x"/>
                                          </p:val>
                                        </p:tav>
                                      </p:tavLst>
                                    </p:anim>
                                    <p:anim calcmode="lin" valueType="num">
                                      <p:cBhvr>
                                        <p:cTn id="9" dur="1000" fill="hold"/>
                                        <p:tgtEl>
                                          <p:spTgt spid="20"/>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fade">
                                      <p:cBhvr>
                                        <p:cTn id="12" dur="1000"/>
                                        <p:tgtEl>
                                          <p:spTgt spid="22"/>
                                        </p:tgtEl>
                                      </p:cBhvr>
                                    </p:animEffect>
                                    <p:anim calcmode="lin" valueType="num">
                                      <p:cBhvr>
                                        <p:cTn id="13" dur="1000" fill="hold"/>
                                        <p:tgtEl>
                                          <p:spTgt spid="22"/>
                                        </p:tgtEl>
                                        <p:attrNameLst>
                                          <p:attrName>ppt_x</p:attrName>
                                        </p:attrNameLst>
                                      </p:cBhvr>
                                      <p:tavLst>
                                        <p:tav tm="0">
                                          <p:val>
                                            <p:strVal val="#ppt_x"/>
                                          </p:val>
                                        </p:tav>
                                        <p:tav tm="100000">
                                          <p:val>
                                            <p:strVal val="#ppt_x"/>
                                          </p:val>
                                        </p:tav>
                                      </p:tavLst>
                                    </p:anim>
                                    <p:anim calcmode="lin" valueType="num">
                                      <p:cBhvr>
                                        <p:cTn id="14" dur="1000" fill="hold"/>
                                        <p:tgtEl>
                                          <p:spTgt spid="22"/>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24"/>
                                        </p:tgtEl>
                                        <p:attrNameLst>
                                          <p:attrName>style.visibility</p:attrName>
                                        </p:attrNameLst>
                                      </p:cBhvr>
                                      <p:to>
                                        <p:strVal val="visible"/>
                                      </p:to>
                                    </p:set>
                                    <p:animEffect transition="in" filter="fade">
                                      <p:cBhvr>
                                        <p:cTn id="17" dur="1000"/>
                                        <p:tgtEl>
                                          <p:spTgt spid="24"/>
                                        </p:tgtEl>
                                      </p:cBhvr>
                                    </p:animEffect>
                                    <p:anim calcmode="lin" valueType="num">
                                      <p:cBhvr>
                                        <p:cTn id="18" dur="1000" fill="hold"/>
                                        <p:tgtEl>
                                          <p:spTgt spid="24"/>
                                        </p:tgtEl>
                                        <p:attrNameLst>
                                          <p:attrName>ppt_x</p:attrName>
                                        </p:attrNameLst>
                                      </p:cBhvr>
                                      <p:tavLst>
                                        <p:tav tm="0">
                                          <p:val>
                                            <p:strVal val="#ppt_x"/>
                                          </p:val>
                                        </p:tav>
                                        <p:tav tm="100000">
                                          <p:val>
                                            <p:strVal val="#ppt_x"/>
                                          </p:val>
                                        </p:tav>
                                      </p:tavLst>
                                    </p:anim>
                                    <p:anim calcmode="lin" valueType="num">
                                      <p:cBhvr>
                                        <p:cTn id="19"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23"/>
                                        </p:tgtEl>
                                        <p:attrNameLst>
                                          <p:attrName>style.visibility</p:attrName>
                                        </p:attrNameLst>
                                      </p:cBhvr>
                                      <p:to>
                                        <p:strVal val="visible"/>
                                      </p:to>
                                    </p:set>
                                    <p:animEffect transition="in" filter="fade">
                                      <p:cBhvr>
                                        <p:cTn id="24" dur="1000"/>
                                        <p:tgtEl>
                                          <p:spTgt spid="23"/>
                                        </p:tgtEl>
                                      </p:cBhvr>
                                    </p:animEffect>
                                    <p:anim calcmode="lin" valueType="num">
                                      <p:cBhvr>
                                        <p:cTn id="25" dur="1000" fill="hold"/>
                                        <p:tgtEl>
                                          <p:spTgt spid="23"/>
                                        </p:tgtEl>
                                        <p:attrNameLst>
                                          <p:attrName>ppt_x</p:attrName>
                                        </p:attrNameLst>
                                      </p:cBhvr>
                                      <p:tavLst>
                                        <p:tav tm="0">
                                          <p:val>
                                            <p:strVal val="#ppt_x"/>
                                          </p:val>
                                        </p:tav>
                                        <p:tav tm="100000">
                                          <p:val>
                                            <p:strVal val="#ppt_x"/>
                                          </p:val>
                                        </p:tav>
                                      </p:tavLst>
                                    </p:anim>
                                    <p:anim calcmode="lin" valueType="num">
                                      <p:cBhvr>
                                        <p:cTn id="26"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2" grpId="0"/>
      <p:bldP spid="23" grpId="0"/>
    </p:bld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779494" y="519096"/>
              <a:ext cx="6633012" cy="800219"/>
            </a:xfrm>
            <a:prstGeom prst="rect">
              <a:avLst/>
            </a:prstGeom>
            <a:noFill/>
          </p:spPr>
          <p:txBody>
            <a:bodyPr wrap="square">
              <a:spAutoFit/>
            </a:bodyPr>
            <a:lstStyle/>
            <a:p>
              <a:pPr algn="ctr" rtl="1">
                <a:lnSpc>
                  <a:spcPct val="115000"/>
                </a:lnSpc>
                <a:spcAft>
                  <a:spcPts val="800"/>
                </a:spcAft>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التقييم المستمر مقابل التقييم الدوري</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20" name="TextBox 19">
            <a:extLst>
              <a:ext uri="{FF2B5EF4-FFF2-40B4-BE49-F238E27FC236}">
                <a16:creationId xmlns:a16="http://schemas.microsoft.com/office/drawing/2014/main" id="{78AA88D3-4AF5-73F4-BC06-BC7812448116}"/>
              </a:ext>
            </a:extLst>
          </p:cNvPr>
          <p:cNvSpPr txBox="1"/>
          <p:nvPr/>
        </p:nvSpPr>
        <p:spPr>
          <a:xfrm>
            <a:off x="8140726" y="1643858"/>
            <a:ext cx="3619779" cy="800219"/>
          </a:xfrm>
          <a:prstGeom prst="rect">
            <a:avLst/>
          </a:prstGeom>
          <a:noFill/>
        </p:spPr>
        <p:txBody>
          <a:bodyPr wrap="square">
            <a:spAutoFit/>
          </a:bodyPr>
          <a:lstStyle/>
          <a:p>
            <a:pPr algn="ctr" rtl="1">
              <a:lnSpc>
                <a:spcPct val="115000"/>
              </a:lnSpc>
              <a:spcAft>
                <a:spcPts val="800"/>
              </a:spcAft>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متى يُستخدم كل نوع؟  </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sp>
        <p:nvSpPr>
          <p:cNvPr id="22" name="TextBox 21">
            <a:extLst>
              <a:ext uri="{FF2B5EF4-FFF2-40B4-BE49-F238E27FC236}">
                <a16:creationId xmlns:a16="http://schemas.microsoft.com/office/drawing/2014/main" id="{2C895760-9B28-87FE-6E96-48878A86E06C}"/>
              </a:ext>
            </a:extLst>
          </p:cNvPr>
          <p:cNvSpPr txBox="1"/>
          <p:nvPr/>
        </p:nvSpPr>
        <p:spPr>
          <a:xfrm>
            <a:off x="3624737" y="3000040"/>
            <a:ext cx="8081682" cy="600164"/>
          </a:xfrm>
          <a:prstGeom prst="rect">
            <a:avLst/>
          </a:prstGeom>
          <a:noFill/>
        </p:spPr>
        <p:txBody>
          <a:bodyPr wrap="square">
            <a:spAutoFit/>
          </a:bodyPr>
          <a:lstStyle/>
          <a:p>
            <a:pPr marL="342900" lvl="0" indent="-342900" algn="just" rtl="1">
              <a:lnSpc>
                <a:spcPct val="150000"/>
              </a:lnSpc>
              <a:spcAft>
                <a:spcPts val="800"/>
              </a:spcAft>
              <a:buSzPct val="15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لتحقيق أفضل النتائج، يمكن دمج التقييم المستمر والدوري:  </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
        <p:nvSpPr>
          <p:cNvPr id="23" name="TextBox 22">
            <a:extLst>
              <a:ext uri="{FF2B5EF4-FFF2-40B4-BE49-F238E27FC236}">
                <a16:creationId xmlns:a16="http://schemas.microsoft.com/office/drawing/2014/main" id="{89E1686C-3480-B518-3DC0-2CF6C31C6BE7}"/>
              </a:ext>
            </a:extLst>
          </p:cNvPr>
          <p:cNvSpPr txBox="1"/>
          <p:nvPr/>
        </p:nvSpPr>
        <p:spPr>
          <a:xfrm>
            <a:off x="3678823" y="3676566"/>
            <a:ext cx="8081682" cy="600164"/>
          </a:xfrm>
          <a:prstGeom prst="rect">
            <a:avLst/>
          </a:prstGeom>
          <a:noFill/>
        </p:spPr>
        <p:txBody>
          <a:bodyPr wrap="square">
            <a:spAutoFit/>
          </a:bodyPr>
          <a:lstStyle/>
          <a:p>
            <a:pPr marL="342900" lvl="0" indent="-342900" algn="just" rtl="1">
              <a:lnSpc>
                <a:spcPct val="150000"/>
              </a:lnSpc>
              <a:spcAft>
                <a:spcPts val="800"/>
              </a:spcAft>
              <a:buSzPct val="15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استخدم التقييم المستمر لتحسين الأداء اليومي والتعامل مع المشكلات فور حدوثها.  </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
        <p:nvSpPr>
          <p:cNvPr id="14" name="TextBox 13">
            <a:extLst>
              <a:ext uri="{FF2B5EF4-FFF2-40B4-BE49-F238E27FC236}">
                <a16:creationId xmlns:a16="http://schemas.microsoft.com/office/drawing/2014/main" id="{B3873382-8BA1-435F-BF9E-0653E3EF5441}"/>
              </a:ext>
            </a:extLst>
          </p:cNvPr>
          <p:cNvSpPr txBox="1"/>
          <p:nvPr/>
        </p:nvSpPr>
        <p:spPr>
          <a:xfrm>
            <a:off x="8846169" y="2335825"/>
            <a:ext cx="3619779" cy="587853"/>
          </a:xfrm>
          <a:prstGeom prst="rect">
            <a:avLst/>
          </a:prstGeom>
          <a:noFill/>
        </p:spPr>
        <p:txBody>
          <a:bodyPr wrap="square">
            <a:spAutoFit/>
          </a:bodyPr>
          <a:lstStyle/>
          <a:p>
            <a:pPr algn="ctr" rtl="1">
              <a:lnSpc>
                <a:spcPct val="115000"/>
              </a:lnSpc>
              <a:spcAft>
                <a:spcPts val="800"/>
              </a:spcAft>
            </a:pPr>
            <a:r>
              <a:rPr lang="ar-SA" sz="28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الجمع بين النوعين:  </a:t>
            </a:r>
            <a:endParaRPr lang="en-US" sz="28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sp>
        <p:nvSpPr>
          <p:cNvPr id="15" name="TextBox 14">
            <a:extLst>
              <a:ext uri="{FF2B5EF4-FFF2-40B4-BE49-F238E27FC236}">
                <a16:creationId xmlns:a16="http://schemas.microsoft.com/office/drawing/2014/main" id="{B358459B-04CE-C64C-C8E4-B6FE701D5C9D}"/>
              </a:ext>
            </a:extLst>
          </p:cNvPr>
          <p:cNvSpPr txBox="1"/>
          <p:nvPr/>
        </p:nvSpPr>
        <p:spPr>
          <a:xfrm>
            <a:off x="3678823" y="4448420"/>
            <a:ext cx="8081682" cy="600164"/>
          </a:xfrm>
          <a:prstGeom prst="rect">
            <a:avLst/>
          </a:prstGeom>
          <a:noFill/>
        </p:spPr>
        <p:txBody>
          <a:bodyPr wrap="square">
            <a:spAutoFit/>
          </a:bodyPr>
          <a:lstStyle/>
          <a:p>
            <a:pPr marL="342900" indent="-342900" algn="just" rtl="1">
              <a:lnSpc>
                <a:spcPct val="150000"/>
              </a:lnSpc>
              <a:spcAft>
                <a:spcPts val="800"/>
              </a:spcAft>
              <a:buSzPct val="15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استخدم التقييم الدوري لتقديم رؤية شاملة وربط الأداء بالأهداف التنظيمية.  </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
        <p:nvSpPr>
          <p:cNvPr id="16" name="TextBox 15">
            <a:extLst>
              <a:ext uri="{FF2B5EF4-FFF2-40B4-BE49-F238E27FC236}">
                <a16:creationId xmlns:a16="http://schemas.microsoft.com/office/drawing/2014/main" id="{A1B84FA5-C8F0-2677-EA3A-AF628A9D66AF}"/>
              </a:ext>
            </a:extLst>
          </p:cNvPr>
          <p:cNvSpPr txBox="1"/>
          <p:nvPr/>
        </p:nvSpPr>
        <p:spPr>
          <a:xfrm>
            <a:off x="2852427" y="5214142"/>
            <a:ext cx="8908078" cy="1154162"/>
          </a:xfrm>
          <a:prstGeom prst="rect">
            <a:avLst/>
          </a:prstGeom>
          <a:noFill/>
        </p:spPr>
        <p:txBody>
          <a:bodyPr wrap="square">
            <a:spAutoFit/>
          </a:bodyPr>
          <a:lstStyle/>
          <a:p>
            <a:pPr marL="342900" lvl="0" indent="-342900" algn="just" rtl="1">
              <a:lnSpc>
                <a:spcPct val="150000"/>
              </a:lnSpc>
              <a:spcAft>
                <a:spcPts val="800"/>
              </a:spcAft>
              <a:buSzPct val="15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مثال مدمج: موظف خدمة عملاء يتلقى تعليقات فورية بعد مكالمة مع عميل لتحسين أسلوبه (مستمر)، بينما يخضع لتقييم ربع سنوي يقيس معدل رضا العملاء ويحدد أهداف التطوير (دوري).</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pic>
        <p:nvPicPr>
          <p:cNvPr id="18" name="Picture 17" descr="A group of question marks&#10;&#10;AI-generated content may be incorrect.">
            <a:extLst>
              <a:ext uri="{FF2B5EF4-FFF2-40B4-BE49-F238E27FC236}">
                <a16:creationId xmlns:a16="http://schemas.microsoft.com/office/drawing/2014/main" id="{ECDC6357-490C-963C-2B88-179E96CC930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27597" y="1719595"/>
            <a:ext cx="2923678" cy="2923678"/>
          </a:xfrm>
          <a:prstGeom prst="rect">
            <a:avLst/>
          </a:prstGeom>
        </p:spPr>
      </p:pic>
    </p:spTree>
    <p:extLst>
      <p:ext uri="{BB962C8B-B14F-4D97-AF65-F5344CB8AC3E}">
        <p14:creationId xmlns:p14="http://schemas.microsoft.com/office/powerpoint/2010/main" val="5286743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1000"/>
                                        <p:tgtEl>
                                          <p:spTgt spid="22"/>
                                        </p:tgtEl>
                                      </p:cBhvr>
                                    </p:animEffect>
                                    <p:anim calcmode="lin" valueType="num">
                                      <p:cBhvr>
                                        <p:cTn id="8" dur="1000" fill="hold"/>
                                        <p:tgtEl>
                                          <p:spTgt spid="22"/>
                                        </p:tgtEl>
                                        <p:attrNameLst>
                                          <p:attrName>ppt_x</p:attrName>
                                        </p:attrNameLst>
                                      </p:cBhvr>
                                      <p:tavLst>
                                        <p:tav tm="0">
                                          <p:val>
                                            <p:strVal val="#ppt_x"/>
                                          </p:val>
                                        </p:tav>
                                        <p:tav tm="100000">
                                          <p:val>
                                            <p:strVal val="#ppt_x"/>
                                          </p:val>
                                        </p:tav>
                                      </p:tavLst>
                                    </p:anim>
                                    <p:anim calcmode="lin" valueType="num">
                                      <p:cBhvr>
                                        <p:cTn id="9"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3"/>
                                        </p:tgtEl>
                                        <p:attrNameLst>
                                          <p:attrName>style.visibility</p:attrName>
                                        </p:attrNameLst>
                                      </p:cBhvr>
                                      <p:to>
                                        <p:strVal val="visible"/>
                                      </p:to>
                                    </p:set>
                                    <p:animEffect transition="in" filter="fade">
                                      <p:cBhvr>
                                        <p:cTn id="14" dur="1000"/>
                                        <p:tgtEl>
                                          <p:spTgt spid="23"/>
                                        </p:tgtEl>
                                      </p:cBhvr>
                                    </p:animEffect>
                                    <p:anim calcmode="lin" valueType="num">
                                      <p:cBhvr>
                                        <p:cTn id="15" dur="1000" fill="hold"/>
                                        <p:tgtEl>
                                          <p:spTgt spid="23"/>
                                        </p:tgtEl>
                                        <p:attrNameLst>
                                          <p:attrName>ppt_x</p:attrName>
                                        </p:attrNameLst>
                                      </p:cBhvr>
                                      <p:tavLst>
                                        <p:tav tm="0">
                                          <p:val>
                                            <p:strVal val="#ppt_x"/>
                                          </p:val>
                                        </p:tav>
                                        <p:tav tm="100000">
                                          <p:val>
                                            <p:strVal val="#ppt_x"/>
                                          </p:val>
                                        </p:tav>
                                      </p:tavLst>
                                    </p:anim>
                                    <p:anim calcmode="lin" valueType="num">
                                      <p:cBhvr>
                                        <p:cTn id="16"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fade">
                                      <p:cBhvr>
                                        <p:cTn id="21" dur="1000"/>
                                        <p:tgtEl>
                                          <p:spTgt spid="15"/>
                                        </p:tgtEl>
                                      </p:cBhvr>
                                    </p:animEffect>
                                    <p:anim calcmode="lin" valueType="num">
                                      <p:cBhvr>
                                        <p:cTn id="22" dur="1000" fill="hold"/>
                                        <p:tgtEl>
                                          <p:spTgt spid="15"/>
                                        </p:tgtEl>
                                        <p:attrNameLst>
                                          <p:attrName>ppt_x</p:attrName>
                                        </p:attrNameLst>
                                      </p:cBhvr>
                                      <p:tavLst>
                                        <p:tav tm="0">
                                          <p:val>
                                            <p:strVal val="#ppt_x"/>
                                          </p:val>
                                        </p:tav>
                                        <p:tav tm="100000">
                                          <p:val>
                                            <p:strVal val="#ppt_x"/>
                                          </p:val>
                                        </p:tav>
                                      </p:tavLst>
                                    </p:anim>
                                    <p:anim calcmode="lin" valueType="num">
                                      <p:cBhvr>
                                        <p:cTn id="23"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fade">
                                      <p:cBhvr>
                                        <p:cTn id="28" dur="1000"/>
                                        <p:tgtEl>
                                          <p:spTgt spid="16"/>
                                        </p:tgtEl>
                                      </p:cBhvr>
                                    </p:animEffect>
                                    <p:anim calcmode="lin" valueType="num">
                                      <p:cBhvr>
                                        <p:cTn id="29" dur="1000" fill="hold"/>
                                        <p:tgtEl>
                                          <p:spTgt spid="16"/>
                                        </p:tgtEl>
                                        <p:attrNameLst>
                                          <p:attrName>ppt_x</p:attrName>
                                        </p:attrNameLst>
                                      </p:cBhvr>
                                      <p:tavLst>
                                        <p:tav tm="0">
                                          <p:val>
                                            <p:strVal val="#ppt_x"/>
                                          </p:val>
                                        </p:tav>
                                        <p:tav tm="100000">
                                          <p:val>
                                            <p:strVal val="#ppt_x"/>
                                          </p:val>
                                        </p:tav>
                                      </p:tavLst>
                                    </p:anim>
                                    <p:anim calcmode="lin" valueType="num">
                                      <p:cBhvr>
                                        <p:cTn id="30"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15" grpId="0"/>
      <p:bldP spid="16" grpId="0"/>
    </p:bld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779494" y="519096"/>
              <a:ext cx="6633012" cy="800219"/>
            </a:xfrm>
            <a:prstGeom prst="rect">
              <a:avLst/>
            </a:prstGeom>
            <a:noFill/>
          </p:spPr>
          <p:txBody>
            <a:bodyPr wrap="square">
              <a:spAutoFit/>
            </a:bodyPr>
            <a:lstStyle/>
            <a:p>
              <a:pPr algn="ctr" rtl="1">
                <a:lnSpc>
                  <a:spcPct val="115000"/>
                </a:lnSpc>
                <a:spcAft>
                  <a:spcPts val="800"/>
                </a:spcAft>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التقييم كأداة تطوير لا كوسيلة رقابة</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17" name="TextBox 16">
            <a:extLst>
              <a:ext uri="{FF2B5EF4-FFF2-40B4-BE49-F238E27FC236}">
                <a16:creationId xmlns:a16="http://schemas.microsoft.com/office/drawing/2014/main" id="{4BDE8E1C-7E52-AD42-F404-8AAF8F266EC3}"/>
              </a:ext>
            </a:extLst>
          </p:cNvPr>
          <p:cNvSpPr txBox="1"/>
          <p:nvPr/>
        </p:nvSpPr>
        <p:spPr>
          <a:xfrm>
            <a:off x="4310743" y="3000040"/>
            <a:ext cx="7395676" cy="2262158"/>
          </a:xfrm>
          <a:prstGeom prst="rect">
            <a:avLst/>
          </a:prstGeom>
          <a:noFill/>
        </p:spPr>
        <p:txBody>
          <a:bodyPr wrap="square">
            <a:spAutoFit/>
          </a:bodyPr>
          <a:lstStyle/>
          <a:p>
            <a:pPr marL="342900" indent="-342900" algn="just" rtl="1">
              <a:lnSpc>
                <a:spcPct val="150000"/>
              </a:lnSpc>
              <a:spcAft>
                <a:spcPts val="800"/>
              </a:spcAft>
              <a:buSzPct val="150000"/>
              <a:buBlip>
                <a:blip r:embed="rId2"/>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التقييم في بيئة العمل يمكن أن يكون أداة فعّالة لتطوير الموظفين بدلاً من أن يُستخدم كوسيلة رقابة تهدف إلى مراقبة الأداء أو معاقبة الأخطاء. التركيز على التطوير يعزز بيئة العمل الإيجابية، يحفز الموظفين، ويسهم في تحقيق أهداف المنظمة. فيما يلي شرح لكيفية استخدام التقييم كأداة تطوير، مع التركيز على المبادئ، الفوائد، والأمثلة.</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pic>
        <p:nvPicPr>
          <p:cNvPr id="24" name="Picture 23" descr="A person holding a pencil in front of a computer screen&#10;&#10;AI-generated content may be incorrect.">
            <a:extLst>
              <a:ext uri="{FF2B5EF4-FFF2-40B4-BE49-F238E27FC236}">
                <a16:creationId xmlns:a16="http://schemas.microsoft.com/office/drawing/2014/main" id="{92EB30A7-A5FB-F3AB-E8FB-6E5FC540D58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514600"/>
            <a:ext cx="3895725" cy="3895725"/>
          </a:xfrm>
          <a:prstGeom prst="rect">
            <a:avLst/>
          </a:prstGeom>
        </p:spPr>
      </p:pic>
    </p:spTree>
    <p:extLst>
      <p:ext uri="{BB962C8B-B14F-4D97-AF65-F5344CB8AC3E}">
        <p14:creationId xmlns:p14="http://schemas.microsoft.com/office/powerpoint/2010/main" val="35975312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anim calcmode="lin" valueType="num">
                                      <p:cBhvr>
                                        <p:cTn id="8" dur="1000" fill="hold"/>
                                        <p:tgtEl>
                                          <p:spTgt spid="17"/>
                                        </p:tgtEl>
                                        <p:attrNameLst>
                                          <p:attrName>ppt_x</p:attrName>
                                        </p:attrNameLst>
                                      </p:cBhvr>
                                      <p:tavLst>
                                        <p:tav tm="0">
                                          <p:val>
                                            <p:strVal val="#ppt_x"/>
                                          </p:val>
                                        </p:tav>
                                        <p:tav tm="100000">
                                          <p:val>
                                            <p:strVal val="#ppt_x"/>
                                          </p:val>
                                        </p:tav>
                                      </p:tavLst>
                                    </p:anim>
                                    <p:anim calcmode="lin" valueType="num">
                                      <p:cBhvr>
                                        <p:cTn id="9" dur="1000" fill="hold"/>
                                        <p:tgtEl>
                                          <p:spTgt spid="17"/>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fade">
                                      <p:cBhvr>
                                        <p:cTn id="12" dur="1000"/>
                                        <p:tgtEl>
                                          <p:spTgt spid="24"/>
                                        </p:tgtEl>
                                      </p:cBhvr>
                                    </p:animEffect>
                                    <p:anim calcmode="lin" valueType="num">
                                      <p:cBhvr>
                                        <p:cTn id="13" dur="1000" fill="hold"/>
                                        <p:tgtEl>
                                          <p:spTgt spid="24"/>
                                        </p:tgtEl>
                                        <p:attrNameLst>
                                          <p:attrName>ppt_x</p:attrName>
                                        </p:attrNameLst>
                                      </p:cBhvr>
                                      <p:tavLst>
                                        <p:tav tm="0">
                                          <p:val>
                                            <p:strVal val="#ppt_x"/>
                                          </p:val>
                                        </p:tav>
                                        <p:tav tm="100000">
                                          <p:val>
                                            <p:strVal val="#ppt_x"/>
                                          </p:val>
                                        </p:tav>
                                      </p:tavLst>
                                    </p:anim>
                                    <p:anim calcmode="lin" valueType="num">
                                      <p:cBhvr>
                                        <p:cTn id="14"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779494" y="519096"/>
              <a:ext cx="6633012" cy="800219"/>
            </a:xfrm>
            <a:prstGeom prst="rect">
              <a:avLst/>
            </a:prstGeom>
            <a:noFill/>
          </p:spPr>
          <p:txBody>
            <a:bodyPr wrap="square">
              <a:spAutoFit/>
            </a:bodyPr>
            <a:lstStyle/>
            <a:p>
              <a:pPr algn="ctr" rtl="1">
                <a:lnSpc>
                  <a:spcPct val="115000"/>
                </a:lnSpc>
                <a:spcAft>
                  <a:spcPts val="800"/>
                </a:spcAft>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مبادئ استخدام التقييم كأداة تطوير</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14" name="Group 13">
            <a:extLst>
              <a:ext uri="{FF2B5EF4-FFF2-40B4-BE49-F238E27FC236}">
                <a16:creationId xmlns:a16="http://schemas.microsoft.com/office/drawing/2014/main" id="{1050D2FB-4BF6-257C-ABBC-E72321B9CD6D}"/>
              </a:ext>
            </a:extLst>
          </p:cNvPr>
          <p:cNvGrpSpPr/>
          <p:nvPr/>
        </p:nvGrpSpPr>
        <p:grpSpPr>
          <a:xfrm>
            <a:off x="3687954" y="3759564"/>
            <a:ext cx="5325665" cy="2860597"/>
            <a:chOff x="3194754" y="3510500"/>
            <a:chExt cx="5325665" cy="2860597"/>
          </a:xfrm>
        </p:grpSpPr>
        <p:sp>
          <p:nvSpPr>
            <p:cNvPr id="15" name="Pie 55">
              <a:extLst>
                <a:ext uri="{FF2B5EF4-FFF2-40B4-BE49-F238E27FC236}">
                  <a16:creationId xmlns:a16="http://schemas.microsoft.com/office/drawing/2014/main" id="{6F5A4409-E6F7-F618-261D-2776348550DA}"/>
                </a:ext>
              </a:extLst>
            </p:cNvPr>
            <p:cNvSpPr/>
            <p:nvPr/>
          </p:nvSpPr>
          <p:spPr>
            <a:xfrm rot="11953466">
              <a:off x="3194754" y="3510500"/>
              <a:ext cx="2317421" cy="2317421"/>
            </a:xfrm>
            <a:prstGeom prst="pie">
              <a:avLst>
                <a:gd name="adj1" fmla="val 13751092"/>
                <a:gd name="adj2" fmla="val 16200000"/>
              </a:avLst>
            </a:prstGeom>
            <a:solidFill>
              <a:srgbClr val="337679"/>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ko-KR" altLang="en-US" sz="2700" b="0" i="0" u="none" strike="noStrike" kern="0" cap="none" spc="0" normalizeH="0" baseline="0" noProof="0">
                <a:ln>
                  <a:noFill/>
                </a:ln>
                <a:solidFill>
                  <a:prstClr val="black"/>
                </a:solidFill>
                <a:effectLst/>
                <a:uLnTx/>
                <a:uFillTx/>
                <a:latin typeface="Calibri" panose="020F0502020204030204"/>
                <a:ea typeface="맑은 고딕" panose="020B0503020000020004" pitchFamily="34" charset="-127"/>
                <a:cs typeface="+mn-cs"/>
              </a:endParaRPr>
            </a:p>
          </p:txBody>
        </p:sp>
        <p:cxnSp>
          <p:nvCxnSpPr>
            <p:cNvPr id="16" name="Straight Arrow Connector 15">
              <a:extLst>
                <a:ext uri="{FF2B5EF4-FFF2-40B4-BE49-F238E27FC236}">
                  <a16:creationId xmlns:a16="http://schemas.microsoft.com/office/drawing/2014/main" id="{0672D987-2C79-2D76-5C6D-15E9E0F59B6A}"/>
                </a:ext>
              </a:extLst>
            </p:cNvPr>
            <p:cNvCxnSpPr>
              <a:cxnSpLocks/>
            </p:cNvCxnSpPr>
            <p:nvPr/>
          </p:nvCxnSpPr>
          <p:spPr>
            <a:xfrm>
              <a:off x="5393433" y="6150855"/>
              <a:ext cx="1080000" cy="0"/>
            </a:xfrm>
            <a:prstGeom prst="straightConnector1">
              <a:avLst/>
            </a:prstGeom>
            <a:noFill/>
            <a:ln w="38100" cap="flat" cmpd="sng" algn="ctr">
              <a:solidFill>
                <a:srgbClr val="337679"/>
              </a:solidFill>
              <a:prstDash val="solid"/>
              <a:miter lim="800000"/>
              <a:tailEnd type="oval" w="med" len="med"/>
            </a:ln>
            <a:effectLst/>
          </p:spPr>
        </p:cxnSp>
        <p:sp>
          <p:nvSpPr>
            <p:cNvPr id="18" name="Text Placeholder 12">
              <a:extLst>
                <a:ext uri="{FF2B5EF4-FFF2-40B4-BE49-F238E27FC236}">
                  <a16:creationId xmlns:a16="http://schemas.microsoft.com/office/drawing/2014/main" id="{85C32AE5-8575-2C57-C13F-060DCABC2CE8}"/>
                </a:ext>
              </a:extLst>
            </p:cNvPr>
            <p:cNvSpPr txBox="1">
              <a:spLocks/>
            </p:cNvSpPr>
            <p:nvPr/>
          </p:nvSpPr>
          <p:spPr>
            <a:xfrm>
              <a:off x="6694623" y="5904563"/>
              <a:ext cx="1825796" cy="466534"/>
            </a:xfrm>
            <a:prstGeom prst="rect">
              <a:avLst/>
            </a:prstGeom>
          </p:spPr>
          <p:txBody>
            <a:bodyP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latinLnBrk="0">
                <a:lnSpc>
                  <a:spcPct val="115000"/>
                </a:lnSpc>
                <a:spcAft>
                  <a:spcPts val="800"/>
                </a:spcAft>
                <a:buNone/>
              </a:pPr>
              <a:r>
                <a:rPr lang="ar-EG" sz="1800"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بناء الثقة والتعاون</a:t>
              </a:r>
              <a:endParaRPr lang="en-US" sz="1800" b="1" dirty="0">
                <a:solidFill>
                  <a:prstClr val="black"/>
                </a:solidFill>
                <a:latin typeface="Times New Roman" panose="02020603050405020304" pitchFamily="18" charset="0"/>
                <a:ea typeface="Calibri" panose="020F0502020204030204" pitchFamily="34" charset="0"/>
                <a:cs typeface="Adobe Arabic" panose="02040503050201020203" pitchFamily="18" charset="-78"/>
              </a:endParaRPr>
            </a:p>
          </p:txBody>
        </p:sp>
        <p:sp>
          <p:nvSpPr>
            <p:cNvPr id="19" name="TextBox 18">
              <a:extLst>
                <a:ext uri="{FF2B5EF4-FFF2-40B4-BE49-F238E27FC236}">
                  <a16:creationId xmlns:a16="http://schemas.microsoft.com/office/drawing/2014/main" id="{D185F6DB-CD1F-E3FE-B64C-DB8DA2931C9D}"/>
                </a:ext>
              </a:extLst>
            </p:cNvPr>
            <p:cNvSpPr txBox="1"/>
            <p:nvPr/>
          </p:nvSpPr>
          <p:spPr>
            <a:xfrm>
              <a:off x="4007865" y="5261281"/>
              <a:ext cx="617915" cy="646331"/>
            </a:xfrm>
            <a:prstGeom prst="rect">
              <a:avLst/>
            </a:prstGeom>
            <a:noFill/>
          </p:spPr>
          <p:txBody>
            <a:bodyPr wrap="square" rtlCol="0">
              <a:spAutoFit/>
            </a:bodyPr>
            <a:lstStyle/>
            <a:p>
              <a:r>
                <a:rPr lang="en-US" sz="3600" b="1" dirty="0">
                  <a:solidFill>
                    <a:prstClr val="white"/>
                  </a:solidFill>
                  <a:latin typeface="Adobe Arabic" panose="02040503050201020203" pitchFamily="18" charset="-78"/>
                  <a:ea typeface="ADLaM Display" panose="020F0502020204030204" pitchFamily="2" charset="0"/>
                  <a:cs typeface="Adobe Arabic" panose="02040503050201020203" pitchFamily="18" charset="-78"/>
                </a:rPr>
                <a:t>05</a:t>
              </a:r>
            </a:p>
          </p:txBody>
        </p:sp>
      </p:grpSp>
      <p:grpSp>
        <p:nvGrpSpPr>
          <p:cNvPr id="20" name="Group 19">
            <a:extLst>
              <a:ext uri="{FF2B5EF4-FFF2-40B4-BE49-F238E27FC236}">
                <a16:creationId xmlns:a16="http://schemas.microsoft.com/office/drawing/2014/main" id="{2EB6B610-6D73-9CC9-34D7-AB894DF0692F}"/>
              </a:ext>
            </a:extLst>
          </p:cNvPr>
          <p:cNvGrpSpPr/>
          <p:nvPr/>
        </p:nvGrpSpPr>
        <p:grpSpPr>
          <a:xfrm>
            <a:off x="2628985" y="2722598"/>
            <a:ext cx="6728971" cy="4403101"/>
            <a:chOff x="2135785" y="2473534"/>
            <a:chExt cx="6728971" cy="4403101"/>
          </a:xfrm>
        </p:grpSpPr>
        <p:sp>
          <p:nvSpPr>
            <p:cNvPr id="21" name="Pie 58">
              <a:extLst>
                <a:ext uri="{FF2B5EF4-FFF2-40B4-BE49-F238E27FC236}">
                  <a16:creationId xmlns:a16="http://schemas.microsoft.com/office/drawing/2014/main" id="{0DA689BE-EAE0-CA07-99FC-D161C67F4354}"/>
                </a:ext>
              </a:extLst>
            </p:cNvPr>
            <p:cNvSpPr/>
            <p:nvPr/>
          </p:nvSpPr>
          <p:spPr>
            <a:xfrm rot="4918033">
              <a:off x="2135785" y="2473534"/>
              <a:ext cx="4403101" cy="4403101"/>
            </a:xfrm>
            <a:prstGeom prst="pie">
              <a:avLst>
                <a:gd name="adj1" fmla="val 13751092"/>
                <a:gd name="adj2" fmla="val 16200000"/>
              </a:avLst>
            </a:prstGeom>
            <a:solidFill>
              <a:srgbClr val="6CB4B8"/>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ko-KR" altLang="en-US" sz="2700" b="0" i="0" u="none" strike="noStrike" kern="0" cap="none" spc="0" normalizeH="0" baseline="0" noProof="0" dirty="0">
                <a:ln>
                  <a:noFill/>
                </a:ln>
                <a:solidFill>
                  <a:prstClr val="black"/>
                </a:solidFill>
                <a:effectLst/>
                <a:uLnTx/>
                <a:uFillTx/>
                <a:latin typeface="Calibri" panose="020F0502020204030204"/>
                <a:ea typeface="맑은 고딕" panose="020B0503020000020004" pitchFamily="34" charset="-127"/>
                <a:cs typeface="+mn-cs"/>
              </a:endParaRPr>
            </a:p>
          </p:txBody>
        </p:sp>
        <p:cxnSp>
          <p:nvCxnSpPr>
            <p:cNvPr id="22" name="Straight Arrow Connector 21">
              <a:extLst>
                <a:ext uri="{FF2B5EF4-FFF2-40B4-BE49-F238E27FC236}">
                  <a16:creationId xmlns:a16="http://schemas.microsoft.com/office/drawing/2014/main" id="{E1378BD3-1CFE-CB1F-3DEC-BC425F6FB9E6}"/>
                </a:ext>
              </a:extLst>
            </p:cNvPr>
            <p:cNvCxnSpPr/>
            <p:nvPr/>
          </p:nvCxnSpPr>
          <p:spPr>
            <a:xfrm>
              <a:off x="6083480" y="3210795"/>
              <a:ext cx="1080000" cy="4210"/>
            </a:xfrm>
            <a:prstGeom prst="straightConnector1">
              <a:avLst/>
            </a:prstGeom>
            <a:noFill/>
            <a:ln w="38100" cap="flat" cmpd="sng" algn="ctr">
              <a:solidFill>
                <a:srgbClr val="6CB4B8"/>
              </a:solidFill>
              <a:prstDash val="solid"/>
              <a:miter lim="800000"/>
              <a:tailEnd type="oval" w="med" len="med"/>
            </a:ln>
            <a:effectLst/>
          </p:spPr>
        </p:cxnSp>
        <p:sp>
          <p:nvSpPr>
            <p:cNvPr id="23" name="Text Placeholder 12">
              <a:extLst>
                <a:ext uri="{FF2B5EF4-FFF2-40B4-BE49-F238E27FC236}">
                  <a16:creationId xmlns:a16="http://schemas.microsoft.com/office/drawing/2014/main" id="{E38CB70D-B915-6494-C0C7-F9EC3C38F633}"/>
                </a:ext>
              </a:extLst>
            </p:cNvPr>
            <p:cNvSpPr txBox="1">
              <a:spLocks/>
            </p:cNvSpPr>
            <p:nvPr/>
          </p:nvSpPr>
          <p:spPr>
            <a:xfrm>
              <a:off x="7364411" y="2954533"/>
              <a:ext cx="1500345" cy="466533"/>
            </a:xfrm>
            <a:prstGeom prst="rect">
              <a:avLst/>
            </a:prstGeom>
          </p:spPr>
          <p:txBody>
            <a:bodyP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latinLnBrk="0">
                <a:lnSpc>
                  <a:spcPct val="115000"/>
                </a:lnSpc>
                <a:spcAft>
                  <a:spcPts val="800"/>
                </a:spcAft>
                <a:buNone/>
              </a:pPr>
              <a:r>
                <a:rPr lang="ar-EG" sz="1800"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التغذية الراجعة البنّاءة</a:t>
              </a:r>
              <a:endParaRPr lang="en-US" sz="1800" b="1" dirty="0">
                <a:solidFill>
                  <a:prstClr val="black"/>
                </a:solidFill>
                <a:latin typeface="Times New Roman" panose="02020603050405020304" pitchFamily="18" charset="0"/>
                <a:ea typeface="Calibri" panose="020F0502020204030204" pitchFamily="34" charset="0"/>
                <a:cs typeface="Adobe Arabic" panose="02040503050201020203" pitchFamily="18" charset="-78"/>
              </a:endParaRPr>
            </a:p>
          </p:txBody>
        </p:sp>
        <p:sp>
          <p:nvSpPr>
            <p:cNvPr id="24" name="TextBox 23">
              <a:extLst>
                <a:ext uri="{FF2B5EF4-FFF2-40B4-BE49-F238E27FC236}">
                  <a16:creationId xmlns:a16="http://schemas.microsoft.com/office/drawing/2014/main" id="{D724382F-6592-240E-EEEE-F740BDDEEA2B}"/>
                </a:ext>
              </a:extLst>
            </p:cNvPr>
            <p:cNvSpPr txBox="1"/>
            <p:nvPr/>
          </p:nvSpPr>
          <p:spPr>
            <a:xfrm>
              <a:off x="4986166" y="3655539"/>
              <a:ext cx="1080000" cy="646331"/>
            </a:xfrm>
            <a:prstGeom prst="rect">
              <a:avLst/>
            </a:prstGeom>
            <a:noFill/>
          </p:spPr>
          <p:txBody>
            <a:bodyPr wrap="square" rtlCol="0">
              <a:spAutoFit/>
            </a:bodyPr>
            <a:lstStyle/>
            <a:p>
              <a:r>
                <a:rPr lang="en-US" sz="3600" b="1" dirty="0">
                  <a:solidFill>
                    <a:prstClr val="white"/>
                  </a:solidFill>
                  <a:latin typeface="Adobe Arabic" panose="02040503050201020203" pitchFamily="18" charset="-78"/>
                  <a:ea typeface="ADLaM Display" panose="020F0502020204030204" pitchFamily="2" charset="0"/>
                  <a:cs typeface="Adobe Arabic" panose="02040503050201020203" pitchFamily="18" charset="-78"/>
                </a:rPr>
                <a:t>02</a:t>
              </a:r>
            </a:p>
          </p:txBody>
        </p:sp>
      </p:grpSp>
      <p:grpSp>
        <p:nvGrpSpPr>
          <p:cNvPr id="25" name="Group 24">
            <a:extLst>
              <a:ext uri="{FF2B5EF4-FFF2-40B4-BE49-F238E27FC236}">
                <a16:creationId xmlns:a16="http://schemas.microsoft.com/office/drawing/2014/main" id="{E8E0358D-860E-F4F0-31B6-8B9DDE3F6ED3}"/>
              </a:ext>
            </a:extLst>
          </p:cNvPr>
          <p:cNvGrpSpPr/>
          <p:nvPr/>
        </p:nvGrpSpPr>
        <p:grpSpPr>
          <a:xfrm>
            <a:off x="2976598" y="3070211"/>
            <a:ext cx="6874759" cy="3707874"/>
            <a:chOff x="2483398" y="2821147"/>
            <a:chExt cx="6874759" cy="3707874"/>
          </a:xfrm>
        </p:grpSpPr>
        <p:sp>
          <p:nvSpPr>
            <p:cNvPr id="26" name="Pie 57">
              <a:extLst>
                <a:ext uri="{FF2B5EF4-FFF2-40B4-BE49-F238E27FC236}">
                  <a16:creationId xmlns:a16="http://schemas.microsoft.com/office/drawing/2014/main" id="{662A6E72-AE32-A8AE-56EA-F49FA5CF93A2}"/>
                </a:ext>
              </a:extLst>
            </p:cNvPr>
            <p:cNvSpPr/>
            <p:nvPr/>
          </p:nvSpPr>
          <p:spPr>
            <a:xfrm rot="7294677">
              <a:off x="2483398" y="2821147"/>
              <a:ext cx="3707874" cy="3707874"/>
            </a:xfrm>
            <a:prstGeom prst="pie">
              <a:avLst>
                <a:gd name="adj1" fmla="val 13751092"/>
                <a:gd name="adj2" fmla="val 16200000"/>
              </a:avLst>
            </a:prstGeom>
            <a:solidFill>
              <a:schemeClr val="bg1">
                <a:lumMod val="75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ko-KR" altLang="en-US" sz="2700" b="0" i="0" u="none" strike="noStrike" kern="0" cap="none" spc="0" normalizeH="0" baseline="0" noProof="0">
                <a:ln>
                  <a:noFill/>
                </a:ln>
                <a:solidFill>
                  <a:prstClr val="black"/>
                </a:solidFill>
                <a:effectLst/>
                <a:uLnTx/>
                <a:uFillTx/>
                <a:latin typeface="Calibri" panose="020F0502020204030204"/>
                <a:ea typeface="맑은 고딕" panose="020B0503020000020004" pitchFamily="34" charset="-127"/>
                <a:cs typeface="+mn-cs"/>
              </a:endParaRPr>
            </a:p>
          </p:txBody>
        </p:sp>
        <p:cxnSp>
          <p:nvCxnSpPr>
            <p:cNvPr id="27" name="Straight Arrow Connector 26">
              <a:extLst>
                <a:ext uri="{FF2B5EF4-FFF2-40B4-BE49-F238E27FC236}">
                  <a16:creationId xmlns:a16="http://schemas.microsoft.com/office/drawing/2014/main" id="{C382157A-D559-307D-684B-20BEFBAEEC7A}"/>
                </a:ext>
              </a:extLst>
            </p:cNvPr>
            <p:cNvCxnSpPr/>
            <p:nvPr/>
          </p:nvCxnSpPr>
          <p:spPr>
            <a:xfrm>
              <a:off x="6439064" y="4193621"/>
              <a:ext cx="1080000" cy="0"/>
            </a:xfrm>
            <a:prstGeom prst="straightConnector1">
              <a:avLst/>
            </a:prstGeom>
            <a:noFill/>
            <a:ln w="38100" cap="flat" cmpd="sng" algn="ctr">
              <a:solidFill>
                <a:schemeClr val="bg1">
                  <a:lumMod val="75000"/>
                </a:schemeClr>
              </a:solidFill>
              <a:prstDash val="solid"/>
              <a:miter lim="800000"/>
              <a:tailEnd type="oval" w="med" len="med"/>
            </a:ln>
            <a:effectLst/>
          </p:spPr>
        </p:cxnSp>
        <p:sp>
          <p:nvSpPr>
            <p:cNvPr id="28" name="Text Placeholder 12">
              <a:extLst>
                <a:ext uri="{FF2B5EF4-FFF2-40B4-BE49-F238E27FC236}">
                  <a16:creationId xmlns:a16="http://schemas.microsoft.com/office/drawing/2014/main" id="{E41C19F9-50F6-ED0C-B698-4C2D10FE6B89}"/>
                </a:ext>
              </a:extLst>
            </p:cNvPr>
            <p:cNvSpPr txBox="1">
              <a:spLocks/>
            </p:cNvSpPr>
            <p:nvPr/>
          </p:nvSpPr>
          <p:spPr>
            <a:xfrm>
              <a:off x="7777097" y="4029225"/>
              <a:ext cx="1581060" cy="466533"/>
            </a:xfrm>
            <a:prstGeom prst="rect">
              <a:avLst/>
            </a:prstGeom>
          </p:spPr>
          <p:txBody>
            <a:bodyP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latinLnBrk="0">
                <a:lnSpc>
                  <a:spcPct val="115000"/>
                </a:lnSpc>
                <a:spcAft>
                  <a:spcPts val="800"/>
                </a:spcAft>
                <a:buNone/>
              </a:pPr>
              <a:r>
                <a:rPr lang="ar-EG" sz="1800"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التخصيص حسب احتياجات الموظف</a:t>
              </a:r>
              <a:endParaRPr lang="en-US" sz="1800" b="1" dirty="0">
                <a:solidFill>
                  <a:prstClr val="black"/>
                </a:solidFill>
                <a:latin typeface="Times New Roman" panose="02020603050405020304" pitchFamily="18" charset="0"/>
                <a:ea typeface="Calibri" panose="020F0502020204030204" pitchFamily="34" charset="0"/>
                <a:cs typeface="Adobe Arabic" panose="02040503050201020203" pitchFamily="18" charset="-78"/>
              </a:endParaRPr>
            </a:p>
          </p:txBody>
        </p:sp>
        <p:sp>
          <p:nvSpPr>
            <p:cNvPr id="29" name="TextBox 28">
              <a:extLst>
                <a:ext uri="{FF2B5EF4-FFF2-40B4-BE49-F238E27FC236}">
                  <a16:creationId xmlns:a16="http://schemas.microsoft.com/office/drawing/2014/main" id="{D951D1FB-C7DA-89AF-4F36-CC9E42B86109}"/>
                </a:ext>
              </a:extLst>
            </p:cNvPr>
            <p:cNvSpPr txBox="1"/>
            <p:nvPr/>
          </p:nvSpPr>
          <p:spPr>
            <a:xfrm>
              <a:off x="4934224" y="4585920"/>
              <a:ext cx="1080000" cy="646331"/>
            </a:xfrm>
            <a:prstGeom prst="rect">
              <a:avLst/>
            </a:prstGeom>
            <a:noFill/>
          </p:spPr>
          <p:txBody>
            <a:bodyPr wrap="square" rtlCol="0">
              <a:spAutoFit/>
            </a:bodyPr>
            <a:lstStyle/>
            <a:p>
              <a:r>
                <a:rPr lang="en-US" sz="3600" b="1" dirty="0">
                  <a:solidFill>
                    <a:prstClr val="white"/>
                  </a:solidFill>
                  <a:latin typeface="Adobe Arabic" panose="02040503050201020203" pitchFamily="18" charset="-78"/>
                  <a:ea typeface="ADLaM Display" panose="020F0502020204030204" pitchFamily="2" charset="0"/>
                  <a:cs typeface="Adobe Arabic" panose="02040503050201020203" pitchFamily="18" charset="-78"/>
                </a:rPr>
                <a:t>03</a:t>
              </a:r>
            </a:p>
          </p:txBody>
        </p:sp>
      </p:grpSp>
      <p:grpSp>
        <p:nvGrpSpPr>
          <p:cNvPr id="30" name="Group 29">
            <a:extLst>
              <a:ext uri="{FF2B5EF4-FFF2-40B4-BE49-F238E27FC236}">
                <a16:creationId xmlns:a16="http://schemas.microsoft.com/office/drawing/2014/main" id="{3591AA99-DC47-C039-E5A4-58AFB028A22F}"/>
              </a:ext>
            </a:extLst>
          </p:cNvPr>
          <p:cNvGrpSpPr/>
          <p:nvPr/>
        </p:nvGrpSpPr>
        <p:grpSpPr>
          <a:xfrm>
            <a:off x="3340340" y="3411951"/>
            <a:ext cx="5960060" cy="3012648"/>
            <a:chOff x="2847140" y="3162887"/>
            <a:chExt cx="5960060" cy="3012648"/>
          </a:xfrm>
        </p:grpSpPr>
        <p:sp>
          <p:nvSpPr>
            <p:cNvPr id="31" name="Pie 56">
              <a:extLst>
                <a:ext uri="{FF2B5EF4-FFF2-40B4-BE49-F238E27FC236}">
                  <a16:creationId xmlns:a16="http://schemas.microsoft.com/office/drawing/2014/main" id="{242E3BF2-9290-6C8C-84CE-EF2B8ACE7435}"/>
                </a:ext>
              </a:extLst>
            </p:cNvPr>
            <p:cNvSpPr/>
            <p:nvPr/>
          </p:nvSpPr>
          <p:spPr>
            <a:xfrm rot="9731289">
              <a:off x="2847140" y="3162887"/>
              <a:ext cx="3012648" cy="3012648"/>
            </a:xfrm>
            <a:prstGeom prst="pie">
              <a:avLst>
                <a:gd name="adj1" fmla="val 13751092"/>
                <a:gd name="adj2" fmla="val 16200000"/>
              </a:avLst>
            </a:prstGeom>
            <a:solidFill>
              <a:srgbClr val="FFCC6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ko-KR" altLang="en-US" sz="2700" b="0" i="0" u="none" strike="noStrike" kern="0" cap="none" spc="0" normalizeH="0" baseline="0" noProof="0">
                <a:ln>
                  <a:noFill/>
                </a:ln>
                <a:solidFill>
                  <a:prstClr val="black"/>
                </a:solidFill>
                <a:effectLst/>
                <a:uLnTx/>
                <a:uFillTx/>
                <a:latin typeface="Calibri" panose="020F0502020204030204"/>
                <a:ea typeface="맑은 고딕" panose="020B0503020000020004" pitchFamily="34" charset="-127"/>
                <a:cs typeface="+mn-cs"/>
              </a:endParaRPr>
            </a:p>
          </p:txBody>
        </p:sp>
        <p:cxnSp>
          <p:nvCxnSpPr>
            <p:cNvPr id="32" name="Straight Arrow Connector 31">
              <a:extLst>
                <a:ext uri="{FF2B5EF4-FFF2-40B4-BE49-F238E27FC236}">
                  <a16:creationId xmlns:a16="http://schemas.microsoft.com/office/drawing/2014/main" id="{05E53CED-F9E5-958F-9C9E-B91D7E860D23}"/>
                </a:ext>
              </a:extLst>
            </p:cNvPr>
            <p:cNvCxnSpPr/>
            <p:nvPr/>
          </p:nvCxnSpPr>
          <p:spPr>
            <a:xfrm>
              <a:off x="6083480" y="5172238"/>
              <a:ext cx="1080000" cy="0"/>
            </a:xfrm>
            <a:prstGeom prst="straightConnector1">
              <a:avLst/>
            </a:prstGeom>
            <a:noFill/>
            <a:ln w="38100" cap="flat" cmpd="sng" algn="ctr">
              <a:solidFill>
                <a:srgbClr val="FFCC66"/>
              </a:solidFill>
              <a:prstDash val="solid"/>
              <a:miter lim="800000"/>
              <a:tailEnd type="oval" w="med" len="med"/>
            </a:ln>
            <a:effectLst/>
          </p:spPr>
        </p:cxnSp>
        <p:sp>
          <p:nvSpPr>
            <p:cNvPr id="33" name="Text Placeholder 12">
              <a:extLst>
                <a:ext uri="{FF2B5EF4-FFF2-40B4-BE49-F238E27FC236}">
                  <a16:creationId xmlns:a16="http://schemas.microsoft.com/office/drawing/2014/main" id="{0C2207E6-B2E6-0FDA-C85D-BC419CE45280}"/>
                </a:ext>
              </a:extLst>
            </p:cNvPr>
            <p:cNvSpPr txBox="1">
              <a:spLocks/>
            </p:cNvSpPr>
            <p:nvPr/>
          </p:nvSpPr>
          <p:spPr>
            <a:xfrm>
              <a:off x="7306855" y="4925946"/>
              <a:ext cx="1500345" cy="466533"/>
            </a:xfrm>
            <a:prstGeom prst="rect">
              <a:avLst/>
            </a:prstGeom>
          </p:spPr>
          <p:txBody>
            <a:bodyP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latinLnBrk="0">
                <a:lnSpc>
                  <a:spcPct val="115000"/>
                </a:lnSpc>
                <a:spcAft>
                  <a:spcPts val="800"/>
                </a:spcAft>
                <a:buNone/>
              </a:pPr>
              <a:r>
                <a:rPr lang="ar-EG" sz="1800"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التشجيع على التعلّم المستمر</a:t>
              </a:r>
              <a:endParaRPr lang="en-US" sz="1800" b="1" dirty="0">
                <a:solidFill>
                  <a:prstClr val="black"/>
                </a:solidFill>
                <a:latin typeface="Times New Roman" panose="02020603050405020304" pitchFamily="18" charset="0"/>
                <a:ea typeface="Calibri" panose="020F0502020204030204" pitchFamily="34" charset="0"/>
                <a:cs typeface="Adobe Arabic" panose="02040503050201020203" pitchFamily="18" charset="-78"/>
              </a:endParaRPr>
            </a:p>
          </p:txBody>
        </p:sp>
        <p:sp>
          <p:nvSpPr>
            <p:cNvPr id="34" name="TextBox 33">
              <a:extLst>
                <a:ext uri="{FF2B5EF4-FFF2-40B4-BE49-F238E27FC236}">
                  <a16:creationId xmlns:a16="http://schemas.microsoft.com/office/drawing/2014/main" id="{AFC6FA73-669C-EB4D-4BD3-6EE2710D0F61}"/>
                </a:ext>
              </a:extLst>
            </p:cNvPr>
            <p:cNvSpPr txBox="1"/>
            <p:nvPr/>
          </p:nvSpPr>
          <p:spPr>
            <a:xfrm>
              <a:off x="4760321" y="5172984"/>
              <a:ext cx="617916" cy="646331"/>
            </a:xfrm>
            <a:prstGeom prst="rect">
              <a:avLst/>
            </a:prstGeom>
            <a:noFill/>
          </p:spPr>
          <p:txBody>
            <a:bodyPr wrap="square" rtlCol="0">
              <a:spAutoFit/>
            </a:bodyPr>
            <a:lstStyle/>
            <a:p>
              <a:r>
                <a:rPr lang="en-US" sz="3600" b="1" dirty="0">
                  <a:solidFill>
                    <a:prstClr val="white"/>
                  </a:solidFill>
                  <a:latin typeface="Adobe Arabic" panose="02040503050201020203" pitchFamily="18" charset="-78"/>
                  <a:ea typeface="ADLaM Display" panose="020F0502020204030204" pitchFamily="2" charset="0"/>
                  <a:cs typeface="Adobe Arabic" panose="02040503050201020203" pitchFamily="18" charset="-78"/>
                </a:rPr>
                <a:t>04</a:t>
              </a:r>
            </a:p>
          </p:txBody>
        </p:sp>
      </p:grpSp>
      <p:grpSp>
        <p:nvGrpSpPr>
          <p:cNvPr id="35" name="Group 34">
            <a:extLst>
              <a:ext uri="{FF2B5EF4-FFF2-40B4-BE49-F238E27FC236}">
                <a16:creationId xmlns:a16="http://schemas.microsoft.com/office/drawing/2014/main" id="{9F9846DE-EF3B-7671-8F1C-864D9767AA76}"/>
              </a:ext>
            </a:extLst>
          </p:cNvPr>
          <p:cNvGrpSpPr/>
          <p:nvPr/>
        </p:nvGrpSpPr>
        <p:grpSpPr>
          <a:xfrm>
            <a:off x="2297500" y="2229626"/>
            <a:ext cx="6646289" cy="5237812"/>
            <a:chOff x="1804300" y="1980562"/>
            <a:chExt cx="6646289" cy="5237812"/>
          </a:xfrm>
        </p:grpSpPr>
        <p:sp>
          <p:nvSpPr>
            <p:cNvPr id="36" name="Pie 59">
              <a:extLst>
                <a:ext uri="{FF2B5EF4-FFF2-40B4-BE49-F238E27FC236}">
                  <a16:creationId xmlns:a16="http://schemas.microsoft.com/office/drawing/2014/main" id="{C0BC0070-25C6-F111-04DF-4671F15597D0}"/>
                </a:ext>
              </a:extLst>
            </p:cNvPr>
            <p:cNvSpPr/>
            <p:nvPr/>
          </p:nvSpPr>
          <p:spPr>
            <a:xfrm rot="2490880">
              <a:off x="1804300" y="2120047"/>
              <a:ext cx="5098327" cy="5098327"/>
            </a:xfrm>
            <a:prstGeom prst="pie">
              <a:avLst>
                <a:gd name="adj1" fmla="val 13751092"/>
                <a:gd name="adj2" fmla="val 16200000"/>
              </a:avLst>
            </a:prstGeom>
            <a:solidFill>
              <a:srgbClr val="3D8E9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ko-KR" altLang="en-US" sz="2700" b="0" i="0" u="none" strike="noStrike" kern="0" cap="none" spc="0" normalizeH="0" baseline="0" noProof="0" dirty="0">
                <a:ln>
                  <a:noFill/>
                </a:ln>
                <a:solidFill>
                  <a:prstClr val="black"/>
                </a:solidFill>
                <a:effectLst/>
                <a:uLnTx/>
                <a:uFillTx/>
                <a:latin typeface="Calibri" panose="020F0502020204030204"/>
                <a:ea typeface="맑은 고딕" panose="020B0503020000020004" pitchFamily="34" charset="-127"/>
                <a:cs typeface="+mn-cs"/>
              </a:endParaRPr>
            </a:p>
          </p:txBody>
        </p:sp>
        <p:sp>
          <p:nvSpPr>
            <p:cNvPr id="37" name="Oval 36">
              <a:extLst>
                <a:ext uri="{FF2B5EF4-FFF2-40B4-BE49-F238E27FC236}">
                  <a16:creationId xmlns:a16="http://schemas.microsoft.com/office/drawing/2014/main" id="{D1B07163-82D4-59CB-6BB4-8C79EFD5BFF6}"/>
                </a:ext>
              </a:extLst>
            </p:cNvPr>
            <p:cNvSpPr/>
            <p:nvPr/>
          </p:nvSpPr>
          <p:spPr>
            <a:xfrm>
              <a:off x="3764838" y="4080585"/>
              <a:ext cx="1177250" cy="1177250"/>
            </a:xfrm>
            <a:prstGeom prst="ellipse">
              <a:avLst/>
            </a:prstGeom>
            <a:solidFill>
              <a:sysClr val="window" lastClr="FFFFFF"/>
            </a:solidFill>
            <a:ln w="12700" cap="flat" cmpd="sng" algn="ctr">
              <a:solidFill>
                <a:srgbClr val="70AD47"/>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ko-KR" altLang="en-US" sz="2700" b="0" i="0" u="none" strike="noStrike" kern="0" cap="none" spc="0" normalizeH="0" baseline="0" noProof="0">
                <a:ln>
                  <a:noFill/>
                </a:ln>
                <a:solidFill>
                  <a:prstClr val="white"/>
                </a:solidFill>
                <a:effectLst/>
                <a:uLnTx/>
                <a:uFillTx/>
                <a:latin typeface="Calibri" panose="020F0502020204030204"/>
                <a:ea typeface="맑은 고딕" panose="020B0503020000020004" pitchFamily="34" charset="-127"/>
                <a:cs typeface="+mn-cs"/>
              </a:endParaRPr>
            </a:p>
          </p:txBody>
        </p:sp>
        <p:cxnSp>
          <p:nvCxnSpPr>
            <p:cNvPr id="38" name="Straight Arrow Connector 37">
              <a:extLst>
                <a:ext uri="{FF2B5EF4-FFF2-40B4-BE49-F238E27FC236}">
                  <a16:creationId xmlns:a16="http://schemas.microsoft.com/office/drawing/2014/main" id="{A0B672C8-EB4E-0902-EA6A-E9766720A8B5}"/>
                </a:ext>
              </a:extLst>
            </p:cNvPr>
            <p:cNvCxnSpPr/>
            <p:nvPr/>
          </p:nvCxnSpPr>
          <p:spPr>
            <a:xfrm>
              <a:off x="5393433" y="2232177"/>
              <a:ext cx="1080000" cy="0"/>
            </a:xfrm>
            <a:prstGeom prst="straightConnector1">
              <a:avLst/>
            </a:prstGeom>
            <a:noFill/>
            <a:ln w="38100" cap="flat" cmpd="sng" algn="ctr">
              <a:solidFill>
                <a:srgbClr val="3D8E92"/>
              </a:solidFill>
              <a:prstDash val="solid"/>
              <a:miter lim="800000"/>
              <a:tailEnd type="oval" w="med" len="med"/>
            </a:ln>
            <a:effectLst/>
          </p:spPr>
        </p:cxnSp>
        <p:sp>
          <p:nvSpPr>
            <p:cNvPr id="39" name="Text Placeholder 12">
              <a:extLst>
                <a:ext uri="{FF2B5EF4-FFF2-40B4-BE49-F238E27FC236}">
                  <a16:creationId xmlns:a16="http://schemas.microsoft.com/office/drawing/2014/main" id="{D3C90060-0DD9-0494-3E54-511BEA7408F9}"/>
                </a:ext>
              </a:extLst>
            </p:cNvPr>
            <p:cNvSpPr txBox="1">
              <a:spLocks/>
            </p:cNvSpPr>
            <p:nvPr/>
          </p:nvSpPr>
          <p:spPr>
            <a:xfrm>
              <a:off x="6950244" y="1980562"/>
              <a:ext cx="1500345" cy="466533"/>
            </a:xfrm>
            <a:prstGeom prst="rect">
              <a:avLst/>
            </a:prstGeom>
          </p:spPr>
          <p:txBody>
            <a:bodyP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latinLnBrk="0">
                <a:lnSpc>
                  <a:spcPct val="115000"/>
                </a:lnSpc>
                <a:spcAft>
                  <a:spcPts val="800"/>
                </a:spcAft>
                <a:buNone/>
              </a:pPr>
              <a:r>
                <a:rPr lang="ar-EG" sz="1800"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التركيز على النمو والتحسين</a:t>
              </a:r>
              <a:endParaRPr lang="en-US" sz="1800" b="1" dirty="0">
                <a:solidFill>
                  <a:prstClr val="black"/>
                </a:solidFill>
                <a:latin typeface="Times New Roman" panose="02020603050405020304" pitchFamily="18" charset="0"/>
                <a:ea typeface="Calibri" panose="020F0502020204030204" pitchFamily="34" charset="0"/>
                <a:cs typeface="Adobe Arabic" panose="02040503050201020203" pitchFamily="18" charset="-78"/>
              </a:endParaRPr>
            </a:p>
          </p:txBody>
        </p:sp>
        <p:sp>
          <p:nvSpPr>
            <p:cNvPr id="40" name="TextBox 39">
              <a:extLst>
                <a:ext uri="{FF2B5EF4-FFF2-40B4-BE49-F238E27FC236}">
                  <a16:creationId xmlns:a16="http://schemas.microsoft.com/office/drawing/2014/main" id="{80628037-3CF0-FE4D-E6A1-BD4C60B321F4}"/>
                </a:ext>
              </a:extLst>
            </p:cNvPr>
            <p:cNvSpPr txBox="1"/>
            <p:nvPr/>
          </p:nvSpPr>
          <p:spPr>
            <a:xfrm>
              <a:off x="4618686" y="2667626"/>
              <a:ext cx="1080000" cy="646331"/>
            </a:xfrm>
            <a:prstGeom prst="rect">
              <a:avLst/>
            </a:prstGeom>
            <a:noFill/>
          </p:spPr>
          <p:txBody>
            <a:bodyPr wrap="square" rtlCol="0">
              <a:spAutoFit/>
            </a:bodyPr>
            <a:lstStyle/>
            <a:p>
              <a:pPr algn="ctr"/>
              <a:r>
                <a:rPr lang="en-US" sz="3600" b="1" dirty="0">
                  <a:solidFill>
                    <a:prstClr val="white"/>
                  </a:solidFill>
                  <a:latin typeface="Adobe Arabic" panose="02040503050201020203" pitchFamily="18" charset="-78"/>
                  <a:ea typeface="ADLaM Display" panose="020F0502020204030204" pitchFamily="2" charset="0"/>
                  <a:cs typeface="Adobe Arabic" panose="02040503050201020203" pitchFamily="18" charset="-78"/>
                </a:rPr>
                <a:t>01</a:t>
              </a:r>
            </a:p>
          </p:txBody>
        </p:sp>
      </p:grpSp>
    </p:spTree>
    <p:extLst>
      <p:ext uri="{BB962C8B-B14F-4D97-AF65-F5344CB8AC3E}">
        <p14:creationId xmlns:p14="http://schemas.microsoft.com/office/powerpoint/2010/main" val="8324367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1000"/>
                                        <p:tgtEl>
                                          <p:spTgt spid="35"/>
                                        </p:tgtEl>
                                      </p:cBhvr>
                                    </p:animEffect>
                                    <p:anim calcmode="lin" valueType="num">
                                      <p:cBhvr>
                                        <p:cTn id="8" dur="1000" fill="hold"/>
                                        <p:tgtEl>
                                          <p:spTgt spid="35"/>
                                        </p:tgtEl>
                                        <p:attrNameLst>
                                          <p:attrName>ppt_x</p:attrName>
                                        </p:attrNameLst>
                                      </p:cBhvr>
                                      <p:tavLst>
                                        <p:tav tm="0">
                                          <p:val>
                                            <p:strVal val="#ppt_x"/>
                                          </p:val>
                                        </p:tav>
                                        <p:tav tm="100000">
                                          <p:val>
                                            <p:strVal val="#ppt_x"/>
                                          </p:val>
                                        </p:tav>
                                      </p:tavLst>
                                    </p:anim>
                                    <p:anim calcmode="lin" valueType="num">
                                      <p:cBhvr>
                                        <p:cTn id="9" dur="1000" fill="hold"/>
                                        <p:tgtEl>
                                          <p:spTgt spid="3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0"/>
                                        </p:tgtEl>
                                        <p:attrNameLst>
                                          <p:attrName>style.visibility</p:attrName>
                                        </p:attrNameLst>
                                      </p:cBhvr>
                                      <p:to>
                                        <p:strVal val="visible"/>
                                      </p:to>
                                    </p:set>
                                    <p:animEffect transition="in" filter="fade">
                                      <p:cBhvr>
                                        <p:cTn id="14" dur="1000"/>
                                        <p:tgtEl>
                                          <p:spTgt spid="20"/>
                                        </p:tgtEl>
                                      </p:cBhvr>
                                    </p:animEffect>
                                    <p:anim calcmode="lin" valueType="num">
                                      <p:cBhvr>
                                        <p:cTn id="15" dur="1000" fill="hold"/>
                                        <p:tgtEl>
                                          <p:spTgt spid="20"/>
                                        </p:tgtEl>
                                        <p:attrNameLst>
                                          <p:attrName>ppt_x</p:attrName>
                                        </p:attrNameLst>
                                      </p:cBhvr>
                                      <p:tavLst>
                                        <p:tav tm="0">
                                          <p:val>
                                            <p:strVal val="#ppt_x"/>
                                          </p:val>
                                        </p:tav>
                                        <p:tav tm="100000">
                                          <p:val>
                                            <p:strVal val="#ppt_x"/>
                                          </p:val>
                                        </p:tav>
                                      </p:tavLst>
                                    </p:anim>
                                    <p:anim calcmode="lin" valueType="num">
                                      <p:cBhvr>
                                        <p:cTn id="16"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fade">
                                      <p:cBhvr>
                                        <p:cTn id="21" dur="1000"/>
                                        <p:tgtEl>
                                          <p:spTgt spid="25"/>
                                        </p:tgtEl>
                                      </p:cBhvr>
                                    </p:animEffect>
                                    <p:anim calcmode="lin" valueType="num">
                                      <p:cBhvr>
                                        <p:cTn id="22" dur="1000" fill="hold"/>
                                        <p:tgtEl>
                                          <p:spTgt spid="25"/>
                                        </p:tgtEl>
                                        <p:attrNameLst>
                                          <p:attrName>ppt_x</p:attrName>
                                        </p:attrNameLst>
                                      </p:cBhvr>
                                      <p:tavLst>
                                        <p:tav tm="0">
                                          <p:val>
                                            <p:strVal val="#ppt_x"/>
                                          </p:val>
                                        </p:tav>
                                        <p:tav tm="100000">
                                          <p:val>
                                            <p:strVal val="#ppt_x"/>
                                          </p:val>
                                        </p:tav>
                                      </p:tavLst>
                                    </p:anim>
                                    <p:anim calcmode="lin" valueType="num">
                                      <p:cBhvr>
                                        <p:cTn id="23"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0"/>
                                        </p:tgtEl>
                                        <p:attrNameLst>
                                          <p:attrName>style.visibility</p:attrName>
                                        </p:attrNameLst>
                                      </p:cBhvr>
                                      <p:to>
                                        <p:strVal val="visible"/>
                                      </p:to>
                                    </p:set>
                                    <p:animEffect transition="in" filter="fade">
                                      <p:cBhvr>
                                        <p:cTn id="28" dur="1000"/>
                                        <p:tgtEl>
                                          <p:spTgt spid="30"/>
                                        </p:tgtEl>
                                      </p:cBhvr>
                                    </p:animEffect>
                                    <p:anim calcmode="lin" valueType="num">
                                      <p:cBhvr>
                                        <p:cTn id="29" dur="1000" fill="hold"/>
                                        <p:tgtEl>
                                          <p:spTgt spid="30"/>
                                        </p:tgtEl>
                                        <p:attrNameLst>
                                          <p:attrName>ppt_x</p:attrName>
                                        </p:attrNameLst>
                                      </p:cBhvr>
                                      <p:tavLst>
                                        <p:tav tm="0">
                                          <p:val>
                                            <p:strVal val="#ppt_x"/>
                                          </p:val>
                                        </p:tav>
                                        <p:tav tm="100000">
                                          <p:val>
                                            <p:strVal val="#ppt_x"/>
                                          </p:val>
                                        </p:tav>
                                      </p:tavLst>
                                    </p:anim>
                                    <p:anim calcmode="lin" valueType="num">
                                      <p:cBhvr>
                                        <p:cTn id="30"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fade">
                                      <p:cBhvr>
                                        <p:cTn id="35" dur="1000"/>
                                        <p:tgtEl>
                                          <p:spTgt spid="14"/>
                                        </p:tgtEl>
                                      </p:cBhvr>
                                    </p:animEffect>
                                    <p:anim calcmode="lin" valueType="num">
                                      <p:cBhvr>
                                        <p:cTn id="36" dur="1000" fill="hold"/>
                                        <p:tgtEl>
                                          <p:spTgt spid="14"/>
                                        </p:tgtEl>
                                        <p:attrNameLst>
                                          <p:attrName>ppt_x</p:attrName>
                                        </p:attrNameLst>
                                      </p:cBhvr>
                                      <p:tavLst>
                                        <p:tav tm="0">
                                          <p:val>
                                            <p:strVal val="#ppt_x"/>
                                          </p:val>
                                        </p:tav>
                                        <p:tav tm="100000">
                                          <p:val>
                                            <p:strVal val="#ppt_x"/>
                                          </p:val>
                                        </p:tav>
                                      </p:tavLst>
                                    </p:anim>
                                    <p:anim calcmode="lin" valueType="num">
                                      <p:cBhvr>
                                        <p:cTn id="37"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779494" y="519096"/>
              <a:ext cx="6633012" cy="800219"/>
            </a:xfrm>
            <a:prstGeom prst="rect">
              <a:avLst/>
            </a:prstGeom>
            <a:noFill/>
          </p:spPr>
          <p:txBody>
            <a:bodyPr wrap="square">
              <a:spAutoFit/>
            </a:bodyPr>
            <a:lstStyle/>
            <a:p>
              <a:pPr algn="ctr" rtl="1">
                <a:lnSpc>
                  <a:spcPct val="115000"/>
                </a:lnSpc>
                <a:spcAft>
                  <a:spcPts val="800"/>
                </a:spcAft>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فوائد استخدام التقييم كأداة تطوير</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17" name="Group 16">
            <a:extLst>
              <a:ext uri="{FF2B5EF4-FFF2-40B4-BE49-F238E27FC236}">
                <a16:creationId xmlns:a16="http://schemas.microsoft.com/office/drawing/2014/main" id="{40B99682-3F42-2B1E-E404-77A018843A20}"/>
              </a:ext>
            </a:extLst>
          </p:cNvPr>
          <p:cNvGrpSpPr/>
          <p:nvPr/>
        </p:nvGrpSpPr>
        <p:grpSpPr>
          <a:xfrm>
            <a:off x="5716123" y="2009317"/>
            <a:ext cx="1807972" cy="1864791"/>
            <a:chOff x="5411834" y="1775459"/>
            <a:chExt cx="1807972" cy="1864791"/>
          </a:xfrm>
        </p:grpSpPr>
        <p:sp>
          <p:nvSpPr>
            <p:cNvPr id="41" name="TextBox 40">
              <a:extLst>
                <a:ext uri="{FF2B5EF4-FFF2-40B4-BE49-F238E27FC236}">
                  <a16:creationId xmlns:a16="http://schemas.microsoft.com/office/drawing/2014/main" id="{FBAC3082-FD7D-19D5-BB48-B0C0BA738FC9}"/>
                </a:ext>
              </a:extLst>
            </p:cNvPr>
            <p:cNvSpPr txBox="1"/>
            <p:nvPr/>
          </p:nvSpPr>
          <p:spPr>
            <a:xfrm>
              <a:off x="5570164" y="1775459"/>
              <a:ext cx="1649642" cy="446276"/>
            </a:xfrm>
            <a:prstGeom prst="rect">
              <a:avLst/>
            </a:prstGeom>
            <a:noFill/>
          </p:spPr>
          <p:txBody>
            <a:bodyPr wrap="square">
              <a:spAutoFit/>
            </a:bodyPr>
            <a:lstStyle/>
            <a:p>
              <a:pPr algn="ctr" rtl="1">
                <a:lnSpc>
                  <a:spcPct val="115000"/>
                </a:lnSpc>
              </a:pPr>
              <a:r>
                <a:rPr lang="ar-EG" sz="2000" dirty="0">
                  <a:latin typeface="Adobe Arabic" panose="02040503050201020203" pitchFamily="18" charset="-78"/>
                  <a:ea typeface="GE Dinar Two Medium" panose="020A0503020102020204" pitchFamily="18" charset="-78"/>
                  <a:cs typeface="Adobe Arabic" panose="02040503050201020203" pitchFamily="18" charset="-78"/>
                </a:rPr>
                <a:t>تحفيز الموظفين</a:t>
              </a:r>
              <a:endParaRPr lang="en-US" sz="2000" dirty="0">
                <a:latin typeface="Adobe Arabic" panose="02040503050201020203" pitchFamily="18" charset="-78"/>
                <a:ea typeface="GE Dinar Two Medium" panose="020A0503020102020204" pitchFamily="18" charset="-78"/>
                <a:cs typeface="Adobe Arabic" panose="02040503050201020203" pitchFamily="18" charset="-78"/>
              </a:endParaRPr>
            </a:p>
          </p:txBody>
        </p:sp>
        <p:grpSp>
          <p:nvGrpSpPr>
            <p:cNvPr id="42" name="Group 41">
              <a:extLst>
                <a:ext uri="{FF2B5EF4-FFF2-40B4-BE49-F238E27FC236}">
                  <a16:creationId xmlns:a16="http://schemas.microsoft.com/office/drawing/2014/main" id="{4755A2F4-D58E-46E0-0352-941339B15A21}"/>
                </a:ext>
              </a:extLst>
            </p:cNvPr>
            <p:cNvGrpSpPr/>
            <p:nvPr/>
          </p:nvGrpSpPr>
          <p:grpSpPr>
            <a:xfrm>
              <a:off x="5411834" y="2008012"/>
              <a:ext cx="1139838" cy="1632238"/>
              <a:chOff x="5411834" y="2008012"/>
              <a:chExt cx="1139838" cy="1632238"/>
            </a:xfrm>
          </p:grpSpPr>
          <p:grpSp>
            <p:nvGrpSpPr>
              <p:cNvPr id="43" name="Group 42">
                <a:extLst>
                  <a:ext uri="{FF2B5EF4-FFF2-40B4-BE49-F238E27FC236}">
                    <a16:creationId xmlns:a16="http://schemas.microsoft.com/office/drawing/2014/main" id="{8A5B2FBE-CCD8-9942-4298-9F48695711D2}"/>
                  </a:ext>
                </a:extLst>
              </p:cNvPr>
              <p:cNvGrpSpPr/>
              <p:nvPr/>
            </p:nvGrpSpPr>
            <p:grpSpPr>
              <a:xfrm>
                <a:off x="5411834" y="2008012"/>
                <a:ext cx="1139838" cy="1632238"/>
                <a:chOff x="3692771" y="1580738"/>
                <a:chExt cx="1954016" cy="2798134"/>
              </a:xfrm>
              <a:solidFill>
                <a:srgbClr val="004782"/>
              </a:solidFill>
            </p:grpSpPr>
            <p:sp>
              <p:nvSpPr>
                <p:cNvPr id="45" name="Freeform 18">
                  <a:extLst>
                    <a:ext uri="{FF2B5EF4-FFF2-40B4-BE49-F238E27FC236}">
                      <a16:creationId xmlns:a16="http://schemas.microsoft.com/office/drawing/2014/main" id="{F9C6A862-AE1B-290A-3FEB-F1785BE62E7B}"/>
                    </a:ext>
                  </a:extLst>
                </p:cNvPr>
                <p:cNvSpPr/>
                <p:nvPr/>
              </p:nvSpPr>
              <p:spPr>
                <a:xfrm>
                  <a:off x="3692771" y="1580738"/>
                  <a:ext cx="1593605" cy="1038637"/>
                </a:xfrm>
                <a:custGeom>
                  <a:avLst/>
                  <a:gdLst>
                    <a:gd name="connsiteX0" fmla="*/ 714375 w 1924050"/>
                    <a:gd name="connsiteY0" fmla="*/ 9525 h 1104900"/>
                    <a:gd name="connsiteX1" fmla="*/ 0 w 1924050"/>
                    <a:gd name="connsiteY1" fmla="*/ 0 h 1104900"/>
                    <a:gd name="connsiteX2" fmla="*/ 1590675 w 1924050"/>
                    <a:gd name="connsiteY2" fmla="*/ 1104900 h 1104900"/>
                    <a:gd name="connsiteX3" fmla="*/ 1924050 w 1924050"/>
                    <a:gd name="connsiteY3" fmla="*/ 942975 h 1104900"/>
                    <a:gd name="connsiteX4" fmla="*/ 714375 w 1924050"/>
                    <a:gd name="connsiteY4" fmla="*/ 9525 h 1104900"/>
                    <a:gd name="connsiteX0" fmla="*/ 704850 w 1914525"/>
                    <a:gd name="connsiteY0" fmla="*/ 0 h 1095375"/>
                    <a:gd name="connsiteX1" fmla="*/ 0 w 1914525"/>
                    <a:gd name="connsiteY1" fmla="*/ 38100 h 1095375"/>
                    <a:gd name="connsiteX2" fmla="*/ 1581150 w 1914525"/>
                    <a:gd name="connsiteY2" fmla="*/ 1095375 h 1095375"/>
                    <a:gd name="connsiteX3" fmla="*/ 1914525 w 1914525"/>
                    <a:gd name="connsiteY3" fmla="*/ 933450 h 1095375"/>
                    <a:gd name="connsiteX4" fmla="*/ 704850 w 1914525"/>
                    <a:gd name="connsiteY4" fmla="*/ 0 h 1095375"/>
                    <a:gd name="connsiteX0" fmla="*/ 704850 w 1914525"/>
                    <a:gd name="connsiteY0" fmla="*/ 2444 h 1097819"/>
                    <a:gd name="connsiteX1" fmla="*/ 0 w 1914525"/>
                    <a:gd name="connsiteY1" fmla="*/ 40544 h 1097819"/>
                    <a:gd name="connsiteX2" fmla="*/ 1581150 w 1914525"/>
                    <a:gd name="connsiteY2" fmla="*/ 1097819 h 1097819"/>
                    <a:gd name="connsiteX3" fmla="*/ 1914525 w 1914525"/>
                    <a:gd name="connsiteY3" fmla="*/ 935894 h 1097819"/>
                    <a:gd name="connsiteX4" fmla="*/ 704850 w 1914525"/>
                    <a:gd name="connsiteY4" fmla="*/ 2444 h 1097819"/>
                    <a:gd name="connsiteX0" fmla="*/ 704850 w 1914525"/>
                    <a:gd name="connsiteY0" fmla="*/ 21793 h 1117168"/>
                    <a:gd name="connsiteX1" fmla="*/ 0 w 1914525"/>
                    <a:gd name="connsiteY1" fmla="*/ 59893 h 1117168"/>
                    <a:gd name="connsiteX2" fmla="*/ 1581150 w 1914525"/>
                    <a:gd name="connsiteY2" fmla="*/ 1117168 h 1117168"/>
                    <a:gd name="connsiteX3" fmla="*/ 1914525 w 1914525"/>
                    <a:gd name="connsiteY3" fmla="*/ 955243 h 1117168"/>
                    <a:gd name="connsiteX4" fmla="*/ 704850 w 1914525"/>
                    <a:gd name="connsiteY4" fmla="*/ 21793 h 1117168"/>
                    <a:gd name="connsiteX0" fmla="*/ 704850 w 1914525"/>
                    <a:gd name="connsiteY0" fmla="*/ 21793 h 1079068"/>
                    <a:gd name="connsiteX1" fmla="*/ 0 w 1914525"/>
                    <a:gd name="connsiteY1" fmla="*/ 59893 h 1079068"/>
                    <a:gd name="connsiteX2" fmla="*/ 1676400 w 1914525"/>
                    <a:gd name="connsiteY2" fmla="*/ 1079068 h 1079068"/>
                    <a:gd name="connsiteX3" fmla="*/ 1914525 w 1914525"/>
                    <a:gd name="connsiteY3" fmla="*/ 955243 h 1079068"/>
                    <a:gd name="connsiteX4" fmla="*/ 704850 w 1914525"/>
                    <a:gd name="connsiteY4" fmla="*/ 21793 h 1079068"/>
                    <a:gd name="connsiteX0" fmla="*/ 485775 w 1695450"/>
                    <a:gd name="connsiteY0" fmla="*/ 21793 h 1079068"/>
                    <a:gd name="connsiteX1" fmla="*/ 0 w 1695450"/>
                    <a:gd name="connsiteY1" fmla="*/ 59893 h 1079068"/>
                    <a:gd name="connsiteX2" fmla="*/ 1457325 w 1695450"/>
                    <a:gd name="connsiteY2" fmla="*/ 1079068 h 1079068"/>
                    <a:gd name="connsiteX3" fmla="*/ 1695450 w 1695450"/>
                    <a:gd name="connsiteY3" fmla="*/ 955243 h 1079068"/>
                    <a:gd name="connsiteX4" fmla="*/ 485775 w 1695450"/>
                    <a:gd name="connsiteY4" fmla="*/ 21793 h 1079068"/>
                    <a:gd name="connsiteX0" fmla="*/ 485775 w 1695450"/>
                    <a:gd name="connsiteY0" fmla="*/ 21793 h 1021918"/>
                    <a:gd name="connsiteX1" fmla="*/ 0 w 1695450"/>
                    <a:gd name="connsiteY1" fmla="*/ 59893 h 1021918"/>
                    <a:gd name="connsiteX2" fmla="*/ 1362075 w 1695450"/>
                    <a:gd name="connsiteY2" fmla="*/ 1021918 h 1021918"/>
                    <a:gd name="connsiteX3" fmla="*/ 1695450 w 1695450"/>
                    <a:gd name="connsiteY3" fmla="*/ 955243 h 1021918"/>
                    <a:gd name="connsiteX4" fmla="*/ 485775 w 1695450"/>
                    <a:gd name="connsiteY4" fmla="*/ 21793 h 1021918"/>
                    <a:gd name="connsiteX0" fmla="*/ 485775 w 1695450"/>
                    <a:gd name="connsiteY0" fmla="*/ 16934 h 1017059"/>
                    <a:gd name="connsiteX1" fmla="*/ 0 w 1695450"/>
                    <a:gd name="connsiteY1" fmla="*/ 55034 h 1017059"/>
                    <a:gd name="connsiteX2" fmla="*/ 1362075 w 1695450"/>
                    <a:gd name="connsiteY2" fmla="*/ 1017059 h 1017059"/>
                    <a:gd name="connsiteX3" fmla="*/ 1695450 w 1695450"/>
                    <a:gd name="connsiteY3" fmla="*/ 950384 h 1017059"/>
                    <a:gd name="connsiteX4" fmla="*/ 485775 w 1695450"/>
                    <a:gd name="connsiteY4" fmla="*/ 16934 h 1017059"/>
                    <a:gd name="connsiteX0" fmla="*/ 485775 w 1695450"/>
                    <a:gd name="connsiteY0" fmla="*/ 16934 h 1017059"/>
                    <a:gd name="connsiteX1" fmla="*/ 0 w 1695450"/>
                    <a:gd name="connsiteY1" fmla="*/ 55034 h 1017059"/>
                    <a:gd name="connsiteX2" fmla="*/ 1362075 w 1695450"/>
                    <a:gd name="connsiteY2" fmla="*/ 1017059 h 1017059"/>
                    <a:gd name="connsiteX3" fmla="*/ 1695450 w 1695450"/>
                    <a:gd name="connsiteY3" fmla="*/ 950384 h 1017059"/>
                    <a:gd name="connsiteX4" fmla="*/ 485775 w 1695450"/>
                    <a:gd name="connsiteY4" fmla="*/ 16934 h 1017059"/>
                    <a:gd name="connsiteX0" fmla="*/ 419100 w 1628775"/>
                    <a:gd name="connsiteY0" fmla="*/ 16934 h 1017059"/>
                    <a:gd name="connsiteX1" fmla="*/ 0 w 1628775"/>
                    <a:gd name="connsiteY1" fmla="*/ 55034 h 1017059"/>
                    <a:gd name="connsiteX2" fmla="*/ 1295400 w 1628775"/>
                    <a:gd name="connsiteY2" fmla="*/ 1017059 h 1017059"/>
                    <a:gd name="connsiteX3" fmla="*/ 1628775 w 1628775"/>
                    <a:gd name="connsiteY3" fmla="*/ 950384 h 1017059"/>
                    <a:gd name="connsiteX4" fmla="*/ 419100 w 1628775"/>
                    <a:gd name="connsiteY4" fmla="*/ 16934 h 1017059"/>
                    <a:gd name="connsiteX0" fmla="*/ 419100 w 1628775"/>
                    <a:gd name="connsiteY0" fmla="*/ 21793 h 1021918"/>
                    <a:gd name="connsiteX1" fmla="*/ 0 w 1628775"/>
                    <a:gd name="connsiteY1" fmla="*/ 59893 h 1021918"/>
                    <a:gd name="connsiteX2" fmla="*/ 1295400 w 1628775"/>
                    <a:gd name="connsiteY2" fmla="*/ 1021918 h 1021918"/>
                    <a:gd name="connsiteX3" fmla="*/ 1628775 w 1628775"/>
                    <a:gd name="connsiteY3" fmla="*/ 955243 h 1021918"/>
                    <a:gd name="connsiteX4" fmla="*/ 419100 w 1628775"/>
                    <a:gd name="connsiteY4" fmla="*/ 21793 h 1021918"/>
                    <a:gd name="connsiteX0" fmla="*/ 419100 w 1628775"/>
                    <a:gd name="connsiteY0" fmla="*/ 38457 h 1038582"/>
                    <a:gd name="connsiteX1" fmla="*/ 0 w 1628775"/>
                    <a:gd name="connsiteY1" fmla="*/ 76557 h 1038582"/>
                    <a:gd name="connsiteX2" fmla="*/ 1295400 w 1628775"/>
                    <a:gd name="connsiteY2" fmla="*/ 1038582 h 1038582"/>
                    <a:gd name="connsiteX3" fmla="*/ 1628775 w 1628775"/>
                    <a:gd name="connsiteY3" fmla="*/ 971907 h 1038582"/>
                    <a:gd name="connsiteX4" fmla="*/ 419100 w 1628775"/>
                    <a:gd name="connsiteY4" fmla="*/ 38457 h 1038582"/>
                    <a:gd name="connsiteX0" fmla="*/ 419100 w 1628775"/>
                    <a:gd name="connsiteY0" fmla="*/ 42655 h 1042780"/>
                    <a:gd name="connsiteX1" fmla="*/ 0 w 1628775"/>
                    <a:gd name="connsiteY1" fmla="*/ 80755 h 1042780"/>
                    <a:gd name="connsiteX2" fmla="*/ 1295400 w 1628775"/>
                    <a:gd name="connsiteY2" fmla="*/ 1042780 h 1042780"/>
                    <a:gd name="connsiteX3" fmla="*/ 1628775 w 1628775"/>
                    <a:gd name="connsiteY3" fmla="*/ 976105 h 1042780"/>
                    <a:gd name="connsiteX4" fmla="*/ 419100 w 1628775"/>
                    <a:gd name="connsiteY4" fmla="*/ 42655 h 1042780"/>
                    <a:gd name="connsiteX0" fmla="*/ 419100 w 1628775"/>
                    <a:gd name="connsiteY0" fmla="*/ 42655 h 1042780"/>
                    <a:gd name="connsiteX1" fmla="*/ 0 w 1628775"/>
                    <a:gd name="connsiteY1" fmla="*/ 80755 h 1042780"/>
                    <a:gd name="connsiteX2" fmla="*/ 1295400 w 1628775"/>
                    <a:gd name="connsiteY2" fmla="*/ 1042780 h 1042780"/>
                    <a:gd name="connsiteX3" fmla="*/ 1628775 w 1628775"/>
                    <a:gd name="connsiteY3" fmla="*/ 976105 h 1042780"/>
                    <a:gd name="connsiteX4" fmla="*/ 419100 w 1628775"/>
                    <a:gd name="connsiteY4" fmla="*/ 42655 h 1042780"/>
                    <a:gd name="connsiteX0" fmla="*/ 419100 w 1628775"/>
                    <a:gd name="connsiteY0" fmla="*/ 45241 h 1045366"/>
                    <a:gd name="connsiteX1" fmla="*/ 0 w 1628775"/>
                    <a:gd name="connsiteY1" fmla="*/ 83341 h 1045366"/>
                    <a:gd name="connsiteX2" fmla="*/ 1295400 w 1628775"/>
                    <a:gd name="connsiteY2" fmla="*/ 1045366 h 1045366"/>
                    <a:gd name="connsiteX3" fmla="*/ 1628775 w 1628775"/>
                    <a:gd name="connsiteY3" fmla="*/ 978691 h 1045366"/>
                    <a:gd name="connsiteX4" fmla="*/ 419100 w 1628775"/>
                    <a:gd name="connsiteY4" fmla="*/ 45241 h 1045366"/>
                    <a:gd name="connsiteX0" fmla="*/ 383930 w 1593605"/>
                    <a:gd name="connsiteY0" fmla="*/ 45241 h 1045366"/>
                    <a:gd name="connsiteX1" fmla="*/ 0 w 1593605"/>
                    <a:gd name="connsiteY1" fmla="*/ 83341 h 1045366"/>
                    <a:gd name="connsiteX2" fmla="*/ 1260230 w 1593605"/>
                    <a:gd name="connsiteY2" fmla="*/ 1045366 h 1045366"/>
                    <a:gd name="connsiteX3" fmla="*/ 1593605 w 1593605"/>
                    <a:gd name="connsiteY3" fmla="*/ 978691 h 1045366"/>
                    <a:gd name="connsiteX4" fmla="*/ 383930 w 1593605"/>
                    <a:gd name="connsiteY4" fmla="*/ 45241 h 1045366"/>
                    <a:gd name="connsiteX0" fmla="*/ 383930 w 1593605"/>
                    <a:gd name="connsiteY0" fmla="*/ 38512 h 1038637"/>
                    <a:gd name="connsiteX1" fmla="*/ 0 w 1593605"/>
                    <a:gd name="connsiteY1" fmla="*/ 76612 h 1038637"/>
                    <a:gd name="connsiteX2" fmla="*/ 1260230 w 1593605"/>
                    <a:gd name="connsiteY2" fmla="*/ 1038637 h 1038637"/>
                    <a:gd name="connsiteX3" fmla="*/ 1593605 w 1593605"/>
                    <a:gd name="connsiteY3" fmla="*/ 971962 h 1038637"/>
                    <a:gd name="connsiteX4" fmla="*/ 383930 w 1593605"/>
                    <a:gd name="connsiteY4" fmla="*/ 38512 h 10386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93605" h="1038637">
                      <a:moveTo>
                        <a:pt x="383930" y="38512"/>
                      </a:moveTo>
                      <a:cubicBezTo>
                        <a:pt x="269874" y="-49899"/>
                        <a:pt x="81816" y="36070"/>
                        <a:pt x="0" y="76612"/>
                      </a:cubicBezTo>
                      <a:lnTo>
                        <a:pt x="1260230" y="1038637"/>
                      </a:lnTo>
                      <a:lnTo>
                        <a:pt x="1593605" y="971962"/>
                      </a:lnTo>
                      <a:lnTo>
                        <a:pt x="383930" y="3851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000" dirty="0">
                    <a:latin typeface="Adobe Arabic" panose="02040503050201020203" pitchFamily="18" charset="-78"/>
                    <a:cs typeface="Adobe Arabic" panose="02040503050201020203" pitchFamily="18" charset="-78"/>
                  </a:endParaRPr>
                </a:p>
              </p:txBody>
            </p:sp>
            <p:sp>
              <p:nvSpPr>
                <p:cNvPr id="46" name="Down Arrow 1">
                  <a:extLst>
                    <a:ext uri="{FF2B5EF4-FFF2-40B4-BE49-F238E27FC236}">
                      <a16:creationId xmlns:a16="http://schemas.microsoft.com/office/drawing/2014/main" id="{4566F9E0-1655-811F-F9EB-B366DFD7C5F0}"/>
                    </a:ext>
                  </a:extLst>
                </p:cNvPr>
                <p:cNvSpPr/>
                <p:nvPr/>
              </p:nvSpPr>
              <p:spPr>
                <a:xfrm>
                  <a:off x="3846587" y="1612057"/>
                  <a:ext cx="1800200" cy="2766815"/>
                </a:xfrm>
                <a:custGeom>
                  <a:avLst/>
                  <a:gdLst>
                    <a:gd name="connsiteX0" fmla="*/ 221456 w 1800200"/>
                    <a:gd name="connsiteY0" fmla="*/ 0 h 2766815"/>
                    <a:gd name="connsiteX1" fmla="*/ 1512069 w 1800200"/>
                    <a:gd name="connsiteY1" fmla="*/ 968053 h 2766815"/>
                    <a:gd name="connsiteX2" fmla="*/ 1512069 w 1800200"/>
                    <a:gd name="connsiteY2" fmla="*/ 1838146 h 2766815"/>
                    <a:gd name="connsiteX3" fmla="*/ 1800200 w 1800200"/>
                    <a:gd name="connsiteY3" fmla="*/ 1838146 h 2766815"/>
                    <a:gd name="connsiteX4" fmla="*/ 900100 w 1800200"/>
                    <a:gd name="connsiteY4" fmla="*/ 2766815 h 2766815"/>
                    <a:gd name="connsiteX5" fmla="*/ 0 w 1800200"/>
                    <a:gd name="connsiteY5" fmla="*/ 1838146 h 2766815"/>
                    <a:gd name="connsiteX6" fmla="*/ 288131 w 1800200"/>
                    <a:gd name="connsiteY6" fmla="*/ 1838146 h 2766815"/>
                    <a:gd name="connsiteX7" fmla="*/ 221456 w 1800200"/>
                    <a:gd name="connsiteY7" fmla="*/ 0 h 2766815"/>
                    <a:gd name="connsiteX0" fmla="*/ 221456 w 1800200"/>
                    <a:gd name="connsiteY0" fmla="*/ 0 h 2766815"/>
                    <a:gd name="connsiteX1" fmla="*/ 1512069 w 1800200"/>
                    <a:gd name="connsiteY1" fmla="*/ 968053 h 2766815"/>
                    <a:gd name="connsiteX2" fmla="*/ 1512069 w 1800200"/>
                    <a:gd name="connsiteY2" fmla="*/ 1838146 h 2766815"/>
                    <a:gd name="connsiteX3" fmla="*/ 1800200 w 1800200"/>
                    <a:gd name="connsiteY3" fmla="*/ 1838146 h 2766815"/>
                    <a:gd name="connsiteX4" fmla="*/ 900100 w 1800200"/>
                    <a:gd name="connsiteY4" fmla="*/ 2766815 h 2766815"/>
                    <a:gd name="connsiteX5" fmla="*/ 0 w 1800200"/>
                    <a:gd name="connsiteY5" fmla="*/ 1838146 h 2766815"/>
                    <a:gd name="connsiteX6" fmla="*/ 288131 w 1800200"/>
                    <a:gd name="connsiteY6" fmla="*/ 1838146 h 2766815"/>
                    <a:gd name="connsiteX7" fmla="*/ 221456 w 1800200"/>
                    <a:gd name="connsiteY7" fmla="*/ 0 h 2766815"/>
                    <a:gd name="connsiteX0" fmla="*/ 221456 w 1800200"/>
                    <a:gd name="connsiteY0" fmla="*/ 0 h 2766815"/>
                    <a:gd name="connsiteX1" fmla="*/ 1464444 w 1800200"/>
                    <a:gd name="connsiteY1" fmla="*/ 929953 h 2766815"/>
                    <a:gd name="connsiteX2" fmla="*/ 1512069 w 1800200"/>
                    <a:gd name="connsiteY2" fmla="*/ 1838146 h 2766815"/>
                    <a:gd name="connsiteX3" fmla="*/ 1800200 w 1800200"/>
                    <a:gd name="connsiteY3" fmla="*/ 1838146 h 2766815"/>
                    <a:gd name="connsiteX4" fmla="*/ 900100 w 1800200"/>
                    <a:gd name="connsiteY4" fmla="*/ 2766815 h 2766815"/>
                    <a:gd name="connsiteX5" fmla="*/ 0 w 1800200"/>
                    <a:gd name="connsiteY5" fmla="*/ 1838146 h 2766815"/>
                    <a:gd name="connsiteX6" fmla="*/ 288131 w 1800200"/>
                    <a:gd name="connsiteY6" fmla="*/ 1838146 h 2766815"/>
                    <a:gd name="connsiteX7" fmla="*/ 221456 w 1800200"/>
                    <a:gd name="connsiteY7" fmla="*/ 0 h 2766815"/>
                    <a:gd name="connsiteX0" fmla="*/ 221456 w 1800200"/>
                    <a:gd name="connsiteY0" fmla="*/ 0 h 2766815"/>
                    <a:gd name="connsiteX1" fmla="*/ 1464444 w 1800200"/>
                    <a:gd name="connsiteY1" fmla="*/ 929953 h 2766815"/>
                    <a:gd name="connsiteX2" fmla="*/ 1512069 w 1800200"/>
                    <a:gd name="connsiteY2" fmla="*/ 1838146 h 2766815"/>
                    <a:gd name="connsiteX3" fmla="*/ 1800200 w 1800200"/>
                    <a:gd name="connsiteY3" fmla="*/ 1838146 h 2766815"/>
                    <a:gd name="connsiteX4" fmla="*/ 900100 w 1800200"/>
                    <a:gd name="connsiteY4" fmla="*/ 2766815 h 2766815"/>
                    <a:gd name="connsiteX5" fmla="*/ 0 w 1800200"/>
                    <a:gd name="connsiteY5" fmla="*/ 1838146 h 2766815"/>
                    <a:gd name="connsiteX6" fmla="*/ 288131 w 1800200"/>
                    <a:gd name="connsiteY6" fmla="*/ 1838146 h 2766815"/>
                    <a:gd name="connsiteX7" fmla="*/ 221456 w 1800200"/>
                    <a:gd name="connsiteY7" fmla="*/ 0 h 2766815"/>
                    <a:gd name="connsiteX0" fmla="*/ 221456 w 1800200"/>
                    <a:gd name="connsiteY0" fmla="*/ 0 h 2766815"/>
                    <a:gd name="connsiteX1" fmla="*/ 1464444 w 1800200"/>
                    <a:gd name="connsiteY1" fmla="*/ 929953 h 2766815"/>
                    <a:gd name="connsiteX2" fmla="*/ 1512069 w 1800200"/>
                    <a:gd name="connsiteY2" fmla="*/ 1838146 h 2766815"/>
                    <a:gd name="connsiteX3" fmla="*/ 1800200 w 1800200"/>
                    <a:gd name="connsiteY3" fmla="*/ 1838146 h 2766815"/>
                    <a:gd name="connsiteX4" fmla="*/ 900100 w 1800200"/>
                    <a:gd name="connsiteY4" fmla="*/ 2766815 h 2766815"/>
                    <a:gd name="connsiteX5" fmla="*/ 0 w 1800200"/>
                    <a:gd name="connsiteY5" fmla="*/ 1838146 h 2766815"/>
                    <a:gd name="connsiteX6" fmla="*/ 288131 w 1800200"/>
                    <a:gd name="connsiteY6" fmla="*/ 1838146 h 2766815"/>
                    <a:gd name="connsiteX7" fmla="*/ 221456 w 1800200"/>
                    <a:gd name="connsiteY7" fmla="*/ 0 h 2766815"/>
                    <a:gd name="connsiteX0" fmla="*/ 221456 w 1800200"/>
                    <a:gd name="connsiteY0" fmla="*/ 0 h 2766815"/>
                    <a:gd name="connsiteX1" fmla="*/ 1464444 w 1800200"/>
                    <a:gd name="connsiteY1" fmla="*/ 929953 h 2766815"/>
                    <a:gd name="connsiteX2" fmla="*/ 1512069 w 1800200"/>
                    <a:gd name="connsiteY2" fmla="*/ 1838146 h 2766815"/>
                    <a:gd name="connsiteX3" fmla="*/ 1800200 w 1800200"/>
                    <a:gd name="connsiteY3" fmla="*/ 1838146 h 2766815"/>
                    <a:gd name="connsiteX4" fmla="*/ 900100 w 1800200"/>
                    <a:gd name="connsiteY4" fmla="*/ 2766815 h 2766815"/>
                    <a:gd name="connsiteX5" fmla="*/ 0 w 1800200"/>
                    <a:gd name="connsiteY5" fmla="*/ 1838146 h 2766815"/>
                    <a:gd name="connsiteX6" fmla="*/ 288131 w 1800200"/>
                    <a:gd name="connsiteY6" fmla="*/ 1838146 h 2766815"/>
                    <a:gd name="connsiteX7" fmla="*/ 221456 w 1800200"/>
                    <a:gd name="connsiteY7" fmla="*/ 0 h 2766815"/>
                    <a:gd name="connsiteX0" fmla="*/ 221456 w 1800200"/>
                    <a:gd name="connsiteY0" fmla="*/ 0 h 2766815"/>
                    <a:gd name="connsiteX1" fmla="*/ 1464444 w 1800200"/>
                    <a:gd name="connsiteY1" fmla="*/ 929953 h 2766815"/>
                    <a:gd name="connsiteX2" fmla="*/ 1512069 w 1800200"/>
                    <a:gd name="connsiteY2" fmla="*/ 1838146 h 2766815"/>
                    <a:gd name="connsiteX3" fmla="*/ 1800200 w 1800200"/>
                    <a:gd name="connsiteY3" fmla="*/ 1838146 h 2766815"/>
                    <a:gd name="connsiteX4" fmla="*/ 900100 w 1800200"/>
                    <a:gd name="connsiteY4" fmla="*/ 2766815 h 2766815"/>
                    <a:gd name="connsiteX5" fmla="*/ 0 w 1800200"/>
                    <a:gd name="connsiteY5" fmla="*/ 1838146 h 2766815"/>
                    <a:gd name="connsiteX6" fmla="*/ 288131 w 1800200"/>
                    <a:gd name="connsiteY6" fmla="*/ 1838146 h 2766815"/>
                    <a:gd name="connsiteX7" fmla="*/ 221456 w 1800200"/>
                    <a:gd name="connsiteY7" fmla="*/ 0 h 27668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00200" h="2766815">
                      <a:moveTo>
                        <a:pt x="221456" y="0"/>
                      </a:moveTo>
                      <a:lnTo>
                        <a:pt x="1464444" y="929953"/>
                      </a:lnTo>
                      <a:cubicBezTo>
                        <a:pt x="1514023" y="992361"/>
                        <a:pt x="1496194" y="1535415"/>
                        <a:pt x="1512069" y="1838146"/>
                      </a:cubicBezTo>
                      <a:lnTo>
                        <a:pt x="1800200" y="1838146"/>
                      </a:lnTo>
                      <a:lnTo>
                        <a:pt x="900100" y="2766815"/>
                      </a:lnTo>
                      <a:lnTo>
                        <a:pt x="0" y="1838146"/>
                      </a:lnTo>
                      <a:lnTo>
                        <a:pt x="288131" y="1838146"/>
                      </a:lnTo>
                      <a:cubicBezTo>
                        <a:pt x="288131" y="1238131"/>
                        <a:pt x="297656" y="104715"/>
                        <a:pt x="221456" y="0"/>
                      </a:cubicBezTo>
                      <a:close/>
                    </a:path>
                  </a:pathLst>
                </a:custGeom>
                <a:solidFill>
                  <a:srgbClr val="3D8E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000">
                    <a:latin typeface="Adobe Arabic" panose="02040503050201020203" pitchFamily="18" charset="-78"/>
                    <a:cs typeface="Adobe Arabic" panose="02040503050201020203" pitchFamily="18" charset="-78"/>
                  </a:endParaRPr>
                </a:p>
              </p:txBody>
            </p:sp>
          </p:grpSp>
          <p:sp>
            <p:nvSpPr>
              <p:cNvPr id="44" name="TextBox 43">
                <a:extLst>
                  <a:ext uri="{FF2B5EF4-FFF2-40B4-BE49-F238E27FC236}">
                    <a16:creationId xmlns:a16="http://schemas.microsoft.com/office/drawing/2014/main" id="{FF9E50AF-A25E-E60B-B65B-758B484D7AC9}"/>
                  </a:ext>
                </a:extLst>
              </p:cNvPr>
              <p:cNvSpPr txBox="1"/>
              <p:nvPr/>
            </p:nvSpPr>
            <p:spPr>
              <a:xfrm>
                <a:off x="5659249" y="2972813"/>
                <a:ext cx="572484" cy="400110"/>
              </a:xfrm>
              <a:prstGeom prst="rect">
                <a:avLst/>
              </a:prstGeom>
              <a:noFill/>
            </p:spPr>
            <p:txBody>
              <a:bodyPr wrap="square" rtlCol="0" anchor="ctr">
                <a:spAutoFit/>
              </a:bodyPr>
              <a:lstStyle/>
              <a:p>
                <a:pPr algn="ctr"/>
                <a:r>
                  <a:rPr lang="en-US" sz="2000" dirty="0">
                    <a:solidFill>
                      <a:schemeClr val="bg1"/>
                    </a:solidFill>
                    <a:latin typeface="Adobe Arabic" panose="02040503050201020203" pitchFamily="18" charset="-78"/>
                    <a:cs typeface="Adobe Arabic" panose="02040503050201020203" pitchFamily="18" charset="-78"/>
                  </a:rPr>
                  <a:t>01</a:t>
                </a:r>
              </a:p>
            </p:txBody>
          </p:sp>
        </p:grpSp>
      </p:grpSp>
      <p:grpSp>
        <p:nvGrpSpPr>
          <p:cNvPr id="47" name="Group 46">
            <a:extLst>
              <a:ext uri="{FF2B5EF4-FFF2-40B4-BE49-F238E27FC236}">
                <a16:creationId xmlns:a16="http://schemas.microsoft.com/office/drawing/2014/main" id="{5C5093A9-24A8-9FFC-6069-B5614BF2C2FD}"/>
              </a:ext>
            </a:extLst>
          </p:cNvPr>
          <p:cNvGrpSpPr/>
          <p:nvPr/>
        </p:nvGrpSpPr>
        <p:grpSpPr>
          <a:xfrm>
            <a:off x="6507526" y="3181314"/>
            <a:ext cx="2904980" cy="1139838"/>
            <a:chOff x="6203237" y="2947456"/>
            <a:chExt cx="2904980" cy="1139838"/>
          </a:xfrm>
        </p:grpSpPr>
        <p:grpSp>
          <p:nvGrpSpPr>
            <p:cNvPr id="48" name="Group 47">
              <a:extLst>
                <a:ext uri="{FF2B5EF4-FFF2-40B4-BE49-F238E27FC236}">
                  <a16:creationId xmlns:a16="http://schemas.microsoft.com/office/drawing/2014/main" id="{9EA9B104-329C-CB8A-4BF1-6E453FD689D1}"/>
                </a:ext>
              </a:extLst>
            </p:cNvPr>
            <p:cNvGrpSpPr/>
            <p:nvPr/>
          </p:nvGrpSpPr>
          <p:grpSpPr>
            <a:xfrm rot="4113254">
              <a:off x="6449437" y="2701256"/>
              <a:ext cx="1139838" cy="1632238"/>
              <a:chOff x="3692771" y="1580738"/>
              <a:chExt cx="1954016" cy="2798134"/>
            </a:xfrm>
          </p:grpSpPr>
          <p:sp>
            <p:nvSpPr>
              <p:cNvPr id="51" name="Freeform 28">
                <a:extLst>
                  <a:ext uri="{FF2B5EF4-FFF2-40B4-BE49-F238E27FC236}">
                    <a16:creationId xmlns:a16="http://schemas.microsoft.com/office/drawing/2014/main" id="{5127DD8E-DF0A-2B1A-AF03-C8CEC260372B}"/>
                  </a:ext>
                </a:extLst>
              </p:cNvPr>
              <p:cNvSpPr/>
              <p:nvPr/>
            </p:nvSpPr>
            <p:spPr>
              <a:xfrm>
                <a:off x="3692771" y="1580738"/>
                <a:ext cx="1593605" cy="1038637"/>
              </a:xfrm>
              <a:custGeom>
                <a:avLst/>
                <a:gdLst>
                  <a:gd name="connsiteX0" fmla="*/ 714375 w 1924050"/>
                  <a:gd name="connsiteY0" fmla="*/ 9525 h 1104900"/>
                  <a:gd name="connsiteX1" fmla="*/ 0 w 1924050"/>
                  <a:gd name="connsiteY1" fmla="*/ 0 h 1104900"/>
                  <a:gd name="connsiteX2" fmla="*/ 1590675 w 1924050"/>
                  <a:gd name="connsiteY2" fmla="*/ 1104900 h 1104900"/>
                  <a:gd name="connsiteX3" fmla="*/ 1924050 w 1924050"/>
                  <a:gd name="connsiteY3" fmla="*/ 942975 h 1104900"/>
                  <a:gd name="connsiteX4" fmla="*/ 714375 w 1924050"/>
                  <a:gd name="connsiteY4" fmla="*/ 9525 h 1104900"/>
                  <a:gd name="connsiteX0" fmla="*/ 704850 w 1914525"/>
                  <a:gd name="connsiteY0" fmla="*/ 0 h 1095375"/>
                  <a:gd name="connsiteX1" fmla="*/ 0 w 1914525"/>
                  <a:gd name="connsiteY1" fmla="*/ 38100 h 1095375"/>
                  <a:gd name="connsiteX2" fmla="*/ 1581150 w 1914525"/>
                  <a:gd name="connsiteY2" fmla="*/ 1095375 h 1095375"/>
                  <a:gd name="connsiteX3" fmla="*/ 1914525 w 1914525"/>
                  <a:gd name="connsiteY3" fmla="*/ 933450 h 1095375"/>
                  <a:gd name="connsiteX4" fmla="*/ 704850 w 1914525"/>
                  <a:gd name="connsiteY4" fmla="*/ 0 h 1095375"/>
                  <a:gd name="connsiteX0" fmla="*/ 704850 w 1914525"/>
                  <a:gd name="connsiteY0" fmla="*/ 2444 h 1097819"/>
                  <a:gd name="connsiteX1" fmla="*/ 0 w 1914525"/>
                  <a:gd name="connsiteY1" fmla="*/ 40544 h 1097819"/>
                  <a:gd name="connsiteX2" fmla="*/ 1581150 w 1914525"/>
                  <a:gd name="connsiteY2" fmla="*/ 1097819 h 1097819"/>
                  <a:gd name="connsiteX3" fmla="*/ 1914525 w 1914525"/>
                  <a:gd name="connsiteY3" fmla="*/ 935894 h 1097819"/>
                  <a:gd name="connsiteX4" fmla="*/ 704850 w 1914525"/>
                  <a:gd name="connsiteY4" fmla="*/ 2444 h 1097819"/>
                  <a:gd name="connsiteX0" fmla="*/ 704850 w 1914525"/>
                  <a:gd name="connsiteY0" fmla="*/ 21793 h 1117168"/>
                  <a:gd name="connsiteX1" fmla="*/ 0 w 1914525"/>
                  <a:gd name="connsiteY1" fmla="*/ 59893 h 1117168"/>
                  <a:gd name="connsiteX2" fmla="*/ 1581150 w 1914525"/>
                  <a:gd name="connsiteY2" fmla="*/ 1117168 h 1117168"/>
                  <a:gd name="connsiteX3" fmla="*/ 1914525 w 1914525"/>
                  <a:gd name="connsiteY3" fmla="*/ 955243 h 1117168"/>
                  <a:gd name="connsiteX4" fmla="*/ 704850 w 1914525"/>
                  <a:gd name="connsiteY4" fmla="*/ 21793 h 1117168"/>
                  <a:gd name="connsiteX0" fmla="*/ 704850 w 1914525"/>
                  <a:gd name="connsiteY0" fmla="*/ 21793 h 1079068"/>
                  <a:gd name="connsiteX1" fmla="*/ 0 w 1914525"/>
                  <a:gd name="connsiteY1" fmla="*/ 59893 h 1079068"/>
                  <a:gd name="connsiteX2" fmla="*/ 1676400 w 1914525"/>
                  <a:gd name="connsiteY2" fmla="*/ 1079068 h 1079068"/>
                  <a:gd name="connsiteX3" fmla="*/ 1914525 w 1914525"/>
                  <a:gd name="connsiteY3" fmla="*/ 955243 h 1079068"/>
                  <a:gd name="connsiteX4" fmla="*/ 704850 w 1914525"/>
                  <a:gd name="connsiteY4" fmla="*/ 21793 h 1079068"/>
                  <a:gd name="connsiteX0" fmla="*/ 485775 w 1695450"/>
                  <a:gd name="connsiteY0" fmla="*/ 21793 h 1079068"/>
                  <a:gd name="connsiteX1" fmla="*/ 0 w 1695450"/>
                  <a:gd name="connsiteY1" fmla="*/ 59893 h 1079068"/>
                  <a:gd name="connsiteX2" fmla="*/ 1457325 w 1695450"/>
                  <a:gd name="connsiteY2" fmla="*/ 1079068 h 1079068"/>
                  <a:gd name="connsiteX3" fmla="*/ 1695450 w 1695450"/>
                  <a:gd name="connsiteY3" fmla="*/ 955243 h 1079068"/>
                  <a:gd name="connsiteX4" fmla="*/ 485775 w 1695450"/>
                  <a:gd name="connsiteY4" fmla="*/ 21793 h 1079068"/>
                  <a:gd name="connsiteX0" fmla="*/ 485775 w 1695450"/>
                  <a:gd name="connsiteY0" fmla="*/ 21793 h 1021918"/>
                  <a:gd name="connsiteX1" fmla="*/ 0 w 1695450"/>
                  <a:gd name="connsiteY1" fmla="*/ 59893 h 1021918"/>
                  <a:gd name="connsiteX2" fmla="*/ 1362075 w 1695450"/>
                  <a:gd name="connsiteY2" fmla="*/ 1021918 h 1021918"/>
                  <a:gd name="connsiteX3" fmla="*/ 1695450 w 1695450"/>
                  <a:gd name="connsiteY3" fmla="*/ 955243 h 1021918"/>
                  <a:gd name="connsiteX4" fmla="*/ 485775 w 1695450"/>
                  <a:gd name="connsiteY4" fmla="*/ 21793 h 1021918"/>
                  <a:gd name="connsiteX0" fmla="*/ 485775 w 1695450"/>
                  <a:gd name="connsiteY0" fmla="*/ 16934 h 1017059"/>
                  <a:gd name="connsiteX1" fmla="*/ 0 w 1695450"/>
                  <a:gd name="connsiteY1" fmla="*/ 55034 h 1017059"/>
                  <a:gd name="connsiteX2" fmla="*/ 1362075 w 1695450"/>
                  <a:gd name="connsiteY2" fmla="*/ 1017059 h 1017059"/>
                  <a:gd name="connsiteX3" fmla="*/ 1695450 w 1695450"/>
                  <a:gd name="connsiteY3" fmla="*/ 950384 h 1017059"/>
                  <a:gd name="connsiteX4" fmla="*/ 485775 w 1695450"/>
                  <a:gd name="connsiteY4" fmla="*/ 16934 h 1017059"/>
                  <a:gd name="connsiteX0" fmla="*/ 485775 w 1695450"/>
                  <a:gd name="connsiteY0" fmla="*/ 16934 h 1017059"/>
                  <a:gd name="connsiteX1" fmla="*/ 0 w 1695450"/>
                  <a:gd name="connsiteY1" fmla="*/ 55034 h 1017059"/>
                  <a:gd name="connsiteX2" fmla="*/ 1362075 w 1695450"/>
                  <a:gd name="connsiteY2" fmla="*/ 1017059 h 1017059"/>
                  <a:gd name="connsiteX3" fmla="*/ 1695450 w 1695450"/>
                  <a:gd name="connsiteY3" fmla="*/ 950384 h 1017059"/>
                  <a:gd name="connsiteX4" fmla="*/ 485775 w 1695450"/>
                  <a:gd name="connsiteY4" fmla="*/ 16934 h 1017059"/>
                  <a:gd name="connsiteX0" fmla="*/ 419100 w 1628775"/>
                  <a:gd name="connsiteY0" fmla="*/ 16934 h 1017059"/>
                  <a:gd name="connsiteX1" fmla="*/ 0 w 1628775"/>
                  <a:gd name="connsiteY1" fmla="*/ 55034 h 1017059"/>
                  <a:gd name="connsiteX2" fmla="*/ 1295400 w 1628775"/>
                  <a:gd name="connsiteY2" fmla="*/ 1017059 h 1017059"/>
                  <a:gd name="connsiteX3" fmla="*/ 1628775 w 1628775"/>
                  <a:gd name="connsiteY3" fmla="*/ 950384 h 1017059"/>
                  <a:gd name="connsiteX4" fmla="*/ 419100 w 1628775"/>
                  <a:gd name="connsiteY4" fmla="*/ 16934 h 1017059"/>
                  <a:gd name="connsiteX0" fmla="*/ 419100 w 1628775"/>
                  <a:gd name="connsiteY0" fmla="*/ 21793 h 1021918"/>
                  <a:gd name="connsiteX1" fmla="*/ 0 w 1628775"/>
                  <a:gd name="connsiteY1" fmla="*/ 59893 h 1021918"/>
                  <a:gd name="connsiteX2" fmla="*/ 1295400 w 1628775"/>
                  <a:gd name="connsiteY2" fmla="*/ 1021918 h 1021918"/>
                  <a:gd name="connsiteX3" fmla="*/ 1628775 w 1628775"/>
                  <a:gd name="connsiteY3" fmla="*/ 955243 h 1021918"/>
                  <a:gd name="connsiteX4" fmla="*/ 419100 w 1628775"/>
                  <a:gd name="connsiteY4" fmla="*/ 21793 h 1021918"/>
                  <a:gd name="connsiteX0" fmla="*/ 419100 w 1628775"/>
                  <a:gd name="connsiteY0" fmla="*/ 38457 h 1038582"/>
                  <a:gd name="connsiteX1" fmla="*/ 0 w 1628775"/>
                  <a:gd name="connsiteY1" fmla="*/ 76557 h 1038582"/>
                  <a:gd name="connsiteX2" fmla="*/ 1295400 w 1628775"/>
                  <a:gd name="connsiteY2" fmla="*/ 1038582 h 1038582"/>
                  <a:gd name="connsiteX3" fmla="*/ 1628775 w 1628775"/>
                  <a:gd name="connsiteY3" fmla="*/ 971907 h 1038582"/>
                  <a:gd name="connsiteX4" fmla="*/ 419100 w 1628775"/>
                  <a:gd name="connsiteY4" fmla="*/ 38457 h 1038582"/>
                  <a:gd name="connsiteX0" fmla="*/ 419100 w 1628775"/>
                  <a:gd name="connsiteY0" fmla="*/ 42655 h 1042780"/>
                  <a:gd name="connsiteX1" fmla="*/ 0 w 1628775"/>
                  <a:gd name="connsiteY1" fmla="*/ 80755 h 1042780"/>
                  <a:gd name="connsiteX2" fmla="*/ 1295400 w 1628775"/>
                  <a:gd name="connsiteY2" fmla="*/ 1042780 h 1042780"/>
                  <a:gd name="connsiteX3" fmla="*/ 1628775 w 1628775"/>
                  <a:gd name="connsiteY3" fmla="*/ 976105 h 1042780"/>
                  <a:gd name="connsiteX4" fmla="*/ 419100 w 1628775"/>
                  <a:gd name="connsiteY4" fmla="*/ 42655 h 1042780"/>
                  <a:gd name="connsiteX0" fmla="*/ 419100 w 1628775"/>
                  <a:gd name="connsiteY0" fmla="*/ 42655 h 1042780"/>
                  <a:gd name="connsiteX1" fmla="*/ 0 w 1628775"/>
                  <a:gd name="connsiteY1" fmla="*/ 80755 h 1042780"/>
                  <a:gd name="connsiteX2" fmla="*/ 1295400 w 1628775"/>
                  <a:gd name="connsiteY2" fmla="*/ 1042780 h 1042780"/>
                  <a:gd name="connsiteX3" fmla="*/ 1628775 w 1628775"/>
                  <a:gd name="connsiteY3" fmla="*/ 976105 h 1042780"/>
                  <a:gd name="connsiteX4" fmla="*/ 419100 w 1628775"/>
                  <a:gd name="connsiteY4" fmla="*/ 42655 h 1042780"/>
                  <a:gd name="connsiteX0" fmla="*/ 419100 w 1628775"/>
                  <a:gd name="connsiteY0" fmla="*/ 45241 h 1045366"/>
                  <a:gd name="connsiteX1" fmla="*/ 0 w 1628775"/>
                  <a:gd name="connsiteY1" fmla="*/ 83341 h 1045366"/>
                  <a:gd name="connsiteX2" fmla="*/ 1295400 w 1628775"/>
                  <a:gd name="connsiteY2" fmla="*/ 1045366 h 1045366"/>
                  <a:gd name="connsiteX3" fmla="*/ 1628775 w 1628775"/>
                  <a:gd name="connsiteY3" fmla="*/ 978691 h 1045366"/>
                  <a:gd name="connsiteX4" fmla="*/ 419100 w 1628775"/>
                  <a:gd name="connsiteY4" fmla="*/ 45241 h 1045366"/>
                  <a:gd name="connsiteX0" fmla="*/ 383930 w 1593605"/>
                  <a:gd name="connsiteY0" fmla="*/ 45241 h 1045366"/>
                  <a:gd name="connsiteX1" fmla="*/ 0 w 1593605"/>
                  <a:gd name="connsiteY1" fmla="*/ 83341 h 1045366"/>
                  <a:gd name="connsiteX2" fmla="*/ 1260230 w 1593605"/>
                  <a:gd name="connsiteY2" fmla="*/ 1045366 h 1045366"/>
                  <a:gd name="connsiteX3" fmla="*/ 1593605 w 1593605"/>
                  <a:gd name="connsiteY3" fmla="*/ 978691 h 1045366"/>
                  <a:gd name="connsiteX4" fmla="*/ 383930 w 1593605"/>
                  <a:gd name="connsiteY4" fmla="*/ 45241 h 1045366"/>
                  <a:gd name="connsiteX0" fmla="*/ 383930 w 1593605"/>
                  <a:gd name="connsiteY0" fmla="*/ 38512 h 1038637"/>
                  <a:gd name="connsiteX1" fmla="*/ 0 w 1593605"/>
                  <a:gd name="connsiteY1" fmla="*/ 76612 h 1038637"/>
                  <a:gd name="connsiteX2" fmla="*/ 1260230 w 1593605"/>
                  <a:gd name="connsiteY2" fmla="*/ 1038637 h 1038637"/>
                  <a:gd name="connsiteX3" fmla="*/ 1593605 w 1593605"/>
                  <a:gd name="connsiteY3" fmla="*/ 971962 h 1038637"/>
                  <a:gd name="connsiteX4" fmla="*/ 383930 w 1593605"/>
                  <a:gd name="connsiteY4" fmla="*/ 38512 h 10386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93605" h="1038637">
                    <a:moveTo>
                      <a:pt x="383930" y="38512"/>
                    </a:moveTo>
                    <a:cubicBezTo>
                      <a:pt x="269874" y="-49899"/>
                      <a:pt x="81816" y="36070"/>
                      <a:pt x="0" y="76612"/>
                    </a:cubicBezTo>
                    <a:lnTo>
                      <a:pt x="1260230" y="1038637"/>
                    </a:lnTo>
                    <a:lnTo>
                      <a:pt x="1593605" y="971962"/>
                    </a:lnTo>
                    <a:lnTo>
                      <a:pt x="383930" y="38512"/>
                    </a:lnTo>
                    <a:close/>
                  </a:path>
                </a:pathLst>
              </a:custGeom>
              <a:solidFill>
                <a:schemeClr val="accent4">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000">
                  <a:latin typeface="Adobe Arabic" panose="02040503050201020203" pitchFamily="18" charset="-78"/>
                  <a:cs typeface="Adobe Arabic" panose="02040503050201020203" pitchFamily="18" charset="-78"/>
                </a:endParaRPr>
              </a:p>
            </p:txBody>
          </p:sp>
          <p:sp>
            <p:nvSpPr>
              <p:cNvPr id="52" name="Down Arrow 1">
                <a:extLst>
                  <a:ext uri="{FF2B5EF4-FFF2-40B4-BE49-F238E27FC236}">
                    <a16:creationId xmlns:a16="http://schemas.microsoft.com/office/drawing/2014/main" id="{684E2318-B58F-0880-AF3F-3F35924D21AD}"/>
                  </a:ext>
                </a:extLst>
              </p:cNvPr>
              <p:cNvSpPr/>
              <p:nvPr/>
            </p:nvSpPr>
            <p:spPr>
              <a:xfrm>
                <a:off x="3846587" y="1612057"/>
                <a:ext cx="1800200" cy="2766815"/>
              </a:xfrm>
              <a:custGeom>
                <a:avLst/>
                <a:gdLst>
                  <a:gd name="connsiteX0" fmla="*/ 221456 w 1800200"/>
                  <a:gd name="connsiteY0" fmla="*/ 0 h 2766815"/>
                  <a:gd name="connsiteX1" fmla="*/ 1512069 w 1800200"/>
                  <a:gd name="connsiteY1" fmla="*/ 968053 h 2766815"/>
                  <a:gd name="connsiteX2" fmla="*/ 1512069 w 1800200"/>
                  <a:gd name="connsiteY2" fmla="*/ 1838146 h 2766815"/>
                  <a:gd name="connsiteX3" fmla="*/ 1800200 w 1800200"/>
                  <a:gd name="connsiteY3" fmla="*/ 1838146 h 2766815"/>
                  <a:gd name="connsiteX4" fmla="*/ 900100 w 1800200"/>
                  <a:gd name="connsiteY4" fmla="*/ 2766815 h 2766815"/>
                  <a:gd name="connsiteX5" fmla="*/ 0 w 1800200"/>
                  <a:gd name="connsiteY5" fmla="*/ 1838146 h 2766815"/>
                  <a:gd name="connsiteX6" fmla="*/ 288131 w 1800200"/>
                  <a:gd name="connsiteY6" fmla="*/ 1838146 h 2766815"/>
                  <a:gd name="connsiteX7" fmla="*/ 221456 w 1800200"/>
                  <a:gd name="connsiteY7" fmla="*/ 0 h 2766815"/>
                  <a:gd name="connsiteX0" fmla="*/ 221456 w 1800200"/>
                  <a:gd name="connsiteY0" fmla="*/ 0 h 2766815"/>
                  <a:gd name="connsiteX1" fmla="*/ 1512069 w 1800200"/>
                  <a:gd name="connsiteY1" fmla="*/ 968053 h 2766815"/>
                  <a:gd name="connsiteX2" fmla="*/ 1512069 w 1800200"/>
                  <a:gd name="connsiteY2" fmla="*/ 1838146 h 2766815"/>
                  <a:gd name="connsiteX3" fmla="*/ 1800200 w 1800200"/>
                  <a:gd name="connsiteY3" fmla="*/ 1838146 h 2766815"/>
                  <a:gd name="connsiteX4" fmla="*/ 900100 w 1800200"/>
                  <a:gd name="connsiteY4" fmla="*/ 2766815 h 2766815"/>
                  <a:gd name="connsiteX5" fmla="*/ 0 w 1800200"/>
                  <a:gd name="connsiteY5" fmla="*/ 1838146 h 2766815"/>
                  <a:gd name="connsiteX6" fmla="*/ 288131 w 1800200"/>
                  <a:gd name="connsiteY6" fmla="*/ 1838146 h 2766815"/>
                  <a:gd name="connsiteX7" fmla="*/ 221456 w 1800200"/>
                  <a:gd name="connsiteY7" fmla="*/ 0 h 2766815"/>
                  <a:gd name="connsiteX0" fmla="*/ 221456 w 1800200"/>
                  <a:gd name="connsiteY0" fmla="*/ 0 h 2766815"/>
                  <a:gd name="connsiteX1" fmla="*/ 1464444 w 1800200"/>
                  <a:gd name="connsiteY1" fmla="*/ 929953 h 2766815"/>
                  <a:gd name="connsiteX2" fmla="*/ 1512069 w 1800200"/>
                  <a:gd name="connsiteY2" fmla="*/ 1838146 h 2766815"/>
                  <a:gd name="connsiteX3" fmla="*/ 1800200 w 1800200"/>
                  <a:gd name="connsiteY3" fmla="*/ 1838146 h 2766815"/>
                  <a:gd name="connsiteX4" fmla="*/ 900100 w 1800200"/>
                  <a:gd name="connsiteY4" fmla="*/ 2766815 h 2766815"/>
                  <a:gd name="connsiteX5" fmla="*/ 0 w 1800200"/>
                  <a:gd name="connsiteY5" fmla="*/ 1838146 h 2766815"/>
                  <a:gd name="connsiteX6" fmla="*/ 288131 w 1800200"/>
                  <a:gd name="connsiteY6" fmla="*/ 1838146 h 2766815"/>
                  <a:gd name="connsiteX7" fmla="*/ 221456 w 1800200"/>
                  <a:gd name="connsiteY7" fmla="*/ 0 h 2766815"/>
                  <a:gd name="connsiteX0" fmla="*/ 221456 w 1800200"/>
                  <a:gd name="connsiteY0" fmla="*/ 0 h 2766815"/>
                  <a:gd name="connsiteX1" fmla="*/ 1464444 w 1800200"/>
                  <a:gd name="connsiteY1" fmla="*/ 929953 h 2766815"/>
                  <a:gd name="connsiteX2" fmla="*/ 1512069 w 1800200"/>
                  <a:gd name="connsiteY2" fmla="*/ 1838146 h 2766815"/>
                  <a:gd name="connsiteX3" fmla="*/ 1800200 w 1800200"/>
                  <a:gd name="connsiteY3" fmla="*/ 1838146 h 2766815"/>
                  <a:gd name="connsiteX4" fmla="*/ 900100 w 1800200"/>
                  <a:gd name="connsiteY4" fmla="*/ 2766815 h 2766815"/>
                  <a:gd name="connsiteX5" fmla="*/ 0 w 1800200"/>
                  <a:gd name="connsiteY5" fmla="*/ 1838146 h 2766815"/>
                  <a:gd name="connsiteX6" fmla="*/ 288131 w 1800200"/>
                  <a:gd name="connsiteY6" fmla="*/ 1838146 h 2766815"/>
                  <a:gd name="connsiteX7" fmla="*/ 221456 w 1800200"/>
                  <a:gd name="connsiteY7" fmla="*/ 0 h 2766815"/>
                  <a:gd name="connsiteX0" fmla="*/ 221456 w 1800200"/>
                  <a:gd name="connsiteY0" fmla="*/ 0 h 2766815"/>
                  <a:gd name="connsiteX1" fmla="*/ 1464444 w 1800200"/>
                  <a:gd name="connsiteY1" fmla="*/ 929953 h 2766815"/>
                  <a:gd name="connsiteX2" fmla="*/ 1512069 w 1800200"/>
                  <a:gd name="connsiteY2" fmla="*/ 1838146 h 2766815"/>
                  <a:gd name="connsiteX3" fmla="*/ 1800200 w 1800200"/>
                  <a:gd name="connsiteY3" fmla="*/ 1838146 h 2766815"/>
                  <a:gd name="connsiteX4" fmla="*/ 900100 w 1800200"/>
                  <a:gd name="connsiteY4" fmla="*/ 2766815 h 2766815"/>
                  <a:gd name="connsiteX5" fmla="*/ 0 w 1800200"/>
                  <a:gd name="connsiteY5" fmla="*/ 1838146 h 2766815"/>
                  <a:gd name="connsiteX6" fmla="*/ 288131 w 1800200"/>
                  <a:gd name="connsiteY6" fmla="*/ 1838146 h 2766815"/>
                  <a:gd name="connsiteX7" fmla="*/ 221456 w 1800200"/>
                  <a:gd name="connsiteY7" fmla="*/ 0 h 2766815"/>
                  <a:gd name="connsiteX0" fmla="*/ 221456 w 1800200"/>
                  <a:gd name="connsiteY0" fmla="*/ 0 h 2766815"/>
                  <a:gd name="connsiteX1" fmla="*/ 1464444 w 1800200"/>
                  <a:gd name="connsiteY1" fmla="*/ 929953 h 2766815"/>
                  <a:gd name="connsiteX2" fmla="*/ 1512069 w 1800200"/>
                  <a:gd name="connsiteY2" fmla="*/ 1838146 h 2766815"/>
                  <a:gd name="connsiteX3" fmla="*/ 1800200 w 1800200"/>
                  <a:gd name="connsiteY3" fmla="*/ 1838146 h 2766815"/>
                  <a:gd name="connsiteX4" fmla="*/ 900100 w 1800200"/>
                  <a:gd name="connsiteY4" fmla="*/ 2766815 h 2766815"/>
                  <a:gd name="connsiteX5" fmla="*/ 0 w 1800200"/>
                  <a:gd name="connsiteY5" fmla="*/ 1838146 h 2766815"/>
                  <a:gd name="connsiteX6" fmla="*/ 288131 w 1800200"/>
                  <a:gd name="connsiteY6" fmla="*/ 1838146 h 2766815"/>
                  <a:gd name="connsiteX7" fmla="*/ 221456 w 1800200"/>
                  <a:gd name="connsiteY7" fmla="*/ 0 h 2766815"/>
                  <a:gd name="connsiteX0" fmla="*/ 221456 w 1800200"/>
                  <a:gd name="connsiteY0" fmla="*/ 0 h 2766815"/>
                  <a:gd name="connsiteX1" fmla="*/ 1464444 w 1800200"/>
                  <a:gd name="connsiteY1" fmla="*/ 929953 h 2766815"/>
                  <a:gd name="connsiteX2" fmla="*/ 1512069 w 1800200"/>
                  <a:gd name="connsiteY2" fmla="*/ 1838146 h 2766815"/>
                  <a:gd name="connsiteX3" fmla="*/ 1800200 w 1800200"/>
                  <a:gd name="connsiteY3" fmla="*/ 1838146 h 2766815"/>
                  <a:gd name="connsiteX4" fmla="*/ 900100 w 1800200"/>
                  <a:gd name="connsiteY4" fmla="*/ 2766815 h 2766815"/>
                  <a:gd name="connsiteX5" fmla="*/ 0 w 1800200"/>
                  <a:gd name="connsiteY5" fmla="*/ 1838146 h 2766815"/>
                  <a:gd name="connsiteX6" fmla="*/ 288131 w 1800200"/>
                  <a:gd name="connsiteY6" fmla="*/ 1838146 h 2766815"/>
                  <a:gd name="connsiteX7" fmla="*/ 221456 w 1800200"/>
                  <a:gd name="connsiteY7" fmla="*/ 0 h 27668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00200" h="2766815">
                    <a:moveTo>
                      <a:pt x="221456" y="0"/>
                    </a:moveTo>
                    <a:lnTo>
                      <a:pt x="1464444" y="929953"/>
                    </a:lnTo>
                    <a:cubicBezTo>
                      <a:pt x="1514023" y="992361"/>
                      <a:pt x="1496194" y="1535415"/>
                      <a:pt x="1512069" y="1838146"/>
                    </a:cubicBezTo>
                    <a:lnTo>
                      <a:pt x="1800200" y="1838146"/>
                    </a:lnTo>
                    <a:lnTo>
                      <a:pt x="900100" y="2766815"/>
                    </a:lnTo>
                    <a:lnTo>
                      <a:pt x="0" y="1838146"/>
                    </a:lnTo>
                    <a:lnTo>
                      <a:pt x="288131" y="1838146"/>
                    </a:lnTo>
                    <a:cubicBezTo>
                      <a:pt x="288131" y="1238131"/>
                      <a:pt x="297656" y="104715"/>
                      <a:pt x="221456" y="0"/>
                    </a:cubicBezTo>
                    <a:close/>
                  </a:path>
                </a:pathLst>
              </a:custGeom>
              <a:solidFill>
                <a:srgbClr val="FFCC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000" dirty="0">
                  <a:latin typeface="Adobe Arabic" panose="02040503050201020203" pitchFamily="18" charset="-78"/>
                  <a:cs typeface="Adobe Arabic" panose="02040503050201020203" pitchFamily="18" charset="-78"/>
                </a:endParaRPr>
              </a:p>
            </p:txBody>
          </p:sp>
        </p:grpSp>
        <p:sp>
          <p:nvSpPr>
            <p:cNvPr id="49" name="TextBox 48">
              <a:extLst>
                <a:ext uri="{FF2B5EF4-FFF2-40B4-BE49-F238E27FC236}">
                  <a16:creationId xmlns:a16="http://schemas.microsoft.com/office/drawing/2014/main" id="{E2F3E115-124F-B219-1044-83FA0504D5E1}"/>
                </a:ext>
              </a:extLst>
            </p:cNvPr>
            <p:cNvSpPr txBox="1"/>
            <p:nvPr/>
          </p:nvSpPr>
          <p:spPr>
            <a:xfrm>
              <a:off x="7458575" y="3399794"/>
              <a:ext cx="1649642" cy="446276"/>
            </a:xfrm>
            <a:prstGeom prst="rect">
              <a:avLst/>
            </a:prstGeom>
            <a:noFill/>
          </p:spPr>
          <p:txBody>
            <a:bodyPr wrap="square">
              <a:spAutoFit/>
            </a:bodyPr>
            <a:lstStyle/>
            <a:p>
              <a:pPr algn="ctr" rtl="1">
                <a:lnSpc>
                  <a:spcPct val="115000"/>
                </a:lnSpc>
              </a:pPr>
              <a:r>
                <a:rPr lang="ar-EG" sz="2000" dirty="0">
                  <a:latin typeface="Adobe Arabic" panose="02040503050201020203" pitchFamily="18" charset="-78"/>
                  <a:ea typeface="GE Dinar Two Medium" panose="020A0503020102020204" pitchFamily="18" charset="-78"/>
                  <a:cs typeface="Adobe Arabic" panose="02040503050201020203" pitchFamily="18" charset="-78"/>
                </a:rPr>
                <a:t>تعزيز الأداء</a:t>
              </a:r>
              <a:endParaRPr lang="en-US" sz="2000" dirty="0">
                <a:latin typeface="Adobe Arabic" panose="02040503050201020203" pitchFamily="18" charset="-78"/>
                <a:ea typeface="GE Dinar Two Medium" panose="020A0503020102020204" pitchFamily="18" charset="-78"/>
                <a:cs typeface="Adobe Arabic" panose="02040503050201020203" pitchFamily="18" charset="-78"/>
              </a:endParaRPr>
            </a:p>
          </p:txBody>
        </p:sp>
        <p:sp>
          <p:nvSpPr>
            <p:cNvPr id="50" name="TextBox 49">
              <a:extLst>
                <a:ext uri="{FF2B5EF4-FFF2-40B4-BE49-F238E27FC236}">
                  <a16:creationId xmlns:a16="http://schemas.microsoft.com/office/drawing/2014/main" id="{0167D4E1-C39F-94E6-7BCE-12B3C7580D20}"/>
                </a:ext>
              </a:extLst>
            </p:cNvPr>
            <p:cNvSpPr txBox="1"/>
            <p:nvPr/>
          </p:nvSpPr>
          <p:spPr>
            <a:xfrm>
              <a:off x="6394985" y="3487372"/>
              <a:ext cx="572484" cy="400110"/>
            </a:xfrm>
            <a:prstGeom prst="rect">
              <a:avLst/>
            </a:prstGeom>
            <a:noFill/>
          </p:spPr>
          <p:txBody>
            <a:bodyPr wrap="square" rtlCol="0" anchor="ctr">
              <a:spAutoFit/>
            </a:bodyPr>
            <a:lstStyle/>
            <a:p>
              <a:pPr algn="ctr"/>
              <a:r>
                <a:rPr lang="en-US" sz="2000" dirty="0">
                  <a:solidFill>
                    <a:schemeClr val="bg1"/>
                  </a:solidFill>
                  <a:latin typeface="Adobe Arabic" panose="02040503050201020203" pitchFamily="18" charset="-78"/>
                  <a:cs typeface="Adobe Arabic" panose="02040503050201020203" pitchFamily="18" charset="-78"/>
                </a:rPr>
                <a:t>02</a:t>
              </a:r>
            </a:p>
          </p:txBody>
        </p:sp>
      </p:grpSp>
      <p:grpSp>
        <p:nvGrpSpPr>
          <p:cNvPr id="53" name="Group 52">
            <a:extLst>
              <a:ext uri="{FF2B5EF4-FFF2-40B4-BE49-F238E27FC236}">
                <a16:creationId xmlns:a16="http://schemas.microsoft.com/office/drawing/2014/main" id="{66F1A3E1-9778-334A-7289-9F50DAE1D988}"/>
              </a:ext>
            </a:extLst>
          </p:cNvPr>
          <p:cNvGrpSpPr/>
          <p:nvPr/>
        </p:nvGrpSpPr>
        <p:grpSpPr>
          <a:xfrm>
            <a:off x="6360301" y="4145756"/>
            <a:ext cx="1998769" cy="1794997"/>
            <a:chOff x="6056012" y="3911898"/>
            <a:chExt cx="1998769" cy="1794997"/>
          </a:xfrm>
        </p:grpSpPr>
        <p:grpSp>
          <p:nvGrpSpPr>
            <p:cNvPr id="54" name="Group 53">
              <a:extLst>
                <a:ext uri="{FF2B5EF4-FFF2-40B4-BE49-F238E27FC236}">
                  <a16:creationId xmlns:a16="http://schemas.microsoft.com/office/drawing/2014/main" id="{25EC2AE2-B5CD-6F3E-9F03-A7CBAAA0A23F}"/>
                </a:ext>
              </a:extLst>
            </p:cNvPr>
            <p:cNvGrpSpPr/>
            <p:nvPr/>
          </p:nvGrpSpPr>
          <p:grpSpPr>
            <a:xfrm rot="8531373">
              <a:off x="6136716" y="3911898"/>
              <a:ext cx="1139838" cy="1632238"/>
              <a:chOff x="3692771" y="1580738"/>
              <a:chExt cx="1954016" cy="2798134"/>
            </a:xfrm>
            <a:solidFill>
              <a:srgbClr val="82ADD2"/>
            </a:solidFill>
          </p:grpSpPr>
          <p:sp>
            <p:nvSpPr>
              <p:cNvPr id="57" name="Freeform 32">
                <a:extLst>
                  <a:ext uri="{FF2B5EF4-FFF2-40B4-BE49-F238E27FC236}">
                    <a16:creationId xmlns:a16="http://schemas.microsoft.com/office/drawing/2014/main" id="{572DD252-5872-7190-227E-D3A73A66CD75}"/>
                  </a:ext>
                </a:extLst>
              </p:cNvPr>
              <p:cNvSpPr/>
              <p:nvPr/>
            </p:nvSpPr>
            <p:spPr>
              <a:xfrm>
                <a:off x="3692771" y="1580738"/>
                <a:ext cx="1593605" cy="1038637"/>
              </a:xfrm>
              <a:custGeom>
                <a:avLst/>
                <a:gdLst>
                  <a:gd name="connsiteX0" fmla="*/ 714375 w 1924050"/>
                  <a:gd name="connsiteY0" fmla="*/ 9525 h 1104900"/>
                  <a:gd name="connsiteX1" fmla="*/ 0 w 1924050"/>
                  <a:gd name="connsiteY1" fmla="*/ 0 h 1104900"/>
                  <a:gd name="connsiteX2" fmla="*/ 1590675 w 1924050"/>
                  <a:gd name="connsiteY2" fmla="*/ 1104900 h 1104900"/>
                  <a:gd name="connsiteX3" fmla="*/ 1924050 w 1924050"/>
                  <a:gd name="connsiteY3" fmla="*/ 942975 h 1104900"/>
                  <a:gd name="connsiteX4" fmla="*/ 714375 w 1924050"/>
                  <a:gd name="connsiteY4" fmla="*/ 9525 h 1104900"/>
                  <a:gd name="connsiteX0" fmla="*/ 704850 w 1914525"/>
                  <a:gd name="connsiteY0" fmla="*/ 0 h 1095375"/>
                  <a:gd name="connsiteX1" fmla="*/ 0 w 1914525"/>
                  <a:gd name="connsiteY1" fmla="*/ 38100 h 1095375"/>
                  <a:gd name="connsiteX2" fmla="*/ 1581150 w 1914525"/>
                  <a:gd name="connsiteY2" fmla="*/ 1095375 h 1095375"/>
                  <a:gd name="connsiteX3" fmla="*/ 1914525 w 1914525"/>
                  <a:gd name="connsiteY3" fmla="*/ 933450 h 1095375"/>
                  <a:gd name="connsiteX4" fmla="*/ 704850 w 1914525"/>
                  <a:gd name="connsiteY4" fmla="*/ 0 h 1095375"/>
                  <a:gd name="connsiteX0" fmla="*/ 704850 w 1914525"/>
                  <a:gd name="connsiteY0" fmla="*/ 2444 h 1097819"/>
                  <a:gd name="connsiteX1" fmla="*/ 0 w 1914525"/>
                  <a:gd name="connsiteY1" fmla="*/ 40544 h 1097819"/>
                  <a:gd name="connsiteX2" fmla="*/ 1581150 w 1914525"/>
                  <a:gd name="connsiteY2" fmla="*/ 1097819 h 1097819"/>
                  <a:gd name="connsiteX3" fmla="*/ 1914525 w 1914525"/>
                  <a:gd name="connsiteY3" fmla="*/ 935894 h 1097819"/>
                  <a:gd name="connsiteX4" fmla="*/ 704850 w 1914525"/>
                  <a:gd name="connsiteY4" fmla="*/ 2444 h 1097819"/>
                  <a:gd name="connsiteX0" fmla="*/ 704850 w 1914525"/>
                  <a:gd name="connsiteY0" fmla="*/ 21793 h 1117168"/>
                  <a:gd name="connsiteX1" fmla="*/ 0 w 1914525"/>
                  <a:gd name="connsiteY1" fmla="*/ 59893 h 1117168"/>
                  <a:gd name="connsiteX2" fmla="*/ 1581150 w 1914525"/>
                  <a:gd name="connsiteY2" fmla="*/ 1117168 h 1117168"/>
                  <a:gd name="connsiteX3" fmla="*/ 1914525 w 1914525"/>
                  <a:gd name="connsiteY3" fmla="*/ 955243 h 1117168"/>
                  <a:gd name="connsiteX4" fmla="*/ 704850 w 1914525"/>
                  <a:gd name="connsiteY4" fmla="*/ 21793 h 1117168"/>
                  <a:gd name="connsiteX0" fmla="*/ 704850 w 1914525"/>
                  <a:gd name="connsiteY0" fmla="*/ 21793 h 1079068"/>
                  <a:gd name="connsiteX1" fmla="*/ 0 w 1914525"/>
                  <a:gd name="connsiteY1" fmla="*/ 59893 h 1079068"/>
                  <a:gd name="connsiteX2" fmla="*/ 1676400 w 1914525"/>
                  <a:gd name="connsiteY2" fmla="*/ 1079068 h 1079068"/>
                  <a:gd name="connsiteX3" fmla="*/ 1914525 w 1914525"/>
                  <a:gd name="connsiteY3" fmla="*/ 955243 h 1079068"/>
                  <a:gd name="connsiteX4" fmla="*/ 704850 w 1914525"/>
                  <a:gd name="connsiteY4" fmla="*/ 21793 h 1079068"/>
                  <a:gd name="connsiteX0" fmla="*/ 485775 w 1695450"/>
                  <a:gd name="connsiteY0" fmla="*/ 21793 h 1079068"/>
                  <a:gd name="connsiteX1" fmla="*/ 0 w 1695450"/>
                  <a:gd name="connsiteY1" fmla="*/ 59893 h 1079068"/>
                  <a:gd name="connsiteX2" fmla="*/ 1457325 w 1695450"/>
                  <a:gd name="connsiteY2" fmla="*/ 1079068 h 1079068"/>
                  <a:gd name="connsiteX3" fmla="*/ 1695450 w 1695450"/>
                  <a:gd name="connsiteY3" fmla="*/ 955243 h 1079068"/>
                  <a:gd name="connsiteX4" fmla="*/ 485775 w 1695450"/>
                  <a:gd name="connsiteY4" fmla="*/ 21793 h 1079068"/>
                  <a:gd name="connsiteX0" fmla="*/ 485775 w 1695450"/>
                  <a:gd name="connsiteY0" fmla="*/ 21793 h 1021918"/>
                  <a:gd name="connsiteX1" fmla="*/ 0 w 1695450"/>
                  <a:gd name="connsiteY1" fmla="*/ 59893 h 1021918"/>
                  <a:gd name="connsiteX2" fmla="*/ 1362075 w 1695450"/>
                  <a:gd name="connsiteY2" fmla="*/ 1021918 h 1021918"/>
                  <a:gd name="connsiteX3" fmla="*/ 1695450 w 1695450"/>
                  <a:gd name="connsiteY3" fmla="*/ 955243 h 1021918"/>
                  <a:gd name="connsiteX4" fmla="*/ 485775 w 1695450"/>
                  <a:gd name="connsiteY4" fmla="*/ 21793 h 1021918"/>
                  <a:gd name="connsiteX0" fmla="*/ 485775 w 1695450"/>
                  <a:gd name="connsiteY0" fmla="*/ 16934 h 1017059"/>
                  <a:gd name="connsiteX1" fmla="*/ 0 w 1695450"/>
                  <a:gd name="connsiteY1" fmla="*/ 55034 h 1017059"/>
                  <a:gd name="connsiteX2" fmla="*/ 1362075 w 1695450"/>
                  <a:gd name="connsiteY2" fmla="*/ 1017059 h 1017059"/>
                  <a:gd name="connsiteX3" fmla="*/ 1695450 w 1695450"/>
                  <a:gd name="connsiteY3" fmla="*/ 950384 h 1017059"/>
                  <a:gd name="connsiteX4" fmla="*/ 485775 w 1695450"/>
                  <a:gd name="connsiteY4" fmla="*/ 16934 h 1017059"/>
                  <a:gd name="connsiteX0" fmla="*/ 485775 w 1695450"/>
                  <a:gd name="connsiteY0" fmla="*/ 16934 h 1017059"/>
                  <a:gd name="connsiteX1" fmla="*/ 0 w 1695450"/>
                  <a:gd name="connsiteY1" fmla="*/ 55034 h 1017059"/>
                  <a:gd name="connsiteX2" fmla="*/ 1362075 w 1695450"/>
                  <a:gd name="connsiteY2" fmla="*/ 1017059 h 1017059"/>
                  <a:gd name="connsiteX3" fmla="*/ 1695450 w 1695450"/>
                  <a:gd name="connsiteY3" fmla="*/ 950384 h 1017059"/>
                  <a:gd name="connsiteX4" fmla="*/ 485775 w 1695450"/>
                  <a:gd name="connsiteY4" fmla="*/ 16934 h 1017059"/>
                  <a:gd name="connsiteX0" fmla="*/ 419100 w 1628775"/>
                  <a:gd name="connsiteY0" fmla="*/ 16934 h 1017059"/>
                  <a:gd name="connsiteX1" fmla="*/ 0 w 1628775"/>
                  <a:gd name="connsiteY1" fmla="*/ 55034 h 1017059"/>
                  <a:gd name="connsiteX2" fmla="*/ 1295400 w 1628775"/>
                  <a:gd name="connsiteY2" fmla="*/ 1017059 h 1017059"/>
                  <a:gd name="connsiteX3" fmla="*/ 1628775 w 1628775"/>
                  <a:gd name="connsiteY3" fmla="*/ 950384 h 1017059"/>
                  <a:gd name="connsiteX4" fmla="*/ 419100 w 1628775"/>
                  <a:gd name="connsiteY4" fmla="*/ 16934 h 1017059"/>
                  <a:gd name="connsiteX0" fmla="*/ 419100 w 1628775"/>
                  <a:gd name="connsiteY0" fmla="*/ 21793 h 1021918"/>
                  <a:gd name="connsiteX1" fmla="*/ 0 w 1628775"/>
                  <a:gd name="connsiteY1" fmla="*/ 59893 h 1021918"/>
                  <a:gd name="connsiteX2" fmla="*/ 1295400 w 1628775"/>
                  <a:gd name="connsiteY2" fmla="*/ 1021918 h 1021918"/>
                  <a:gd name="connsiteX3" fmla="*/ 1628775 w 1628775"/>
                  <a:gd name="connsiteY3" fmla="*/ 955243 h 1021918"/>
                  <a:gd name="connsiteX4" fmla="*/ 419100 w 1628775"/>
                  <a:gd name="connsiteY4" fmla="*/ 21793 h 1021918"/>
                  <a:gd name="connsiteX0" fmla="*/ 419100 w 1628775"/>
                  <a:gd name="connsiteY0" fmla="*/ 38457 h 1038582"/>
                  <a:gd name="connsiteX1" fmla="*/ 0 w 1628775"/>
                  <a:gd name="connsiteY1" fmla="*/ 76557 h 1038582"/>
                  <a:gd name="connsiteX2" fmla="*/ 1295400 w 1628775"/>
                  <a:gd name="connsiteY2" fmla="*/ 1038582 h 1038582"/>
                  <a:gd name="connsiteX3" fmla="*/ 1628775 w 1628775"/>
                  <a:gd name="connsiteY3" fmla="*/ 971907 h 1038582"/>
                  <a:gd name="connsiteX4" fmla="*/ 419100 w 1628775"/>
                  <a:gd name="connsiteY4" fmla="*/ 38457 h 1038582"/>
                  <a:gd name="connsiteX0" fmla="*/ 419100 w 1628775"/>
                  <a:gd name="connsiteY0" fmla="*/ 42655 h 1042780"/>
                  <a:gd name="connsiteX1" fmla="*/ 0 w 1628775"/>
                  <a:gd name="connsiteY1" fmla="*/ 80755 h 1042780"/>
                  <a:gd name="connsiteX2" fmla="*/ 1295400 w 1628775"/>
                  <a:gd name="connsiteY2" fmla="*/ 1042780 h 1042780"/>
                  <a:gd name="connsiteX3" fmla="*/ 1628775 w 1628775"/>
                  <a:gd name="connsiteY3" fmla="*/ 976105 h 1042780"/>
                  <a:gd name="connsiteX4" fmla="*/ 419100 w 1628775"/>
                  <a:gd name="connsiteY4" fmla="*/ 42655 h 1042780"/>
                  <a:gd name="connsiteX0" fmla="*/ 419100 w 1628775"/>
                  <a:gd name="connsiteY0" fmla="*/ 42655 h 1042780"/>
                  <a:gd name="connsiteX1" fmla="*/ 0 w 1628775"/>
                  <a:gd name="connsiteY1" fmla="*/ 80755 h 1042780"/>
                  <a:gd name="connsiteX2" fmla="*/ 1295400 w 1628775"/>
                  <a:gd name="connsiteY2" fmla="*/ 1042780 h 1042780"/>
                  <a:gd name="connsiteX3" fmla="*/ 1628775 w 1628775"/>
                  <a:gd name="connsiteY3" fmla="*/ 976105 h 1042780"/>
                  <a:gd name="connsiteX4" fmla="*/ 419100 w 1628775"/>
                  <a:gd name="connsiteY4" fmla="*/ 42655 h 1042780"/>
                  <a:gd name="connsiteX0" fmla="*/ 419100 w 1628775"/>
                  <a:gd name="connsiteY0" fmla="*/ 45241 h 1045366"/>
                  <a:gd name="connsiteX1" fmla="*/ 0 w 1628775"/>
                  <a:gd name="connsiteY1" fmla="*/ 83341 h 1045366"/>
                  <a:gd name="connsiteX2" fmla="*/ 1295400 w 1628775"/>
                  <a:gd name="connsiteY2" fmla="*/ 1045366 h 1045366"/>
                  <a:gd name="connsiteX3" fmla="*/ 1628775 w 1628775"/>
                  <a:gd name="connsiteY3" fmla="*/ 978691 h 1045366"/>
                  <a:gd name="connsiteX4" fmla="*/ 419100 w 1628775"/>
                  <a:gd name="connsiteY4" fmla="*/ 45241 h 1045366"/>
                  <a:gd name="connsiteX0" fmla="*/ 383930 w 1593605"/>
                  <a:gd name="connsiteY0" fmla="*/ 45241 h 1045366"/>
                  <a:gd name="connsiteX1" fmla="*/ 0 w 1593605"/>
                  <a:gd name="connsiteY1" fmla="*/ 83341 h 1045366"/>
                  <a:gd name="connsiteX2" fmla="*/ 1260230 w 1593605"/>
                  <a:gd name="connsiteY2" fmla="*/ 1045366 h 1045366"/>
                  <a:gd name="connsiteX3" fmla="*/ 1593605 w 1593605"/>
                  <a:gd name="connsiteY3" fmla="*/ 978691 h 1045366"/>
                  <a:gd name="connsiteX4" fmla="*/ 383930 w 1593605"/>
                  <a:gd name="connsiteY4" fmla="*/ 45241 h 1045366"/>
                  <a:gd name="connsiteX0" fmla="*/ 383930 w 1593605"/>
                  <a:gd name="connsiteY0" fmla="*/ 38512 h 1038637"/>
                  <a:gd name="connsiteX1" fmla="*/ 0 w 1593605"/>
                  <a:gd name="connsiteY1" fmla="*/ 76612 h 1038637"/>
                  <a:gd name="connsiteX2" fmla="*/ 1260230 w 1593605"/>
                  <a:gd name="connsiteY2" fmla="*/ 1038637 h 1038637"/>
                  <a:gd name="connsiteX3" fmla="*/ 1593605 w 1593605"/>
                  <a:gd name="connsiteY3" fmla="*/ 971962 h 1038637"/>
                  <a:gd name="connsiteX4" fmla="*/ 383930 w 1593605"/>
                  <a:gd name="connsiteY4" fmla="*/ 38512 h 10386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93605" h="1038637">
                    <a:moveTo>
                      <a:pt x="383930" y="38512"/>
                    </a:moveTo>
                    <a:cubicBezTo>
                      <a:pt x="269874" y="-49899"/>
                      <a:pt x="81816" y="36070"/>
                      <a:pt x="0" y="76612"/>
                    </a:cubicBezTo>
                    <a:lnTo>
                      <a:pt x="1260230" y="1038637"/>
                    </a:lnTo>
                    <a:lnTo>
                      <a:pt x="1593605" y="971962"/>
                    </a:lnTo>
                    <a:lnTo>
                      <a:pt x="383930" y="3851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000">
                  <a:latin typeface="Adobe Arabic" panose="02040503050201020203" pitchFamily="18" charset="-78"/>
                  <a:cs typeface="Adobe Arabic" panose="02040503050201020203" pitchFamily="18" charset="-78"/>
                </a:endParaRPr>
              </a:p>
            </p:txBody>
          </p:sp>
          <p:sp>
            <p:nvSpPr>
              <p:cNvPr id="58" name="Down Arrow 1">
                <a:extLst>
                  <a:ext uri="{FF2B5EF4-FFF2-40B4-BE49-F238E27FC236}">
                    <a16:creationId xmlns:a16="http://schemas.microsoft.com/office/drawing/2014/main" id="{63B3D3DF-C1C8-35E5-339A-9496B1793361}"/>
                  </a:ext>
                </a:extLst>
              </p:cNvPr>
              <p:cNvSpPr/>
              <p:nvPr/>
            </p:nvSpPr>
            <p:spPr>
              <a:xfrm>
                <a:off x="3846587" y="1612057"/>
                <a:ext cx="1800200" cy="2766815"/>
              </a:xfrm>
              <a:custGeom>
                <a:avLst/>
                <a:gdLst>
                  <a:gd name="connsiteX0" fmla="*/ 221456 w 1800200"/>
                  <a:gd name="connsiteY0" fmla="*/ 0 h 2766815"/>
                  <a:gd name="connsiteX1" fmla="*/ 1512069 w 1800200"/>
                  <a:gd name="connsiteY1" fmla="*/ 968053 h 2766815"/>
                  <a:gd name="connsiteX2" fmla="*/ 1512069 w 1800200"/>
                  <a:gd name="connsiteY2" fmla="*/ 1838146 h 2766815"/>
                  <a:gd name="connsiteX3" fmla="*/ 1800200 w 1800200"/>
                  <a:gd name="connsiteY3" fmla="*/ 1838146 h 2766815"/>
                  <a:gd name="connsiteX4" fmla="*/ 900100 w 1800200"/>
                  <a:gd name="connsiteY4" fmla="*/ 2766815 h 2766815"/>
                  <a:gd name="connsiteX5" fmla="*/ 0 w 1800200"/>
                  <a:gd name="connsiteY5" fmla="*/ 1838146 h 2766815"/>
                  <a:gd name="connsiteX6" fmla="*/ 288131 w 1800200"/>
                  <a:gd name="connsiteY6" fmla="*/ 1838146 h 2766815"/>
                  <a:gd name="connsiteX7" fmla="*/ 221456 w 1800200"/>
                  <a:gd name="connsiteY7" fmla="*/ 0 h 2766815"/>
                  <a:gd name="connsiteX0" fmla="*/ 221456 w 1800200"/>
                  <a:gd name="connsiteY0" fmla="*/ 0 h 2766815"/>
                  <a:gd name="connsiteX1" fmla="*/ 1512069 w 1800200"/>
                  <a:gd name="connsiteY1" fmla="*/ 968053 h 2766815"/>
                  <a:gd name="connsiteX2" fmla="*/ 1512069 w 1800200"/>
                  <a:gd name="connsiteY2" fmla="*/ 1838146 h 2766815"/>
                  <a:gd name="connsiteX3" fmla="*/ 1800200 w 1800200"/>
                  <a:gd name="connsiteY3" fmla="*/ 1838146 h 2766815"/>
                  <a:gd name="connsiteX4" fmla="*/ 900100 w 1800200"/>
                  <a:gd name="connsiteY4" fmla="*/ 2766815 h 2766815"/>
                  <a:gd name="connsiteX5" fmla="*/ 0 w 1800200"/>
                  <a:gd name="connsiteY5" fmla="*/ 1838146 h 2766815"/>
                  <a:gd name="connsiteX6" fmla="*/ 288131 w 1800200"/>
                  <a:gd name="connsiteY6" fmla="*/ 1838146 h 2766815"/>
                  <a:gd name="connsiteX7" fmla="*/ 221456 w 1800200"/>
                  <a:gd name="connsiteY7" fmla="*/ 0 h 2766815"/>
                  <a:gd name="connsiteX0" fmla="*/ 221456 w 1800200"/>
                  <a:gd name="connsiteY0" fmla="*/ 0 h 2766815"/>
                  <a:gd name="connsiteX1" fmla="*/ 1464444 w 1800200"/>
                  <a:gd name="connsiteY1" fmla="*/ 929953 h 2766815"/>
                  <a:gd name="connsiteX2" fmla="*/ 1512069 w 1800200"/>
                  <a:gd name="connsiteY2" fmla="*/ 1838146 h 2766815"/>
                  <a:gd name="connsiteX3" fmla="*/ 1800200 w 1800200"/>
                  <a:gd name="connsiteY3" fmla="*/ 1838146 h 2766815"/>
                  <a:gd name="connsiteX4" fmla="*/ 900100 w 1800200"/>
                  <a:gd name="connsiteY4" fmla="*/ 2766815 h 2766815"/>
                  <a:gd name="connsiteX5" fmla="*/ 0 w 1800200"/>
                  <a:gd name="connsiteY5" fmla="*/ 1838146 h 2766815"/>
                  <a:gd name="connsiteX6" fmla="*/ 288131 w 1800200"/>
                  <a:gd name="connsiteY6" fmla="*/ 1838146 h 2766815"/>
                  <a:gd name="connsiteX7" fmla="*/ 221456 w 1800200"/>
                  <a:gd name="connsiteY7" fmla="*/ 0 h 2766815"/>
                  <a:gd name="connsiteX0" fmla="*/ 221456 w 1800200"/>
                  <a:gd name="connsiteY0" fmla="*/ 0 h 2766815"/>
                  <a:gd name="connsiteX1" fmla="*/ 1464444 w 1800200"/>
                  <a:gd name="connsiteY1" fmla="*/ 929953 h 2766815"/>
                  <a:gd name="connsiteX2" fmla="*/ 1512069 w 1800200"/>
                  <a:gd name="connsiteY2" fmla="*/ 1838146 h 2766815"/>
                  <a:gd name="connsiteX3" fmla="*/ 1800200 w 1800200"/>
                  <a:gd name="connsiteY3" fmla="*/ 1838146 h 2766815"/>
                  <a:gd name="connsiteX4" fmla="*/ 900100 w 1800200"/>
                  <a:gd name="connsiteY4" fmla="*/ 2766815 h 2766815"/>
                  <a:gd name="connsiteX5" fmla="*/ 0 w 1800200"/>
                  <a:gd name="connsiteY5" fmla="*/ 1838146 h 2766815"/>
                  <a:gd name="connsiteX6" fmla="*/ 288131 w 1800200"/>
                  <a:gd name="connsiteY6" fmla="*/ 1838146 h 2766815"/>
                  <a:gd name="connsiteX7" fmla="*/ 221456 w 1800200"/>
                  <a:gd name="connsiteY7" fmla="*/ 0 h 2766815"/>
                  <a:gd name="connsiteX0" fmla="*/ 221456 w 1800200"/>
                  <a:gd name="connsiteY0" fmla="*/ 0 h 2766815"/>
                  <a:gd name="connsiteX1" fmla="*/ 1464444 w 1800200"/>
                  <a:gd name="connsiteY1" fmla="*/ 929953 h 2766815"/>
                  <a:gd name="connsiteX2" fmla="*/ 1512069 w 1800200"/>
                  <a:gd name="connsiteY2" fmla="*/ 1838146 h 2766815"/>
                  <a:gd name="connsiteX3" fmla="*/ 1800200 w 1800200"/>
                  <a:gd name="connsiteY3" fmla="*/ 1838146 h 2766815"/>
                  <a:gd name="connsiteX4" fmla="*/ 900100 w 1800200"/>
                  <a:gd name="connsiteY4" fmla="*/ 2766815 h 2766815"/>
                  <a:gd name="connsiteX5" fmla="*/ 0 w 1800200"/>
                  <a:gd name="connsiteY5" fmla="*/ 1838146 h 2766815"/>
                  <a:gd name="connsiteX6" fmla="*/ 288131 w 1800200"/>
                  <a:gd name="connsiteY6" fmla="*/ 1838146 h 2766815"/>
                  <a:gd name="connsiteX7" fmla="*/ 221456 w 1800200"/>
                  <a:gd name="connsiteY7" fmla="*/ 0 h 2766815"/>
                  <a:gd name="connsiteX0" fmla="*/ 221456 w 1800200"/>
                  <a:gd name="connsiteY0" fmla="*/ 0 h 2766815"/>
                  <a:gd name="connsiteX1" fmla="*/ 1464444 w 1800200"/>
                  <a:gd name="connsiteY1" fmla="*/ 929953 h 2766815"/>
                  <a:gd name="connsiteX2" fmla="*/ 1512069 w 1800200"/>
                  <a:gd name="connsiteY2" fmla="*/ 1838146 h 2766815"/>
                  <a:gd name="connsiteX3" fmla="*/ 1800200 w 1800200"/>
                  <a:gd name="connsiteY3" fmla="*/ 1838146 h 2766815"/>
                  <a:gd name="connsiteX4" fmla="*/ 900100 w 1800200"/>
                  <a:gd name="connsiteY4" fmla="*/ 2766815 h 2766815"/>
                  <a:gd name="connsiteX5" fmla="*/ 0 w 1800200"/>
                  <a:gd name="connsiteY5" fmla="*/ 1838146 h 2766815"/>
                  <a:gd name="connsiteX6" fmla="*/ 288131 w 1800200"/>
                  <a:gd name="connsiteY6" fmla="*/ 1838146 h 2766815"/>
                  <a:gd name="connsiteX7" fmla="*/ 221456 w 1800200"/>
                  <a:gd name="connsiteY7" fmla="*/ 0 h 2766815"/>
                  <a:gd name="connsiteX0" fmla="*/ 221456 w 1800200"/>
                  <a:gd name="connsiteY0" fmla="*/ 0 h 2766815"/>
                  <a:gd name="connsiteX1" fmla="*/ 1464444 w 1800200"/>
                  <a:gd name="connsiteY1" fmla="*/ 929953 h 2766815"/>
                  <a:gd name="connsiteX2" fmla="*/ 1512069 w 1800200"/>
                  <a:gd name="connsiteY2" fmla="*/ 1838146 h 2766815"/>
                  <a:gd name="connsiteX3" fmla="*/ 1800200 w 1800200"/>
                  <a:gd name="connsiteY3" fmla="*/ 1838146 h 2766815"/>
                  <a:gd name="connsiteX4" fmla="*/ 900100 w 1800200"/>
                  <a:gd name="connsiteY4" fmla="*/ 2766815 h 2766815"/>
                  <a:gd name="connsiteX5" fmla="*/ 0 w 1800200"/>
                  <a:gd name="connsiteY5" fmla="*/ 1838146 h 2766815"/>
                  <a:gd name="connsiteX6" fmla="*/ 288131 w 1800200"/>
                  <a:gd name="connsiteY6" fmla="*/ 1838146 h 2766815"/>
                  <a:gd name="connsiteX7" fmla="*/ 221456 w 1800200"/>
                  <a:gd name="connsiteY7" fmla="*/ 0 h 27668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00200" h="2766815">
                    <a:moveTo>
                      <a:pt x="221456" y="0"/>
                    </a:moveTo>
                    <a:lnTo>
                      <a:pt x="1464444" y="929953"/>
                    </a:lnTo>
                    <a:cubicBezTo>
                      <a:pt x="1514023" y="992361"/>
                      <a:pt x="1496194" y="1535415"/>
                      <a:pt x="1512069" y="1838146"/>
                    </a:cubicBezTo>
                    <a:lnTo>
                      <a:pt x="1800200" y="1838146"/>
                    </a:lnTo>
                    <a:lnTo>
                      <a:pt x="900100" y="2766815"/>
                    </a:lnTo>
                    <a:lnTo>
                      <a:pt x="0" y="1838146"/>
                    </a:lnTo>
                    <a:lnTo>
                      <a:pt x="288131" y="1838146"/>
                    </a:lnTo>
                    <a:cubicBezTo>
                      <a:pt x="288131" y="1238131"/>
                      <a:pt x="297656" y="104715"/>
                      <a:pt x="221456" y="0"/>
                    </a:cubicBezTo>
                    <a:close/>
                  </a:path>
                </a:pathLst>
              </a:custGeom>
              <a:solidFill>
                <a:srgbClr val="9ACC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000" dirty="0">
                  <a:latin typeface="Adobe Arabic" panose="02040503050201020203" pitchFamily="18" charset="-78"/>
                  <a:cs typeface="Adobe Arabic" panose="02040503050201020203" pitchFamily="18" charset="-78"/>
                </a:endParaRPr>
              </a:p>
            </p:txBody>
          </p:sp>
        </p:grpSp>
        <p:sp>
          <p:nvSpPr>
            <p:cNvPr id="55" name="TextBox 54">
              <a:extLst>
                <a:ext uri="{FF2B5EF4-FFF2-40B4-BE49-F238E27FC236}">
                  <a16:creationId xmlns:a16="http://schemas.microsoft.com/office/drawing/2014/main" id="{76ACDF10-09CD-52F3-38CC-B7879244FDCA}"/>
                </a:ext>
              </a:extLst>
            </p:cNvPr>
            <p:cNvSpPr txBox="1"/>
            <p:nvPr/>
          </p:nvSpPr>
          <p:spPr>
            <a:xfrm>
              <a:off x="6405139" y="5260619"/>
              <a:ext cx="1649642" cy="446276"/>
            </a:xfrm>
            <a:prstGeom prst="rect">
              <a:avLst/>
            </a:prstGeom>
            <a:noFill/>
          </p:spPr>
          <p:txBody>
            <a:bodyPr wrap="square">
              <a:spAutoFit/>
            </a:bodyPr>
            <a:lstStyle/>
            <a:p>
              <a:pPr algn="ctr" rtl="1">
                <a:lnSpc>
                  <a:spcPct val="115000"/>
                </a:lnSpc>
              </a:pPr>
              <a:r>
                <a:rPr lang="ar-EG" sz="2000" dirty="0">
                  <a:latin typeface="Adobe Arabic" panose="02040503050201020203" pitchFamily="18" charset="-78"/>
                  <a:ea typeface="GE Dinar Two Medium" panose="020A0503020102020204" pitchFamily="18" charset="-78"/>
                  <a:cs typeface="Adobe Arabic" panose="02040503050201020203" pitchFamily="18" charset="-78"/>
                </a:rPr>
                <a:t>تقليل التوتر</a:t>
              </a:r>
              <a:endParaRPr lang="en-US" sz="2000" dirty="0">
                <a:latin typeface="Adobe Arabic" panose="02040503050201020203" pitchFamily="18" charset="-78"/>
                <a:ea typeface="GE Dinar Two Medium" panose="020A0503020102020204" pitchFamily="18" charset="-78"/>
                <a:cs typeface="Adobe Arabic" panose="02040503050201020203" pitchFamily="18" charset="-78"/>
              </a:endParaRPr>
            </a:p>
          </p:txBody>
        </p:sp>
        <p:sp>
          <p:nvSpPr>
            <p:cNvPr id="56" name="TextBox 55">
              <a:extLst>
                <a:ext uri="{FF2B5EF4-FFF2-40B4-BE49-F238E27FC236}">
                  <a16:creationId xmlns:a16="http://schemas.microsoft.com/office/drawing/2014/main" id="{4994C9DD-35BC-ADAD-27B0-CBE47C564D49}"/>
                </a:ext>
              </a:extLst>
            </p:cNvPr>
            <p:cNvSpPr txBox="1"/>
            <p:nvPr/>
          </p:nvSpPr>
          <p:spPr>
            <a:xfrm>
              <a:off x="6056012" y="4247607"/>
              <a:ext cx="572484" cy="400110"/>
            </a:xfrm>
            <a:prstGeom prst="rect">
              <a:avLst/>
            </a:prstGeom>
            <a:noFill/>
          </p:spPr>
          <p:txBody>
            <a:bodyPr wrap="square" rtlCol="0" anchor="ctr">
              <a:spAutoFit/>
            </a:bodyPr>
            <a:lstStyle/>
            <a:p>
              <a:pPr algn="ctr"/>
              <a:r>
                <a:rPr lang="en-US" sz="2000" dirty="0">
                  <a:solidFill>
                    <a:schemeClr val="bg1"/>
                  </a:solidFill>
                  <a:latin typeface="Adobe Arabic" panose="02040503050201020203" pitchFamily="18" charset="-78"/>
                  <a:cs typeface="Adobe Arabic" panose="02040503050201020203" pitchFamily="18" charset="-78"/>
                </a:rPr>
                <a:t>03</a:t>
              </a:r>
            </a:p>
          </p:txBody>
        </p:sp>
      </p:grpSp>
      <p:grpSp>
        <p:nvGrpSpPr>
          <p:cNvPr id="59" name="Group 58">
            <a:extLst>
              <a:ext uri="{FF2B5EF4-FFF2-40B4-BE49-F238E27FC236}">
                <a16:creationId xmlns:a16="http://schemas.microsoft.com/office/drawing/2014/main" id="{2198E006-EEB6-6926-1830-11BCA266AA66}"/>
              </a:ext>
            </a:extLst>
          </p:cNvPr>
          <p:cNvGrpSpPr/>
          <p:nvPr/>
        </p:nvGrpSpPr>
        <p:grpSpPr>
          <a:xfrm>
            <a:off x="3786636" y="4161512"/>
            <a:ext cx="2511080" cy="1632238"/>
            <a:chOff x="3482347" y="3927654"/>
            <a:chExt cx="2511080" cy="1632238"/>
          </a:xfrm>
        </p:grpSpPr>
        <p:grpSp>
          <p:nvGrpSpPr>
            <p:cNvPr id="60" name="Group 59">
              <a:extLst>
                <a:ext uri="{FF2B5EF4-FFF2-40B4-BE49-F238E27FC236}">
                  <a16:creationId xmlns:a16="http://schemas.microsoft.com/office/drawing/2014/main" id="{10BEB649-CABE-F090-350A-8F61F4A810A4}"/>
                </a:ext>
              </a:extLst>
            </p:cNvPr>
            <p:cNvGrpSpPr/>
            <p:nvPr/>
          </p:nvGrpSpPr>
          <p:grpSpPr>
            <a:xfrm rot="13128837">
              <a:off x="4853589" y="3927654"/>
              <a:ext cx="1139838" cy="1632238"/>
              <a:chOff x="3692771" y="1580738"/>
              <a:chExt cx="1954016" cy="2798134"/>
            </a:xfrm>
            <a:solidFill>
              <a:srgbClr val="5993C3"/>
            </a:solidFill>
          </p:grpSpPr>
          <p:sp>
            <p:nvSpPr>
              <p:cNvPr id="63" name="Freeform 37">
                <a:extLst>
                  <a:ext uri="{FF2B5EF4-FFF2-40B4-BE49-F238E27FC236}">
                    <a16:creationId xmlns:a16="http://schemas.microsoft.com/office/drawing/2014/main" id="{E89C2441-4BD4-4EFE-FF30-7D6C20E03B90}"/>
                  </a:ext>
                </a:extLst>
              </p:cNvPr>
              <p:cNvSpPr/>
              <p:nvPr/>
            </p:nvSpPr>
            <p:spPr>
              <a:xfrm>
                <a:off x="3692771" y="1580738"/>
                <a:ext cx="1593605" cy="1038637"/>
              </a:xfrm>
              <a:custGeom>
                <a:avLst/>
                <a:gdLst>
                  <a:gd name="connsiteX0" fmla="*/ 714375 w 1924050"/>
                  <a:gd name="connsiteY0" fmla="*/ 9525 h 1104900"/>
                  <a:gd name="connsiteX1" fmla="*/ 0 w 1924050"/>
                  <a:gd name="connsiteY1" fmla="*/ 0 h 1104900"/>
                  <a:gd name="connsiteX2" fmla="*/ 1590675 w 1924050"/>
                  <a:gd name="connsiteY2" fmla="*/ 1104900 h 1104900"/>
                  <a:gd name="connsiteX3" fmla="*/ 1924050 w 1924050"/>
                  <a:gd name="connsiteY3" fmla="*/ 942975 h 1104900"/>
                  <a:gd name="connsiteX4" fmla="*/ 714375 w 1924050"/>
                  <a:gd name="connsiteY4" fmla="*/ 9525 h 1104900"/>
                  <a:gd name="connsiteX0" fmla="*/ 704850 w 1914525"/>
                  <a:gd name="connsiteY0" fmla="*/ 0 h 1095375"/>
                  <a:gd name="connsiteX1" fmla="*/ 0 w 1914525"/>
                  <a:gd name="connsiteY1" fmla="*/ 38100 h 1095375"/>
                  <a:gd name="connsiteX2" fmla="*/ 1581150 w 1914525"/>
                  <a:gd name="connsiteY2" fmla="*/ 1095375 h 1095375"/>
                  <a:gd name="connsiteX3" fmla="*/ 1914525 w 1914525"/>
                  <a:gd name="connsiteY3" fmla="*/ 933450 h 1095375"/>
                  <a:gd name="connsiteX4" fmla="*/ 704850 w 1914525"/>
                  <a:gd name="connsiteY4" fmla="*/ 0 h 1095375"/>
                  <a:gd name="connsiteX0" fmla="*/ 704850 w 1914525"/>
                  <a:gd name="connsiteY0" fmla="*/ 2444 h 1097819"/>
                  <a:gd name="connsiteX1" fmla="*/ 0 w 1914525"/>
                  <a:gd name="connsiteY1" fmla="*/ 40544 h 1097819"/>
                  <a:gd name="connsiteX2" fmla="*/ 1581150 w 1914525"/>
                  <a:gd name="connsiteY2" fmla="*/ 1097819 h 1097819"/>
                  <a:gd name="connsiteX3" fmla="*/ 1914525 w 1914525"/>
                  <a:gd name="connsiteY3" fmla="*/ 935894 h 1097819"/>
                  <a:gd name="connsiteX4" fmla="*/ 704850 w 1914525"/>
                  <a:gd name="connsiteY4" fmla="*/ 2444 h 1097819"/>
                  <a:gd name="connsiteX0" fmla="*/ 704850 w 1914525"/>
                  <a:gd name="connsiteY0" fmla="*/ 21793 h 1117168"/>
                  <a:gd name="connsiteX1" fmla="*/ 0 w 1914525"/>
                  <a:gd name="connsiteY1" fmla="*/ 59893 h 1117168"/>
                  <a:gd name="connsiteX2" fmla="*/ 1581150 w 1914525"/>
                  <a:gd name="connsiteY2" fmla="*/ 1117168 h 1117168"/>
                  <a:gd name="connsiteX3" fmla="*/ 1914525 w 1914525"/>
                  <a:gd name="connsiteY3" fmla="*/ 955243 h 1117168"/>
                  <a:gd name="connsiteX4" fmla="*/ 704850 w 1914525"/>
                  <a:gd name="connsiteY4" fmla="*/ 21793 h 1117168"/>
                  <a:gd name="connsiteX0" fmla="*/ 704850 w 1914525"/>
                  <a:gd name="connsiteY0" fmla="*/ 21793 h 1079068"/>
                  <a:gd name="connsiteX1" fmla="*/ 0 w 1914525"/>
                  <a:gd name="connsiteY1" fmla="*/ 59893 h 1079068"/>
                  <a:gd name="connsiteX2" fmla="*/ 1676400 w 1914525"/>
                  <a:gd name="connsiteY2" fmla="*/ 1079068 h 1079068"/>
                  <a:gd name="connsiteX3" fmla="*/ 1914525 w 1914525"/>
                  <a:gd name="connsiteY3" fmla="*/ 955243 h 1079068"/>
                  <a:gd name="connsiteX4" fmla="*/ 704850 w 1914525"/>
                  <a:gd name="connsiteY4" fmla="*/ 21793 h 1079068"/>
                  <a:gd name="connsiteX0" fmla="*/ 485775 w 1695450"/>
                  <a:gd name="connsiteY0" fmla="*/ 21793 h 1079068"/>
                  <a:gd name="connsiteX1" fmla="*/ 0 w 1695450"/>
                  <a:gd name="connsiteY1" fmla="*/ 59893 h 1079068"/>
                  <a:gd name="connsiteX2" fmla="*/ 1457325 w 1695450"/>
                  <a:gd name="connsiteY2" fmla="*/ 1079068 h 1079068"/>
                  <a:gd name="connsiteX3" fmla="*/ 1695450 w 1695450"/>
                  <a:gd name="connsiteY3" fmla="*/ 955243 h 1079068"/>
                  <a:gd name="connsiteX4" fmla="*/ 485775 w 1695450"/>
                  <a:gd name="connsiteY4" fmla="*/ 21793 h 1079068"/>
                  <a:gd name="connsiteX0" fmla="*/ 485775 w 1695450"/>
                  <a:gd name="connsiteY0" fmla="*/ 21793 h 1021918"/>
                  <a:gd name="connsiteX1" fmla="*/ 0 w 1695450"/>
                  <a:gd name="connsiteY1" fmla="*/ 59893 h 1021918"/>
                  <a:gd name="connsiteX2" fmla="*/ 1362075 w 1695450"/>
                  <a:gd name="connsiteY2" fmla="*/ 1021918 h 1021918"/>
                  <a:gd name="connsiteX3" fmla="*/ 1695450 w 1695450"/>
                  <a:gd name="connsiteY3" fmla="*/ 955243 h 1021918"/>
                  <a:gd name="connsiteX4" fmla="*/ 485775 w 1695450"/>
                  <a:gd name="connsiteY4" fmla="*/ 21793 h 1021918"/>
                  <a:gd name="connsiteX0" fmla="*/ 485775 w 1695450"/>
                  <a:gd name="connsiteY0" fmla="*/ 16934 h 1017059"/>
                  <a:gd name="connsiteX1" fmla="*/ 0 w 1695450"/>
                  <a:gd name="connsiteY1" fmla="*/ 55034 h 1017059"/>
                  <a:gd name="connsiteX2" fmla="*/ 1362075 w 1695450"/>
                  <a:gd name="connsiteY2" fmla="*/ 1017059 h 1017059"/>
                  <a:gd name="connsiteX3" fmla="*/ 1695450 w 1695450"/>
                  <a:gd name="connsiteY3" fmla="*/ 950384 h 1017059"/>
                  <a:gd name="connsiteX4" fmla="*/ 485775 w 1695450"/>
                  <a:gd name="connsiteY4" fmla="*/ 16934 h 1017059"/>
                  <a:gd name="connsiteX0" fmla="*/ 485775 w 1695450"/>
                  <a:gd name="connsiteY0" fmla="*/ 16934 h 1017059"/>
                  <a:gd name="connsiteX1" fmla="*/ 0 w 1695450"/>
                  <a:gd name="connsiteY1" fmla="*/ 55034 h 1017059"/>
                  <a:gd name="connsiteX2" fmla="*/ 1362075 w 1695450"/>
                  <a:gd name="connsiteY2" fmla="*/ 1017059 h 1017059"/>
                  <a:gd name="connsiteX3" fmla="*/ 1695450 w 1695450"/>
                  <a:gd name="connsiteY3" fmla="*/ 950384 h 1017059"/>
                  <a:gd name="connsiteX4" fmla="*/ 485775 w 1695450"/>
                  <a:gd name="connsiteY4" fmla="*/ 16934 h 1017059"/>
                  <a:gd name="connsiteX0" fmla="*/ 419100 w 1628775"/>
                  <a:gd name="connsiteY0" fmla="*/ 16934 h 1017059"/>
                  <a:gd name="connsiteX1" fmla="*/ 0 w 1628775"/>
                  <a:gd name="connsiteY1" fmla="*/ 55034 h 1017059"/>
                  <a:gd name="connsiteX2" fmla="*/ 1295400 w 1628775"/>
                  <a:gd name="connsiteY2" fmla="*/ 1017059 h 1017059"/>
                  <a:gd name="connsiteX3" fmla="*/ 1628775 w 1628775"/>
                  <a:gd name="connsiteY3" fmla="*/ 950384 h 1017059"/>
                  <a:gd name="connsiteX4" fmla="*/ 419100 w 1628775"/>
                  <a:gd name="connsiteY4" fmla="*/ 16934 h 1017059"/>
                  <a:gd name="connsiteX0" fmla="*/ 419100 w 1628775"/>
                  <a:gd name="connsiteY0" fmla="*/ 21793 h 1021918"/>
                  <a:gd name="connsiteX1" fmla="*/ 0 w 1628775"/>
                  <a:gd name="connsiteY1" fmla="*/ 59893 h 1021918"/>
                  <a:gd name="connsiteX2" fmla="*/ 1295400 w 1628775"/>
                  <a:gd name="connsiteY2" fmla="*/ 1021918 h 1021918"/>
                  <a:gd name="connsiteX3" fmla="*/ 1628775 w 1628775"/>
                  <a:gd name="connsiteY3" fmla="*/ 955243 h 1021918"/>
                  <a:gd name="connsiteX4" fmla="*/ 419100 w 1628775"/>
                  <a:gd name="connsiteY4" fmla="*/ 21793 h 1021918"/>
                  <a:gd name="connsiteX0" fmla="*/ 419100 w 1628775"/>
                  <a:gd name="connsiteY0" fmla="*/ 38457 h 1038582"/>
                  <a:gd name="connsiteX1" fmla="*/ 0 w 1628775"/>
                  <a:gd name="connsiteY1" fmla="*/ 76557 h 1038582"/>
                  <a:gd name="connsiteX2" fmla="*/ 1295400 w 1628775"/>
                  <a:gd name="connsiteY2" fmla="*/ 1038582 h 1038582"/>
                  <a:gd name="connsiteX3" fmla="*/ 1628775 w 1628775"/>
                  <a:gd name="connsiteY3" fmla="*/ 971907 h 1038582"/>
                  <a:gd name="connsiteX4" fmla="*/ 419100 w 1628775"/>
                  <a:gd name="connsiteY4" fmla="*/ 38457 h 1038582"/>
                  <a:gd name="connsiteX0" fmla="*/ 419100 w 1628775"/>
                  <a:gd name="connsiteY0" fmla="*/ 42655 h 1042780"/>
                  <a:gd name="connsiteX1" fmla="*/ 0 w 1628775"/>
                  <a:gd name="connsiteY1" fmla="*/ 80755 h 1042780"/>
                  <a:gd name="connsiteX2" fmla="*/ 1295400 w 1628775"/>
                  <a:gd name="connsiteY2" fmla="*/ 1042780 h 1042780"/>
                  <a:gd name="connsiteX3" fmla="*/ 1628775 w 1628775"/>
                  <a:gd name="connsiteY3" fmla="*/ 976105 h 1042780"/>
                  <a:gd name="connsiteX4" fmla="*/ 419100 w 1628775"/>
                  <a:gd name="connsiteY4" fmla="*/ 42655 h 1042780"/>
                  <a:gd name="connsiteX0" fmla="*/ 419100 w 1628775"/>
                  <a:gd name="connsiteY0" fmla="*/ 42655 h 1042780"/>
                  <a:gd name="connsiteX1" fmla="*/ 0 w 1628775"/>
                  <a:gd name="connsiteY1" fmla="*/ 80755 h 1042780"/>
                  <a:gd name="connsiteX2" fmla="*/ 1295400 w 1628775"/>
                  <a:gd name="connsiteY2" fmla="*/ 1042780 h 1042780"/>
                  <a:gd name="connsiteX3" fmla="*/ 1628775 w 1628775"/>
                  <a:gd name="connsiteY3" fmla="*/ 976105 h 1042780"/>
                  <a:gd name="connsiteX4" fmla="*/ 419100 w 1628775"/>
                  <a:gd name="connsiteY4" fmla="*/ 42655 h 1042780"/>
                  <a:gd name="connsiteX0" fmla="*/ 419100 w 1628775"/>
                  <a:gd name="connsiteY0" fmla="*/ 45241 h 1045366"/>
                  <a:gd name="connsiteX1" fmla="*/ 0 w 1628775"/>
                  <a:gd name="connsiteY1" fmla="*/ 83341 h 1045366"/>
                  <a:gd name="connsiteX2" fmla="*/ 1295400 w 1628775"/>
                  <a:gd name="connsiteY2" fmla="*/ 1045366 h 1045366"/>
                  <a:gd name="connsiteX3" fmla="*/ 1628775 w 1628775"/>
                  <a:gd name="connsiteY3" fmla="*/ 978691 h 1045366"/>
                  <a:gd name="connsiteX4" fmla="*/ 419100 w 1628775"/>
                  <a:gd name="connsiteY4" fmla="*/ 45241 h 1045366"/>
                  <a:gd name="connsiteX0" fmla="*/ 383930 w 1593605"/>
                  <a:gd name="connsiteY0" fmla="*/ 45241 h 1045366"/>
                  <a:gd name="connsiteX1" fmla="*/ 0 w 1593605"/>
                  <a:gd name="connsiteY1" fmla="*/ 83341 h 1045366"/>
                  <a:gd name="connsiteX2" fmla="*/ 1260230 w 1593605"/>
                  <a:gd name="connsiteY2" fmla="*/ 1045366 h 1045366"/>
                  <a:gd name="connsiteX3" fmla="*/ 1593605 w 1593605"/>
                  <a:gd name="connsiteY3" fmla="*/ 978691 h 1045366"/>
                  <a:gd name="connsiteX4" fmla="*/ 383930 w 1593605"/>
                  <a:gd name="connsiteY4" fmla="*/ 45241 h 1045366"/>
                  <a:gd name="connsiteX0" fmla="*/ 383930 w 1593605"/>
                  <a:gd name="connsiteY0" fmla="*/ 38512 h 1038637"/>
                  <a:gd name="connsiteX1" fmla="*/ 0 w 1593605"/>
                  <a:gd name="connsiteY1" fmla="*/ 76612 h 1038637"/>
                  <a:gd name="connsiteX2" fmla="*/ 1260230 w 1593605"/>
                  <a:gd name="connsiteY2" fmla="*/ 1038637 h 1038637"/>
                  <a:gd name="connsiteX3" fmla="*/ 1593605 w 1593605"/>
                  <a:gd name="connsiteY3" fmla="*/ 971962 h 1038637"/>
                  <a:gd name="connsiteX4" fmla="*/ 383930 w 1593605"/>
                  <a:gd name="connsiteY4" fmla="*/ 38512 h 10386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93605" h="1038637">
                    <a:moveTo>
                      <a:pt x="383930" y="38512"/>
                    </a:moveTo>
                    <a:cubicBezTo>
                      <a:pt x="269874" y="-49899"/>
                      <a:pt x="81816" y="36070"/>
                      <a:pt x="0" y="76612"/>
                    </a:cubicBezTo>
                    <a:lnTo>
                      <a:pt x="1260230" y="1038637"/>
                    </a:lnTo>
                    <a:lnTo>
                      <a:pt x="1593605" y="971962"/>
                    </a:lnTo>
                    <a:lnTo>
                      <a:pt x="383930" y="3851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000">
                  <a:latin typeface="Adobe Arabic" panose="02040503050201020203" pitchFamily="18" charset="-78"/>
                  <a:cs typeface="Adobe Arabic" panose="02040503050201020203" pitchFamily="18" charset="-78"/>
                </a:endParaRPr>
              </a:p>
            </p:txBody>
          </p:sp>
          <p:sp>
            <p:nvSpPr>
              <p:cNvPr id="64" name="Down Arrow 1">
                <a:extLst>
                  <a:ext uri="{FF2B5EF4-FFF2-40B4-BE49-F238E27FC236}">
                    <a16:creationId xmlns:a16="http://schemas.microsoft.com/office/drawing/2014/main" id="{D79DCDF9-763E-E136-C079-2D5DB59C9290}"/>
                  </a:ext>
                </a:extLst>
              </p:cNvPr>
              <p:cNvSpPr/>
              <p:nvPr/>
            </p:nvSpPr>
            <p:spPr>
              <a:xfrm>
                <a:off x="3846587" y="1612057"/>
                <a:ext cx="1800200" cy="2766815"/>
              </a:xfrm>
              <a:custGeom>
                <a:avLst/>
                <a:gdLst>
                  <a:gd name="connsiteX0" fmla="*/ 221456 w 1800200"/>
                  <a:gd name="connsiteY0" fmla="*/ 0 h 2766815"/>
                  <a:gd name="connsiteX1" fmla="*/ 1512069 w 1800200"/>
                  <a:gd name="connsiteY1" fmla="*/ 968053 h 2766815"/>
                  <a:gd name="connsiteX2" fmla="*/ 1512069 w 1800200"/>
                  <a:gd name="connsiteY2" fmla="*/ 1838146 h 2766815"/>
                  <a:gd name="connsiteX3" fmla="*/ 1800200 w 1800200"/>
                  <a:gd name="connsiteY3" fmla="*/ 1838146 h 2766815"/>
                  <a:gd name="connsiteX4" fmla="*/ 900100 w 1800200"/>
                  <a:gd name="connsiteY4" fmla="*/ 2766815 h 2766815"/>
                  <a:gd name="connsiteX5" fmla="*/ 0 w 1800200"/>
                  <a:gd name="connsiteY5" fmla="*/ 1838146 h 2766815"/>
                  <a:gd name="connsiteX6" fmla="*/ 288131 w 1800200"/>
                  <a:gd name="connsiteY6" fmla="*/ 1838146 h 2766815"/>
                  <a:gd name="connsiteX7" fmla="*/ 221456 w 1800200"/>
                  <a:gd name="connsiteY7" fmla="*/ 0 h 2766815"/>
                  <a:gd name="connsiteX0" fmla="*/ 221456 w 1800200"/>
                  <a:gd name="connsiteY0" fmla="*/ 0 h 2766815"/>
                  <a:gd name="connsiteX1" fmla="*/ 1512069 w 1800200"/>
                  <a:gd name="connsiteY1" fmla="*/ 968053 h 2766815"/>
                  <a:gd name="connsiteX2" fmla="*/ 1512069 w 1800200"/>
                  <a:gd name="connsiteY2" fmla="*/ 1838146 h 2766815"/>
                  <a:gd name="connsiteX3" fmla="*/ 1800200 w 1800200"/>
                  <a:gd name="connsiteY3" fmla="*/ 1838146 h 2766815"/>
                  <a:gd name="connsiteX4" fmla="*/ 900100 w 1800200"/>
                  <a:gd name="connsiteY4" fmla="*/ 2766815 h 2766815"/>
                  <a:gd name="connsiteX5" fmla="*/ 0 w 1800200"/>
                  <a:gd name="connsiteY5" fmla="*/ 1838146 h 2766815"/>
                  <a:gd name="connsiteX6" fmla="*/ 288131 w 1800200"/>
                  <a:gd name="connsiteY6" fmla="*/ 1838146 h 2766815"/>
                  <a:gd name="connsiteX7" fmla="*/ 221456 w 1800200"/>
                  <a:gd name="connsiteY7" fmla="*/ 0 h 2766815"/>
                  <a:gd name="connsiteX0" fmla="*/ 221456 w 1800200"/>
                  <a:gd name="connsiteY0" fmla="*/ 0 h 2766815"/>
                  <a:gd name="connsiteX1" fmla="*/ 1464444 w 1800200"/>
                  <a:gd name="connsiteY1" fmla="*/ 929953 h 2766815"/>
                  <a:gd name="connsiteX2" fmla="*/ 1512069 w 1800200"/>
                  <a:gd name="connsiteY2" fmla="*/ 1838146 h 2766815"/>
                  <a:gd name="connsiteX3" fmla="*/ 1800200 w 1800200"/>
                  <a:gd name="connsiteY3" fmla="*/ 1838146 h 2766815"/>
                  <a:gd name="connsiteX4" fmla="*/ 900100 w 1800200"/>
                  <a:gd name="connsiteY4" fmla="*/ 2766815 h 2766815"/>
                  <a:gd name="connsiteX5" fmla="*/ 0 w 1800200"/>
                  <a:gd name="connsiteY5" fmla="*/ 1838146 h 2766815"/>
                  <a:gd name="connsiteX6" fmla="*/ 288131 w 1800200"/>
                  <a:gd name="connsiteY6" fmla="*/ 1838146 h 2766815"/>
                  <a:gd name="connsiteX7" fmla="*/ 221456 w 1800200"/>
                  <a:gd name="connsiteY7" fmla="*/ 0 h 2766815"/>
                  <a:gd name="connsiteX0" fmla="*/ 221456 w 1800200"/>
                  <a:gd name="connsiteY0" fmla="*/ 0 h 2766815"/>
                  <a:gd name="connsiteX1" fmla="*/ 1464444 w 1800200"/>
                  <a:gd name="connsiteY1" fmla="*/ 929953 h 2766815"/>
                  <a:gd name="connsiteX2" fmla="*/ 1512069 w 1800200"/>
                  <a:gd name="connsiteY2" fmla="*/ 1838146 h 2766815"/>
                  <a:gd name="connsiteX3" fmla="*/ 1800200 w 1800200"/>
                  <a:gd name="connsiteY3" fmla="*/ 1838146 h 2766815"/>
                  <a:gd name="connsiteX4" fmla="*/ 900100 w 1800200"/>
                  <a:gd name="connsiteY4" fmla="*/ 2766815 h 2766815"/>
                  <a:gd name="connsiteX5" fmla="*/ 0 w 1800200"/>
                  <a:gd name="connsiteY5" fmla="*/ 1838146 h 2766815"/>
                  <a:gd name="connsiteX6" fmla="*/ 288131 w 1800200"/>
                  <a:gd name="connsiteY6" fmla="*/ 1838146 h 2766815"/>
                  <a:gd name="connsiteX7" fmla="*/ 221456 w 1800200"/>
                  <a:gd name="connsiteY7" fmla="*/ 0 h 2766815"/>
                  <a:gd name="connsiteX0" fmla="*/ 221456 w 1800200"/>
                  <a:gd name="connsiteY0" fmla="*/ 0 h 2766815"/>
                  <a:gd name="connsiteX1" fmla="*/ 1464444 w 1800200"/>
                  <a:gd name="connsiteY1" fmla="*/ 929953 h 2766815"/>
                  <a:gd name="connsiteX2" fmla="*/ 1512069 w 1800200"/>
                  <a:gd name="connsiteY2" fmla="*/ 1838146 h 2766815"/>
                  <a:gd name="connsiteX3" fmla="*/ 1800200 w 1800200"/>
                  <a:gd name="connsiteY3" fmla="*/ 1838146 h 2766815"/>
                  <a:gd name="connsiteX4" fmla="*/ 900100 w 1800200"/>
                  <a:gd name="connsiteY4" fmla="*/ 2766815 h 2766815"/>
                  <a:gd name="connsiteX5" fmla="*/ 0 w 1800200"/>
                  <a:gd name="connsiteY5" fmla="*/ 1838146 h 2766815"/>
                  <a:gd name="connsiteX6" fmla="*/ 288131 w 1800200"/>
                  <a:gd name="connsiteY6" fmla="*/ 1838146 h 2766815"/>
                  <a:gd name="connsiteX7" fmla="*/ 221456 w 1800200"/>
                  <a:gd name="connsiteY7" fmla="*/ 0 h 2766815"/>
                  <a:gd name="connsiteX0" fmla="*/ 221456 w 1800200"/>
                  <a:gd name="connsiteY0" fmla="*/ 0 h 2766815"/>
                  <a:gd name="connsiteX1" fmla="*/ 1464444 w 1800200"/>
                  <a:gd name="connsiteY1" fmla="*/ 929953 h 2766815"/>
                  <a:gd name="connsiteX2" fmla="*/ 1512069 w 1800200"/>
                  <a:gd name="connsiteY2" fmla="*/ 1838146 h 2766815"/>
                  <a:gd name="connsiteX3" fmla="*/ 1800200 w 1800200"/>
                  <a:gd name="connsiteY3" fmla="*/ 1838146 h 2766815"/>
                  <a:gd name="connsiteX4" fmla="*/ 900100 w 1800200"/>
                  <a:gd name="connsiteY4" fmla="*/ 2766815 h 2766815"/>
                  <a:gd name="connsiteX5" fmla="*/ 0 w 1800200"/>
                  <a:gd name="connsiteY5" fmla="*/ 1838146 h 2766815"/>
                  <a:gd name="connsiteX6" fmla="*/ 288131 w 1800200"/>
                  <a:gd name="connsiteY6" fmla="*/ 1838146 h 2766815"/>
                  <a:gd name="connsiteX7" fmla="*/ 221456 w 1800200"/>
                  <a:gd name="connsiteY7" fmla="*/ 0 h 2766815"/>
                  <a:gd name="connsiteX0" fmla="*/ 221456 w 1800200"/>
                  <a:gd name="connsiteY0" fmla="*/ 0 h 2766815"/>
                  <a:gd name="connsiteX1" fmla="*/ 1464444 w 1800200"/>
                  <a:gd name="connsiteY1" fmla="*/ 929953 h 2766815"/>
                  <a:gd name="connsiteX2" fmla="*/ 1512069 w 1800200"/>
                  <a:gd name="connsiteY2" fmla="*/ 1838146 h 2766815"/>
                  <a:gd name="connsiteX3" fmla="*/ 1800200 w 1800200"/>
                  <a:gd name="connsiteY3" fmla="*/ 1838146 h 2766815"/>
                  <a:gd name="connsiteX4" fmla="*/ 900100 w 1800200"/>
                  <a:gd name="connsiteY4" fmla="*/ 2766815 h 2766815"/>
                  <a:gd name="connsiteX5" fmla="*/ 0 w 1800200"/>
                  <a:gd name="connsiteY5" fmla="*/ 1838146 h 2766815"/>
                  <a:gd name="connsiteX6" fmla="*/ 288131 w 1800200"/>
                  <a:gd name="connsiteY6" fmla="*/ 1838146 h 2766815"/>
                  <a:gd name="connsiteX7" fmla="*/ 221456 w 1800200"/>
                  <a:gd name="connsiteY7" fmla="*/ 0 h 27668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00200" h="2766815">
                    <a:moveTo>
                      <a:pt x="221456" y="0"/>
                    </a:moveTo>
                    <a:lnTo>
                      <a:pt x="1464444" y="929953"/>
                    </a:lnTo>
                    <a:cubicBezTo>
                      <a:pt x="1514023" y="992361"/>
                      <a:pt x="1496194" y="1535415"/>
                      <a:pt x="1512069" y="1838146"/>
                    </a:cubicBezTo>
                    <a:lnTo>
                      <a:pt x="1800200" y="1838146"/>
                    </a:lnTo>
                    <a:lnTo>
                      <a:pt x="900100" y="2766815"/>
                    </a:lnTo>
                    <a:lnTo>
                      <a:pt x="0" y="1838146"/>
                    </a:lnTo>
                    <a:lnTo>
                      <a:pt x="288131" y="1838146"/>
                    </a:lnTo>
                    <a:cubicBezTo>
                      <a:pt x="288131" y="1238131"/>
                      <a:pt x="297656" y="104715"/>
                      <a:pt x="221456" y="0"/>
                    </a:cubicBezTo>
                    <a:close/>
                  </a:path>
                </a:pathLst>
              </a:custGeom>
              <a:solidFill>
                <a:srgbClr val="6CB4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000" dirty="0">
                  <a:latin typeface="Adobe Arabic" panose="02040503050201020203" pitchFamily="18" charset="-78"/>
                  <a:cs typeface="Adobe Arabic" panose="02040503050201020203" pitchFamily="18" charset="-78"/>
                </a:endParaRPr>
              </a:p>
            </p:txBody>
          </p:sp>
        </p:grpSp>
        <p:sp>
          <p:nvSpPr>
            <p:cNvPr id="61" name="TextBox 60">
              <a:extLst>
                <a:ext uri="{FF2B5EF4-FFF2-40B4-BE49-F238E27FC236}">
                  <a16:creationId xmlns:a16="http://schemas.microsoft.com/office/drawing/2014/main" id="{F7C9DFFB-03D0-CEC3-351D-9BD7CF9C5984}"/>
                </a:ext>
              </a:extLst>
            </p:cNvPr>
            <p:cNvSpPr txBox="1"/>
            <p:nvPr/>
          </p:nvSpPr>
          <p:spPr>
            <a:xfrm>
              <a:off x="3482347" y="4972613"/>
              <a:ext cx="1649642" cy="446276"/>
            </a:xfrm>
            <a:prstGeom prst="rect">
              <a:avLst/>
            </a:prstGeom>
            <a:noFill/>
          </p:spPr>
          <p:txBody>
            <a:bodyPr wrap="square">
              <a:spAutoFit/>
            </a:bodyPr>
            <a:lstStyle/>
            <a:p>
              <a:pPr algn="ctr" rtl="1">
                <a:lnSpc>
                  <a:spcPct val="115000"/>
                </a:lnSpc>
              </a:pPr>
              <a:r>
                <a:rPr lang="ar-EG" sz="2000" dirty="0">
                  <a:latin typeface="Adobe Arabic" panose="02040503050201020203" pitchFamily="18" charset="-78"/>
                  <a:ea typeface="GE Dinar Two Medium" panose="020A0503020102020204" pitchFamily="18" charset="-78"/>
                  <a:cs typeface="Adobe Arabic" panose="02040503050201020203" pitchFamily="18" charset="-78"/>
                </a:rPr>
                <a:t>تعزيز الولاء</a:t>
              </a:r>
              <a:endParaRPr lang="en-US" sz="2000" dirty="0">
                <a:latin typeface="Adobe Arabic" panose="02040503050201020203" pitchFamily="18" charset="-78"/>
                <a:ea typeface="GE Dinar Two Medium" panose="020A0503020102020204" pitchFamily="18" charset="-78"/>
                <a:cs typeface="Adobe Arabic" panose="02040503050201020203" pitchFamily="18" charset="-78"/>
              </a:endParaRPr>
            </a:p>
          </p:txBody>
        </p:sp>
        <p:sp>
          <p:nvSpPr>
            <p:cNvPr id="62" name="TextBox 61">
              <a:extLst>
                <a:ext uri="{FF2B5EF4-FFF2-40B4-BE49-F238E27FC236}">
                  <a16:creationId xmlns:a16="http://schemas.microsoft.com/office/drawing/2014/main" id="{C91FD8ED-77AE-B71F-FFB2-8E8A2E9C496F}"/>
                </a:ext>
              </a:extLst>
            </p:cNvPr>
            <p:cNvSpPr txBox="1"/>
            <p:nvPr/>
          </p:nvSpPr>
          <p:spPr>
            <a:xfrm>
              <a:off x="5239526" y="4247607"/>
              <a:ext cx="572484" cy="400110"/>
            </a:xfrm>
            <a:prstGeom prst="rect">
              <a:avLst/>
            </a:prstGeom>
            <a:noFill/>
          </p:spPr>
          <p:txBody>
            <a:bodyPr wrap="square" rtlCol="0" anchor="ctr">
              <a:spAutoFit/>
            </a:bodyPr>
            <a:lstStyle/>
            <a:p>
              <a:pPr algn="ctr"/>
              <a:r>
                <a:rPr lang="en-US" sz="2000" dirty="0">
                  <a:solidFill>
                    <a:schemeClr val="bg1"/>
                  </a:solidFill>
                  <a:latin typeface="Adobe Arabic" panose="02040503050201020203" pitchFamily="18" charset="-78"/>
                  <a:cs typeface="Adobe Arabic" panose="02040503050201020203" pitchFamily="18" charset="-78"/>
                </a:rPr>
                <a:t>04</a:t>
              </a:r>
            </a:p>
          </p:txBody>
        </p:sp>
      </p:grpSp>
      <p:grpSp>
        <p:nvGrpSpPr>
          <p:cNvPr id="65" name="Group 64">
            <a:extLst>
              <a:ext uri="{FF2B5EF4-FFF2-40B4-BE49-F238E27FC236}">
                <a16:creationId xmlns:a16="http://schemas.microsoft.com/office/drawing/2014/main" id="{AA748FE0-D545-88C2-C5E6-F63BA3205546}"/>
              </a:ext>
            </a:extLst>
          </p:cNvPr>
          <p:cNvGrpSpPr/>
          <p:nvPr/>
        </p:nvGrpSpPr>
        <p:grpSpPr>
          <a:xfrm>
            <a:off x="3428852" y="3028252"/>
            <a:ext cx="2688864" cy="1347083"/>
            <a:chOff x="3124563" y="2794394"/>
            <a:chExt cx="2688864" cy="1347083"/>
          </a:xfrm>
        </p:grpSpPr>
        <p:grpSp>
          <p:nvGrpSpPr>
            <p:cNvPr id="66" name="Group 65">
              <a:extLst>
                <a:ext uri="{FF2B5EF4-FFF2-40B4-BE49-F238E27FC236}">
                  <a16:creationId xmlns:a16="http://schemas.microsoft.com/office/drawing/2014/main" id="{24E1A9E6-1728-D0A0-BEBD-2501BD571C3A}"/>
                </a:ext>
              </a:extLst>
            </p:cNvPr>
            <p:cNvGrpSpPr/>
            <p:nvPr/>
          </p:nvGrpSpPr>
          <p:grpSpPr>
            <a:xfrm rot="17414357">
              <a:off x="4427389" y="2755439"/>
              <a:ext cx="1139838" cy="1632238"/>
              <a:chOff x="3692771" y="1580738"/>
              <a:chExt cx="1954016" cy="2798134"/>
            </a:xfrm>
          </p:grpSpPr>
          <p:sp>
            <p:nvSpPr>
              <p:cNvPr id="69" name="Freeform 40">
                <a:extLst>
                  <a:ext uri="{FF2B5EF4-FFF2-40B4-BE49-F238E27FC236}">
                    <a16:creationId xmlns:a16="http://schemas.microsoft.com/office/drawing/2014/main" id="{5E830F0A-72A3-10E1-4957-57FBA1F2D21E}"/>
                  </a:ext>
                </a:extLst>
              </p:cNvPr>
              <p:cNvSpPr/>
              <p:nvPr/>
            </p:nvSpPr>
            <p:spPr>
              <a:xfrm>
                <a:off x="3692771" y="1580738"/>
                <a:ext cx="1593605" cy="1038637"/>
              </a:xfrm>
              <a:custGeom>
                <a:avLst/>
                <a:gdLst>
                  <a:gd name="connsiteX0" fmla="*/ 714375 w 1924050"/>
                  <a:gd name="connsiteY0" fmla="*/ 9525 h 1104900"/>
                  <a:gd name="connsiteX1" fmla="*/ 0 w 1924050"/>
                  <a:gd name="connsiteY1" fmla="*/ 0 h 1104900"/>
                  <a:gd name="connsiteX2" fmla="*/ 1590675 w 1924050"/>
                  <a:gd name="connsiteY2" fmla="*/ 1104900 h 1104900"/>
                  <a:gd name="connsiteX3" fmla="*/ 1924050 w 1924050"/>
                  <a:gd name="connsiteY3" fmla="*/ 942975 h 1104900"/>
                  <a:gd name="connsiteX4" fmla="*/ 714375 w 1924050"/>
                  <a:gd name="connsiteY4" fmla="*/ 9525 h 1104900"/>
                  <a:gd name="connsiteX0" fmla="*/ 704850 w 1914525"/>
                  <a:gd name="connsiteY0" fmla="*/ 0 h 1095375"/>
                  <a:gd name="connsiteX1" fmla="*/ 0 w 1914525"/>
                  <a:gd name="connsiteY1" fmla="*/ 38100 h 1095375"/>
                  <a:gd name="connsiteX2" fmla="*/ 1581150 w 1914525"/>
                  <a:gd name="connsiteY2" fmla="*/ 1095375 h 1095375"/>
                  <a:gd name="connsiteX3" fmla="*/ 1914525 w 1914525"/>
                  <a:gd name="connsiteY3" fmla="*/ 933450 h 1095375"/>
                  <a:gd name="connsiteX4" fmla="*/ 704850 w 1914525"/>
                  <a:gd name="connsiteY4" fmla="*/ 0 h 1095375"/>
                  <a:gd name="connsiteX0" fmla="*/ 704850 w 1914525"/>
                  <a:gd name="connsiteY0" fmla="*/ 2444 h 1097819"/>
                  <a:gd name="connsiteX1" fmla="*/ 0 w 1914525"/>
                  <a:gd name="connsiteY1" fmla="*/ 40544 h 1097819"/>
                  <a:gd name="connsiteX2" fmla="*/ 1581150 w 1914525"/>
                  <a:gd name="connsiteY2" fmla="*/ 1097819 h 1097819"/>
                  <a:gd name="connsiteX3" fmla="*/ 1914525 w 1914525"/>
                  <a:gd name="connsiteY3" fmla="*/ 935894 h 1097819"/>
                  <a:gd name="connsiteX4" fmla="*/ 704850 w 1914525"/>
                  <a:gd name="connsiteY4" fmla="*/ 2444 h 1097819"/>
                  <a:gd name="connsiteX0" fmla="*/ 704850 w 1914525"/>
                  <a:gd name="connsiteY0" fmla="*/ 21793 h 1117168"/>
                  <a:gd name="connsiteX1" fmla="*/ 0 w 1914525"/>
                  <a:gd name="connsiteY1" fmla="*/ 59893 h 1117168"/>
                  <a:gd name="connsiteX2" fmla="*/ 1581150 w 1914525"/>
                  <a:gd name="connsiteY2" fmla="*/ 1117168 h 1117168"/>
                  <a:gd name="connsiteX3" fmla="*/ 1914525 w 1914525"/>
                  <a:gd name="connsiteY3" fmla="*/ 955243 h 1117168"/>
                  <a:gd name="connsiteX4" fmla="*/ 704850 w 1914525"/>
                  <a:gd name="connsiteY4" fmla="*/ 21793 h 1117168"/>
                  <a:gd name="connsiteX0" fmla="*/ 704850 w 1914525"/>
                  <a:gd name="connsiteY0" fmla="*/ 21793 h 1079068"/>
                  <a:gd name="connsiteX1" fmla="*/ 0 w 1914525"/>
                  <a:gd name="connsiteY1" fmla="*/ 59893 h 1079068"/>
                  <a:gd name="connsiteX2" fmla="*/ 1676400 w 1914525"/>
                  <a:gd name="connsiteY2" fmla="*/ 1079068 h 1079068"/>
                  <a:gd name="connsiteX3" fmla="*/ 1914525 w 1914525"/>
                  <a:gd name="connsiteY3" fmla="*/ 955243 h 1079068"/>
                  <a:gd name="connsiteX4" fmla="*/ 704850 w 1914525"/>
                  <a:gd name="connsiteY4" fmla="*/ 21793 h 1079068"/>
                  <a:gd name="connsiteX0" fmla="*/ 485775 w 1695450"/>
                  <a:gd name="connsiteY0" fmla="*/ 21793 h 1079068"/>
                  <a:gd name="connsiteX1" fmla="*/ 0 w 1695450"/>
                  <a:gd name="connsiteY1" fmla="*/ 59893 h 1079068"/>
                  <a:gd name="connsiteX2" fmla="*/ 1457325 w 1695450"/>
                  <a:gd name="connsiteY2" fmla="*/ 1079068 h 1079068"/>
                  <a:gd name="connsiteX3" fmla="*/ 1695450 w 1695450"/>
                  <a:gd name="connsiteY3" fmla="*/ 955243 h 1079068"/>
                  <a:gd name="connsiteX4" fmla="*/ 485775 w 1695450"/>
                  <a:gd name="connsiteY4" fmla="*/ 21793 h 1079068"/>
                  <a:gd name="connsiteX0" fmla="*/ 485775 w 1695450"/>
                  <a:gd name="connsiteY0" fmla="*/ 21793 h 1021918"/>
                  <a:gd name="connsiteX1" fmla="*/ 0 w 1695450"/>
                  <a:gd name="connsiteY1" fmla="*/ 59893 h 1021918"/>
                  <a:gd name="connsiteX2" fmla="*/ 1362075 w 1695450"/>
                  <a:gd name="connsiteY2" fmla="*/ 1021918 h 1021918"/>
                  <a:gd name="connsiteX3" fmla="*/ 1695450 w 1695450"/>
                  <a:gd name="connsiteY3" fmla="*/ 955243 h 1021918"/>
                  <a:gd name="connsiteX4" fmla="*/ 485775 w 1695450"/>
                  <a:gd name="connsiteY4" fmla="*/ 21793 h 1021918"/>
                  <a:gd name="connsiteX0" fmla="*/ 485775 w 1695450"/>
                  <a:gd name="connsiteY0" fmla="*/ 16934 h 1017059"/>
                  <a:gd name="connsiteX1" fmla="*/ 0 w 1695450"/>
                  <a:gd name="connsiteY1" fmla="*/ 55034 h 1017059"/>
                  <a:gd name="connsiteX2" fmla="*/ 1362075 w 1695450"/>
                  <a:gd name="connsiteY2" fmla="*/ 1017059 h 1017059"/>
                  <a:gd name="connsiteX3" fmla="*/ 1695450 w 1695450"/>
                  <a:gd name="connsiteY3" fmla="*/ 950384 h 1017059"/>
                  <a:gd name="connsiteX4" fmla="*/ 485775 w 1695450"/>
                  <a:gd name="connsiteY4" fmla="*/ 16934 h 1017059"/>
                  <a:gd name="connsiteX0" fmla="*/ 485775 w 1695450"/>
                  <a:gd name="connsiteY0" fmla="*/ 16934 h 1017059"/>
                  <a:gd name="connsiteX1" fmla="*/ 0 w 1695450"/>
                  <a:gd name="connsiteY1" fmla="*/ 55034 h 1017059"/>
                  <a:gd name="connsiteX2" fmla="*/ 1362075 w 1695450"/>
                  <a:gd name="connsiteY2" fmla="*/ 1017059 h 1017059"/>
                  <a:gd name="connsiteX3" fmla="*/ 1695450 w 1695450"/>
                  <a:gd name="connsiteY3" fmla="*/ 950384 h 1017059"/>
                  <a:gd name="connsiteX4" fmla="*/ 485775 w 1695450"/>
                  <a:gd name="connsiteY4" fmla="*/ 16934 h 1017059"/>
                  <a:gd name="connsiteX0" fmla="*/ 419100 w 1628775"/>
                  <a:gd name="connsiteY0" fmla="*/ 16934 h 1017059"/>
                  <a:gd name="connsiteX1" fmla="*/ 0 w 1628775"/>
                  <a:gd name="connsiteY1" fmla="*/ 55034 h 1017059"/>
                  <a:gd name="connsiteX2" fmla="*/ 1295400 w 1628775"/>
                  <a:gd name="connsiteY2" fmla="*/ 1017059 h 1017059"/>
                  <a:gd name="connsiteX3" fmla="*/ 1628775 w 1628775"/>
                  <a:gd name="connsiteY3" fmla="*/ 950384 h 1017059"/>
                  <a:gd name="connsiteX4" fmla="*/ 419100 w 1628775"/>
                  <a:gd name="connsiteY4" fmla="*/ 16934 h 1017059"/>
                  <a:gd name="connsiteX0" fmla="*/ 419100 w 1628775"/>
                  <a:gd name="connsiteY0" fmla="*/ 21793 h 1021918"/>
                  <a:gd name="connsiteX1" fmla="*/ 0 w 1628775"/>
                  <a:gd name="connsiteY1" fmla="*/ 59893 h 1021918"/>
                  <a:gd name="connsiteX2" fmla="*/ 1295400 w 1628775"/>
                  <a:gd name="connsiteY2" fmla="*/ 1021918 h 1021918"/>
                  <a:gd name="connsiteX3" fmla="*/ 1628775 w 1628775"/>
                  <a:gd name="connsiteY3" fmla="*/ 955243 h 1021918"/>
                  <a:gd name="connsiteX4" fmla="*/ 419100 w 1628775"/>
                  <a:gd name="connsiteY4" fmla="*/ 21793 h 1021918"/>
                  <a:gd name="connsiteX0" fmla="*/ 419100 w 1628775"/>
                  <a:gd name="connsiteY0" fmla="*/ 38457 h 1038582"/>
                  <a:gd name="connsiteX1" fmla="*/ 0 w 1628775"/>
                  <a:gd name="connsiteY1" fmla="*/ 76557 h 1038582"/>
                  <a:gd name="connsiteX2" fmla="*/ 1295400 w 1628775"/>
                  <a:gd name="connsiteY2" fmla="*/ 1038582 h 1038582"/>
                  <a:gd name="connsiteX3" fmla="*/ 1628775 w 1628775"/>
                  <a:gd name="connsiteY3" fmla="*/ 971907 h 1038582"/>
                  <a:gd name="connsiteX4" fmla="*/ 419100 w 1628775"/>
                  <a:gd name="connsiteY4" fmla="*/ 38457 h 1038582"/>
                  <a:gd name="connsiteX0" fmla="*/ 419100 w 1628775"/>
                  <a:gd name="connsiteY0" fmla="*/ 42655 h 1042780"/>
                  <a:gd name="connsiteX1" fmla="*/ 0 w 1628775"/>
                  <a:gd name="connsiteY1" fmla="*/ 80755 h 1042780"/>
                  <a:gd name="connsiteX2" fmla="*/ 1295400 w 1628775"/>
                  <a:gd name="connsiteY2" fmla="*/ 1042780 h 1042780"/>
                  <a:gd name="connsiteX3" fmla="*/ 1628775 w 1628775"/>
                  <a:gd name="connsiteY3" fmla="*/ 976105 h 1042780"/>
                  <a:gd name="connsiteX4" fmla="*/ 419100 w 1628775"/>
                  <a:gd name="connsiteY4" fmla="*/ 42655 h 1042780"/>
                  <a:gd name="connsiteX0" fmla="*/ 419100 w 1628775"/>
                  <a:gd name="connsiteY0" fmla="*/ 42655 h 1042780"/>
                  <a:gd name="connsiteX1" fmla="*/ 0 w 1628775"/>
                  <a:gd name="connsiteY1" fmla="*/ 80755 h 1042780"/>
                  <a:gd name="connsiteX2" fmla="*/ 1295400 w 1628775"/>
                  <a:gd name="connsiteY2" fmla="*/ 1042780 h 1042780"/>
                  <a:gd name="connsiteX3" fmla="*/ 1628775 w 1628775"/>
                  <a:gd name="connsiteY3" fmla="*/ 976105 h 1042780"/>
                  <a:gd name="connsiteX4" fmla="*/ 419100 w 1628775"/>
                  <a:gd name="connsiteY4" fmla="*/ 42655 h 1042780"/>
                  <a:gd name="connsiteX0" fmla="*/ 419100 w 1628775"/>
                  <a:gd name="connsiteY0" fmla="*/ 45241 h 1045366"/>
                  <a:gd name="connsiteX1" fmla="*/ 0 w 1628775"/>
                  <a:gd name="connsiteY1" fmla="*/ 83341 h 1045366"/>
                  <a:gd name="connsiteX2" fmla="*/ 1295400 w 1628775"/>
                  <a:gd name="connsiteY2" fmla="*/ 1045366 h 1045366"/>
                  <a:gd name="connsiteX3" fmla="*/ 1628775 w 1628775"/>
                  <a:gd name="connsiteY3" fmla="*/ 978691 h 1045366"/>
                  <a:gd name="connsiteX4" fmla="*/ 419100 w 1628775"/>
                  <a:gd name="connsiteY4" fmla="*/ 45241 h 1045366"/>
                  <a:gd name="connsiteX0" fmla="*/ 383930 w 1593605"/>
                  <a:gd name="connsiteY0" fmla="*/ 45241 h 1045366"/>
                  <a:gd name="connsiteX1" fmla="*/ 0 w 1593605"/>
                  <a:gd name="connsiteY1" fmla="*/ 83341 h 1045366"/>
                  <a:gd name="connsiteX2" fmla="*/ 1260230 w 1593605"/>
                  <a:gd name="connsiteY2" fmla="*/ 1045366 h 1045366"/>
                  <a:gd name="connsiteX3" fmla="*/ 1593605 w 1593605"/>
                  <a:gd name="connsiteY3" fmla="*/ 978691 h 1045366"/>
                  <a:gd name="connsiteX4" fmla="*/ 383930 w 1593605"/>
                  <a:gd name="connsiteY4" fmla="*/ 45241 h 1045366"/>
                  <a:gd name="connsiteX0" fmla="*/ 383930 w 1593605"/>
                  <a:gd name="connsiteY0" fmla="*/ 38512 h 1038637"/>
                  <a:gd name="connsiteX1" fmla="*/ 0 w 1593605"/>
                  <a:gd name="connsiteY1" fmla="*/ 76612 h 1038637"/>
                  <a:gd name="connsiteX2" fmla="*/ 1260230 w 1593605"/>
                  <a:gd name="connsiteY2" fmla="*/ 1038637 h 1038637"/>
                  <a:gd name="connsiteX3" fmla="*/ 1593605 w 1593605"/>
                  <a:gd name="connsiteY3" fmla="*/ 971962 h 1038637"/>
                  <a:gd name="connsiteX4" fmla="*/ 383930 w 1593605"/>
                  <a:gd name="connsiteY4" fmla="*/ 38512 h 10386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93605" h="1038637">
                    <a:moveTo>
                      <a:pt x="383930" y="38512"/>
                    </a:moveTo>
                    <a:cubicBezTo>
                      <a:pt x="269874" y="-49899"/>
                      <a:pt x="81816" y="36070"/>
                      <a:pt x="0" y="76612"/>
                    </a:cubicBezTo>
                    <a:lnTo>
                      <a:pt x="1260230" y="1038637"/>
                    </a:lnTo>
                    <a:lnTo>
                      <a:pt x="1593605" y="971962"/>
                    </a:lnTo>
                    <a:lnTo>
                      <a:pt x="383930" y="38512"/>
                    </a:ln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000" dirty="0">
                  <a:latin typeface="Adobe Arabic" panose="02040503050201020203" pitchFamily="18" charset="-78"/>
                  <a:cs typeface="Adobe Arabic" panose="02040503050201020203" pitchFamily="18" charset="-78"/>
                </a:endParaRPr>
              </a:p>
            </p:txBody>
          </p:sp>
          <p:sp>
            <p:nvSpPr>
              <p:cNvPr id="70" name="Down Arrow 1">
                <a:extLst>
                  <a:ext uri="{FF2B5EF4-FFF2-40B4-BE49-F238E27FC236}">
                    <a16:creationId xmlns:a16="http://schemas.microsoft.com/office/drawing/2014/main" id="{6E3A649E-266C-5F22-B47E-B8950DD07C56}"/>
                  </a:ext>
                </a:extLst>
              </p:cNvPr>
              <p:cNvSpPr/>
              <p:nvPr/>
            </p:nvSpPr>
            <p:spPr>
              <a:xfrm>
                <a:off x="3846587" y="1612057"/>
                <a:ext cx="1800200" cy="2766815"/>
              </a:xfrm>
              <a:custGeom>
                <a:avLst/>
                <a:gdLst>
                  <a:gd name="connsiteX0" fmla="*/ 221456 w 1800200"/>
                  <a:gd name="connsiteY0" fmla="*/ 0 h 2766815"/>
                  <a:gd name="connsiteX1" fmla="*/ 1512069 w 1800200"/>
                  <a:gd name="connsiteY1" fmla="*/ 968053 h 2766815"/>
                  <a:gd name="connsiteX2" fmla="*/ 1512069 w 1800200"/>
                  <a:gd name="connsiteY2" fmla="*/ 1838146 h 2766815"/>
                  <a:gd name="connsiteX3" fmla="*/ 1800200 w 1800200"/>
                  <a:gd name="connsiteY3" fmla="*/ 1838146 h 2766815"/>
                  <a:gd name="connsiteX4" fmla="*/ 900100 w 1800200"/>
                  <a:gd name="connsiteY4" fmla="*/ 2766815 h 2766815"/>
                  <a:gd name="connsiteX5" fmla="*/ 0 w 1800200"/>
                  <a:gd name="connsiteY5" fmla="*/ 1838146 h 2766815"/>
                  <a:gd name="connsiteX6" fmla="*/ 288131 w 1800200"/>
                  <a:gd name="connsiteY6" fmla="*/ 1838146 h 2766815"/>
                  <a:gd name="connsiteX7" fmla="*/ 221456 w 1800200"/>
                  <a:gd name="connsiteY7" fmla="*/ 0 h 2766815"/>
                  <a:gd name="connsiteX0" fmla="*/ 221456 w 1800200"/>
                  <a:gd name="connsiteY0" fmla="*/ 0 h 2766815"/>
                  <a:gd name="connsiteX1" fmla="*/ 1512069 w 1800200"/>
                  <a:gd name="connsiteY1" fmla="*/ 968053 h 2766815"/>
                  <a:gd name="connsiteX2" fmla="*/ 1512069 w 1800200"/>
                  <a:gd name="connsiteY2" fmla="*/ 1838146 h 2766815"/>
                  <a:gd name="connsiteX3" fmla="*/ 1800200 w 1800200"/>
                  <a:gd name="connsiteY3" fmla="*/ 1838146 h 2766815"/>
                  <a:gd name="connsiteX4" fmla="*/ 900100 w 1800200"/>
                  <a:gd name="connsiteY4" fmla="*/ 2766815 h 2766815"/>
                  <a:gd name="connsiteX5" fmla="*/ 0 w 1800200"/>
                  <a:gd name="connsiteY5" fmla="*/ 1838146 h 2766815"/>
                  <a:gd name="connsiteX6" fmla="*/ 288131 w 1800200"/>
                  <a:gd name="connsiteY6" fmla="*/ 1838146 h 2766815"/>
                  <a:gd name="connsiteX7" fmla="*/ 221456 w 1800200"/>
                  <a:gd name="connsiteY7" fmla="*/ 0 h 2766815"/>
                  <a:gd name="connsiteX0" fmla="*/ 221456 w 1800200"/>
                  <a:gd name="connsiteY0" fmla="*/ 0 h 2766815"/>
                  <a:gd name="connsiteX1" fmla="*/ 1464444 w 1800200"/>
                  <a:gd name="connsiteY1" fmla="*/ 929953 h 2766815"/>
                  <a:gd name="connsiteX2" fmla="*/ 1512069 w 1800200"/>
                  <a:gd name="connsiteY2" fmla="*/ 1838146 h 2766815"/>
                  <a:gd name="connsiteX3" fmla="*/ 1800200 w 1800200"/>
                  <a:gd name="connsiteY3" fmla="*/ 1838146 h 2766815"/>
                  <a:gd name="connsiteX4" fmla="*/ 900100 w 1800200"/>
                  <a:gd name="connsiteY4" fmla="*/ 2766815 h 2766815"/>
                  <a:gd name="connsiteX5" fmla="*/ 0 w 1800200"/>
                  <a:gd name="connsiteY5" fmla="*/ 1838146 h 2766815"/>
                  <a:gd name="connsiteX6" fmla="*/ 288131 w 1800200"/>
                  <a:gd name="connsiteY6" fmla="*/ 1838146 h 2766815"/>
                  <a:gd name="connsiteX7" fmla="*/ 221456 w 1800200"/>
                  <a:gd name="connsiteY7" fmla="*/ 0 h 2766815"/>
                  <a:gd name="connsiteX0" fmla="*/ 221456 w 1800200"/>
                  <a:gd name="connsiteY0" fmla="*/ 0 h 2766815"/>
                  <a:gd name="connsiteX1" fmla="*/ 1464444 w 1800200"/>
                  <a:gd name="connsiteY1" fmla="*/ 929953 h 2766815"/>
                  <a:gd name="connsiteX2" fmla="*/ 1512069 w 1800200"/>
                  <a:gd name="connsiteY2" fmla="*/ 1838146 h 2766815"/>
                  <a:gd name="connsiteX3" fmla="*/ 1800200 w 1800200"/>
                  <a:gd name="connsiteY3" fmla="*/ 1838146 h 2766815"/>
                  <a:gd name="connsiteX4" fmla="*/ 900100 w 1800200"/>
                  <a:gd name="connsiteY4" fmla="*/ 2766815 h 2766815"/>
                  <a:gd name="connsiteX5" fmla="*/ 0 w 1800200"/>
                  <a:gd name="connsiteY5" fmla="*/ 1838146 h 2766815"/>
                  <a:gd name="connsiteX6" fmla="*/ 288131 w 1800200"/>
                  <a:gd name="connsiteY6" fmla="*/ 1838146 h 2766815"/>
                  <a:gd name="connsiteX7" fmla="*/ 221456 w 1800200"/>
                  <a:gd name="connsiteY7" fmla="*/ 0 h 2766815"/>
                  <a:gd name="connsiteX0" fmla="*/ 221456 w 1800200"/>
                  <a:gd name="connsiteY0" fmla="*/ 0 h 2766815"/>
                  <a:gd name="connsiteX1" fmla="*/ 1464444 w 1800200"/>
                  <a:gd name="connsiteY1" fmla="*/ 929953 h 2766815"/>
                  <a:gd name="connsiteX2" fmla="*/ 1512069 w 1800200"/>
                  <a:gd name="connsiteY2" fmla="*/ 1838146 h 2766815"/>
                  <a:gd name="connsiteX3" fmla="*/ 1800200 w 1800200"/>
                  <a:gd name="connsiteY3" fmla="*/ 1838146 h 2766815"/>
                  <a:gd name="connsiteX4" fmla="*/ 900100 w 1800200"/>
                  <a:gd name="connsiteY4" fmla="*/ 2766815 h 2766815"/>
                  <a:gd name="connsiteX5" fmla="*/ 0 w 1800200"/>
                  <a:gd name="connsiteY5" fmla="*/ 1838146 h 2766815"/>
                  <a:gd name="connsiteX6" fmla="*/ 288131 w 1800200"/>
                  <a:gd name="connsiteY6" fmla="*/ 1838146 h 2766815"/>
                  <a:gd name="connsiteX7" fmla="*/ 221456 w 1800200"/>
                  <a:gd name="connsiteY7" fmla="*/ 0 h 2766815"/>
                  <a:gd name="connsiteX0" fmla="*/ 221456 w 1800200"/>
                  <a:gd name="connsiteY0" fmla="*/ 0 h 2766815"/>
                  <a:gd name="connsiteX1" fmla="*/ 1464444 w 1800200"/>
                  <a:gd name="connsiteY1" fmla="*/ 929953 h 2766815"/>
                  <a:gd name="connsiteX2" fmla="*/ 1512069 w 1800200"/>
                  <a:gd name="connsiteY2" fmla="*/ 1838146 h 2766815"/>
                  <a:gd name="connsiteX3" fmla="*/ 1800200 w 1800200"/>
                  <a:gd name="connsiteY3" fmla="*/ 1838146 h 2766815"/>
                  <a:gd name="connsiteX4" fmla="*/ 900100 w 1800200"/>
                  <a:gd name="connsiteY4" fmla="*/ 2766815 h 2766815"/>
                  <a:gd name="connsiteX5" fmla="*/ 0 w 1800200"/>
                  <a:gd name="connsiteY5" fmla="*/ 1838146 h 2766815"/>
                  <a:gd name="connsiteX6" fmla="*/ 288131 w 1800200"/>
                  <a:gd name="connsiteY6" fmla="*/ 1838146 h 2766815"/>
                  <a:gd name="connsiteX7" fmla="*/ 221456 w 1800200"/>
                  <a:gd name="connsiteY7" fmla="*/ 0 h 2766815"/>
                  <a:gd name="connsiteX0" fmla="*/ 221456 w 1800200"/>
                  <a:gd name="connsiteY0" fmla="*/ 0 h 2766815"/>
                  <a:gd name="connsiteX1" fmla="*/ 1464444 w 1800200"/>
                  <a:gd name="connsiteY1" fmla="*/ 929953 h 2766815"/>
                  <a:gd name="connsiteX2" fmla="*/ 1512069 w 1800200"/>
                  <a:gd name="connsiteY2" fmla="*/ 1838146 h 2766815"/>
                  <a:gd name="connsiteX3" fmla="*/ 1800200 w 1800200"/>
                  <a:gd name="connsiteY3" fmla="*/ 1838146 h 2766815"/>
                  <a:gd name="connsiteX4" fmla="*/ 900100 w 1800200"/>
                  <a:gd name="connsiteY4" fmla="*/ 2766815 h 2766815"/>
                  <a:gd name="connsiteX5" fmla="*/ 0 w 1800200"/>
                  <a:gd name="connsiteY5" fmla="*/ 1838146 h 2766815"/>
                  <a:gd name="connsiteX6" fmla="*/ 288131 w 1800200"/>
                  <a:gd name="connsiteY6" fmla="*/ 1838146 h 2766815"/>
                  <a:gd name="connsiteX7" fmla="*/ 221456 w 1800200"/>
                  <a:gd name="connsiteY7" fmla="*/ 0 h 27668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00200" h="2766815">
                    <a:moveTo>
                      <a:pt x="221456" y="0"/>
                    </a:moveTo>
                    <a:lnTo>
                      <a:pt x="1464444" y="929953"/>
                    </a:lnTo>
                    <a:cubicBezTo>
                      <a:pt x="1514023" y="992361"/>
                      <a:pt x="1496194" y="1535415"/>
                      <a:pt x="1512069" y="1838146"/>
                    </a:cubicBezTo>
                    <a:lnTo>
                      <a:pt x="1800200" y="1838146"/>
                    </a:lnTo>
                    <a:lnTo>
                      <a:pt x="900100" y="2766815"/>
                    </a:lnTo>
                    <a:lnTo>
                      <a:pt x="0" y="1838146"/>
                    </a:lnTo>
                    <a:lnTo>
                      <a:pt x="288131" y="1838146"/>
                    </a:lnTo>
                    <a:cubicBezTo>
                      <a:pt x="288131" y="1238131"/>
                      <a:pt x="297656" y="104715"/>
                      <a:pt x="221456" y="0"/>
                    </a:cubicBezTo>
                    <a:close/>
                  </a:path>
                </a:pathLst>
              </a:custGeom>
              <a:solidFill>
                <a:srgbClr val="FFCC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000" dirty="0">
                  <a:latin typeface="Adobe Arabic" panose="02040503050201020203" pitchFamily="18" charset="-78"/>
                  <a:cs typeface="Adobe Arabic" panose="02040503050201020203" pitchFamily="18" charset="-78"/>
                </a:endParaRPr>
              </a:p>
            </p:txBody>
          </p:sp>
        </p:grpSp>
        <p:sp>
          <p:nvSpPr>
            <p:cNvPr id="67" name="TextBox 66">
              <a:extLst>
                <a:ext uri="{FF2B5EF4-FFF2-40B4-BE49-F238E27FC236}">
                  <a16:creationId xmlns:a16="http://schemas.microsoft.com/office/drawing/2014/main" id="{8FB6301A-431A-D3EA-E925-2EAD4A7A516D}"/>
                </a:ext>
              </a:extLst>
            </p:cNvPr>
            <p:cNvSpPr txBox="1"/>
            <p:nvPr/>
          </p:nvSpPr>
          <p:spPr>
            <a:xfrm>
              <a:off x="3124563" y="2794394"/>
              <a:ext cx="1649642" cy="800219"/>
            </a:xfrm>
            <a:prstGeom prst="rect">
              <a:avLst/>
            </a:prstGeom>
            <a:noFill/>
          </p:spPr>
          <p:txBody>
            <a:bodyPr wrap="square">
              <a:spAutoFit/>
            </a:bodyPr>
            <a:lstStyle/>
            <a:p>
              <a:pPr algn="ctr" rtl="1">
                <a:lnSpc>
                  <a:spcPct val="115000"/>
                </a:lnSpc>
              </a:pPr>
              <a:r>
                <a:rPr lang="ar-EG" sz="2000" dirty="0">
                  <a:latin typeface="Adobe Arabic" panose="02040503050201020203" pitchFamily="18" charset="-78"/>
                  <a:ea typeface="GE Dinar Two Medium" panose="020A0503020102020204" pitchFamily="18" charset="-78"/>
                  <a:cs typeface="Adobe Arabic" panose="02040503050201020203" pitchFamily="18" charset="-78"/>
                </a:rPr>
                <a:t>تحقيق الأهداف التنظيمية</a:t>
              </a:r>
              <a:endParaRPr lang="en-US" sz="2000" dirty="0">
                <a:latin typeface="Adobe Arabic" panose="02040503050201020203" pitchFamily="18" charset="-78"/>
                <a:ea typeface="GE Dinar Two Medium" panose="020A0503020102020204" pitchFamily="18" charset="-78"/>
                <a:cs typeface="Adobe Arabic" panose="02040503050201020203" pitchFamily="18" charset="-78"/>
              </a:endParaRPr>
            </a:p>
          </p:txBody>
        </p:sp>
        <p:sp>
          <p:nvSpPr>
            <p:cNvPr id="68" name="TextBox 67">
              <a:extLst>
                <a:ext uri="{FF2B5EF4-FFF2-40B4-BE49-F238E27FC236}">
                  <a16:creationId xmlns:a16="http://schemas.microsoft.com/office/drawing/2014/main" id="{5344F3DF-A9EC-0537-7BC8-145F0961CC53}"/>
                </a:ext>
              </a:extLst>
            </p:cNvPr>
            <p:cNvSpPr txBox="1"/>
            <p:nvPr/>
          </p:nvSpPr>
          <p:spPr>
            <a:xfrm>
              <a:off x="4924469" y="3429000"/>
              <a:ext cx="572484" cy="400110"/>
            </a:xfrm>
            <a:prstGeom prst="rect">
              <a:avLst/>
            </a:prstGeom>
            <a:noFill/>
          </p:spPr>
          <p:txBody>
            <a:bodyPr wrap="square" rtlCol="0" anchor="ctr">
              <a:spAutoFit/>
            </a:bodyPr>
            <a:lstStyle/>
            <a:p>
              <a:pPr algn="ctr"/>
              <a:r>
                <a:rPr lang="en-US" sz="2000" dirty="0">
                  <a:solidFill>
                    <a:schemeClr val="bg1"/>
                  </a:solidFill>
                  <a:latin typeface="Adobe Arabic" panose="02040503050201020203" pitchFamily="18" charset="-78"/>
                  <a:cs typeface="Adobe Arabic" panose="02040503050201020203" pitchFamily="18" charset="-78"/>
                </a:rPr>
                <a:t>05</a:t>
              </a:r>
            </a:p>
          </p:txBody>
        </p:sp>
      </p:grpSp>
    </p:spTree>
    <p:extLst>
      <p:ext uri="{BB962C8B-B14F-4D97-AF65-F5344CB8AC3E}">
        <p14:creationId xmlns:p14="http://schemas.microsoft.com/office/powerpoint/2010/main" val="9627573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anim calcmode="lin" valueType="num">
                                      <p:cBhvr>
                                        <p:cTn id="8" dur="1000" fill="hold"/>
                                        <p:tgtEl>
                                          <p:spTgt spid="17"/>
                                        </p:tgtEl>
                                        <p:attrNameLst>
                                          <p:attrName>ppt_x</p:attrName>
                                        </p:attrNameLst>
                                      </p:cBhvr>
                                      <p:tavLst>
                                        <p:tav tm="0">
                                          <p:val>
                                            <p:strVal val="#ppt_x"/>
                                          </p:val>
                                        </p:tav>
                                        <p:tav tm="100000">
                                          <p:val>
                                            <p:strVal val="#ppt_x"/>
                                          </p:val>
                                        </p:tav>
                                      </p:tavLst>
                                    </p:anim>
                                    <p:anim calcmode="lin" valueType="num">
                                      <p:cBhvr>
                                        <p:cTn id="9"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7"/>
                                        </p:tgtEl>
                                        <p:attrNameLst>
                                          <p:attrName>style.visibility</p:attrName>
                                        </p:attrNameLst>
                                      </p:cBhvr>
                                      <p:to>
                                        <p:strVal val="visible"/>
                                      </p:to>
                                    </p:set>
                                    <p:animEffect transition="in" filter="fade">
                                      <p:cBhvr>
                                        <p:cTn id="14" dur="1000"/>
                                        <p:tgtEl>
                                          <p:spTgt spid="47"/>
                                        </p:tgtEl>
                                      </p:cBhvr>
                                    </p:animEffect>
                                    <p:anim calcmode="lin" valueType="num">
                                      <p:cBhvr>
                                        <p:cTn id="15" dur="1000" fill="hold"/>
                                        <p:tgtEl>
                                          <p:spTgt spid="47"/>
                                        </p:tgtEl>
                                        <p:attrNameLst>
                                          <p:attrName>ppt_x</p:attrName>
                                        </p:attrNameLst>
                                      </p:cBhvr>
                                      <p:tavLst>
                                        <p:tav tm="0">
                                          <p:val>
                                            <p:strVal val="#ppt_x"/>
                                          </p:val>
                                        </p:tav>
                                        <p:tav tm="100000">
                                          <p:val>
                                            <p:strVal val="#ppt_x"/>
                                          </p:val>
                                        </p:tav>
                                      </p:tavLst>
                                    </p:anim>
                                    <p:anim calcmode="lin" valueType="num">
                                      <p:cBhvr>
                                        <p:cTn id="16" dur="1000" fill="hold"/>
                                        <p:tgtEl>
                                          <p:spTgt spid="47"/>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53"/>
                                        </p:tgtEl>
                                        <p:attrNameLst>
                                          <p:attrName>style.visibility</p:attrName>
                                        </p:attrNameLst>
                                      </p:cBhvr>
                                      <p:to>
                                        <p:strVal val="visible"/>
                                      </p:to>
                                    </p:set>
                                    <p:animEffect transition="in" filter="fade">
                                      <p:cBhvr>
                                        <p:cTn id="21" dur="1000"/>
                                        <p:tgtEl>
                                          <p:spTgt spid="53"/>
                                        </p:tgtEl>
                                      </p:cBhvr>
                                    </p:animEffect>
                                    <p:anim calcmode="lin" valueType="num">
                                      <p:cBhvr>
                                        <p:cTn id="22" dur="1000" fill="hold"/>
                                        <p:tgtEl>
                                          <p:spTgt spid="53"/>
                                        </p:tgtEl>
                                        <p:attrNameLst>
                                          <p:attrName>ppt_x</p:attrName>
                                        </p:attrNameLst>
                                      </p:cBhvr>
                                      <p:tavLst>
                                        <p:tav tm="0">
                                          <p:val>
                                            <p:strVal val="#ppt_x"/>
                                          </p:val>
                                        </p:tav>
                                        <p:tav tm="100000">
                                          <p:val>
                                            <p:strVal val="#ppt_x"/>
                                          </p:val>
                                        </p:tav>
                                      </p:tavLst>
                                    </p:anim>
                                    <p:anim calcmode="lin" valueType="num">
                                      <p:cBhvr>
                                        <p:cTn id="23" dur="1000" fill="hold"/>
                                        <p:tgtEl>
                                          <p:spTgt spid="53"/>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59"/>
                                        </p:tgtEl>
                                        <p:attrNameLst>
                                          <p:attrName>style.visibility</p:attrName>
                                        </p:attrNameLst>
                                      </p:cBhvr>
                                      <p:to>
                                        <p:strVal val="visible"/>
                                      </p:to>
                                    </p:set>
                                    <p:animEffect transition="in" filter="fade">
                                      <p:cBhvr>
                                        <p:cTn id="28" dur="1000"/>
                                        <p:tgtEl>
                                          <p:spTgt spid="59"/>
                                        </p:tgtEl>
                                      </p:cBhvr>
                                    </p:animEffect>
                                    <p:anim calcmode="lin" valueType="num">
                                      <p:cBhvr>
                                        <p:cTn id="29" dur="1000" fill="hold"/>
                                        <p:tgtEl>
                                          <p:spTgt spid="59"/>
                                        </p:tgtEl>
                                        <p:attrNameLst>
                                          <p:attrName>ppt_x</p:attrName>
                                        </p:attrNameLst>
                                      </p:cBhvr>
                                      <p:tavLst>
                                        <p:tav tm="0">
                                          <p:val>
                                            <p:strVal val="#ppt_x"/>
                                          </p:val>
                                        </p:tav>
                                        <p:tav tm="100000">
                                          <p:val>
                                            <p:strVal val="#ppt_x"/>
                                          </p:val>
                                        </p:tav>
                                      </p:tavLst>
                                    </p:anim>
                                    <p:anim calcmode="lin" valueType="num">
                                      <p:cBhvr>
                                        <p:cTn id="30" dur="1000" fill="hold"/>
                                        <p:tgtEl>
                                          <p:spTgt spid="59"/>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65"/>
                                        </p:tgtEl>
                                        <p:attrNameLst>
                                          <p:attrName>style.visibility</p:attrName>
                                        </p:attrNameLst>
                                      </p:cBhvr>
                                      <p:to>
                                        <p:strVal val="visible"/>
                                      </p:to>
                                    </p:set>
                                    <p:animEffect transition="in" filter="fade">
                                      <p:cBhvr>
                                        <p:cTn id="35" dur="1000"/>
                                        <p:tgtEl>
                                          <p:spTgt spid="65"/>
                                        </p:tgtEl>
                                      </p:cBhvr>
                                    </p:animEffect>
                                    <p:anim calcmode="lin" valueType="num">
                                      <p:cBhvr>
                                        <p:cTn id="36" dur="1000" fill="hold"/>
                                        <p:tgtEl>
                                          <p:spTgt spid="65"/>
                                        </p:tgtEl>
                                        <p:attrNameLst>
                                          <p:attrName>ppt_x</p:attrName>
                                        </p:attrNameLst>
                                      </p:cBhvr>
                                      <p:tavLst>
                                        <p:tav tm="0">
                                          <p:val>
                                            <p:strVal val="#ppt_x"/>
                                          </p:val>
                                        </p:tav>
                                        <p:tav tm="100000">
                                          <p:val>
                                            <p:strVal val="#ppt_x"/>
                                          </p:val>
                                        </p:tav>
                                      </p:tavLst>
                                    </p:anim>
                                    <p:anim calcmode="lin" valueType="num">
                                      <p:cBhvr>
                                        <p:cTn id="37" dur="1000" fill="hold"/>
                                        <p:tgtEl>
                                          <p:spTgt spid="6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779494" y="519096"/>
              <a:ext cx="6633012" cy="800219"/>
            </a:xfrm>
            <a:prstGeom prst="rect">
              <a:avLst/>
            </a:prstGeom>
            <a:noFill/>
          </p:spPr>
          <p:txBody>
            <a:bodyPr wrap="square">
              <a:spAutoFit/>
            </a:bodyPr>
            <a:lstStyle/>
            <a:p>
              <a:pPr algn="ctr" rtl="1">
                <a:lnSpc>
                  <a:spcPct val="115000"/>
                </a:lnSpc>
                <a:spcAft>
                  <a:spcPts val="800"/>
                </a:spcAft>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 كيف يختلف التقييم التطويري عن الرقابي؟</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aphicFrame>
        <p:nvGraphicFramePr>
          <p:cNvPr id="14" name="Table 13">
            <a:extLst>
              <a:ext uri="{FF2B5EF4-FFF2-40B4-BE49-F238E27FC236}">
                <a16:creationId xmlns:a16="http://schemas.microsoft.com/office/drawing/2014/main" id="{E8E92ADD-AC69-DA93-8FE1-0702711046BA}"/>
              </a:ext>
            </a:extLst>
          </p:cNvPr>
          <p:cNvGraphicFramePr>
            <a:graphicFrameLocks noGrp="1"/>
          </p:cNvGraphicFramePr>
          <p:nvPr>
            <p:extLst>
              <p:ext uri="{D42A27DB-BD31-4B8C-83A1-F6EECF244321}">
                <p14:modId xmlns:p14="http://schemas.microsoft.com/office/powerpoint/2010/main" val="3107552416"/>
              </p:ext>
            </p:extLst>
          </p:nvPr>
        </p:nvGraphicFramePr>
        <p:xfrm>
          <a:off x="3233420" y="2206752"/>
          <a:ext cx="5725160" cy="3633216"/>
        </p:xfrm>
        <a:graphic>
          <a:graphicData uri="http://schemas.openxmlformats.org/drawingml/2006/table">
            <a:tbl>
              <a:tblPr rtl="1" firstRow="1" firstCol="1" bandRow="1"/>
              <a:tblGrid>
                <a:gridCol w="1908175">
                  <a:extLst>
                    <a:ext uri="{9D8B030D-6E8A-4147-A177-3AD203B41FA5}">
                      <a16:colId xmlns:a16="http://schemas.microsoft.com/office/drawing/2014/main" val="1024359345"/>
                    </a:ext>
                  </a:extLst>
                </a:gridCol>
                <a:gridCol w="1908175">
                  <a:extLst>
                    <a:ext uri="{9D8B030D-6E8A-4147-A177-3AD203B41FA5}">
                      <a16:colId xmlns:a16="http://schemas.microsoft.com/office/drawing/2014/main" val="4033499253"/>
                    </a:ext>
                  </a:extLst>
                </a:gridCol>
                <a:gridCol w="1908810">
                  <a:extLst>
                    <a:ext uri="{9D8B030D-6E8A-4147-A177-3AD203B41FA5}">
                      <a16:colId xmlns:a16="http://schemas.microsoft.com/office/drawing/2014/main" val="2965661492"/>
                    </a:ext>
                  </a:extLst>
                </a:gridCol>
              </a:tblGrid>
              <a:tr h="813086">
                <a:tc>
                  <a:txBody>
                    <a:bodyPr/>
                    <a:lstStyle/>
                    <a:p>
                      <a:pPr algn="ctr" rtl="1">
                        <a:lnSpc>
                          <a:spcPct val="115000"/>
                        </a:lnSpc>
                      </a:pPr>
                      <a:r>
                        <a:rPr lang="ar-SA" sz="1600" b="1" kern="100" dirty="0">
                          <a:solidFill>
                            <a:srgbClr val="168489"/>
                          </a:solidFill>
                          <a:effectLst/>
                          <a:latin typeface="Times New Roman" panose="02020603050405020304" pitchFamily="18" charset="0"/>
                          <a:ea typeface="Times New Roman" panose="02020603050405020304" pitchFamily="18" charset="0"/>
                          <a:cs typeface="Sakkal Majalla" panose="02000000000000000000" pitchFamily="2" charset="-78"/>
                        </a:rPr>
                        <a:t>الجانب</a:t>
                      </a:r>
                      <a:endParaRPr lang="en-US" sz="1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rtl="1">
                        <a:lnSpc>
                          <a:spcPct val="115000"/>
                        </a:lnSpc>
                      </a:pPr>
                      <a:r>
                        <a:rPr lang="ar-SA" sz="1600" b="1" kern="100">
                          <a:solidFill>
                            <a:srgbClr val="168489"/>
                          </a:solidFill>
                          <a:effectLst/>
                          <a:latin typeface="Times New Roman" panose="02020603050405020304" pitchFamily="18" charset="0"/>
                          <a:ea typeface="Times New Roman" panose="02020603050405020304" pitchFamily="18" charset="0"/>
                          <a:cs typeface="Sakkal Majalla" panose="02000000000000000000" pitchFamily="2" charset="-78"/>
                        </a:rPr>
                        <a:t>التقييم التطويري</a:t>
                      </a:r>
                      <a:endParaRPr lang="en-US" sz="14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rtl="1">
                        <a:lnSpc>
                          <a:spcPct val="115000"/>
                        </a:lnSpc>
                      </a:pPr>
                      <a:r>
                        <a:rPr lang="ar-SA" sz="1600" b="1" kern="100">
                          <a:solidFill>
                            <a:srgbClr val="168489"/>
                          </a:solidFill>
                          <a:effectLst/>
                          <a:latin typeface="Times New Roman" panose="02020603050405020304" pitchFamily="18" charset="0"/>
                          <a:ea typeface="Times New Roman" panose="02020603050405020304" pitchFamily="18" charset="0"/>
                          <a:cs typeface="Sakkal Majalla" panose="02000000000000000000" pitchFamily="2" charset="-78"/>
                        </a:rPr>
                        <a:t>التقييم الرقابي</a:t>
                      </a:r>
                      <a:endParaRPr lang="en-US" sz="14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3355262447"/>
                  </a:ext>
                </a:extLst>
              </a:tr>
              <a:tr h="0">
                <a:tc>
                  <a:txBody>
                    <a:bodyPr/>
                    <a:lstStyle/>
                    <a:p>
                      <a:pPr algn="ctr" rtl="1">
                        <a:lnSpc>
                          <a:spcPct val="115000"/>
                        </a:lnSpc>
                      </a:pPr>
                      <a:r>
                        <a:rPr lang="ar-SA" sz="1600" b="1" kern="100">
                          <a:solidFill>
                            <a:srgbClr val="168489"/>
                          </a:solidFill>
                          <a:effectLst/>
                          <a:latin typeface="Times New Roman" panose="02020603050405020304" pitchFamily="18" charset="0"/>
                          <a:ea typeface="Times New Roman" panose="02020603050405020304" pitchFamily="18" charset="0"/>
                          <a:cs typeface="Sakkal Majalla" panose="02000000000000000000" pitchFamily="2" charset="-78"/>
                        </a:rPr>
                        <a:t>الهدف</a:t>
                      </a:r>
                      <a:endParaRPr lang="en-US" sz="14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rtl="1">
                        <a:lnSpc>
                          <a:spcPct val="115000"/>
                        </a:lnSpc>
                      </a:pPr>
                      <a:r>
                        <a:rPr lang="ar-SA" sz="1600" kern="10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تطوير المهارات وتحقيق الإمكانات</a:t>
                      </a:r>
                      <a:endParaRPr lang="en-US" sz="14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rtl="1">
                        <a:lnSpc>
                          <a:spcPct val="115000"/>
                        </a:lnSpc>
                      </a:pPr>
                      <a:r>
                        <a:rPr lang="ar-SA" sz="1600" kern="10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مراقبة الأداء وتحديد الأخطاء</a:t>
                      </a:r>
                      <a:endParaRPr lang="en-US" sz="14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053108478"/>
                  </a:ext>
                </a:extLst>
              </a:tr>
              <a:tr h="0">
                <a:tc>
                  <a:txBody>
                    <a:bodyPr/>
                    <a:lstStyle/>
                    <a:p>
                      <a:pPr algn="ctr" rtl="1">
                        <a:lnSpc>
                          <a:spcPct val="115000"/>
                        </a:lnSpc>
                      </a:pPr>
                      <a:r>
                        <a:rPr lang="ar-SA" sz="1600" b="1" kern="100">
                          <a:solidFill>
                            <a:srgbClr val="168489"/>
                          </a:solidFill>
                          <a:effectLst/>
                          <a:latin typeface="Times New Roman" panose="02020603050405020304" pitchFamily="18" charset="0"/>
                          <a:ea typeface="Times New Roman" panose="02020603050405020304" pitchFamily="18" charset="0"/>
                          <a:cs typeface="Sakkal Majalla" panose="02000000000000000000" pitchFamily="2" charset="-78"/>
                        </a:rPr>
                        <a:t>النهج</a:t>
                      </a:r>
                      <a:endParaRPr lang="en-US" sz="14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rtl="1">
                        <a:lnSpc>
                          <a:spcPct val="115000"/>
                        </a:lnSpc>
                      </a:pPr>
                      <a:r>
                        <a:rPr lang="ar-SA" sz="1600" kern="10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تعاوني، داعم، موجّه نحو الحلول</a:t>
                      </a:r>
                      <a:endParaRPr lang="en-US" sz="14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rtl="1">
                        <a:lnSpc>
                          <a:spcPct val="115000"/>
                        </a:lnSpc>
                      </a:pPr>
                      <a:r>
                        <a:rPr lang="ar-SA" sz="1600" kern="10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تقييمي، قد يكون نقدياً أو عقابياً</a:t>
                      </a:r>
                      <a:endParaRPr lang="en-US" sz="14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684055725"/>
                  </a:ext>
                </a:extLst>
              </a:tr>
              <a:tr h="491458">
                <a:tc>
                  <a:txBody>
                    <a:bodyPr/>
                    <a:lstStyle/>
                    <a:p>
                      <a:pPr algn="ctr" rtl="1">
                        <a:lnSpc>
                          <a:spcPct val="115000"/>
                        </a:lnSpc>
                      </a:pPr>
                      <a:r>
                        <a:rPr lang="ar-SA" sz="1600" b="1" kern="100" dirty="0">
                          <a:solidFill>
                            <a:srgbClr val="168489"/>
                          </a:solidFill>
                          <a:effectLst/>
                          <a:latin typeface="Times New Roman" panose="02020603050405020304" pitchFamily="18" charset="0"/>
                          <a:ea typeface="Times New Roman" panose="02020603050405020304" pitchFamily="18" charset="0"/>
                          <a:cs typeface="Sakkal Majalla" panose="02000000000000000000" pitchFamily="2" charset="-78"/>
                        </a:rPr>
                        <a:t>أثر التغذية الراجعة</a:t>
                      </a:r>
                      <a:endParaRPr lang="en-US" sz="1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rtl="1">
                        <a:lnSpc>
                          <a:spcPct val="115000"/>
                        </a:lnSpc>
                      </a:pPr>
                      <a:r>
                        <a:rPr lang="ar-SA" sz="1600" kern="10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تحفيزية، تبني الثقة</a:t>
                      </a:r>
                      <a:endParaRPr lang="en-US" sz="14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rtl="1">
                        <a:lnSpc>
                          <a:spcPct val="115000"/>
                        </a:lnSpc>
                      </a:pPr>
                      <a:r>
                        <a:rPr lang="ar-SA" sz="1600" kern="10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قد تسبب التوتر أو الدفاعية</a:t>
                      </a:r>
                      <a:endParaRPr lang="en-US" sz="14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810560322"/>
                  </a:ext>
                </a:extLst>
              </a:tr>
              <a:tr h="646176">
                <a:tc>
                  <a:txBody>
                    <a:bodyPr/>
                    <a:lstStyle/>
                    <a:p>
                      <a:pPr algn="ctr" rtl="1">
                        <a:lnSpc>
                          <a:spcPct val="115000"/>
                        </a:lnSpc>
                      </a:pPr>
                      <a:r>
                        <a:rPr lang="ar-SA" sz="1600" b="1" kern="100" dirty="0">
                          <a:solidFill>
                            <a:srgbClr val="168489"/>
                          </a:solidFill>
                          <a:effectLst/>
                          <a:latin typeface="Times New Roman" panose="02020603050405020304" pitchFamily="18" charset="0"/>
                          <a:ea typeface="Times New Roman" panose="02020603050405020304" pitchFamily="18" charset="0"/>
                          <a:cs typeface="Sakkal Majalla" panose="02000000000000000000" pitchFamily="2" charset="-78"/>
                        </a:rPr>
                        <a:t>النتيجة</a:t>
                      </a:r>
                      <a:endParaRPr lang="en-US" sz="1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rtl="1">
                        <a:lnSpc>
                          <a:spcPct val="115000"/>
                        </a:lnSpc>
                      </a:pPr>
                      <a:r>
                        <a:rPr lang="ar-SA" sz="1600" kern="10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خطط تطوير، فرص تعلّم</a:t>
                      </a:r>
                      <a:endParaRPr lang="en-US" sz="14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rtl="1">
                        <a:lnSpc>
                          <a:spcPct val="115000"/>
                        </a:lnSpc>
                      </a:pPr>
                      <a:r>
                        <a:rPr lang="ar-SA" sz="1600" kern="10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قرارات إدارية (ترقية، عقوبة)</a:t>
                      </a:r>
                      <a:endParaRPr lang="en-US" sz="14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258093082"/>
                  </a:ext>
                </a:extLst>
              </a:tr>
              <a:tr h="0">
                <a:tc>
                  <a:txBody>
                    <a:bodyPr/>
                    <a:lstStyle/>
                    <a:p>
                      <a:pPr algn="ctr" rtl="1">
                        <a:lnSpc>
                          <a:spcPct val="115000"/>
                        </a:lnSpc>
                      </a:pPr>
                      <a:r>
                        <a:rPr lang="ar-SA" sz="1600" b="1" kern="100" dirty="0">
                          <a:solidFill>
                            <a:srgbClr val="168489"/>
                          </a:solidFill>
                          <a:effectLst/>
                          <a:latin typeface="Times New Roman" panose="02020603050405020304" pitchFamily="18" charset="0"/>
                          <a:ea typeface="Times New Roman" panose="02020603050405020304" pitchFamily="18" charset="0"/>
                          <a:cs typeface="Sakkal Majalla" panose="02000000000000000000" pitchFamily="2" charset="-78"/>
                        </a:rPr>
                        <a:t>مثال</a:t>
                      </a:r>
                      <a:endParaRPr lang="en-US" sz="1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rtl="1">
                        <a:lnSpc>
                          <a:spcPct val="115000"/>
                        </a:lnSpc>
                      </a:pPr>
                      <a:r>
                        <a:rPr lang="ar-SA" sz="1600" kern="10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اقتراح دورة تدريبية لتحسين مهارة معينة</a:t>
                      </a:r>
                      <a:endParaRPr lang="en-US" sz="14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rtl="1">
                        <a:lnSpc>
                          <a:spcPct val="115000"/>
                        </a:lnSpc>
                      </a:pPr>
                      <a:r>
                        <a:rPr lang="ar-SA" sz="1600" kern="100"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توبيخ موظف لعدم تحقيق هدف المبيعات</a:t>
                      </a:r>
                      <a:endParaRPr lang="en-US" sz="1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456931992"/>
                  </a:ext>
                </a:extLst>
              </a:tr>
            </a:tbl>
          </a:graphicData>
        </a:graphic>
      </p:graphicFrame>
    </p:spTree>
    <p:extLst>
      <p:ext uri="{BB962C8B-B14F-4D97-AF65-F5344CB8AC3E}">
        <p14:creationId xmlns:p14="http://schemas.microsoft.com/office/powerpoint/2010/main" val="9679070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779494" y="519096"/>
              <a:ext cx="6633012" cy="800219"/>
            </a:xfrm>
            <a:prstGeom prst="rect">
              <a:avLst/>
            </a:prstGeom>
            <a:noFill/>
          </p:spPr>
          <p:txBody>
            <a:bodyPr wrap="square">
              <a:spAutoFit/>
            </a:bodyPr>
            <a:lstStyle/>
            <a:p>
              <a:pPr algn="ctr" rtl="1">
                <a:lnSpc>
                  <a:spcPct val="115000"/>
                </a:lnSpc>
                <a:spcAft>
                  <a:spcPts val="800"/>
                </a:spcAft>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كيفية تطبيق التقييم كأداة تطوير</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15" name="Group 14">
            <a:extLst>
              <a:ext uri="{FF2B5EF4-FFF2-40B4-BE49-F238E27FC236}">
                <a16:creationId xmlns:a16="http://schemas.microsoft.com/office/drawing/2014/main" id="{005ECE40-3B6E-8ED5-1E86-AF1C0DF76414}"/>
              </a:ext>
            </a:extLst>
          </p:cNvPr>
          <p:cNvGrpSpPr/>
          <p:nvPr/>
        </p:nvGrpSpPr>
        <p:grpSpPr>
          <a:xfrm>
            <a:off x="8331452" y="2378130"/>
            <a:ext cx="1564642" cy="3457847"/>
            <a:chOff x="8282053" y="2444079"/>
            <a:chExt cx="1130453" cy="2498291"/>
          </a:xfrm>
        </p:grpSpPr>
        <p:sp>
          <p:nvSpPr>
            <p:cNvPr id="16" name="Shape">
              <a:extLst>
                <a:ext uri="{FF2B5EF4-FFF2-40B4-BE49-F238E27FC236}">
                  <a16:creationId xmlns:a16="http://schemas.microsoft.com/office/drawing/2014/main" id="{54147BBD-AD73-406F-F0FF-BE3DF77CBFB9}"/>
                </a:ext>
              </a:extLst>
            </p:cNvPr>
            <p:cNvSpPr/>
            <p:nvPr/>
          </p:nvSpPr>
          <p:spPr>
            <a:xfrm>
              <a:off x="8404615" y="2444079"/>
              <a:ext cx="1007891" cy="1882259"/>
            </a:xfrm>
            <a:custGeom>
              <a:avLst/>
              <a:gdLst/>
              <a:ahLst/>
              <a:cxnLst>
                <a:cxn ang="0">
                  <a:pos x="wd2" y="hd2"/>
                </a:cxn>
                <a:cxn ang="5400000">
                  <a:pos x="wd2" y="hd2"/>
                </a:cxn>
                <a:cxn ang="10800000">
                  <a:pos x="wd2" y="hd2"/>
                </a:cxn>
                <a:cxn ang="16200000">
                  <a:pos x="wd2" y="hd2"/>
                </a:cxn>
              </a:cxnLst>
              <a:rect l="0" t="0" r="r" b="b"/>
              <a:pathLst>
                <a:path w="21600" h="20893" extrusionOk="0">
                  <a:moveTo>
                    <a:pt x="17908" y="20639"/>
                  </a:moveTo>
                  <a:lnTo>
                    <a:pt x="878" y="13765"/>
                  </a:lnTo>
                  <a:cubicBezTo>
                    <a:pt x="325" y="13538"/>
                    <a:pt x="0" y="13192"/>
                    <a:pt x="0" y="12830"/>
                  </a:cubicBezTo>
                  <a:lnTo>
                    <a:pt x="0" y="1188"/>
                  </a:lnTo>
                  <a:cubicBezTo>
                    <a:pt x="0" y="202"/>
                    <a:pt x="2196" y="-354"/>
                    <a:pt x="3692" y="253"/>
                  </a:cubicBezTo>
                  <a:lnTo>
                    <a:pt x="20722" y="7127"/>
                  </a:lnTo>
                  <a:cubicBezTo>
                    <a:pt x="21275" y="7354"/>
                    <a:pt x="21600" y="7700"/>
                    <a:pt x="21600" y="8062"/>
                  </a:cubicBezTo>
                  <a:lnTo>
                    <a:pt x="21600" y="19704"/>
                  </a:lnTo>
                  <a:cubicBezTo>
                    <a:pt x="21600" y="20698"/>
                    <a:pt x="19404" y="21246"/>
                    <a:pt x="17908" y="20639"/>
                  </a:cubicBezTo>
                  <a:close/>
                </a:path>
              </a:pathLst>
            </a:custGeom>
            <a:solidFill>
              <a:srgbClr val="B0B0B0"/>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defRPr>
              </a:pPr>
              <a:endParaRPr dirty="0"/>
            </a:p>
          </p:txBody>
        </p:sp>
        <p:sp>
          <p:nvSpPr>
            <p:cNvPr id="17" name="Shape">
              <a:extLst>
                <a:ext uri="{FF2B5EF4-FFF2-40B4-BE49-F238E27FC236}">
                  <a16:creationId xmlns:a16="http://schemas.microsoft.com/office/drawing/2014/main" id="{FDDBD358-5660-E550-3C78-BF9B87E3CF46}"/>
                </a:ext>
              </a:extLst>
            </p:cNvPr>
            <p:cNvSpPr/>
            <p:nvPr/>
          </p:nvSpPr>
          <p:spPr>
            <a:xfrm>
              <a:off x="8328719" y="3074010"/>
              <a:ext cx="1008649" cy="1868360"/>
            </a:xfrm>
            <a:custGeom>
              <a:avLst/>
              <a:gdLst/>
              <a:ahLst/>
              <a:cxnLst>
                <a:cxn ang="0">
                  <a:pos x="wd2" y="hd2"/>
                </a:cxn>
                <a:cxn ang="5400000">
                  <a:pos x="wd2" y="hd2"/>
                </a:cxn>
                <a:cxn ang="10800000">
                  <a:pos x="wd2" y="hd2"/>
                </a:cxn>
                <a:cxn ang="16200000">
                  <a:pos x="wd2" y="hd2"/>
                </a:cxn>
              </a:cxnLst>
              <a:rect l="0" t="0" r="r" b="b"/>
              <a:pathLst>
                <a:path w="21600" h="20836" extrusionOk="0">
                  <a:moveTo>
                    <a:pt x="3706" y="20577"/>
                  </a:moveTo>
                  <a:lnTo>
                    <a:pt x="20722" y="13671"/>
                  </a:lnTo>
                  <a:cubicBezTo>
                    <a:pt x="21275" y="13442"/>
                    <a:pt x="21600" y="13095"/>
                    <a:pt x="21600" y="12731"/>
                  </a:cubicBezTo>
                  <a:lnTo>
                    <a:pt x="21600" y="1347"/>
                  </a:lnTo>
                  <a:cubicBezTo>
                    <a:pt x="21600" y="230"/>
                    <a:pt x="19130" y="-405"/>
                    <a:pt x="17423" y="289"/>
                  </a:cubicBezTo>
                  <a:lnTo>
                    <a:pt x="878" y="7009"/>
                  </a:lnTo>
                  <a:cubicBezTo>
                    <a:pt x="325" y="7238"/>
                    <a:pt x="0" y="7585"/>
                    <a:pt x="0" y="7949"/>
                  </a:cubicBezTo>
                  <a:lnTo>
                    <a:pt x="0" y="19646"/>
                  </a:lnTo>
                  <a:cubicBezTo>
                    <a:pt x="16" y="20636"/>
                    <a:pt x="2194" y="21195"/>
                    <a:pt x="3706" y="20577"/>
                  </a:cubicBezTo>
                  <a:close/>
                </a:path>
              </a:pathLst>
            </a:custGeom>
            <a:solidFill>
              <a:srgbClr val="3D8E92"/>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defRPr>
              </a:pPr>
              <a:endParaRPr dirty="0"/>
            </a:p>
          </p:txBody>
        </p:sp>
        <p:sp>
          <p:nvSpPr>
            <p:cNvPr id="18" name="TextBox 14">
              <a:extLst>
                <a:ext uri="{FF2B5EF4-FFF2-40B4-BE49-F238E27FC236}">
                  <a16:creationId xmlns:a16="http://schemas.microsoft.com/office/drawing/2014/main" id="{B89BDA90-9F7B-07FD-3A3F-08D68383342F}"/>
                </a:ext>
              </a:extLst>
            </p:cNvPr>
            <p:cNvSpPr txBox="1"/>
            <p:nvPr/>
          </p:nvSpPr>
          <p:spPr>
            <a:xfrm>
              <a:off x="8420342" y="2763245"/>
              <a:ext cx="550151" cy="523220"/>
            </a:xfrm>
            <a:prstGeom prst="rect">
              <a:avLst/>
            </a:prstGeom>
            <a:noFill/>
          </p:spPr>
          <p:txBody>
            <a:bodyPr wrap="non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2800" b="1" dirty="0">
                  <a:solidFill>
                    <a:schemeClr val="bg1"/>
                  </a:solidFill>
                  <a:effectLst>
                    <a:outerShdw blurRad="38100" dist="38100" dir="2700000" algn="tl">
                      <a:srgbClr val="000000">
                        <a:alpha val="43137"/>
                      </a:srgbClr>
                    </a:outerShdw>
                  </a:effectLst>
                </a:rPr>
                <a:t>01</a:t>
              </a:r>
            </a:p>
          </p:txBody>
        </p:sp>
        <p:sp>
          <p:nvSpPr>
            <p:cNvPr id="19" name="TextBox 18">
              <a:extLst>
                <a:ext uri="{FF2B5EF4-FFF2-40B4-BE49-F238E27FC236}">
                  <a16:creationId xmlns:a16="http://schemas.microsoft.com/office/drawing/2014/main" id="{3ACFE77B-9447-E784-2F30-CB94012654D5}"/>
                </a:ext>
              </a:extLst>
            </p:cNvPr>
            <p:cNvSpPr txBox="1"/>
            <p:nvPr/>
          </p:nvSpPr>
          <p:spPr>
            <a:xfrm>
              <a:off x="8282053" y="3691065"/>
              <a:ext cx="1101979" cy="519508"/>
            </a:xfrm>
            <a:prstGeom prst="rect">
              <a:avLst/>
            </a:prstGeom>
            <a:noFill/>
          </p:spPr>
          <p:txBody>
            <a:bodyPr wrap="square">
              <a:spAutoFit/>
            </a:bodyPr>
            <a:lstStyle/>
            <a:p>
              <a:pPr algn="ctr">
                <a:lnSpc>
                  <a:spcPct val="115000"/>
                </a:lnSpc>
                <a:spcAft>
                  <a:spcPts val="800"/>
                </a:spcAft>
              </a:pPr>
              <a:r>
                <a:rPr lang="ar-EG" b="1" dirty="0">
                  <a:solidFill>
                    <a:schemeClr val="bg1"/>
                  </a:solidFill>
                  <a:latin typeface="Times New Roman" panose="02020603050405020304" pitchFamily="18" charset="0"/>
                  <a:ea typeface="Calibri" panose="020F0502020204030204" pitchFamily="34" charset="0"/>
                  <a:cs typeface="Adobe Arabic" panose="02040503050201020203" pitchFamily="18" charset="-78"/>
                </a:rPr>
                <a:t>وضع أهداف تطويرية واضحة</a:t>
              </a:r>
              <a:endParaRPr lang="en-US" b="1" dirty="0">
                <a:solidFill>
                  <a:schemeClr val="bg1"/>
                </a:solidFill>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20" name="Group 19">
            <a:extLst>
              <a:ext uri="{FF2B5EF4-FFF2-40B4-BE49-F238E27FC236}">
                <a16:creationId xmlns:a16="http://schemas.microsoft.com/office/drawing/2014/main" id="{EC91381F-9737-2980-DBD9-024D20EFCC2C}"/>
              </a:ext>
            </a:extLst>
          </p:cNvPr>
          <p:cNvGrpSpPr/>
          <p:nvPr/>
        </p:nvGrpSpPr>
        <p:grpSpPr>
          <a:xfrm>
            <a:off x="6610027" y="2378131"/>
            <a:ext cx="1525232" cy="3457846"/>
            <a:chOff x="6931763" y="2444079"/>
            <a:chExt cx="1101979" cy="2498291"/>
          </a:xfrm>
        </p:grpSpPr>
        <p:sp>
          <p:nvSpPr>
            <p:cNvPr id="21" name="Shape">
              <a:extLst>
                <a:ext uri="{FF2B5EF4-FFF2-40B4-BE49-F238E27FC236}">
                  <a16:creationId xmlns:a16="http://schemas.microsoft.com/office/drawing/2014/main" id="{106E7583-A530-7A4B-3E01-F6110E08F366}"/>
                </a:ext>
              </a:extLst>
            </p:cNvPr>
            <p:cNvSpPr/>
            <p:nvPr/>
          </p:nvSpPr>
          <p:spPr>
            <a:xfrm>
              <a:off x="7025851" y="2444079"/>
              <a:ext cx="1007891" cy="1882259"/>
            </a:xfrm>
            <a:custGeom>
              <a:avLst/>
              <a:gdLst/>
              <a:ahLst/>
              <a:cxnLst>
                <a:cxn ang="0">
                  <a:pos x="wd2" y="hd2"/>
                </a:cxn>
                <a:cxn ang="5400000">
                  <a:pos x="wd2" y="hd2"/>
                </a:cxn>
                <a:cxn ang="10800000">
                  <a:pos x="wd2" y="hd2"/>
                </a:cxn>
                <a:cxn ang="16200000">
                  <a:pos x="wd2" y="hd2"/>
                </a:cxn>
              </a:cxnLst>
              <a:rect l="0" t="0" r="r" b="b"/>
              <a:pathLst>
                <a:path w="21600" h="20893" extrusionOk="0">
                  <a:moveTo>
                    <a:pt x="17908" y="20639"/>
                  </a:moveTo>
                  <a:lnTo>
                    <a:pt x="878" y="13765"/>
                  </a:lnTo>
                  <a:cubicBezTo>
                    <a:pt x="325" y="13538"/>
                    <a:pt x="0" y="13192"/>
                    <a:pt x="0" y="12830"/>
                  </a:cubicBezTo>
                  <a:lnTo>
                    <a:pt x="0" y="1188"/>
                  </a:lnTo>
                  <a:cubicBezTo>
                    <a:pt x="0" y="202"/>
                    <a:pt x="2196" y="-354"/>
                    <a:pt x="3692" y="253"/>
                  </a:cubicBezTo>
                  <a:lnTo>
                    <a:pt x="20722" y="7127"/>
                  </a:lnTo>
                  <a:cubicBezTo>
                    <a:pt x="21275" y="7354"/>
                    <a:pt x="21600" y="7700"/>
                    <a:pt x="21600" y="8062"/>
                  </a:cubicBezTo>
                  <a:lnTo>
                    <a:pt x="21600" y="19704"/>
                  </a:lnTo>
                  <a:cubicBezTo>
                    <a:pt x="21600" y="20698"/>
                    <a:pt x="19404" y="21246"/>
                    <a:pt x="17908" y="20639"/>
                  </a:cubicBezTo>
                  <a:close/>
                </a:path>
              </a:pathLst>
            </a:custGeom>
            <a:solidFill>
              <a:srgbClr val="B0B0B0"/>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defRPr>
              </a:pPr>
              <a:endParaRPr dirty="0"/>
            </a:p>
          </p:txBody>
        </p:sp>
        <p:sp>
          <p:nvSpPr>
            <p:cNvPr id="22" name="Shape">
              <a:extLst>
                <a:ext uri="{FF2B5EF4-FFF2-40B4-BE49-F238E27FC236}">
                  <a16:creationId xmlns:a16="http://schemas.microsoft.com/office/drawing/2014/main" id="{B60BE5F1-1884-E77B-DCE2-4B0A1161C6EE}"/>
                </a:ext>
              </a:extLst>
            </p:cNvPr>
            <p:cNvSpPr/>
            <p:nvPr/>
          </p:nvSpPr>
          <p:spPr>
            <a:xfrm>
              <a:off x="6949955" y="3074010"/>
              <a:ext cx="1008649" cy="1868360"/>
            </a:xfrm>
            <a:custGeom>
              <a:avLst/>
              <a:gdLst/>
              <a:ahLst/>
              <a:cxnLst>
                <a:cxn ang="0">
                  <a:pos x="wd2" y="hd2"/>
                </a:cxn>
                <a:cxn ang="5400000">
                  <a:pos x="wd2" y="hd2"/>
                </a:cxn>
                <a:cxn ang="10800000">
                  <a:pos x="wd2" y="hd2"/>
                </a:cxn>
                <a:cxn ang="16200000">
                  <a:pos x="wd2" y="hd2"/>
                </a:cxn>
              </a:cxnLst>
              <a:rect l="0" t="0" r="r" b="b"/>
              <a:pathLst>
                <a:path w="21600" h="20836" extrusionOk="0">
                  <a:moveTo>
                    <a:pt x="3706" y="20577"/>
                  </a:moveTo>
                  <a:lnTo>
                    <a:pt x="20722" y="13671"/>
                  </a:lnTo>
                  <a:cubicBezTo>
                    <a:pt x="21275" y="13442"/>
                    <a:pt x="21600" y="13095"/>
                    <a:pt x="21600" y="12731"/>
                  </a:cubicBezTo>
                  <a:lnTo>
                    <a:pt x="21600" y="1347"/>
                  </a:lnTo>
                  <a:cubicBezTo>
                    <a:pt x="21600" y="230"/>
                    <a:pt x="19130" y="-405"/>
                    <a:pt x="17423" y="289"/>
                  </a:cubicBezTo>
                  <a:lnTo>
                    <a:pt x="878" y="7009"/>
                  </a:lnTo>
                  <a:cubicBezTo>
                    <a:pt x="325" y="7238"/>
                    <a:pt x="0" y="7585"/>
                    <a:pt x="0" y="7949"/>
                  </a:cubicBezTo>
                  <a:lnTo>
                    <a:pt x="0" y="19646"/>
                  </a:lnTo>
                  <a:cubicBezTo>
                    <a:pt x="0" y="20636"/>
                    <a:pt x="2194" y="21195"/>
                    <a:pt x="3706" y="20577"/>
                  </a:cubicBezTo>
                  <a:close/>
                </a:path>
              </a:pathLst>
            </a:custGeom>
            <a:solidFill>
              <a:srgbClr val="9FCFD1"/>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defRPr>
              </a:pPr>
              <a:endParaRPr dirty="0"/>
            </a:p>
          </p:txBody>
        </p:sp>
        <p:sp>
          <p:nvSpPr>
            <p:cNvPr id="23" name="TextBox 13">
              <a:extLst>
                <a:ext uri="{FF2B5EF4-FFF2-40B4-BE49-F238E27FC236}">
                  <a16:creationId xmlns:a16="http://schemas.microsoft.com/office/drawing/2014/main" id="{674B8CDF-8A36-7B2C-9B91-234D8E436B39}"/>
                </a:ext>
              </a:extLst>
            </p:cNvPr>
            <p:cNvSpPr txBox="1"/>
            <p:nvPr/>
          </p:nvSpPr>
          <p:spPr>
            <a:xfrm>
              <a:off x="7041578" y="2763245"/>
              <a:ext cx="550151" cy="523220"/>
            </a:xfrm>
            <a:prstGeom prst="rect">
              <a:avLst/>
            </a:prstGeom>
            <a:noFill/>
          </p:spPr>
          <p:txBody>
            <a:bodyPr wrap="non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2800" b="1" dirty="0">
                  <a:solidFill>
                    <a:schemeClr val="bg1"/>
                  </a:solidFill>
                  <a:effectLst>
                    <a:outerShdw blurRad="38100" dist="38100" dir="2700000" algn="tl">
                      <a:srgbClr val="000000">
                        <a:alpha val="43137"/>
                      </a:srgbClr>
                    </a:outerShdw>
                  </a:effectLst>
                </a:rPr>
                <a:t>02</a:t>
              </a:r>
            </a:p>
          </p:txBody>
        </p:sp>
        <p:sp>
          <p:nvSpPr>
            <p:cNvPr id="24" name="TextBox 23">
              <a:extLst>
                <a:ext uri="{FF2B5EF4-FFF2-40B4-BE49-F238E27FC236}">
                  <a16:creationId xmlns:a16="http://schemas.microsoft.com/office/drawing/2014/main" id="{6EBCC1AA-631E-161D-D2BD-F1E37F70624D}"/>
                </a:ext>
              </a:extLst>
            </p:cNvPr>
            <p:cNvSpPr txBox="1"/>
            <p:nvPr/>
          </p:nvSpPr>
          <p:spPr>
            <a:xfrm>
              <a:off x="6931763" y="3770536"/>
              <a:ext cx="1101979" cy="519508"/>
            </a:xfrm>
            <a:prstGeom prst="rect">
              <a:avLst/>
            </a:prstGeom>
            <a:noFill/>
          </p:spPr>
          <p:txBody>
            <a:bodyPr wrap="square">
              <a:spAutoFit/>
            </a:bodyPr>
            <a:lstStyle/>
            <a:p>
              <a:pPr algn="ctr">
                <a:lnSpc>
                  <a:spcPct val="115000"/>
                </a:lnSpc>
                <a:spcAft>
                  <a:spcPts val="800"/>
                </a:spcAft>
              </a:pPr>
              <a:r>
                <a:rPr lang="ar-EG" b="1" dirty="0">
                  <a:latin typeface="Times New Roman" panose="02020603050405020304" pitchFamily="18" charset="0"/>
                  <a:ea typeface="Calibri" panose="020F0502020204030204" pitchFamily="34" charset="0"/>
                  <a:cs typeface="Adobe Arabic" panose="02040503050201020203" pitchFamily="18" charset="-78"/>
                </a:rPr>
                <a:t>تقديم تغذية راجعة موجّهة نحو النمو</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25" name="Group 24">
            <a:extLst>
              <a:ext uri="{FF2B5EF4-FFF2-40B4-BE49-F238E27FC236}">
                <a16:creationId xmlns:a16="http://schemas.microsoft.com/office/drawing/2014/main" id="{B42A601B-B0F4-20A4-9A9C-A8A6C9B17898}"/>
              </a:ext>
            </a:extLst>
          </p:cNvPr>
          <p:cNvGrpSpPr/>
          <p:nvPr/>
        </p:nvGrpSpPr>
        <p:grpSpPr>
          <a:xfrm>
            <a:off x="4880658" y="2378131"/>
            <a:ext cx="1533166" cy="3457846"/>
            <a:chOff x="5547264" y="2444079"/>
            <a:chExt cx="1107712" cy="2498291"/>
          </a:xfrm>
        </p:grpSpPr>
        <p:sp>
          <p:nvSpPr>
            <p:cNvPr id="26" name="Shape">
              <a:extLst>
                <a:ext uri="{FF2B5EF4-FFF2-40B4-BE49-F238E27FC236}">
                  <a16:creationId xmlns:a16="http://schemas.microsoft.com/office/drawing/2014/main" id="{93CBD5C9-8CA8-9155-8889-489A2CBB5012}"/>
                </a:ext>
              </a:extLst>
            </p:cNvPr>
            <p:cNvSpPr/>
            <p:nvPr/>
          </p:nvSpPr>
          <p:spPr>
            <a:xfrm>
              <a:off x="5647086" y="2444079"/>
              <a:ext cx="1007890" cy="1882259"/>
            </a:xfrm>
            <a:custGeom>
              <a:avLst/>
              <a:gdLst/>
              <a:ahLst/>
              <a:cxnLst>
                <a:cxn ang="0">
                  <a:pos x="wd2" y="hd2"/>
                </a:cxn>
                <a:cxn ang="5400000">
                  <a:pos x="wd2" y="hd2"/>
                </a:cxn>
                <a:cxn ang="10800000">
                  <a:pos x="wd2" y="hd2"/>
                </a:cxn>
                <a:cxn ang="16200000">
                  <a:pos x="wd2" y="hd2"/>
                </a:cxn>
              </a:cxnLst>
              <a:rect l="0" t="0" r="r" b="b"/>
              <a:pathLst>
                <a:path w="21600" h="20893" extrusionOk="0">
                  <a:moveTo>
                    <a:pt x="17908" y="20639"/>
                  </a:moveTo>
                  <a:lnTo>
                    <a:pt x="878" y="13765"/>
                  </a:lnTo>
                  <a:cubicBezTo>
                    <a:pt x="325" y="13538"/>
                    <a:pt x="0" y="13192"/>
                    <a:pt x="0" y="12830"/>
                  </a:cubicBezTo>
                  <a:lnTo>
                    <a:pt x="0" y="1188"/>
                  </a:lnTo>
                  <a:cubicBezTo>
                    <a:pt x="0" y="202"/>
                    <a:pt x="2196" y="-354"/>
                    <a:pt x="3692" y="253"/>
                  </a:cubicBezTo>
                  <a:lnTo>
                    <a:pt x="20722" y="7127"/>
                  </a:lnTo>
                  <a:cubicBezTo>
                    <a:pt x="21275" y="7354"/>
                    <a:pt x="21600" y="7700"/>
                    <a:pt x="21600" y="8062"/>
                  </a:cubicBezTo>
                  <a:lnTo>
                    <a:pt x="21600" y="19704"/>
                  </a:lnTo>
                  <a:cubicBezTo>
                    <a:pt x="21600" y="20698"/>
                    <a:pt x="19404" y="21246"/>
                    <a:pt x="17908" y="20639"/>
                  </a:cubicBezTo>
                  <a:close/>
                </a:path>
              </a:pathLst>
            </a:custGeom>
            <a:solidFill>
              <a:srgbClr val="B0B0B0"/>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defRPr>
              </a:pPr>
              <a:endParaRPr dirty="0"/>
            </a:p>
          </p:txBody>
        </p:sp>
        <p:sp>
          <p:nvSpPr>
            <p:cNvPr id="27" name="Shape">
              <a:extLst>
                <a:ext uri="{FF2B5EF4-FFF2-40B4-BE49-F238E27FC236}">
                  <a16:creationId xmlns:a16="http://schemas.microsoft.com/office/drawing/2014/main" id="{0DFC2DC9-3356-3165-0D6F-8A09BD4860A8}"/>
                </a:ext>
              </a:extLst>
            </p:cNvPr>
            <p:cNvSpPr/>
            <p:nvPr/>
          </p:nvSpPr>
          <p:spPr>
            <a:xfrm>
              <a:off x="5571190" y="3074010"/>
              <a:ext cx="1008650" cy="1868360"/>
            </a:xfrm>
            <a:custGeom>
              <a:avLst/>
              <a:gdLst/>
              <a:ahLst/>
              <a:cxnLst>
                <a:cxn ang="0">
                  <a:pos x="wd2" y="hd2"/>
                </a:cxn>
                <a:cxn ang="5400000">
                  <a:pos x="wd2" y="hd2"/>
                </a:cxn>
                <a:cxn ang="10800000">
                  <a:pos x="wd2" y="hd2"/>
                </a:cxn>
                <a:cxn ang="16200000">
                  <a:pos x="wd2" y="hd2"/>
                </a:cxn>
              </a:cxnLst>
              <a:rect l="0" t="0" r="r" b="b"/>
              <a:pathLst>
                <a:path w="21600" h="20836" extrusionOk="0">
                  <a:moveTo>
                    <a:pt x="3706" y="20577"/>
                  </a:moveTo>
                  <a:lnTo>
                    <a:pt x="20722" y="13671"/>
                  </a:lnTo>
                  <a:cubicBezTo>
                    <a:pt x="21275" y="13442"/>
                    <a:pt x="21600" y="13095"/>
                    <a:pt x="21600" y="12731"/>
                  </a:cubicBezTo>
                  <a:lnTo>
                    <a:pt x="21600" y="1347"/>
                  </a:lnTo>
                  <a:cubicBezTo>
                    <a:pt x="21600" y="230"/>
                    <a:pt x="19130" y="-405"/>
                    <a:pt x="17423" y="289"/>
                  </a:cubicBezTo>
                  <a:lnTo>
                    <a:pt x="878" y="7009"/>
                  </a:lnTo>
                  <a:cubicBezTo>
                    <a:pt x="325" y="7238"/>
                    <a:pt x="0" y="7585"/>
                    <a:pt x="0" y="7949"/>
                  </a:cubicBezTo>
                  <a:lnTo>
                    <a:pt x="0" y="19646"/>
                  </a:lnTo>
                  <a:cubicBezTo>
                    <a:pt x="16" y="20636"/>
                    <a:pt x="2210" y="21195"/>
                    <a:pt x="3706" y="20577"/>
                  </a:cubicBezTo>
                  <a:close/>
                </a:path>
              </a:pathLst>
            </a:custGeom>
            <a:solidFill>
              <a:srgbClr val="3D8E92"/>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defRPr>
              </a:pPr>
              <a:endParaRPr dirty="0"/>
            </a:p>
          </p:txBody>
        </p:sp>
        <p:sp>
          <p:nvSpPr>
            <p:cNvPr id="28" name="TextBox 12">
              <a:extLst>
                <a:ext uri="{FF2B5EF4-FFF2-40B4-BE49-F238E27FC236}">
                  <a16:creationId xmlns:a16="http://schemas.microsoft.com/office/drawing/2014/main" id="{3C1FB68B-84A1-387D-951D-00FDEFFF135D}"/>
                </a:ext>
              </a:extLst>
            </p:cNvPr>
            <p:cNvSpPr txBox="1"/>
            <p:nvPr/>
          </p:nvSpPr>
          <p:spPr>
            <a:xfrm>
              <a:off x="5662813" y="2763245"/>
              <a:ext cx="550151" cy="523220"/>
            </a:xfrm>
            <a:prstGeom prst="rect">
              <a:avLst/>
            </a:prstGeom>
            <a:noFill/>
          </p:spPr>
          <p:txBody>
            <a:bodyPr wrap="non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2800" b="1" dirty="0">
                  <a:solidFill>
                    <a:schemeClr val="bg1"/>
                  </a:solidFill>
                  <a:effectLst>
                    <a:outerShdw blurRad="38100" dist="38100" dir="2700000" algn="tl">
                      <a:srgbClr val="000000">
                        <a:alpha val="43137"/>
                      </a:srgbClr>
                    </a:outerShdw>
                  </a:effectLst>
                </a:rPr>
                <a:t>03</a:t>
              </a:r>
            </a:p>
          </p:txBody>
        </p:sp>
        <p:sp>
          <p:nvSpPr>
            <p:cNvPr id="29" name="TextBox 28">
              <a:extLst>
                <a:ext uri="{FF2B5EF4-FFF2-40B4-BE49-F238E27FC236}">
                  <a16:creationId xmlns:a16="http://schemas.microsoft.com/office/drawing/2014/main" id="{7FF9D692-020E-A2DA-8A83-38DE05CCF11C}"/>
                </a:ext>
              </a:extLst>
            </p:cNvPr>
            <p:cNvSpPr txBox="1"/>
            <p:nvPr/>
          </p:nvSpPr>
          <p:spPr>
            <a:xfrm>
              <a:off x="5547264" y="3751552"/>
              <a:ext cx="1106423" cy="519508"/>
            </a:xfrm>
            <a:prstGeom prst="rect">
              <a:avLst/>
            </a:prstGeom>
            <a:noFill/>
          </p:spPr>
          <p:txBody>
            <a:bodyPr wrap="square">
              <a:spAutoFit/>
            </a:bodyPr>
            <a:lstStyle/>
            <a:p>
              <a:pPr algn="ctr">
                <a:lnSpc>
                  <a:spcPct val="115000"/>
                </a:lnSpc>
                <a:spcAft>
                  <a:spcPts val="800"/>
                </a:spcAft>
              </a:pPr>
              <a:r>
                <a:rPr lang="ar-EG" b="1" dirty="0">
                  <a:solidFill>
                    <a:schemeClr val="bg1"/>
                  </a:solidFill>
                  <a:latin typeface="Times New Roman" panose="02020603050405020304" pitchFamily="18" charset="0"/>
                  <a:ea typeface="Calibri" panose="020F0502020204030204" pitchFamily="34" charset="0"/>
                  <a:cs typeface="Adobe Arabic" panose="02040503050201020203" pitchFamily="18" charset="-78"/>
                </a:rPr>
                <a:t>ربط التقييم بفرص التعلم</a:t>
              </a:r>
              <a:endParaRPr lang="en-US" b="1" dirty="0">
                <a:solidFill>
                  <a:schemeClr val="bg1"/>
                </a:solidFill>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30" name="Group 29">
            <a:extLst>
              <a:ext uri="{FF2B5EF4-FFF2-40B4-BE49-F238E27FC236}">
                <a16:creationId xmlns:a16="http://schemas.microsoft.com/office/drawing/2014/main" id="{6AD9626D-7D9E-26F4-0A4E-43D4DC080170}"/>
              </a:ext>
            </a:extLst>
          </p:cNvPr>
          <p:cNvGrpSpPr/>
          <p:nvPr/>
        </p:nvGrpSpPr>
        <p:grpSpPr>
          <a:xfrm>
            <a:off x="3097023" y="2378130"/>
            <a:ext cx="1500050" cy="3457849"/>
            <a:chOff x="4192426" y="2444078"/>
            <a:chExt cx="1083785" cy="2498292"/>
          </a:xfrm>
        </p:grpSpPr>
        <p:sp>
          <p:nvSpPr>
            <p:cNvPr id="31" name="Shape">
              <a:extLst>
                <a:ext uri="{FF2B5EF4-FFF2-40B4-BE49-F238E27FC236}">
                  <a16:creationId xmlns:a16="http://schemas.microsoft.com/office/drawing/2014/main" id="{95105B05-1CB3-5E8A-D77F-854AA61CAF70}"/>
                </a:ext>
              </a:extLst>
            </p:cNvPr>
            <p:cNvSpPr/>
            <p:nvPr/>
          </p:nvSpPr>
          <p:spPr>
            <a:xfrm>
              <a:off x="4268321" y="2444078"/>
              <a:ext cx="1007890" cy="1882259"/>
            </a:xfrm>
            <a:custGeom>
              <a:avLst/>
              <a:gdLst/>
              <a:ahLst/>
              <a:cxnLst>
                <a:cxn ang="0">
                  <a:pos x="wd2" y="hd2"/>
                </a:cxn>
                <a:cxn ang="5400000">
                  <a:pos x="wd2" y="hd2"/>
                </a:cxn>
                <a:cxn ang="10800000">
                  <a:pos x="wd2" y="hd2"/>
                </a:cxn>
                <a:cxn ang="16200000">
                  <a:pos x="wd2" y="hd2"/>
                </a:cxn>
              </a:cxnLst>
              <a:rect l="0" t="0" r="r" b="b"/>
              <a:pathLst>
                <a:path w="21600" h="20893" extrusionOk="0">
                  <a:moveTo>
                    <a:pt x="17908" y="20639"/>
                  </a:moveTo>
                  <a:lnTo>
                    <a:pt x="878" y="13765"/>
                  </a:lnTo>
                  <a:cubicBezTo>
                    <a:pt x="325" y="13538"/>
                    <a:pt x="0" y="13192"/>
                    <a:pt x="0" y="12830"/>
                  </a:cubicBezTo>
                  <a:lnTo>
                    <a:pt x="0" y="1188"/>
                  </a:lnTo>
                  <a:cubicBezTo>
                    <a:pt x="0" y="202"/>
                    <a:pt x="2196" y="-354"/>
                    <a:pt x="3692" y="253"/>
                  </a:cubicBezTo>
                  <a:lnTo>
                    <a:pt x="20722" y="7127"/>
                  </a:lnTo>
                  <a:cubicBezTo>
                    <a:pt x="21275" y="7354"/>
                    <a:pt x="21600" y="7700"/>
                    <a:pt x="21600" y="8062"/>
                  </a:cubicBezTo>
                  <a:lnTo>
                    <a:pt x="21600" y="19704"/>
                  </a:lnTo>
                  <a:cubicBezTo>
                    <a:pt x="21600" y="20698"/>
                    <a:pt x="19404" y="21246"/>
                    <a:pt x="17908" y="20639"/>
                  </a:cubicBezTo>
                  <a:close/>
                </a:path>
              </a:pathLst>
            </a:custGeom>
            <a:solidFill>
              <a:srgbClr val="B0B0B0"/>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defRPr>
              </a:pPr>
              <a:endParaRPr dirty="0"/>
            </a:p>
          </p:txBody>
        </p:sp>
        <p:sp>
          <p:nvSpPr>
            <p:cNvPr id="32" name="Shape">
              <a:extLst>
                <a:ext uri="{FF2B5EF4-FFF2-40B4-BE49-F238E27FC236}">
                  <a16:creationId xmlns:a16="http://schemas.microsoft.com/office/drawing/2014/main" id="{3253FFF5-ADFE-B5DB-D65F-F908879A0D67}"/>
                </a:ext>
              </a:extLst>
            </p:cNvPr>
            <p:cNvSpPr/>
            <p:nvPr/>
          </p:nvSpPr>
          <p:spPr>
            <a:xfrm>
              <a:off x="4192426" y="3074010"/>
              <a:ext cx="1008649" cy="1868360"/>
            </a:xfrm>
            <a:custGeom>
              <a:avLst/>
              <a:gdLst/>
              <a:ahLst/>
              <a:cxnLst>
                <a:cxn ang="0">
                  <a:pos x="wd2" y="hd2"/>
                </a:cxn>
                <a:cxn ang="5400000">
                  <a:pos x="wd2" y="hd2"/>
                </a:cxn>
                <a:cxn ang="10800000">
                  <a:pos x="wd2" y="hd2"/>
                </a:cxn>
                <a:cxn ang="16200000">
                  <a:pos x="wd2" y="hd2"/>
                </a:cxn>
              </a:cxnLst>
              <a:rect l="0" t="0" r="r" b="b"/>
              <a:pathLst>
                <a:path w="21600" h="20836" extrusionOk="0">
                  <a:moveTo>
                    <a:pt x="3706" y="20577"/>
                  </a:moveTo>
                  <a:lnTo>
                    <a:pt x="20722" y="13671"/>
                  </a:lnTo>
                  <a:cubicBezTo>
                    <a:pt x="21275" y="13442"/>
                    <a:pt x="21600" y="13095"/>
                    <a:pt x="21600" y="12731"/>
                  </a:cubicBezTo>
                  <a:lnTo>
                    <a:pt x="21600" y="1347"/>
                  </a:lnTo>
                  <a:cubicBezTo>
                    <a:pt x="21600" y="230"/>
                    <a:pt x="19130" y="-405"/>
                    <a:pt x="17423" y="289"/>
                  </a:cubicBezTo>
                  <a:lnTo>
                    <a:pt x="878" y="7009"/>
                  </a:lnTo>
                  <a:cubicBezTo>
                    <a:pt x="325" y="7238"/>
                    <a:pt x="0" y="7585"/>
                    <a:pt x="0" y="7949"/>
                  </a:cubicBezTo>
                  <a:lnTo>
                    <a:pt x="0" y="19646"/>
                  </a:lnTo>
                  <a:cubicBezTo>
                    <a:pt x="16" y="20636"/>
                    <a:pt x="2194" y="21195"/>
                    <a:pt x="3706" y="20577"/>
                  </a:cubicBezTo>
                  <a:close/>
                </a:path>
              </a:pathLst>
            </a:custGeom>
            <a:solidFill>
              <a:srgbClr val="9FCFD1"/>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defRPr>
              </a:pPr>
              <a:endParaRPr dirty="0"/>
            </a:p>
          </p:txBody>
        </p:sp>
        <p:sp>
          <p:nvSpPr>
            <p:cNvPr id="33" name="TextBox 11">
              <a:extLst>
                <a:ext uri="{FF2B5EF4-FFF2-40B4-BE49-F238E27FC236}">
                  <a16:creationId xmlns:a16="http://schemas.microsoft.com/office/drawing/2014/main" id="{6666FB6F-5DEB-AB14-724F-D7800CEBC007}"/>
                </a:ext>
              </a:extLst>
            </p:cNvPr>
            <p:cNvSpPr txBox="1"/>
            <p:nvPr/>
          </p:nvSpPr>
          <p:spPr>
            <a:xfrm>
              <a:off x="4284049" y="2766313"/>
              <a:ext cx="550151" cy="523220"/>
            </a:xfrm>
            <a:prstGeom prst="rect">
              <a:avLst/>
            </a:prstGeom>
            <a:noFill/>
          </p:spPr>
          <p:txBody>
            <a:bodyPr wrap="non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2800" b="1" dirty="0">
                  <a:solidFill>
                    <a:schemeClr val="bg1"/>
                  </a:solidFill>
                  <a:effectLst>
                    <a:outerShdw blurRad="38100" dist="38100" dir="2700000" algn="tl">
                      <a:srgbClr val="000000">
                        <a:alpha val="43137"/>
                      </a:srgbClr>
                    </a:outerShdw>
                  </a:effectLst>
                </a:rPr>
                <a:t>04</a:t>
              </a:r>
            </a:p>
          </p:txBody>
        </p:sp>
        <p:sp>
          <p:nvSpPr>
            <p:cNvPr id="34" name="TextBox 33">
              <a:extLst>
                <a:ext uri="{FF2B5EF4-FFF2-40B4-BE49-F238E27FC236}">
                  <a16:creationId xmlns:a16="http://schemas.microsoft.com/office/drawing/2014/main" id="{4CD58C97-71DD-4107-4C3C-25E15C52063F}"/>
                </a:ext>
              </a:extLst>
            </p:cNvPr>
            <p:cNvSpPr txBox="1"/>
            <p:nvPr/>
          </p:nvSpPr>
          <p:spPr>
            <a:xfrm>
              <a:off x="4216450" y="3699795"/>
              <a:ext cx="1001727" cy="519508"/>
            </a:xfrm>
            <a:prstGeom prst="rect">
              <a:avLst/>
            </a:prstGeom>
            <a:noFill/>
          </p:spPr>
          <p:txBody>
            <a:bodyPr wrap="square">
              <a:spAutoFit/>
            </a:bodyPr>
            <a:lstStyle/>
            <a:p>
              <a:pPr algn="ctr">
                <a:lnSpc>
                  <a:spcPct val="115000"/>
                </a:lnSpc>
                <a:spcAft>
                  <a:spcPts val="800"/>
                </a:spcAft>
              </a:pPr>
              <a:r>
                <a:rPr lang="ar-EG" b="1" dirty="0">
                  <a:latin typeface="Times New Roman" panose="02020603050405020304" pitchFamily="18" charset="0"/>
                  <a:ea typeface="Calibri" panose="020F0502020204030204" pitchFamily="34" charset="0"/>
                  <a:cs typeface="Adobe Arabic" panose="02040503050201020203" pitchFamily="18" charset="-78"/>
                </a:rPr>
                <a:t>تشجيع المشاركة الذاتية</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spTree>
    <p:extLst>
      <p:ext uri="{BB962C8B-B14F-4D97-AF65-F5344CB8AC3E}">
        <p14:creationId xmlns:p14="http://schemas.microsoft.com/office/powerpoint/2010/main" val="2471417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0"/>
                                        </p:tgtEl>
                                        <p:attrNameLst>
                                          <p:attrName>style.visibility</p:attrName>
                                        </p:attrNameLst>
                                      </p:cBhvr>
                                      <p:to>
                                        <p:strVal val="visible"/>
                                      </p:to>
                                    </p:set>
                                    <p:animEffect transition="in" filter="fade">
                                      <p:cBhvr>
                                        <p:cTn id="14" dur="1000"/>
                                        <p:tgtEl>
                                          <p:spTgt spid="20"/>
                                        </p:tgtEl>
                                      </p:cBhvr>
                                    </p:animEffect>
                                    <p:anim calcmode="lin" valueType="num">
                                      <p:cBhvr>
                                        <p:cTn id="15" dur="1000" fill="hold"/>
                                        <p:tgtEl>
                                          <p:spTgt spid="20"/>
                                        </p:tgtEl>
                                        <p:attrNameLst>
                                          <p:attrName>ppt_x</p:attrName>
                                        </p:attrNameLst>
                                      </p:cBhvr>
                                      <p:tavLst>
                                        <p:tav tm="0">
                                          <p:val>
                                            <p:strVal val="#ppt_x"/>
                                          </p:val>
                                        </p:tav>
                                        <p:tav tm="100000">
                                          <p:val>
                                            <p:strVal val="#ppt_x"/>
                                          </p:val>
                                        </p:tav>
                                      </p:tavLst>
                                    </p:anim>
                                    <p:anim calcmode="lin" valueType="num">
                                      <p:cBhvr>
                                        <p:cTn id="16"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fade">
                                      <p:cBhvr>
                                        <p:cTn id="21" dur="1000"/>
                                        <p:tgtEl>
                                          <p:spTgt spid="25"/>
                                        </p:tgtEl>
                                      </p:cBhvr>
                                    </p:animEffect>
                                    <p:anim calcmode="lin" valueType="num">
                                      <p:cBhvr>
                                        <p:cTn id="22" dur="1000" fill="hold"/>
                                        <p:tgtEl>
                                          <p:spTgt spid="25"/>
                                        </p:tgtEl>
                                        <p:attrNameLst>
                                          <p:attrName>ppt_x</p:attrName>
                                        </p:attrNameLst>
                                      </p:cBhvr>
                                      <p:tavLst>
                                        <p:tav tm="0">
                                          <p:val>
                                            <p:strVal val="#ppt_x"/>
                                          </p:val>
                                        </p:tav>
                                        <p:tav tm="100000">
                                          <p:val>
                                            <p:strVal val="#ppt_x"/>
                                          </p:val>
                                        </p:tav>
                                      </p:tavLst>
                                    </p:anim>
                                    <p:anim calcmode="lin" valueType="num">
                                      <p:cBhvr>
                                        <p:cTn id="23"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0"/>
                                        </p:tgtEl>
                                        <p:attrNameLst>
                                          <p:attrName>style.visibility</p:attrName>
                                        </p:attrNameLst>
                                      </p:cBhvr>
                                      <p:to>
                                        <p:strVal val="visible"/>
                                      </p:to>
                                    </p:set>
                                    <p:animEffect transition="in" filter="fade">
                                      <p:cBhvr>
                                        <p:cTn id="28" dur="1000"/>
                                        <p:tgtEl>
                                          <p:spTgt spid="30"/>
                                        </p:tgtEl>
                                      </p:cBhvr>
                                    </p:animEffect>
                                    <p:anim calcmode="lin" valueType="num">
                                      <p:cBhvr>
                                        <p:cTn id="29" dur="1000" fill="hold"/>
                                        <p:tgtEl>
                                          <p:spTgt spid="30"/>
                                        </p:tgtEl>
                                        <p:attrNameLst>
                                          <p:attrName>ppt_x</p:attrName>
                                        </p:attrNameLst>
                                      </p:cBhvr>
                                      <p:tavLst>
                                        <p:tav tm="0">
                                          <p:val>
                                            <p:strVal val="#ppt_x"/>
                                          </p:val>
                                        </p:tav>
                                        <p:tav tm="100000">
                                          <p:val>
                                            <p:strVal val="#ppt_x"/>
                                          </p:val>
                                        </p:tav>
                                      </p:tavLst>
                                    </p:anim>
                                    <p:anim calcmode="lin" valueType="num">
                                      <p:cBhvr>
                                        <p:cTn id="30"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779494" y="519096"/>
              <a:ext cx="6633012" cy="800219"/>
            </a:xfrm>
            <a:prstGeom prst="rect">
              <a:avLst/>
            </a:prstGeom>
            <a:noFill/>
          </p:spPr>
          <p:txBody>
            <a:bodyPr wrap="square">
              <a:spAutoFit/>
            </a:bodyPr>
            <a:lstStyle/>
            <a:p>
              <a:pPr algn="ctr" rtl="1">
                <a:lnSpc>
                  <a:spcPct val="115000"/>
                </a:lnSpc>
                <a:spcAft>
                  <a:spcPts val="800"/>
                </a:spcAft>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كيفية تطبيق التقييم كأداة تطوير</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14" name="Group 13">
            <a:extLst>
              <a:ext uri="{FF2B5EF4-FFF2-40B4-BE49-F238E27FC236}">
                <a16:creationId xmlns:a16="http://schemas.microsoft.com/office/drawing/2014/main" id="{FB913A02-9FBF-9B9E-1537-B5E4C76DCD0C}"/>
              </a:ext>
            </a:extLst>
          </p:cNvPr>
          <p:cNvGrpSpPr/>
          <p:nvPr/>
        </p:nvGrpSpPr>
        <p:grpSpPr>
          <a:xfrm flipH="1">
            <a:off x="8268180" y="2447033"/>
            <a:ext cx="1490878" cy="3436700"/>
            <a:chOff x="2861145" y="2499213"/>
            <a:chExt cx="1083787" cy="2498291"/>
          </a:xfrm>
        </p:grpSpPr>
        <p:sp>
          <p:nvSpPr>
            <p:cNvPr id="35" name="Shape">
              <a:extLst>
                <a:ext uri="{FF2B5EF4-FFF2-40B4-BE49-F238E27FC236}">
                  <a16:creationId xmlns:a16="http://schemas.microsoft.com/office/drawing/2014/main" id="{7512EF78-5628-1EE7-CA73-F05F3CD270C1}"/>
                </a:ext>
              </a:extLst>
            </p:cNvPr>
            <p:cNvSpPr/>
            <p:nvPr/>
          </p:nvSpPr>
          <p:spPr>
            <a:xfrm>
              <a:off x="2937041" y="2499213"/>
              <a:ext cx="1007891" cy="1882259"/>
            </a:xfrm>
            <a:custGeom>
              <a:avLst/>
              <a:gdLst/>
              <a:ahLst/>
              <a:cxnLst>
                <a:cxn ang="0">
                  <a:pos x="wd2" y="hd2"/>
                </a:cxn>
                <a:cxn ang="5400000">
                  <a:pos x="wd2" y="hd2"/>
                </a:cxn>
                <a:cxn ang="10800000">
                  <a:pos x="wd2" y="hd2"/>
                </a:cxn>
                <a:cxn ang="16200000">
                  <a:pos x="wd2" y="hd2"/>
                </a:cxn>
              </a:cxnLst>
              <a:rect l="0" t="0" r="r" b="b"/>
              <a:pathLst>
                <a:path w="21600" h="20893" extrusionOk="0">
                  <a:moveTo>
                    <a:pt x="17908" y="20639"/>
                  </a:moveTo>
                  <a:lnTo>
                    <a:pt x="878" y="13765"/>
                  </a:lnTo>
                  <a:cubicBezTo>
                    <a:pt x="325" y="13538"/>
                    <a:pt x="0" y="13192"/>
                    <a:pt x="0" y="12830"/>
                  </a:cubicBezTo>
                  <a:lnTo>
                    <a:pt x="0" y="1188"/>
                  </a:lnTo>
                  <a:cubicBezTo>
                    <a:pt x="0" y="202"/>
                    <a:pt x="2196" y="-354"/>
                    <a:pt x="3692" y="253"/>
                  </a:cubicBezTo>
                  <a:lnTo>
                    <a:pt x="20722" y="7127"/>
                  </a:lnTo>
                  <a:cubicBezTo>
                    <a:pt x="21275" y="7354"/>
                    <a:pt x="21600" y="7700"/>
                    <a:pt x="21600" y="8062"/>
                  </a:cubicBezTo>
                  <a:lnTo>
                    <a:pt x="21600" y="19704"/>
                  </a:lnTo>
                  <a:cubicBezTo>
                    <a:pt x="21600" y="20698"/>
                    <a:pt x="19404" y="21246"/>
                    <a:pt x="17908" y="20639"/>
                  </a:cubicBezTo>
                  <a:close/>
                </a:path>
              </a:pathLst>
            </a:custGeom>
            <a:solidFill>
              <a:srgbClr val="B0B0B0"/>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defRPr>
              </a:pPr>
              <a:endParaRPr dirty="0"/>
            </a:p>
          </p:txBody>
        </p:sp>
        <p:sp>
          <p:nvSpPr>
            <p:cNvPr id="36" name="Shape">
              <a:extLst>
                <a:ext uri="{FF2B5EF4-FFF2-40B4-BE49-F238E27FC236}">
                  <a16:creationId xmlns:a16="http://schemas.microsoft.com/office/drawing/2014/main" id="{9507B475-88A5-E77B-C21A-F89F5028FEB4}"/>
                </a:ext>
              </a:extLst>
            </p:cNvPr>
            <p:cNvSpPr/>
            <p:nvPr/>
          </p:nvSpPr>
          <p:spPr>
            <a:xfrm>
              <a:off x="2861145" y="3129144"/>
              <a:ext cx="1008649" cy="1868360"/>
            </a:xfrm>
            <a:custGeom>
              <a:avLst/>
              <a:gdLst/>
              <a:ahLst/>
              <a:cxnLst>
                <a:cxn ang="0">
                  <a:pos x="wd2" y="hd2"/>
                </a:cxn>
                <a:cxn ang="5400000">
                  <a:pos x="wd2" y="hd2"/>
                </a:cxn>
                <a:cxn ang="10800000">
                  <a:pos x="wd2" y="hd2"/>
                </a:cxn>
                <a:cxn ang="16200000">
                  <a:pos x="wd2" y="hd2"/>
                </a:cxn>
              </a:cxnLst>
              <a:rect l="0" t="0" r="r" b="b"/>
              <a:pathLst>
                <a:path w="21600" h="20836" extrusionOk="0">
                  <a:moveTo>
                    <a:pt x="3706" y="20577"/>
                  </a:moveTo>
                  <a:lnTo>
                    <a:pt x="20722" y="13671"/>
                  </a:lnTo>
                  <a:cubicBezTo>
                    <a:pt x="21275" y="13442"/>
                    <a:pt x="21600" y="13095"/>
                    <a:pt x="21600" y="12731"/>
                  </a:cubicBezTo>
                  <a:lnTo>
                    <a:pt x="21600" y="1347"/>
                  </a:lnTo>
                  <a:cubicBezTo>
                    <a:pt x="21600" y="230"/>
                    <a:pt x="19130" y="-405"/>
                    <a:pt x="17423" y="289"/>
                  </a:cubicBezTo>
                  <a:lnTo>
                    <a:pt x="878" y="7009"/>
                  </a:lnTo>
                  <a:cubicBezTo>
                    <a:pt x="325" y="7238"/>
                    <a:pt x="0" y="7585"/>
                    <a:pt x="0" y="7949"/>
                  </a:cubicBezTo>
                  <a:lnTo>
                    <a:pt x="0" y="19646"/>
                  </a:lnTo>
                  <a:cubicBezTo>
                    <a:pt x="0" y="20636"/>
                    <a:pt x="2194" y="21195"/>
                    <a:pt x="3706" y="20577"/>
                  </a:cubicBezTo>
                  <a:close/>
                </a:path>
              </a:pathLst>
            </a:custGeom>
            <a:solidFill>
              <a:srgbClr val="9FCFD1"/>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defRPr>
              </a:pPr>
              <a:endParaRPr dirty="0"/>
            </a:p>
          </p:txBody>
        </p:sp>
        <p:sp>
          <p:nvSpPr>
            <p:cNvPr id="37" name="TextBox 13">
              <a:extLst>
                <a:ext uri="{FF2B5EF4-FFF2-40B4-BE49-F238E27FC236}">
                  <a16:creationId xmlns:a16="http://schemas.microsoft.com/office/drawing/2014/main" id="{04CA6320-0DA9-DE88-245B-11B2D746508A}"/>
                </a:ext>
              </a:extLst>
            </p:cNvPr>
            <p:cNvSpPr txBox="1"/>
            <p:nvPr/>
          </p:nvSpPr>
          <p:spPr>
            <a:xfrm>
              <a:off x="2952768" y="2818379"/>
              <a:ext cx="550151" cy="523220"/>
            </a:xfrm>
            <a:prstGeom prst="rect">
              <a:avLst/>
            </a:prstGeom>
            <a:noFill/>
          </p:spPr>
          <p:txBody>
            <a:bodyPr wrap="non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2800" b="1" dirty="0">
                  <a:solidFill>
                    <a:schemeClr val="bg1"/>
                  </a:solidFill>
                  <a:effectLst>
                    <a:outerShdw blurRad="38100" dist="38100" dir="2700000" algn="tl">
                      <a:srgbClr val="000000">
                        <a:alpha val="43137"/>
                      </a:srgbClr>
                    </a:outerShdw>
                  </a:effectLst>
                </a:rPr>
                <a:t>05</a:t>
              </a:r>
            </a:p>
          </p:txBody>
        </p:sp>
        <p:sp>
          <p:nvSpPr>
            <p:cNvPr id="38" name="TextBox 37">
              <a:extLst>
                <a:ext uri="{FF2B5EF4-FFF2-40B4-BE49-F238E27FC236}">
                  <a16:creationId xmlns:a16="http://schemas.microsoft.com/office/drawing/2014/main" id="{C40CCD30-0076-F188-5EAC-0179234F9228}"/>
                </a:ext>
              </a:extLst>
            </p:cNvPr>
            <p:cNvSpPr txBox="1"/>
            <p:nvPr/>
          </p:nvSpPr>
          <p:spPr>
            <a:xfrm>
              <a:off x="2892709" y="3760179"/>
              <a:ext cx="1005559" cy="291137"/>
            </a:xfrm>
            <a:prstGeom prst="rect">
              <a:avLst/>
            </a:prstGeom>
            <a:noFill/>
          </p:spPr>
          <p:txBody>
            <a:bodyPr wrap="square">
              <a:spAutoFit/>
            </a:bodyPr>
            <a:lstStyle/>
            <a:p>
              <a:pPr algn="ctr">
                <a:lnSpc>
                  <a:spcPct val="115000"/>
                </a:lnSpc>
                <a:spcAft>
                  <a:spcPts val="800"/>
                </a:spcAft>
              </a:pPr>
              <a:r>
                <a:rPr lang="ar-EG" b="1" dirty="0">
                  <a:latin typeface="Times New Roman" panose="02020603050405020304" pitchFamily="18" charset="0"/>
                  <a:ea typeface="Calibri" panose="020F0502020204030204" pitchFamily="34" charset="0"/>
                  <a:cs typeface="Adobe Arabic" panose="02040503050201020203" pitchFamily="18" charset="-78"/>
                </a:rPr>
                <a:t>المتابعة المستمرة</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39" name="Group 38">
            <a:extLst>
              <a:ext uri="{FF2B5EF4-FFF2-40B4-BE49-F238E27FC236}">
                <a16:creationId xmlns:a16="http://schemas.microsoft.com/office/drawing/2014/main" id="{D31CF634-6B63-418E-0A63-0C0E33C58CCF}"/>
              </a:ext>
            </a:extLst>
          </p:cNvPr>
          <p:cNvGrpSpPr/>
          <p:nvPr/>
        </p:nvGrpSpPr>
        <p:grpSpPr>
          <a:xfrm flipH="1">
            <a:off x="6468984" y="2447033"/>
            <a:ext cx="1584871" cy="3436700"/>
            <a:chOff x="5571190" y="2444079"/>
            <a:chExt cx="1152115" cy="2498291"/>
          </a:xfrm>
        </p:grpSpPr>
        <p:sp>
          <p:nvSpPr>
            <p:cNvPr id="40" name="Shape">
              <a:extLst>
                <a:ext uri="{FF2B5EF4-FFF2-40B4-BE49-F238E27FC236}">
                  <a16:creationId xmlns:a16="http://schemas.microsoft.com/office/drawing/2014/main" id="{4B26FFB1-6D1B-5D9F-5AE6-A39B3356EB61}"/>
                </a:ext>
              </a:extLst>
            </p:cNvPr>
            <p:cNvSpPr/>
            <p:nvPr/>
          </p:nvSpPr>
          <p:spPr>
            <a:xfrm>
              <a:off x="5647086" y="2444079"/>
              <a:ext cx="1007890" cy="1882259"/>
            </a:xfrm>
            <a:custGeom>
              <a:avLst/>
              <a:gdLst/>
              <a:ahLst/>
              <a:cxnLst>
                <a:cxn ang="0">
                  <a:pos x="wd2" y="hd2"/>
                </a:cxn>
                <a:cxn ang="5400000">
                  <a:pos x="wd2" y="hd2"/>
                </a:cxn>
                <a:cxn ang="10800000">
                  <a:pos x="wd2" y="hd2"/>
                </a:cxn>
                <a:cxn ang="16200000">
                  <a:pos x="wd2" y="hd2"/>
                </a:cxn>
              </a:cxnLst>
              <a:rect l="0" t="0" r="r" b="b"/>
              <a:pathLst>
                <a:path w="21600" h="20893" extrusionOk="0">
                  <a:moveTo>
                    <a:pt x="17908" y="20639"/>
                  </a:moveTo>
                  <a:lnTo>
                    <a:pt x="878" y="13765"/>
                  </a:lnTo>
                  <a:cubicBezTo>
                    <a:pt x="325" y="13538"/>
                    <a:pt x="0" y="13192"/>
                    <a:pt x="0" y="12830"/>
                  </a:cubicBezTo>
                  <a:lnTo>
                    <a:pt x="0" y="1188"/>
                  </a:lnTo>
                  <a:cubicBezTo>
                    <a:pt x="0" y="202"/>
                    <a:pt x="2196" y="-354"/>
                    <a:pt x="3692" y="253"/>
                  </a:cubicBezTo>
                  <a:lnTo>
                    <a:pt x="20722" y="7127"/>
                  </a:lnTo>
                  <a:cubicBezTo>
                    <a:pt x="21275" y="7354"/>
                    <a:pt x="21600" y="7700"/>
                    <a:pt x="21600" y="8062"/>
                  </a:cubicBezTo>
                  <a:lnTo>
                    <a:pt x="21600" y="19704"/>
                  </a:lnTo>
                  <a:cubicBezTo>
                    <a:pt x="21600" y="20698"/>
                    <a:pt x="19404" y="21246"/>
                    <a:pt x="17908" y="20639"/>
                  </a:cubicBezTo>
                  <a:close/>
                </a:path>
              </a:pathLst>
            </a:custGeom>
            <a:solidFill>
              <a:srgbClr val="B0B0B0"/>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defRPr>
              </a:pPr>
              <a:endParaRPr dirty="0"/>
            </a:p>
          </p:txBody>
        </p:sp>
        <p:sp>
          <p:nvSpPr>
            <p:cNvPr id="41" name="Shape">
              <a:extLst>
                <a:ext uri="{FF2B5EF4-FFF2-40B4-BE49-F238E27FC236}">
                  <a16:creationId xmlns:a16="http://schemas.microsoft.com/office/drawing/2014/main" id="{8B98A14F-2A86-A1DE-AD6C-3C7A6BE3A1F3}"/>
                </a:ext>
              </a:extLst>
            </p:cNvPr>
            <p:cNvSpPr/>
            <p:nvPr/>
          </p:nvSpPr>
          <p:spPr>
            <a:xfrm>
              <a:off x="5571190" y="3074010"/>
              <a:ext cx="1008650" cy="1868360"/>
            </a:xfrm>
            <a:custGeom>
              <a:avLst/>
              <a:gdLst/>
              <a:ahLst/>
              <a:cxnLst>
                <a:cxn ang="0">
                  <a:pos x="wd2" y="hd2"/>
                </a:cxn>
                <a:cxn ang="5400000">
                  <a:pos x="wd2" y="hd2"/>
                </a:cxn>
                <a:cxn ang="10800000">
                  <a:pos x="wd2" y="hd2"/>
                </a:cxn>
                <a:cxn ang="16200000">
                  <a:pos x="wd2" y="hd2"/>
                </a:cxn>
              </a:cxnLst>
              <a:rect l="0" t="0" r="r" b="b"/>
              <a:pathLst>
                <a:path w="21600" h="20836" extrusionOk="0">
                  <a:moveTo>
                    <a:pt x="3706" y="20577"/>
                  </a:moveTo>
                  <a:lnTo>
                    <a:pt x="20722" y="13671"/>
                  </a:lnTo>
                  <a:cubicBezTo>
                    <a:pt x="21275" y="13442"/>
                    <a:pt x="21600" y="13095"/>
                    <a:pt x="21600" y="12731"/>
                  </a:cubicBezTo>
                  <a:lnTo>
                    <a:pt x="21600" y="1347"/>
                  </a:lnTo>
                  <a:cubicBezTo>
                    <a:pt x="21600" y="230"/>
                    <a:pt x="19130" y="-405"/>
                    <a:pt x="17423" y="289"/>
                  </a:cubicBezTo>
                  <a:lnTo>
                    <a:pt x="878" y="7009"/>
                  </a:lnTo>
                  <a:cubicBezTo>
                    <a:pt x="325" y="7238"/>
                    <a:pt x="0" y="7585"/>
                    <a:pt x="0" y="7949"/>
                  </a:cubicBezTo>
                  <a:lnTo>
                    <a:pt x="0" y="19646"/>
                  </a:lnTo>
                  <a:cubicBezTo>
                    <a:pt x="16" y="20636"/>
                    <a:pt x="2210" y="21195"/>
                    <a:pt x="3706" y="20577"/>
                  </a:cubicBezTo>
                  <a:close/>
                </a:path>
              </a:pathLst>
            </a:custGeom>
            <a:solidFill>
              <a:srgbClr val="3D8E92"/>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defRPr>
              </a:pPr>
              <a:endParaRPr dirty="0"/>
            </a:p>
          </p:txBody>
        </p:sp>
        <p:sp>
          <p:nvSpPr>
            <p:cNvPr id="42" name="TextBox 12">
              <a:extLst>
                <a:ext uri="{FF2B5EF4-FFF2-40B4-BE49-F238E27FC236}">
                  <a16:creationId xmlns:a16="http://schemas.microsoft.com/office/drawing/2014/main" id="{9379623A-E350-90DE-59D4-0BF0F1A6BA4E}"/>
                </a:ext>
              </a:extLst>
            </p:cNvPr>
            <p:cNvSpPr txBox="1"/>
            <p:nvPr/>
          </p:nvSpPr>
          <p:spPr>
            <a:xfrm>
              <a:off x="5706188" y="2804497"/>
              <a:ext cx="463401" cy="440716"/>
            </a:xfrm>
            <a:prstGeom prst="rect">
              <a:avLst/>
            </a:prstGeom>
            <a:noFill/>
          </p:spPr>
          <p:txBody>
            <a:bodyPr wrap="non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2800" b="1" dirty="0">
                  <a:solidFill>
                    <a:schemeClr val="bg1"/>
                  </a:solidFill>
                  <a:effectLst>
                    <a:outerShdw blurRad="38100" dist="38100" dir="2700000" algn="tl">
                      <a:srgbClr val="000000">
                        <a:alpha val="43137"/>
                      </a:srgbClr>
                    </a:outerShdw>
                  </a:effectLst>
                </a:rPr>
                <a:t>06</a:t>
              </a:r>
            </a:p>
          </p:txBody>
        </p:sp>
        <p:sp>
          <p:nvSpPr>
            <p:cNvPr id="43" name="TextBox 42">
              <a:extLst>
                <a:ext uri="{FF2B5EF4-FFF2-40B4-BE49-F238E27FC236}">
                  <a16:creationId xmlns:a16="http://schemas.microsoft.com/office/drawing/2014/main" id="{55181508-6D4D-78A2-D9D9-B9F4597746E5}"/>
                </a:ext>
              </a:extLst>
            </p:cNvPr>
            <p:cNvSpPr txBox="1"/>
            <p:nvPr/>
          </p:nvSpPr>
          <p:spPr>
            <a:xfrm>
              <a:off x="5697222" y="3771205"/>
              <a:ext cx="1026083" cy="291137"/>
            </a:xfrm>
            <a:prstGeom prst="rect">
              <a:avLst/>
            </a:prstGeom>
            <a:noFill/>
          </p:spPr>
          <p:txBody>
            <a:bodyPr wrap="square">
              <a:spAutoFit/>
            </a:bodyPr>
            <a:lstStyle/>
            <a:p>
              <a:pPr algn="just" rtl="1">
                <a:lnSpc>
                  <a:spcPct val="115000"/>
                </a:lnSpc>
              </a:pPr>
              <a:r>
                <a:rPr lang="ar-EG" b="1" dirty="0">
                  <a:solidFill>
                    <a:srgbClr val="FFFFFF"/>
                  </a:solidFill>
                  <a:latin typeface="Times New Roman" panose="02020603050405020304" pitchFamily="18" charset="0"/>
                  <a:ea typeface="Calibri" panose="020F0502020204030204" pitchFamily="34" charset="0"/>
                  <a:cs typeface="Adobe Arabic" panose="02040503050201020203" pitchFamily="18" charset="-78"/>
                </a:rPr>
                <a:t>ثقافة المنظمة</a:t>
              </a:r>
              <a:endParaRPr lang="en-US" b="1" dirty="0">
                <a:solidFill>
                  <a:srgbClr val="FFFFFF"/>
                </a:solidFill>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44" name="Group 43">
            <a:extLst>
              <a:ext uri="{FF2B5EF4-FFF2-40B4-BE49-F238E27FC236}">
                <a16:creationId xmlns:a16="http://schemas.microsoft.com/office/drawing/2014/main" id="{4CD00C22-688C-A6C9-4AA7-B5B28B6AB51C}"/>
              </a:ext>
            </a:extLst>
          </p:cNvPr>
          <p:cNvGrpSpPr/>
          <p:nvPr/>
        </p:nvGrpSpPr>
        <p:grpSpPr>
          <a:xfrm flipH="1">
            <a:off x="4775246" y="2447034"/>
            <a:ext cx="1492641" cy="3436699"/>
            <a:chOff x="4191144" y="2444079"/>
            <a:chExt cx="1085068" cy="2498291"/>
          </a:xfrm>
        </p:grpSpPr>
        <p:sp>
          <p:nvSpPr>
            <p:cNvPr id="45" name="Shape">
              <a:extLst>
                <a:ext uri="{FF2B5EF4-FFF2-40B4-BE49-F238E27FC236}">
                  <a16:creationId xmlns:a16="http://schemas.microsoft.com/office/drawing/2014/main" id="{E42A1FBA-F698-187D-EFB3-FF47016D1CE6}"/>
                </a:ext>
              </a:extLst>
            </p:cNvPr>
            <p:cNvSpPr/>
            <p:nvPr/>
          </p:nvSpPr>
          <p:spPr>
            <a:xfrm>
              <a:off x="4268322" y="2444079"/>
              <a:ext cx="1007890" cy="1882259"/>
            </a:xfrm>
            <a:custGeom>
              <a:avLst/>
              <a:gdLst/>
              <a:ahLst/>
              <a:cxnLst>
                <a:cxn ang="0">
                  <a:pos x="wd2" y="hd2"/>
                </a:cxn>
                <a:cxn ang="5400000">
                  <a:pos x="wd2" y="hd2"/>
                </a:cxn>
                <a:cxn ang="10800000">
                  <a:pos x="wd2" y="hd2"/>
                </a:cxn>
                <a:cxn ang="16200000">
                  <a:pos x="wd2" y="hd2"/>
                </a:cxn>
              </a:cxnLst>
              <a:rect l="0" t="0" r="r" b="b"/>
              <a:pathLst>
                <a:path w="21600" h="20893" extrusionOk="0">
                  <a:moveTo>
                    <a:pt x="17908" y="20639"/>
                  </a:moveTo>
                  <a:lnTo>
                    <a:pt x="878" y="13765"/>
                  </a:lnTo>
                  <a:cubicBezTo>
                    <a:pt x="325" y="13538"/>
                    <a:pt x="0" y="13192"/>
                    <a:pt x="0" y="12830"/>
                  </a:cubicBezTo>
                  <a:lnTo>
                    <a:pt x="0" y="1188"/>
                  </a:lnTo>
                  <a:cubicBezTo>
                    <a:pt x="0" y="202"/>
                    <a:pt x="2196" y="-354"/>
                    <a:pt x="3692" y="253"/>
                  </a:cubicBezTo>
                  <a:lnTo>
                    <a:pt x="20722" y="7127"/>
                  </a:lnTo>
                  <a:cubicBezTo>
                    <a:pt x="21275" y="7354"/>
                    <a:pt x="21600" y="7700"/>
                    <a:pt x="21600" y="8062"/>
                  </a:cubicBezTo>
                  <a:lnTo>
                    <a:pt x="21600" y="19704"/>
                  </a:lnTo>
                  <a:cubicBezTo>
                    <a:pt x="21600" y="20698"/>
                    <a:pt x="19404" y="21246"/>
                    <a:pt x="17908" y="20639"/>
                  </a:cubicBezTo>
                  <a:close/>
                </a:path>
              </a:pathLst>
            </a:custGeom>
            <a:solidFill>
              <a:srgbClr val="B0B0B0"/>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defRPr>
              </a:pPr>
              <a:endParaRPr dirty="0"/>
            </a:p>
          </p:txBody>
        </p:sp>
        <p:sp>
          <p:nvSpPr>
            <p:cNvPr id="46" name="Shape">
              <a:extLst>
                <a:ext uri="{FF2B5EF4-FFF2-40B4-BE49-F238E27FC236}">
                  <a16:creationId xmlns:a16="http://schemas.microsoft.com/office/drawing/2014/main" id="{C8D6583C-6392-E44E-BEE3-217180450C17}"/>
                </a:ext>
              </a:extLst>
            </p:cNvPr>
            <p:cNvSpPr/>
            <p:nvPr/>
          </p:nvSpPr>
          <p:spPr>
            <a:xfrm>
              <a:off x="4192426" y="3074010"/>
              <a:ext cx="1008649" cy="1868360"/>
            </a:xfrm>
            <a:custGeom>
              <a:avLst/>
              <a:gdLst/>
              <a:ahLst/>
              <a:cxnLst>
                <a:cxn ang="0">
                  <a:pos x="wd2" y="hd2"/>
                </a:cxn>
                <a:cxn ang="5400000">
                  <a:pos x="wd2" y="hd2"/>
                </a:cxn>
                <a:cxn ang="10800000">
                  <a:pos x="wd2" y="hd2"/>
                </a:cxn>
                <a:cxn ang="16200000">
                  <a:pos x="wd2" y="hd2"/>
                </a:cxn>
              </a:cxnLst>
              <a:rect l="0" t="0" r="r" b="b"/>
              <a:pathLst>
                <a:path w="21600" h="20836" extrusionOk="0">
                  <a:moveTo>
                    <a:pt x="3706" y="20577"/>
                  </a:moveTo>
                  <a:lnTo>
                    <a:pt x="20722" y="13671"/>
                  </a:lnTo>
                  <a:cubicBezTo>
                    <a:pt x="21275" y="13442"/>
                    <a:pt x="21600" y="13095"/>
                    <a:pt x="21600" y="12731"/>
                  </a:cubicBezTo>
                  <a:lnTo>
                    <a:pt x="21600" y="1347"/>
                  </a:lnTo>
                  <a:cubicBezTo>
                    <a:pt x="21600" y="230"/>
                    <a:pt x="19130" y="-405"/>
                    <a:pt x="17423" y="289"/>
                  </a:cubicBezTo>
                  <a:lnTo>
                    <a:pt x="878" y="7009"/>
                  </a:lnTo>
                  <a:cubicBezTo>
                    <a:pt x="325" y="7238"/>
                    <a:pt x="0" y="7585"/>
                    <a:pt x="0" y="7949"/>
                  </a:cubicBezTo>
                  <a:lnTo>
                    <a:pt x="0" y="19646"/>
                  </a:lnTo>
                  <a:cubicBezTo>
                    <a:pt x="16" y="20636"/>
                    <a:pt x="2194" y="21195"/>
                    <a:pt x="3706" y="20577"/>
                  </a:cubicBezTo>
                  <a:close/>
                </a:path>
              </a:pathLst>
            </a:custGeom>
            <a:solidFill>
              <a:srgbClr val="9FCFD1"/>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defRPr>
              </a:pPr>
              <a:endParaRPr dirty="0"/>
            </a:p>
          </p:txBody>
        </p:sp>
        <p:sp>
          <p:nvSpPr>
            <p:cNvPr id="47" name="TextBox 11">
              <a:extLst>
                <a:ext uri="{FF2B5EF4-FFF2-40B4-BE49-F238E27FC236}">
                  <a16:creationId xmlns:a16="http://schemas.microsoft.com/office/drawing/2014/main" id="{8CE4ACCE-6974-9879-BCF6-E2C6304F6E17}"/>
                </a:ext>
              </a:extLst>
            </p:cNvPr>
            <p:cNvSpPr txBox="1"/>
            <p:nvPr/>
          </p:nvSpPr>
          <p:spPr>
            <a:xfrm>
              <a:off x="4327424" y="2807564"/>
              <a:ext cx="463401" cy="440716"/>
            </a:xfrm>
            <a:prstGeom prst="rect">
              <a:avLst/>
            </a:prstGeom>
            <a:noFill/>
          </p:spPr>
          <p:txBody>
            <a:bodyPr wrap="non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2800" b="1" dirty="0">
                  <a:solidFill>
                    <a:schemeClr val="bg1"/>
                  </a:solidFill>
                  <a:effectLst>
                    <a:outerShdw blurRad="38100" dist="38100" dir="2700000" algn="tl">
                      <a:srgbClr val="000000">
                        <a:alpha val="43137"/>
                      </a:srgbClr>
                    </a:outerShdw>
                  </a:effectLst>
                </a:rPr>
                <a:t>07</a:t>
              </a:r>
            </a:p>
          </p:txBody>
        </p:sp>
        <p:sp>
          <p:nvSpPr>
            <p:cNvPr id="48" name="TextBox 47">
              <a:extLst>
                <a:ext uri="{FF2B5EF4-FFF2-40B4-BE49-F238E27FC236}">
                  <a16:creationId xmlns:a16="http://schemas.microsoft.com/office/drawing/2014/main" id="{F771BE06-EACD-AD08-1239-3B73A41EB986}"/>
                </a:ext>
              </a:extLst>
            </p:cNvPr>
            <p:cNvSpPr txBox="1"/>
            <p:nvPr/>
          </p:nvSpPr>
          <p:spPr>
            <a:xfrm>
              <a:off x="4191144" y="3690921"/>
              <a:ext cx="984743" cy="291137"/>
            </a:xfrm>
            <a:prstGeom prst="rect">
              <a:avLst/>
            </a:prstGeom>
            <a:noFill/>
          </p:spPr>
          <p:txBody>
            <a:bodyPr wrap="square">
              <a:spAutoFit/>
            </a:bodyPr>
            <a:lstStyle/>
            <a:p>
              <a:pPr algn="ctr">
                <a:lnSpc>
                  <a:spcPct val="115000"/>
                </a:lnSpc>
                <a:spcAft>
                  <a:spcPts val="800"/>
                </a:spcAft>
              </a:pPr>
              <a:r>
                <a:rPr lang="ar-EG" b="1" dirty="0">
                  <a:latin typeface="Times New Roman" panose="02020603050405020304" pitchFamily="18" charset="0"/>
                  <a:ea typeface="Calibri" panose="020F0502020204030204" pitchFamily="34" charset="0"/>
                  <a:cs typeface="Adobe Arabic" panose="02040503050201020203" pitchFamily="18" charset="-78"/>
                </a:rPr>
                <a:t>نقص الموارد</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49" name="Group 48">
            <a:extLst>
              <a:ext uri="{FF2B5EF4-FFF2-40B4-BE49-F238E27FC236}">
                <a16:creationId xmlns:a16="http://schemas.microsoft.com/office/drawing/2014/main" id="{0F2968EB-ACE3-02D1-4F58-6D3BC12BBA63}"/>
              </a:ext>
            </a:extLst>
          </p:cNvPr>
          <p:cNvGrpSpPr/>
          <p:nvPr/>
        </p:nvGrpSpPr>
        <p:grpSpPr>
          <a:xfrm flipH="1">
            <a:off x="3065857" y="2447034"/>
            <a:ext cx="1528665" cy="3436699"/>
            <a:chOff x="2833677" y="2499213"/>
            <a:chExt cx="1111255" cy="2498291"/>
          </a:xfrm>
        </p:grpSpPr>
        <p:sp>
          <p:nvSpPr>
            <p:cNvPr id="50" name="Shape">
              <a:extLst>
                <a:ext uri="{FF2B5EF4-FFF2-40B4-BE49-F238E27FC236}">
                  <a16:creationId xmlns:a16="http://schemas.microsoft.com/office/drawing/2014/main" id="{58AEDF01-EA91-75DA-7D40-435D71FA7C4F}"/>
                </a:ext>
              </a:extLst>
            </p:cNvPr>
            <p:cNvSpPr/>
            <p:nvPr/>
          </p:nvSpPr>
          <p:spPr>
            <a:xfrm>
              <a:off x="2937041" y="2499213"/>
              <a:ext cx="1007891" cy="1882259"/>
            </a:xfrm>
            <a:custGeom>
              <a:avLst/>
              <a:gdLst/>
              <a:ahLst/>
              <a:cxnLst>
                <a:cxn ang="0">
                  <a:pos x="wd2" y="hd2"/>
                </a:cxn>
                <a:cxn ang="5400000">
                  <a:pos x="wd2" y="hd2"/>
                </a:cxn>
                <a:cxn ang="10800000">
                  <a:pos x="wd2" y="hd2"/>
                </a:cxn>
                <a:cxn ang="16200000">
                  <a:pos x="wd2" y="hd2"/>
                </a:cxn>
              </a:cxnLst>
              <a:rect l="0" t="0" r="r" b="b"/>
              <a:pathLst>
                <a:path w="21600" h="20893" extrusionOk="0">
                  <a:moveTo>
                    <a:pt x="17908" y="20639"/>
                  </a:moveTo>
                  <a:lnTo>
                    <a:pt x="878" y="13765"/>
                  </a:lnTo>
                  <a:cubicBezTo>
                    <a:pt x="325" y="13538"/>
                    <a:pt x="0" y="13192"/>
                    <a:pt x="0" y="12830"/>
                  </a:cubicBezTo>
                  <a:lnTo>
                    <a:pt x="0" y="1188"/>
                  </a:lnTo>
                  <a:cubicBezTo>
                    <a:pt x="0" y="202"/>
                    <a:pt x="2196" y="-354"/>
                    <a:pt x="3692" y="253"/>
                  </a:cubicBezTo>
                  <a:lnTo>
                    <a:pt x="20722" y="7127"/>
                  </a:lnTo>
                  <a:cubicBezTo>
                    <a:pt x="21275" y="7354"/>
                    <a:pt x="21600" y="7700"/>
                    <a:pt x="21600" y="8062"/>
                  </a:cubicBezTo>
                  <a:lnTo>
                    <a:pt x="21600" y="19704"/>
                  </a:lnTo>
                  <a:cubicBezTo>
                    <a:pt x="21600" y="20698"/>
                    <a:pt x="19404" y="21246"/>
                    <a:pt x="17908" y="20639"/>
                  </a:cubicBezTo>
                  <a:close/>
                </a:path>
              </a:pathLst>
            </a:custGeom>
            <a:solidFill>
              <a:srgbClr val="B0B0B0"/>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defRPr>
              </a:pPr>
              <a:endParaRPr dirty="0"/>
            </a:p>
          </p:txBody>
        </p:sp>
        <p:sp>
          <p:nvSpPr>
            <p:cNvPr id="51" name="Shape">
              <a:extLst>
                <a:ext uri="{FF2B5EF4-FFF2-40B4-BE49-F238E27FC236}">
                  <a16:creationId xmlns:a16="http://schemas.microsoft.com/office/drawing/2014/main" id="{0B00AB33-0350-0AFF-5CB9-6E1203EA0FA4}"/>
                </a:ext>
              </a:extLst>
            </p:cNvPr>
            <p:cNvSpPr/>
            <p:nvPr/>
          </p:nvSpPr>
          <p:spPr>
            <a:xfrm>
              <a:off x="2861145" y="3129144"/>
              <a:ext cx="1008649" cy="1868360"/>
            </a:xfrm>
            <a:custGeom>
              <a:avLst/>
              <a:gdLst/>
              <a:ahLst/>
              <a:cxnLst>
                <a:cxn ang="0">
                  <a:pos x="wd2" y="hd2"/>
                </a:cxn>
                <a:cxn ang="5400000">
                  <a:pos x="wd2" y="hd2"/>
                </a:cxn>
                <a:cxn ang="10800000">
                  <a:pos x="wd2" y="hd2"/>
                </a:cxn>
                <a:cxn ang="16200000">
                  <a:pos x="wd2" y="hd2"/>
                </a:cxn>
              </a:cxnLst>
              <a:rect l="0" t="0" r="r" b="b"/>
              <a:pathLst>
                <a:path w="21600" h="20836" extrusionOk="0">
                  <a:moveTo>
                    <a:pt x="3706" y="20577"/>
                  </a:moveTo>
                  <a:lnTo>
                    <a:pt x="20722" y="13671"/>
                  </a:lnTo>
                  <a:cubicBezTo>
                    <a:pt x="21275" y="13442"/>
                    <a:pt x="21600" y="13095"/>
                    <a:pt x="21600" y="12731"/>
                  </a:cubicBezTo>
                  <a:lnTo>
                    <a:pt x="21600" y="1347"/>
                  </a:lnTo>
                  <a:cubicBezTo>
                    <a:pt x="21600" y="230"/>
                    <a:pt x="19130" y="-405"/>
                    <a:pt x="17423" y="289"/>
                  </a:cubicBezTo>
                  <a:lnTo>
                    <a:pt x="878" y="7009"/>
                  </a:lnTo>
                  <a:cubicBezTo>
                    <a:pt x="325" y="7238"/>
                    <a:pt x="0" y="7585"/>
                    <a:pt x="0" y="7949"/>
                  </a:cubicBezTo>
                  <a:lnTo>
                    <a:pt x="0" y="19646"/>
                  </a:lnTo>
                  <a:cubicBezTo>
                    <a:pt x="0" y="20636"/>
                    <a:pt x="2194" y="21195"/>
                    <a:pt x="3706" y="20577"/>
                  </a:cubicBezTo>
                  <a:close/>
                </a:path>
              </a:pathLst>
            </a:custGeom>
            <a:solidFill>
              <a:srgbClr val="3D8E92"/>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defRPr>
              </a:pPr>
              <a:endParaRPr dirty="0"/>
            </a:p>
          </p:txBody>
        </p:sp>
        <p:sp>
          <p:nvSpPr>
            <p:cNvPr id="52" name="TextBox 13">
              <a:extLst>
                <a:ext uri="{FF2B5EF4-FFF2-40B4-BE49-F238E27FC236}">
                  <a16:creationId xmlns:a16="http://schemas.microsoft.com/office/drawing/2014/main" id="{2EE03BCA-3EB0-7673-92C1-8500CDC6025B}"/>
                </a:ext>
              </a:extLst>
            </p:cNvPr>
            <p:cNvSpPr txBox="1"/>
            <p:nvPr/>
          </p:nvSpPr>
          <p:spPr>
            <a:xfrm>
              <a:off x="2996143" y="2859631"/>
              <a:ext cx="463401" cy="440716"/>
            </a:xfrm>
            <a:prstGeom prst="rect">
              <a:avLst/>
            </a:prstGeom>
            <a:noFill/>
          </p:spPr>
          <p:txBody>
            <a:bodyPr wrap="non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2800" b="1" dirty="0">
                  <a:solidFill>
                    <a:schemeClr val="bg1"/>
                  </a:solidFill>
                  <a:effectLst>
                    <a:outerShdw blurRad="38100" dist="38100" dir="2700000" algn="tl">
                      <a:srgbClr val="000000">
                        <a:alpha val="43137"/>
                      </a:srgbClr>
                    </a:outerShdw>
                  </a:effectLst>
                </a:rPr>
                <a:t>08</a:t>
              </a:r>
            </a:p>
          </p:txBody>
        </p:sp>
        <p:sp>
          <p:nvSpPr>
            <p:cNvPr id="53" name="TextBox 52">
              <a:extLst>
                <a:ext uri="{FF2B5EF4-FFF2-40B4-BE49-F238E27FC236}">
                  <a16:creationId xmlns:a16="http://schemas.microsoft.com/office/drawing/2014/main" id="{05D08FE2-D98A-7D52-EE32-B6442BDBF7ED}"/>
                </a:ext>
              </a:extLst>
            </p:cNvPr>
            <p:cNvSpPr txBox="1"/>
            <p:nvPr/>
          </p:nvSpPr>
          <p:spPr>
            <a:xfrm>
              <a:off x="2833677" y="3799009"/>
              <a:ext cx="1067592" cy="291137"/>
            </a:xfrm>
            <a:prstGeom prst="rect">
              <a:avLst/>
            </a:prstGeom>
            <a:noFill/>
          </p:spPr>
          <p:txBody>
            <a:bodyPr wrap="square">
              <a:spAutoFit/>
            </a:bodyPr>
            <a:lstStyle/>
            <a:p>
              <a:pPr algn="ctr">
                <a:lnSpc>
                  <a:spcPct val="115000"/>
                </a:lnSpc>
                <a:spcAft>
                  <a:spcPts val="800"/>
                </a:spcAft>
              </a:pPr>
              <a:r>
                <a:rPr lang="ar-EG" b="1" dirty="0">
                  <a:solidFill>
                    <a:schemeClr val="bg1"/>
                  </a:solidFill>
                  <a:latin typeface="Times New Roman" panose="02020603050405020304" pitchFamily="18" charset="0"/>
                  <a:ea typeface="Calibri" panose="020F0502020204030204" pitchFamily="34" charset="0"/>
                  <a:cs typeface="Adobe Arabic" panose="02040503050201020203" pitchFamily="18" charset="-78"/>
                </a:rPr>
                <a:t>مقاومة الموظفين</a:t>
              </a:r>
              <a:endParaRPr lang="en-US" b="1" dirty="0">
                <a:solidFill>
                  <a:schemeClr val="bg1"/>
                </a:solidFill>
                <a:latin typeface="Times New Roman" panose="02020603050405020304" pitchFamily="18" charset="0"/>
                <a:ea typeface="Calibri" panose="020F0502020204030204" pitchFamily="34" charset="0"/>
                <a:cs typeface="Adobe Arabic" panose="02040503050201020203" pitchFamily="18" charset="-78"/>
              </a:endParaRPr>
            </a:p>
          </p:txBody>
        </p:sp>
      </p:grpSp>
    </p:spTree>
    <p:extLst>
      <p:ext uri="{BB962C8B-B14F-4D97-AF65-F5344CB8AC3E}">
        <p14:creationId xmlns:p14="http://schemas.microsoft.com/office/powerpoint/2010/main" val="3033853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9"/>
                                        </p:tgtEl>
                                        <p:attrNameLst>
                                          <p:attrName>style.visibility</p:attrName>
                                        </p:attrNameLst>
                                      </p:cBhvr>
                                      <p:to>
                                        <p:strVal val="visible"/>
                                      </p:to>
                                    </p:set>
                                    <p:animEffect transition="in" filter="fade">
                                      <p:cBhvr>
                                        <p:cTn id="14" dur="1000"/>
                                        <p:tgtEl>
                                          <p:spTgt spid="39"/>
                                        </p:tgtEl>
                                      </p:cBhvr>
                                    </p:animEffect>
                                    <p:anim calcmode="lin" valueType="num">
                                      <p:cBhvr>
                                        <p:cTn id="15" dur="1000" fill="hold"/>
                                        <p:tgtEl>
                                          <p:spTgt spid="39"/>
                                        </p:tgtEl>
                                        <p:attrNameLst>
                                          <p:attrName>ppt_x</p:attrName>
                                        </p:attrNameLst>
                                      </p:cBhvr>
                                      <p:tavLst>
                                        <p:tav tm="0">
                                          <p:val>
                                            <p:strVal val="#ppt_x"/>
                                          </p:val>
                                        </p:tav>
                                        <p:tav tm="100000">
                                          <p:val>
                                            <p:strVal val="#ppt_x"/>
                                          </p:val>
                                        </p:tav>
                                      </p:tavLst>
                                    </p:anim>
                                    <p:anim calcmode="lin" valueType="num">
                                      <p:cBhvr>
                                        <p:cTn id="16" dur="1000" fill="hold"/>
                                        <p:tgtEl>
                                          <p:spTgt spid="39"/>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44"/>
                                        </p:tgtEl>
                                        <p:attrNameLst>
                                          <p:attrName>style.visibility</p:attrName>
                                        </p:attrNameLst>
                                      </p:cBhvr>
                                      <p:to>
                                        <p:strVal val="visible"/>
                                      </p:to>
                                    </p:set>
                                    <p:animEffect transition="in" filter="fade">
                                      <p:cBhvr>
                                        <p:cTn id="21" dur="1000"/>
                                        <p:tgtEl>
                                          <p:spTgt spid="44"/>
                                        </p:tgtEl>
                                      </p:cBhvr>
                                    </p:animEffect>
                                    <p:anim calcmode="lin" valueType="num">
                                      <p:cBhvr>
                                        <p:cTn id="22" dur="1000" fill="hold"/>
                                        <p:tgtEl>
                                          <p:spTgt spid="44"/>
                                        </p:tgtEl>
                                        <p:attrNameLst>
                                          <p:attrName>ppt_x</p:attrName>
                                        </p:attrNameLst>
                                      </p:cBhvr>
                                      <p:tavLst>
                                        <p:tav tm="0">
                                          <p:val>
                                            <p:strVal val="#ppt_x"/>
                                          </p:val>
                                        </p:tav>
                                        <p:tav tm="100000">
                                          <p:val>
                                            <p:strVal val="#ppt_x"/>
                                          </p:val>
                                        </p:tav>
                                      </p:tavLst>
                                    </p:anim>
                                    <p:anim calcmode="lin" valueType="num">
                                      <p:cBhvr>
                                        <p:cTn id="23" dur="1000" fill="hold"/>
                                        <p:tgtEl>
                                          <p:spTgt spid="44"/>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49"/>
                                        </p:tgtEl>
                                        <p:attrNameLst>
                                          <p:attrName>style.visibility</p:attrName>
                                        </p:attrNameLst>
                                      </p:cBhvr>
                                      <p:to>
                                        <p:strVal val="visible"/>
                                      </p:to>
                                    </p:set>
                                    <p:animEffect transition="in" filter="fade">
                                      <p:cBhvr>
                                        <p:cTn id="28" dur="1000"/>
                                        <p:tgtEl>
                                          <p:spTgt spid="49"/>
                                        </p:tgtEl>
                                      </p:cBhvr>
                                    </p:animEffect>
                                    <p:anim calcmode="lin" valueType="num">
                                      <p:cBhvr>
                                        <p:cTn id="29" dur="1000" fill="hold"/>
                                        <p:tgtEl>
                                          <p:spTgt spid="49"/>
                                        </p:tgtEl>
                                        <p:attrNameLst>
                                          <p:attrName>ppt_x</p:attrName>
                                        </p:attrNameLst>
                                      </p:cBhvr>
                                      <p:tavLst>
                                        <p:tav tm="0">
                                          <p:val>
                                            <p:strVal val="#ppt_x"/>
                                          </p:val>
                                        </p:tav>
                                        <p:tav tm="100000">
                                          <p:val>
                                            <p:strVal val="#ppt_x"/>
                                          </p:val>
                                        </p:tav>
                                      </p:tavLst>
                                    </p:anim>
                                    <p:anim calcmode="lin" valueType="num">
                                      <p:cBhvr>
                                        <p:cTn id="30" dur="1000" fill="hold"/>
                                        <p:tgtEl>
                                          <p:spTgt spid="4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أهمية التوجيه والتحفيز لرفع الكفاءة المؤسسية</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14" name="Group 13">
            <a:extLst>
              <a:ext uri="{FF2B5EF4-FFF2-40B4-BE49-F238E27FC236}">
                <a16:creationId xmlns:a16="http://schemas.microsoft.com/office/drawing/2014/main" id="{EE8F9C70-BA49-142E-6ACC-79133F320662}"/>
              </a:ext>
            </a:extLst>
          </p:cNvPr>
          <p:cNvGrpSpPr/>
          <p:nvPr/>
        </p:nvGrpSpPr>
        <p:grpSpPr>
          <a:xfrm>
            <a:off x="3015589" y="3833278"/>
            <a:ext cx="3154133" cy="2349714"/>
            <a:chOff x="2770994" y="3487577"/>
            <a:chExt cx="3154133" cy="2349714"/>
          </a:xfrm>
        </p:grpSpPr>
        <p:sp>
          <p:nvSpPr>
            <p:cNvPr id="16" name="TextBox 15">
              <a:extLst>
                <a:ext uri="{FF2B5EF4-FFF2-40B4-BE49-F238E27FC236}">
                  <a16:creationId xmlns:a16="http://schemas.microsoft.com/office/drawing/2014/main" id="{B0D71189-D91D-46EE-AB02-E92DCBA9C373}"/>
                </a:ext>
              </a:extLst>
            </p:cNvPr>
            <p:cNvSpPr txBox="1"/>
            <p:nvPr/>
          </p:nvSpPr>
          <p:spPr>
            <a:xfrm>
              <a:off x="2770994" y="4813617"/>
              <a:ext cx="1394786" cy="400494"/>
            </a:xfrm>
            <a:prstGeom prst="rect">
              <a:avLst/>
            </a:prstGeom>
            <a:noFill/>
          </p:spPr>
          <p:txBody>
            <a:bodyPr wrap="square">
              <a:spAutoFit/>
            </a:bodyPr>
            <a:lstStyle/>
            <a:p>
              <a:pPr algn="ctr">
                <a:lnSpc>
                  <a:spcPct val="115000"/>
                </a:lnSpc>
                <a:spcAft>
                  <a:spcPts val="800"/>
                </a:spcAft>
              </a:pPr>
              <a:r>
                <a:rPr lang="ar-EG" b="1" dirty="0">
                  <a:latin typeface="Times New Roman" panose="02020603050405020304" pitchFamily="18" charset="0"/>
                  <a:ea typeface="Calibri" panose="020F0502020204030204" pitchFamily="34" charset="0"/>
                  <a:cs typeface="Adobe Arabic" panose="02040503050201020203" pitchFamily="18" charset="-78"/>
                </a:rPr>
                <a:t>زيادة الثقة</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sp>
          <p:nvSpPr>
            <p:cNvPr id="31" name="Freeform: Shape 30">
              <a:extLst>
                <a:ext uri="{FF2B5EF4-FFF2-40B4-BE49-F238E27FC236}">
                  <a16:creationId xmlns:a16="http://schemas.microsoft.com/office/drawing/2014/main" id="{A97A4BAC-5D10-9B03-DD3C-4730ED68B0CB}"/>
                </a:ext>
              </a:extLst>
            </p:cNvPr>
            <p:cNvSpPr/>
            <p:nvPr/>
          </p:nvSpPr>
          <p:spPr>
            <a:xfrm rot="16200000">
              <a:off x="4221962" y="4134126"/>
              <a:ext cx="1703169" cy="1703161"/>
            </a:xfrm>
            <a:custGeom>
              <a:avLst/>
              <a:gdLst>
                <a:gd name="connsiteX0" fmla="*/ 903732 w 2383587"/>
                <a:gd name="connsiteY0" fmla="*/ 0 h 2383577"/>
                <a:gd name="connsiteX1" fmla="*/ 1284870 w 2383587"/>
                <a:gd name="connsiteY1" fmla="*/ 157611 h 2383577"/>
                <a:gd name="connsiteX2" fmla="*/ 1588517 w 2383587"/>
                <a:gd name="connsiteY2" fmla="*/ 461273 h 2383577"/>
                <a:gd name="connsiteX3" fmla="*/ 1588517 w 2383587"/>
                <a:gd name="connsiteY3" fmla="*/ 1223460 h 2383577"/>
                <a:gd name="connsiteX4" fmla="*/ 1588517 w 2383587"/>
                <a:gd name="connsiteY4" fmla="*/ 1545550 h 2383577"/>
                <a:gd name="connsiteX5" fmla="*/ 1593112 w 2383587"/>
                <a:gd name="connsiteY5" fmla="*/ 1550128 h 2383577"/>
                <a:gd name="connsiteX6" fmla="*/ 1832422 w 2383587"/>
                <a:gd name="connsiteY6" fmla="*/ 1602322 h 2383577"/>
                <a:gd name="connsiteX7" fmla="*/ 2264973 w 2383587"/>
                <a:gd name="connsiteY7" fmla="*/ 1692860 h 2383577"/>
                <a:gd name="connsiteX8" fmla="*/ 2246476 w 2383587"/>
                <a:gd name="connsiteY8" fmla="*/ 2283243 h 2383577"/>
                <a:gd name="connsiteX9" fmla="*/ 1703634 w 2383587"/>
                <a:gd name="connsiteY9" fmla="*/ 2275574 h 2383577"/>
                <a:gd name="connsiteX10" fmla="*/ 1602303 w 2383587"/>
                <a:gd name="connsiteY10" fmla="*/ 1832386 h 2383577"/>
                <a:gd name="connsiteX11" fmla="*/ 1550260 w 2383587"/>
                <a:gd name="connsiteY11" fmla="*/ 1593165 h 2383577"/>
                <a:gd name="connsiteX12" fmla="*/ 1545549 w 2383587"/>
                <a:gd name="connsiteY12" fmla="*/ 1588472 h 2383577"/>
                <a:gd name="connsiteX13" fmla="*/ 1223520 w 2383587"/>
                <a:gd name="connsiteY13" fmla="*/ 1588472 h 2383577"/>
                <a:gd name="connsiteX14" fmla="*/ 461244 w 2383587"/>
                <a:gd name="connsiteY14" fmla="*/ 1588472 h 2383577"/>
                <a:gd name="connsiteX15" fmla="*/ 157597 w 2383587"/>
                <a:gd name="connsiteY15" fmla="*/ 1284811 h 2383577"/>
                <a:gd name="connsiteX16" fmla="*/ 157597 w 2383587"/>
                <a:gd name="connsiteY16" fmla="*/ 522623 h 2383577"/>
                <a:gd name="connsiteX17" fmla="*/ 522594 w 2383587"/>
                <a:gd name="connsiteY17" fmla="*/ 157611 h 2383577"/>
                <a:gd name="connsiteX18" fmla="*/ 903732 w 2383587"/>
                <a:gd name="connsiteY18" fmla="*/ 0 h 2383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383587" h="2383577">
                  <a:moveTo>
                    <a:pt x="903732" y="0"/>
                  </a:moveTo>
                  <a:cubicBezTo>
                    <a:pt x="1041769" y="0"/>
                    <a:pt x="1179806" y="52537"/>
                    <a:pt x="1284870" y="157611"/>
                  </a:cubicBezTo>
                  <a:lnTo>
                    <a:pt x="1588517" y="461273"/>
                  </a:lnTo>
                  <a:cubicBezTo>
                    <a:pt x="1798646" y="671421"/>
                    <a:pt x="1798646" y="1013427"/>
                    <a:pt x="1588517" y="1223460"/>
                  </a:cubicBezTo>
                  <a:cubicBezTo>
                    <a:pt x="1499594" y="1312510"/>
                    <a:pt x="1499594" y="1456615"/>
                    <a:pt x="1588517" y="1545550"/>
                  </a:cubicBezTo>
                  <a:lnTo>
                    <a:pt x="1593112" y="1550128"/>
                  </a:lnTo>
                  <a:cubicBezTo>
                    <a:pt x="1656071" y="1613081"/>
                    <a:pt x="1749589" y="1634485"/>
                    <a:pt x="1832422" y="1602322"/>
                  </a:cubicBezTo>
                  <a:cubicBezTo>
                    <a:pt x="1976606" y="1545550"/>
                    <a:pt x="2148362" y="1576225"/>
                    <a:pt x="2264973" y="1692860"/>
                  </a:cubicBezTo>
                  <a:cubicBezTo>
                    <a:pt x="2429031" y="1856880"/>
                    <a:pt x="2422942" y="2126891"/>
                    <a:pt x="2246476" y="2283243"/>
                  </a:cubicBezTo>
                  <a:cubicBezTo>
                    <a:pt x="2091608" y="2419793"/>
                    <a:pt x="1853906" y="2416703"/>
                    <a:pt x="1703634" y="2275574"/>
                  </a:cubicBezTo>
                  <a:cubicBezTo>
                    <a:pt x="1577833" y="2157566"/>
                    <a:pt x="1544056" y="1981184"/>
                    <a:pt x="1602303" y="1832386"/>
                  </a:cubicBezTo>
                  <a:cubicBezTo>
                    <a:pt x="1634587" y="1749517"/>
                    <a:pt x="1613103" y="1656004"/>
                    <a:pt x="1550260" y="1593165"/>
                  </a:cubicBezTo>
                  <a:lnTo>
                    <a:pt x="1545549" y="1588472"/>
                  </a:lnTo>
                  <a:cubicBezTo>
                    <a:pt x="1456627" y="1499537"/>
                    <a:pt x="1312443" y="1499537"/>
                    <a:pt x="1223520" y="1588472"/>
                  </a:cubicBezTo>
                  <a:cubicBezTo>
                    <a:pt x="1013392" y="1798620"/>
                    <a:pt x="671373" y="1798620"/>
                    <a:pt x="461244" y="1588472"/>
                  </a:cubicBezTo>
                  <a:lnTo>
                    <a:pt x="157597" y="1284811"/>
                  </a:lnTo>
                  <a:cubicBezTo>
                    <a:pt x="-52532" y="1074777"/>
                    <a:pt x="-52532" y="732771"/>
                    <a:pt x="157597" y="522623"/>
                  </a:cubicBezTo>
                  <a:lnTo>
                    <a:pt x="522594" y="157611"/>
                  </a:lnTo>
                  <a:cubicBezTo>
                    <a:pt x="627658" y="52537"/>
                    <a:pt x="765695" y="0"/>
                    <a:pt x="903732" y="0"/>
                  </a:cubicBezTo>
                  <a:close/>
                </a:path>
              </a:pathLst>
            </a:custGeom>
            <a:solidFill>
              <a:srgbClr val="6CB4B8"/>
            </a:solidFill>
            <a:ln w="12700">
              <a:miter lim="400000"/>
            </a:ln>
          </p:spPr>
          <p:txBody>
            <a:bodyPr wrap="square" lIns="38100" tIns="38100" rIns="38100" bIns="38100" anchor="ctr">
              <a:noAutofit/>
            </a:bodyPr>
            <a:lstStyle/>
            <a:p>
              <a:pPr>
                <a:defRPr sz="3000">
                  <a:solidFill>
                    <a:srgbClr val="FFFFFF"/>
                  </a:solidFill>
                </a:defRPr>
              </a:pPr>
              <a:endParaRPr dirty="0"/>
            </a:p>
          </p:txBody>
        </p:sp>
        <p:sp>
          <p:nvSpPr>
            <p:cNvPr id="32" name="Freeform: Shape 31">
              <a:extLst>
                <a:ext uri="{FF2B5EF4-FFF2-40B4-BE49-F238E27FC236}">
                  <a16:creationId xmlns:a16="http://schemas.microsoft.com/office/drawing/2014/main" id="{9FED455B-13AC-12D5-9E82-4388ED97455E}"/>
                </a:ext>
              </a:extLst>
            </p:cNvPr>
            <p:cNvSpPr/>
            <p:nvPr/>
          </p:nvSpPr>
          <p:spPr>
            <a:xfrm rot="16200000">
              <a:off x="4388235" y="4755931"/>
              <a:ext cx="915108" cy="915092"/>
            </a:xfrm>
            <a:custGeom>
              <a:avLst/>
              <a:gdLst>
                <a:gd name="connsiteX0" fmla="*/ 903732 w 1746113"/>
                <a:gd name="connsiteY0" fmla="*/ 0 h 1746083"/>
                <a:gd name="connsiteX1" fmla="*/ 1284870 w 1746113"/>
                <a:gd name="connsiteY1" fmla="*/ 157611 h 1746083"/>
                <a:gd name="connsiteX2" fmla="*/ 1588517 w 1746113"/>
                <a:gd name="connsiteY2" fmla="*/ 461273 h 1746083"/>
                <a:gd name="connsiteX3" fmla="*/ 1657466 w 1746113"/>
                <a:gd name="connsiteY3" fmla="*/ 1139027 h 1746083"/>
                <a:gd name="connsiteX4" fmla="*/ 1635617 w 1746113"/>
                <a:gd name="connsiteY4" fmla="*/ 1165782 h 1746083"/>
                <a:gd name="connsiteX5" fmla="*/ 1635295 w 1746113"/>
                <a:gd name="connsiteY5" fmla="*/ 1165559 h 1746083"/>
                <a:gd name="connsiteX6" fmla="*/ 1445514 w 1746113"/>
                <a:gd name="connsiteY6" fmla="*/ 958525 h 1746083"/>
                <a:gd name="connsiteX7" fmla="*/ 1203974 w 1746113"/>
                <a:gd name="connsiteY7" fmla="*/ 993030 h 1746083"/>
                <a:gd name="connsiteX8" fmla="*/ 1143589 w 1746113"/>
                <a:gd name="connsiteY8" fmla="*/ 1381219 h 1746083"/>
                <a:gd name="connsiteX9" fmla="*/ 1195620 w 1746113"/>
                <a:gd name="connsiteY9" fmla="*/ 1611249 h 1746083"/>
                <a:gd name="connsiteX10" fmla="*/ 1139055 w 1746113"/>
                <a:gd name="connsiteY10" fmla="*/ 1657427 h 1746083"/>
                <a:gd name="connsiteX11" fmla="*/ 461244 w 1746113"/>
                <a:gd name="connsiteY11" fmla="*/ 1588472 h 1746083"/>
                <a:gd name="connsiteX12" fmla="*/ 157597 w 1746113"/>
                <a:gd name="connsiteY12" fmla="*/ 1284811 h 1746083"/>
                <a:gd name="connsiteX13" fmla="*/ 157597 w 1746113"/>
                <a:gd name="connsiteY13" fmla="*/ 522623 h 1746083"/>
                <a:gd name="connsiteX14" fmla="*/ 522594 w 1746113"/>
                <a:gd name="connsiteY14" fmla="*/ 157611 h 1746083"/>
                <a:gd name="connsiteX15" fmla="*/ 903732 w 1746113"/>
                <a:gd name="connsiteY15" fmla="*/ 0 h 1746083"/>
                <a:gd name="connsiteX0" fmla="*/ 903732 w 1746113"/>
                <a:gd name="connsiteY0" fmla="*/ 0 h 1746083"/>
                <a:gd name="connsiteX1" fmla="*/ 1284870 w 1746113"/>
                <a:gd name="connsiteY1" fmla="*/ 157611 h 1746083"/>
                <a:gd name="connsiteX2" fmla="*/ 1588517 w 1746113"/>
                <a:gd name="connsiteY2" fmla="*/ 461273 h 1746083"/>
                <a:gd name="connsiteX3" fmla="*/ 1657466 w 1746113"/>
                <a:gd name="connsiteY3" fmla="*/ 1139027 h 1746083"/>
                <a:gd name="connsiteX4" fmla="*/ 1635617 w 1746113"/>
                <a:gd name="connsiteY4" fmla="*/ 1165782 h 1746083"/>
                <a:gd name="connsiteX5" fmla="*/ 1635295 w 1746113"/>
                <a:gd name="connsiteY5" fmla="*/ 1165559 h 1746083"/>
                <a:gd name="connsiteX6" fmla="*/ 1445514 w 1746113"/>
                <a:gd name="connsiteY6" fmla="*/ 958525 h 1746083"/>
                <a:gd name="connsiteX7" fmla="*/ 1203974 w 1746113"/>
                <a:gd name="connsiteY7" fmla="*/ 993030 h 1746083"/>
                <a:gd name="connsiteX8" fmla="*/ 1195620 w 1746113"/>
                <a:gd name="connsiteY8" fmla="*/ 1611249 h 1746083"/>
                <a:gd name="connsiteX9" fmla="*/ 1139055 w 1746113"/>
                <a:gd name="connsiteY9" fmla="*/ 1657427 h 1746083"/>
                <a:gd name="connsiteX10" fmla="*/ 461244 w 1746113"/>
                <a:gd name="connsiteY10" fmla="*/ 1588472 h 1746083"/>
                <a:gd name="connsiteX11" fmla="*/ 157597 w 1746113"/>
                <a:gd name="connsiteY11" fmla="*/ 1284811 h 1746083"/>
                <a:gd name="connsiteX12" fmla="*/ 157597 w 1746113"/>
                <a:gd name="connsiteY12" fmla="*/ 522623 h 1746083"/>
                <a:gd name="connsiteX13" fmla="*/ 522594 w 1746113"/>
                <a:gd name="connsiteY13" fmla="*/ 157611 h 1746083"/>
                <a:gd name="connsiteX14" fmla="*/ 903732 w 1746113"/>
                <a:gd name="connsiteY14" fmla="*/ 0 h 1746083"/>
                <a:gd name="connsiteX0" fmla="*/ 903732 w 1746113"/>
                <a:gd name="connsiteY0" fmla="*/ 0 h 1746083"/>
                <a:gd name="connsiteX1" fmla="*/ 1284870 w 1746113"/>
                <a:gd name="connsiteY1" fmla="*/ 157611 h 1746083"/>
                <a:gd name="connsiteX2" fmla="*/ 1588517 w 1746113"/>
                <a:gd name="connsiteY2" fmla="*/ 461273 h 1746083"/>
                <a:gd name="connsiteX3" fmla="*/ 1657466 w 1746113"/>
                <a:gd name="connsiteY3" fmla="*/ 1139027 h 1746083"/>
                <a:gd name="connsiteX4" fmla="*/ 1635617 w 1746113"/>
                <a:gd name="connsiteY4" fmla="*/ 1165782 h 1746083"/>
                <a:gd name="connsiteX5" fmla="*/ 1635295 w 1746113"/>
                <a:gd name="connsiteY5" fmla="*/ 1165559 h 1746083"/>
                <a:gd name="connsiteX6" fmla="*/ 1445514 w 1746113"/>
                <a:gd name="connsiteY6" fmla="*/ 958525 h 1746083"/>
                <a:gd name="connsiteX7" fmla="*/ 1195620 w 1746113"/>
                <a:gd name="connsiteY7" fmla="*/ 1611249 h 1746083"/>
                <a:gd name="connsiteX8" fmla="*/ 1139055 w 1746113"/>
                <a:gd name="connsiteY8" fmla="*/ 1657427 h 1746083"/>
                <a:gd name="connsiteX9" fmla="*/ 461244 w 1746113"/>
                <a:gd name="connsiteY9" fmla="*/ 1588472 h 1746083"/>
                <a:gd name="connsiteX10" fmla="*/ 157597 w 1746113"/>
                <a:gd name="connsiteY10" fmla="*/ 1284811 h 1746083"/>
                <a:gd name="connsiteX11" fmla="*/ 157597 w 1746113"/>
                <a:gd name="connsiteY11" fmla="*/ 522623 h 1746083"/>
                <a:gd name="connsiteX12" fmla="*/ 522594 w 1746113"/>
                <a:gd name="connsiteY12" fmla="*/ 157611 h 1746083"/>
                <a:gd name="connsiteX13" fmla="*/ 903732 w 1746113"/>
                <a:gd name="connsiteY13" fmla="*/ 0 h 1746083"/>
                <a:gd name="connsiteX0" fmla="*/ 903732 w 1746113"/>
                <a:gd name="connsiteY0" fmla="*/ 0 h 1746083"/>
                <a:gd name="connsiteX1" fmla="*/ 1284870 w 1746113"/>
                <a:gd name="connsiteY1" fmla="*/ 157611 h 1746083"/>
                <a:gd name="connsiteX2" fmla="*/ 1588517 w 1746113"/>
                <a:gd name="connsiteY2" fmla="*/ 461273 h 1746083"/>
                <a:gd name="connsiteX3" fmla="*/ 1657466 w 1746113"/>
                <a:gd name="connsiteY3" fmla="*/ 1139027 h 1746083"/>
                <a:gd name="connsiteX4" fmla="*/ 1635617 w 1746113"/>
                <a:gd name="connsiteY4" fmla="*/ 1165782 h 1746083"/>
                <a:gd name="connsiteX5" fmla="*/ 1635295 w 1746113"/>
                <a:gd name="connsiteY5" fmla="*/ 1165559 h 1746083"/>
                <a:gd name="connsiteX6" fmla="*/ 1195620 w 1746113"/>
                <a:gd name="connsiteY6" fmla="*/ 1611249 h 1746083"/>
                <a:gd name="connsiteX7" fmla="*/ 1139055 w 1746113"/>
                <a:gd name="connsiteY7" fmla="*/ 1657427 h 1746083"/>
                <a:gd name="connsiteX8" fmla="*/ 461244 w 1746113"/>
                <a:gd name="connsiteY8" fmla="*/ 1588472 h 1746083"/>
                <a:gd name="connsiteX9" fmla="*/ 157597 w 1746113"/>
                <a:gd name="connsiteY9" fmla="*/ 1284811 h 1746083"/>
                <a:gd name="connsiteX10" fmla="*/ 157597 w 1746113"/>
                <a:gd name="connsiteY10" fmla="*/ 522623 h 1746083"/>
                <a:gd name="connsiteX11" fmla="*/ 522594 w 1746113"/>
                <a:gd name="connsiteY11" fmla="*/ 157611 h 1746083"/>
                <a:gd name="connsiteX12" fmla="*/ 903732 w 1746113"/>
                <a:gd name="connsiteY12" fmla="*/ 0 h 1746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46113" h="1746083">
                  <a:moveTo>
                    <a:pt x="903732" y="0"/>
                  </a:moveTo>
                  <a:cubicBezTo>
                    <a:pt x="1041769" y="0"/>
                    <a:pt x="1179806" y="52537"/>
                    <a:pt x="1284870" y="157611"/>
                  </a:cubicBezTo>
                  <a:lnTo>
                    <a:pt x="1588517" y="461273"/>
                  </a:lnTo>
                  <a:cubicBezTo>
                    <a:pt x="1772380" y="645153"/>
                    <a:pt x="1795363" y="929986"/>
                    <a:pt x="1657466" y="1139027"/>
                  </a:cubicBezTo>
                  <a:lnTo>
                    <a:pt x="1635617" y="1165782"/>
                  </a:lnTo>
                  <a:lnTo>
                    <a:pt x="1635295" y="1165559"/>
                  </a:lnTo>
                  <a:lnTo>
                    <a:pt x="1195620" y="1611249"/>
                  </a:lnTo>
                  <a:lnTo>
                    <a:pt x="1139055" y="1657427"/>
                  </a:lnTo>
                  <a:cubicBezTo>
                    <a:pt x="929948" y="1795337"/>
                    <a:pt x="645107" y="1772352"/>
                    <a:pt x="461244" y="1588472"/>
                  </a:cubicBezTo>
                  <a:lnTo>
                    <a:pt x="157597" y="1284811"/>
                  </a:lnTo>
                  <a:cubicBezTo>
                    <a:pt x="-52532" y="1074777"/>
                    <a:pt x="-52532" y="732771"/>
                    <a:pt x="157597" y="522623"/>
                  </a:cubicBezTo>
                  <a:lnTo>
                    <a:pt x="522594" y="157611"/>
                  </a:lnTo>
                  <a:cubicBezTo>
                    <a:pt x="627658" y="52537"/>
                    <a:pt x="765695" y="0"/>
                    <a:pt x="903732" y="0"/>
                  </a:cubicBezTo>
                  <a:close/>
                </a:path>
              </a:pathLst>
            </a:custGeom>
            <a:solidFill>
              <a:srgbClr val="F1EFF0"/>
            </a:solidFill>
            <a:ln w="12700">
              <a:miter lim="400000"/>
            </a:ln>
          </p:spPr>
          <p:txBody>
            <a:bodyPr wrap="square" lIns="38100" tIns="38100" rIns="38100" bIns="38100" anchor="ctr">
              <a:noAutofit/>
            </a:bodyPr>
            <a:lstStyle/>
            <a:p>
              <a:pPr>
                <a:defRPr sz="3000">
                  <a:solidFill>
                    <a:srgbClr val="FFFFFF"/>
                  </a:solidFill>
                </a:defRPr>
              </a:pPr>
              <a:endParaRPr dirty="0"/>
            </a:p>
          </p:txBody>
        </p:sp>
        <p:sp>
          <p:nvSpPr>
            <p:cNvPr id="33" name="TextBox 32">
              <a:extLst>
                <a:ext uri="{FF2B5EF4-FFF2-40B4-BE49-F238E27FC236}">
                  <a16:creationId xmlns:a16="http://schemas.microsoft.com/office/drawing/2014/main" id="{3A560429-FFC2-2953-687C-AD3F43312577}"/>
                </a:ext>
              </a:extLst>
            </p:cNvPr>
            <p:cNvSpPr txBox="1"/>
            <p:nvPr/>
          </p:nvSpPr>
          <p:spPr>
            <a:xfrm>
              <a:off x="4518805" y="4557803"/>
              <a:ext cx="652743" cy="1200329"/>
            </a:xfrm>
            <a:prstGeom prst="rect">
              <a:avLst/>
            </a:prstGeom>
            <a:noFill/>
          </p:spPr>
          <p:txBody>
            <a:bodyPr wrap="none" rtlCol="0" anchor="ctr">
              <a:spAutoFit/>
            </a:bodyPr>
            <a:lstStyle/>
            <a:p>
              <a:pPr algn="ctr"/>
              <a:r>
                <a:rPr lang="en-US" sz="7200" b="1" dirty="0"/>
                <a:t>3</a:t>
              </a:r>
              <a:endParaRPr lang="fr-FR" sz="7200" b="1" dirty="0"/>
            </a:p>
          </p:txBody>
        </p:sp>
        <p:sp>
          <p:nvSpPr>
            <p:cNvPr id="34" name="Shape">
              <a:extLst>
                <a:ext uri="{FF2B5EF4-FFF2-40B4-BE49-F238E27FC236}">
                  <a16:creationId xmlns:a16="http://schemas.microsoft.com/office/drawing/2014/main" id="{0000AFFE-63C1-F778-CA5A-E9F4BE923A29}"/>
                </a:ext>
              </a:extLst>
            </p:cNvPr>
            <p:cNvSpPr/>
            <p:nvPr/>
          </p:nvSpPr>
          <p:spPr>
            <a:xfrm>
              <a:off x="4989133" y="3487577"/>
              <a:ext cx="287129" cy="1178094"/>
            </a:xfrm>
            <a:custGeom>
              <a:avLst/>
              <a:gdLst/>
              <a:ahLst/>
              <a:cxnLst>
                <a:cxn ang="0">
                  <a:pos x="wd2" y="hd2"/>
                </a:cxn>
                <a:cxn ang="5400000">
                  <a:pos x="wd2" y="hd2"/>
                </a:cxn>
                <a:cxn ang="10800000">
                  <a:pos x="wd2" y="hd2"/>
                </a:cxn>
                <a:cxn ang="16200000">
                  <a:pos x="wd2" y="hd2"/>
                </a:cxn>
              </a:cxnLst>
              <a:rect l="0" t="0" r="r" b="b"/>
              <a:pathLst>
                <a:path w="21600" h="21600" extrusionOk="0">
                  <a:moveTo>
                    <a:pt x="18879" y="20274"/>
                  </a:moveTo>
                  <a:cubicBezTo>
                    <a:pt x="18632" y="20274"/>
                    <a:pt x="18384" y="20294"/>
                    <a:pt x="18137" y="20314"/>
                  </a:cubicBezTo>
                  <a:cubicBezTo>
                    <a:pt x="8079" y="17662"/>
                    <a:pt x="2473" y="14246"/>
                    <a:pt x="2473" y="10609"/>
                  </a:cubicBezTo>
                  <a:cubicBezTo>
                    <a:pt x="2473" y="7033"/>
                    <a:pt x="7832" y="3637"/>
                    <a:pt x="17725" y="1005"/>
                  </a:cubicBezTo>
                  <a:lnTo>
                    <a:pt x="17725" y="2029"/>
                  </a:lnTo>
                  <a:cubicBezTo>
                    <a:pt x="17725" y="2190"/>
                    <a:pt x="18220" y="2311"/>
                    <a:pt x="18879" y="2311"/>
                  </a:cubicBezTo>
                  <a:cubicBezTo>
                    <a:pt x="19209" y="2311"/>
                    <a:pt x="19456" y="2270"/>
                    <a:pt x="19704" y="2230"/>
                  </a:cubicBezTo>
                  <a:cubicBezTo>
                    <a:pt x="19951" y="2190"/>
                    <a:pt x="20033" y="2110"/>
                    <a:pt x="20033" y="2029"/>
                  </a:cubicBezTo>
                  <a:lnTo>
                    <a:pt x="20033" y="281"/>
                  </a:lnTo>
                  <a:cubicBezTo>
                    <a:pt x="20033" y="121"/>
                    <a:pt x="19539" y="0"/>
                    <a:pt x="18879" y="0"/>
                  </a:cubicBezTo>
                  <a:lnTo>
                    <a:pt x="11707" y="0"/>
                  </a:lnTo>
                  <a:cubicBezTo>
                    <a:pt x="11047" y="0"/>
                    <a:pt x="10553" y="121"/>
                    <a:pt x="10553" y="281"/>
                  </a:cubicBezTo>
                  <a:cubicBezTo>
                    <a:pt x="10553" y="442"/>
                    <a:pt x="11047" y="563"/>
                    <a:pt x="11707" y="563"/>
                  </a:cubicBezTo>
                  <a:lnTo>
                    <a:pt x="16076" y="563"/>
                  </a:lnTo>
                  <a:cubicBezTo>
                    <a:pt x="5688" y="3315"/>
                    <a:pt x="0" y="6852"/>
                    <a:pt x="0" y="10609"/>
                  </a:cubicBezTo>
                  <a:cubicBezTo>
                    <a:pt x="0" y="14387"/>
                    <a:pt x="5771" y="17963"/>
                    <a:pt x="16324" y="20716"/>
                  </a:cubicBezTo>
                  <a:cubicBezTo>
                    <a:pt x="16241" y="20796"/>
                    <a:pt x="16159" y="20857"/>
                    <a:pt x="16159" y="20937"/>
                  </a:cubicBezTo>
                  <a:cubicBezTo>
                    <a:pt x="16159" y="21299"/>
                    <a:pt x="17395" y="21600"/>
                    <a:pt x="18879" y="21600"/>
                  </a:cubicBezTo>
                  <a:cubicBezTo>
                    <a:pt x="20363" y="21600"/>
                    <a:pt x="21600" y="21299"/>
                    <a:pt x="21600" y="20937"/>
                  </a:cubicBezTo>
                  <a:cubicBezTo>
                    <a:pt x="21600" y="20575"/>
                    <a:pt x="20363" y="20274"/>
                    <a:pt x="18879" y="20274"/>
                  </a:cubicBezTo>
                  <a:close/>
                </a:path>
              </a:pathLst>
            </a:custGeom>
            <a:solidFill>
              <a:schemeClr val="bg1">
                <a:lumMod val="85000"/>
              </a:schemeClr>
            </a:solidFill>
            <a:ln w="12700">
              <a:miter lim="400000"/>
            </a:ln>
          </p:spPr>
          <p:txBody>
            <a:bodyPr lIns="38100" tIns="38100" rIns="38100" bIns="38100" anchor="ctr"/>
            <a:lstStyle/>
            <a:p>
              <a:pPr>
                <a:defRPr sz="3000">
                  <a:solidFill>
                    <a:srgbClr val="FFFFFF"/>
                  </a:solidFill>
                </a:defRPr>
              </a:pPr>
              <a:endParaRPr dirty="0"/>
            </a:p>
          </p:txBody>
        </p:sp>
      </p:grpSp>
      <p:grpSp>
        <p:nvGrpSpPr>
          <p:cNvPr id="35" name="Group 34">
            <a:extLst>
              <a:ext uri="{FF2B5EF4-FFF2-40B4-BE49-F238E27FC236}">
                <a16:creationId xmlns:a16="http://schemas.microsoft.com/office/drawing/2014/main" id="{CB9C53C3-B988-D6EC-4EA4-E145DC7C31D8}"/>
              </a:ext>
            </a:extLst>
          </p:cNvPr>
          <p:cNvGrpSpPr/>
          <p:nvPr/>
        </p:nvGrpSpPr>
        <p:grpSpPr>
          <a:xfrm>
            <a:off x="2942731" y="2635486"/>
            <a:ext cx="3896492" cy="1717406"/>
            <a:chOff x="2698136" y="2289785"/>
            <a:chExt cx="3896492" cy="1717406"/>
          </a:xfrm>
        </p:grpSpPr>
        <p:sp>
          <p:nvSpPr>
            <p:cNvPr id="36" name="Freeform: Shape 35">
              <a:extLst>
                <a:ext uri="{FF2B5EF4-FFF2-40B4-BE49-F238E27FC236}">
                  <a16:creationId xmlns:a16="http://schemas.microsoft.com/office/drawing/2014/main" id="{8C55307E-6997-38ED-2F4A-7FF40B61561C}"/>
                </a:ext>
              </a:extLst>
            </p:cNvPr>
            <p:cNvSpPr/>
            <p:nvPr/>
          </p:nvSpPr>
          <p:spPr>
            <a:xfrm>
              <a:off x="4221966" y="2304030"/>
              <a:ext cx="1703169" cy="1703161"/>
            </a:xfrm>
            <a:custGeom>
              <a:avLst/>
              <a:gdLst>
                <a:gd name="connsiteX0" fmla="*/ 903732 w 2383587"/>
                <a:gd name="connsiteY0" fmla="*/ 0 h 2383577"/>
                <a:gd name="connsiteX1" fmla="*/ 1284870 w 2383587"/>
                <a:gd name="connsiteY1" fmla="*/ 157611 h 2383577"/>
                <a:gd name="connsiteX2" fmla="*/ 1588517 w 2383587"/>
                <a:gd name="connsiteY2" fmla="*/ 461273 h 2383577"/>
                <a:gd name="connsiteX3" fmla="*/ 1588517 w 2383587"/>
                <a:gd name="connsiteY3" fmla="*/ 1223460 h 2383577"/>
                <a:gd name="connsiteX4" fmla="*/ 1588517 w 2383587"/>
                <a:gd name="connsiteY4" fmla="*/ 1545550 h 2383577"/>
                <a:gd name="connsiteX5" fmla="*/ 1593112 w 2383587"/>
                <a:gd name="connsiteY5" fmla="*/ 1550128 h 2383577"/>
                <a:gd name="connsiteX6" fmla="*/ 1832422 w 2383587"/>
                <a:gd name="connsiteY6" fmla="*/ 1602322 h 2383577"/>
                <a:gd name="connsiteX7" fmla="*/ 2264973 w 2383587"/>
                <a:gd name="connsiteY7" fmla="*/ 1692860 h 2383577"/>
                <a:gd name="connsiteX8" fmla="*/ 2246476 w 2383587"/>
                <a:gd name="connsiteY8" fmla="*/ 2283243 h 2383577"/>
                <a:gd name="connsiteX9" fmla="*/ 1703634 w 2383587"/>
                <a:gd name="connsiteY9" fmla="*/ 2275574 h 2383577"/>
                <a:gd name="connsiteX10" fmla="*/ 1602303 w 2383587"/>
                <a:gd name="connsiteY10" fmla="*/ 1832386 h 2383577"/>
                <a:gd name="connsiteX11" fmla="*/ 1550260 w 2383587"/>
                <a:gd name="connsiteY11" fmla="*/ 1593165 h 2383577"/>
                <a:gd name="connsiteX12" fmla="*/ 1545549 w 2383587"/>
                <a:gd name="connsiteY12" fmla="*/ 1588472 h 2383577"/>
                <a:gd name="connsiteX13" fmla="*/ 1223520 w 2383587"/>
                <a:gd name="connsiteY13" fmla="*/ 1588472 h 2383577"/>
                <a:gd name="connsiteX14" fmla="*/ 461244 w 2383587"/>
                <a:gd name="connsiteY14" fmla="*/ 1588472 h 2383577"/>
                <a:gd name="connsiteX15" fmla="*/ 157597 w 2383587"/>
                <a:gd name="connsiteY15" fmla="*/ 1284811 h 2383577"/>
                <a:gd name="connsiteX16" fmla="*/ 157597 w 2383587"/>
                <a:gd name="connsiteY16" fmla="*/ 522623 h 2383577"/>
                <a:gd name="connsiteX17" fmla="*/ 522594 w 2383587"/>
                <a:gd name="connsiteY17" fmla="*/ 157611 h 2383577"/>
                <a:gd name="connsiteX18" fmla="*/ 903732 w 2383587"/>
                <a:gd name="connsiteY18" fmla="*/ 0 h 2383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383587" h="2383577">
                  <a:moveTo>
                    <a:pt x="903732" y="0"/>
                  </a:moveTo>
                  <a:cubicBezTo>
                    <a:pt x="1041769" y="0"/>
                    <a:pt x="1179806" y="52537"/>
                    <a:pt x="1284870" y="157611"/>
                  </a:cubicBezTo>
                  <a:lnTo>
                    <a:pt x="1588517" y="461273"/>
                  </a:lnTo>
                  <a:cubicBezTo>
                    <a:pt x="1798646" y="671421"/>
                    <a:pt x="1798646" y="1013427"/>
                    <a:pt x="1588517" y="1223460"/>
                  </a:cubicBezTo>
                  <a:cubicBezTo>
                    <a:pt x="1499594" y="1312510"/>
                    <a:pt x="1499594" y="1456615"/>
                    <a:pt x="1588517" y="1545550"/>
                  </a:cubicBezTo>
                  <a:lnTo>
                    <a:pt x="1593112" y="1550128"/>
                  </a:lnTo>
                  <a:cubicBezTo>
                    <a:pt x="1656071" y="1613081"/>
                    <a:pt x="1749589" y="1634485"/>
                    <a:pt x="1832422" y="1602322"/>
                  </a:cubicBezTo>
                  <a:cubicBezTo>
                    <a:pt x="1976606" y="1545550"/>
                    <a:pt x="2148362" y="1576225"/>
                    <a:pt x="2264973" y="1692860"/>
                  </a:cubicBezTo>
                  <a:cubicBezTo>
                    <a:pt x="2429031" y="1856880"/>
                    <a:pt x="2422942" y="2126891"/>
                    <a:pt x="2246476" y="2283243"/>
                  </a:cubicBezTo>
                  <a:cubicBezTo>
                    <a:pt x="2091608" y="2419793"/>
                    <a:pt x="1853906" y="2416703"/>
                    <a:pt x="1703634" y="2275574"/>
                  </a:cubicBezTo>
                  <a:cubicBezTo>
                    <a:pt x="1577833" y="2157566"/>
                    <a:pt x="1544056" y="1981184"/>
                    <a:pt x="1602303" y="1832386"/>
                  </a:cubicBezTo>
                  <a:cubicBezTo>
                    <a:pt x="1634587" y="1749517"/>
                    <a:pt x="1613103" y="1656004"/>
                    <a:pt x="1550260" y="1593165"/>
                  </a:cubicBezTo>
                  <a:lnTo>
                    <a:pt x="1545549" y="1588472"/>
                  </a:lnTo>
                  <a:cubicBezTo>
                    <a:pt x="1456627" y="1499537"/>
                    <a:pt x="1312443" y="1499537"/>
                    <a:pt x="1223520" y="1588472"/>
                  </a:cubicBezTo>
                  <a:cubicBezTo>
                    <a:pt x="1013392" y="1798620"/>
                    <a:pt x="671373" y="1798620"/>
                    <a:pt x="461244" y="1588472"/>
                  </a:cubicBezTo>
                  <a:lnTo>
                    <a:pt x="157597" y="1284811"/>
                  </a:lnTo>
                  <a:cubicBezTo>
                    <a:pt x="-52532" y="1074777"/>
                    <a:pt x="-52532" y="732771"/>
                    <a:pt x="157597" y="522623"/>
                  </a:cubicBezTo>
                  <a:lnTo>
                    <a:pt x="522594" y="157611"/>
                  </a:lnTo>
                  <a:cubicBezTo>
                    <a:pt x="627658" y="52537"/>
                    <a:pt x="765695" y="0"/>
                    <a:pt x="903732" y="0"/>
                  </a:cubicBezTo>
                  <a:close/>
                </a:path>
              </a:pathLst>
            </a:custGeom>
            <a:solidFill>
              <a:srgbClr val="FFCC66"/>
            </a:solidFill>
            <a:ln w="12700">
              <a:miter lim="400000"/>
            </a:ln>
          </p:spPr>
          <p:txBody>
            <a:bodyPr wrap="square" lIns="38100" tIns="38100" rIns="38100" bIns="38100" anchor="ctr">
              <a:noAutofit/>
            </a:bodyPr>
            <a:lstStyle/>
            <a:p>
              <a:pPr>
                <a:defRPr sz="3000">
                  <a:solidFill>
                    <a:srgbClr val="FFFFFF"/>
                  </a:solidFill>
                </a:defRPr>
              </a:pPr>
              <a:endParaRPr dirty="0"/>
            </a:p>
          </p:txBody>
        </p:sp>
        <p:sp>
          <p:nvSpPr>
            <p:cNvPr id="37" name="TextBox 36">
              <a:extLst>
                <a:ext uri="{FF2B5EF4-FFF2-40B4-BE49-F238E27FC236}">
                  <a16:creationId xmlns:a16="http://schemas.microsoft.com/office/drawing/2014/main" id="{929FFD0F-EEFF-818C-AD4E-F0193EEDBA2B}"/>
                </a:ext>
              </a:extLst>
            </p:cNvPr>
            <p:cNvSpPr txBox="1"/>
            <p:nvPr/>
          </p:nvSpPr>
          <p:spPr>
            <a:xfrm>
              <a:off x="2698136" y="2289785"/>
              <a:ext cx="1748123" cy="806503"/>
            </a:xfrm>
            <a:prstGeom prst="rect">
              <a:avLst/>
            </a:prstGeom>
            <a:noFill/>
          </p:spPr>
          <p:txBody>
            <a:bodyPr wrap="square">
              <a:spAutoFit/>
            </a:bodyPr>
            <a:lstStyle/>
            <a:p>
              <a:pPr algn="ctr">
                <a:lnSpc>
                  <a:spcPct val="115000"/>
                </a:lnSpc>
                <a:spcAft>
                  <a:spcPts val="800"/>
                </a:spcAft>
              </a:pPr>
              <a:r>
                <a:rPr lang="ar-EG" b="1" dirty="0">
                  <a:latin typeface="Times New Roman" panose="02020603050405020304" pitchFamily="18" charset="0"/>
                  <a:ea typeface="Calibri" panose="020F0502020204030204" pitchFamily="34" charset="0"/>
                  <a:cs typeface="Adobe Arabic" panose="02040503050201020203" pitchFamily="18" charset="-78"/>
                </a:rPr>
                <a:t>مواءمة الأهداف</a:t>
              </a:r>
              <a:endParaRPr lang="en-US" b="1" dirty="0">
                <a:latin typeface="Times New Roman" panose="02020603050405020304" pitchFamily="18" charset="0"/>
                <a:ea typeface="Calibri" panose="020F0502020204030204" pitchFamily="34" charset="0"/>
                <a:cs typeface="Adobe Arabic" panose="02040503050201020203" pitchFamily="18" charset="-78"/>
              </a:endParaRPr>
            </a:p>
            <a:p>
              <a:pPr algn="ctr">
                <a:lnSpc>
                  <a:spcPct val="115000"/>
                </a:lnSpc>
                <a:spcAft>
                  <a:spcPts val="800"/>
                </a:spcAft>
              </a:pP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sp>
          <p:nvSpPr>
            <p:cNvPr id="38" name="Freeform: Shape 37">
              <a:extLst>
                <a:ext uri="{FF2B5EF4-FFF2-40B4-BE49-F238E27FC236}">
                  <a16:creationId xmlns:a16="http://schemas.microsoft.com/office/drawing/2014/main" id="{23CE6CDA-D952-5585-5613-5CF3A88350CB}"/>
                </a:ext>
              </a:extLst>
            </p:cNvPr>
            <p:cNvSpPr/>
            <p:nvPr/>
          </p:nvSpPr>
          <p:spPr>
            <a:xfrm>
              <a:off x="4388226" y="2470307"/>
              <a:ext cx="915108" cy="915092"/>
            </a:xfrm>
            <a:custGeom>
              <a:avLst/>
              <a:gdLst>
                <a:gd name="connsiteX0" fmla="*/ 903732 w 1746113"/>
                <a:gd name="connsiteY0" fmla="*/ 0 h 1746083"/>
                <a:gd name="connsiteX1" fmla="*/ 1284870 w 1746113"/>
                <a:gd name="connsiteY1" fmla="*/ 157611 h 1746083"/>
                <a:gd name="connsiteX2" fmla="*/ 1588517 w 1746113"/>
                <a:gd name="connsiteY2" fmla="*/ 461273 h 1746083"/>
                <a:gd name="connsiteX3" fmla="*/ 1657466 w 1746113"/>
                <a:gd name="connsiteY3" fmla="*/ 1139027 h 1746083"/>
                <a:gd name="connsiteX4" fmla="*/ 1635617 w 1746113"/>
                <a:gd name="connsiteY4" fmla="*/ 1165782 h 1746083"/>
                <a:gd name="connsiteX5" fmla="*/ 1635295 w 1746113"/>
                <a:gd name="connsiteY5" fmla="*/ 1165559 h 1746083"/>
                <a:gd name="connsiteX6" fmla="*/ 1445514 w 1746113"/>
                <a:gd name="connsiteY6" fmla="*/ 958525 h 1746083"/>
                <a:gd name="connsiteX7" fmla="*/ 1203974 w 1746113"/>
                <a:gd name="connsiteY7" fmla="*/ 993030 h 1746083"/>
                <a:gd name="connsiteX8" fmla="*/ 1143589 w 1746113"/>
                <a:gd name="connsiteY8" fmla="*/ 1381219 h 1746083"/>
                <a:gd name="connsiteX9" fmla="*/ 1195620 w 1746113"/>
                <a:gd name="connsiteY9" fmla="*/ 1611249 h 1746083"/>
                <a:gd name="connsiteX10" fmla="*/ 1139055 w 1746113"/>
                <a:gd name="connsiteY10" fmla="*/ 1657427 h 1746083"/>
                <a:gd name="connsiteX11" fmla="*/ 461244 w 1746113"/>
                <a:gd name="connsiteY11" fmla="*/ 1588472 h 1746083"/>
                <a:gd name="connsiteX12" fmla="*/ 157597 w 1746113"/>
                <a:gd name="connsiteY12" fmla="*/ 1284811 h 1746083"/>
                <a:gd name="connsiteX13" fmla="*/ 157597 w 1746113"/>
                <a:gd name="connsiteY13" fmla="*/ 522623 h 1746083"/>
                <a:gd name="connsiteX14" fmla="*/ 522594 w 1746113"/>
                <a:gd name="connsiteY14" fmla="*/ 157611 h 1746083"/>
                <a:gd name="connsiteX15" fmla="*/ 903732 w 1746113"/>
                <a:gd name="connsiteY15" fmla="*/ 0 h 1746083"/>
                <a:gd name="connsiteX0" fmla="*/ 903732 w 1746113"/>
                <a:gd name="connsiteY0" fmla="*/ 0 h 1746083"/>
                <a:gd name="connsiteX1" fmla="*/ 1284870 w 1746113"/>
                <a:gd name="connsiteY1" fmla="*/ 157611 h 1746083"/>
                <a:gd name="connsiteX2" fmla="*/ 1588517 w 1746113"/>
                <a:gd name="connsiteY2" fmla="*/ 461273 h 1746083"/>
                <a:gd name="connsiteX3" fmla="*/ 1657466 w 1746113"/>
                <a:gd name="connsiteY3" fmla="*/ 1139027 h 1746083"/>
                <a:gd name="connsiteX4" fmla="*/ 1635617 w 1746113"/>
                <a:gd name="connsiteY4" fmla="*/ 1165782 h 1746083"/>
                <a:gd name="connsiteX5" fmla="*/ 1635295 w 1746113"/>
                <a:gd name="connsiteY5" fmla="*/ 1165559 h 1746083"/>
                <a:gd name="connsiteX6" fmla="*/ 1445514 w 1746113"/>
                <a:gd name="connsiteY6" fmla="*/ 958525 h 1746083"/>
                <a:gd name="connsiteX7" fmla="*/ 1203974 w 1746113"/>
                <a:gd name="connsiteY7" fmla="*/ 993030 h 1746083"/>
                <a:gd name="connsiteX8" fmla="*/ 1195620 w 1746113"/>
                <a:gd name="connsiteY8" fmla="*/ 1611249 h 1746083"/>
                <a:gd name="connsiteX9" fmla="*/ 1139055 w 1746113"/>
                <a:gd name="connsiteY9" fmla="*/ 1657427 h 1746083"/>
                <a:gd name="connsiteX10" fmla="*/ 461244 w 1746113"/>
                <a:gd name="connsiteY10" fmla="*/ 1588472 h 1746083"/>
                <a:gd name="connsiteX11" fmla="*/ 157597 w 1746113"/>
                <a:gd name="connsiteY11" fmla="*/ 1284811 h 1746083"/>
                <a:gd name="connsiteX12" fmla="*/ 157597 w 1746113"/>
                <a:gd name="connsiteY12" fmla="*/ 522623 h 1746083"/>
                <a:gd name="connsiteX13" fmla="*/ 522594 w 1746113"/>
                <a:gd name="connsiteY13" fmla="*/ 157611 h 1746083"/>
                <a:gd name="connsiteX14" fmla="*/ 903732 w 1746113"/>
                <a:gd name="connsiteY14" fmla="*/ 0 h 1746083"/>
                <a:gd name="connsiteX0" fmla="*/ 903732 w 1746113"/>
                <a:gd name="connsiteY0" fmla="*/ 0 h 1746083"/>
                <a:gd name="connsiteX1" fmla="*/ 1284870 w 1746113"/>
                <a:gd name="connsiteY1" fmla="*/ 157611 h 1746083"/>
                <a:gd name="connsiteX2" fmla="*/ 1588517 w 1746113"/>
                <a:gd name="connsiteY2" fmla="*/ 461273 h 1746083"/>
                <a:gd name="connsiteX3" fmla="*/ 1657466 w 1746113"/>
                <a:gd name="connsiteY3" fmla="*/ 1139027 h 1746083"/>
                <a:gd name="connsiteX4" fmla="*/ 1635617 w 1746113"/>
                <a:gd name="connsiteY4" fmla="*/ 1165782 h 1746083"/>
                <a:gd name="connsiteX5" fmla="*/ 1635295 w 1746113"/>
                <a:gd name="connsiteY5" fmla="*/ 1165559 h 1746083"/>
                <a:gd name="connsiteX6" fmla="*/ 1445514 w 1746113"/>
                <a:gd name="connsiteY6" fmla="*/ 958525 h 1746083"/>
                <a:gd name="connsiteX7" fmla="*/ 1195620 w 1746113"/>
                <a:gd name="connsiteY7" fmla="*/ 1611249 h 1746083"/>
                <a:gd name="connsiteX8" fmla="*/ 1139055 w 1746113"/>
                <a:gd name="connsiteY8" fmla="*/ 1657427 h 1746083"/>
                <a:gd name="connsiteX9" fmla="*/ 461244 w 1746113"/>
                <a:gd name="connsiteY9" fmla="*/ 1588472 h 1746083"/>
                <a:gd name="connsiteX10" fmla="*/ 157597 w 1746113"/>
                <a:gd name="connsiteY10" fmla="*/ 1284811 h 1746083"/>
                <a:gd name="connsiteX11" fmla="*/ 157597 w 1746113"/>
                <a:gd name="connsiteY11" fmla="*/ 522623 h 1746083"/>
                <a:gd name="connsiteX12" fmla="*/ 522594 w 1746113"/>
                <a:gd name="connsiteY12" fmla="*/ 157611 h 1746083"/>
                <a:gd name="connsiteX13" fmla="*/ 903732 w 1746113"/>
                <a:gd name="connsiteY13" fmla="*/ 0 h 1746083"/>
                <a:gd name="connsiteX0" fmla="*/ 903732 w 1746113"/>
                <a:gd name="connsiteY0" fmla="*/ 0 h 1746083"/>
                <a:gd name="connsiteX1" fmla="*/ 1284870 w 1746113"/>
                <a:gd name="connsiteY1" fmla="*/ 157611 h 1746083"/>
                <a:gd name="connsiteX2" fmla="*/ 1588517 w 1746113"/>
                <a:gd name="connsiteY2" fmla="*/ 461273 h 1746083"/>
                <a:gd name="connsiteX3" fmla="*/ 1657466 w 1746113"/>
                <a:gd name="connsiteY3" fmla="*/ 1139027 h 1746083"/>
                <a:gd name="connsiteX4" fmla="*/ 1635617 w 1746113"/>
                <a:gd name="connsiteY4" fmla="*/ 1165782 h 1746083"/>
                <a:gd name="connsiteX5" fmla="*/ 1635295 w 1746113"/>
                <a:gd name="connsiteY5" fmla="*/ 1165559 h 1746083"/>
                <a:gd name="connsiteX6" fmla="*/ 1195620 w 1746113"/>
                <a:gd name="connsiteY6" fmla="*/ 1611249 h 1746083"/>
                <a:gd name="connsiteX7" fmla="*/ 1139055 w 1746113"/>
                <a:gd name="connsiteY7" fmla="*/ 1657427 h 1746083"/>
                <a:gd name="connsiteX8" fmla="*/ 461244 w 1746113"/>
                <a:gd name="connsiteY8" fmla="*/ 1588472 h 1746083"/>
                <a:gd name="connsiteX9" fmla="*/ 157597 w 1746113"/>
                <a:gd name="connsiteY9" fmla="*/ 1284811 h 1746083"/>
                <a:gd name="connsiteX10" fmla="*/ 157597 w 1746113"/>
                <a:gd name="connsiteY10" fmla="*/ 522623 h 1746083"/>
                <a:gd name="connsiteX11" fmla="*/ 522594 w 1746113"/>
                <a:gd name="connsiteY11" fmla="*/ 157611 h 1746083"/>
                <a:gd name="connsiteX12" fmla="*/ 903732 w 1746113"/>
                <a:gd name="connsiteY12" fmla="*/ 0 h 1746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46113" h="1746083">
                  <a:moveTo>
                    <a:pt x="903732" y="0"/>
                  </a:moveTo>
                  <a:cubicBezTo>
                    <a:pt x="1041769" y="0"/>
                    <a:pt x="1179806" y="52537"/>
                    <a:pt x="1284870" y="157611"/>
                  </a:cubicBezTo>
                  <a:lnTo>
                    <a:pt x="1588517" y="461273"/>
                  </a:lnTo>
                  <a:cubicBezTo>
                    <a:pt x="1772380" y="645153"/>
                    <a:pt x="1795363" y="929986"/>
                    <a:pt x="1657466" y="1139027"/>
                  </a:cubicBezTo>
                  <a:lnTo>
                    <a:pt x="1635617" y="1165782"/>
                  </a:lnTo>
                  <a:lnTo>
                    <a:pt x="1635295" y="1165559"/>
                  </a:lnTo>
                  <a:lnTo>
                    <a:pt x="1195620" y="1611249"/>
                  </a:lnTo>
                  <a:lnTo>
                    <a:pt x="1139055" y="1657427"/>
                  </a:lnTo>
                  <a:cubicBezTo>
                    <a:pt x="929948" y="1795337"/>
                    <a:pt x="645107" y="1772352"/>
                    <a:pt x="461244" y="1588472"/>
                  </a:cubicBezTo>
                  <a:lnTo>
                    <a:pt x="157597" y="1284811"/>
                  </a:lnTo>
                  <a:cubicBezTo>
                    <a:pt x="-52532" y="1074777"/>
                    <a:pt x="-52532" y="732771"/>
                    <a:pt x="157597" y="522623"/>
                  </a:cubicBezTo>
                  <a:lnTo>
                    <a:pt x="522594" y="157611"/>
                  </a:lnTo>
                  <a:cubicBezTo>
                    <a:pt x="627658" y="52537"/>
                    <a:pt x="765695" y="0"/>
                    <a:pt x="903732" y="0"/>
                  </a:cubicBezTo>
                  <a:close/>
                </a:path>
              </a:pathLst>
            </a:custGeom>
            <a:solidFill>
              <a:srgbClr val="F1EFF0"/>
            </a:solidFill>
            <a:ln w="12700">
              <a:miter lim="400000"/>
            </a:ln>
          </p:spPr>
          <p:txBody>
            <a:bodyPr wrap="square" lIns="38100" tIns="38100" rIns="38100" bIns="38100" anchor="ctr">
              <a:noAutofit/>
            </a:bodyPr>
            <a:lstStyle/>
            <a:p>
              <a:pPr>
                <a:defRPr sz="3000">
                  <a:solidFill>
                    <a:srgbClr val="FFFFFF"/>
                  </a:solidFill>
                </a:defRPr>
              </a:pPr>
              <a:endParaRPr dirty="0"/>
            </a:p>
          </p:txBody>
        </p:sp>
        <p:sp>
          <p:nvSpPr>
            <p:cNvPr id="39" name="TextBox 38">
              <a:extLst>
                <a:ext uri="{FF2B5EF4-FFF2-40B4-BE49-F238E27FC236}">
                  <a16:creationId xmlns:a16="http://schemas.microsoft.com/office/drawing/2014/main" id="{6D6CE5F7-53EB-D93A-9010-B4B0CB6D7151}"/>
                </a:ext>
              </a:extLst>
            </p:cNvPr>
            <p:cNvSpPr txBox="1"/>
            <p:nvPr/>
          </p:nvSpPr>
          <p:spPr>
            <a:xfrm>
              <a:off x="4519408" y="2327689"/>
              <a:ext cx="652743" cy="1200329"/>
            </a:xfrm>
            <a:prstGeom prst="rect">
              <a:avLst/>
            </a:prstGeom>
            <a:noFill/>
          </p:spPr>
          <p:txBody>
            <a:bodyPr wrap="none" rtlCol="0" anchor="ctr">
              <a:spAutoFit/>
            </a:bodyPr>
            <a:lstStyle/>
            <a:p>
              <a:pPr algn="ctr"/>
              <a:r>
                <a:rPr lang="fr-FR" sz="7200" b="1" dirty="0"/>
                <a:t>4</a:t>
              </a:r>
            </a:p>
          </p:txBody>
        </p:sp>
        <p:sp>
          <p:nvSpPr>
            <p:cNvPr id="40" name="Shape">
              <a:extLst>
                <a:ext uri="{FF2B5EF4-FFF2-40B4-BE49-F238E27FC236}">
                  <a16:creationId xmlns:a16="http://schemas.microsoft.com/office/drawing/2014/main" id="{410C6136-8098-5674-8674-F53A04E4C088}"/>
                </a:ext>
              </a:extLst>
            </p:cNvPr>
            <p:cNvSpPr/>
            <p:nvPr/>
          </p:nvSpPr>
          <p:spPr>
            <a:xfrm>
              <a:off x="5416534" y="3049217"/>
              <a:ext cx="1178094" cy="287129"/>
            </a:xfrm>
            <a:custGeom>
              <a:avLst/>
              <a:gdLst/>
              <a:ahLst/>
              <a:cxnLst>
                <a:cxn ang="0">
                  <a:pos x="wd2" y="hd2"/>
                </a:cxn>
                <a:cxn ang="5400000">
                  <a:pos x="wd2" y="hd2"/>
                </a:cxn>
                <a:cxn ang="10800000">
                  <a:pos x="wd2" y="hd2"/>
                </a:cxn>
                <a:cxn ang="16200000">
                  <a:pos x="wd2" y="hd2"/>
                </a:cxn>
              </a:cxnLst>
              <a:rect l="0" t="0" r="r" b="b"/>
              <a:pathLst>
                <a:path w="21600" h="21600" extrusionOk="0">
                  <a:moveTo>
                    <a:pt x="1326" y="18879"/>
                  </a:moveTo>
                  <a:cubicBezTo>
                    <a:pt x="1326" y="18632"/>
                    <a:pt x="1306" y="18384"/>
                    <a:pt x="1286" y="18137"/>
                  </a:cubicBezTo>
                  <a:cubicBezTo>
                    <a:pt x="3938" y="8079"/>
                    <a:pt x="7354" y="2473"/>
                    <a:pt x="10991" y="2473"/>
                  </a:cubicBezTo>
                  <a:cubicBezTo>
                    <a:pt x="14567" y="2473"/>
                    <a:pt x="17963" y="7832"/>
                    <a:pt x="20595" y="17725"/>
                  </a:cubicBezTo>
                  <a:lnTo>
                    <a:pt x="19571" y="17725"/>
                  </a:lnTo>
                  <a:cubicBezTo>
                    <a:pt x="19410" y="17725"/>
                    <a:pt x="19289" y="18220"/>
                    <a:pt x="19289" y="18879"/>
                  </a:cubicBezTo>
                  <a:cubicBezTo>
                    <a:pt x="19289" y="19209"/>
                    <a:pt x="19330" y="19456"/>
                    <a:pt x="19370" y="19704"/>
                  </a:cubicBezTo>
                  <a:cubicBezTo>
                    <a:pt x="19410" y="19951"/>
                    <a:pt x="19490" y="20033"/>
                    <a:pt x="19571" y="20033"/>
                  </a:cubicBezTo>
                  <a:lnTo>
                    <a:pt x="21319" y="20033"/>
                  </a:lnTo>
                  <a:cubicBezTo>
                    <a:pt x="21479" y="20033"/>
                    <a:pt x="21600" y="19539"/>
                    <a:pt x="21600" y="18879"/>
                  </a:cubicBezTo>
                  <a:lnTo>
                    <a:pt x="21600" y="11707"/>
                  </a:lnTo>
                  <a:cubicBezTo>
                    <a:pt x="21600" y="11047"/>
                    <a:pt x="21479" y="10553"/>
                    <a:pt x="21319" y="10553"/>
                  </a:cubicBezTo>
                  <a:cubicBezTo>
                    <a:pt x="21158" y="10553"/>
                    <a:pt x="21037" y="11047"/>
                    <a:pt x="21037" y="11707"/>
                  </a:cubicBezTo>
                  <a:lnTo>
                    <a:pt x="21037" y="16076"/>
                  </a:lnTo>
                  <a:cubicBezTo>
                    <a:pt x="18285" y="5688"/>
                    <a:pt x="14748" y="0"/>
                    <a:pt x="10991" y="0"/>
                  </a:cubicBezTo>
                  <a:cubicBezTo>
                    <a:pt x="7213" y="0"/>
                    <a:pt x="3637" y="5771"/>
                    <a:pt x="884" y="16324"/>
                  </a:cubicBezTo>
                  <a:cubicBezTo>
                    <a:pt x="804" y="16241"/>
                    <a:pt x="743" y="16159"/>
                    <a:pt x="663" y="16159"/>
                  </a:cubicBezTo>
                  <a:cubicBezTo>
                    <a:pt x="301" y="16159"/>
                    <a:pt x="0" y="17395"/>
                    <a:pt x="0" y="18879"/>
                  </a:cubicBezTo>
                  <a:cubicBezTo>
                    <a:pt x="0" y="20363"/>
                    <a:pt x="301" y="21600"/>
                    <a:pt x="663" y="21600"/>
                  </a:cubicBezTo>
                  <a:cubicBezTo>
                    <a:pt x="1025" y="21600"/>
                    <a:pt x="1326" y="20363"/>
                    <a:pt x="1326" y="18879"/>
                  </a:cubicBezTo>
                  <a:close/>
                </a:path>
              </a:pathLst>
            </a:custGeom>
            <a:solidFill>
              <a:schemeClr val="bg1">
                <a:lumMod val="50000"/>
              </a:schemeClr>
            </a:solidFill>
            <a:ln w="12700">
              <a:miter lim="400000"/>
            </a:ln>
          </p:spPr>
          <p:txBody>
            <a:bodyPr lIns="38100" tIns="38100" rIns="38100" bIns="38100" anchor="ctr"/>
            <a:lstStyle/>
            <a:p>
              <a:pPr>
                <a:defRPr sz="3000">
                  <a:solidFill>
                    <a:srgbClr val="FFFFFF"/>
                  </a:solidFill>
                </a:defRPr>
              </a:pPr>
              <a:endParaRPr dirty="0"/>
            </a:p>
          </p:txBody>
        </p:sp>
      </p:grpSp>
      <p:grpSp>
        <p:nvGrpSpPr>
          <p:cNvPr id="41" name="Group 40">
            <a:extLst>
              <a:ext uri="{FF2B5EF4-FFF2-40B4-BE49-F238E27FC236}">
                <a16:creationId xmlns:a16="http://schemas.microsoft.com/office/drawing/2014/main" id="{9886FE41-D335-CF5C-B768-01B5664D0193}"/>
              </a:ext>
            </a:extLst>
          </p:cNvPr>
          <p:cNvGrpSpPr/>
          <p:nvPr/>
        </p:nvGrpSpPr>
        <p:grpSpPr>
          <a:xfrm>
            <a:off x="6336045" y="2635486"/>
            <a:ext cx="3556834" cy="2375886"/>
            <a:chOff x="6091450" y="2289785"/>
            <a:chExt cx="3556834" cy="2375886"/>
          </a:xfrm>
        </p:grpSpPr>
        <p:sp>
          <p:nvSpPr>
            <p:cNvPr id="42" name="Freeform: Shape 41">
              <a:extLst>
                <a:ext uri="{FF2B5EF4-FFF2-40B4-BE49-F238E27FC236}">
                  <a16:creationId xmlns:a16="http://schemas.microsoft.com/office/drawing/2014/main" id="{E8CDC7AA-F819-DC26-94E8-E44783A48508}"/>
                </a:ext>
              </a:extLst>
            </p:cNvPr>
            <p:cNvSpPr/>
            <p:nvPr/>
          </p:nvSpPr>
          <p:spPr>
            <a:xfrm rot="5400000">
              <a:off x="6091446" y="2304027"/>
              <a:ext cx="1703169" cy="1703161"/>
            </a:xfrm>
            <a:custGeom>
              <a:avLst/>
              <a:gdLst>
                <a:gd name="connsiteX0" fmla="*/ 903732 w 2383587"/>
                <a:gd name="connsiteY0" fmla="*/ 0 h 2383577"/>
                <a:gd name="connsiteX1" fmla="*/ 1284870 w 2383587"/>
                <a:gd name="connsiteY1" fmla="*/ 157611 h 2383577"/>
                <a:gd name="connsiteX2" fmla="*/ 1588517 w 2383587"/>
                <a:gd name="connsiteY2" fmla="*/ 461273 h 2383577"/>
                <a:gd name="connsiteX3" fmla="*/ 1588517 w 2383587"/>
                <a:gd name="connsiteY3" fmla="*/ 1223460 h 2383577"/>
                <a:gd name="connsiteX4" fmla="*/ 1588517 w 2383587"/>
                <a:gd name="connsiteY4" fmla="*/ 1545550 h 2383577"/>
                <a:gd name="connsiteX5" fmla="*/ 1593112 w 2383587"/>
                <a:gd name="connsiteY5" fmla="*/ 1550128 h 2383577"/>
                <a:gd name="connsiteX6" fmla="*/ 1832422 w 2383587"/>
                <a:gd name="connsiteY6" fmla="*/ 1602322 h 2383577"/>
                <a:gd name="connsiteX7" fmla="*/ 2264973 w 2383587"/>
                <a:gd name="connsiteY7" fmla="*/ 1692860 h 2383577"/>
                <a:gd name="connsiteX8" fmla="*/ 2246476 w 2383587"/>
                <a:gd name="connsiteY8" fmla="*/ 2283243 h 2383577"/>
                <a:gd name="connsiteX9" fmla="*/ 1703634 w 2383587"/>
                <a:gd name="connsiteY9" fmla="*/ 2275574 h 2383577"/>
                <a:gd name="connsiteX10" fmla="*/ 1602303 w 2383587"/>
                <a:gd name="connsiteY10" fmla="*/ 1832386 h 2383577"/>
                <a:gd name="connsiteX11" fmla="*/ 1550260 w 2383587"/>
                <a:gd name="connsiteY11" fmla="*/ 1593165 h 2383577"/>
                <a:gd name="connsiteX12" fmla="*/ 1545549 w 2383587"/>
                <a:gd name="connsiteY12" fmla="*/ 1588472 h 2383577"/>
                <a:gd name="connsiteX13" fmla="*/ 1223520 w 2383587"/>
                <a:gd name="connsiteY13" fmla="*/ 1588472 h 2383577"/>
                <a:gd name="connsiteX14" fmla="*/ 461244 w 2383587"/>
                <a:gd name="connsiteY14" fmla="*/ 1588472 h 2383577"/>
                <a:gd name="connsiteX15" fmla="*/ 157597 w 2383587"/>
                <a:gd name="connsiteY15" fmla="*/ 1284811 h 2383577"/>
                <a:gd name="connsiteX16" fmla="*/ 157597 w 2383587"/>
                <a:gd name="connsiteY16" fmla="*/ 522623 h 2383577"/>
                <a:gd name="connsiteX17" fmla="*/ 522594 w 2383587"/>
                <a:gd name="connsiteY17" fmla="*/ 157611 h 2383577"/>
                <a:gd name="connsiteX18" fmla="*/ 903732 w 2383587"/>
                <a:gd name="connsiteY18" fmla="*/ 0 h 2383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383587" h="2383577">
                  <a:moveTo>
                    <a:pt x="903732" y="0"/>
                  </a:moveTo>
                  <a:cubicBezTo>
                    <a:pt x="1041769" y="0"/>
                    <a:pt x="1179806" y="52537"/>
                    <a:pt x="1284870" y="157611"/>
                  </a:cubicBezTo>
                  <a:lnTo>
                    <a:pt x="1588517" y="461273"/>
                  </a:lnTo>
                  <a:cubicBezTo>
                    <a:pt x="1798646" y="671421"/>
                    <a:pt x="1798646" y="1013427"/>
                    <a:pt x="1588517" y="1223460"/>
                  </a:cubicBezTo>
                  <a:cubicBezTo>
                    <a:pt x="1499594" y="1312510"/>
                    <a:pt x="1499594" y="1456615"/>
                    <a:pt x="1588517" y="1545550"/>
                  </a:cubicBezTo>
                  <a:lnTo>
                    <a:pt x="1593112" y="1550128"/>
                  </a:lnTo>
                  <a:cubicBezTo>
                    <a:pt x="1656071" y="1613081"/>
                    <a:pt x="1749589" y="1634485"/>
                    <a:pt x="1832422" y="1602322"/>
                  </a:cubicBezTo>
                  <a:cubicBezTo>
                    <a:pt x="1976606" y="1545550"/>
                    <a:pt x="2148362" y="1576225"/>
                    <a:pt x="2264973" y="1692860"/>
                  </a:cubicBezTo>
                  <a:cubicBezTo>
                    <a:pt x="2429031" y="1856880"/>
                    <a:pt x="2422942" y="2126891"/>
                    <a:pt x="2246476" y="2283243"/>
                  </a:cubicBezTo>
                  <a:cubicBezTo>
                    <a:pt x="2091608" y="2419793"/>
                    <a:pt x="1853906" y="2416703"/>
                    <a:pt x="1703634" y="2275574"/>
                  </a:cubicBezTo>
                  <a:cubicBezTo>
                    <a:pt x="1577833" y="2157566"/>
                    <a:pt x="1544056" y="1981184"/>
                    <a:pt x="1602303" y="1832386"/>
                  </a:cubicBezTo>
                  <a:cubicBezTo>
                    <a:pt x="1634587" y="1749517"/>
                    <a:pt x="1613103" y="1656004"/>
                    <a:pt x="1550260" y="1593165"/>
                  </a:cubicBezTo>
                  <a:lnTo>
                    <a:pt x="1545549" y="1588472"/>
                  </a:lnTo>
                  <a:cubicBezTo>
                    <a:pt x="1456627" y="1499537"/>
                    <a:pt x="1312443" y="1499537"/>
                    <a:pt x="1223520" y="1588472"/>
                  </a:cubicBezTo>
                  <a:cubicBezTo>
                    <a:pt x="1013392" y="1798620"/>
                    <a:pt x="671373" y="1798620"/>
                    <a:pt x="461244" y="1588472"/>
                  </a:cubicBezTo>
                  <a:lnTo>
                    <a:pt x="157597" y="1284811"/>
                  </a:lnTo>
                  <a:cubicBezTo>
                    <a:pt x="-52532" y="1074777"/>
                    <a:pt x="-52532" y="732771"/>
                    <a:pt x="157597" y="522623"/>
                  </a:cubicBezTo>
                  <a:lnTo>
                    <a:pt x="522594" y="157611"/>
                  </a:lnTo>
                  <a:cubicBezTo>
                    <a:pt x="627658" y="52537"/>
                    <a:pt x="765695" y="0"/>
                    <a:pt x="903732" y="0"/>
                  </a:cubicBezTo>
                  <a:close/>
                </a:path>
              </a:pathLst>
            </a:custGeom>
            <a:solidFill>
              <a:srgbClr val="3D8E92"/>
            </a:solidFill>
            <a:ln w="12700">
              <a:miter lim="400000"/>
            </a:ln>
          </p:spPr>
          <p:txBody>
            <a:bodyPr wrap="square" lIns="38100" tIns="38100" rIns="38100" bIns="38100" anchor="ctr">
              <a:noAutofit/>
            </a:bodyPr>
            <a:lstStyle/>
            <a:p>
              <a:pPr>
                <a:defRPr sz="3000">
                  <a:solidFill>
                    <a:srgbClr val="FFFFFF"/>
                  </a:solidFill>
                </a:defRPr>
              </a:pPr>
              <a:endParaRPr dirty="0"/>
            </a:p>
          </p:txBody>
        </p:sp>
        <p:sp>
          <p:nvSpPr>
            <p:cNvPr id="43" name="TextBox 42">
              <a:extLst>
                <a:ext uri="{FF2B5EF4-FFF2-40B4-BE49-F238E27FC236}">
                  <a16:creationId xmlns:a16="http://schemas.microsoft.com/office/drawing/2014/main" id="{A6BE02C0-601A-9A64-6B76-B91258E60BD4}"/>
                </a:ext>
              </a:extLst>
            </p:cNvPr>
            <p:cNvSpPr txBox="1"/>
            <p:nvPr/>
          </p:nvSpPr>
          <p:spPr>
            <a:xfrm>
              <a:off x="6937582" y="2289785"/>
              <a:ext cx="2710702" cy="400494"/>
            </a:xfrm>
            <a:prstGeom prst="rect">
              <a:avLst/>
            </a:prstGeom>
            <a:noFill/>
          </p:spPr>
          <p:txBody>
            <a:bodyPr wrap="square">
              <a:spAutoFit/>
            </a:bodyPr>
            <a:lstStyle/>
            <a:p>
              <a:pPr algn="ctr">
                <a:lnSpc>
                  <a:spcPct val="115000"/>
                </a:lnSpc>
                <a:spcAft>
                  <a:spcPts val="800"/>
                </a:spcAft>
              </a:pPr>
              <a:r>
                <a:rPr lang="ar-EG" b="1" dirty="0">
                  <a:latin typeface="Times New Roman" panose="02020603050405020304" pitchFamily="18" charset="0"/>
                  <a:ea typeface="Calibri" panose="020F0502020204030204" pitchFamily="34" charset="0"/>
                  <a:cs typeface="Adobe Arabic" panose="02040503050201020203" pitchFamily="18" charset="-78"/>
                </a:rPr>
                <a:t>تطوير المهارات</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sp>
          <p:nvSpPr>
            <p:cNvPr id="44" name="Freeform: Shape 43">
              <a:extLst>
                <a:ext uri="{FF2B5EF4-FFF2-40B4-BE49-F238E27FC236}">
                  <a16:creationId xmlns:a16="http://schemas.microsoft.com/office/drawing/2014/main" id="{98400E52-1CEA-04AF-0B42-8B7664818322}"/>
                </a:ext>
              </a:extLst>
            </p:cNvPr>
            <p:cNvSpPr/>
            <p:nvPr/>
          </p:nvSpPr>
          <p:spPr>
            <a:xfrm rot="5400000">
              <a:off x="6713234" y="2470291"/>
              <a:ext cx="915108" cy="915092"/>
            </a:xfrm>
            <a:custGeom>
              <a:avLst/>
              <a:gdLst>
                <a:gd name="connsiteX0" fmla="*/ 903732 w 1746113"/>
                <a:gd name="connsiteY0" fmla="*/ 0 h 1746083"/>
                <a:gd name="connsiteX1" fmla="*/ 1284870 w 1746113"/>
                <a:gd name="connsiteY1" fmla="*/ 157611 h 1746083"/>
                <a:gd name="connsiteX2" fmla="*/ 1588517 w 1746113"/>
                <a:gd name="connsiteY2" fmla="*/ 461273 h 1746083"/>
                <a:gd name="connsiteX3" fmla="*/ 1657466 w 1746113"/>
                <a:gd name="connsiteY3" fmla="*/ 1139027 h 1746083"/>
                <a:gd name="connsiteX4" fmla="*/ 1635617 w 1746113"/>
                <a:gd name="connsiteY4" fmla="*/ 1165782 h 1746083"/>
                <a:gd name="connsiteX5" fmla="*/ 1635295 w 1746113"/>
                <a:gd name="connsiteY5" fmla="*/ 1165559 h 1746083"/>
                <a:gd name="connsiteX6" fmla="*/ 1445514 w 1746113"/>
                <a:gd name="connsiteY6" fmla="*/ 958525 h 1746083"/>
                <a:gd name="connsiteX7" fmla="*/ 1203974 w 1746113"/>
                <a:gd name="connsiteY7" fmla="*/ 993030 h 1746083"/>
                <a:gd name="connsiteX8" fmla="*/ 1143589 w 1746113"/>
                <a:gd name="connsiteY8" fmla="*/ 1381219 h 1746083"/>
                <a:gd name="connsiteX9" fmla="*/ 1195620 w 1746113"/>
                <a:gd name="connsiteY9" fmla="*/ 1611249 h 1746083"/>
                <a:gd name="connsiteX10" fmla="*/ 1139055 w 1746113"/>
                <a:gd name="connsiteY10" fmla="*/ 1657427 h 1746083"/>
                <a:gd name="connsiteX11" fmla="*/ 461244 w 1746113"/>
                <a:gd name="connsiteY11" fmla="*/ 1588472 h 1746083"/>
                <a:gd name="connsiteX12" fmla="*/ 157597 w 1746113"/>
                <a:gd name="connsiteY12" fmla="*/ 1284811 h 1746083"/>
                <a:gd name="connsiteX13" fmla="*/ 157597 w 1746113"/>
                <a:gd name="connsiteY13" fmla="*/ 522623 h 1746083"/>
                <a:gd name="connsiteX14" fmla="*/ 522594 w 1746113"/>
                <a:gd name="connsiteY14" fmla="*/ 157611 h 1746083"/>
                <a:gd name="connsiteX15" fmla="*/ 903732 w 1746113"/>
                <a:gd name="connsiteY15" fmla="*/ 0 h 1746083"/>
                <a:gd name="connsiteX0" fmla="*/ 903732 w 1746113"/>
                <a:gd name="connsiteY0" fmla="*/ 0 h 1746083"/>
                <a:gd name="connsiteX1" fmla="*/ 1284870 w 1746113"/>
                <a:gd name="connsiteY1" fmla="*/ 157611 h 1746083"/>
                <a:gd name="connsiteX2" fmla="*/ 1588517 w 1746113"/>
                <a:gd name="connsiteY2" fmla="*/ 461273 h 1746083"/>
                <a:gd name="connsiteX3" fmla="*/ 1657466 w 1746113"/>
                <a:gd name="connsiteY3" fmla="*/ 1139027 h 1746083"/>
                <a:gd name="connsiteX4" fmla="*/ 1635617 w 1746113"/>
                <a:gd name="connsiteY4" fmla="*/ 1165782 h 1746083"/>
                <a:gd name="connsiteX5" fmla="*/ 1635295 w 1746113"/>
                <a:gd name="connsiteY5" fmla="*/ 1165559 h 1746083"/>
                <a:gd name="connsiteX6" fmla="*/ 1445514 w 1746113"/>
                <a:gd name="connsiteY6" fmla="*/ 958525 h 1746083"/>
                <a:gd name="connsiteX7" fmla="*/ 1203974 w 1746113"/>
                <a:gd name="connsiteY7" fmla="*/ 993030 h 1746083"/>
                <a:gd name="connsiteX8" fmla="*/ 1195620 w 1746113"/>
                <a:gd name="connsiteY8" fmla="*/ 1611249 h 1746083"/>
                <a:gd name="connsiteX9" fmla="*/ 1139055 w 1746113"/>
                <a:gd name="connsiteY9" fmla="*/ 1657427 h 1746083"/>
                <a:gd name="connsiteX10" fmla="*/ 461244 w 1746113"/>
                <a:gd name="connsiteY10" fmla="*/ 1588472 h 1746083"/>
                <a:gd name="connsiteX11" fmla="*/ 157597 w 1746113"/>
                <a:gd name="connsiteY11" fmla="*/ 1284811 h 1746083"/>
                <a:gd name="connsiteX12" fmla="*/ 157597 w 1746113"/>
                <a:gd name="connsiteY12" fmla="*/ 522623 h 1746083"/>
                <a:gd name="connsiteX13" fmla="*/ 522594 w 1746113"/>
                <a:gd name="connsiteY13" fmla="*/ 157611 h 1746083"/>
                <a:gd name="connsiteX14" fmla="*/ 903732 w 1746113"/>
                <a:gd name="connsiteY14" fmla="*/ 0 h 1746083"/>
                <a:gd name="connsiteX0" fmla="*/ 903732 w 1746113"/>
                <a:gd name="connsiteY0" fmla="*/ 0 h 1746083"/>
                <a:gd name="connsiteX1" fmla="*/ 1284870 w 1746113"/>
                <a:gd name="connsiteY1" fmla="*/ 157611 h 1746083"/>
                <a:gd name="connsiteX2" fmla="*/ 1588517 w 1746113"/>
                <a:gd name="connsiteY2" fmla="*/ 461273 h 1746083"/>
                <a:gd name="connsiteX3" fmla="*/ 1657466 w 1746113"/>
                <a:gd name="connsiteY3" fmla="*/ 1139027 h 1746083"/>
                <a:gd name="connsiteX4" fmla="*/ 1635617 w 1746113"/>
                <a:gd name="connsiteY4" fmla="*/ 1165782 h 1746083"/>
                <a:gd name="connsiteX5" fmla="*/ 1635295 w 1746113"/>
                <a:gd name="connsiteY5" fmla="*/ 1165559 h 1746083"/>
                <a:gd name="connsiteX6" fmla="*/ 1445514 w 1746113"/>
                <a:gd name="connsiteY6" fmla="*/ 958525 h 1746083"/>
                <a:gd name="connsiteX7" fmla="*/ 1195620 w 1746113"/>
                <a:gd name="connsiteY7" fmla="*/ 1611249 h 1746083"/>
                <a:gd name="connsiteX8" fmla="*/ 1139055 w 1746113"/>
                <a:gd name="connsiteY8" fmla="*/ 1657427 h 1746083"/>
                <a:gd name="connsiteX9" fmla="*/ 461244 w 1746113"/>
                <a:gd name="connsiteY9" fmla="*/ 1588472 h 1746083"/>
                <a:gd name="connsiteX10" fmla="*/ 157597 w 1746113"/>
                <a:gd name="connsiteY10" fmla="*/ 1284811 h 1746083"/>
                <a:gd name="connsiteX11" fmla="*/ 157597 w 1746113"/>
                <a:gd name="connsiteY11" fmla="*/ 522623 h 1746083"/>
                <a:gd name="connsiteX12" fmla="*/ 522594 w 1746113"/>
                <a:gd name="connsiteY12" fmla="*/ 157611 h 1746083"/>
                <a:gd name="connsiteX13" fmla="*/ 903732 w 1746113"/>
                <a:gd name="connsiteY13" fmla="*/ 0 h 1746083"/>
                <a:gd name="connsiteX0" fmla="*/ 903732 w 1746113"/>
                <a:gd name="connsiteY0" fmla="*/ 0 h 1746083"/>
                <a:gd name="connsiteX1" fmla="*/ 1284870 w 1746113"/>
                <a:gd name="connsiteY1" fmla="*/ 157611 h 1746083"/>
                <a:gd name="connsiteX2" fmla="*/ 1588517 w 1746113"/>
                <a:gd name="connsiteY2" fmla="*/ 461273 h 1746083"/>
                <a:gd name="connsiteX3" fmla="*/ 1657466 w 1746113"/>
                <a:gd name="connsiteY3" fmla="*/ 1139027 h 1746083"/>
                <a:gd name="connsiteX4" fmla="*/ 1635617 w 1746113"/>
                <a:gd name="connsiteY4" fmla="*/ 1165782 h 1746083"/>
                <a:gd name="connsiteX5" fmla="*/ 1635295 w 1746113"/>
                <a:gd name="connsiteY5" fmla="*/ 1165559 h 1746083"/>
                <a:gd name="connsiteX6" fmla="*/ 1195620 w 1746113"/>
                <a:gd name="connsiteY6" fmla="*/ 1611249 h 1746083"/>
                <a:gd name="connsiteX7" fmla="*/ 1139055 w 1746113"/>
                <a:gd name="connsiteY7" fmla="*/ 1657427 h 1746083"/>
                <a:gd name="connsiteX8" fmla="*/ 461244 w 1746113"/>
                <a:gd name="connsiteY8" fmla="*/ 1588472 h 1746083"/>
                <a:gd name="connsiteX9" fmla="*/ 157597 w 1746113"/>
                <a:gd name="connsiteY9" fmla="*/ 1284811 h 1746083"/>
                <a:gd name="connsiteX10" fmla="*/ 157597 w 1746113"/>
                <a:gd name="connsiteY10" fmla="*/ 522623 h 1746083"/>
                <a:gd name="connsiteX11" fmla="*/ 522594 w 1746113"/>
                <a:gd name="connsiteY11" fmla="*/ 157611 h 1746083"/>
                <a:gd name="connsiteX12" fmla="*/ 903732 w 1746113"/>
                <a:gd name="connsiteY12" fmla="*/ 0 h 1746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46113" h="1746083">
                  <a:moveTo>
                    <a:pt x="903732" y="0"/>
                  </a:moveTo>
                  <a:cubicBezTo>
                    <a:pt x="1041769" y="0"/>
                    <a:pt x="1179806" y="52537"/>
                    <a:pt x="1284870" y="157611"/>
                  </a:cubicBezTo>
                  <a:lnTo>
                    <a:pt x="1588517" y="461273"/>
                  </a:lnTo>
                  <a:cubicBezTo>
                    <a:pt x="1772380" y="645153"/>
                    <a:pt x="1795363" y="929986"/>
                    <a:pt x="1657466" y="1139027"/>
                  </a:cubicBezTo>
                  <a:lnTo>
                    <a:pt x="1635617" y="1165782"/>
                  </a:lnTo>
                  <a:lnTo>
                    <a:pt x="1635295" y="1165559"/>
                  </a:lnTo>
                  <a:lnTo>
                    <a:pt x="1195620" y="1611249"/>
                  </a:lnTo>
                  <a:lnTo>
                    <a:pt x="1139055" y="1657427"/>
                  </a:lnTo>
                  <a:cubicBezTo>
                    <a:pt x="929948" y="1795337"/>
                    <a:pt x="645107" y="1772352"/>
                    <a:pt x="461244" y="1588472"/>
                  </a:cubicBezTo>
                  <a:lnTo>
                    <a:pt x="157597" y="1284811"/>
                  </a:lnTo>
                  <a:cubicBezTo>
                    <a:pt x="-52532" y="1074777"/>
                    <a:pt x="-52532" y="732771"/>
                    <a:pt x="157597" y="522623"/>
                  </a:cubicBezTo>
                  <a:lnTo>
                    <a:pt x="522594" y="157611"/>
                  </a:lnTo>
                  <a:cubicBezTo>
                    <a:pt x="627658" y="52537"/>
                    <a:pt x="765695" y="0"/>
                    <a:pt x="903732" y="0"/>
                  </a:cubicBezTo>
                  <a:close/>
                </a:path>
              </a:pathLst>
            </a:custGeom>
            <a:solidFill>
              <a:srgbClr val="F1EFF0"/>
            </a:solidFill>
            <a:ln w="12700">
              <a:miter lim="400000"/>
            </a:ln>
          </p:spPr>
          <p:txBody>
            <a:bodyPr wrap="square" lIns="38100" tIns="38100" rIns="38100" bIns="38100" anchor="ctr">
              <a:noAutofit/>
            </a:bodyPr>
            <a:lstStyle/>
            <a:p>
              <a:pPr>
                <a:defRPr sz="3000">
                  <a:solidFill>
                    <a:srgbClr val="FFFFFF"/>
                  </a:solidFill>
                </a:defRPr>
              </a:pPr>
              <a:endParaRPr dirty="0"/>
            </a:p>
          </p:txBody>
        </p:sp>
        <p:sp>
          <p:nvSpPr>
            <p:cNvPr id="45" name="TextBox 44">
              <a:extLst>
                <a:ext uri="{FF2B5EF4-FFF2-40B4-BE49-F238E27FC236}">
                  <a16:creationId xmlns:a16="http://schemas.microsoft.com/office/drawing/2014/main" id="{3D802FEC-94CD-A795-C053-1FE51F9077E7}"/>
                </a:ext>
              </a:extLst>
            </p:cNvPr>
            <p:cNvSpPr txBox="1"/>
            <p:nvPr/>
          </p:nvSpPr>
          <p:spPr>
            <a:xfrm>
              <a:off x="6844416" y="2327689"/>
              <a:ext cx="652744" cy="1200329"/>
            </a:xfrm>
            <a:prstGeom prst="rect">
              <a:avLst/>
            </a:prstGeom>
            <a:noFill/>
          </p:spPr>
          <p:txBody>
            <a:bodyPr wrap="none" rtlCol="0" anchor="ctr">
              <a:spAutoFit/>
            </a:bodyPr>
            <a:lstStyle/>
            <a:p>
              <a:pPr algn="ctr"/>
              <a:r>
                <a:rPr lang="fr-FR" sz="7200" b="1" dirty="0"/>
                <a:t>1</a:t>
              </a:r>
            </a:p>
          </p:txBody>
        </p:sp>
        <p:sp>
          <p:nvSpPr>
            <p:cNvPr id="46" name="Shape">
              <a:extLst>
                <a:ext uri="{FF2B5EF4-FFF2-40B4-BE49-F238E27FC236}">
                  <a16:creationId xmlns:a16="http://schemas.microsoft.com/office/drawing/2014/main" id="{90775F78-BFB3-2BDD-731A-ECE43D701749}"/>
                </a:ext>
              </a:extLst>
            </p:cNvPr>
            <p:cNvSpPr/>
            <p:nvPr/>
          </p:nvSpPr>
          <p:spPr>
            <a:xfrm>
              <a:off x="6753533" y="3487577"/>
              <a:ext cx="287129" cy="1178094"/>
            </a:xfrm>
            <a:custGeom>
              <a:avLst/>
              <a:gdLst/>
              <a:ahLst/>
              <a:cxnLst>
                <a:cxn ang="0">
                  <a:pos x="wd2" y="hd2"/>
                </a:cxn>
                <a:cxn ang="5400000">
                  <a:pos x="wd2" y="hd2"/>
                </a:cxn>
                <a:cxn ang="10800000">
                  <a:pos x="wd2" y="hd2"/>
                </a:cxn>
                <a:cxn ang="16200000">
                  <a:pos x="wd2" y="hd2"/>
                </a:cxn>
              </a:cxnLst>
              <a:rect l="0" t="0" r="r" b="b"/>
              <a:pathLst>
                <a:path w="21600" h="21600" extrusionOk="0">
                  <a:moveTo>
                    <a:pt x="2721" y="1326"/>
                  </a:moveTo>
                  <a:cubicBezTo>
                    <a:pt x="2968" y="1326"/>
                    <a:pt x="3216" y="1306"/>
                    <a:pt x="3463" y="1286"/>
                  </a:cubicBezTo>
                  <a:cubicBezTo>
                    <a:pt x="13521" y="3938"/>
                    <a:pt x="19127" y="7354"/>
                    <a:pt x="19127" y="10991"/>
                  </a:cubicBezTo>
                  <a:cubicBezTo>
                    <a:pt x="19127" y="14567"/>
                    <a:pt x="13768" y="17963"/>
                    <a:pt x="3875" y="20595"/>
                  </a:cubicBezTo>
                  <a:lnTo>
                    <a:pt x="3875" y="19571"/>
                  </a:lnTo>
                  <a:cubicBezTo>
                    <a:pt x="3875" y="19410"/>
                    <a:pt x="3380" y="19289"/>
                    <a:pt x="2721" y="19289"/>
                  </a:cubicBezTo>
                  <a:cubicBezTo>
                    <a:pt x="2391" y="19289"/>
                    <a:pt x="2144" y="19330"/>
                    <a:pt x="1896" y="19370"/>
                  </a:cubicBezTo>
                  <a:cubicBezTo>
                    <a:pt x="1649" y="19410"/>
                    <a:pt x="1567" y="19490"/>
                    <a:pt x="1567" y="19571"/>
                  </a:cubicBezTo>
                  <a:lnTo>
                    <a:pt x="1567" y="21319"/>
                  </a:lnTo>
                  <a:cubicBezTo>
                    <a:pt x="1567" y="21479"/>
                    <a:pt x="2061" y="21600"/>
                    <a:pt x="2721" y="21600"/>
                  </a:cubicBezTo>
                  <a:lnTo>
                    <a:pt x="9893" y="21600"/>
                  </a:lnTo>
                  <a:cubicBezTo>
                    <a:pt x="10553" y="21600"/>
                    <a:pt x="11047" y="21479"/>
                    <a:pt x="11047" y="21319"/>
                  </a:cubicBezTo>
                  <a:cubicBezTo>
                    <a:pt x="11047" y="21158"/>
                    <a:pt x="10553" y="21037"/>
                    <a:pt x="9893" y="21037"/>
                  </a:cubicBezTo>
                  <a:lnTo>
                    <a:pt x="5524" y="21037"/>
                  </a:lnTo>
                  <a:cubicBezTo>
                    <a:pt x="15912" y="18285"/>
                    <a:pt x="21600" y="14748"/>
                    <a:pt x="21600" y="10991"/>
                  </a:cubicBezTo>
                  <a:cubicBezTo>
                    <a:pt x="21600" y="7213"/>
                    <a:pt x="15829" y="3637"/>
                    <a:pt x="5276" y="884"/>
                  </a:cubicBezTo>
                  <a:cubicBezTo>
                    <a:pt x="5359" y="804"/>
                    <a:pt x="5441" y="743"/>
                    <a:pt x="5441" y="663"/>
                  </a:cubicBezTo>
                  <a:cubicBezTo>
                    <a:pt x="5441" y="301"/>
                    <a:pt x="4205" y="0"/>
                    <a:pt x="2721" y="0"/>
                  </a:cubicBezTo>
                  <a:cubicBezTo>
                    <a:pt x="1237" y="0"/>
                    <a:pt x="0" y="301"/>
                    <a:pt x="0" y="663"/>
                  </a:cubicBezTo>
                  <a:cubicBezTo>
                    <a:pt x="0" y="1025"/>
                    <a:pt x="1237" y="1326"/>
                    <a:pt x="2721" y="1326"/>
                  </a:cubicBezTo>
                  <a:close/>
                </a:path>
              </a:pathLst>
            </a:custGeom>
            <a:solidFill>
              <a:schemeClr val="bg1">
                <a:lumMod val="85000"/>
              </a:schemeClr>
            </a:solidFill>
            <a:ln w="12700">
              <a:miter lim="400000"/>
            </a:ln>
          </p:spPr>
          <p:txBody>
            <a:bodyPr lIns="38100" tIns="38100" rIns="38100" bIns="38100" anchor="ctr"/>
            <a:lstStyle/>
            <a:p>
              <a:pPr>
                <a:defRPr sz="3000">
                  <a:solidFill>
                    <a:srgbClr val="FFFFFF"/>
                  </a:solidFill>
                </a:defRPr>
              </a:pPr>
              <a:endParaRPr dirty="0"/>
            </a:p>
          </p:txBody>
        </p:sp>
      </p:grpSp>
      <p:grpSp>
        <p:nvGrpSpPr>
          <p:cNvPr id="47" name="Group 46">
            <a:extLst>
              <a:ext uri="{FF2B5EF4-FFF2-40B4-BE49-F238E27FC236}">
                <a16:creationId xmlns:a16="http://schemas.microsoft.com/office/drawing/2014/main" id="{AC3A0B57-5CE0-1264-C893-29F3E38ED635}"/>
              </a:ext>
            </a:extLst>
          </p:cNvPr>
          <p:cNvGrpSpPr/>
          <p:nvPr/>
        </p:nvGrpSpPr>
        <p:grpSpPr>
          <a:xfrm>
            <a:off x="5661129" y="4479830"/>
            <a:ext cx="4069548" cy="1703161"/>
            <a:chOff x="5416534" y="4134129"/>
            <a:chExt cx="4069548" cy="1703161"/>
          </a:xfrm>
        </p:grpSpPr>
        <p:sp>
          <p:nvSpPr>
            <p:cNvPr id="48" name="TextBox 47">
              <a:extLst>
                <a:ext uri="{FF2B5EF4-FFF2-40B4-BE49-F238E27FC236}">
                  <a16:creationId xmlns:a16="http://schemas.microsoft.com/office/drawing/2014/main" id="{111D1CD3-52CE-E0A2-5B22-01B154FCDE48}"/>
                </a:ext>
              </a:extLst>
            </p:cNvPr>
            <p:cNvSpPr txBox="1"/>
            <p:nvPr/>
          </p:nvSpPr>
          <p:spPr>
            <a:xfrm>
              <a:off x="7378585" y="4676762"/>
              <a:ext cx="2107497" cy="400494"/>
            </a:xfrm>
            <a:prstGeom prst="rect">
              <a:avLst/>
            </a:prstGeom>
            <a:noFill/>
          </p:spPr>
          <p:txBody>
            <a:bodyPr wrap="square">
              <a:spAutoFit/>
            </a:bodyPr>
            <a:lstStyle/>
            <a:p>
              <a:pPr algn="ctr">
                <a:lnSpc>
                  <a:spcPct val="115000"/>
                </a:lnSpc>
                <a:spcAft>
                  <a:spcPts val="800"/>
                </a:spcAft>
              </a:pPr>
              <a:r>
                <a:rPr lang="ar-EG" b="1" dirty="0">
                  <a:latin typeface="Times New Roman" panose="02020603050405020304" pitchFamily="18" charset="0"/>
                  <a:ea typeface="Calibri" panose="020F0502020204030204" pitchFamily="34" charset="0"/>
                  <a:cs typeface="Adobe Arabic" panose="02040503050201020203" pitchFamily="18" charset="-78"/>
                </a:rPr>
                <a:t>تحسين الأداء</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sp>
          <p:nvSpPr>
            <p:cNvPr id="49" name="Freeform: Shape 48">
              <a:extLst>
                <a:ext uri="{FF2B5EF4-FFF2-40B4-BE49-F238E27FC236}">
                  <a16:creationId xmlns:a16="http://schemas.microsoft.com/office/drawing/2014/main" id="{AB177E99-80DD-FFFC-5603-B2C38C82DE53}"/>
                </a:ext>
              </a:extLst>
            </p:cNvPr>
            <p:cNvSpPr/>
            <p:nvPr/>
          </p:nvSpPr>
          <p:spPr>
            <a:xfrm rot="10800000">
              <a:off x="6091449" y="4134129"/>
              <a:ext cx="1703169" cy="1703161"/>
            </a:xfrm>
            <a:custGeom>
              <a:avLst/>
              <a:gdLst>
                <a:gd name="connsiteX0" fmla="*/ 903732 w 2383587"/>
                <a:gd name="connsiteY0" fmla="*/ 0 h 2383577"/>
                <a:gd name="connsiteX1" fmla="*/ 1284870 w 2383587"/>
                <a:gd name="connsiteY1" fmla="*/ 157611 h 2383577"/>
                <a:gd name="connsiteX2" fmla="*/ 1588517 w 2383587"/>
                <a:gd name="connsiteY2" fmla="*/ 461273 h 2383577"/>
                <a:gd name="connsiteX3" fmla="*/ 1588517 w 2383587"/>
                <a:gd name="connsiteY3" fmla="*/ 1223460 h 2383577"/>
                <a:gd name="connsiteX4" fmla="*/ 1588517 w 2383587"/>
                <a:gd name="connsiteY4" fmla="*/ 1545550 h 2383577"/>
                <a:gd name="connsiteX5" fmla="*/ 1593112 w 2383587"/>
                <a:gd name="connsiteY5" fmla="*/ 1550128 h 2383577"/>
                <a:gd name="connsiteX6" fmla="*/ 1832422 w 2383587"/>
                <a:gd name="connsiteY6" fmla="*/ 1602322 h 2383577"/>
                <a:gd name="connsiteX7" fmla="*/ 2264973 w 2383587"/>
                <a:gd name="connsiteY7" fmla="*/ 1692860 h 2383577"/>
                <a:gd name="connsiteX8" fmla="*/ 2246476 w 2383587"/>
                <a:gd name="connsiteY8" fmla="*/ 2283243 h 2383577"/>
                <a:gd name="connsiteX9" fmla="*/ 1703634 w 2383587"/>
                <a:gd name="connsiteY9" fmla="*/ 2275574 h 2383577"/>
                <a:gd name="connsiteX10" fmla="*/ 1602303 w 2383587"/>
                <a:gd name="connsiteY10" fmla="*/ 1832386 h 2383577"/>
                <a:gd name="connsiteX11" fmla="*/ 1550260 w 2383587"/>
                <a:gd name="connsiteY11" fmla="*/ 1593165 h 2383577"/>
                <a:gd name="connsiteX12" fmla="*/ 1545549 w 2383587"/>
                <a:gd name="connsiteY12" fmla="*/ 1588472 h 2383577"/>
                <a:gd name="connsiteX13" fmla="*/ 1223520 w 2383587"/>
                <a:gd name="connsiteY13" fmla="*/ 1588472 h 2383577"/>
                <a:gd name="connsiteX14" fmla="*/ 461244 w 2383587"/>
                <a:gd name="connsiteY14" fmla="*/ 1588472 h 2383577"/>
                <a:gd name="connsiteX15" fmla="*/ 157597 w 2383587"/>
                <a:gd name="connsiteY15" fmla="*/ 1284811 h 2383577"/>
                <a:gd name="connsiteX16" fmla="*/ 157597 w 2383587"/>
                <a:gd name="connsiteY16" fmla="*/ 522623 h 2383577"/>
                <a:gd name="connsiteX17" fmla="*/ 522594 w 2383587"/>
                <a:gd name="connsiteY17" fmla="*/ 157611 h 2383577"/>
                <a:gd name="connsiteX18" fmla="*/ 903732 w 2383587"/>
                <a:gd name="connsiteY18" fmla="*/ 0 h 2383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383587" h="2383577">
                  <a:moveTo>
                    <a:pt x="903732" y="0"/>
                  </a:moveTo>
                  <a:cubicBezTo>
                    <a:pt x="1041769" y="0"/>
                    <a:pt x="1179806" y="52537"/>
                    <a:pt x="1284870" y="157611"/>
                  </a:cubicBezTo>
                  <a:lnTo>
                    <a:pt x="1588517" y="461273"/>
                  </a:lnTo>
                  <a:cubicBezTo>
                    <a:pt x="1798646" y="671421"/>
                    <a:pt x="1798646" y="1013427"/>
                    <a:pt x="1588517" y="1223460"/>
                  </a:cubicBezTo>
                  <a:cubicBezTo>
                    <a:pt x="1499594" y="1312510"/>
                    <a:pt x="1499594" y="1456615"/>
                    <a:pt x="1588517" y="1545550"/>
                  </a:cubicBezTo>
                  <a:lnTo>
                    <a:pt x="1593112" y="1550128"/>
                  </a:lnTo>
                  <a:cubicBezTo>
                    <a:pt x="1656071" y="1613081"/>
                    <a:pt x="1749589" y="1634485"/>
                    <a:pt x="1832422" y="1602322"/>
                  </a:cubicBezTo>
                  <a:cubicBezTo>
                    <a:pt x="1976606" y="1545550"/>
                    <a:pt x="2148362" y="1576225"/>
                    <a:pt x="2264973" y="1692860"/>
                  </a:cubicBezTo>
                  <a:cubicBezTo>
                    <a:pt x="2429031" y="1856880"/>
                    <a:pt x="2422942" y="2126891"/>
                    <a:pt x="2246476" y="2283243"/>
                  </a:cubicBezTo>
                  <a:cubicBezTo>
                    <a:pt x="2091608" y="2419793"/>
                    <a:pt x="1853906" y="2416703"/>
                    <a:pt x="1703634" y="2275574"/>
                  </a:cubicBezTo>
                  <a:cubicBezTo>
                    <a:pt x="1577833" y="2157566"/>
                    <a:pt x="1544056" y="1981184"/>
                    <a:pt x="1602303" y="1832386"/>
                  </a:cubicBezTo>
                  <a:cubicBezTo>
                    <a:pt x="1634587" y="1749517"/>
                    <a:pt x="1613103" y="1656004"/>
                    <a:pt x="1550260" y="1593165"/>
                  </a:cubicBezTo>
                  <a:lnTo>
                    <a:pt x="1545549" y="1588472"/>
                  </a:lnTo>
                  <a:cubicBezTo>
                    <a:pt x="1456627" y="1499537"/>
                    <a:pt x="1312443" y="1499537"/>
                    <a:pt x="1223520" y="1588472"/>
                  </a:cubicBezTo>
                  <a:cubicBezTo>
                    <a:pt x="1013392" y="1798620"/>
                    <a:pt x="671373" y="1798620"/>
                    <a:pt x="461244" y="1588472"/>
                  </a:cubicBezTo>
                  <a:lnTo>
                    <a:pt x="157597" y="1284811"/>
                  </a:lnTo>
                  <a:cubicBezTo>
                    <a:pt x="-52532" y="1074777"/>
                    <a:pt x="-52532" y="732771"/>
                    <a:pt x="157597" y="522623"/>
                  </a:cubicBezTo>
                  <a:lnTo>
                    <a:pt x="522594" y="157611"/>
                  </a:lnTo>
                  <a:cubicBezTo>
                    <a:pt x="627658" y="52537"/>
                    <a:pt x="765695" y="0"/>
                    <a:pt x="903732" y="0"/>
                  </a:cubicBezTo>
                  <a:close/>
                </a:path>
              </a:pathLst>
            </a:custGeom>
            <a:solidFill>
              <a:srgbClr val="BCBCBC"/>
            </a:solidFill>
            <a:ln w="12700">
              <a:miter lim="400000"/>
            </a:ln>
          </p:spPr>
          <p:txBody>
            <a:bodyPr wrap="square" lIns="38100" tIns="38100" rIns="38100" bIns="38100" anchor="ctr">
              <a:noAutofit/>
            </a:bodyPr>
            <a:lstStyle/>
            <a:p>
              <a:pPr>
                <a:defRPr sz="3000">
                  <a:solidFill>
                    <a:srgbClr val="FFFFFF"/>
                  </a:solidFill>
                </a:defRPr>
              </a:pPr>
              <a:endParaRPr dirty="0"/>
            </a:p>
          </p:txBody>
        </p:sp>
        <p:sp>
          <p:nvSpPr>
            <p:cNvPr id="50" name="Freeform: Shape 49">
              <a:extLst>
                <a:ext uri="{FF2B5EF4-FFF2-40B4-BE49-F238E27FC236}">
                  <a16:creationId xmlns:a16="http://schemas.microsoft.com/office/drawing/2014/main" id="{728A8244-5A9A-62F4-5B77-B72AD68E9515}"/>
                </a:ext>
              </a:extLst>
            </p:cNvPr>
            <p:cNvSpPr/>
            <p:nvPr/>
          </p:nvSpPr>
          <p:spPr>
            <a:xfrm rot="10800000">
              <a:off x="6713250" y="4755921"/>
              <a:ext cx="915108" cy="915092"/>
            </a:xfrm>
            <a:custGeom>
              <a:avLst/>
              <a:gdLst>
                <a:gd name="connsiteX0" fmla="*/ 903732 w 1746113"/>
                <a:gd name="connsiteY0" fmla="*/ 0 h 1746083"/>
                <a:gd name="connsiteX1" fmla="*/ 1284870 w 1746113"/>
                <a:gd name="connsiteY1" fmla="*/ 157611 h 1746083"/>
                <a:gd name="connsiteX2" fmla="*/ 1588517 w 1746113"/>
                <a:gd name="connsiteY2" fmla="*/ 461273 h 1746083"/>
                <a:gd name="connsiteX3" fmla="*/ 1657466 w 1746113"/>
                <a:gd name="connsiteY3" fmla="*/ 1139027 h 1746083"/>
                <a:gd name="connsiteX4" fmla="*/ 1635617 w 1746113"/>
                <a:gd name="connsiteY4" fmla="*/ 1165782 h 1746083"/>
                <a:gd name="connsiteX5" fmla="*/ 1635295 w 1746113"/>
                <a:gd name="connsiteY5" fmla="*/ 1165559 h 1746083"/>
                <a:gd name="connsiteX6" fmla="*/ 1445514 w 1746113"/>
                <a:gd name="connsiteY6" fmla="*/ 958525 h 1746083"/>
                <a:gd name="connsiteX7" fmla="*/ 1203974 w 1746113"/>
                <a:gd name="connsiteY7" fmla="*/ 993030 h 1746083"/>
                <a:gd name="connsiteX8" fmla="*/ 1143589 w 1746113"/>
                <a:gd name="connsiteY8" fmla="*/ 1381219 h 1746083"/>
                <a:gd name="connsiteX9" fmla="*/ 1195620 w 1746113"/>
                <a:gd name="connsiteY9" fmla="*/ 1611249 h 1746083"/>
                <a:gd name="connsiteX10" fmla="*/ 1139055 w 1746113"/>
                <a:gd name="connsiteY10" fmla="*/ 1657427 h 1746083"/>
                <a:gd name="connsiteX11" fmla="*/ 461244 w 1746113"/>
                <a:gd name="connsiteY11" fmla="*/ 1588472 h 1746083"/>
                <a:gd name="connsiteX12" fmla="*/ 157597 w 1746113"/>
                <a:gd name="connsiteY12" fmla="*/ 1284811 h 1746083"/>
                <a:gd name="connsiteX13" fmla="*/ 157597 w 1746113"/>
                <a:gd name="connsiteY13" fmla="*/ 522623 h 1746083"/>
                <a:gd name="connsiteX14" fmla="*/ 522594 w 1746113"/>
                <a:gd name="connsiteY14" fmla="*/ 157611 h 1746083"/>
                <a:gd name="connsiteX15" fmla="*/ 903732 w 1746113"/>
                <a:gd name="connsiteY15" fmla="*/ 0 h 1746083"/>
                <a:gd name="connsiteX0" fmla="*/ 903732 w 1746113"/>
                <a:gd name="connsiteY0" fmla="*/ 0 h 1746083"/>
                <a:gd name="connsiteX1" fmla="*/ 1284870 w 1746113"/>
                <a:gd name="connsiteY1" fmla="*/ 157611 h 1746083"/>
                <a:gd name="connsiteX2" fmla="*/ 1588517 w 1746113"/>
                <a:gd name="connsiteY2" fmla="*/ 461273 h 1746083"/>
                <a:gd name="connsiteX3" fmla="*/ 1657466 w 1746113"/>
                <a:gd name="connsiteY3" fmla="*/ 1139027 h 1746083"/>
                <a:gd name="connsiteX4" fmla="*/ 1635617 w 1746113"/>
                <a:gd name="connsiteY4" fmla="*/ 1165782 h 1746083"/>
                <a:gd name="connsiteX5" fmla="*/ 1635295 w 1746113"/>
                <a:gd name="connsiteY5" fmla="*/ 1165559 h 1746083"/>
                <a:gd name="connsiteX6" fmla="*/ 1445514 w 1746113"/>
                <a:gd name="connsiteY6" fmla="*/ 958525 h 1746083"/>
                <a:gd name="connsiteX7" fmla="*/ 1203974 w 1746113"/>
                <a:gd name="connsiteY7" fmla="*/ 993030 h 1746083"/>
                <a:gd name="connsiteX8" fmla="*/ 1195620 w 1746113"/>
                <a:gd name="connsiteY8" fmla="*/ 1611249 h 1746083"/>
                <a:gd name="connsiteX9" fmla="*/ 1139055 w 1746113"/>
                <a:gd name="connsiteY9" fmla="*/ 1657427 h 1746083"/>
                <a:gd name="connsiteX10" fmla="*/ 461244 w 1746113"/>
                <a:gd name="connsiteY10" fmla="*/ 1588472 h 1746083"/>
                <a:gd name="connsiteX11" fmla="*/ 157597 w 1746113"/>
                <a:gd name="connsiteY11" fmla="*/ 1284811 h 1746083"/>
                <a:gd name="connsiteX12" fmla="*/ 157597 w 1746113"/>
                <a:gd name="connsiteY12" fmla="*/ 522623 h 1746083"/>
                <a:gd name="connsiteX13" fmla="*/ 522594 w 1746113"/>
                <a:gd name="connsiteY13" fmla="*/ 157611 h 1746083"/>
                <a:gd name="connsiteX14" fmla="*/ 903732 w 1746113"/>
                <a:gd name="connsiteY14" fmla="*/ 0 h 1746083"/>
                <a:gd name="connsiteX0" fmla="*/ 903732 w 1746113"/>
                <a:gd name="connsiteY0" fmla="*/ 0 h 1746083"/>
                <a:gd name="connsiteX1" fmla="*/ 1284870 w 1746113"/>
                <a:gd name="connsiteY1" fmla="*/ 157611 h 1746083"/>
                <a:gd name="connsiteX2" fmla="*/ 1588517 w 1746113"/>
                <a:gd name="connsiteY2" fmla="*/ 461273 h 1746083"/>
                <a:gd name="connsiteX3" fmla="*/ 1657466 w 1746113"/>
                <a:gd name="connsiteY3" fmla="*/ 1139027 h 1746083"/>
                <a:gd name="connsiteX4" fmla="*/ 1635617 w 1746113"/>
                <a:gd name="connsiteY4" fmla="*/ 1165782 h 1746083"/>
                <a:gd name="connsiteX5" fmla="*/ 1635295 w 1746113"/>
                <a:gd name="connsiteY5" fmla="*/ 1165559 h 1746083"/>
                <a:gd name="connsiteX6" fmla="*/ 1445514 w 1746113"/>
                <a:gd name="connsiteY6" fmla="*/ 958525 h 1746083"/>
                <a:gd name="connsiteX7" fmla="*/ 1195620 w 1746113"/>
                <a:gd name="connsiteY7" fmla="*/ 1611249 h 1746083"/>
                <a:gd name="connsiteX8" fmla="*/ 1139055 w 1746113"/>
                <a:gd name="connsiteY8" fmla="*/ 1657427 h 1746083"/>
                <a:gd name="connsiteX9" fmla="*/ 461244 w 1746113"/>
                <a:gd name="connsiteY9" fmla="*/ 1588472 h 1746083"/>
                <a:gd name="connsiteX10" fmla="*/ 157597 w 1746113"/>
                <a:gd name="connsiteY10" fmla="*/ 1284811 h 1746083"/>
                <a:gd name="connsiteX11" fmla="*/ 157597 w 1746113"/>
                <a:gd name="connsiteY11" fmla="*/ 522623 h 1746083"/>
                <a:gd name="connsiteX12" fmla="*/ 522594 w 1746113"/>
                <a:gd name="connsiteY12" fmla="*/ 157611 h 1746083"/>
                <a:gd name="connsiteX13" fmla="*/ 903732 w 1746113"/>
                <a:gd name="connsiteY13" fmla="*/ 0 h 1746083"/>
                <a:gd name="connsiteX0" fmla="*/ 903732 w 1746113"/>
                <a:gd name="connsiteY0" fmla="*/ 0 h 1746083"/>
                <a:gd name="connsiteX1" fmla="*/ 1284870 w 1746113"/>
                <a:gd name="connsiteY1" fmla="*/ 157611 h 1746083"/>
                <a:gd name="connsiteX2" fmla="*/ 1588517 w 1746113"/>
                <a:gd name="connsiteY2" fmla="*/ 461273 h 1746083"/>
                <a:gd name="connsiteX3" fmla="*/ 1657466 w 1746113"/>
                <a:gd name="connsiteY3" fmla="*/ 1139027 h 1746083"/>
                <a:gd name="connsiteX4" fmla="*/ 1635617 w 1746113"/>
                <a:gd name="connsiteY4" fmla="*/ 1165782 h 1746083"/>
                <a:gd name="connsiteX5" fmla="*/ 1635295 w 1746113"/>
                <a:gd name="connsiteY5" fmla="*/ 1165559 h 1746083"/>
                <a:gd name="connsiteX6" fmla="*/ 1195620 w 1746113"/>
                <a:gd name="connsiteY6" fmla="*/ 1611249 h 1746083"/>
                <a:gd name="connsiteX7" fmla="*/ 1139055 w 1746113"/>
                <a:gd name="connsiteY7" fmla="*/ 1657427 h 1746083"/>
                <a:gd name="connsiteX8" fmla="*/ 461244 w 1746113"/>
                <a:gd name="connsiteY8" fmla="*/ 1588472 h 1746083"/>
                <a:gd name="connsiteX9" fmla="*/ 157597 w 1746113"/>
                <a:gd name="connsiteY9" fmla="*/ 1284811 h 1746083"/>
                <a:gd name="connsiteX10" fmla="*/ 157597 w 1746113"/>
                <a:gd name="connsiteY10" fmla="*/ 522623 h 1746083"/>
                <a:gd name="connsiteX11" fmla="*/ 522594 w 1746113"/>
                <a:gd name="connsiteY11" fmla="*/ 157611 h 1746083"/>
                <a:gd name="connsiteX12" fmla="*/ 903732 w 1746113"/>
                <a:gd name="connsiteY12" fmla="*/ 0 h 1746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46113" h="1746083">
                  <a:moveTo>
                    <a:pt x="903732" y="0"/>
                  </a:moveTo>
                  <a:cubicBezTo>
                    <a:pt x="1041769" y="0"/>
                    <a:pt x="1179806" y="52537"/>
                    <a:pt x="1284870" y="157611"/>
                  </a:cubicBezTo>
                  <a:lnTo>
                    <a:pt x="1588517" y="461273"/>
                  </a:lnTo>
                  <a:cubicBezTo>
                    <a:pt x="1772380" y="645153"/>
                    <a:pt x="1795363" y="929986"/>
                    <a:pt x="1657466" y="1139027"/>
                  </a:cubicBezTo>
                  <a:lnTo>
                    <a:pt x="1635617" y="1165782"/>
                  </a:lnTo>
                  <a:lnTo>
                    <a:pt x="1635295" y="1165559"/>
                  </a:lnTo>
                  <a:lnTo>
                    <a:pt x="1195620" y="1611249"/>
                  </a:lnTo>
                  <a:lnTo>
                    <a:pt x="1139055" y="1657427"/>
                  </a:lnTo>
                  <a:cubicBezTo>
                    <a:pt x="929948" y="1795337"/>
                    <a:pt x="645107" y="1772352"/>
                    <a:pt x="461244" y="1588472"/>
                  </a:cubicBezTo>
                  <a:lnTo>
                    <a:pt x="157597" y="1284811"/>
                  </a:lnTo>
                  <a:cubicBezTo>
                    <a:pt x="-52532" y="1074777"/>
                    <a:pt x="-52532" y="732771"/>
                    <a:pt x="157597" y="522623"/>
                  </a:cubicBezTo>
                  <a:lnTo>
                    <a:pt x="522594" y="157611"/>
                  </a:lnTo>
                  <a:cubicBezTo>
                    <a:pt x="627658" y="52537"/>
                    <a:pt x="765695" y="0"/>
                    <a:pt x="903732" y="0"/>
                  </a:cubicBezTo>
                  <a:close/>
                </a:path>
              </a:pathLst>
            </a:custGeom>
            <a:solidFill>
              <a:srgbClr val="F1EFF0"/>
            </a:solidFill>
            <a:ln w="12700">
              <a:miter lim="400000"/>
            </a:ln>
          </p:spPr>
          <p:txBody>
            <a:bodyPr wrap="square" lIns="38100" tIns="38100" rIns="38100" bIns="38100" anchor="ctr">
              <a:noAutofit/>
            </a:bodyPr>
            <a:lstStyle/>
            <a:p>
              <a:pPr>
                <a:defRPr sz="3000">
                  <a:solidFill>
                    <a:srgbClr val="FFFFFF"/>
                  </a:solidFill>
                </a:defRPr>
              </a:pPr>
              <a:endParaRPr dirty="0"/>
            </a:p>
          </p:txBody>
        </p:sp>
        <p:sp>
          <p:nvSpPr>
            <p:cNvPr id="51" name="TextBox 50">
              <a:extLst>
                <a:ext uri="{FF2B5EF4-FFF2-40B4-BE49-F238E27FC236}">
                  <a16:creationId xmlns:a16="http://schemas.microsoft.com/office/drawing/2014/main" id="{7A16CC53-8042-1E6C-F28D-0E860AB6AD9B}"/>
                </a:ext>
              </a:extLst>
            </p:cNvPr>
            <p:cNvSpPr txBox="1"/>
            <p:nvPr/>
          </p:nvSpPr>
          <p:spPr>
            <a:xfrm>
              <a:off x="6844415" y="4557803"/>
              <a:ext cx="652743" cy="1200329"/>
            </a:xfrm>
            <a:prstGeom prst="rect">
              <a:avLst/>
            </a:prstGeom>
            <a:noFill/>
          </p:spPr>
          <p:txBody>
            <a:bodyPr wrap="none" rtlCol="0" anchor="ctr">
              <a:spAutoFit/>
            </a:bodyPr>
            <a:lstStyle/>
            <a:p>
              <a:pPr algn="ctr"/>
              <a:r>
                <a:rPr lang="fr-FR" sz="7200" b="1" dirty="0"/>
                <a:t>2</a:t>
              </a:r>
            </a:p>
          </p:txBody>
        </p:sp>
        <p:sp>
          <p:nvSpPr>
            <p:cNvPr id="52" name="Shape">
              <a:extLst>
                <a:ext uri="{FF2B5EF4-FFF2-40B4-BE49-F238E27FC236}">
                  <a16:creationId xmlns:a16="http://schemas.microsoft.com/office/drawing/2014/main" id="{E5122003-E574-1475-A268-A49C18EC28F8}"/>
                </a:ext>
              </a:extLst>
            </p:cNvPr>
            <p:cNvSpPr/>
            <p:nvPr/>
          </p:nvSpPr>
          <p:spPr>
            <a:xfrm>
              <a:off x="5416534" y="4813617"/>
              <a:ext cx="1178094" cy="287129"/>
            </a:xfrm>
            <a:custGeom>
              <a:avLst/>
              <a:gdLst/>
              <a:ahLst/>
              <a:cxnLst>
                <a:cxn ang="0">
                  <a:pos x="wd2" y="hd2"/>
                </a:cxn>
                <a:cxn ang="5400000">
                  <a:pos x="wd2" y="hd2"/>
                </a:cxn>
                <a:cxn ang="10800000">
                  <a:pos x="wd2" y="hd2"/>
                </a:cxn>
                <a:cxn ang="16200000">
                  <a:pos x="wd2" y="hd2"/>
                </a:cxn>
              </a:cxnLst>
              <a:rect l="0" t="0" r="r" b="b"/>
              <a:pathLst>
                <a:path w="21600" h="21600" extrusionOk="0">
                  <a:moveTo>
                    <a:pt x="20274" y="2721"/>
                  </a:moveTo>
                  <a:cubicBezTo>
                    <a:pt x="20274" y="2968"/>
                    <a:pt x="20294" y="3216"/>
                    <a:pt x="20314" y="3463"/>
                  </a:cubicBezTo>
                  <a:cubicBezTo>
                    <a:pt x="17662" y="13521"/>
                    <a:pt x="14246" y="19127"/>
                    <a:pt x="10609" y="19127"/>
                  </a:cubicBezTo>
                  <a:cubicBezTo>
                    <a:pt x="7033" y="19127"/>
                    <a:pt x="3637" y="13768"/>
                    <a:pt x="1005" y="3875"/>
                  </a:cubicBezTo>
                  <a:lnTo>
                    <a:pt x="2029" y="3875"/>
                  </a:lnTo>
                  <a:cubicBezTo>
                    <a:pt x="2190" y="3875"/>
                    <a:pt x="2311" y="3380"/>
                    <a:pt x="2311" y="2721"/>
                  </a:cubicBezTo>
                  <a:cubicBezTo>
                    <a:pt x="2311" y="2391"/>
                    <a:pt x="2270" y="2144"/>
                    <a:pt x="2230" y="1896"/>
                  </a:cubicBezTo>
                  <a:cubicBezTo>
                    <a:pt x="2190" y="1649"/>
                    <a:pt x="2110" y="1567"/>
                    <a:pt x="2029" y="1567"/>
                  </a:cubicBezTo>
                  <a:lnTo>
                    <a:pt x="281" y="1567"/>
                  </a:lnTo>
                  <a:cubicBezTo>
                    <a:pt x="121" y="1567"/>
                    <a:pt x="0" y="2061"/>
                    <a:pt x="0" y="2721"/>
                  </a:cubicBezTo>
                  <a:lnTo>
                    <a:pt x="0" y="9893"/>
                  </a:lnTo>
                  <a:cubicBezTo>
                    <a:pt x="0" y="10553"/>
                    <a:pt x="121" y="11047"/>
                    <a:pt x="281" y="11047"/>
                  </a:cubicBezTo>
                  <a:cubicBezTo>
                    <a:pt x="442" y="11047"/>
                    <a:pt x="563" y="10553"/>
                    <a:pt x="563" y="9893"/>
                  </a:cubicBezTo>
                  <a:lnTo>
                    <a:pt x="563" y="5524"/>
                  </a:lnTo>
                  <a:cubicBezTo>
                    <a:pt x="3315" y="15912"/>
                    <a:pt x="6852" y="21600"/>
                    <a:pt x="10609" y="21600"/>
                  </a:cubicBezTo>
                  <a:cubicBezTo>
                    <a:pt x="14387" y="21600"/>
                    <a:pt x="17963" y="15829"/>
                    <a:pt x="20716" y="5276"/>
                  </a:cubicBezTo>
                  <a:cubicBezTo>
                    <a:pt x="20796" y="5359"/>
                    <a:pt x="20857" y="5441"/>
                    <a:pt x="20937" y="5441"/>
                  </a:cubicBezTo>
                  <a:cubicBezTo>
                    <a:pt x="21299" y="5441"/>
                    <a:pt x="21600" y="4205"/>
                    <a:pt x="21600" y="2721"/>
                  </a:cubicBezTo>
                  <a:cubicBezTo>
                    <a:pt x="21600" y="1237"/>
                    <a:pt x="21299" y="0"/>
                    <a:pt x="20937" y="0"/>
                  </a:cubicBezTo>
                  <a:cubicBezTo>
                    <a:pt x="20575" y="0"/>
                    <a:pt x="20274" y="1237"/>
                    <a:pt x="20274" y="2721"/>
                  </a:cubicBezTo>
                  <a:close/>
                </a:path>
              </a:pathLst>
            </a:custGeom>
            <a:solidFill>
              <a:schemeClr val="bg1">
                <a:lumMod val="50000"/>
              </a:schemeClr>
            </a:solidFill>
            <a:ln w="12700">
              <a:miter lim="400000"/>
            </a:ln>
          </p:spPr>
          <p:txBody>
            <a:bodyPr lIns="38100" tIns="38100" rIns="38100" bIns="38100" anchor="ctr"/>
            <a:lstStyle/>
            <a:p>
              <a:pPr>
                <a:defRPr sz="3000">
                  <a:solidFill>
                    <a:srgbClr val="FFFFFF"/>
                  </a:solidFill>
                </a:defRPr>
              </a:pPr>
              <a:endParaRPr dirty="0"/>
            </a:p>
          </p:txBody>
        </p:sp>
      </p:grpSp>
    </p:spTree>
    <p:extLst>
      <p:ext uri="{BB962C8B-B14F-4D97-AF65-F5344CB8AC3E}">
        <p14:creationId xmlns:p14="http://schemas.microsoft.com/office/powerpoint/2010/main" val="21946954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wipe(down)">
                                      <p:cBhvr>
                                        <p:cTn id="7" dur="500"/>
                                        <p:tgtEl>
                                          <p:spTgt spid="4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47"/>
                                        </p:tgtEl>
                                        <p:attrNameLst>
                                          <p:attrName>style.visibility</p:attrName>
                                        </p:attrNameLst>
                                      </p:cBhvr>
                                      <p:to>
                                        <p:strVal val="visible"/>
                                      </p:to>
                                    </p:set>
                                    <p:animEffect transition="in" filter="wipe(up)">
                                      <p:cBhvr>
                                        <p:cTn id="12" dur="500"/>
                                        <p:tgtEl>
                                          <p:spTgt spid="4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2" fill="hold"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wipe(right)">
                                      <p:cBhvr>
                                        <p:cTn id="17" dur="500"/>
                                        <p:tgtEl>
                                          <p:spTgt spid="1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35"/>
                                        </p:tgtEl>
                                        <p:attrNameLst>
                                          <p:attrName>style.visibility</p:attrName>
                                        </p:attrNameLst>
                                      </p:cBhvr>
                                      <p:to>
                                        <p:strVal val="visible"/>
                                      </p:to>
                                    </p:set>
                                    <p:animEffect transition="in" filter="wipe(down)">
                                      <p:cBhvr>
                                        <p:cTn id="22"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TextBox 29">
            <a:extLst>
              <a:ext uri="{FF2B5EF4-FFF2-40B4-BE49-F238E27FC236}">
                <a16:creationId xmlns:a16="http://schemas.microsoft.com/office/drawing/2014/main" id="{EEE2C958-554C-43B6-AD84-5BFB102BB0C5}"/>
              </a:ext>
            </a:extLst>
          </p:cNvPr>
          <p:cNvSpPr txBox="1"/>
          <p:nvPr/>
        </p:nvSpPr>
        <p:spPr>
          <a:xfrm>
            <a:off x="1547626" y="3641897"/>
            <a:ext cx="4548374" cy="658642"/>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r>
              <a:rPr lang="ar-SA" dirty="0"/>
              <a:t>لعبة رد الفعل المناسب</a:t>
            </a:r>
            <a:endParaRPr lang="en-US" dirty="0"/>
          </a:p>
        </p:txBody>
      </p:sp>
      <p:pic>
        <p:nvPicPr>
          <p:cNvPr id="3" name="Picture 2">
            <a:extLst>
              <a:ext uri="{FF2B5EF4-FFF2-40B4-BE49-F238E27FC236}">
                <a16:creationId xmlns:a16="http://schemas.microsoft.com/office/drawing/2014/main" id="{20AD76A7-980C-B573-8706-8024837B696F}"/>
              </a:ext>
            </a:extLst>
          </p:cNvPr>
          <p:cNvPicPr>
            <a:picLocks noChangeAspect="1"/>
          </p:cNvPicPr>
          <p:nvPr/>
        </p:nvPicPr>
        <p:blipFill>
          <a:blip r:embed="rId2">
            <a:extLst>
              <a:ext uri="{BEBA8EAE-BF5A-486C-A8C5-ECC9F3942E4B}">
                <a14:imgProps xmlns:a14="http://schemas.microsoft.com/office/drawing/2010/main">
                  <a14:imgLayer r:embed="rId3">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7483629" y="1870349"/>
            <a:ext cx="4343314" cy="4343314"/>
          </a:xfrm>
          <a:prstGeom prst="rect">
            <a:avLst/>
          </a:prstGeom>
        </p:spPr>
      </p:pic>
      <p:grpSp>
        <p:nvGrpSpPr>
          <p:cNvPr id="4" name="Group 3">
            <a:extLst>
              <a:ext uri="{FF2B5EF4-FFF2-40B4-BE49-F238E27FC236}">
                <a16:creationId xmlns:a16="http://schemas.microsoft.com/office/drawing/2014/main" id="{254ACD16-7C3E-AE6C-58D9-CC4D13D1D039}"/>
              </a:ext>
            </a:extLst>
          </p:cNvPr>
          <p:cNvGrpSpPr/>
          <p:nvPr/>
        </p:nvGrpSpPr>
        <p:grpSpPr>
          <a:xfrm>
            <a:off x="2698136" y="675008"/>
            <a:ext cx="6957150" cy="968852"/>
            <a:chOff x="2698136" y="519096"/>
            <a:chExt cx="6957150" cy="968852"/>
          </a:xfrm>
        </p:grpSpPr>
        <p:grpSp>
          <p:nvGrpSpPr>
            <p:cNvPr id="5" name="Group 4">
              <a:extLst>
                <a:ext uri="{FF2B5EF4-FFF2-40B4-BE49-F238E27FC236}">
                  <a16:creationId xmlns:a16="http://schemas.microsoft.com/office/drawing/2014/main" id="{515E4DE8-1DEC-99B5-0D69-2A92F943978A}"/>
                </a:ext>
              </a:extLst>
            </p:cNvPr>
            <p:cNvGrpSpPr/>
            <p:nvPr/>
          </p:nvGrpSpPr>
          <p:grpSpPr>
            <a:xfrm>
              <a:off x="2698136" y="1333654"/>
              <a:ext cx="6957150" cy="154294"/>
              <a:chOff x="2941058" y="1479627"/>
              <a:chExt cx="6957150" cy="154294"/>
            </a:xfrm>
          </p:grpSpPr>
          <p:sp>
            <p:nvSpPr>
              <p:cNvPr id="7" name="Oval 6">
                <a:extLst>
                  <a:ext uri="{FF2B5EF4-FFF2-40B4-BE49-F238E27FC236}">
                    <a16:creationId xmlns:a16="http://schemas.microsoft.com/office/drawing/2014/main" id="{9DBA0CF4-1837-461F-6442-3B101DE034E5}"/>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0" name="Group 19">
                <a:extLst>
                  <a:ext uri="{FF2B5EF4-FFF2-40B4-BE49-F238E27FC236}">
                    <a16:creationId xmlns:a16="http://schemas.microsoft.com/office/drawing/2014/main" id="{37B65672-6EBB-E20A-073A-B6FE87281767}"/>
                  </a:ext>
                </a:extLst>
              </p:cNvPr>
              <p:cNvGrpSpPr/>
              <p:nvPr/>
            </p:nvGrpSpPr>
            <p:grpSpPr>
              <a:xfrm>
                <a:off x="9256541" y="1479627"/>
                <a:ext cx="641667" cy="154294"/>
                <a:chOff x="9256541" y="1479627"/>
                <a:chExt cx="641667" cy="154294"/>
              </a:xfrm>
              <a:solidFill>
                <a:srgbClr val="627383"/>
              </a:solidFill>
            </p:grpSpPr>
            <p:sp>
              <p:nvSpPr>
                <p:cNvPr id="25" name="Arrow: Striped Right 24">
                  <a:extLst>
                    <a:ext uri="{FF2B5EF4-FFF2-40B4-BE49-F238E27FC236}">
                      <a16:creationId xmlns:a16="http://schemas.microsoft.com/office/drawing/2014/main" id="{F4BC8350-9C14-B63E-F6AF-183BA7E0FBC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id="{39D6C5FF-3832-4F39-4931-5DF896D796A0}"/>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Arrow: Striped Right 26">
                  <a:extLst>
                    <a:ext uri="{FF2B5EF4-FFF2-40B4-BE49-F238E27FC236}">
                      <a16:creationId xmlns:a16="http://schemas.microsoft.com/office/drawing/2014/main" id="{7920BE08-9F2C-64D2-1029-E35458EC4370}"/>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1" name="Group 20">
                <a:extLst>
                  <a:ext uri="{FF2B5EF4-FFF2-40B4-BE49-F238E27FC236}">
                    <a16:creationId xmlns:a16="http://schemas.microsoft.com/office/drawing/2014/main" id="{81E25CA2-ECB3-02E7-7ED9-1B0B2F29B11C}"/>
                  </a:ext>
                </a:extLst>
              </p:cNvPr>
              <p:cNvGrpSpPr/>
              <p:nvPr/>
            </p:nvGrpSpPr>
            <p:grpSpPr>
              <a:xfrm>
                <a:off x="2941058" y="1479627"/>
                <a:ext cx="641667" cy="154294"/>
                <a:chOff x="9256541" y="1479627"/>
                <a:chExt cx="641667" cy="154294"/>
              </a:xfrm>
              <a:solidFill>
                <a:srgbClr val="627383"/>
              </a:solidFill>
            </p:grpSpPr>
            <p:sp>
              <p:nvSpPr>
                <p:cNvPr id="22" name="Arrow: Striped Right 21">
                  <a:extLst>
                    <a:ext uri="{FF2B5EF4-FFF2-40B4-BE49-F238E27FC236}">
                      <a16:creationId xmlns:a16="http://schemas.microsoft.com/office/drawing/2014/main" id="{8E9960A1-A6F0-3630-ED81-269160B985DC}"/>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3" name="Arrow: Striped Right 22">
                  <a:extLst>
                    <a:ext uri="{FF2B5EF4-FFF2-40B4-BE49-F238E27FC236}">
                      <a16:creationId xmlns:a16="http://schemas.microsoft.com/office/drawing/2014/main" id="{ED8E7F3F-5302-49A4-43BE-1E56A38D0AD0}"/>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id="{81B91455-F04E-D55E-2F23-A3F35A96211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6" name="TextBox 5">
              <a:extLst>
                <a:ext uri="{FF2B5EF4-FFF2-40B4-BE49-F238E27FC236}">
                  <a16:creationId xmlns:a16="http://schemas.microsoft.com/office/drawing/2014/main" id="{8EB4D093-AF27-A63B-01B2-F706D0385CBE}"/>
                </a:ext>
              </a:extLst>
            </p:cNvPr>
            <p:cNvSpPr txBox="1"/>
            <p:nvPr/>
          </p:nvSpPr>
          <p:spPr>
            <a:xfrm>
              <a:off x="2779494" y="519096"/>
              <a:ext cx="6633012" cy="800219"/>
            </a:xfrm>
            <a:prstGeom prst="rect">
              <a:avLst/>
            </a:prstGeom>
            <a:noFill/>
          </p:spPr>
          <p:txBody>
            <a:bodyPr wrap="square">
              <a:spAutoFit/>
            </a:bodyPr>
            <a:lstStyle/>
            <a:p>
              <a:pPr marL="0" marR="0" algn="ctr" rtl="1">
                <a:lnSpc>
                  <a:spcPct val="115000"/>
                </a:lnSpc>
                <a:spcBef>
                  <a:spcPts val="0"/>
                </a:spcBef>
                <a:spcAft>
                  <a:spcPts val="0"/>
                </a:spcAft>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نشاط تدريبي</a:t>
              </a:r>
              <a:endParaRPr lang="en-US" sz="4400"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p:txBody>
        </p:sp>
      </p:grpSp>
    </p:spTree>
    <p:extLst>
      <p:ext uri="{BB962C8B-B14F-4D97-AF65-F5344CB8AC3E}">
        <p14:creationId xmlns:p14="http://schemas.microsoft.com/office/powerpoint/2010/main" val="91910786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1000"/>
                                        <p:tgtEl>
                                          <p:spTgt spid="30"/>
                                        </p:tgtEl>
                                      </p:cBhvr>
                                    </p:animEffect>
                                    <p:anim calcmode="lin" valueType="num">
                                      <p:cBhvr>
                                        <p:cTn id="8" dur="1000" fill="hold"/>
                                        <p:tgtEl>
                                          <p:spTgt spid="30"/>
                                        </p:tgtEl>
                                        <p:attrNameLst>
                                          <p:attrName>ppt_x</p:attrName>
                                        </p:attrNameLst>
                                      </p:cBhvr>
                                      <p:tavLst>
                                        <p:tav tm="0">
                                          <p:val>
                                            <p:strVal val="#ppt_x"/>
                                          </p:val>
                                        </p:tav>
                                        <p:tav tm="100000">
                                          <p:val>
                                            <p:strVal val="#ppt_x"/>
                                          </p:val>
                                        </p:tav>
                                      </p:tavLst>
                                    </p:anim>
                                    <p:anim calcmode="lin" valueType="num">
                                      <p:cBhvr>
                                        <p:cTn id="9" dur="1000" fill="hold"/>
                                        <p:tgtEl>
                                          <p:spTgt spid="30"/>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TextBox 29">
            <a:extLst>
              <a:ext uri="{FF2B5EF4-FFF2-40B4-BE49-F238E27FC236}">
                <a16:creationId xmlns:a16="http://schemas.microsoft.com/office/drawing/2014/main" id="{EEE2C958-554C-43B6-AD84-5BFB102BB0C5}"/>
              </a:ext>
            </a:extLst>
          </p:cNvPr>
          <p:cNvSpPr txBox="1"/>
          <p:nvPr/>
        </p:nvSpPr>
        <p:spPr>
          <a:xfrm>
            <a:off x="1547626" y="3641897"/>
            <a:ext cx="4548374" cy="658642"/>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r>
              <a:rPr lang="ar-SA" dirty="0"/>
              <a:t>لعبة رد الفعل المناسب</a:t>
            </a:r>
            <a:endParaRPr lang="en-US" dirty="0"/>
          </a:p>
        </p:txBody>
      </p:sp>
      <p:pic>
        <p:nvPicPr>
          <p:cNvPr id="3" name="Picture 2">
            <a:extLst>
              <a:ext uri="{FF2B5EF4-FFF2-40B4-BE49-F238E27FC236}">
                <a16:creationId xmlns:a16="http://schemas.microsoft.com/office/drawing/2014/main" id="{20AD76A7-980C-B573-8706-8024837B696F}"/>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7483629" y="1870349"/>
            <a:ext cx="4343314" cy="4343314"/>
          </a:xfrm>
          <a:prstGeom prst="rect">
            <a:avLst/>
          </a:prstGeom>
        </p:spPr>
      </p:pic>
      <p:grpSp>
        <p:nvGrpSpPr>
          <p:cNvPr id="4" name="Group 3">
            <a:extLst>
              <a:ext uri="{FF2B5EF4-FFF2-40B4-BE49-F238E27FC236}">
                <a16:creationId xmlns:a16="http://schemas.microsoft.com/office/drawing/2014/main" id="{254ACD16-7C3E-AE6C-58D9-CC4D13D1D039}"/>
              </a:ext>
            </a:extLst>
          </p:cNvPr>
          <p:cNvGrpSpPr/>
          <p:nvPr/>
        </p:nvGrpSpPr>
        <p:grpSpPr>
          <a:xfrm>
            <a:off x="2698136" y="675008"/>
            <a:ext cx="6957150" cy="968852"/>
            <a:chOff x="2698136" y="519096"/>
            <a:chExt cx="6957150" cy="968852"/>
          </a:xfrm>
        </p:grpSpPr>
        <p:grpSp>
          <p:nvGrpSpPr>
            <p:cNvPr id="5" name="Group 4">
              <a:extLst>
                <a:ext uri="{FF2B5EF4-FFF2-40B4-BE49-F238E27FC236}">
                  <a16:creationId xmlns:a16="http://schemas.microsoft.com/office/drawing/2014/main" id="{515E4DE8-1DEC-99B5-0D69-2A92F943978A}"/>
                </a:ext>
              </a:extLst>
            </p:cNvPr>
            <p:cNvGrpSpPr/>
            <p:nvPr/>
          </p:nvGrpSpPr>
          <p:grpSpPr>
            <a:xfrm>
              <a:off x="2698136" y="1333654"/>
              <a:ext cx="6957150" cy="154294"/>
              <a:chOff x="2941058" y="1479627"/>
              <a:chExt cx="6957150" cy="154294"/>
            </a:xfrm>
          </p:grpSpPr>
          <p:sp>
            <p:nvSpPr>
              <p:cNvPr id="7" name="Oval 6">
                <a:extLst>
                  <a:ext uri="{FF2B5EF4-FFF2-40B4-BE49-F238E27FC236}">
                    <a16:creationId xmlns:a16="http://schemas.microsoft.com/office/drawing/2014/main" id="{9DBA0CF4-1837-461F-6442-3B101DE034E5}"/>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0" name="Group 19">
                <a:extLst>
                  <a:ext uri="{FF2B5EF4-FFF2-40B4-BE49-F238E27FC236}">
                    <a16:creationId xmlns:a16="http://schemas.microsoft.com/office/drawing/2014/main" id="{37B65672-6EBB-E20A-073A-B6FE87281767}"/>
                  </a:ext>
                </a:extLst>
              </p:cNvPr>
              <p:cNvGrpSpPr/>
              <p:nvPr/>
            </p:nvGrpSpPr>
            <p:grpSpPr>
              <a:xfrm>
                <a:off x="9256541" y="1479627"/>
                <a:ext cx="641667" cy="154294"/>
                <a:chOff x="9256541" y="1479627"/>
                <a:chExt cx="641667" cy="154294"/>
              </a:xfrm>
              <a:solidFill>
                <a:srgbClr val="627383"/>
              </a:solidFill>
            </p:grpSpPr>
            <p:sp>
              <p:nvSpPr>
                <p:cNvPr id="25" name="Arrow: Striped Right 24">
                  <a:extLst>
                    <a:ext uri="{FF2B5EF4-FFF2-40B4-BE49-F238E27FC236}">
                      <a16:creationId xmlns:a16="http://schemas.microsoft.com/office/drawing/2014/main" id="{F4BC8350-9C14-B63E-F6AF-183BA7E0FBC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id="{39D6C5FF-3832-4F39-4931-5DF896D796A0}"/>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Arrow: Striped Right 26">
                  <a:extLst>
                    <a:ext uri="{FF2B5EF4-FFF2-40B4-BE49-F238E27FC236}">
                      <a16:creationId xmlns:a16="http://schemas.microsoft.com/office/drawing/2014/main" id="{7920BE08-9F2C-64D2-1029-E35458EC4370}"/>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1" name="Group 20">
                <a:extLst>
                  <a:ext uri="{FF2B5EF4-FFF2-40B4-BE49-F238E27FC236}">
                    <a16:creationId xmlns:a16="http://schemas.microsoft.com/office/drawing/2014/main" id="{81E25CA2-ECB3-02E7-7ED9-1B0B2F29B11C}"/>
                  </a:ext>
                </a:extLst>
              </p:cNvPr>
              <p:cNvGrpSpPr/>
              <p:nvPr/>
            </p:nvGrpSpPr>
            <p:grpSpPr>
              <a:xfrm>
                <a:off x="2941058" y="1479627"/>
                <a:ext cx="641667" cy="154294"/>
                <a:chOff x="9256541" y="1479627"/>
                <a:chExt cx="641667" cy="154294"/>
              </a:xfrm>
              <a:solidFill>
                <a:srgbClr val="627383"/>
              </a:solidFill>
            </p:grpSpPr>
            <p:sp>
              <p:nvSpPr>
                <p:cNvPr id="22" name="Arrow: Striped Right 21">
                  <a:extLst>
                    <a:ext uri="{FF2B5EF4-FFF2-40B4-BE49-F238E27FC236}">
                      <a16:creationId xmlns:a16="http://schemas.microsoft.com/office/drawing/2014/main" id="{8E9960A1-A6F0-3630-ED81-269160B985DC}"/>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3" name="Arrow: Striped Right 22">
                  <a:extLst>
                    <a:ext uri="{FF2B5EF4-FFF2-40B4-BE49-F238E27FC236}">
                      <a16:creationId xmlns:a16="http://schemas.microsoft.com/office/drawing/2014/main" id="{ED8E7F3F-5302-49A4-43BE-1E56A38D0AD0}"/>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id="{81B91455-F04E-D55E-2F23-A3F35A96211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6" name="TextBox 5">
              <a:extLst>
                <a:ext uri="{FF2B5EF4-FFF2-40B4-BE49-F238E27FC236}">
                  <a16:creationId xmlns:a16="http://schemas.microsoft.com/office/drawing/2014/main" id="{8EB4D093-AF27-A63B-01B2-F706D0385CBE}"/>
                </a:ext>
              </a:extLst>
            </p:cNvPr>
            <p:cNvSpPr txBox="1"/>
            <p:nvPr/>
          </p:nvSpPr>
          <p:spPr>
            <a:xfrm>
              <a:off x="2779494" y="519096"/>
              <a:ext cx="6633012" cy="800219"/>
            </a:xfrm>
            <a:prstGeom prst="rect">
              <a:avLst/>
            </a:prstGeom>
            <a:noFill/>
          </p:spPr>
          <p:txBody>
            <a:bodyPr wrap="square">
              <a:spAutoFit/>
            </a:bodyPr>
            <a:lstStyle/>
            <a:p>
              <a:pPr marL="0" marR="0" algn="ctr" rtl="1">
                <a:lnSpc>
                  <a:spcPct val="115000"/>
                </a:lnSpc>
                <a:spcBef>
                  <a:spcPts val="0"/>
                </a:spcBef>
                <a:spcAft>
                  <a:spcPts val="0"/>
                </a:spcAft>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نشاط تدريبي</a:t>
              </a:r>
              <a:endParaRPr lang="en-US" sz="4400"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2" name="TextBox 1">
            <a:extLst>
              <a:ext uri="{FF2B5EF4-FFF2-40B4-BE49-F238E27FC236}">
                <a16:creationId xmlns:a16="http://schemas.microsoft.com/office/drawing/2014/main" id="{79B10B82-F78F-567A-45C4-70CC6DCBC971}"/>
              </a:ext>
            </a:extLst>
          </p:cNvPr>
          <p:cNvSpPr txBox="1"/>
          <p:nvPr/>
        </p:nvSpPr>
        <p:spPr>
          <a:xfrm>
            <a:off x="1547626" y="4300539"/>
            <a:ext cx="4548374" cy="1224951"/>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r>
              <a:rPr lang="ar-SA" dirty="0"/>
              <a:t>سيناريوهات مقترحة للعبة "رد الفعل المناسب"</a:t>
            </a:r>
            <a:endParaRPr lang="en-US" dirty="0"/>
          </a:p>
        </p:txBody>
      </p:sp>
    </p:spTree>
    <p:extLst>
      <p:ext uri="{BB962C8B-B14F-4D97-AF65-F5344CB8AC3E}">
        <p14:creationId xmlns:p14="http://schemas.microsoft.com/office/powerpoint/2010/main" val="417178687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30"/>
                                        </p:tgtEl>
                                        <p:attrNameLst>
                                          <p:attrName>style.visibility</p:attrName>
                                        </p:attrNameLst>
                                      </p:cBhvr>
                                      <p:to>
                                        <p:strVal val="visible"/>
                                      </p:to>
                                    </p:set>
                                    <p:animEffect transition="in" filter="fade">
                                      <p:cBhvr>
                                        <p:cTn id="17" dur="1000"/>
                                        <p:tgtEl>
                                          <p:spTgt spid="30"/>
                                        </p:tgtEl>
                                      </p:cBhvr>
                                    </p:animEffect>
                                    <p:anim calcmode="lin" valueType="num">
                                      <p:cBhvr>
                                        <p:cTn id="18" dur="1000" fill="hold"/>
                                        <p:tgtEl>
                                          <p:spTgt spid="30"/>
                                        </p:tgtEl>
                                        <p:attrNameLst>
                                          <p:attrName>ppt_x</p:attrName>
                                        </p:attrNameLst>
                                      </p:cBhvr>
                                      <p:tavLst>
                                        <p:tav tm="0">
                                          <p:val>
                                            <p:strVal val="#ppt_x"/>
                                          </p:val>
                                        </p:tav>
                                        <p:tav tm="100000">
                                          <p:val>
                                            <p:strVal val="#ppt_x"/>
                                          </p:val>
                                        </p:tav>
                                      </p:tavLst>
                                    </p:anim>
                                    <p:anim calcmode="lin" valueType="num">
                                      <p:cBhvr>
                                        <p:cTn id="19"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2" grpId="0"/>
    </p:bld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سيناريوهات مقترحة للعبة "رد الفعل المناسب"</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16" name="TextBox 15">
            <a:extLst>
              <a:ext uri="{FF2B5EF4-FFF2-40B4-BE49-F238E27FC236}">
                <a16:creationId xmlns:a16="http://schemas.microsoft.com/office/drawing/2014/main" id="{D6F2BC84-2EF5-1A26-91CC-4893729546CB}"/>
              </a:ext>
            </a:extLst>
          </p:cNvPr>
          <p:cNvSpPr txBox="1"/>
          <p:nvPr/>
        </p:nvSpPr>
        <p:spPr>
          <a:xfrm>
            <a:off x="5794625" y="3429000"/>
            <a:ext cx="6103088" cy="658642"/>
          </a:xfrm>
          <a:prstGeom prst="rect">
            <a:avLst/>
          </a:prstGeom>
          <a:noFill/>
        </p:spPr>
        <p:txBody>
          <a:bodyPr wrap="square">
            <a:spAutoFit/>
          </a:bodyPr>
          <a:lstStyle/>
          <a:p>
            <a:pPr algn="ctr">
              <a:lnSpc>
                <a:spcPct val="115000"/>
              </a:lnSpc>
            </a:pPr>
            <a:r>
              <a:rPr lang="ar-SA" sz="3200" b="1" dirty="0">
                <a:latin typeface="Adobe Arabic" panose="02040503050201020203" pitchFamily="18" charset="-78"/>
                <a:cs typeface="Adobe Arabic" panose="02040503050201020203" pitchFamily="18" charset="-78"/>
              </a:rPr>
              <a:t>1. سيناريو 1: الأداء المميز في مشروع جماعي (إيجابي)  </a:t>
            </a:r>
            <a:endParaRPr lang="en-US" sz="3200" b="1" dirty="0">
              <a:latin typeface="Adobe Arabic" panose="02040503050201020203" pitchFamily="18" charset="-78"/>
              <a:cs typeface="Adobe Arabic" panose="02040503050201020203" pitchFamily="18" charset="-78"/>
            </a:endParaRPr>
          </a:p>
        </p:txBody>
      </p:sp>
      <p:pic>
        <p:nvPicPr>
          <p:cNvPr id="17" name="Picture 16">
            <a:extLst>
              <a:ext uri="{FF2B5EF4-FFF2-40B4-BE49-F238E27FC236}">
                <a16:creationId xmlns:a16="http://schemas.microsoft.com/office/drawing/2014/main" id="{9EEF9A26-0993-1298-DF98-BD446B17F7F0}"/>
              </a:ext>
            </a:extLst>
          </p:cNvPr>
          <p:cNvPicPr>
            <a:picLocks noChangeAspect="1"/>
          </p:cNvPicPr>
          <p:nvPr/>
        </p:nvPicPr>
        <p:blipFill>
          <a:blip r:embed="rId2"/>
          <a:stretch>
            <a:fillRect/>
          </a:stretch>
        </p:blipFill>
        <p:spPr>
          <a:xfrm>
            <a:off x="1253537" y="2163872"/>
            <a:ext cx="4172532" cy="3896269"/>
          </a:xfrm>
          <a:prstGeom prst="rect">
            <a:avLst/>
          </a:prstGeom>
        </p:spPr>
      </p:pic>
    </p:spTree>
    <p:extLst>
      <p:ext uri="{BB962C8B-B14F-4D97-AF65-F5344CB8AC3E}">
        <p14:creationId xmlns:p14="http://schemas.microsoft.com/office/powerpoint/2010/main" val="25916894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anim calcmode="lin" valueType="num">
                                      <p:cBhvr>
                                        <p:cTn id="8" dur="1000" fill="hold"/>
                                        <p:tgtEl>
                                          <p:spTgt spid="17"/>
                                        </p:tgtEl>
                                        <p:attrNameLst>
                                          <p:attrName>ppt_x</p:attrName>
                                        </p:attrNameLst>
                                      </p:cBhvr>
                                      <p:tavLst>
                                        <p:tav tm="0">
                                          <p:val>
                                            <p:strVal val="#ppt_x"/>
                                          </p:val>
                                        </p:tav>
                                        <p:tav tm="100000">
                                          <p:val>
                                            <p:strVal val="#ppt_x"/>
                                          </p:val>
                                        </p:tav>
                                      </p:tavLst>
                                    </p:anim>
                                    <p:anim calcmode="lin" valueType="num">
                                      <p:cBhvr>
                                        <p:cTn id="9" dur="1000" fill="hold"/>
                                        <p:tgtEl>
                                          <p:spTgt spid="17"/>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1000"/>
                                        <p:tgtEl>
                                          <p:spTgt spid="16"/>
                                        </p:tgtEl>
                                      </p:cBhvr>
                                    </p:animEffect>
                                    <p:anim calcmode="lin" valueType="num">
                                      <p:cBhvr>
                                        <p:cTn id="13" dur="1000" fill="hold"/>
                                        <p:tgtEl>
                                          <p:spTgt spid="16"/>
                                        </p:tgtEl>
                                        <p:attrNameLst>
                                          <p:attrName>ppt_x</p:attrName>
                                        </p:attrNameLst>
                                      </p:cBhvr>
                                      <p:tavLst>
                                        <p:tav tm="0">
                                          <p:val>
                                            <p:strVal val="#ppt_x"/>
                                          </p:val>
                                        </p:tav>
                                        <p:tav tm="100000">
                                          <p:val>
                                            <p:strVal val="#ppt_x"/>
                                          </p:val>
                                        </p:tav>
                                      </p:tavLst>
                                    </p:anim>
                                    <p:anim calcmode="lin" valueType="num">
                                      <p:cBhvr>
                                        <p:cTn id="14"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سيناريوهات مقترحة للعبة "رد الفعل المناسب"</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16" name="TextBox 15">
            <a:extLst>
              <a:ext uri="{FF2B5EF4-FFF2-40B4-BE49-F238E27FC236}">
                <a16:creationId xmlns:a16="http://schemas.microsoft.com/office/drawing/2014/main" id="{D6F2BC84-2EF5-1A26-91CC-4893729546CB}"/>
              </a:ext>
            </a:extLst>
          </p:cNvPr>
          <p:cNvSpPr txBox="1"/>
          <p:nvPr/>
        </p:nvSpPr>
        <p:spPr>
          <a:xfrm>
            <a:off x="5794625" y="3429000"/>
            <a:ext cx="6103088" cy="658642"/>
          </a:xfrm>
          <a:prstGeom prst="rect">
            <a:avLst/>
          </a:prstGeom>
          <a:noFill/>
        </p:spPr>
        <p:txBody>
          <a:bodyPr wrap="square">
            <a:spAutoFit/>
          </a:bodyPr>
          <a:lstStyle/>
          <a:p>
            <a:pPr algn="ctr">
              <a:lnSpc>
                <a:spcPct val="115000"/>
              </a:lnSpc>
              <a:spcAft>
                <a:spcPts val="800"/>
              </a:spcAft>
            </a:pPr>
            <a:r>
              <a:rPr lang="ar-SA" sz="3200" b="1" dirty="0">
                <a:latin typeface="Adobe Arabic" panose="02040503050201020203" pitchFamily="18" charset="-78"/>
                <a:cs typeface="Adobe Arabic" panose="02040503050201020203" pitchFamily="18" charset="-78"/>
              </a:rPr>
              <a:t>2. سيناريو 2: التأخر في تسليم المهام (تصحيحي)  </a:t>
            </a:r>
            <a:endParaRPr lang="en-US" sz="3200" b="1" dirty="0">
              <a:latin typeface="Adobe Arabic" panose="02040503050201020203" pitchFamily="18" charset="-78"/>
              <a:cs typeface="Adobe Arabic" panose="02040503050201020203" pitchFamily="18" charset="-78"/>
            </a:endParaRPr>
          </a:p>
        </p:txBody>
      </p:sp>
      <p:pic>
        <p:nvPicPr>
          <p:cNvPr id="14" name="Picture 13">
            <a:extLst>
              <a:ext uri="{FF2B5EF4-FFF2-40B4-BE49-F238E27FC236}">
                <a16:creationId xmlns:a16="http://schemas.microsoft.com/office/drawing/2014/main" id="{5387984C-D543-F819-ECB8-699E21BE5206}"/>
              </a:ext>
            </a:extLst>
          </p:cNvPr>
          <p:cNvPicPr>
            <a:picLocks noChangeAspect="1"/>
          </p:cNvPicPr>
          <p:nvPr/>
        </p:nvPicPr>
        <p:blipFill>
          <a:blip r:embed="rId3"/>
          <a:stretch>
            <a:fillRect/>
          </a:stretch>
        </p:blipFill>
        <p:spPr>
          <a:xfrm>
            <a:off x="1253537" y="2163872"/>
            <a:ext cx="4172532" cy="3896269"/>
          </a:xfrm>
          <a:prstGeom prst="rect">
            <a:avLst/>
          </a:prstGeom>
        </p:spPr>
      </p:pic>
    </p:spTree>
    <p:extLst>
      <p:ext uri="{BB962C8B-B14F-4D97-AF65-F5344CB8AC3E}">
        <p14:creationId xmlns:p14="http://schemas.microsoft.com/office/powerpoint/2010/main" val="994673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1000"/>
                                        <p:tgtEl>
                                          <p:spTgt spid="16"/>
                                        </p:tgtEl>
                                      </p:cBhvr>
                                    </p:animEffect>
                                    <p:anim calcmode="lin" valueType="num">
                                      <p:cBhvr>
                                        <p:cTn id="13" dur="1000" fill="hold"/>
                                        <p:tgtEl>
                                          <p:spTgt spid="16"/>
                                        </p:tgtEl>
                                        <p:attrNameLst>
                                          <p:attrName>ppt_x</p:attrName>
                                        </p:attrNameLst>
                                      </p:cBhvr>
                                      <p:tavLst>
                                        <p:tav tm="0">
                                          <p:val>
                                            <p:strVal val="#ppt_x"/>
                                          </p:val>
                                        </p:tav>
                                        <p:tav tm="100000">
                                          <p:val>
                                            <p:strVal val="#ppt_x"/>
                                          </p:val>
                                        </p:tav>
                                      </p:tavLst>
                                    </p:anim>
                                    <p:anim calcmode="lin" valueType="num">
                                      <p:cBhvr>
                                        <p:cTn id="14"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سيناريوهات مقترحة للعبة "رد الفعل المناسب"</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16" name="TextBox 15">
            <a:extLst>
              <a:ext uri="{FF2B5EF4-FFF2-40B4-BE49-F238E27FC236}">
                <a16:creationId xmlns:a16="http://schemas.microsoft.com/office/drawing/2014/main" id="{D6F2BC84-2EF5-1A26-91CC-4893729546CB}"/>
              </a:ext>
            </a:extLst>
          </p:cNvPr>
          <p:cNvSpPr txBox="1"/>
          <p:nvPr/>
        </p:nvSpPr>
        <p:spPr>
          <a:xfrm>
            <a:off x="5794625" y="3429000"/>
            <a:ext cx="6103088" cy="658642"/>
          </a:xfrm>
          <a:prstGeom prst="rect">
            <a:avLst/>
          </a:prstGeom>
          <a:noFill/>
        </p:spPr>
        <p:txBody>
          <a:bodyPr wrap="square">
            <a:spAutoFit/>
          </a:bodyPr>
          <a:lstStyle/>
          <a:p>
            <a:pPr algn="ctr">
              <a:lnSpc>
                <a:spcPct val="115000"/>
              </a:lnSpc>
              <a:spcAft>
                <a:spcPts val="800"/>
              </a:spcAft>
            </a:pPr>
            <a:r>
              <a:rPr lang="ar-SA" sz="3200" b="1" dirty="0">
                <a:latin typeface="Adobe Arabic" panose="02040503050201020203" pitchFamily="18" charset="-78"/>
                <a:cs typeface="Adobe Arabic" panose="02040503050201020203" pitchFamily="18" charset="-78"/>
              </a:rPr>
              <a:t>3. سيناريو 3: مبادرة إبداعية (إيجابي)  </a:t>
            </a:r>
            <a:endParaRPr lang="en-US" sz="3200" b="1" dirty="0">
              <a:latin typeface="Adobe Arabic" panose="02040503050201020203" pitchFamily="18" charset="-78"/>
              <a:cs typeface="Adobe Arabic" panose="02040503050201020203" pitchFamily="18" charset="-78"/>
            </a:endParaRPr>
          </a:p>
        </p:txBody>
      </p:sp>
      <p:pic>
        <p:nvPicPr>
          <p:cNvPr id="14" name="Picture 13">
            <a:extLst>
              <a:ext uri="{FF2B5EF4-FFF2-40B4-BE49-F238E27FC236}">
                <a16:creationId xmlns:a16="http://schemas.microsoft.com/office/drawing/2014/main" id="{35C7D576-C023-91DB-A75A-2A40BA799AF5}"/>
              </a:ext>
            </a:extLst>
          </p:cNvPr>
          <p:cNvPicPr>
            <a:picLocks noChangeAspect="1"/>
          </p:cNvPicPr>
          <p:nvPr/>
        </p:nvPicPr>
        <p:blipFill>
          <a:blip r:embed="rId2"/>
          <a:stretch>
            <a:fillRect/>
          </a:stretch>
        </p:blipFill>
        <p:spPr>
          <a:xfrm>
            <a:off x="1253537" y="2163872"/>
            <a:ext cx="4172532" cy="3896269"/>
          </a:xfrm>
          <a:prstGeom prst="rect">
            <a:avLst/>
          </a:prstGeom>
        </p:spPr>
      </p:pic>
    </p:spTree>
    <p:extLst>
      <p:ext uri="{BB962C8B-B14F-4D97-AF65-F5344CB8AC3E}">
        <p14:creationId xmlns:p14="http://schemas.microsoft.com/office/powerpoint/2010/main" val="12194502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1000"/>
                                        <p:tgtEl>
                                          <p:spTgt spid="16"/>
                                        </p:tgtEl>
                                      </p:cBhvr>
                                    </p:animEffect>
                                    <p:anim calcmode="lin" valueType="num">
                                      <p:cBhvr>
                                        <p:cTn id="13" dur="1000" fill="hold"/>
                                        <p:tgtEl>
                                          <p:spTgt spid="16"/>
                                        </p:tgtEl>
                                        <p:attrNameLst>
                                          <p:attrName>ppt_x</p:attrName>
                                        </p:attrNameLst>
                                      </p:cBhvr>
                                      <p:tavLst>
                                        <p:tav tm="0">
                                          <p:val>
                                            <p:strVal val="#ppt_x"/>
                                          </p:val>
                                        </p:tav>
                                        <p:tav tm="100000">
                                          <p:val>
                                            <p:strVal val="#ppt_x"/>
                                          </p:val>
                                        </p:tav>
                                      </p:tavLst>
                                    </p:anim>
                                    <p:anim calcmode="lin" valueType="num">
                                      <p:cBhvr>
                                        <p:cTn id="14"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سيناريوهات مقترحة للعبة "رد الفعل المناسب"</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16" name="TextBox 15">
            <a:extLst>
              <a:ext uri="{FF2B5EF4-FFF2-40B4-BE49-F238E27FC236}">
                <a16:creationId xmlns:a16="http://schemas.microsoft.com/office/drawing/2014/main" id="{D6F2BC84-2EF5-1A26-91CC-4893729546CB}"/>
              </a:ext>
            </a:extLst>
          </p:cNvPr>
          <p:cNvSpPr txBox="1"/>
          <p:nvPr/>
        </p:nvSpPr>
        <p:spPr>
          <a:xfrm>
            <a:off x="5794625" y="3429000"/>
            <a:ext cx="6103088" cy="658642"/>
          </a:xfrm>
          <a:prstGeom prst="rect">
            <a:avLst/>
          </a:prstGeom>
          <a:noFill/>
        </p:spPr>
        <p:txBody>
          <a:bodyPr wrap="square">
            <a:spAutoFit/>
          </a:bodyPr>
          <a:lstStyle/>
          <a:p>
            <a:pPr algn="ctr">
              <a:lnSpc>
                <a:spcPct val="115000"/>
              </a:lnSpc>
              <a:spcAft>
                <a:spcPts val="800"/>
              </a:spcAft>
            </a:pPr>
            <a:r>
              <a:rPr lang="ar-SA" sz="3200" b="1" dirty="0">
                <a:latin typeface="Adobe Arabic" panose="02040503050201020203" pitchFamily="18" charset="-78"/>
                <a:cs typeface="Adobe Arabic" panose="02040503050201020203" pitchFamily="18" charset="-78"/>
              </a:rPr>
              <a:t>4. سيناريو 4: ضعف التواصل في الاجتماعات (تصحيحي)  </a:t>
            </a:r>
            <a:endParaRPr lang="en-US" sz="3200" b="1" dirty="0">
              <a:latin typeface="Adobe Arabic" panose="02040503050201020203" pitchFamily="18" charset="-78"/>
              <a:cs typeface="Adobe Arabic" panose="02040503050201020203" pitchFamily="18" charset="-78"/>
            </a:endParaRPr>
          </a:p>
        </p:txBody>
      </p:sp>
      <p:pic>
        <p:nvPicPr>
          <p:cNvPr id="14" name="Picture 13">
            <a:extLst>
              <a:ext uri="{FF2B5EF4-FFF2-40B4-BE49-F238E27FC236}">
                <a16:creationId xmlns:a16="http://schemas.microsoft.com/office/drawing/2014/main" id="{2EAE16CD-44E7-0675-B16D-299FD066E2B3}"/>
              </a:ext>
            </a:extLst>
          </p:cNvPr>
          <p:cNvPicPr>
            <a:picLocks noChangeAspect="1"/>
          </p:cNvPicPr>
          <p:nvPr/>
        </p:nvPicPr>
        <p:blipFill>
          <a:blip r:embed="rId3"/>
          <a:stretch>
            <a:fillRect/>
          </a:stretch>
        </p:blipFill>
        <p:spPr>
          <a:xfrm>
            <a:off x="1253537" y="2163872"/>
            <a:ext cx="4172532" cy="3896269"/>
          </a:xfrm>
          <a:prstGeom prst="rect">
            <a:avLst/>
          </a:prstGeom>
        </p:spPr>
      </p:pic>
    </p:spTree>
    <p:extLst>
      <p:ext uri="{BB962C8B-B14F-4D97-AF65-F5344CB8AC3E}">
        <p14:creationId xmlns:p14="http://schemas.microsoft.com/office/powerpoint/2010/main" val="42453093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1000"/>
                                        <p:tgtEl>
                                          <p:spTgt spid="16"/>
                                        </p:tgtEl>
                                      </p:cBhvr>
                                    </p:animEffect>
                                    <p:anim calcmode="lin" valueType="num">
                                      <p:cBhvr>
                                        <p:cTn id="13" dur="1000" fill="hold"/>
                                        <p:tgtEl>
                                          <p:spTgt spid="16"/>
                                        </p:tgtEl>
                                        <p:attrNameLst>
                                          <p:attrName>ppt_x</p:attrName>
                                        </p:attrNameLst>
                                      </p:cBhvr>
                                      <p:tavLst>
                                        <p:tav tm="0">
                                          <p:val>
                                            <p:strVal val="#ppt_x"/>
                                          </p:val>
                                        </p:tav>
                                        <p:tav tm="100000">
                                          <p:val>
                                            <p:strVal val="#ppt_x"/>
                                          </p:val>
                                        </p:tav>
                                      </p:tavLst>
                                    </p:anim>
                                    <p:anim calcmode="lin" valueType="num">
                                      <p:cBhvr>
                                        <p:cTn id="14"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سيناريوهات مقترحة للعبة "رد الفعل المناسب"</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16" name="TextBox 15">
            <a:extLst>
              <a:ext uri="{FF2B5EF4-FFF2-40B4-BE49-F238E27FC236}">
                <a16:creationId xmlns:a16="http://schemas.microsoft.com/office/drawing/2014/main" id="{D6F2BC84-2EF5-1A26-91CC-4893729546CB}"/>
              </a:ext>
            </a:extLst>
          </p:cNvPr>
          <p:cNvSpPr txBox="1"/>
          <p:nvPr/>
        </p:nvSpPr>
        <p:spPr>
          <a:xfrm>
            <a:off x="5794625" y="3782685"/>
            <a:ext cx="6103088" cy="658642"/>
          </a:xfrm>
          <a:prstGeom prst="rect">
            <a:avLst/>
          </a:prstGeom>
          <a:noFill/>
        </p:spPr>
        <p:txBody>
          <a:bodyPr wrap="square">
            <a:spAutoFit/>
          </a:bodyPr>
          <a:lstStyle/>
          <a:p>
            <a:pPr algn="ctr">
              <a:lnSpc>
                <a:spcPct val="115000"/>
              </a:lnSpc>
              <a:spcAft>
                <a:spcPts val="800"/>
              </a:spcAft>
            </a:pPr>
            <a:r>
              <a:rPr lang="ar-SA" sz="3200" b="1" dirty="0">
                <a:latin typeface="Adobe Arabic" panose="02040503050201020203" pitchFamily="18" charset="-78"/>
                <a:cs typeface="Adobe Arabic" panose="02040503050201020203" pitchFamily="18" charset="-78"/>
              </a:rPr>
              <a:t>5. سيناريو 5: تعاون مميز مع الفريق (إيجابي)  </a:t>
            </a:r>
            <a:endParaRPr lang="en-US" sz="3200" b="1" dirty="0">
              <a:latin typeface="Adobe Arabic" panose="02040503050201020203" pitchFamily="18" charset="-78"/>
              <a:cs typeface="Adobe Arabic" panose="02040503050201020203" pitchFamily="18" charset="-78"/>
            </a:endParaRPr>
          </a:p>
        </p:txBody>
      </p:sp>
      <p:pic>
        <p:nvPicPr>
          <p:cNvPr id="15" name="Picture 14">
            <a:extLst>
              <a:ext uri="{FF2B5EF4-FFF2-40B4-BE49-F238E27FC236}">
                <a16:creationId xmlns:a16="http://schemas.microsoft.com/office/drawing/2014/main" id="{0BBCEACA-00B0-37B3-2F45-2C6A9E45440D}"/>
              </a:ext>
            </a:extLst>
          </p:cNvPr>
          <p:cNvPicPr>
            <a:picLocks noChangeAspect="1"/>
          </p:cNvPicPr>
          <p:nvPr/>
        </p:nvPicPr>
        <p:blipFill>
          <a:blip r:embed="rId2"/>
          <a:stretch>
            <a:fillRect/>
          </a:stretch>
        </p:blipFill>
        <p:spPr>
          <a:xfrm>
            <a:off x="1253537" y="2163872"/>
            <a:ext cx="4172532" cy="3896269"/>
          </a:xfrm>
          <a:prstGeom prst="rect">
            <a:avLst/>
          </a:prstGeom>
        </p:spPr>
      </p:pic>
    </p:spTree>
    <p:extLst>
      <p:ext uri="{BB962C8B-B14F-4D97-AF65-F5344CB8AC3E}">
        <p14:creationId xmlns:p14="http://schemas.microsoft.com/office/powerpoint/2010/main" val="42123538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1000"/>
                                        <p:tgtEl>
                                          <p:spTgt spid="16"/>
                                        </p:tgtEl>
                                      </p:cBhvr>
                                    </p:animEffect>
                                    <p:anim calcmode="lin" valueType="num">
                                      <p:cBhvr>
                                        <p:cTn id="13" dur="1000" fill="hold"/>
                                        <p:tgtEl>
                                          <p:spTgt spid="16"/>
                                        </p:tgtEl>
                                        <p:attrNameLst>
                                          <p:attrName>ppt_x</p:attrName>
                                        </p:attrNameLst>
                                      </p:cBhvr>
                                      <p:tavLst>
                                        <p:tav tm="0">
                                          <p:val>
                                            <p:strVal val="#ppt_x"/>
                                          </p:val>
                                        </p:tav>
                                        <p:tav tm="100000">
                                          <p:val>
                                            <p:strVal val="#ppt_x"/>
                                          </p:val>
                                        </p:tav>
                                      </p:tavLst>
                                    </p:anim>
                                    <p:anim calcmode="lin" valueType="num">
                                      <p:cBhvr>
                                        <p:cTn id="14"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Rounded Corners 16">
            <a:extLst>
              <a:ext uri="{FF2B5EF4-FFF2-40B4-BE49-F238E27FC236}">
                <a16:creationId xmlns:a16="http://schemas.microsoft.com/office/drawing/2014/main" id="{5A7C68B0-EBDA-DACA-6F50-FF8EC0DF02F1}"/>
              </a:ext>
            </a:extLst>
          </p:cNvPr>
          <p:cNvSpPr/>
          <p:nvPr/>
        </p:nvSpPr>
        <p:spPr>
          <a:xfrm>
            <a:off x="2939484" y="1054453"/>
            <a:ext cx="7643939" cy="5348224"/>
          </a:xfrm>
          <a:prstGeom prst="roundRect">
            <a:avLst/>
          </a:prstGeom>
          <a:solidFill>
            <a:schemeClr val="bg1">
              <a:lumMod val="95000"/>
            </a:schemeClr>
          </a:solidFill>
          <a:ln w="38100">
            <a:solidFill>
              <a:srgbClr val="215559"/>
            </a:solidFill>
            <a:prstDash val="lg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Box 17">
            <a:extLst>
              <a:ext uri="{FF2B5EF4-FFF2-40B4-BE49-F238E27FC236}">
                <a16:creationId xmlns:a16="http://schemas.microsoft.com/office/drawing/2014/main" id="{45BB5B0E-8ACA-C358-0157-9F406648A499}"/>
              </a:ext>
            </a:extLst>
          </p:cNvPr>
          <p:cNvSpPr txBox="1"/>
          <p:nvPr/>
        </p:nvSpPr>
        <p:spPr>
          <a:xfrm>
            <a:off x="5196246" y="1315986"/>
            <a:ext cx="2702064" cy="707886"/>
          </a:xfrm>
          <a:prstGeom prst="rect">
            <a:avLst/>
          </a:prstGeom>
          <a:noFill/>
          <a:ln w="3175">
            <a:noFill/>
          </a:ln>
        </p:spPr>
        <p:txBody>
          <a:bodyPr wrap="square"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ar-SA" altLang="ko-KR" sz="4000" b="1" i="0" u="none" strike="noStrike" kern="1200" cap="none" spc="0" normalizeH="0" baseline="0" noProof="0" dirty="0">
                <a:ln>
                  <a:noFill/>
                </a:ln>
                <a:solidFill>
                  <a:srgbClr val="168489"/>
                </a:solidFill>
                <a:effectLst/>
                <a:uLnTx/>
                <a:uFillTx/>
                <a:latin typeface="Adobe Arabic" panose="02040503050201020203" pitchFamily="18" charset="-78"/>
                <a:cs typeface="Adobe Arabic" panose="02040503050201020203" pitchFamily="18" charset="-78"/>
              </a:rPr>
              <a:t>التقييم</a:t>
            </a:r>
            <a:endParaRPr kumimoji="0" lang="ko-KR" altLang="en-US" sz="4000" b="1" i="0" u="none" strike="noStrike" kern="1200" cap="none" spc="0" normalizeH="0" baseline="0" noProof="0" dirty="0">
              <a:ln>
                <a:noFill/>
              </a:ln>
              <a:solidFill>
                <a:srgbClr val="168489"/>
              </a:solidFill>
              <a:effectLst/>
              <a:uLnTx/>
              <a:uFillTx/>
              <a:latin typeface="Adobe Arabic" panose="02040503050201020203" pitchFamily="18" charset="-78"/>
              <a:cs typeface="Adobe Arabic" panose="02040503050201020203" pitchFamily="18" charset="-78"/>
            </a:endParaRPr>
          </a:p>
        </p:txBody>
      </p:sp>
      <p:sp>
        <p:nvSpPr>
          <p:cNvPr id="19" name="TextBox 18">
            <a:extLst>
              <a:ext uri="{FF2B5EF4-FFF2-40B4-BE49-F238E27FC236}">
                <a16:creationId xmlns:a16="http://schemas.microsoft.com/office/drawing/2014/main" id="{599B13AF-9D3A-554D-369E-76942553F9A0}"/>
              </a:ext>
            </a:extLst>
          </p:cNvPr>
          <p:cNvSpPr txBox="1"/>
          <p:nvPr/>
        </p:nvSpPr>
        <p:spPr>
          <a:xfrm>
            <a:off x="2780991" y="2023872"/>
            <a:ext cx="7802432" cy="503215"/>
          </a:xfrm>
          <a:prstGeom prst="rect">
            <a:avLst/>
          </a:prstGeom>
          <a:noFill/>
        </p:spPr>
        <p:txBody>
          <a:bodyPr wrap="square" rtlCol="0">
            <a:spAutoFit/>
          </a:bodyPr>
          <a:lstStyle/>
          <a:p>
            <a:pPr algn="r">
              <a:lnSpc>
                <a:spcPct val="115000"/>
              </a:lnSpc>
              <a:spcAft>
                <a:spcPts val="800"/>
              </a:spcAft>
            </a:pPr>
            <a:r>
              <a:rPr lang="ar-SA" sz="2400"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1. اذكر فائدتين رئيسيتين للتغذية الراجعة في تحسين الأداء، مع مثال عملي لكل منهما.  </a:t>
            </a:r>
            <a:endParaRPr lang="en-US" sz="2400" b="1" dirty="0">
              <a:solidFill>
                <a:prstClr val="black"/>
              </a:solidFill>
              <a:latin typeface="Times New Roman" panose="02020603050405020304" pitchFamily="18" charset="0"/>
              <a:ea typeface="Calibri" panose="020F0502020204030204" pitchFamily="34" charset="0"/>
              <a:cs typeface="Adobe Arabic" panose="02040503050201020203" pitchFamily="18" charset="-78"/>
            </a:endParaRPr>
          </a:p>
        </p:txBody>
      </p:sp>
      <p:sp>
        <p:nvSpPr>
          <p:cNvPr id="20" name="TextBox 19">
            <a:extLst>
              <a:ext uri="{FF2B5EF4-FFF2-40B4-BE49-F238E27FC236}">
                <a16:creationId xmlns:a16="http://schemas.microsoft.com/office/drawing/2014/main" id="{C42135B2-3632-B03E-DFAF-B646DC981A8C}"/>
              </a:ext>
            </a:extLst>
          </p:cNvPr>
          <p:cNvSpPr txBox="1"/>
          <p:nvPr/>
        </p:nvSpPr>
        <p:spPr>
          <a:xfrm>
            <a:off x="3593345" y="2527087"/>
            <a:ext cx="6950589" cy="927946"/>
          </a:xfrm>
          <a:prstGeom prst="rect">
            <a:avLst/>
          </a:prstGeom>
          <a:noFill/>
        </p:spPr>
        <p:txBody>
          <a:bodyPr wrap="square" rtlCol="0">
            <a:spAutoFit/>
          </a:bodyPr>
          <a:lstStyle/>
          <a:p>
            <a:pPr algn="r">
              <a:lnSpc>
                <a:spcPct val="115000"/>
              </a:lnSpc>
              <a:spcAft>
                <a:spcPts val="800"/>
              </a:spcAft>
            </a:pPr>
            <a:r>
              <a:rPr lang="ar-SA" sz="2400"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2. اذكر ثلاث خطوات أساسية يجب اتباعها لتقديم تغذية راجعة بنّاءة؟ طبقها على موقف افتراضي.  </a:t>
            </a:r>
            <a:endParaRPr lang="en-US" sz="2400" b="1" dirty="0">
              <a:solidFill>
                <a:prstClr val="black"/>
              </a:solidFill>
              <a:latin typeface="Times New Roman" panose="02020603050405020304" pitchFamily="18" charset="0"/>
              <a:ea typeface="Calibri" panose="020F0502020204030204" pitchFamily="34" charset="0"/>
              <a:cs typeface="Adobe Arabic" panose="02040503050201020203" pitchFamily="18" charset="-78"/>
            </a:endParaRPr>
          </a:p>
        </p:txBody>
      </p:sp>
      <p:sp>
        <p:nvSpPr>
          <p:cNvPr id="21" name="TextBox 20">
            <a:extLst>
              <a:ext uri="{FF2B5EF4-FFF2-40B4-BE49-F238E27FC236}">
                <a16:creationId xmlns:a16="http://schemas.microsoft.com/office/drawing/2014/main" id="{54B70BA2-4A81-FFDE-A3FA-12FFF1E0D31E}"/>
              </a:ext>
            </a:extLst>
          </p:cNvPr>
          <p:cNvSpPr txBox="1"/>
          <p:nvPr/>
        </p:nvSpPr>
        <p:spPr>
          <a:xfrm>
            <a:off x="4568706" y="3455033"/>
            <a:ext cx="5927816" cy="927946"/>
          </a:xfrm>
          <a:prstGeom prst="rect">
            <a:avLst/>
          </a:prstGeom>
          <a:noFill/>
        </p:spPr>
        <p:txBody>
          <a:bodyPr wrap="square" rtlCol="0">
            <a:spAutoFit/>
          </a:bodyPr>
          <a:lstStyle/>
          <a:p>
            <a:pPr algn="r">
              <a:lnSpc>
                <a:spcPct val="115000"/>
              </a:lnSpc>
              <a:spcAft>
                <a:spcPts val="800"/>
              </a:spcAft>
            </a:pPr>
            <a:r>
              <a:rPr lang="ar-SA" sz="2400"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3. قارن بين التقييم المستمر والدوري من حيث التأثير على فريق في مشروع طاقة. أيهما أنسب ولماذا؟  </a:t>
            </a:r>
            <a:endParaRPr lang="en-US" sz="2400" b="1" dirty="0">
              <a:solidFill>
                <a:prstClr val="black"/>
              </a:solidFill>
              <a:latin typeface="Times New Roman" panose="02020603050405020304" pitchFamily="18" charset="0"/>
              <a:ea typeface="Calibri" panose="020F0502020204030204" pitchFamily="34" charset="0"/>
              <a:cs typeface="Adobe Arabic" panose="02040503050201020203" pitchFamily="18" charset="-78"/>
            </a:endParaRPr>
          </a:p>
        </p:txBody>
      </p:sp>
      <p:sp>
        <p:nvSpPr>
          <p:cNvPr id="22" name="TextBox 21">
            <a:extLst>
              <a:ext uri="{FF2B5EF4-FFF2-40B4-BE49-F238E27FC236}">
                <a16:creationId xmlns:a16="http://schemas.microsoft.com/office/drawing/2014/main" id="{5987EEE3-DB77-C4C7-52DC-A3F9640E4700}"/>
              </a:ext>
            </a:extLst>
          </p:cNvPr>
          <p:cNvSpPr txBox="1"/>
          <p:nvPr/>
        </p:nvSpPr>
        <p:spPr>
          <a:xfrm>
            <a:off x="4893826" y="4382979"/>
            <a:ext cx="5586892" cy="927946"/>
          </a:xfrm>
          <a:prstGeom prst="rect">
            <a:avLst/>
          </a:prstGeom>
          <a:noFill/>
        </p:spPr>
        <p:txBody>
          <a:bodyPr wrap="square" rtlCol="0">
            <a:spAutoFit/>
          </a:bodyPr>
          <a:lstStyle/>
          <a:p>
            <a:pPr algn="r">
              <a:lnSpc>
                <a:spcPct val="115000"/>
              </a:lnSpc>
              <a:spcAft>
                <a:spcPts val="800"/>
              </a:spcAft>
            </a:pPr>
            <a:r>
              <a:rPr lang="ar-SA" sz="2400"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4. كيف يمكنك تحويل جلسة تقييم رسمية إلى تجربة تطويرية؟ قدّم اقتراحاّ محدداّ.  </a:t>
            </a:r>
            <a:endParaRPr lang="en-US" sz="2400" b="1" dirty="0">
              <a:solidFill>
                <a:prstClr val="black"/>
              </a:solidFill>
              <a:latin typeface="Times New Roman" panose="02020603050405020304" pitchFamily="18" charset="0"/>
              <a:ea typeface="Calibri" panose="020F0502020204030204" pitchFamily="34" charset="0"/>
              <a:cs typeface="Adobe Arabic" panose="02040503050201020203" pitchFamily="18" charset="-78"/>
            </a:endParaRPr>
          </a:p>
        </p:txBody>
      </p:sp>
      <p:pic>
        <p:nvPicPr>
          <p:cNvPr id="23" name="Picture 22" descr="A person sitting in a chair pointing at a clipboard&#10;&#10;AI-generated content may be incorrect.">
            <a:extLst>
              <a:ext uri="{FF2B5EF4-FFF2-40B4-BE49-F238E27FC236}">
                <a16:creationId xmlns:a16="http://schemas.microsoft.com/office/drawing/2014/main" id="{59A3033F-C13B-0D5A-6ED7-91D737422DA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6366" y="2023872"/>
            <a:ext cx="4834128" cy="4834128"/>
          </a:xfrm>
          <a:prstGeom prst="rect">
            <a:avLst/>
          </a:prstGeom>
        </p:spPr>
      </p:pic>
      <p:sp>
        <p:nvSpPr>
          <p:cNvPr id="24" name="TextBox 23">
            <a:extLst>
              <a:ext uri="{FF2B5EF4-FFF2-40B4-BE49-F238E27FC236}">
                <a16:creationId xmlns:a16="http://schemas.microsoft.com/office/drawing/2014/main" id="{9285E9E0-F6FA-5B0B-C4E3-BAADF2FD5022}"/>
              </a:ext>
            </a:extLst>
          </p:cNvPr>
          <p:cNvSpPr txBox="1"/>
          <p:nvPr/>
        </p:nvSpPr>
        <p:spPr>
          <a:xfrm>
            <a:off x="4739168" y="5262366"/>
            <a:ext cx="5586892" cy="927946"/>
          </a:xfrm>
          <a:prstGeom prst="rect">
            <a:avLst/>
          </a:prstGeom>
          <a:noFill/>
        </p:spPr>
        <p:txBody>
          <a:bodyPr wrap="square" rtlCol="0">
            <a:spAutoFit/>
          </a:bodyPr>
          <a:lstStyle/>
          <a:p>
            <a:pPr algn="r">
              <a:lnSpc>
                <a:spcPct val="115000"/>
              </a:lnSpc>
              <a:spcAft>
                <a:spcPts val="800"/>
              </a:spcAft>
            </a:pPr>
            <a:r>
              <a:rPr lang="ar-SA" sz="2400"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5. بناءً على لعبة "رد الفعل المناسب"، ما المهارة التي وجدتها الأكثر تحدياً في تقديم التغذية الراجعة؟ كيف ستعمل على تحسينها؟  </a:t>
            </a:r>
            <a:endParaRPr lang="en-US" sz="2400" b="1" dirty="0">
              <a:solidFill>
                <a:prstClr val="black"/>
              </a:solidFill>
              <a:latin typeface="Times New Roman" panose="02020603050405020304" pitchFamily="18" charset="0"/>
              <a:ea typeface="Calibri" panose="020F0502020204030204" pitchFamily="34" charset="0"/>
              <a:cs typeface="Adobe Arabic" panose="02040503050201020203" pitchFamily="18" charset="-78"/>
            </a:endParaRPr>
          </a:p>
        </p:txBody>
      </p:sp>
    </p:spTree>
    <p:extLst>
      <p:ext uri="{BB962C8B-B14F-4D97-AF65-F5344CB8AC3E}">
        <p14:creationId xmlns:p14="http://schemas.microsoft.com/office/powerpoint/2010/main" val="26712106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anim calcmode="lin" valueType="num">
                                      <p:cBhvr>
                                        <p:cTn id="8" dur="1000" fill="hold"/>
                                        <p:tgtEl>
                                          <p:spTgt spid="18"/>
                                        </p:tgtEl>
                                        <p:attrNameLst>
                                          <p:attrName>ppt_x</p:attrName>
                                        </p:attrNameLst>
                                      </p:cBhvr>
                                      <p:tavLst>
                                        <p:tav tm="0">
                                          <p:val>
                                            <p:strVal val="#ppt_x"/>
                                          </p:val>
                                        </p:tav>
                                        <p:tav tm="100000">
                                          <p:val>
                                            <p:strVal val="#ppt_x"/>
                                          </p:val>
                                        </p:tav>
                                      </p:tavLst>
                                    </p:anim>
                                    <p:anim calcmode="lin" valueType="num">
                                      <p:cBhvr>
                                        <p:cTn id="9" dur="1000" fill="hold"/>
                                        <p:tgtEl>
                                          <p:spTgt spid="18"/>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1000"/>
                                        <p:tgtEl>
                                          <p:spTgt spid="23"/>
                                        </p:tgtEl>
                                      </p:cBhvr>
                                    </p:animEffect>
                                    <p:anim calcmode="lin" valueType="num">
                                      <p:cBhvr>
                                        <p:cTn id="13" dur="1000" fill="hold"/>
                                        <p:tgtEl>
                                          <p:spTgt spid="23"/>
                                        </p:tgtEl>
                                        <p:attrNameLst>
                                          <p:attrName>ppt_x</p:attrName>
                                        </p:attrNameLst>
                                      </p:cBhvr>
                                      <p:tavLst>
                                        <p:tav tm="0">
                                          <p:val>
                                            <p:strVal val="#ppt_x"/>
                                          </p:val>
                                        </p:tav>
                                        <p:tav tm="100000">
                                          <p:val>
                                            <p:strVal val="#ppt_x"/>
                                          </p:val>
                                        </p:tav>
                                      </p:tavLst>
                                    </p:anim>
                                    <p:anim calcmode="lin" valueType="num">
                                      <p:cBhvr>
                                        <p:cTn id="14"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fade">
                                      <p:cBhvr>
                                        <p:cTn id="19" dur="1000"/>
                                        <p:tgtEl>
                                          <p:spTgt spid="19"/>
                                        </p:tgtEl>
                                      </p:cBhvr>
                                    </p:animEffect>
                                    <p:anim calcmode="lin" valueType="num">
                                      <p:cBhvr>
                                        <p:cTn id="20" dur="1000" fill="hold"/>
                                        <p:tgtEl>
                                          <p:spTgt spid="19"/>
                                        </p:tgtEl>
                                        <p:attrNameLst>
                                          <p:attrName>ppt_x</p:attrName>
                                        </p:attrNameLst>
                                      </p:cBhvr>
                                      <p:tavLst>
                                        <p:tav tm="0">
                                          <p:val>
                                            <p:strVal val="#ppt_x"/>
                                          </p:val>
                                        </p:tav>
                                        <p:tav tm="100000">
                                          <p:val>
                                            <p:strVal val="#ppt_x"/>
                                          </p:val>
                                        </p:tav>
                                      </p:tavLst>
                                    </p:anim>
                                    <p:anim calcmode="lin" valueType="num">
                                      <p:cBhvr>
                                        <p:cTn id="21"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20"/>
                                        </p:tgtEl>
                                        <p:attrNameLst>
                                          <p:attrName>style.visibility</p:attrName>
                                        </p:attrNameLst>
                                      </p:cBhvr>
                                      <p:to>
                                        <p:strVal val="visible"/>
                                      </p:to>
                                    </p:set>
                                    <p:animEffect transition="in" filter="fade">
                                      <p:cBhvr>
                                        <p:cTn id="26" dur="1000"/>
                                        <p:tgtEl>
                                          <p:spTgt spid="20"/>
                                        </p:tgtEl>
                                      </p:cBhvr>
                                    </p:animEffect>
                                    <p:anim calcmode="lin" valueType="num">
                                      <p:cBhvr>
                                        <p:cTn id="27" dur="1000" fill="hold"/>
                                        <p:tgtEl>
                                          <p:spTgt spid="20"/>
                                        </p:tgtEl>
                                        <p:attrNameLst>
                                          <p:attrName>ppt_x</p:attrName>
                                        </p:attrNameLst>
                                      </p:cBhvr>
                                      <p:tavLst>
                                        <p:tav tm="0">
                                          <p:val>
                                            <p:strVal val="#ppt_x"/>
                                          </p:val>
                                        </p:tav>
                                        <p:tav tm="100000">
                                          <p:val>
                                            <p:strVal val="#ppt_x"/>
                                          </p:val>
                                        </p:tav>
                                      </p:tavLst>
                                    </p:anim>
                                    <p:anim calcmode="lin" valueType="num">
                                      <p:cBhvr>
                                        <p:cTn id="28"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21"/>
                                        </p:tgtEl>
                                        <p:attrNameLst>
                                          <p:attrName>style.visibility</p:attrName>
                                        </p:attrNameLst>
                                      </p:cBhvr>
                                      <p:to>
                                        <p:strVal val="visible"/>
                                      </p:to>
                                    </p:set>
                                    <p:animEffect transition="in" filter="fade">
                                      <p:cBhvr>
                                        <p:cTn id="33" dur="1000"/>
                                        <p:tgtEl>
                                          <p:spTgt spid="21"/>
                                        </p:tgtEl>
                                      </p:cBhvr>
                                    </p:animEffect>
                                    <p:anim calcmode="lin" valueType="num">
                                      <p:cBhvr>
                                        <p:cTn id="34" dur="1000" fill="hold"/>
                                        <p:tgtEl>
                                          <p:spTgt spid="21"/>
                                        </p:tgtEl>
                                        <p:attrNameLst>
                                          <p:attrName>ppt_x</p:attrName>
                                        </p:attrNameLst>
                                      </p:cBhvr>
                                      <p:tavLst>
                                        <p:tav tm="0">
                                          <p:val>
                                            <p:strVal val="#ppt_x"/>
                                          </p:val>
                                        </p:tav>
                                        <p:tav tm="100000">
                                          <p:val>
                                            <p:strVal val="#ppt_x"/>
                                          </p:val>
                                        </p:tav>
                                      </p:tavLst>
                                    </p:anim>
                                    <p:anim calcmode="lin" valueType="num">
                                      <p:cBhvr>
                                        <p:cTn id="35"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grpId="0" nodeType="clickEffect">
                                  <p:stCondLst>
                                    <p:cond delay="0"/>
                                  </p:stCondLst>
                                  <p:childTnLst>
                                    <p:set>
                                      <p:cBhvr>
                                        <p:cTn id="39" dur="1" fill="hold">
                                          <p:stCondLst>
                                            <p:cond delay="0"/>
                                          </p:stCondLst>
                                        </p:cTn>
                                        <p:tgtEl>
                                          <p:spTgt spid="22"/>
                                        </p:tgtEl>
                                        <p:attrNameLst>
                                          <p:attrName>style.visibility</p:attrName>
                                        </p:attrNameLst>
                                      </p:cBhvr>
                                      <p:to>
                                        <p:strVal val="visible"/>
                                      </p:to>
                                    </p:set>
                                    <p:animEffect transition="in" filter="fade">
                                      <p:cBhvr>
                                        <p:cTn id="40" dur="1000"/>
                                        <p:tgtEl>
                                          <p:spTgt spid="22"/>
                                        </p:tgtEl>
                                      </p:cBhvr>
                                    </p:animEffect>
                                    <p:anim calcmode="lin" valueType="num">
                                      <p:cBhvr>
                                        <p:cTn id="41" dur="1000" fill="hold"/>
                                        <p:tgtEl>
                                          <p:spTgt spid="22"/>
                                        </p:tgtEl>
                                        <p:attrNameLst>
                                          <p:attrName>ppt_x</p:attrName>
                                        </p:attrNameLst>
                                      </p:cBhvr>
                                      <p:tavLst>
                                        <p:tav tm="0">
                                          <p:val>
                                            <p:strVal val="#ppt_x"/>
                                          </p:val>
                                        </p:tav>
                                        <p:tav tm="100000">
                                          <p:val>
                                            <p:strVal val="#ppt_x"/>
                                          </p:val>
                                        </p:tav>
                                      </p:tavLst>
                                    </p:anim>
                                    <p:anim calcmode="lin" valueType="num">
                                      <p:cBhvr>
                                        <p:cTn id="42"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42" presetClass="entr" presetSubtype="0" fill="hold" grpId="0" nodeType="clickEffect">
                                  <p:stCondLst>
                                    <p:cond delay="0"/>
                                  </p:stCondLst>
                                  <p:childTnLst>
                                    <p:set>
                                      <p:cBhvr>
                                        <p:cTn id="46" dur="1" fill="hold">
                                          <p:stCondLst>
                                            <p:cond delay="0"/>
                                          </p:stCondLst>
                                        </p:cTn>
                                        <p:tgtEl>
                                          <p:spTgt spid="24"/>
                                        </p:tgtEl>
                                        <p:attrNameLst>
                                          <p:attrName>style.visibility</p:attrName>
                                        </p:attrNameLst>
                                      </p:cBhvr>
                                      <p:to>
                                        <p:strVal val="visible"/>
                                      </p:to>
                                    </p:set>
                                    <p:animEffect transition="in" filter="fade">
                                      <p:cBhvr>
                                        <p:cTn id="47" dur="1000"/>
                                        <p:tgtEl>
                                          <p:spTgt spid="24"/>
                                        </p:tgtEl>
                                      </p:cBhvr>
                                    </p:animEffect>
                                    <p:anim calcmode="lin" valueType="num">
                                      <p:cBhvr>
                                        <p:cTn id="48" dur="1000" fill="hold"/>
                                        <p:tgtEl>
                                          <p:spTgt spid="24"/>
                                        </p:tgtEl>
                                        <p:attrNameLst>
                                          <p:attrName>ppt_x</p:attrName>
                                        </p:attrNameLst>
                                      </p:cBhvr>
                                      <p:tavLst>
                                        <p:tav tm="0">
                                          <p:val>
                                            <p:strVal val="#ppt_x"/>
                                          </p:val>
                                        </p:tav>
                                        <p:tav tm="100000">
                                          <p:val>
                                            <p:strVal val="#ppt_x"/>
                                          </p:val>
                                        </p:tav>
                                      </p:tavLst>
                                    </p:anim>
                                    <p:anim calcmode="lin" valueType="num">
                                      <p:cBhvr>
                                        <p:cTn id="49"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P spid="21" grpId="0"/>
      <p:bldP spid="22" grpId="0"/>
      <p:bldP spid="24" grpId="0"/>
    </p:bld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Shape 477"/>
        <p:cNvGrpSpPr/>
        <p:nvPr/>
      </p:nvGrpSpPr>
      <p:grpSpPr>
        <a:xfrm>
          <a:off x="0" y="0"/>
          <a:ext cx="0" cy="0"/>
          <a:chOff x="0" y="0"/>
          <a:chExt cx="0" cy="0"/>
        </a:xfrm>
      </p:grpSpPr>
      <p:sp>
        <p:nvSpPr>
          <p:cNvPr id="21" name="Rectangle 20">
            <a:extLst>
              <a:ext uri="{FF2B5EF4-FFF2-40B4-BE49-F238E27FC236}">
                <a16:creationId xmlns:a16="http://schemas.microsoft.com/office/drawing/2014/main" id="{8F9960CF-F8E3-447F-8B0C-DD7345A4615E}"/>
              </a:ext>
            </a:extLst>
          </p:cNvPr>
          <p:cNvSpPr/>
          <p:nvPr/>
        </p:nvSpPr>
        <p:spPr>
          <a:xfrm>
            <a:off x="0" y="0"/>
            <a:ext cx="1371600" cy="299085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BAFAEF5F-DB96-4188-9FC2-D73BA698B8A8}"/>
              </a:ext>
            </a:extLst>
          </p:cNvPr>
          <p:cNvSpPr/>
          <p:nvPr/>
        </p:nvSpPr>
        <p:spPr>
          <a:xfrm>
            <a:off x="0" y="1257300"/>
            <a:ext cx="12192000" cy="173355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3" name="Picture 22" descr="Calendar ">
            <a:extLst>
              <a:ext uri="{FF2B5EF4-FFF2-40B4-BE49-F238E27FC236}">
                <a16:creationId xmlns:a16="http://schemas.microsoft.com/office/drawing/2014/main" id="{E45E353B-44E4-4C5E-9876-CA8F686ED798}"/>
              </a:ext>
            </a:extLst>
          </p:cNvPr>
          <p:cNvPicPr/>
          <p:nvPr/>
        </p:nvPicPr>
        <p:blipFill>
          <a:blip r:embed="rId3" cstate="print">
            <a:biLevel thresh="75000"/>
            <a:extLst>
              <a:ext uri="{BEBA8EAE-BF5A-486C-A8C5-ECC9F3942E4B}">
                <a14:imgProps xmlns:a14="http://schemas.microsoft.com/office/drawing/2010/main">
                  <a14:imgLayer r:embed="rId4">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211292" y="1647825"/>
            <a:ext cx="952500" cy="952500"/>
          </a:xfrm>
          <a:prstGeom prst="rect">
            <a:avLst/>
          </a:prstGeom>
          <a:noFill/>
          <a:ln>
            <a:noFill/>
          </a:ln>
        </p:spPr>
      </p:pic>
      <p:sp>
        <p:nvSpPr>
          <p:cNvPr id="25" name="TextBox 24">
            <a:extLst>
              <a:ext uri="{FF2B5EF4-FFF2-40B4-BE49-F238E27FC236}">
                <a16:creationId xmlns:a16="http://schemas.microsoft.com/office/drawing/2014/main" id="{E87B1837-7CC8-4066-967A-CEC97CCC25BB}"/>
              </a:ext>
            </a:extLst>
          </p:cNvPr>
          <p:cNvSpPr txBox="1"/>
          <p:nvPr/>
        </p:nvSpPr>
        <p:spPr>
          <a:xfrm>
            <a:off x="104775" y="-90428"/>
            <a:ext cx="1162050" cy="1323439"/>
          </a:xfrm>
          <a:prstGeom prst="rect">
            <a:avLst/>
          </a:prstGeom>
          <a:noFill/>
        </p:spPr>
        <p:txBody>
          <a:bodyPr wrap="square" rtlCol="0">
            <a:spAutoFit/>
          </a:bodyPr>
          <a:lstStyle/>
          <a:p>
            <a:pPr algn="ctr" rtl="1"/>
            <a:r>
              <a:rPr lang="ar-SY" sz="4000" b="1" dirty="0">
                <a:latin typeface="Adobe Arabic" panose="02040503050201020203" pitchFamily="18" charset="-78"/>
                <a:ea typeface="GE Dinar Two Medium" panose="020A0503020102020204" pitchFamily="18" charset="-78"/>
                <a:cs typeface="Adobe Arabic" panose="02040503050201020203" pitchFamily="18" charset="-78"/>
              </a:rPr>
              <a:t>اليوم الثالث</a:t>
            </a:r>
            <a:endParaRPr lang="en-US" sz="4000" b="1" dirty="0">
              <a:latin typeface="Adobe Arabic" panose="02040503050201020203" pitchFamily="18" charset="-78"/>
              <a:ea typeface="GE Dinar Two Medium" panose="020A0503020102020204" pitchFamily="18" charset="-78"/>
              <a:cs typeface="Adobe Arabic" panose="02040503050201020203" pitchFamily="18" charset="-78"/>
            </a:endParaRPr>
          </a:p>
        </p:txBody>
      </p:sp>
      <p:sp>
        <p:nvSpPr>
          <p:cNvPr id="26" name="TextBox 25">
            <a:extLst>
              <a:ext uri="{FF2B5EF4-FFF2-40B4-BE49-F238E27FC236}">
                <a16:creationId xmlns:a16="http://schemas.microsoft.com/office/drawing/2014/main" id="{BCE88B0F-56DF-4657-A369-E24E94BC7C61}"/>
              </a:ext>
            </a:extLst>
          </p:cNvPr>
          <p:cNvSpPr txBox="1"/>
          <p:nvPr/>
        </p:nvSpPr>
        <p:spPr>
          <a:xfrm>
            <a:off x="9108139" y="1821453"/>
            <a:ext cx="3423347" cy="707886"/>
          </a:xfrm>
          <a:prstGeom prst="rect">
            <a:avLst/>
          </a:prstGeom>
          <a:noFill/>
        </p:spPr>
        <p:txBody>
          <a:bodyPr wrap="square" rtlCol="0">
            <a:spAutoFit/>
          </a:bodyPr>
          <a:lstStyle/>
          <a:p>
            <a:pPr algn="ctr" rtl="1"/>
            <a:r>
              <a:rPr lang="ar-SY" sz="4000" b="1" dirty="0">
                <a:latin typeface="Adobe Arabic" panose="02040503050201020203" pitchFamily="18" charset="-78"/>
                <a:ea typeface="GE Dinar Two Medium" panose="020A0503020102020204" pitchFamily="18" charset="-78"/>
                <a:cs typeface="Adobe Arabic" panose="02040503050201020203" pitchFamily="18" charset="-78"/>
              </a:rPr>
              <a:t>الجلسة الثانية</a:t>
            </a:r>
            <a:endParaRPr lang="en-US" sz="4000" b="1" dirty="0">
              <a:latin typeface="Adobe Arabic" panose="02040503050201020203" pitchFamily="18" charset="-78"/>
              <a:ea typeface="GE Dinar Two Medium" panose="020A0503020102020204" pitchFamily="18" charset="-78"/>
              <a:cs typeface="Adobe Arabic" panose="02040503050201020203" pitchFamily="18" charset="-78"/>
            </a:endParaRPr>
          </a:p>
        </p:txBody>
      </p:sp>
      <p:sp>
        <p:nvSpPr>
          <p:cNvPr id="27" name="TextBox 26">
            <a:extLst>
              <a:ext uri="{FF2B5EF4-FFF2-40B4-BE49-F238E27FC236}">
                <a16:creationId xmlns:a16="http://schemas.microsoft.com/office/drawing/2014/main" id="{04A78358-C45B-420F-A4AF-809D71AE58EB}"/>
              </a:ext>
            </a:extLst>
          </p:cNvPr>
          <p:cNvSpPr txBox="1"/>
          <p:nvPr/>
        </p:nvSpPr>
        <p:spPr>
          <a:xfrm>
            <a:off x="2630658" y="1647825"/>
            <a:ext cx="7132440" cy="871008"/>
          </a:xfrm>
          <a:prstGeom prst="rect">
            <a:avLst/>
          </a:prstGeom>
          <a:noFill/>
        </p:spPr>
        <p:txBody>
          <a:bodyPr wrap="square" rtlCol="0">
            <a:spAutoFit/>
          </a:bodyPr>
          <a:lstStyle/>
          <a:p>
            <a:pPr algn="ctr">
              <a:lnSpc>
                <a:spcPct val="115000"/>
              </a:lnSpc>
              <a:spcAft>
                <a:spcPts val="800"/>
              </a:spcAft>
            </a:pPr>
            <a:r>
              <a:rPr lang="ar-SA" sz="4400" b="1" dirty="0">
                <a:latin typeface="Adobe Arabic" panose="02040503050201020203" pitchFamily="18" charset="-78"/>
                <a:ea typeface="GE Dinar Two Medium" panose="020A0503020102020204" pitchFamily="18" charset="-78"/>
                <a:cs typeface="Adobe Arabic" panose="02040503050201020203" pitchFamily="18" charset="-78"/>
              </a:rPr>
              <a:t>استراتيجيات التعامل مع ضعف الأداء</a:t>
            </a:r>
            <a:endParaRPr lang="en-US" sz="4400" b="1" dirty="0">
              <a:latin typeface="Adobe Arabic" panose="02040503050201020203" pitchFamily="18" charset="-78"/>
              <a:ea typeface="GE Dinar Two Medium" panose="020A0503020102020204" pitchFamily="18" charset="-78"/>
              <a:cs typeface="Adobe Arabic" panose="02040503050201020203" pitchFamily="18" charset="-78"/>
            </a:endParaRPr>
          </a:p>
        </p:txBody>
      </p:sp>
      <p:sp>
        <p:nvSpPr>
          <p:cNvPr id="40" name="Rectangle 39">
            <a:extLst>
              <a:ext uri="{FF2B5EF4-FFF2-40B4-BE49-F238E27FC236}">
                <a16:creationId xmlns:a16="http://schemas.microsoft.com/office/drawing/2014/main" id="{9A77D2E6-6536-4AA5-8158-90A067256031}"/>
              </a:ext>
            </a:extLst>
          </p:cNvPr>
          <p:cNvSpPr/>
          <p:nvPr/>
        </p:nvSpPr>
        <p:spPr>
          <a:xfrm>
            <a:off x="2210280" y="1610044"/>
            <a:ext cx="80892" cy="1075032"/>
          </a:xfrm>
          <a:prstGeom prst="rect">
            <a:avLst/>
          </a:prstGeom>
          <a:solidFill>
            <a:srgbClr val="1684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sp>
        <p:nvSpPr>
          <p:cNvPr id="2" name="Rectangle 1">
            <a:extLst>
              <a:ext uri="{FF2B5EF4-FFF2-40B4-BE49-F238E27FC236}">
                <a16:creationId xmlns:a16="http://schemas.microsoft.com/office/drawing/2014/main" id="{603231CE-8D4D-CC20-9F08-114F260780E4}"/>
              </a:ext>
            </a:extLst>
          </p:cNvPr>
          <p:cNvSpPr/>
          <p:nvPr/>
        </p:nvSpPr>
        <p:spPr>
          <a:xfrm>
            <a:off x="9682206" y="1610044"/>
            <a:ext cx="80892" cy="1075032"/>
          </a:xfrm>
          <a:prstGeom prst="rect">
            <a:avLst/>
          </a:prstGeom>
          <a:solidFill>
            <a:srgbClr val="1684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nvGrpSpPr>
          <p:cNvPr id="9" name="Group 8">
            <a:extLst>
              <a:ext uri="{FF2B5EF4-FFF2-40B4-BE49-F238E27FC236}">
                <a16:creationId xmlns:a16="http://schemas.microsoft.com/office/drawing/2014/main" id="{12AF0EB3-3C03-039B-D140-8F2550026A97}"/>
              </a:ext>
            </a:extLst>
          </p:cNvPr>
          <p:cNvGrpSpPr/>
          <p:nvPr/>
        </p:nvGrpSpPr>
        <p:grpSpPr>
          <a:xfrm>
            <a:off x="2931723" y="3638550"/>
            <a:ext cx="8368711" cy="609600"/>
            <a:chOff x="2931723" y="3429000"/>
            <a:chExt cx="8368711" cy="609600"/>
          </a:xfrm>
        </p:grpSpPr>
        <p:grpSp>
          <p:nvGrpSpPr>
            <p:cNvPr id="4" name="Group 3">
              <a:extLst>
                <a:ext uri="{FF2B5EF4-FFF2-40B4-BE49-F238E27FC236}">
                  <a16:creationId xmlns:a16="http://schemas.microsoft.com/office/drawing/2014/main" id="{C8994AEA-7EC5-FF07-B56C-F2B6C03F3CE3}"/>
                </a:ext>
              </a:extLst>
            </p:cNvPr>
            <p:cNvGrpSpPr/>
            <p:nvPr/>
          </p:nvGrpSpPr>
          <p:grpSpPr>
            <a:xfrm>
              <a:off x="10339189" y="3429000"/>
              <a:ext cx="961245" cy="609600"/>
              <a:chOff x="9411453" y="3343594"/>
              <a:chExt cx="961245" cy="609600"/>
            </a:xfrm>
          </p:grpSpPr>
          <p:pic>
            <p:nvPicPr>
              <p:cNvPr id="1028" name="Picture 4" descr="Goal ">
                <a:extLst>
                  <a:ext uri="{FF2B5EF4-FFF2-40B4-BE49-F238E27FC236}">
                    <a16:creationId xmlns:a16="http://schemas.microsoft.com/office/drawing/2014/main" id="{B12A8BC6-1B12-1445-3DF6-F1E11B4CFE98}"/>
                  </a:ext>
                </a:extLst>
              </p:cNvPr>
              <p:cNvPicPr>
                <a:picLocks noChangeAspect="1" noChangeArrowheads="1"/>
              </p:cNvPicPr>
              <p:nvPr/>
            </p:nvPicPr>
            <p:blipFill>
              <a:blip r:embed="rId5">
                <a:lum bright="70000" contrast="-70000"/>
                <a:extLst>
                  <a:ext uri="{BEBA8EAE-BF5A-486C-A8C5-ECC9F3942E4B}">
                    <a14:imgProps xmlns:a14="http://schemas.microsoft.com/office/drawing/2010/main">
                      <a14:imgLayer r:embed="rId6">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9763098" y="3343594"/>
                <a:ext cx="609600" cy="609600"/>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a:extLst>
                  <a:ext uri="{FF2B5EF4-FFF2-40B4-BE49-F238E27FC236}">
                    <a16:creationId xmlns:a16="http://schemas.microsoft.com/office/drawing/2014/main" id="{AA558DEB-C890-AFF3-AE2E-B5C4DF235013}"/>
                  </a:ext>
                </a:extLst>
              </p:cNvPr>
              <p:cNvSpPr/>
              <p:nvPr/>
            </p:nvSpPr>
            <p:spPr>
              <a:xfrm rot="16200000">
                <a:off x="9523970" y="3535876"/>
                <a:ext cx="45719" cy="2707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sp>
          <p:nvSpPr>
            <p:cNvPr id="8" name="TextBox 7">
              <a:extLst>
                <a:ext uri="{FF2B5EF4-FFF2-40B4-BE49-F238E27FC236}">
                  <a16:creationId xmlns:a16="http://schemas.microsoft.com/office/drawing/2014/main" id="{6FD4B45E-8A5D-710E-AF87-DE61AC3D65C8}"/>
                </a:ext>
              </a:extLst>
            </p:cNvPr>
            <p:cNvSpPr txBox="1"/>
            <p:nvPr/>
          </p:nvSpPr>
          <p:spPr>
            <a:xfrm>
              <a:off x="2931723" y="3439872"/>
              <a:ext cx="7132440" cy="587853"/>
            </a:xfrm>
            <a:prstGeom prst="rect">
              <a:avLst/>
            </a:prstGeom>
            <a:noFill/>
          </p:spPr>
          <p:txBody>
            <a:bodyPr wrap="square" rtlCol="0">
              <a:spAutoFit/>
            </a:bodyPr>
            <a:lstStyle/>
            <a:p>
              <a:pPr algn="r">
                <a:lnSpc>
                  <a:spcPct val="115000"/>
                </a:lnSpc>
                <a:spcAft>
                  <a:spcPts val="800"/>
                </a:spcAft>
                <a:buSzPts val="1800"/>
              </a:pPr>
              <a:r>
                <a:rPr lang="ar-SA"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rPr>
                <a:t>التعامل مع انخفاض الأداء (الأسباب والحلول).</a:t>
              </a:r>
              <a:endParaRPr lang="en-US"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endParaRPr>
            </a:p>
          </p:txBody>
        </p:sp>
      </p:grpSp>
      <p:grpSp>
        <p:nvGrpSpPr>
          <p:cNvPr id="15" name="Group 14">
            <a:extLst>
              <a:ext uri="{FF2B5EF4-FFF2-40B4-BE49-F238E27FC236}">
                <a16:creationId xmlns:a16="http://schemas.microsoft.com/office/drawing/2014/main" id="{5CD065AD-B3CC-E60A-D5B1-44B0AB2C9788}"/>
              </a:ext>
            </a:extLst>
          </p:cNvPr>
          <p:cNvGrpSpPr/>
          <p:nvPr/>
        </p:nvGrpSpPr>
        <p:grpSpPr>
          <a:xfrm>
            <a:off x="2931723" y="4457700"/>
            <a:ext cx="8368711" cy="609600"/>
            <a:chOff x="2931723" y="3429000"/>
            <a:chExt cx="8368711" cy="609600"/>
          </a:xfrm>
        </p:grpSpPr>
        <p:grpSp>
          <p:nvGrpSpPr>
            <p:cNvPr id="16" name="Group 15">
              <a:extLst>
                <a:ext uri="{FF2B5EF4-FFF2-40B4-BE49-F238E27FC236}">
                  <a16:creationId xmlns:a16="http://schemas.microsoft.com/office/drawing/2014/main" id="{BD7B290B-9902-4C39-D961-C9DF174635AB}"/>
                </a:ext>
              </a:extLst>
            </p:cNvPr>
            <p:cNvGrpSpPr/>
            <p:nvPr/>
          </p:nvGrpSpPr>
          <p:grpSpPr>
            <a:xfrm>
              <a:off x="10339189" y="3429000"/>
              <a:ext cx="961245" cy="609600"/>
              <a:chOff x="9411453" y="3343594"/>
              <a:chExt cx="961245" cy="609600"/>
            </a:xfrm>
          </p:grpSpPr>
          <p:pic>
            <p:nvPicPr>
              <p:cNvPr id="18" name="Picture 4" descr="Goal ">
                <a:extLst>
                  <a:ext uri="{FF2B5EF4-FFF2-40B4-BE49-F238E27FC236}">
                    <a16:creationId xmlns:a16="http://schemas.microsoft.com/office/drawing/2014/main" id="{4BD29524-3834-5C4D-704C-7031DAC7947F}"/>
                  </a:ext>
                </a:extLst>
              </p:cNvPr>
              <p:cNvPicPr>
                <a:picLocks noChangeAspect="1" noChangeArrowheads="1"/>
              </p:cNvPicPr>
              <p:nvPr/>
            </p:nvPicPr>
            <p:blipFill>
              <a:blip r:embed="rId5">
                <a:lum bright="70000" contrast="-70000"/>
                <a:extLst>
                  <a:ext uri="{BEBA8EAE-BF5A-486C-A8C5-ECC9F3942E4B}">
                    <a14:imgProps xmlns:a14="http://schemas.microsoft.com/office/drawing/2010/main">
                      <a14:imgLayer r:embed="rId6">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9763098" y="3343594"/>
                <a:ext cx="609600" cy="609600"/>
              </a:xfrm>
              <a:prstGeom prst="rect">
                <a:avLst/>
              </a:prstGeom>
              <a:noFill/>
              <a:extLst>
                <a:ext uri="{909E8E84-426E-40DD-AFC4-6F175D3DCCD1}">
                  <a14:hiddenFill xmlns:a14="http://schemas.microsoft.com/office/drawing/2010/main">
                    <a:solidFill>
                      <a:srgbClr val="FFFFFF"/>
                    </a:solidFill>
                  </a14:hiddenFill>
                </a:ext>
              </a:extLst>
            </p:spPr>
          </p:pic>
          <p:sp>
            <p:nvSpPr>
              <p:cNvPr id="19" name="Rectangle 18">
                <a:extLst>
                  <a:ext uri="{FF2B5EF4-FFF2-40B4-BE49-F238E27FC236}">
                    <a16:creationId xmlns:a16="http://schemas.microsoft.com/office/drawing/2014/main" id="{1DF3708C-7AE6-8E70-0EE1-11868E878A36}"/>
                  </a:ext>
                </a:extLst>
              </p:cNvPr>
              <p:cNvSpPr/>
              <p:nvPr/>
            </p:nvSpPr>
            <p:spPr>
              <a:xfrm rot="16200000">
                <a:off x="9523970" y="3535876"/>
                <a:ext cx="45719" cy="2707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sp>
          <p:nvSpPr>
            <p:cNvPr id="17" name="TextBox 16">
              <a:extLst>
                <a:ext uri="{FF2B5EF4-FFF2-40B4-BE49-F238E27FC236}">
                  <a16:creationId xmlns:a16="http://schemas.microsoft.com/office/drawing/2014/main" id="{6749C902-57A2-1BE0-4A39-4058EF32C213}"/>
                </a:ext>
              </a:extLst>
            </p:cNvPr>
            <p:cNvSpPr txBox="1"/>
            <p:nvPr/>
          </p:nvSpPr>
          <p:spPr>
            <a:xfrm>
              <a:off x="2931723" y="3439872"/>
              <a:ext cx="7132440" cy="587853"/>
            </a:xfrm>
            <a:prstGeom prst="rect">
              <a:avLst/>
            </a:prstGeom>
            <a:noFill/>
          </p:spPr>
          <p:txBody>
            <a:bodyPr wrap="square" rtlCol="0">
              <a:spAutoFit/>
            </a:bodyPr>
            <a:lstStyle/>
            <a:p>
              <a:pPr algn="r">
                <a:lnSpc>
                  <a:spcPct val="115000"/>
                </a:lnSpc>
                <a:spcAft>
                  <a:spcPts val="800"/>
                </a:spcAft>
                <a:buSzPts val="1800"/>
              </a:pPr>
              <a:r>
                <a:rPr lang="ar-SA"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rPr>
                <a:t>استراتيجيات معالجة ضعف الأداء الفردي والجماعي.</a:t>
              </a:r>
              <a:endParaRPr lang="en-US"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endParaRPr>
            </a:p>
          </p:txBody>
        </p:sp>
      </p:grpSp>
      <p:grpSp>
        <p:nvGrpSpPr>
          <p:cNvPr id="20" name="Group 19">
            <a:extLst>
              <a:ext uri="{FF2B5EF4-FFF2-40B4-BE49-F238E27FC236}">
                <a16:creationId xmlns:a16="http://schemas.microsoft.com/office/drawing/2014/main" id="{81D9660D-F697-B85F-2CDA-1DE691F07277}"/>
              </a:ext>
            </a:extLst>
          </p:cNvPr>
          <p:cNvGrpSpPr/>
          <p:nvPr/>
        </p:nvGrpSpPr>
        <p:grpSpPr>
          <a:xfrm>
            <a:off x="2931723" y="5276849"/>
            <a:ext cx="8368711" cy="609600"/>
            <a:chOff x="2931723" y="3429000"/>
            <a:chExt cx="8368711" cy="609600"/>
          </a:xfrm>
        </p:grpSpPr>
        <p:grpSp>
          <p:nvGrpSpPr>
            <p:cNvPr id="41" name="Group 40">
              <a:extLst>
                <a:ext uri="{FF2B5EF4-FFF2-40B4-BE49-F238E27FC236}">
                  <a16:creationId xmlns:a16="http://schemas.microsoft.com/office/drawing/2014/main" id="{16950D99-1112-D0F5-CFD5-D420E1D5015A}"/>
                </a:ext>
              </a:extLst>
            </p:cNvPr>
            <p:cNvGrpSpPr/>
            <p:nvPr/>
          </p:nvGrpSpPr>
          <p:grpSpPr>
            <a:xfrm>
              <a:off x="10339189" y="3429000"/>
              <a:ext cx="961245" cy="609600"/>
              <a:chOff x="9411453" y="3343594"/>
              <a:chExt cx="961245" cy="609600"/>
            </a:xfrm>
          </p:grpSpPr>
          <p:pic>
            <p:nvPicPr>
              <p:cNvPr id="43" name="Picture 4" descr="Goal ">
                <a:extLst>
                  <a:ext uri="{FF2B5EF4-FFF2-40B4-BE49-F238E27FC236}">
                    <a16:creationId xmlns:a16="http://schemas.microsoft.com/office/drawing/2014/main" id="{B1A0849B-2EA0-F43B-C69C-C08641784D45}"/>
                  </a:ext>
                </a:extLst>
              </p:cNvPr>
              <p:cNvPicPr>
                <a:picLocks noChangeAspect="1" noChangeArrowheads="1"/>
              </p:cNvPicPr>
              <p:nvPr/>
            </p:nvPicPr>
            <p:blipFill>
              <a:blip r:embed="rId5">
                <a:lum bright="70000" contrast="-70000"/>
                <a:extLst>
                  <a:ext uri="{BEBA8EAE-BF5A-486C-A8C5-ECC9F3942E4B}">
                    <a14:imgProps xmlns:a14="http://schemas.microsoft.com/office/drawing/2010/main">
                      <a14:imgLayer r:embed="rId6">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9763098" y="3343594"/>
                <a:ext cx="609600" cy="609600"/>
              </a:xfrm>
              <a:prstGeom prst="rect">
                <a:avLst/>
              </a:prstGeom>
              <a:noFill/>
              <a:extLst>
                <a:ext uri="{909E8E84-426E-40DD-AFC4-6F175D3DCCD1}">
                  <a14:hiddenFill xmlns:a14="http://schemas.microsoft.com/office/drawing/2010/main">
                    <a:solidFill>
                      <a:srgbClr val="FFFFFF"/>
                    </a:solidFill>
                  </a14:hiddenFill>
                </a:ext>
              </a:extLst>
            </p:spPr>
          </p:pic>
          <p:sp>
            <p:nvSpPr>
              <p:cNvPr id="44" name="Rectangle 43">
                <a:extLst>
                  <a:ext uri="{FF2B5EF4-FFF2-40B4-BE49-F238E27FC236}">
                    <a16:creationId xmlns:a16="http://schemas.microsoft.com/office/drawing/2014/main" id="{4F376D82-B028-A093-B0C6-61F4EB451AE6}"/>
                  </a:ext>
                </a:extLst>
              </p:cNvPr>
              <p:cNvSpPr/>
              <p:nvPr/>
            </p:nvSpPr>
            <p:spPr>
              <a:xfrm rot="16200000">
                <a:off x="9523970" y="3535876"/>
                <a:ext cx="45719" cy="2707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sp>
          <p:nvSpPr>
            <p:cNvPr id="42" name="TextBox 41">
              <a:extLst>
                <a:ext uri="{FF2B5EF4-FFF2-40B4-BE49-F238E27FC236}">
                  <a16:creationId xmlns:a16="http://schemas.microsoft.com/office/drawing/2014/main" id="{42D9EE3B-6AFE-2CF9-2533-2FC3179A70A5}"/>
                </a:ext>
              </a:extLst>
            </p:cNvPr>
            <p:cNvSpPr txBox="1"/>
            <p:nvPr/>
          </p:nvSpPr>
          <p:spPr>
            <a:xfrm>
              <a:off x="2931723" y="3439872"/>
              <a:ext cx="7132440" cy="587853"/>
            </a:xfrm>
            <a:prstGeom prst="rect">
              <a:avLst/>
            </a:prstGeom>
            <a:noFill/>
          </p:spPr>
          <p:txBody>
            <a:bodyPr wrap="square" rtlCol="0">
              <a:spAutoFit/>
            </a:bodyPr>
            <a:lstStyle/>
            <a:p>
              <a:pPr algn="r" rtl="1">
                <a:lnSpc>
                  <a:spcPct val="115000"/>
                </a:lnSpc>
                <a:spcAft>
                  <a:spcPts val="800"/>
                </a:spcAft>
                <a:buSzPts val="1800"/>
              </a:pPr>
              <a:r>
                <a:rPr lang="ar-SA"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rPr>
                <a:t>نشاط تدريبي: "مختبر القيادة </a:t>
              </a:r>
              <a:r>
                <a:rPr lang="en-US"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rPr>
                <a:t>Leadership Lab)</a:t>
              </a:r>
              <a:r>
                <a:rPr lang="ar-SA"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rPr>
                <a:t>)".</a:t>
              </a:r>
              <a:endParaRPr lang="en-US"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endParaRPr>
            </a:p>
          </p:txBody>
        </p:sp>
      </p:grpSp>
    </p:spTree>
    <p:extLst>
      <p:ext uri="{BB962C8B-B14F-4D97-AF65-F5344CB8AC3E}">
        <p14:creationId xmlns:p14="http://schemas.microsoft.com/office/powerpoint/2010/main" val="169792735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876CF097-4C0E-0234-99A4-0EB8F007B1D2}"/>
              </a:ext>
            </a:extLst>
          </p:cNvPr>
          <p:cNvSpPr txBox="1"/>
          <p:nvPr/>
        </p:nvSpPr>
        <p:spPr>
          <a:xfrm>
            <a:off x="7000240" y="3074548"/>
            <a:ext cx="4503228" cy="1366528"/>
          </a:xfrm>
          <a:prstGeom prst="rect">
            <a:avLst/>
          </a:prstGeom>
          <a:noFill/>
        </p:spPr>
        <p:txBody>
          <a:bodyPr wrap="square">
            <a:spAutoFit/>
          </a:bodyPr>
          <a:lstStyle>
            <a:defPPr>
              <a:defRPr lang="en-US"/>
            </a:defPPr>
            <a:lvl1pPr marR="0" algn="ctr" rtl="1">
              <a:lnSpc>
                <a:spcPct val="115000"/>
              </a:lnSpc>
              <a:spcBef>
                <a:spcPts val="0"/>
              </a:spcBef>
              <a:spcAft>
                <a:spcPts val="0"/>
              </a:spcAft>
              <a:defRPr sz="2400" b="1">
                <a:solidFill>
                  <a:srgbClr val="1E3D6A"/>
                </a:solidFill>
                <a:effectLst/>
                <a:latin typeface="Times New Roman" panose="02020603050405020304" pitchFamily="18" charset="0"/>
                <a:ea typeface="Calibri" panose="020F0502020204030204" pitchFamily="34" charset="0"/>
                <a:cs typeface="GE Dinar Two Medium" panose="020A0503020102020204" pitchFamily="18" charset="-78"/>
              </a:defRPr>
            </a:lvl1pPr>
          </a:lstStyle>
          <a:p>
            <a:r>
              <a:rPr lang="ar-SY" sz="3600" dirty="0">
                <a:solidFill>
                  <a:srgbClr val="168489"/>
                </a:solidFill>
                <a:latin typeface="Adobe Arabic" panose="02040503050201020203" pitchFamily="18" charset="-78"/>
                <a:cs typeface="Adobe Arabic" panose="02040503050201020203" pitchFamily="18" charset="-78"/>
              </a:rPr>
              <a:t>مقطع الفيديو الآتي يقدم معلومات </a:t>
            </a:r>
            <a:r>
              <a:rPr lang="ar-SA" sz="3600" dirty="0">
                <a:solidFill>
                  <a:srgbClr val="168489"/>
                </a:solidFill>
                <a:latin typeface="Adobe Arabic" panose="02040503050201020203" pitchFamily="18" charset="-78"/>
                <a:cs typeface="Adobe Arabic" panose="02040503050201020203" pitchFamily="18" charset="-78"/>
              </a:rPr>
              <a:t>لماذا ينخفض أداء الموظفين؟</a:t>
            </a:r>
            <a:endParaRPr lang="en-US" sz="3600" dirty="0">
              <a:solidFill>
                <a:srgbClr val="168489"/>
              </a:solidFill>
              <a:latin typeface="Adobe Arabic" panose="02040503050201020203" pitchFamily="18" charset="-78"/>
              <a:cs typeface="Adobe Arabic" panose="02040503050201020203" pitchFamily="18" charset="-78"/>
            </a:endParaRPr>
          </a:p>
        </p:txBody>
      </p:sp>
      <p:pic>
        <p:nvPicPr>
          <p:cNvPr id="4" name="Picture 3">
            <a:hlinkClick r:id="rId3"/>
            <a:extLst>
              <a:ext uri="{FF2B5EF4-FFF2-40B4-BE49-F238E27FC236}">
                <a16:creationId xmlns:a16="http://schemas.microsoft.com/office/drawing/2014/main" id="{E1604188-5956-FCF1-C826-EC5EA1D3B5B9}"/>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1608082" y="2608669"/>
            <a:ext cx="2255783" cy="2255783"/>
          </a:xfrm>
          <a:prstGeom prst="rect">
            <a:avLst/>
          </a:prstGeom>
        </p:spPr>
      </p:pic>
      <p:sp>
        <p:nvSpPr>
          <p:cNvPr id="6" name="TextBox 5">
            <a:extLst>
              <a:ext uri="{FF2B5EF4-FFF2-40B4-BE49-F238E27FC236}">
                <a16:creationId xmlns:a16="http://schemas.microsoft.com/office/drawing/2014/main" id="{EC8EDABF-2D5F-6B8E-F845-37C92321CBC9}"/>
              </a:ext>
            </a:extLst>
          </p:cNvPr>
          <p:cNvSpPr txBox="1"/>
          <p:nvPr/>
        </p:nvSpPr>
        <p:spPr>
          <a:xfrm>
            <a:off x="533020" y="2020816"/>
            <a:ext cx="4405906" cy="587853"/>
          </a:xfrm>
          <a:prstGeom prst="rect">
            <a:avLst/>
          </a:prstGeom>
          <a:noFill/>
        </p:spPr>
        <p:txBody>
          <a:bodyPr wrap="square">
            <a:spAutoFit/>
          </a:bodyPr>
          <a:lstStyle>
            <a:defPPr>
              <a:defRPr lang="en-US"/>
            </a:defPPr>
            <a:lvl1pPr marR="0" algn="ctr" rtl="1">
              <a:lnSpc>
                <a:spcPct val="115000"/>
              </a:lnSpc>
              <a:spcBef>
                <a:spcPts val="0"/>
              </a:spcBef>
              <a:spcAft>
                <a:spcPts val="0"/>
              </a:spcAft>
              <a:defRPr sz="2800" b="1" u="sng">
                <a:solidFill>
                  <a:srgbClr val="0070C0"/>
                </a:solidFill>
                <a:effectLst/>
                <a:latin typeface="Sakkal Majalla" panose="02000000000000000000" pitchFamily="2" charset="-78"/>
                <a:ea typeface="Calibri" panose="020F0502020204030204" pitchFamily="34" charset="0"/>
                <a:cs typeface="Sakkal Majalla" panose="02000000000000000000" pitchFamily="2" charset="-78"/>
              </a:defRPr>
            </a:lvl1pPr>
          </a:lstStyle>
          <a:p>
            <a:r>
              <a:rPr lang="ar-SA" u="none" dirty="0">
                <a:solidFill>
                  <a:schemeClr val="tx1">
                    <a:lumMod val="95000"/>
                    <a:lumOff val="5000"/>
                  </a:schemeClr>
                </a:solidFill>
              </a:rPr>
              <a:t>اضغط للمشاهدة</a:t>
            </a:r>
            <a:endParaRPr lang="en-US" u="none" dirty="0">
              <a:solidFill>
                <a:schemeClr val="tx1">
                  <a:lumMod val="95000"/>
                  <a:lumOff val="5000"/>
                </a:schemeClr>
              </a:solidFill>
            </a:endParaRPr>
          </a:p>
        </p:txBody>
      </p:sp>
      <p:pic>
        <p:nvPicPr>
          <p:cNvPr id="3" name="Picture 2">
            <a:extLst>
              <a:ext uri="{FF2B5EF4-FFF2-40B4-BE49-F238E27FC236}">
                <a16:creationId xmlns:a16="http://schemas.microsoft.com/office/drawing/2014/main" id="{292331DD-60A7-184E-DB1F-0D152784579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4343742" y="2888883"/>
            <a:ext cx="2103600" cy="1577701"/>
          </a:xfrm>
          <a:prstGeom prst="rect">
            <a:avLst/>
          </a:prstGeom>
        </p:spPr>
      </p:pic>
    </p:spTree>
    <p:extLst>
      <p:ext uri="{BB962C8B-B14F-4D97-AF65-F5344CB8AC3E}">
        <p14:creationId xmlns:p14="http://schemas.microsoft.com/office/powerpoint/2010/main" val="158227245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par>
                                <p:cTn id="20" presetID="53" presetClass="entr" presetSubtype="16" fill="hold" nodeType="withEffect">
                                  <p:stCondLst>
                                    <p:cond delay="0"/>
                                  </p:stCondLst>
                                  <p:childTnLst>
                                    <p:set>
                                      <p:cBhvr>
                                        <p:cTn id="21" dur="1" fill="hold">
                                          <p:stCondLst>
                                            <p:cond delay="0"/>
                                          </p:stCondLst>
                                        </p:cTn>
                                        <p:tgtEl>
                                          <p:spTgt spid="3"/>
                                        </p:tgtEl>
                                        <p:attrNameLst>
                                          <p:attrName>style.visibility</p:attrName>
                                        </p:attrNameLst>
                                      </p:cBhvr>
                                      <p:to>
                                        <p:strVal val="visible"/>
                                      </p:to>
                                    </p:set>
                                    <p:anim calcmode="lin" valueType="num">
                                      <p:cBhvr>
                                        <p:cTn id="22" dur="500" fill="hold"/>
                                        <p:tgtEl>
                                          <p:spTgt spid="3"/>
                                        </p:tgtEl>
                                        <p:attrNameLst>
                                          <p:attrName>ppt_w</p:attrName>
                                        </p:attrNameLst>
                                      </p:cBhvr>
                                      <p:tavLst>
                                        <p:tav tm="0">
                                          <p:val>
                                            <p:fltVal val="0"/>
                                          </p:val>
                                        </p:tav>
                                        <p:tav tm="100000">
                                          <p:val>
                                            <p:strVal val="#ppt_w"/>
                                          </p:val>
                                        </p:tav>
                                      </p:tavLst>
                                    </p:anim>
                                    <p:anim calcmode="lin" valueType="num">
                                      <p:cBhvr>
                                        <p:cTn id="23" dur="500" fill="hold"/>
                                        <p:tgtEl>
                                          <p:spTgt spid="3"/>
                                        </p:tgtEl>
                                        <p:attrNameLst>
                                          <p:attrName>ppt_h</p:attrName>
                                        </p:attrNameLst>
                                      </p:cBhvr>
                                      <p:tavLst>
                                        <p:tav tm="0">
                                          <p:val>
                                            <p:fltVal val="0"/>
                                          </p:val>
                                        </p:tav>
                                        <p:tav tm="100000">
                                          <p:val>
                                            <p:strVal val="#ppt_h"/>
                                          </p:val>
                                        </p:tav>
                                      </p:tavLst>
                                    </p:anim>
                                    <p:animEffect transition="in" filter="fade">
                                      <p:cBhvr>
                                        <p:cTn id="2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أهمية التحفيز لرفع الكفاءة المؤسسية</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15" name="Group 14">
            <a:extLst>
              <a:ext uri="{FF2B5EF4-FFF2-40B4-BE49-F238E27FC236}">
                <a16:creationId xmlns:a16="http://schemas.microsoft.com/office/drawing/2014/main" id="{BC918E44-CB51-2329-7996-903827E27170}"/>
              </a:ext>
            </a:extLst>
          </p:cNvPr>
          <p:cNvGrpSpPr/>
          <p:nvPr/>
        </p:nvGrpSpPr>
        <p:grpSpPr>
          <a:xfrm flipH="1">
            <a:off x="1502356" y="2815606"/>
            <a:ext cx="3366306" cy="2162670"/>
            <a:chOff x="6515030" y="3044623"/>
            <a:chExt cx="3366306" cy="2162670"/>
          </a:xfrm>
        </p:grpSpPr>
        <p:sp>
          <p:nvSpPr>
            <p:cNvPr id="17" name="Arc 16">
              <a:extLst>
                <a:ext uri="{FF2B5EF4-FFF2-40B4-BE49-F238E27FC236}">
                  <a16:creationId xmlns:a16="http://schemas.microsoft.com/office/drawing/2014/main" id="{3A109E0A-F716-DF15-B931-04041B69868E}"/>
                </a:ext>
              </a:extLst>
            </p:cNvPr>
            <p:cNvSpPr/>
            <p:nvPr/>
          </p:nvSpPr>
          <p:spPr>
            <a:xfrm>
              <a:off x="6515030" y="3044623"/>
              <a:ext cx="1683153" cy="1683153"/>
            </a:xfrm>
            <a:prstGeom prst="arc">
              <a:avLst>
                <a:gd name="adj1" fmla="val 11239542"/>
                <a:gd name="adj2" fmla="val 0"/>
              </a:avLst>
            </a:prstGeom>
            <a:noFill/>
            <a:ln w="206375" cap="rnd" cmpd="sng" algn="ctr">
              <a:solidFill>
                <a:srgbClr val="337679"/>
              </a:solidFill>
              <a:prstDash val="solid"/>
              <a:miter lim="800000"/>
              <a:headEnd type="none" w="sm" len="med"/>
            </a:ln>
            <a:effectLst/>
          </p:spPr>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a:ln>
                  <a:noFill/>
                </a:ln>
                <a:solidFill>
                  <a:prstClr val="black"/>
                </a:solidFill>
                <a:effectLst/>
                <a:uLnTx/>
                <a:uFillTx/>
                <a:latin typeface="Calibri" panose="020F0502020204030204"/>
                <a:ea typeface="+mn-ea"/>
                <a:cs typeface="+mn-cs"/>
              </a:endParaRPr>
            </a:p>
          </p:txBody>
        </p:sp>
        <p:sp>
          <p:nvSpPr>
            <p:cNvPr id="18" name="Arc 17">
              <a:extLst>
                <a:ext uri="{FF2B5EF4-FFF2-40B4-BE49-F238E27FC236}">
                  <a16:creationId xmlns:a16="http://schemas.microsoft.com/office/drawing/2014/main" id="{6BC78B26-11E3-81A6-C685-5F09B5BB3B42}"/>
                </a:ext>
              </a:extLst>
            </p:cNvPr>
            <p:cNvSpPr/>
            <p:nvPr/>
          </p:nvSpPr>
          <p:spPr>
            <a:xfrm>
              <a:off x="8198183" y="3044623"/>
              <a:ext cx="1683153" cy="1683153"/>
            </a:xfrm>
            <a:prstGeom prst="arc">
              <a:avLst>
                <a:gd name="adj1" fmla="val 5358078"/>
                <a:gd name="adj2" fmla="val 10810778"/>
              </a:avLst>
            </a:prstGeom>
            <a:noFill/>
            <a:ln w="206375" cap="rnd" cmpd="sng" algn="ctr">
              <a:solidFill>
                <a:srgbClr val="337679"/>
              </a:solidFill>
              <a:prstDash val="solid"/>
              <a:miter lim="800000"/>
              <a:headEnd type="triangle" w="sm" len="med"/>
            </a:ln>
            <a:effectLst/>
          </p:spPr>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a:ln>
                  <a:noFill/>
                </a:ln>
                <a:solidFill>
                  <a:prstClr val="black"/>
                </a:solidFill>
                <a:effectLst/>
                <a:uLnTx/>
                <a:uFillTx/>
                <a:latin typeface="Calibri" panose="020F0502020204030204"/>
                <a:ea typeface="+mn-ea"/>
                <a:cs typeface="+mn-cs"/>
              </a:endParaRPr>
            </a:p>
          </p:txBody>
        </p:sp>
        <p:sp>
          <p:nvSpPr>
            <p:cNvPr id="19" name="TextBox 18">
              <a:extLst>
                <a:ext uri="{FF2B5EF4-FFF2-40B4-BE49-F238E27FC236}">
                  <a16:creationId xmlns:a16="http://schemas.microsoft.com/office/drawing/2014/main" id="{73316C12-46C2-39EE-63CD-B0796AAC0768}"/>
                </a:ext>
              </a:extLst>
            </p:cNvPr>
            <p:cNvSpPr txBox="1"/>
            <p:nvPr/>
          </p:nvSpPr>
          <p:spPr>
            <a:xfrm>
              <a:off x="8283958" y="4806799"/>
              <a:ext cx="1597378" cy="400494"/>
            </a:xfrm>
            <a:prstGeom prst="rect">
              <a:avLst/>
            </a:prstGeom>
            <a:noFill/>
          </p:spPr>
          <p:txBody>
            <a:bodyPr wrap="square">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تحقيق الابتكار</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sp>
          <p:nvSpPr>
            <p:cNvPr id="20" name="TextBox 14">
              <a:extLst>
                <a:ext uri="{FF2B5EF4-FFF2-40B4-BE49-F238E27FC236}">
                  <a16:creationId xmlns:a16="http://schemas.microsoft.com/office/drawing/2014/main" id="{300564F0-CF0B-9944-4606-623ECCF95015}"/>
                </a:ext>
              </a:extLst>
            </p:cNvPr>
            <p:cNvSpPr txBox="1"/>
            <p:nvPr/>
          </p:nvSpPr>
          <p:spPr>
            <a:xfrm>
              <a:off x="7106332" y="3596592"/>
              <a:ext cx="550151" cy="523220"/>
            </a:xfrm>
            <a:prstGeom prst="rect">
              <a:avLst/>
            </a:prstGeom>
            <a:noFill/>
          </p:spPr>
          <p:txBody>
            <a:bodyPr wrap="non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2800" b="1" dirty="0">
                  <a:solidFill>
                    <a:srgbClr val="004782"/>
                  </a:solidFill>
                  <a:effectLst>
                    <a:outerShdw blurRad="38100" dist="38100" dir="2700000" algn="tl">
                      <a:srgbClr val="000000">
                        <a:alpha val="43137"/>
                      </a:srgbClr>
                    </a:outerShdw>
                  </a:effectLst>
                </a:rPr>
                <a:t>04</a:t>
              </a:r>
            </a:p>
          </p:txBody>
        </p:sp>
      </p:grpSp>
      <p:grpSp>
        <p:nvGrpSpPr>
          <p:cNvPr id="21" name="Group 20">
            <a:extLst>
              <a:ext uri="{FF2B5EF4-FFF2-40B4-BE49-F238E27FC236}">
                <a16:creationId xmlns:a16="http://schemas.microsoft.com/office/drawing/2014/main" id="{E20C6C51-3CE8-A705-8133-30DC0760D633}"/>
              </a:ext>
            </a:extLst>
          </p:cNvPr>
          <p:cNvGrpSpPr/>
          <p:nvPr/>
        </p:nvGrpSpPr>
        <p:grpSpPr>
          <a:xfrm flipH="1">
            <a:off x="3192026" y="2922829"/>
            <a:ext cx="3366306" cy="2162670"/>
            <a:chOff x="4831877" y="3044623"/>
            <a:chExt cx="3366306" cy="2162670"/>
          </a:xfrm>
        </p:grpSpPr>
        <p:sp>
          <p:nvSpPr>
            <p:cNvPr id="22" name="Arc 21">
              <a:extLst>
                <a:ext uri="{FF2B5EF4-FFF2-40B4-BE49-F238E27FC236}">
                  <a16:creationId xmlns:a16="http://schemas.microsoft.com/office/drawing/2014/main" id="{4C0638AE-63F9-75EC-8A39-391B5CC28583}"/>
                </a:ext>
              </a:extLst>
            </p:cNvPr>
            <p:cNvSpPr/>
            <p:nvPr/>
          </p:nvSpPr>
          <p:spPr>
            <a:xfrm>
              <a:off x="4831877" y="3044623"/>
              <a:ext cx="1683153" cy="1683153"/>
            </a:xfrm>
            <a:prstGeom prst="arc">
              <a:avLst>
                <a:gd name="adj1" fmla="val 11084696"/>
                <a:gd name="adj2" fmla="val 0"/>
              </a:avLst>
            </a:prstGeom>
            <a:noFill/>
            <a:ln w="206375" cap="rnd" cmpd="sng" algn="ctr">
              <a:solidFill>
                <a:srgbClr val="FFCC5E"/>
              </a:solidFill>
              <a:prstDash val="solid"/>
              <a:miter lim="800000"/>
              <a:headEnd type="none" w="sm" len="med"/>
            </a:ln>
            <a:effectLst/>
          </p:spPr>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a:ln>
                  <a:noFill/>
                </a:ln>
                <a:solidFill>
                  <a:prstClr val="black"/>
                </a:solidFill>
                <a:effectLst/>
                <a:uLnTx/>
                <a:uFillTx/>
                <a:latin typeface="Calibri" panose="020F0502020204030204"/>
                <a:ea typeface="+mn-ea"/>
                <a:cs typeface="+mn-cs"/>
              </a:endParaRPr>
            </a:p>
          </p:txBody>
        </p:sp>
        <p:sp>
          <p:nvSpPr>
            <p:cNvPr id="23" name="Arc 22">
              <a:extLst>
                <a:ext uri="{FF2B5EF4-FFF2-40B4-BE49-F238E27FC236}">
                  <a16:creationId xmlns:a16="http://schemas.microsoft.com/office/drawing/2014/main" id="{EAF54E85-BCE3-FC77-4244-0A0B1D7DF2B0}"/>
                </a:ext>
              </a:extLst>
            </p:cNvPr>
            <p:cNvSpPr/>
            <p:nvPr/>
          </p:nvSpPr>
          <p:spPr>
            <a:xfrm>
              <a:off x="6515030" y="3044623"/>
              <a:ext cx="1683153" cy="1683153"/>
            </a:xfrm>
            <a:prstGeom prst="arc">
              <a:avLst>
                <a:gd name="adj1" fmla="val 5358078"/>
                <a:gd name="adj2" fmla="val 10812914"/>
              </a:avLst>
            </a:prstGeom>
            <a:noFill/>
            <a:ln w="206375" cap="rnd" cmpd="sng" algn="ctr">
              <a:solidFill>
                <a:srgbClr val="FFCC5E"/>
              </a:solidFill>
              <a:prstDash val="solid"/>
              <a:miter lim="800000"/>
              <a:headEnd type="triangle" w="sm" len="med"/>
            </a:ln>
            <a:effectLst/>
          </p:spPr>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a:ln>
                  <a:noFill/>
                </a:ln>
                <a:solidFill>
                  <a:prstClr val="black"/>
                </a:solidFill>
                <a:effectLst/>
                <a:uLnTx/>
                <a:uFillTx/>
                <a:latin typeface="Calibri" panose="020F0502020204030204"/>
                <a:ea typeface="+mn-ea"/>
                <a:cs typeface="+mn-cs"/>
              </a:endParaRPr>
            </a:p>
          </p:txBody>
        </p:sp>
        <p:sp>
          <p:nvSpPr>
            <p:cNvPr id="24" name="TextBox 23">
              <a:extLst>
                <a:ext uri="{FF2B5EF4-FFF2-40B4-BE49-F238E27FC236}">
                  <a16:creationId xmlns:a16="http://schemas.microsoft.com/office/drawing/2014/main" id="{6D9024B9-B7C8-E1D4-8735-517F58E81D22}"/>
                </a:ext>
              </a:extLst>
            </p:cNvPr>
            <p:cNvSpPr txBox="1"/>
            <p:nvPr/>
          </p:nvSpPr>
          <p:spPr>
            <a:xfrm>
              <a:off x="6515030" y="4806799"/>
              <a:ext cx="1352445" cy="400494"/>
            </a:xfrm>
            <a:prstGeom prst="rect">
              <a:avLst/>
            </a:prstGeom>
            <a:noFill/>
          </p:spPr>
          <p:txBody>
            <a:bodyPr wrap="square">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تحسين بيئة العمل</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sp>
          <p:nvSpPr>
            <p:cNvPr id="25" name="TextBox 14">
              <a:extLst>
                <a:ext uri="{FF2B5EF4-FFF2-40B4-BE49-F238E27FC236}">
                  <a16:creationId xmlns:a16="http://schemas.microsoft.com/office/drawing/2014/main" id="{0DA5C828-4A0B-1C4E-7041-8545CC4BEB4E}"/>
                </a:ext>
              </a:extLst>
            </p:cNvPr>
            <p:cNvSpPr txBox="1"/>
            <p:nvPr/>
          </p:nvSpPr>
          <p:spPr>
            <a:xfrm>
              <a:off x="5358404" y="3624589"/>
              <a:ext cx="550151" cy="523220"/>
            </a:xfrm>
            <a:prstGeom prst="rect">
              <a:avLst/>
            </a:prstGeom>
            <a:noFill/>
          </p:spPr>
          <p:txBody>
            <a:bodyPr wrap="non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2800" b="1" dirty="0">
                  <a:solidFill>
                    <a:srgbClr val="004782"/>
                  </a:solidFill>
                  <a:effectLst>
                    <a:outerShdw blurRad="38100" dist="38100" dir="2700000" algn="tl">
                      <a:srgbClr val="000000">
                        <a:alpha val="43137"/>
                      </a:srgbClr>
                    </a:outerShdw>
                  </a:effectLst>
                </a:rPr>
                <a:t>03</a:t>
              </a:r>
            </a:p>
          </p:txBody>
        </p:sp>
      </p:grpSp>
      <p:grpSp>
        <p:nvGrpSpPr>
          <p:cNvPr id="26" name="Group 25">
            <a:extLst>
              <a:ext uri="{FF2B5EF4-FFF2-40B4-BE49-F238E27FC236}">
                <a16:creationId xmlns:a16="http://schemas.microsoft.com/office/drawing/2014/main" id="{24C996EC-8D0E-89FB-D2A9-631A3D63B490}"/>
              </a:ext>
            </a:extLst>
          </p:cNvPr>
          <p:cNvGrpSpPr/>
          <p:nvPr/>
        </p:nvGrpSpPr>
        <p:grpSpPr>
          <a:xfrm flipH="1">
            <a:off x="4875179" y="2922829"/>
            <a:ext cx="3366306" cy="2162670"/>
            <a:chOff x="6515030" y="3044623"/>
            <a:chExt cx="3366306" cy="2162670"/>
          </a:xfrm>
        </p:grpSpPr>
        <p:sp>
          <p:nvSpPr>
            <p:cNvPr id="27" name="Arc 26">
              <a:extLst>
                <a:ext uri="{FF2B5EF4-FFF2-40B4-BE49-F238E27FC236}">
                  <a16:creationId xmlns:a16="http://schemas.microsoft.com/office/drawing/2014/main" id="{333D9E5D-F5EC-1B26-B7E0-5F2ECD84BA23}"/>
                </a:ext>
              </a:extLst>
            </p:cNvPr>
            <p:cNvSpPr/>
            <p:nvPr/>
          </p:nvSpPr>
          <p:spPr>
            <a:xfrm>
              <a:off x="6515030" y="3044623"/>
              <a:ext cx="1683153" cy="1683153"/>
            </a:xfrm>
            <a:prstGeom prst="arc">
              <a:avLst>
                <a:gd name="adj1" fmla="val 11239542"/>
                <a:gd name="adj2" fmla="val 0"/>
              </a:avLst>
            </a:prstGeom>
            <a:noFill/>
            <a:ln w="206375" cap="rnd" cmpd="sng" algn="ctr">
              <a:solidFill>
                <a:srgbClr val="337679"/>
              </a:solidFill>
              <a:prstDash val="solid"/>
              <a:miter lim="800000"/>
              <a:headEnd type="none" w="sm" len="med"/>
            </a:ln>
            <a:effectLst/>
          </p:spPr>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a:ln>
                  <a:noFill/>
                </a:ln>
                <a:solidFill>
                  <a:prstClr val="black"/>
                </a:solidFill>
                <a:effectLst/>
                <a:uLnTx/>
                <a:uFillTx/>
                <a:latin typeface="Calibri" panose="020F0502020204030204"/>
                <a:ea typeface="+mn-ea"/>
                <a:cs typeface="+mn-cs"/>
              </a:endParaRPr>
            </a:p>
          </p:txBody>
        </p:sp>
        <p:sp>
          <p:nvSpPr>
            <p:cNvPr id="28" name="Arc 27">
              <a:extLst>
                <a:ext uri="{FF2B5EF4-FFF2-40B4-BE49-F238E27FC236}">
                  <a16:creationId xmlns:a16="http://schemas.microsoft.com/office/drawing/2014/main" id="{0EA8C19A-F4AF-AE59-C79E-ACD09E2F7FD0}"/>
                </a:ext>
              </a:extLst>
            </p:cNvPr>
            <p:cNvSpPr/>
            <p:nvPr/>
          </p:nvSpPr>
          <p:spPr>
            <a:xfrm>
              <a:off x="8198183" y="3044623"/>
              <a:ext cx="1683153" cy="1683153"/>
            </a:xfrm>
            <a:prstGeom prst="arc">
              <a:avLst>
                <a:gd name="adj1" fmla="val 5358078"/>
                <a:gd name="adj2" fmla="val 10810778"/>
              </a:avLst>
            </a:prstGeom>
            <a:noFill/>
            <a:ln w="206375" cap="rnd" cmpd="sng" algn="ctr">
              <a:solidFill>
                <a:srgbClr val="337679"/>
              </a:solidFill>
              <a:prstDash val="solid"/>
              <a:miter lim="800000"/>
              <a:headEnd type="triangle" w="sm" len="med"/>
            </a:ln>
            <a:effectLst/>
          </p:spPr>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a:ln>
                  <a:noFill/>
                </a:ln>
                <a:solidFill>
                  <a:prstClr val="black"/>
                </a:solidFill>
                <a:effectLst/>
                <a:uLnTx/>
                <a:uFillTx/>
                <a:latin typeface="Calibri" panose="020F0502020204030204"/>
                <a:ea typeface="+mn-ea"/>
                <a:cs typeface="+mn-cs"/>
              </a:endParaRPr>
            </a:p>
          </p:txBody>
        </p:sp>
        <p:sp>
          <p:nvSpPr>
            <p:cNvPr id="29" name="TextBox 28">
              <a:extLst>
                <a:ext uri="{FF2B5EF4-FFF2-40B4-BE49-F238E27FC236}">
                  <a16:creationId xmlns:a16="http://schemas.microsoft.com/office/drawing/2014/main" id="{F0498117-8C18-2842-92D2-3121B27F3DEA}"/>
                </a:ext>
              </a:extLst>
            </p:cNvPr>
            <p:cNvSpPr txBox="1"/>
            <p:nvPr/>
          </p:nvSpPr>
          <p:spPr>
            <a:xfrm>
              <a:off x="8283958" y="4806799"/>
              <a:ext cx="1041400" cy="400494"/>
            </a:xfrm>
            <a:prstGeom prst="rect">
              <a:avLst/>
            </a:prstGeom>
            <a:noFill/>
          </p:spPr>
          <p:txBody>
            <a:bodyPr wrap="square">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تعزيز الولاء</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sp>
          <p:nvSpPr>
            <p:cNvPr id="30" name="TextBox 14">
              <a:extLst>
                <a:ext uri="{FF2B5EF4-FFF2-40B4-BE49-F238E27FC236}">
                  <a16:creationId xmlns:a16="http://schemas.microsoft.com/office/drawing/2014/main" id="{7BA70705-F0B7-9784-3E5E-3BB50FE314EB}"/>
                </a:ext>
              </a:extLst>
            </p:cNvPr>
            <p:cNvSpPr txBox="1"/>
            <p:nvPr/>
          </p:nvSpPr>
          <p:spPr>
            <a:xfrm>
              <a:off x="7106332" y="3596592"/>
              <a:ext cx="550151" cy="523220"/>
            </a:xfrm>
            <a:prstGeom prst="rect">
              <a:avLst/>
            </a:prstGeom>
            <a:noFill/>
          </p:spPr>
          <p:txBody>
            <a:bodyPr wrap="non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2800" b="1" dirty="0">
                  <a:solidFill>
                    <a:srgbClr val="004782"/>
                  </a:solidFill>
                  <a:effectLst>
                    <a:outerShdw blurRad="38100" dist="38100" dir="2700000" algn="tl">
                      <a:srgbClr val="000000">
                        <a:alpha val="43137"/>
                      </a:srgbClr>
                    </a:outerShdw>
                  </a:effectLst>
                </a:rPr>
                <a:t>02</a:t>
              </a:r>
            </a:p>
          </p:txBody>
        </p:sp>
      </p:grpSp>
      <p:grpSp>
        <p:nvGrpSpPr>
          <p:cNvPr id="53" name="Group 52">
            <a:extLst>
              <a:ext uri="{FF2B5EF4-FFF2-40B4-BE49-F238E27FC236}">
                <a16:creationId xmlns:a16="http://schemas.microsoft.com/office/drawing/2014/main" id="{E1EE428F-2319-3373-2F61-88C776F88EBF}"/>
              </a:ext>
            </a:extLst>
          </p:cNvPr>
          <p:cNvGrpSpPr/>
          <p:nvPr/>
        </p:nvGrpSpPr>
        <p:grpSpPr>
          <a:xfrm flipH="1">
            <a:off x="6558332" y="2922829"/>
            <a:ext cx="3366306" cy="2162670"/>
            <a:chOff x="3148724" y="3044623"/>
            <a:chExt cx="3366306" cy="2162670"/>
          </a:xfrm>
        </p:grpSpPr>
        <p:sp>
          <p:nvSpPr>
            <p:cNvPr id="54" name="Arc 53">
              <a:extLst>
                <a:ext uri="{FF2B5EF4-FFF2-40B4-BE49-F238E27FC236}">
                  <a16:creationId xmlns:a16="http://schemas.microsoft.com/office/drawing/2014/main" id="{81222284-6955-2998-CCD6-97E6361A982E}"/>
                </a:ext>
              </a:extLst>
            </p:cNvPr>
            <p:cNvSpPr/>
            <p:nvPr/>
          </p:nvSpPr>
          <p:spPr>
            <a:xfrm>
              <a:off x="4831877" y="3044623"/>
              <a:ext cx="1683153" cy="1683153"/>
            </a:xfrm>
            <a:prstGeom prst="arc">
              <a:avLst>
                <a:gd name="adj1" fmla="val 5358078"/>
                <a:gd name="adj2" fmla="val 10779110"/>
              </a:avLst>
            </a:prstGeom>
            <a:noFill/>
            <a:ln w="206375" cap="rnd" cmpd="sng" algn="ctr">
              <a:solidFill>
                <a:srgbClr val="9ACCCE"/>
              </a:solidFill>
              <a:prstDash val="solid"/>
              <a:miter lim="800000"/>
              <a:headEnd type="triangle" w="sm" len="med"/>
            </a:ln>
            <a:effectLst/>
          </p:spPr>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a:ln>
                  <a:noFill/>
                </a:ln>
                <a:solidFill>
                  <a:prstClr val="black"/>
                </a:solidFill>
                <a:effectLst/>
                <a:uLnTx/>
                <a:uFillTx/>
                <a:latin typeface="Calibri" panose="020F0502020204030204"/>
                <a:ea typeface="+mn-ea"/>
                <a:cs typeface="+mn-cs"/>
              </a:endParaRPr>
            </a:p>
          </p:txBody>
        </p:sp>
        <p:sp>
          <p:nvSpPr>
            <p:cNvPr id="55" name="Arc 54">
              <a:extLst>
                <a:ext uri="{FF2B5EF4-FFF2-40B4-BE49-F238E27FC236}">
                  <a16:creationId xmlns:a16="http://schemas.microsoft.com/office/drawing/2014/main" id="{9D54DA99-0E1F-AE12-921F-62D1EF47B876}"/>
                </a:ext>
              </a:extLst>
            </p:cNvPr>
            <p:cNvSpPr/>
            <p:nvPr/>
          </p:nvSpPr>
          <p:spPr>
            <a:xfrm>
              <a:off x="3148724" y="3044623"/>
              <a:ext cx="1683153" cy="1683153"/>
            </a:xfrm>
            <a:prstGeom prst="arc">
              <a:avLst>
                <a:gd name="adj1" fmla="val 5358078"/>
                <a:gd name="adj2" fmla="val 0"/>
              </a:avLst>
            </a:prstGeom>
            <a:noFill/>
            <a:ln w="206375" cap="rnd" cmpd="sng" algn="ctr">
              <a:solidFill>
                <a:srgbClr val="9ACCCE"/>
              </a:solidFill>
              <a:prstDash val="solid"/>
              <a:miter lim="800000"/>
              <a:headEnd type="none" w="sm" len="med"/>
            </a:ln>
            <a:effectLst/>
          </p:spPr>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a:ln>
                  <a:noFill/>
                </a:ln>
                <a:solidFill>
                  <a:prstClr val="black"/>
                </a:solidFill>
                <a:effectLst/>
                <a:uLnTx/>
                <a:uFillTx/>
                <a:latin typeface="Calibri" panose="020F0502020204030204"/>
                <a:ea typeface="+mn-ea"/>
                <a:cs typeface="+mn-cs"/>
              </a:endParaRPr>
            </a:p>
          </p:txBody>
        </p:sp>
        <p:sp>
          <p:nvSpPr>
            <p:cNvPr id="56" name="TextBox 55">
              <a:extLst>
                <a:ext uri="{FF2B5EF4-FFF2-40B4-BE49-F238E27FC236}">
                  <a16:creationId xmlns:a16="http://schemas.microsoft.com/office/drawing/2014/main" id="{E11516E5-95A9-864E-3B39-B080797AF3AC}"/>
                </a:ext>
              </a:extLst>
            </p:cNvPr>
            <p:cNvSpPr txBox="1"/>
            <p:nvPr/>
          </p:nvSpPr>
          <p:spPr>
            <a:xfrm>
              <a:off x="4830641" y="4806799"/>
              <a:ext cx="1041400" cy="400494"/>
            </a:xfrm>
            <a:prstGeom prst="rect">
              <a:avLst/>
            </a:prstGeom>
            <a:noFill/>
          </p:spPr>
          <p:txBody>
            <a:bodyPr wrap="square">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زيادة الإنتاجية</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sp>
          <p:nvSpPr>
            <p:cNvPr id="57" name="TextBox 14">
              <a:extLst>
                <a:ext uri="{FF2B5EF4-FFF2-40B4-BE49-F238E27FC236}">
                  <a16:creationId xmlns:a16="http://schemas.microsoft.com/office/drawing/2014/main" id="{9BC6C3D0-A6E9-D2F5-98EC-3DF947E37C42}"/>
                </a:ext>
              </a:extLst>
            </p:cNvPr>
            <p:cNvSpPr txBox="1"/>
            <p:nvPr/>
          </p:nvSpPr>
          <p:spPr>
            <a:xfrm>
              <a:off x="3781276" y="3624589"/>
              <a:ext cx="550151" cy="523220"/>
            </a:xfrm>
            <a:prstGeom prst="rect">
              <a:avLst/>
            </a:prstGeom>
            <a:noFill/>
          </p:spPr>
          <p:txBody>
            <a:bodyPr wrap="non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2800" b="1" dirty="0">
                  <a:solidFill>
                    <a:srgbClr val="004782"/>
                  </a:solidFill>
                  <a:effectLst>
                    <a:outerShdw blurRad="38100" dist="38100" dir="2700000" algn="tl">
                      <a:srgbClr val="000000">
                        <a:alpha val="43137"/>
                      </a:srgbClr>
                    </a:outerShdw>
                  </a:effectLst>
                </a:rPr>
                <a:t>01</a:t>
              </a:r>
            </a:p>
          </p:txBody>
        </p:sp>
      </p:grpSp>
    </p:spTree>
    <p:extLst>
      <p:ext uri="{BB962C8B-B14F-4D97-AF65-F5344CB8AC3E}">
        <p14:creationId xmlns:p14="http://schemas.microsoft.com/office/powerpoint/2010/main" val="32014532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3"/>
                                        </p:tgtEl>
                                        <p:attrNameLst>
                                          <p:attrName>style.visibility</p:attrName>
                                        </p:attrNameLst>
                                      </p:cBhvr>
                                      <p:to>
                                        <p:strVal val="visible"/>
                                      </p:to>
                                    </p:set>
                                    <p:animEffect transition="in" filter="wipe(left)">
                                      <p:cBhvr>
                                        <p:cTn id="7" dur="500"/>
                                        <p:tgtEl>
                                          <p:spTgt spid="5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wipe(left)">
                                      <p:cBhvr>
                                        <p:cTn id="12" dur="500"/>
                                        <p:tgtEl>
                                          <p:spTgt spid="2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26"/>
                                        </p:tgtEl>
                                        <p:attrNameLst>
                                          <p:attrName>style.visibility</p:attrName>
                                        </p:attrNameLst>
                                      </p:cBhvr>
                                      <p:to>
                                        <p:strVal val="visible"/>
                                      </p:to>
                                    </p:set>
                                    <p:animEffect transition="in" filter="wipe(left)">
                                      <p:cBhvr>
                                        <p:cTn id="17" dur="500"/>
                                        <p:tgtEl>
                                          <p:spTgt spid="2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wipe(left)">
                                      <p:cBhvr>
                                        <p:cTn id="2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Rounded Corners 7">
            <a:extLst>
              <a:ext uri="{FF2B5EF4-FFF2-40B4-BE49-F238E27FC236}">
                <a16:creationId xmlns:a16="http://schemas.microsoft.com/office/drawing/2014/main" id="{CD13E09F-95D3-8892-6FB8-7E5E7F38910C}"/>
              </a:ext>
            </a:extLst>
          </p:cNvPr>
          <p:cNvSpPr/>
          <p:nvPr/>
        </p:nvSpPr>
        <p:spPr>
          <a:xfrm>
            <a:off x="2116584" y="1217717"/>
            <a:ext cx="7440740" cy="5084064"/>
          </a:xfrm>
          <a:prstGeom prst="roundRect">
            <a:avLst/>
          </a:prstGeom>
          <a:solidFill>
            <a:schemeClr val="bg1">
              <a:lumMod val="95000"/>
            </a:schemeClr>
          </a:solidFill>
          <a:ln w="38100">
            <a:solidFill>
              <a:srgbClr val="215559"/>
            </a:solidFill>
            <a:prstDash val="lg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descr="A person standing next to a large key&#10;&#10;AI-generated content may be incorrect.">
            <a:extLst>
              <a:ext uri="{FF2B5EF4-FFF2-40B4-BE49-F238E27FC236}">
                <a16:creationId xmlns:a16="http://schemas.microsoft.com/office/drawing/2014/main" id="{CB31D899-1C11-9AF4-1F2A-0D4CB8DA77A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896277" y="2156358"/>
            <a:ext cx="4931807" cy="4931807"/>
          </a:xfrm>
          <a:prstGeom prst="rect">
            <a:avLst/>
          </a:prstGeom>
        </p:spPr>
      </p:pic>
      <p:sp>
        <p:nvSpPr>
          <p:cNvPr id="10" name="TextBox 9">
            <a:extLst>
              <a:ext uri="{FF2B5EF4-FFF2-40B4-BE49-F238E27FC236}">
                <a16:creationId xmlns:a16="http://schemas.microsoft.com/office/drawing/2014/main" id="{855C2553-189E-385F-68D5-9FF08830DECE}"/>
              </a:ext>
            </a:extLst>
          </p:cNvPr>
          <p:cNvSpPr txBox="1"/>
          <p:nvPr/>
        </p:nvSpPr>
        <p:spPr>
          <a:xfrm>
            <a:off x="4373345" y="1479250"/>
            <a:ext cx="2702064" cy="707886"/>
          </a:xfrm>
          <a:prstGeom prst="rect">
            <a:avLst/>
          </a:prstGeom>
          <a:noFill/>
          <a:ln w="3175">
            <a:noFill/>
          </a:ln>
        </p:spPr>
        <p:txBody>
          <a:bodyPr wrap="square"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ar-SY" altLang="ko-KR" sz="4000" b="1" dirty="0">
                <a:solidFill>
                  <a:srgbClr val="168489"/>
                </a:solidFill>
                <a:latin typeface="Adobe Arabic" panose="02040503050201020203" pitchFamily="18" charset="-78"/>
                <a:cs typeface="Adobe Arabic" panose="02040503050201020203" pitchFamily="18" charset="-78"/>
              </a:rPr>
              <a:t>ا</a:t>
            </a:r>
            <a:r>
              <a:rPr lang="ar-SA" altLang="ko-KR" sz="4000" b="1" dirty="0">
                <a:solidFill>
                  <a:srgbClr val="168489"/>
                </a:solidFill>
                <a:latin typeface="Adobe Arabic" panose="02040503050201020203" pitchFamily="18" charset="-78"/>
                <a:cs typeface="Adobe Arabic" panose="02040503050201020203" pitchFamily="18" charset="-78"/>
              </a:rPr>
              <a:t>لأسئلة المفتاحية</a:t>
            </a:r>
            <a:endParaRPr kumimoji="0" lang="ko-KR" altLang="en-US" sz="4000" b="1" i="0" u="none" strike="noStrike" kern="1200" cap="none" spc="0" normalizeH="0" baseline="0" noProof="0" dirty="0">
              <a:ln>
                <a:noFill/>
              </a:ln>
              <a:solidFill>
                <a:srgbClr val="168489"/>
              </a:solidFill>
              <a:effectLst/>
              <a:uLnTx/>
              <a:uFillTx/>
              <a:latin typeface="Adobe Arabic" panose="02040503050201020203" pitchFamily="18" charset="-78"/>
              <a:cs typeface="Adobe Arabic" panose="02040503050201020203" pitchFamily="18" charset="-78"/>
            </a:endParaRPr>
          </a:p>
        </p:txBody>
      </p:sp>
      <p:sp>
        <p:nvSpPr>
          <p:cNvPr id="11" name="TextBox 10">
            <a:extLst>
              <a:ext uri="{FF2B5EF4-FFF2-40B4-BE49-F238E27FC236}">
                <a16:creationId xmlns:a16="http://schemas.microsoft.com/office/drawing/2014/main" id="{E1DF870C-2B0E-1123-5542-867C20D56341}"/>
              </a:ext>
            </a:extLst>
          </p:cNvPr>
          <p:cNvSpPr txBox="1"/>
          <p:nvPr/>
        </p:nvSpPr>
        <p:spPr>
          <a:xfrm>
            <a:off x="2242124" y="2226312"/>
            <a:ext cx="4654153" cy="927946"/>
          </a:xfrm>
          <a:prstGeom prst="rect">
            <a:avLst/>
          </a:prstGeom>
          <a:noFill/>
        </p:spPr>
        <p:txBody>
          <a:bodyPr wrap="square" rtlCol="0">
            <a:spAutoFit/>
          </a:bodyPr>
          <a:lstStyle/>
          <a:p>
            <a:pPr algn="r">
              <a:lnSpc>
                <a:spcPct val="115000"/>
              </a:lnSpc>
              <a:spcAft>
                <a:spcPts val="800"/>
              </a:spcAft>
            </a:pPr>
            <a:r>
              <a:rPr lang="ar-SA" sz="2400"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1. ما هي أكبر تحديات الأداء التي واجهتها مع فريق أو فرد في بيئة عملك؟ كيف تعاملت معها؟  </a:t>
            </a:r>
            <a:endParaRPr lang="en-US" sz="2400" b="1" dirty="0">
              <a:solidFill>
                <a:prstClr val="black"/>
              </a:solidFill>
              <a:latin typeface="Times New Roman" panose="02020603050405020304" pitchFamily="18" charset="0"/>
              <a:ea typeface="Calibri" panose="020F0502020204030204" pitchFamily="34" charset="0"/>
              <a:cs typeface="Adobe Arabic" panose="02040503050201020203" pitchFamily="18" charset="-78"/>
            </a:endParaRPr>
          </a:p>
        </p:txBody>
      </p:sp>
      <p:sp>
        <p:nvSpPr>
          <p:cNvPr id="12" name="TextBox 11">
            <a:extLst>
              <a:ext uri="{FF2B5EF4-FFF2-40B4-BE49-F238E27FC236}">
                <a16:creationId xmlns:a16="http://schemas.microsoft.com/office/drawing/2014/main" id="{BF037962-1BFA-139E-CDED-244B854F1C1E}"/>
              </a:ext>
            </a:extLst>
          </p:cNvPr>
          <p:cNvSpPr txBox="1"/>
          <p:nvPr/>
        </p:nvSpPr>
        <p:spPr>
          <a:xfrm>
            <a:off x="2242124" y="3308374"/>
            <a:ext cx="4654153" cy="927946"/>
          </a:xfrm>
          <a:prstGeom prst="rect">
            <a:avLst/>
          </a:prstGeom>
          <a:noFill/>
        </p:spPr>
        <p:txBody>
          <a:bodyPr wrap="square" rtlCol="0">
            <a:spAutoFit/>
          </a:bodyPr>
          <a:lstStyle/>
          <a:p>
            <a:pPr algn="r">
              <a:lnSpc>
                <a:spcPct val="115000"/>
              </a:lnSpc>
              <a:spcAft>
                <a:spcPts val="800"/>
              </a:spcAft>
            </a:pPr>
            <a:r>
              <a:rPr lang="ar-SA" sz="2400"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2. كيف يمكن أن تختلف أسباب انخفاض الأداء بين الأفراد والفرق؟ شارك رأيك.  </a:t>
            </a:r>
            <a:endParaRPr lang="en-US" sz="2400" b="1" dirty="0">
              <a:solidFill>
                <a:prstClr val="black"/>
              </a:solidFill>
              <a:latin typeface="Times New Roman" panose="02020603050405020304" pitchFamily="18" charset="0"/>
              <a:ea typeface="Calibri" panose="020F0502020204030204" pitchFamily="34" charset="0"/>
              <a:cs typeface="Adobe Arabic" panose="02040503050201020203" pitchFamily="18" charset="-78"/>
            </a:endParaRPr>
          </a:p>
        </p:txBody>
      </p:sp>
      <p:sp>
        <p:nvSpPr>
          <p:cNvPr id="13" name="TextBox 12">
            <a:extLst>
              <a:ext uri="{FF2B5EF4-FFF2-40B4-BE49-F238E27FC236}">
                <a16:creationId xmlns:a16="http://schemas.microsoft.com/office/drawing/2014/main" id="{C24CF234-2DA7-C72D-47F6-1DD5F11B2CB4}"/>
              </a:ext>
            </a:extLst>
          </p:cNvPr>
          <p:cNvSpPr txBox="1"/>
          <p:nvPr/>
        </p:nvSpPr>
        <p:spPr>
          <a:xfrm>
            <a:off x="2242124" y="4401564"/>
            <a:ext cx="4654153" cy="927946"/>
          </a:xfrm>
          <a:prstGeom prst="rect">
            <a:avLst/>
          </a:prstGeom>
          <a:noFill/>
        </p:spPr>
        <p:txBody>
          <a:bodyPr wrap="square" rtlCol="0">
            <a:spAutoFit/>
          </a:bodyPr>
          <a:lstStyle/>
          <a:p>
            <a:pPr algn="r">
              <a:lnSpc>
                <a:spcPct val="115000"/>
              </a:lnSpc>
              <a:spcAft>
                <a:spcPts val="800"/>
              </a:spcAft>
            </a:pPr>
            <a:r>
              <a:rPr lang="ar-SA" sz="2400"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3. ما الذي يجعل معالجة ضعف الأداء في قطاع الطاقة فريداً مقارنةً بقطاعات أخرى؟  </a:t>
            </a:r>
            <a:endParaRPr lang="en-US" sz="2400" b="1" dirty="0">
              <a:solidFill>
                <a:prstClr val="black"/>
              </a:solidFill>
              <a:latin typeface="Times New Roman" panose="02020603050405020304" pitchFamily="18" charset="0"/>
              <a:ea typeface="Calibri" panose="020F0502020204030204" pitchFamily="34" charset="0"/>
              <a:cs typeface="Adobe Arabic" panose="02040503050201020203" pitchFamily="18" charset="-78"/>
            </a:endParaRPr>
          </a:p>
        </p:txBody>
      </p:sp>
      <p:sp>
        <p:nvSpPr>
          <p:cNvPr id="14" name="TextBox 13">
            <a:extLst>
              <a:ext uri="{FF2B5EF4-FFF2-40B4-BE49-F238E27FC236}">
                <a16:creationId xmlns:a16="http://schemas.microsoft.com/office/drawing/2014/main" id="{8AB765F8-E315-1B8A-1A8F-86ED1127A76C}"/>
              </a:ext>
            </a:extLst>
          </p:cNvPr>
          <p:cNvSpPr txBox="1"/>
          <p:nvPr/>
        </p:nvSpPr>
        <p:spPr>
          <a:xfrm>
            <a:off x="2242124" y="5329510"/>
            <a:ext cx="4654153" cy="927946"/>
          </a:xfrm>
          <a:prstGeom prst="rect">
            <a:avLst/>
          </a:prstGeom>
          <a:noFill/>
        </p:spPr>
        <p:txBody>
          <a:bodyPr wrap="square" rtlCol="0">
            <a:spAutoFit/>
          </a:bodyPr>
          <a:lstStyle/>
          <a:p>
            <a:pPr algn="r">
              <a:lnSpc>
                <a:spcPct val="115000"/>
              </a:lnSpc>
              <a:spcAft>
                <a:spcPts val="800"/>
              </a:spcAft>
            </a:pPr>
            <a:r>
              <a:rPr lang="ar-SA" sz="2400"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4. كيف يمكن لخطة تحفيز جيدة أن تحوّل فريقاً متعثراً إلى فريق متميز؟ قدّم مثالاً.  </a:t>
            </a:r>
            <a:endParaRPr lang="en-US" sz="2400" b="1" dirty="0">
              <a:solidFill>
                <a:prstClr val="black"/>
              </a:solidFill>
              <a:latin typeface="Times New Roman" panose="02020603050405020304" pitchFamily="18" charset="0"/>
              <a:ea typeface="Calibri" panose="020F0502020204030204" pitchFamily="34" charset="0"/>
              <a:cs typeface="Adobe Arabic" panose="02040503050201020203" pitchFamily="18" charset="-78"/>
            </a:endParaRPr>
          </a:p>
        </p:txBody>
      </p:sp>
    </p:spTree>
    <p:extLst>
      <p:ext uri="{BB962C8B-B14F-4D97-AF65-F5344CB8AC3E}">
        <p14:creationId xmlns:p14="http://schemas.microsoft.com/office/powerpoint/2010/main" val="18191989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1000"/>
                                        <p:tgtEl>
                                          <p:spTgt spid="11"/>
                                        </p:tgtEl>
                                      </p:cBhvr>
                                    </p:animEffect>
                                    <p:anim calcmode="lin" valueType="num">
                                      <p:cBhvr>
                                        <p:cTn id="20" dur="1000" fill="hold"/>
                                        <p:tgtEl>
                                          <p:spTgt spid="11"/>
                                        </p:tgtEl>
                                        <p:attrNameLst>
                                          <p:attrName>ppt_x</p:attrName>
                                        </p:attrNameLst>
                                      </p:cBhvr>
                                      <p:tavLst>
                                        <p:tav tm="0">
                                          <p:val>
                                            <p:strVal val="#ppt_x"/>
                                          </p:val>
                                        </p:tav>
                                        <p:tav tm="100000">
                                          <p:val>
                                            <p:strVal val="#ppt_x"/>
                                          </p:val>
                                        </p:tav>
                                      </p:tavLst>
                                    </p:anim>
                                    <p:anim calcmode="lin" valueType="num">
                                      <p:cBhvr>
                                        <p:cTn id="21"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fade">
                                      <p:cBhvr>
                                        <p:cTn id="26" dur="1000"/>
                                        <p:tgtEl>
                                          <p:spTgt spid="12"/>
                                        </p:tgtEl>
                                      </p:cBhvr>
                                    </p:animEffect>
                                    <p:anim calcmode="lin" valueType="num">
                                      <p:cBhvr>
                                        <p:cTn id="27" dur="1000" fill="hold"/>
                                        <p:tgtEl>
                                          <p:spTgt spid="12"/>
                                        </p:tgtEl>
                                        <p:attrNameLst>
                                          <p:attrName>ppt_x</p:attrName>
                                        </p:attrNameLst>
                                      </p:cBhvr>
                                      <p:tavLst>
                                        <p:tav tm="0">
                                          <p:val>
                                            <p:strVal val="#ppt_x"/>
                                          </p:val>
                                        </p:tav>
                                        <p:tav tm="100000">
                                          <p:val>
                                            <p:strVal val="#ppt_x"/>
                                          </p:val>
                                        </p:tav>
                                      </p:tavLst>
                                    </p:anim>
                                    <p:anim calcmode="lin" valueType="num">
                                      <p:cBhvr>
                                        <p:cTn id="28"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fade">
                                      <p:cBhvr>
                                        <p:cTn id="33" dur="1000"/>
                                        <p:tgtEl>
                                          <p:spTgt spid="13"/>
                                        </p:tgtEl>
                                      </p:cBhvr>
                                    </p:animEffect>
                                    <p:anim calcmode="lin" valueType="num">
                                      <p:cBhvr>
                                        <p:cTn id="34" dur="1000" fill="hold"/>
                                        <p:tgtEl>
                                          <p:spTgt spid="13"/>
                                        </p:tgtEl>
                                        <p:attrNameLst>
                                          <p:attrName>ppt_x</p:attrName>
                                        </p:attrNameLst>
                                      </p:cBhvr>
                                      <p:tavLst>
                                        <p:tav tm="0">
                                          <p:val>
                                            <p:strVal val="#ppt_x"/>
                                          </p:val>
                                        </p:tav>
                                        <p:tav tm="100000">
                                          <p:val>
                                            <p:strVal val="#ppt_x"/>
                                          </p:val>
                                        </p:tav>
                                      </p:tavLst>
                                    </p:anim>
                                    <p:anim calcmode="lin" valueType="num">
                                      <p:cBhvr>
                                        <p:cTn id="35"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grpId="0" nodeType="click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fade">
                                      <p:cBhvr>
                                        <p:cTn id="40" dur="1000"/>
                                        <p:tgtEl>
                                          <p:spTgt spid="14"/>
                                        </p:tgtEl>
                                      </p:cBhvr>
                                    </p:animEffect>
                                    <p:anim calcmode="lin" valueType="num">
                                      <p:cBhvr>
                                        <p:cTn id="41" dur="1000" fill="hold"/>
                                        <p:tgtEl>
                                          <p:spTgt spid="14"/>
                                        </p:tgtEl>
                                        <p:attrNameLst>
                                          <p:attrName>ppt_x</p:attrName>
                                        </p:attrNameLst>
                                      </p:cBhvr>
                                      <p:tavLst>
                                        <p:tav tm="0">
                                          <p:val>
                                            <p:strVal val="#ppt_x"/>
                                          </p:val>
                                        </p:tav>
                                        <p:tav tm="100000">
                                          <p:val>
                                            <p:strVal val="#ppt_x"/>
                                          </p:val>
                                        </p:tav>
                                      </p:tavLst>
                                    </p:anim>
                                    <p:anim calcmode="lin" valueType="num">
                                      <p:cBhvr>
                                        <p:cTn id="42"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3" grpId="0"/>
      <p:bldP spid="14" grpId="0"/>
    </p:bld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التعامل مع انخفاض الأداء (الأسباب والحلول)</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16" name="TextBox 15">
            <a:extLst>
              <a:ext uri="{FF2B5EF4-FFF2-40B4-BE49-F238E27FC236}">
                <a16:creationId xmlns:a16="http://schemas.microsoft.com/office/drawing/2014/main" id="{8BDC0476-53FE-FDB8-3A5B-7C2A7EB68DCE}"/>
              </a:ext>
            </a:extLst>
          </p:cNvPr>
          <p:cNvSpPr txBox="1"/>
          <p:nvPr/>
        </p:nvSpPr>
        <p:spPr>
          <a:xfrm>
            <a:off x="3624737" y="3106275"/>
            <a:ext cx="8081682" cy="2262158"/>
          </a:xfrm>
          <a:prstGeom prst="rect">
            <a:avLst/>
          </a:prstGeom>
          <a:noFill/>
        </p:spPr>
        <p:txBody>
          <a:bodyPr wrap="square">
            <a:spAutoFit/>
          </a:bodyPr>
          <a:lstStyle/>
          <a:p>
            <a:pPr marL="342900" indent="-342900" algn="just" rtl="1">
              <a:lnSpc>
                <a:spcPct val="150000"/>
              </a:lnSpc>
              <a:spcAft>
                <a:spcPts val="800"/>
              </a:spcAft>
              <a:buSzPct val="15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انخفاض الأداء في قطاع الطاقة، سواء في شركات النفط والغاز، الطاقة المتجددة، أو الخدمات المرتبطة، يمكن أن يؤثر على الكفاءة التشغيلية، السلامة، والأهداف الاستراتيجية. تحديد الأسباب الجذرية وتطبيق حلول بنّاءة هو مفتاح معالجة هذه المشكلة بشكل فعّال. فيما يلي تحليل للأسباب الشائعة لانخفاض الأداء في هذا القطاع مع حلول عملية.</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pic>
        <p:nvPicPr>
          <p:cNvPr id="19" name="Picture 18" descr="A person walking with his hand on his shoulder&#10;&#10;AI-generated content may be incorrect.">
            <a:extLst>
              <a:ext uri="{FF2B5EF4-FFF2-40B4-BE49-F238E27FC236}">
                <a16:creationId xmlns:a16="http://schemas.microsoft.com/office/drawing/2014/main" id="{58397466-B145-D84B-B9CB-0C03BC609BE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05091" y="2448560"/>
            <a:ext cx="4177832" cy="4177832"/>
          </a:xfrm>
          <a:prstGeom prst="rect">
            <a:avLst/>
          </a:prstGeom>
        </p:spPr>
      </p:pic>
    </p:spTree>
    <p:extLst>
      <p:ext uri="{BB962C8B-B14F-4D97-AF65-F5344CB8AC3E}">
        <p14:creationId xmlns:p14="http://schemas.microsoft.com/office/powerpoint/2010/main" val="3440443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fade">
                                      <p:cBhvr>
                                        <p:cTn id="12" dur="1000"/>
                                        <p:tgtEl>
                                          <p:spTgt spid="19"/>
                                        </p:tgtEl>
                                      </p:cBhvr>
                                    </p:animEffect>
                                    <p:anim calcmode="lin" valueType="num">
                                      <p:cBhvr>
                                        <p:cTn id="13" dur="1000" fill="hold"/>
                                        <p:tgtEl>
                                          <p:spTgt spid="19"/>
                                        </p:tgtEl>
                                        <p:attrNameLst>
                                          <p:attrName>ppt_x</p:attrName>
                                        </p:attrNameLst>
                                      </p:cBhvr>
                                      <p:tavLst>
                                        <p:tav tm="0">
                                          <p:val>
                                            <p:strVal val="#ppt_x"/>
                                          </p:val>
                                        </p:tav>
                                        <p:tav tm="100000">
                                          <p:val>
                                            <p:strVal val="#ppt_x"/>
                                          </p:val>
                                        </p:tav>
                                      </p:tavLst>
                                    </p:anim>
                                    <p:anim calcmode="lin" valueType="num">
                                      <p:cBhvr>
                                        <p:cTn id="14"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أسباب انخفاض الأداء في قطاع الطاقة</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113" name="Group 112">
            <a:extLst>
              <a:ext uri="{FF2B5EF4-FFF2-40B4-BE49-F238E27FC236}">
                <a16:creationId xmlns:a16="http://schemas.microsoft.com/office/drawing/2014/main" id="{2DA082CC-07EF-8E3F-93D7-3A8C6A6BFA08}"/>
              </a:ext>
            </a:extLst>
          </p:cNvPr>
          <p:cNvGrpSpPr/>
          <p:nvPr/>
        </p:nvGrpSpPr>
        <p:grpSpPr>
          <a:xfrm>
            <a:off x="6049191" y="1996495"/>
            <a:ext cx="3434683" cy="981721"/>
            <a:chOff x="6904272" y="915473"/>
            <a:chExt cx="3434683" cy="981721"/>
          </a:xfrm>
        </p:grpSpPr>
        <p:grpSp>
          <p:nvGrpSpPr>
            <p:cNvPr id="114" name="Group 113">
              <a:extLst>
                <a:ext uri="{FF2B5EF4-FFF2-40B4-BE49-F238E27FC236}">
                  <a16:creationId xmlns:a16="http://schemas.microsoft.com/office/drawing/2014/main" id="{C4B99FC1-E5F0-A9C7-3B46-F79DD777FE3C}"/>
                </a:ext>
              </a:extLst>
            </p:cNvPr>
            <p:cNvGrpSpPr/>
            <p:nvPr/>
          </p:nvGrpSpPr>
          <p:grpSpPr>
            <a:xfrm flipH="1">
              <a:off x="6904272" y="915473"/>
              <a:ext cx="3434683" cy="981721"/>
              <a:chOff x="1036872" y="1394445"/>
              <a:chExt cx="3434683" cy="981721"/>
            </a:xfrm>
          </p:grpSpPr>
          <p:grpSp>
            <p:nvGrpSpPr>
              <p:cNvPr id="117" name="Graphic 2">
                <a:extLst>
                  <a:ext uri="{FF2B5EF4-FFF2-40B4-BE49-F238E27FC236}">
                    <a16:creationId xmlns:a16="http://schemas.microsoft.com/office/drawing/2014/main" id="{EC632EA4-F157-3210-BF86-BD4475C2EFB4}"/>
                  </a:ext>
                </a:extLst>
              </p:cNvPr>
              <p:cNvGrpSpPr/>
              <p:nvPr/>
            </p:nvGrpSpPr>
            <p:grpSpPr>
              <a:xfrm>
                <a:off x="1473371" y="1471158"/>
                <a:ext cx="2998184" cy="837820"/>
                <a:chOff x="4742783" y="3006660"/>
                <a:chExt cx="2998184" cy="837820"/>
              </a:xfrm>
            </p:grpSpPr>
            <p:sp>
              <p:nvSpPr>
                <p:cNvPr id="122" name="Freeform: Shape 121">
                  <a:extLst>
                    <a:ext uri="{FF2B5EF4-FFF2-40B4-BE49-F238E27FC236}">
                      <a16:creationId xmlns:a16="http://schemas.microsoft.com/office/drawing/2014/main" id="{C1CB9A7F-2BA0-2EF1-D7A8-FE637CF52901}"/>
                    </a:ext>
                  </a:extLst>
                </p:cNvPr>
                <p:cNvSpPr/>
                <p:nvPr/>
              </p:nvSpPr>
              <p:spPr>
                <a:xfrm>
                  <a:off x="6495097" y="3006660"/>
                  <a:ext cx="1245870" cy="828294"/>
                </a:xfrm>
                <a:custGeom>
                  <a:avLst/>
                  <a:gdLst>
                    <a:gd name="connsiteX0" fmla="*/ 830961 w 1245870"/>
                    <a:gd name="connsiteY0" fmla="*/ 828294 h 828294"/>
                    <a:gd name="connsiteX1" fmla="*/ 831723 w 1245870"/>
                    <a:gd name="connsiteY1" fmla="*/ 828294 h 828294"/>
                    <a:gd name="connsiteX2" fmla="*/ 855440 w 1245870"/>
                    <a:gd name="connsiteY2" fmla="*/ 818483 h 828294"/>
                    <a:gd name="connsiteX3" fmla="*/ 1236059 w 1245870"/>
                    <a:gd name="connsiteY3" fmla="*/ 437864 h 828294"/>
                    <a:gd name="connsiteX4" fmla="*/ 1245870 w 1245870"/>
                    <a:gd name="connsiteY4" fmla="*/ 414147 h 828294"/>
                    <a:gd name="connsiteX5" fmla="*/ 1236059 w 1245870"/>
                    <a:gd name="connsiteY5" fmla="*/ 390430 h 828294"/>
                    <a:gd name="connsiteX6" fmla="*/ 855345 w 1245870"/>
                    <a:gd name="connsiteY6" fmla="*/ 9811 h 828294"/>
                    <a:gd name="connsiteX7" fmla="*/ 831628 w 1245870"/>
                    <a:gd name="connsiteY7" fmla="*/ 0 h 828294"/>
                    <a:gd name="connsiteX8" fmla="*/ 828294 w 1245870"/>
                    <a:gd name="connsiteY8" fmla="*/ 0 h 828294"/>
                    <a:gd name="connsiteX9" fmla="*/ 0 w 1245870"/>
                    <a:gd name="connsiteY9" fmla="*/ 828294 h 828294"/>
                    <a:gd name="connsiteX10" fmla="*/ 830866 w 1245870"/>
                    <a:gd name="connsiteY10" fmla="*/ 828294 h 8282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45870" h="828294">
                      <a:moveTo>
                        <a:pt x="830961" y="828294"/>
                      </a:moveTo>
                      <a:lnTo>
                        <a:pt x="831723" y="828294"/>
                      </a:lnTo>
                      <a:cubicBezTo>
                        <a:pt x="840677" y="828294"/>
                        <a:pt x="849059" y="824770"/>
                        <a:pt x="855440" y="818483"/>
                      </a:cubicBezTo>
                      <a:lnTo>
                        <a:pt x="1236059" y="437864"/>
                      </a:lnTo>
                      <a:cubicBezTo>
                        <a:pt x="1242346" y="431578"/>
                        <a:pt x="1245870" y="423101"/>
                        <a:pt x="1245870" y="414147"/>
                      </a:cubicBezTo>
                      <a:cubicBezTo>
                        <a:pt x="1245870" y="405194"/>
                        <a:pt x="1242346" y="396812"/>
                        <a:pt x="1236059" y="390430"/>
                      </a:cubicBezTo>
                      <a:lnTo>
                        <a:pt x="855345" y="9811"/>
                      </a:lnTo>
                      <a:cubicBezTo>
                        <a:pt x="849059" y="3524"/>
                        <a:pt x="840581" y="0"/>
                        <a:pt x="831628" y="0"/>
                      </a:cubicBezTo>
                      <a:lnTo>
                        <a:pt x="828294" y="0"/>
                      </a:lnTo>
                      <a:lnTo>
                        <a:pt x="0" y="828294"/>
                      </a:lnTo>
                      <a:lnTo>
                        <a:pt x="830866" y="828294"/>
                      </a:lnTo>
                      <a:close/>
                    </a:path>
                  </a:pathLst>
                </a:custGeom>
                <a:solidFill>
                  <a:srgbClr val="9ACCCE"/>
                </a:solidFill>
                <a:ln w="9525" cap="flat">
                  <a:noFill/>
                  <a:prstDash val="solid"/>
                  <a:miter/>
                </a:ln>
              </p:spPr>
              <p:txBody>
                <a:bodyPr rtlCol="0" anchor="ctr"/>
                <a:lstStyle/>
                <a:p>
                  <a:endParaRPr lang="en-US"/>
                </a:p>
              </p:txBody>
            </p:sp>
            <p:sp>
              <p:nvSpPr>
                <p:cNvPr id="123" name="Freeform: Shape 122">
                  <a:extLst>
                    <a:ext uri="{FF2B5EF4-FFF2-40B4-BE49-F238E27FC236}">
                      <a16:creationId xmlns:a16="http://schemas.microsoft.com/office/drawing/2014/main" id="{D52EC960-9D0D-7403-B668-56BA8F0F2E12}"/>
                    </a:ext>
                  </a:extLst>
                </p:cNvPr>
                <p:cNvSpPr/>
                <p:nvPr/>
              </p:nvSpPr>
              <p:spPr>
                <a:xfrm>
                  <a:off x="4742783" y="3006660"/>
                  <a:ext cx="2998184" cy="828294"/>
                </a:xfrm>
                <a:custGeom>
                  <a:avLst/>
                  <a:gdLst>
                    <a:gd name="connsiteX0" fmla="*/ 2584037 w 2998184"/>
                    <a:gd name="connsiteY0" fmla="*/ 0 h 828294"/>
                    <a:gd name="connsiteX1" fmla="*/ 2607755 w 2998184"/>
                    <a:gd name="connsiteY1" fmla="*/ 9811 h 828294"/>
                    <a:gd name="connsiteX2" fmla="*/ 2988374 w 2998184"/>
                    <a:gd name="connsiteY2" fmla="*/ 390430 h 828294"/>
                    <a:gd name="connsiteX3" fmla="*/ 2998184 w 2998184"/>
                    <a:gd name="connsiteY3" fmla="*/ 414147 h 828294"/>
                    <a:gd name="connsiteX4" fmla="*/ 2988374 w 2998184"/>
                    <a:gd name="connsiteY4" fmla="*/ 437864 h 828294"/>
                    <a:gd name="connsiteX5" fmla="*/ 2607755 w 2998184"/>
                    <a:gd name="connsiteY5" fmla="*/ 818483 h 828294"/>
                    <a:gd name="connsiteX6" fmla="*/ 2584037 w 2998184"/>
                    <a:gd name="connsiteY6" fmla="*/ 828294 h 828294"/>
                    <a:gd name="connsiteX7" fmla="*/ 414147 w 2998184"/>
                    <a:gd name="connsiteY7" fmla="*/ 828294 h 828294"/>
                    <a:gd name="connsiteX8" fmla="*/ 390430 w 2998184"/>
                    <a:gd name="connsiteY8" fmla="*/ 818483 h 828294"/>
                    <a:gd name="connsiteX9" fmla="*/ 9811 w 2998184"/>
                    <a:gd name="connsiteY9" fmla="*/ 437864 h 828294"/>
                    <a:gd name="connsiteX10" fmla="*/ 0 w 2998184"/>
                    <a:gd name="connsiteY10" fmla="*/ 414147 h 828294"/>
                    <a:gd name="connsiteX11" fmla="*/ 9811 w 2998184"/>
                    <a:gd name="connsiteY11" fmla="*/ 390430 h 828294"/>
                    <a:gd name="connsiteX12" fmla="*/ 390430 w 2998184"/>
                    <a:gd name="connsiteY12" fmla="*/ 9811 h 828294"/>
                    <a:gd name="connsiteX13" fmla="*/ 414147 w 2998184"/>
                    <a:gd name="connsiteY13" fmla="*/ 0 h 828294"/>
                    <a:gd name="connsiteX14" fmla="*/ 2584037 w 2998184"/>
                    <a:gd name="connsiteY14" fmla="*/ 0 h 8282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998184" h="828294">
                      <a:moveTo>
                        <a:pt x="2584037" y="0"/>
                      </a:moveTo>
                      <a:cubicBezTo>
                        <a:pt x="2592991" y="0"/>
                        <a:pt x="2601373" y="3524"/>
                        <a:pt x="2607755" y="9811"/>
                      </a:cubicBezTo>
                      <a:lnTo>
                        <a:pt x="2988374" y="390430"/>
                      </a:lnTo>
                      <a:cubicBezTo>
                        <a:pt x="2994660" y="396716"/>
                        <a:pt x="2998184" y="405194"/>
                        <a:pt x="2998184" y="414147"/>
                      </a:cubicBezTo>
                      <a:cubicBezTo>
                        <a:pt x="2998184" y="423101"/>
                        <a:pt x="2994660" y="431483"/>
                        <a:pt x="2988374" y="437864"/>
                      </a:cubicBezTo>
                      <a:lnTo>
                        <a:pt x="2607755" y="818483"/>
                      </a:lnTo>
                      <a:cubicBezTo>
                        <a:pt x="2601468" y="824770"/>
                        <a:pt x="2592991" y="828294"/>
                        <a:pt x="2584037" y="828294"/>
                      </a:cubicBezTo>
                      <a:lnTo>
                        <a:pt x="414147" y="828294"/>
                      </a:lnTo>
                      <a:cubicBezTo>
                        <a:pt x="405194" y="828294"/>
                        <a:pt x="396811" y="824770"/>
                        <a:pt x="390430" y="818483"/>
                      </a:cubicBezTo>
                      <a:lnTo>
                        <a:pt x="9811" y="437864"/>
                      </a:lnTo>
                      <a:cubicBezTo>
                        <a:pt x="3524" y="431578"/>
                        <a:pt x="0" y="423101"/>
                        <a:pt x="0" y="414147"/>
                      </a:cubicBezTo>
                      <a:cubicBezTo>
                        <a:pt x="0" y="405194"/>
                        <a:pt x="3524" y="396812"/>
                        <a:pt x="9811" y="390430"/>
                      </a:cubicBezTo>
                      <a:lnTo>
                        <a:pt x="390430" y="9811"/>
                      </a:lnTo>
                      <a:cubicBezTo>
                        <a:pt x="396716" y="3524"/>
                        <a:pt x="405194" y="0"/>
                        <a:pt x="414147" y="0"/>
                      </a:cubicBezTo>
                      <a:lnTo>
                        <a:pt x="2584037" y="0"/>
                      </a:lnTo>
                      <a:close/>
                    </a:path>
                  </a:pathLst>
                </a:custGeom>
                <a:noFill/>
                <a:ln w="9525" cap="rnd">
                  <a:solidFill>
                    <a:srgbClr val="070707"/>
                  </a:solidFill>
                  <a:prstDash val="solid"/>
                  <a:round/>
                </a:ln>
              </p:spPr>
              <p:txBody>
                <a:bodyPr rtlCol="0" anchor="ctr"/>
                <a:lstStyle/>
                <a:p>
                  <a:endParaRPr lang="en-US"/>
                </a:p>
              </p:txBody>
            </p:sp>
            <p:sp>
              <p:nvSpPr>
                <p:cNvPr id="124" name="Freeform: Shape 123">
                  <a:extLst>
                    <a:ext uri="{FF2B5EF4-FFF2-40B4-BE49-F238E27FC236}">
                      <a16:creationId xmlns:a16="http://schemas.microsoft.com/office/drawing/2014/main" id="{EDDD5CAB-33E9-85AD-42C9-C59F547BB621}"/>
                    </a:ext>
                  </a:extLst>
                </p:cNvPr>
                <p:cNvSpPr/>
                <p:nvPr/>
              </p:nvSpPr>
              <p:spPr>
                <a:xfrm>
                  <a:off x="4895183" y="3109912"/>
                  <a:ext cx="2796650" cy="615886"/>
                </a:xfrm>
                <a:custGeom>
                  <a:avLst/>
                  <a:gdLst>
                    <a:gd name="connsiteX0" fmla="*/ 2279809 w 2796650"/>
                    <a:gd name="connsiteY0" fmla="*/ 549783 h 615886"/>
                    <a:gd name="connsiteX1" fmla="*/ 2779967 w 2796650"/>
                    <a:gd name="connsiteY1" fmla="*/ 94012 h 615886"/>
                    <a:gd name="connsiteX2" fmla="*/ 2745772 w 2796650"/>
                    <a:gd name="connsiteY2" fmla="*/ 5715 h 615886"/>
                    <a:gd name="connsiteX3" fmla="*/ 333185 w 2796650"/>
                    <a:gd name="connsiteY3" fmla="*/ 0 h 615886"/>
                    <a:gd name="connsiteX4" fmla="*/ 276701 w 2796650"/>
                    <a:gd name="connsiteY4" fmla="*/ 23431 h 615886"/>
                    <a:gd name="connsiteX5" fmla="*/ 0 w 2796650"/>
                    <a:gd name="connsiteY5" fmla="*/ 302038 h 615886"/>
                    <a:gd name="connsiteX6" fmla="*/ 276796 w 2796650"/>
                    <a:gd name="connsiteY6" fmla="*/ 586264 h 615886"/>
                    <a:gd name="connsiteX7" fmla="*/ 333375 w 2796650"/>
                    <a:gd name="connsiteY7" fmla="*/ 610267 h 615886"/>
                    <a:gd name="connsiteX8" fmla="*/ 2108835 w 2796650"/>
                    <a:gd name="connsiteY8" fmla="*/ 615887 h 615886"/>
                    <a:gd name="connsiteX9" fmla="*/ 2279904 w 2796650"/>
                    <a:gd name="connsiteY9" fmla="*/ 549688 h 615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796650" h="615886">
                      <a:moveTo>
                        <a:pt x="2279809" y="549783"/>
                      </a:moveTo>
                      <a:lnTo>
                        <a:pt x="2779967" y="94012"/>
                      </a:lnTo>
                      <a:cubicBezTo>
                        <a:pt x="2814257" y="62770"/>
                        <a:pt x="2792159" y="5715"/>
                        <a:pt x="2745772" y="5715"/>
                      </a:cubicBezTo>
                      <a:lnTo>
                        <a:pt x="333185" y="0"/>
                      </a:lnTo>
                      <a:cubicBezTo>
                        <a:pt x="311944" y="0"/>
                        <a:pt x="291656" y="8382"/>
                        <a:pt x="276701" y="23431"/>
                      </a:cubicBezTo>
                      <a:lnTo>
                        <a:pt x="0" y="302038"/>
                      </a:lnTo>
                      <a:lnTo>
                        <a:pt x="276796" y="586264"/>
                      </a:lnTo>
                      <a:cubicBezTo>
                        <a:pt x="291656" y="601504"/>
                        <a:pt x="312039" y="610172"/>
                        <a:pt x="333375" y="610267"/>
                      </a:cubicBezTo>
                      <a:lnTo>
                        <a:pt x="2108835" y="615887"/>
                      </a:lnTo>
                      <a:cubicBezTo>
                        <a:pt x="2172081" y="615887"/>
                        <a:pt x="2233136" y="592265"/>
                        <a:pt x="2279904" y="549688"/>
                      </a:cubicBezTo>
                      <a:close/>
                    </a:path>
                  </a:pathLst>
                </a:custGeom>
                <a:solidFill>
                  <a:srgbClr val="FFFFFF"/>
                </a:solidFill>
                <a:ln w="9525" cap="flat">
                  <a:noFill/>
                  <a:prstDash val="solid"/>
                  <a:miter/>
                </a:ln>
              </p:spPr>
              <p:txBody>
                <a:bodyPr rtlCol="0" anchor="ctr"/>
                <a:lstStyle/>
                <a:p>
                  <a:endParaRPr lang="en-US"/>
                </a:p>
              </p:txBody>
            </p:sp>
            <p:sp>
              <p:nvSpPr>
                <p:cNvPr id="125" name="Freeform: Shape 124">
                  <a:extLst>
                    <a:ext uri="{FF2B5EF4-FFF2-40B4-BE49-F238E27FC236}">
                      <a16:creationId xmlns:a16="http://schemas.microsoft.com/office/drawing/2014/main" id="{5882159B-E00B-BDFC-E158-76E15638EE9F}"/>
                    </a:ext>
                  </a:extLst>
                </p:cNvPr>
                <p:cNvSpPr/>
                <p:nvPr/>
              </p:nvSpPr>
              <p:spPr>
                <a:xfrm>
                  <a:off x="6495192" y="3599520"/>
                  <a:ext cx="555974" cy="235434"/>
                </a:xfrm>
                <a:custGeom>
                  <a:avLst/>
                  <a:gdLst>
                    <a:gd name="connsiteX0" fmla="*/ 555974 w 555974"/>
                    <a:gd name="connsiteY0" fmla="*/ 235434 h 235434"/>
                    <a:gd name="connsiteX1" fmla="*/ 350615 w 555974"/>
                    <a:gd name="connsiteY1" fmla="*/ 30075 h 235434"/>
                    <a:gd name="connsiteX2" fmla="*/ 205359 w 555974"/>
                    <a:gd name="connsiteY2" fmla="*/ 30075 h 235434"/>
                    <a:gd name="connsiteX3" fmla="*/ 0 w 555974"/>
                    <a:gd name="connsiteY3" fmla="*/ 235434 h 235434"/>
                    <a:gd name="connsiteX4" fmla="*/ 555974 w 555974"/>
                    <a:gd name="connsiteY4" fmla="*/ 235434 h 2354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5974" h="235434">
                      <a:moveTo>
                        <a:pt x="555974" y="235434"/>
                      </a:moveTo>
                      <a:lnTo>
                        <a:pt x="350615" y="30075"/>
                      </a:lnTo>
                      <a:cubicBezTo>
                        <a:pt x="310515" y="-10025"/>
                        <a:pt x="245459" y="-10025"/>
                        <a:pt x="205359" y="30075"/>
                      </a:cubicBezTo>
                      <a:lnTo>
                        <a:pt x="0" y="235434"/>
                      </a:lnTo>
                      <a:lnTo>
                        <a:pt x="555974" y="235434"/>
                      </a:lnTo>
                      <a:close/>
                    </a:path>
                  </a:pathLst>
                </a:custGeom>
                <a:solidFill>
                  <a:srgbClr val="9ACCCE"/>
                </a:solidFill>
                <a:ln w="9525" cap="flat">
                  <a:noFill/>
                  <a:prstDash val="solid"/>
                  <a:miter/>
                </a:ln>
              </p:spPr>
              <p:txBody>
                <a:bodyPr rtlCol="0" anchor="ctr"/>
                <a:lstStyle/>
                <a:p>
                  <a:endParaRPr lang="en-US"/>
                </a:p>
              </p:txBody>
            </p:sp>
            <p:sp>
              <p:nvSpPr>
                <p:cNvPr id="126" name="Freeform: Shape 125">
                  <a:extLst>
                    <a:ext uri="{FF2B5EF4-FFF2-40B4-BE49-F238E27FC236}">
                      <a16:creationId xmlns:a16="http://schemas.microsoft.com/office/drawing/2014/main" id="{DFC140B1-0BB8-1982-48A6-4408A20F9E96}"/>
                    </a:ext>
                  </a:extLst>
                </p:cNvPr>
                <p:cNvSpPr/>
                <p:nvPr/>
              </p:nvSpPr>
              <p:spPr>
                <a:xfrm>
                  <a:off x="6385750" y="3834955"/>
                  <a:ext cx="711327" cy="9525"/>
                </a:xfrm>
                <a:custGeom>
                  <a:avLst/>
                  <a:gdLst>
                    <a:gd name="connsiteX0" fmla="*/ 711327 w 711327"/>
                    <a:gd name="connsiteY0" fmla="*/ 0 h 9525"/>
                    <a:gd name="connsiteX1" fmla="*/ 0 w 711327"/>
                    <a:gd name="connsiteY1" fmla="*/ 0 h 9525"/>
                  </a:gdLst>
                  <a:ahLst/>
                  <a:cxnLst>
                    <a:cxn ang="0">
                      <a:pos x="connsiteX0" y="connsiteY0"/>
                    </a:cxn>
                    <a:cxn ang="0">
                      <a:pos x="connsiteX1" y="connsiteY1"/>
                    </a:cxn>
                  </a:cxnLst>
                  <a:rect l="l" t="t" r="r" b="b"/>
                  <a:pathLst>
                    <a:path w="711327" h="9525">
                      <a:moveTo>
                        <a:pt x="711327" y="0"/>
                      </a:moveTo>
                      <a:lnTo>
                        <a:pt x="0" y="0"/>
                      </a:lnTo>
                    </a:path>
                  </a:pathLst>
                </a:custGeom>
                <a:ln w="9525" cap="rnd">
                  <a:solidFill>
                    <a:srgbClr val="070707"/>
                  </a:solidFill>
                  <a:prstDash val="solid"/>
                  <a:round/>
                </a:ln>
              </p:spPr>
              <p:txBody>
                <a:bodyPr rtlCol="0" anchor="ctr"/>
                <a:lstStyle/>
                <a:p>
                  <a:endParaRPr lang="en-US"/>
                </a:p>
              </p:txBody>
            </p:sp>
          </p:grpSp>
          <p:grpSp>
            <p:nvGrpSpPr>
              <p:cNvPr id="118" name="Graphic 2">
                <a:extLst>
                  <a:ext uri="{FF2B5EF4-FFF2-40B4-BE49-F238E27FC236}">
                    <a16:creationId xmlns:a16="http://schemas.microsoft.com/office/drawing/2014/main" id="{C06ED8AA-9162-695C-C2D5-671CE1200B06}"/>
                  </a:ext>
                </a:extLst>
              </p:cNvPr>
              <p:cNvGrpSpPr/>
              <p:nvPr/>
            </p:nvGrpSpPr>
            <p:grpSpPr>
              <a:xfrm>
                <a:off x="1036872" y="1394445"/>
                <a:ext cx="981721" cy="981721"/>
                <a:chOff x="4306284" y="2929947"/>
                <a:chExt cx="981721" cy="981721"/>
              </a:xfrm>
            </p:grpSpPr>
            <p:sp>
              <p:nvSpPr>
                <p:cNvPr id="119" name="Freeform: Shape 118">
                  <a:extLst>
                    <a:ext uri="{FF2B5EF4-FFF2-40B4-BE49-F238E27FC236}">
                      <a16:creationId xmlns:a16="http://schemas.microsoft.com/office/drawing/2014/main" id="{05758699-6A39-FF7B-0B7C-183A7F5FC843}"/>
                    </a:ext>
                  </a:extLst>
                </p:cNvPr>
                <p:cNvSpPr/>
                <p:nvPr/>
              </p:nvSpPr>
              <p:spPr>
                <a:xfrm rot="-2700000">
                  <a:off x="4450054" y="3073716"/>
                  <a:ext cx="694182" cy="694182"/>
                </a:xfrm>
                <a:custGeom>
                  <a:avLst/>
                  <a:gdLst>
                    <a:gd name="connsiteX0" fmla="*/ 616268 w 694182"/>
                    <a:gd name="connsiteY0" fmla="*/ 0 h 694182"/>
                    <a:gd name="connsiteX1" fmla="*/ 694182 w 694182"/>
                    <a:gd name="connsiteY1" fmla="*/ 77915 h 694182"/>
                    <a:gd name="connsiteX2" fmla="*/ 694182 w 694182"/>
                    <a:gd name="connsiteY2" fmla="*/ 616268 h 694182"/>
                    <a:gd name="connsiteX3" fmla="*/ 616268 w 694182"/>
                    <a:gd name="connsiteY3" fmla="*/ 694182 h 694182"/>
                    <a:gd name="connsiteX4" fmla="*/ 77915 w 694182"/>
                    <a:gd name="connsiteY4" fmla="*/ 694182 h 694182"/>
                    <a:gd name="connsiteX5" fmla="*/ 0 w 694182"/>
                    <a:gd name="connsiteY5" fmla="*/ 616268 h 694182"/>
                    <a:gd name="connsiteX6" fmla="*/ 0 w 694182"/>
                    <a:gd name="connsiteY6" fmla="*/ 77915 h 694182"/>
                    <a:gd name="connsiteX7" fmla="*/ 77915 w 694182"/>
                    <a:gd name="connsiteY7" fmla="*/ 0 h 694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94182" h="694182">
                      <a:moveTo>
                        <a:pt x="616268" y="0"/>
                      </a:moveTo>
                      <a:cubicBezTo>
                        <a:pt x="659299" y="0"/>
                        <a:pt x="694182" y="34884"/>
                        <a:pt x="694182" y="77915"/>
                      </a:cubicBezTo>
                      <a:lnTo>
                        <a:pt x="694182" y="616268"/>
                      </a:lnTo>
                      <a:cubicBezTo>
                        <a:pt x="694182" y="659299"/>
                        <a:pt x="659299" y="694182"/>
                        <a:pt x="616268" y="694182"/>
                      </a:cubicBezTo>
                      <a:lnTo>
                        <a:pt x="77915" y="694182"/>
                      </a:lnTo>
                      <a:cubicBezTo>
                        <a:pt x="34884" y="694182"/>
                        <a:pt x="0" y="659299"/>
                        <a:pt x="0" y="616268"/>
                      </a:cubicBezTo>
                      <a:lnTo>
                        <a:pt x="0" y="77915"/>
                      </a:lnTo>
                      <a:cubicBezTo>
                        <a:pt x="0" y="34884"/>
                        <a:pt x="34884" y="0"/>
                        <a:pt x="77915" y="0"/>
                      </a:cubicBezTo>
                      <a:close/>
                    </a:path>
                  </a:pathLst>
                </a:custGeom>
                <a:solidFill>
                  <a:srgbClr val="9ACCCE"/>
                </a:solidFill>
                <a:ln w="9525" cap="flat">
                  <a:noFill/>
                  <a:prstDash val="solid"/>
                  <a:miter/>
                </a:ln>
              </p:spPr>
              <p:txBody>
                <a:bodyPr rtlCol="0" anchor="ctr"/>
                <a:lstStyle/>
                <a:p>
                  <a:endParaRPr lang="en-US"/>
                </a:p>
              </p:txBody>
            </p:sp>
            <p:sp>
              <p:nvSpPr>
                <p:cNvPr id="120" name="Freeform: Shape 119">
                  <a:extLst>
                    <a:ext uri="{FF2B5EF4-FFF2-40B4-BE49-F238E27FC236}">
                      <a16:creationId xmlns:a16="http://schemas.microsoft.com/office/drawing/2014/main" id="{49916778-77ED-7763-BA5A-5C162376ADC7}"/>
                    </a:ext>
                  </a:extLst>
                </p:cNvPr>
                <p:cNvSpPr/>
                <p:nvPr/>
              </p:nvSpPr>
              <p:spPr>
                <a:xfrm rot="-2700000">
                  <a:off x="4450054" y="3073716"/>
                  <a:ext cx="694182" cy="694182"/>
                </a:xfrm>
                <a:custGeom>
                  <a:avLst/>
                  <a:gdLst>
                    <a:gd name="connsiteX0" fmla="*/ 616268 w 694182"/>
                    <a:gd name="connsiteY0" fmla="*/ 0 h 694182"/>
                    <a:gd name="connsiteX1" fmla="*/ 694182 w 694182"/>
                    <a:gd name="connsiteY1" fmla="*/ 77915 h 694182"/>
                    <a:gd name="connsiteX2" fmla="*/ 694182 w 694182"/>
                    <a:gd name="connsiteY2" fmla="*/ 616268 h 694182"/>
                    <a:gd name="connsiteX3" fmla="*/ 616268 w 694182"/>
                    <a:gd name="connsiteY3" fmla="*/ 694182 h 694182"/>
                    <a:gd name="connsiteX4" fmla="*/ 77915 w 694182"/>
                    <a:gd name="connsiteY4" fmla="*/ 694182 h 694182"/>
                    <a:gd name="connsiteX5" fmla="*/ 0 w 694182"/>
                    <a:gd name="connsiteY5" fmla="*/ 616268 h 694182"/>
                    <a:gd name="connsiteX6" fmla="*/ 0 w 694182"/>
                    <a:gd name="connsiteY6" fmla="*/ 77915 h 694182"/>
                    <a:gd name="connsiteX7" fmla="*/ 77915 w 694182"/>
                    <a:gd name="connsiteY7" fmla="*/ 0 h 694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94182" h="694182">
                      <a:moveTo>
                        <a:pt x="616268" y="0"/>
                      </a:moveTo>
                      <a:cubicBezTo>
                        <a:pt x="659299" y="0"/>
                        <a:pt x="694182" y="34884"/>
                        <a:pt x="694182" y="77915"/>
                      </a:cubicBezTo>
                      <a:lnTo>
                        <a:pt x="694182" y="616268"/>
                      </a:lnTo>
                      <a:cubicBezTo>
                        <a:pt x="694182" y="659299"/>
                        <a:pt x="659299" y="694182"/>
                        <a:pt x="616268" y="694182"/>
                      </a:cubicBezTo>
                      <a:lnTo>
                        <a:pt x="77915" y="694182"/>
                      </a:lnTo>
                      <a:cubicBezTo>
                        <a:pt x="34884" y="694182"/>
                        <a:pt x="0" y="659299"/>
                        <a:pt x="0" y="616268"/>
                      </a:cubicBezTo>
                      <a:lnTo>
                        <a:pt x="0" y="77915"/>
                      </a:lnTo>
                      <a:cubicBezTo>
                        <a:pt x="0" y="34884"/>
                        <a:pt x="34884" y="0"/>
                        <a:pt x="77915" y="0"/>
                      </a:cubicBezTo>
                      <a:close/>
                    </a:path>
                  </a:pathLst>
                </a:custGeom>
                <a:noFill/>
                <a:ln w="9525" cap="rnd">
                  <a:solidFill>
                    <a:srgbClr val="070707"/>
                  </a:solidFill>
                  <a:prstDash val="solid"/>
                  <a:round/>
                </a:ln>
              </p:spPr>
              <p:txBody>
                <a:bodyPr rtlCol="0" anchor="ctr"/>
                <a:lstStyle/>
                <a:p>
                  <a:endParaRPr lang="en-US"/>
                </a:p>
              </p:txBody>
            </p:sp>
            <p:sp>
              <p:nvSpPr>
                <p:cNvPr id="121" name="Freeform: Shape 120">
                  <a:extLst>
                    <a:ext uri="{FF2B5EF4-FFF2-40B4-BE49-F238E27FC236}">
                      <a16:creationId xmlns:a16="http://schemas.microsoft.com/office/drawing/2014/main" id="{36039FD0-F797-3068-090F-9F26A50C1E4E}"/>
                    </a:ext>
                  </a:extLst>
                </p:cNvPr>
                <p:cNvSpPr/>
                <p:nvPr/>
              </p:nvSpPr>
              <p:spPr>
                <a:xfrm rot="-2700000">
                  <a:off x="4566279" y="3189874"/>
                  <a:ext cx="461867" cy="461867"/>
                </a:xfrm>
                <a:custGeom>
                  <a:avLst/>
                  <a:gdLst>
                    <a:gd name="connsiteX0" fmla="*/ 409956 w 461867"/>
                    <a:gd name="connsiteY0" fmla="*/ 0 h 461867"/>
                    <a:gd name="connsiteX1" fmla="*/ 461867 w 461867"/>
                    <a:gd name="connsiteY1" fmla="*/ 51911 h 461867"/>
                    <a:gd name="connsiteX2" fmla="*/ 461867 w 461867"/>
                    <a:gd name="connsiteY2" fmla="*/ 409956 h 461867"/>
                    <a:gd name="connsiteX3" fmla="*/ 409956 w 461867"/>
                    <a:gd name="connsiteY3" fmla="*/ 461867 h 461867"/>
                    <a:gd name="connsiteX4" fmla="*/ 51911 w 461867"/>
                    <a:gd name="connsiteY4" fmla="*/ 461867 h 461867"/>
                    <a:gd name="connsiteX5" fmla="*/ 0 w 461867"/>
                    <a:gd name="connsiteY5" fmla="*/ 409956 h 461867"/>
                    <a:gd name="connsiteX6" fmla="*/ 0 w 461867"/>
                    <a:gd name="connsiteY6" fmla="*/ 51911 h 461867"/>
                    <a:gd name="connsiteX7" fmla="*/ 51911 w 461867"/>
                    <a:gd name="connsiteY7" fmla="*/ 0 h 461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61867" h="461867">
                      <a:moveTo>
                        <a:pt x="409956" y="0"/>
                      </a:moveTo>
                      <a:cubicBezTo>
                        <a:pt x="438626" y="0"/>
                        <a:pt x="461867" y="23241"/>
                        <a:pt x="461867" y="51911"/>
                      </a:cubicBezTo>
                      <a:lnTo>
                        <a:pt x="461867" y="409956"/>
                      </a:lnTo>
                      <a:cubicBezTo>
                        <a:pt x="461867" y="438626"/>
                        <a:pt x="438626" y="461867"/>
                        <a:pt x="409956" y="461867"/>
                      </a:cubicBezTo>
                      <a:lnTo>
                        <a:pt x="51911" y="461867"/>
                      </a:lnTo>
                      <a:cubicBezTo>
                        <a:pt x="23241" y="461867"/>
                        <a:pt x="0" y="438626"/>
                        <a:pt x="0" y="409956"/>
                      </a:cubicBezTo>
                      <a:lnTo>
                        <a:pt x="0" y="51911"/>
                      </a:lnTo>
                      <a:cubicBezTo>
                        <a:pt x="0" y="23241"/>
                        <a:pt x="23241" y="0"/>
                        <a:pt x="51911" y="0"/>
                      </a:cubicBezTo>
                      <a:close/>
                    </a:path>
                  </a:pathLst>
                </a:custGeom>
                <a:solidFill>
                  <a:srgbClr val="FFFFFF"/>
                </a:solidFill>
                <a:ln w="9525" cap="flat">
                  <a:noFill/>
                  <a:prstDash val="solid"/>
                  <a:miter/>
                </a:ln>
              </p:spPr>
              <p:txBody>
                <a:bodyPr rtlCol="0" anchor="ctr"/>
                <a:lstStyle/>
                <a:p>
                  <a:endParaRPr lang="en-US"/>
                </a:p>
              </p:txBody>
            </p:sp>
          </p:grpSp>
        </p:grpSp>
        <p:sp>
          <p:nvSpPr>
            <p:cNvPr id="115" name="TextBox 114">
              <a:extLst>
                <a:ext uri="{FF2B5EF4-FFF2-40B4-BE49-F238E27FC236}">
                  <a16:creationId xmlns:a16="http://schemas.microsoft.com/office/drawing/2014/main" id="{DA16E3FE-8F24-D878-8FCD-F9F06EDF7CE0}"/>
                </a:ext>
              </a:extLst>
            </p:cNvPr>
            <p:cNvSpPr txBox="1"/>
            <p:nvPr/>
          </p:nvSpPr>
          <p:spPr>
            <a:xfrm>
              <a:off x="7168720" y="1101886"/>
              <a:ext cx="2279806" cy="400494"/>
            </a:xfrm>
            <a:prstGeom prst="rect">
              <a:avLst/>
            </a:prstGeom>
            <a:noFill/>
          </p:spPr>
          <p:txBody>
            <a:bodyPr wrap="square" rtlCol="0">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نقص المهارات أو التدريب المناسب  </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sp>
          <p:nvSpPr>
            <p:cNvPr id="116" name="TextBox 115">
              <a:extLst>
                <a:ext uri="{FF2B5EF4-FFF2-40B4-BE49-F238E27FC236}">
                  <a16:creationId xmlns:a16="http://schemas.microsoft.com/office/drawing/2014/main" id="{41118667-1807-061B-BE4B-89CE7E063244}"/>
                </a:ext>
              </a:extLst>
            </p:cNvPr>
            <p:cNvSpPr txBox="1"/>
            <p:nvPr/>
          </p:nvSpPr>
          <p:spPr>
            <a:xfrm>
              <a:off x="9508632" y="1214293"/>
              <a:ext cx="637590" cy="338554"/>
            </a:xfrm>
            <a:prstGeom prst="rect">
              <a:avLst/>
            </a:prstGeom>
            <a:noFill/>
          </p:spPr>
          <p:txBody>
            <a:bodyPr wrap="square" rtlCol="0">
              <a:spAutoFit/>
            </a:bodyPr>
            <a:lstStyle/>
            <a:p>
              <a:pPr algn="ctr">
                <a:spcAft>
                  <a:spcPts val="800"/>
                </a:spcAft>
              </a:pPr>
              <a:r>
                <a:rPr lang="en-US" sz="1600" b="1" dirty="0">
                  <a:latin typeface="Times New Roman" panose="02020603050405020304" pitchFamily="18" charset="0"/>
                  <a:ea typeface="Calibri" panose="020F0502020204030204" pitchFamily="34" charset="0"/>
                  <a:cs typeface="Adobe Arabic" panose="02040503050201020203" pitchFamily="18" charset="-78"/>
                </a:rPr>
                <a:t>01</a:t>
              </a:r>
            </a:p>
          </p:txBody>
        </p:sp>
      </p:grpSp>
      <p:grpSp>
        <p:nvGrpSpPr>
          <p:cNvPr id="127" name="Group 126">
            <a:extLst>
              <a:ext uri="{FF2B5EF4-FFF2-40B4-BE49-F238E27FC236}">
                <a16:creationId xmlns:a16="http://schemas.microsoft.com/office/drawing/2014/main" id="{371411C4-1B23-577D-E5ED-928B23886B8A}"/>
              </a:ext>
            </a:extLst>
          </p:cNvPr>
          <p:cNvGrpSpPr/>
          <p:nvPr/>
        </p:nvGrpSpPr>
        <p:grpSpPr>
          <a:xfrm>
            <a:off x="6049191" y="3049688"/>
            <a:ext cx="3434683" cy="981721"/>
            <a:chOff x="6904272" y="1982273"/>
            <a:chExt cx="3434683" cy="981721"/>
          </a:xfrm>
        </p:grpSpPr>
        <p:grpSp>
          <p:nvGrpSpPr>
            <p:cNvPr id="128" name="Group 127">
              <a:extLst>
                <a:ext uri="{FF2B5EF4-FFF2-40B4-BE49-F238E27FC236}">
                  <a16:creationId xmlns:a16="http://schemas.microsoft.com/office/drawing/2014/main" id="{E0C6CC03-C3BB-46E2-D15C-21BDEE59DD27}"/>
                </a:ext>
              </a:extLst>
            </p:cNvPr>
            <p:cNvGrpSpPr/>
            <p:nvPr/>
          </p:nvGrpSpPr>
          <p:grpSpPr>
            <a:xfrm flipH="1">
              <a:off x="6904272" y="1982273"/>
              <a:ext cx="3434683" cy="981721"/>
              <a:chOff x="1036872" y="1394445"/>
              <a:chExt cx="3434683" cy="981721"/>
            </a:xfrm>
          </p:grpSpPr>
          <p:grpSp>
            <p:nvGrpSpPr>
              <p:cNvPr id="131" name="Graphic 2">
                <a:extLst>
                  <a:ext uri="{FF2B5EF4-FFF2-40B4-BE49-F238E27FC236}">
                    <a16:creationId xmlns:a16="http://schemas.microsoft.com/office/drawing/2014/main" id="{60D16D67-4ECA-53E8-C895-108F7F1DEB6B}"/>
                  </a:ext>
                </a:extLst>
              </p:cNvPr>
              <p:cNvGrpSpPr/>
              <p:nvPr/>
            </p:nvGrpSpPr>
            <p:grpSpPr>
              <a:xfrm>
                <a:off x="1473371" y="1471158"/>
                <a:ext cx="2998184" cy="828294"/>
                <a:chOff x="4742783" y="3006660"/>
                <a:chExt cx="2998184" cy="828294"/>
              </a:xfrm>
            </p:grpSpPr>
            <p:sp>
              <p:nvSpPr>
                <p:cNvPr id="136" name="Freeform: Shape 135">
                  <a:extLst>
                    <a:ext uri="{FF2B5EF4-FFF2-40B4-BE49-F238E27FC236}">
                      <a16:creationId xmlns:a16="http://schemas.microsoft.com/office/drawing/2014/main" id="{EE8A3981-72D4-EF54-C241-999E8768C6AF}"/>
                    </a:ext>
                  </a:extLst>
                </p:cNvPr>
                <p:cNvSpPr/>
                <p:nvPr/>
              </p:nvSpPr>
              <p:spPr>
                <a:xfrm>
                  <a:off x="6495097" y="3006660"/>
                  <a:ext cx="1245870" cy="828294"/>
                </a:xfrm>
                <a:custGeom>
                  <a:avLst/>
                  <a:gdLst>
                    <a:gd name="connsiteX0" fmla="*/ 830961 w 1245870"/>
                    <a:gd name="connsiteY0" fmla="*/ 828294 h 828294"/>
                    <a:gd name="connsiteX1" fmla="*/ 831723 w 1245870"/>
                    <a:gd name="connsiteY1" fmla="*/ 828294 h 828294"/>
                    <a:gd name="connsiteX2" fmla="*/ 855440 w 1245870"/>
                    <a:gd name="connsiteY2" fmla="*/ 818483 h 828294"/>
                    <a:gd name="connsiteX3" fmla="*/ 1236059 w 1245870"/>
                    <a:gd name="connsiteY3" fmla="*/ 437864 h 828294"/>
                    <a:gd name="connsiteX4" fmla="*/ 1245870 w 1245870"/>
                    <a:gd name="connsiteY4" fmla="*/ 414147 h 828294"/>
                    <a:gd name="connsiteX5" fmla="*/ 1236059 w 1245870"/>
                    <a:gd name="connsiteY5" fmla="*/ 390430 h 828294"/>
                    <a:gd name="connsiteX6" fmla="*/ 855345 w 1245870"/>
                    <a:gd name="connsiteY6" fmla="*/ 9811 h 828294"/>
                    <a:gd name="connsiteX7" fmla="*/ 831628 w 1245870"/>
                    <a:gd name="connsiteY7" fmla="*/ 0 h 828294"/>
                    <a:gd name="connsiteX8" fmla="*/ 828294 w 1245870"/>
                    <a:gd name="connsiteY8" fmla="*/ 0 h 828294"/>
                    <a:gd name="connsiteX9" fmla="*/ 0 w 1245870"/>
                    <a:gd name="connsiteY9" fmla="*/ 828294 h 828294"/>
                    <a:gd name="connsiteX10" fmla="*/ 830866 w 1245870"/>
                    <a:gd name="connsiteY10" fmla="*/ 828294 h 8282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45870" h="828294">
                      <a:moveTo>
                        <a:pt x="830961" y="828294"/>
                      </a:moveTo>
                      <a:lnTo>
                        <a:pt x="831723" y="828294"/>
                      </a:lnTo>
                      <a:cubicBezTo>
                        <a:pt x="840677" y="828294"/>
                        <a:pt x="849059" y="824770"/>
                        <a:pt x="855440" y="818483"/>
                      </a:cubicBezTo>
                      <a:lnTo>
                        <a:pt x="1236059" y="437864"/>
                      </a:lnTo>
                      <a:cubicBezTo>
                        <a:pt x="1242346" y="431578"/>
                        <a:pt x="1245870" y="423101"/>
                        <a:pt x="1245870" y="414147"/>
                      </a:cubicBezTo>
                      <a:cubicBezTo>
                        <a:pt x="1245870" y="405194"/>
                        <a:pt x="1242346" y="396812"/>
                        <a:pt x="1236059" y="390430"/>
                      </a:cubicBezTo>
                      <a:lnTo>
                        <a:pt x="855345" y="9811"/>
                      </a:lnTo>
                      <a:cubicBezTo>
                        <a:pt x="849059" y="3524"/>
                        <a:pt x="840581" y="0"/>
                        <a:pt x="831628" y="0"/>
                      </a:cubicBezTo>
                      <a:lnTo>
                        <a:pt x="828294" y="0"/>
                      </a:lnTo>
                      <a:lnTo>
                        <a:pt x="0" y="828294"/>
                      </a:lnTo>
                      <a:lnTo>
                        <a:pt x="830866" y="828294"/>
                      </a:lnTo>
                      <a:close/>
                    </a:path>
                  </a:pathLst>
                </a:custGeom>
                <a:solidFill>
                  <a:srgbClr val="3D8E92"/>
                </a:solidFill>
                <a:ln w="9525" cap="flat">
                  <a:noFill/>
                  <a:prstDash val="solid"/>
                  <a:miter/>
                </a:ln>
              </p:spPr>
              <p:txBody>
                <a:bodyPr rtlCol="0" anchor="ctr"/>
                <a:lstStyle/>
                <a:p>
                  <a:endParaRPr lang="en-US"/>
                </a:p>
              </p:txBody>
            </p:sp>
            <p:sp>
              <p:nvSpPr>
                <p:cNvPr id="137" name="Freeform: Shape 136">
                  <a:extLst>
                    <a:ext uri="{FF2B5EF4-FFF2-40B4-BE49-F238E27FC236}">
                      <a16:creationId xmlns:a16="http://schemas.microsoft.com/office/drawing/2014/main" id="{9A444767-7E55-D632-EB60-583F92119F2E}"/>
                    </a:ext>
                  </a:extLst>
                </p:cNvPr>
                <p:cNvSpPr/>
                <p:nvPr/>
              </p:nvSpPr>
              <p:spPr>
                <a:xfrm>
                  <a:off x="4742783" y="3006660"/>
                  <a:ext cx="2998184" cy="828294"/>
                </a:xfrm>
                <a:custGeom>
                  <a:avLst/>
                  <a:gdLst>
                    <a:gd name="connsiteX0" fmla="*/ 2584037 w 2998184"/>
                    <a:gd name="connsiteY0" fmla="*/ 0 h 828294"/>
                    <a:gd name="connsiteX1" fmla="*/ 2607755 w 2998184"/>
                    <a:gd name="connsiteY1" fmla="*/ 9811 h 828294"/>
                    <a:gd name="connsiteX2" fmla="*/ 2988374 w 2998184"/>
                    <a:gd name="connsiteY2" fmla="*/ 390430 h 828294"/>
                    <a:gd name="connsiteX3" fmla="*/ 2998184 w 2998184"/>
                    <a:gd name="connsiteY3" fmla="*/ 414147 h 828294"/>
                    <a:gd name="connsiteX4" fmla="*/ 2988374 w 2998184"/>
                    <a:gd name="connsiteY4" fmla="*/ 437864 h 828294"/>
                    <a:gd name="connsiteX5" fmla="*/ 2607755 w 2998184"/>
                    <a:gd name="connsiteY5" fmla="*/ 818483 h 828294"/>
                    <a:gd name="connsiteX6" fmla="*/ 2584037 w 2998184"/>
                    <a:gd name="connsiteY6" fmla="*/ 828294 h 828294"/>
                    <a:gd name="connsiteX7" fmla="*/ 414147 w 2998184"/>
                    <a:gd name="connsiteY7" fmla="*/ 828294 h 828294"/>
                    <a:gd name="connsiteX8" fmla="*/ 390430 w 2998184"/>
                    <a:gd name="connsiteY8" fmla="*/ 818483 h 828294"/>
                    <a:gd name="connsiteX9" fmla="*/ 9811 w 2998184"/>
                    <a:gd name="connsiteY9" fmla="*/ 437864 h 828294"/>
                    <a:gd name="connsiteX10" fmla="*/ 0 w 2998184"/>
                    <a:gd name="connsiteY10" fmla="*/ 414147 h 828294"/>
                    <a:gd name="connsiteX11" fmla="*/ 9811 w 2998184"/>
                    <a:gd name="connsiteY11" fmla="*/ 390430 h 828294"/>
                    <a:gd name="connsiteX12" fmla="*/ 390430 w 2998184"/>
                    <a:gd name="connsiteY12" fmla="*/ 9811 h 828294"/>
                    <a:gd name="connsiteX13" fmla="*/ 414147 w 2998184"/>
                    <a:gd name="connsiteY13" fmla="*/ 0 h 828294"/>
                    <a:gd name="connsiteX14" fmla="*/ 2584037 w 2998184"/>
                    <a:gd name="connsiteY14" fmla="*/ 0 h 8282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998184" h="828294">
                      <a:moveTo>
                        <a:pt x="2584037" y="0"/>
                      </a:moveTo>
                      <a:cubicBezTo>
                        <a:pt x="2592991" y="0"/>
                        <a:pt x="2601373" y="3524"/>
                        <a:pt x="2607755" y="9811"/>
                      </a:cubicBezTo>
                      <a:lnTo>
                        <a:pt x="2988374" y="390430"/>
                      </a:lnTo>
                      <a:cubicBezTo>
                        <a:pt x="2994660" y="396716"/>
                        <a:pt x="2998184" y="405194"/>
                        <a:pt x="2998184" y="414147"/>
                      </a:cubicBezTo>
                      <a:cubicBezTo>
                        <a:pt x="2998184" y="423101"/>
                        <a:pt x="2994660" y="431483"/>
                        <a:pt x="2988374" y="437864"/>
                      </a:cubicBezTo>
                      <a:lnTo>
                        <a:pt x="2607755" y="818483"/>
                      </a:lnTo>
                      <a:cubicBezTo>
                        <a:pt x="2601468" y="824770"/>
                        <a:pt x="2592991" y="828294"/>
                        <a:pt x="2584037" y="828294"/>
                      </a:cubicBezTo>
                      <a:lnTo>
                        <a:pt x="414147" y="828294"/>
                      </a:lnTo>
                      <a:cubicBezTo>
                        <a:pt x="405194" y="828294"/>
                        <a:pt x="396811" y="824770"/>
                        <a:pt x="390430" y="818483"/>
                      </a:cubicBezTo>
                      <a:lnTo>
                        <a:pt x="9811" y="437864"/>
                      </a:lnTo>
                      <a:cubicBezTo>
                        <a:pt x="3524" y="431578"/>
                        <a:pt x="0" y="423101"/>
                        <a:pt x="0" y="414147"/>
                      </a:cubicBezTo>
                      <a:cubicBezTo>
                        <a:pt x="0" y="405194"/>
                        <a:pt x="3524" y="396812"/>
                        <a:pt x="9811" y="390430"/>
                      </a:cubicBezTo>
                      <a:lnTo>
                        <a:pt x="390430" y="9811"/>
                      </a:lnTo>
                      <a:cubicBezTo>
                        <a:pt x="396716" y="3524"/>
                        <a:pt x="405194" y="0"/>
                        <a:pt x="414147" y="0"/>
                      </a:cubicBezTo>
                      <a:lnTo>
                        <a:pt x="2584037" y="0"/>
                      </a:lnTo>
                      <a:close/>
                    </a:path>
                  </a:pathLst>
                </a:custGeom>
                <a:noFill/>
                <a:ln w="9525" cap="rnd">
                  <a:solidFill>
                    <a:srgbClr val="070707"/>
                  </a:solidFill>
                  <a:prstDash val="solid"/>
                  <a:round/>
                </a:ln>
              </p:spPr>
              <p:txBody>
                <a:bodyPr rtlCol="0" anchor="ctr"/>
                <a:lstStyle/>
                <a:p>
                  <a:endParaRPr lang="en-US"/>
                </a:p>
              </p:txBody>
            </p:sp>
            <p:sp>
              <p:nvSpPr>
                <p:cNvPr id="138" name="Freeform: Shape 137">
                  <a:extLst>
                    <a:ext uri="{FF2B5EF4-FFF2-40B4-BE49-F238E27FC236}">
                      <a16:creationId xmlns:a16="http://schemas.microsoft.com/office/drawing/2014/main" id="{4A369EF9-BDB2-0BA3-528B-6F4732E6A51B}"/>
                    </a:ext>
                  </a:extLst>
                </p:cNvPr>
                <p:cNvSpPr/>
                <p:nvPr/>
              </p:nvSpPr>
              <p:spPr>
                <a:xfrm>
                  <a:off x="4895183" y="3109912"/>
                  <a:ext cx="2796650" cy="615886"/>
                </a:xfrm>
                <a:custGeom>
                  <a:avLst/>
                  <a:gdLst>
                    <a:gd name="connsiteX0" fmla="*/ 2279809 w 2796650"/>
                    <a:gd name="connsiteY0" fmla="*/ 549783 h 615886"/>
                    <a:gd name="connsiteX1" fmla="*/ 2779967 w 2796650"/>
                    <a:gd name="connsiteY1" fmla="*/ 94012 h 615886"/>
                    <a:gd name="connsiteX2" fmla="*/ 2745772 w 2796650"/>
                    <a:gd name="connsiteY2" fmla="*/ 5715 h 615886"/>
                    <a:gd name="connsiteX3" fmla="*/ 333185 w 2796650"/>
                    <a:gd name="connsiteY3" fmla="*/ 0 h 615886"/>
                    <a:gd name="connsiteX4" fmla="*/ 276701 w 2796650"/>
                    <a:gd name="connsiteY4" fmla="*/ 23431 h 615886"/>
                    <a:gd name="connsiteX5" fmla="*/ 0 w 2796650"/>
                    <a:gd name="connsiteY5" fmla="*/ 302038 h 615886"/>
                    <a:gd name="connsiteX6" fmla="*/ 276796 w 2796650"/>
                    <a:gd name="connsiteY6" fmla="*/ 586264 h 615886"/>
                    <a:gd name="connsiteX7" fmla="*/ 333375 w 2796650"/>
                    <a:gd name="connsiteY7" fmla="*/ 610267 h 615886"/>
                    <a:gd name="connsiteX8" fmla="*/ 2108835 w 2796650"/>
                    <a:gd name="connsiteY8" fmla="*/ 615887 h 615886"/>
                    <a:gd name="connsiteX9" fmla="*/ 2279904 w 2796650"/>
                    <a:gd name="connsiteY9" fmla="*/ 549688 h 615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796650" h="615886">
                      <a:moveTo>
                        <a:pt x="2279809" y="549783"/>
                      </a:moveTo>
                      <a:lnTo>
                        <a:pt x="2779967" y="94012"/>
                      </a:lnTo>
                      <a:cubicBezTo>
                        <a:pt x="2814257" y="62770"/>
                        <a:pt x="2792159" y="5715"/>
                        <a:pt x="2745772" y="5715"/>
                      </a:cubicBezTo>
                      <a:lnTo>
                        <a:pt x="333185" y="0"/>
                      </a:lnTo>
                      <a:cubicBezTo>
                        <a:pt x="311944" y="0"/>
                        <a:pt x="291656" y="8382"/>
                        <a:pt x="276701" y="23431"/>
                      </a:cubicBezTo>
                      <a:lnTo>
                        <a:pt x="0" y="302038"/>
                      </a:lnTo>
                      <a:lnTo>
                        <a:pt x="276796" y="586264"/>
                      </a:lnTo>
                      <a:cubicBezTo>
                        <a:pt x="291656" y="601504"/>
                        <a:pt x="312039" y="610172"/>
                        <a:pt x="333375" y="610267"/>
                      </a:cubicBezTo>
                      <a:lnTo>
                        <a:pt x="2108835" y="615887"/>
                      </a:lnTo>
                      <a:cubicBezTo>
                        <a:pt x="2172081" y="615887"/>
                        <a:pt x="2233136" y="592265"/>
                        <a:pt x="2279904" y="549688"/>
                      </a:cubicBezTo>
                      <a:close/>
                    </a:path>
                  </a:pathLst>
                </a:custGeom>
                <a:solidFill>
                  <a:srgbClr val="FFFFFF"/>
                </a:solidFill>
                <a:ln w="9525" cap="flat">
                  <a:noFill/>
                  <a:prstDash val="solid"/>
                  <a:miter/>
                </a:ln>
              </p:spPr>
              <p:txBody>
                <a:bodyPr rtlCol="0" anchor="ctr"/>
                <a:lstStyle/>
                <a:p>
                  <a:endParaRPr lang="en-US"/>
                </a:p>
              </p:txBody>
            </p:sp>
            <p:sp>
              <p:nvSpPr>
                <p:cNvPr id="139" name="Freeform: Shape 138">
                  <a:extLst>
                    <a:ext uri="{FF2B5EF4-FFF2-40B4-BE49-F238E27FC236}">
                      <a16:creationId xmlns:a16="http://schemas.microsoft.com/office/drawing/2014/main" id="{594E84BA-E609-659C-20B4-4C7E538D31E1}"/>
                    </a:ext>
                  </a:extLst>
                </p:cNvPr>
                <p:cNvSpPr/>
                <p:nvPr/>
              </p:nvSpPr>
              <p:spPr>
                <a:xfrm>
                  <a:off x="6495192" y="3599520"/>
                  <a:ext cx="555974" cy="235434"/>
                </a:xfrm>
                <a:custGeom>
                  <a:avLst/>
                  <a:gdLst>
                    <a:gd name="connsiteX0" fmla="*/ 555974 w 555974"/>
                    <a:gd name="connsiteY0" fmla="*/ 235434 h 235434"/>
                    <a:gd name="connsiteX1" fmla="*/ 350615 w 555974"/>
                    <a:gd name="connsiteY1" fmla="*/ 30075 h 235434"/>
                    <a:gd name="connsiteX2" fmla="*/ 205359 w 555974"/>
                    <a:gd name="connsiteY2" fmla="*/ 30075 h 235434"/>
                    <a:gd name="connsiteX3" fmla="*/ 0 w 555974"/>
                    <a:gd name="connsiteY3" fmla="*/ 235434 h 235434"/>
                    <a:gd name="connsiteX4" fmla="*/ 555974 w 555974"/>
                    <a:gd name="connsiteY4" fmla="*/ 235434 h 2354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5974" h="235434">
                      <a:moveTo>
                        <a:pt x="555974" y="235434"/>
                      </a:moveTo>
                      <a:lnTo>
                        <a:pt x="350615" y="30075"/>
                      </a:lnTo>
                      <a:cubicBezTo>
                        <a:pt x="310515" y="-10025"/>
                        <a:pt x="245459" y="-10025"/>
                        <a:pt x="205359" y="30075"/>
                      </a:cubicBezTo>
                      <a:lnTo>
                        <a:pt x="0" y="235434"/>
                      </a:lnTo>
                      <a:lnTo>
                        <a:pt x="555974" y="235434"/>
                      </a:lnTo>
                      <a:close/>
                    </a:path>
                  </a:pathLst>
                </a:custGeom>
                <a:solidFill>
                  <a:srgbClr val="3D8E92"/>
                </a:solidFill>
                <a:ln w="9525" cap="flat">
                  <a:noFill/>
                  <a:prstDash val="solid"/>
                  <a:miter/>
                </a:ln>
              </p:spPr>
              <p:txBody>
                <a:bodyPr rtlCol="0" anchor="ctr"/>
                <a:lstStyle/>
                <a:p>
                  <a:endParaRPr lang="en-US"/>
                </a:p>
              </p:txBody>
            </p:sp>
            <p:sp>
              <p:nvSpPr>
                <p:cNvPr id="140" name="Freeform: Shape 139">
                  <a:extLst>
                    <a:ext uri="{FF2B5EF4-FFF2-40B4-BE49-F238E27FC236}">
                      <a16:creationId xmlns:a16="http://schemas.microsoft.com/office/drawing/2014/main" id="{1A7C5971-DED1-67F6-416D-88BBCCEDAFBD}"/>
                    </a:ext>
                  </a:extLst>
                </p:cNvPr>
                <p:cNvSpPr/>
                <p:nvPr/>
              </p:nvSpPr>
              <p:spPr>
                <a:xfrm>
                  <a:off x="6385750" y="3834955"/>
                  <a:ext cx="711327" cy="9525"/>
                </a:xfrm>
                <a:custGeom>
                  <a:avLst/>
                  <a:gdLst>
                    <a:gd name="connsiteX0" fmla="*/ 711327 w 711327"/>
                    <a:gd name="connsiteY0" fmla="*/ 0 h 9525"/>
                    <a:gd name="connsiteX1" fmla="*/ 0 w 711327"/>
                    <a:gd name="connsiteY1" fmla="*/ 0 h 9525"/>
                  </a:gdLst>
                  <a:ahLst/>
                  <a:cxnLst>
                    <a:cxn ang="0">
                      <a:pos x="connsiteX0" y="connsiteY0"/>
                    </a:cxn>
                    <a:cxn ang="0">
                      <a:pos x="connsiteX1" y="connsiteY1"/>
                    </a:cxn>
                  </a:cxnLst>
                  <a:rect l="l" t="t" r="r" b="b"/>
                  <a:pathLst>
                    <a:path w="711327" h="9525">
                      <a:moveTo>
                        <a:pt x="711327" y="0"/>
                      </a:moveTo>
                      <a:lnTo>
                        <a:pt x="0" y="0"/>
                      </a:lnTo>
                    </a:path>
                  </a:pathLst>
                </a:custGeom>
                <a:ln w="9525" cap="rnd">
                  <a:solidFill>
                    <a:srgbClr val="070707"/>
                  </a:solidFill>
                  <a:prstDash val="solid"/>
                  <a:round/>
                </a:ln>
              </p:spPr>
              <p:txBody>
                <a:bodyPr rtlCol="0" anchor="ctr"/>
                <a:lstStyle/>
                <a:p>
                  <a:endParaRPr lang="en-US"/>
                </a:p>
              </p:txBody>
            </p:sp>
          </p:grpSp>
          <p:grpSp>
            <p:nvGrpSpPr>
              <p:cNvPr id="132" name="Graphic 2">
                <a:extLst>
                  <a:ext uri="{FF2B5EF4-FFF2-40B4-BE49-F238E27FC236}">
                    <a16:creationId xmlns:a16="http://schemas.microsoft.com/office/drawing/2014/main" id="{F544C181-76DA-9EE7-A6A8-467B09628B3F}"/>
                  </a:ext>
                </a:extLst>
              </p:cNvPr>
              <p:cNvGrpSpPr/>
              <p:nvPr/>
            </p:nvGrpSpPr>
            <p:grpSpPr>
              <a:xfrm>
                <a:off x="1036872" y="1394445"/>
                <a:ext cx="981721" cy="981721"/>
                <a:chOff x="4306284" y="2929947"/>
                <a:chExt cx="981721" cy="981721"/>
              </a:xfrm>
            </p:grpSpPr>
            <p:sp>
              <p:nvSpPr>
                <p:cNvPr id="133" name="Freeform: Shape 132">
                  <a:extLst>
                    <a:ext uri="{FF2B5EF4-FFF2-40B4-BE49-F238E27FC236}">
                      <a16:creationId xmlns:a16="http://schemas.microsoft.com/office/drawing/2014/main" id="{5928D104-E78A-1469-8291-C66718365FB2}"/>
                    </a:ext>
                  </a:extLst>
                </p:cNvPr>
                <p:cNvSpPr/>
                <p:nvPr/>
              </p:nvSpPr>
              <p:spPr>
                <a:xfrm rot="-2700000">
                  <a:off x="4450054" y="3073716"/>
                  <a:ext cx="694182" cy="694182"/>
                </a:xfrm>
                <a:custGeom>
                  <a:avLst/>
                  <a:gdLst>
                    <a:gd name="connsiteX0" fmla="*/ 616268 w 694182"/>
                    <a:gd name="connsiteY0" fmla="*/ 0 h 694182"/>
                    <a:gd name="connsiteX1" fmla="*/ 694182 w 694182"/>
                    <a:gd name="connsiteY1" fmla="*/ 77915 h 694182"/>
                    <a:gd name="connsiteX2" fmla="*/ 694182 w 694182"/>
                    <a:gd name="connsiteY2" fmla="*/ 616268 h 694182"/>
                    <a:gd name="connsiteX3" fmla="*/ 616268 w 694182"/>
                    <a:gd name="connsiteY3" fmla="*/ 694182 h 694182"/>
                    <a:gd name="connsiteX4" fmla="*/ 77915 w 694182"/>
                    <a:gd name="connsiteY4" fmla="*/ 694182 h 694182"/>
                    <a:gd name="connsiteX5" fmla="*/ 0 w 694182"/>
                    <a:gd name="connsiteY5" fmla="*/ 616268 h 694182"/>
                    <a:gd name="connsiteX6" fmla="*/ 0 w 694182"/>
                    <a:gd name="connsiteY6" fmla="*/ 77915 h 694182"/>
                    <a:gd name="connsiteX7" fmla="*/ 77915 w 694182"/>
                    <a:gd name="connsiteY7" fmla="*/ 0 h 694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94182" h="694182">
                      <a:moveTo>
                        <a:pt x="616268" y="0"/>
                      </a:moveTo>
                      <a:cubicBezTo>
                        <a:pt x="659299" y="0"/>
                        <a:pt x="694182" y="34884"/>
                        <a:pt x="694182" y="77915"/>
                      </a:cubicBezTo>
                      <a:lnTo>
                        <a:pt x="694182" y="616268"/>
                      </a:lnTo>
                      <a:cubicBezTo>
                        <a:pt x="694182" y="659299"/>
                        <a:pt x="659299" y="694182"/>
                        <a:pt x="616268" y="694182"/>
                      </a:cubicBezTo>
                      <a:lnTo>
                        <a:pt x="77915" y="694182"/>
                      </a:lnTo>
                      <a:cubicBezTo>
                        <a:pt x="34884" y="694182"/>
                        <a:pt x="0" y="659299"/>
                        <a:pt x="0" y="616268"/>
                      </a:cubicBezTo>
                      <a:lnTo>
                        <a:pt x="0" y="77915"/>
                      </a:lnTo>
                      <a:cubicBezTo>
                        <a:pt x="0" y="34884"/>
                        <a:pt x="34884" y="0"/>
                        <a:pt x="77915" y="0"/>
                      </a:cubicBezTo>
                      <a:close/>
                    </a:path>
                  </a:pathLst>
                </a:custGeom>
                <a:solidFill>
                  <a:srgbClr val="3D8E92"/>
                </a:solidFill>
                <a:ln w="9525" cap="flat">
                  <a:noFill/>
                  <a:prstDash val="solid"/>
                  <a:miter/>
                </a:ln>
              </p:spPr>
              <p:txBody>
                <a:bodyPr rtlCol="0" anchor="ctr"/>
                <a:lstStyle/>
                <a:p>
                  <a:endParaRPr lang="en-US"/>
                </a:p>
              </p:txBody>
            </p:sp>
            <p:sp>
              <p:nvSpPr>
                <p:cNvPr id="134" name="Freeform: Shape 133">
                  <a:extLst>
                    <a:ext uri="{FF2B5EF4-FFF2-40B4-BE49-F238E27FC236}">
                      <a16:creationId xmlns:a16="http://schemas.microsoft.com/office/drawing/2014/main" id="{149796C5-5BAF-1D84-3551-C03CDADCD171}"/>
                    </a:ext>
                  </a:extLst>
                </p:cNvPr>
                <p:cNvSpPr/>
                <p:nvPr/>
              </p:nvSpPr>
              <p:spPr>
                <a:xfrm rot="-2700000">
                  <a:off x="4450054" y="3073716"/>
                  <a:ext cx="694182" cy="694182"/>
                </a:xfrm>
                <a:custGeom>
                  <a:avLst/>
                  <a:gdLst>
                    <a:gd name="connsiteX0" fmla="*/ 616268 w 694182"/>
                    <a:gd name="connsiteY0" fmla="*/ 0 h 694182"/>
                    <a:gd name="connsiteX1" fmla="*/ 694182 w 694182"/>
                    <a:gd name="connsiteY1" fmla="*/ 77915 h 694182"/>
                    <a:gd name="connsiteX2" fmla="*/ 694182 w 694182"/>
                    <a:gd name="connsiteY2" fmla="*/ 616268 h 694182"/>
                    <a:gd name="connsiteX3" fmla="*/ 616268 w 694182"/>
                    <a:gd name="connsiteY3" fmla="*/ 694182 h 694182"/>
                    <a:gd name="connsiteX4" fmla="*/ 77915 w 694182"/>
                    <a:gd name="connsiteY4" fmla="*/ 694182 h 694182"/>
                    <a:gd name="connsiteX5" fmla="*/ 0 w 694182"/>
                    <a:gd name="connsiteY5" fmla="*/ 616268 h 694182"/>
                    <a:gd name="connsiteX6" fmla="*/ 0 w 694182"/>
                    <a:gd name="connsiteY6" fmla="*/ 77915 h 694182"/>
                    <a:gd name="connsiteX7" fmla="*/ 77915 w 694182"/>
                    <a:gd name="connsiteY7" fmla="*/ 0 h 694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94182" h="694182">
                      <a:moveTo>
                        <a:pt x="616268" y="0"/>
                      </a:moveTo>
                      <a:cubicBezTo>
                        <a:pt x="659299" y="0"/>
                        <a:pt x="694182" y="34884"/>
                        <a:pt x="694182" y="77915"/>
                      </a:cubicBezTo>
                      <a:lnTo>
                        <a:pt x="694182" y="616268"/>
                      </a:lnTo>
                      <a:cubicBezTo>
                        <a:pt x="694182" y="659299"/>
                        <a:pt x="659299" y="694182"/>
                        <a:pt x="616268" y="694182"/>
                      </a:cubicBezTo>
                      <a:lnTo>
                        <a:pt x="77915" y="694182"/>
                      </a:lnTo>
                      <a:cubicBezTo>
                        <a:pt x="34884" y="694182"/>
                        <a:pt x="0" y="659299"/>
                        <a:pt x="0" y="616268"/>
                      </a:cubicBezTo>
                      <a:lnTo>
                        <a:pt x="0" y="77915"/>
                      </a:lnTo>
                      <a:cubicBezTo>
                        <a:pt x="0" y="34884"/>
                        <a:pt x="34884" y="0"/>
                        <a:pt x="77915" y="0"/>
                      </a:cubicBezTo>
                      <a:close/>
                    </a:path>
                  </a:pathLst>
                </a:custGeom>
                <a:noFill/>
                <a:ln w="9525" cap="rnd">
                  <a:solidFill>
                    <a:srgbClr val="070707"/>
                  </a:solidFill>
                  <a:prstDash val="solid"/>
                  <a:round/>
                </a:ln>
              </p:spPr>
              <p:txBody>
                <a:bodyPr rtlCol="0" anchor="ctr"/>
                <a:lstStyle/>
                <a:p>
                  <a:endParaRPr lang="en-US"/>
                </a:p>
              </p:txBody>
            </p:sp>
            <p:sp>
              <p:nvSpPr>
                <p:cNvPr id="135" name="Freeform: Shape 134">
                  <a:extLst>
                    <a:ext uri="{FF2B5EF4-FFF2-40B4-BE49-F238E27FC236}">
                      <a16:creationId xmlns:a16="http://schemas.microsoft.com/office/drawing/2014/main" id="{18423BCC-3B78-0149-8F55-D006A509932E}"/>
                    </a:ext>
                  </a:extLst>
                </p:cNvPr>
                <p:cNvSpPr/>
                <p:nvPr/>
              </p:nvSpPr>
              <p:spPr>
                <a:xfrm rot="-2700000">
                  <a:off x="4566279" y="3189874"/>
                  <a:ext cx="461867" cy="461867"/>
                </a:xfrm>
                <a:custGeom>
                  <a:avLst/>
                  <a:gdLst>
                    <a:gd name="connsiteX0" fmla="*/ 409956 w 461867"/>
                    <a:gd name="connsiteY0" fmla="*/ 0 h 461867"/>
                    <a:gd name="connsiteX1" fmla="*/ 461867 w 461867"/>
                    <a:gd name="connsiteY1" fmla="*/ 51911 h 461867"/>
                    <a:gd name="connsiteX2" fmla="*/ 461867 w 461867"/>
                    <a:gd name="connsiteY2" fmla="*/ 409956 h 461867"/>
                    <a:gd name="connsiteX3" fmla="*/ 409956 w 461867"/>
                    <a:gd name="connsiteY3" fmla="*/ 461867 h 461867"/>
                    <a:gd name="connsiteX4" fmla="*/ 51911 w 461867"/>
                    <a:gd name="connsiteY4" fmla="*/ 461867 h 461867"/>
                    <a:gd name="connsiteX5" fmla="*/ 0 w 461867"/>
                    <a:gd name="connsiteY5" fmla="*/ 409956 h 461867"/>
                    <a:gd name="connsiteX6" fmla="*/ 0 w 461867"/>
                    <a:gd name="connsiteY6" fmla="*/ 51911 h 461867"/>
                    <a:gd name="connsiteX7" fmla="*/ 51911 w 461867"/>
                    <a:gd name="connsiteY7" fmla="*/ 0 h 461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61867" h="461867">
                      <a:moveTo>
                        <a:pt x="409956" y="0"/>
                      </a:moveTo>
                      <a:cubicBezTo>
                        <a:pt x="438626" y="0"/>
                        <a:pt x="461867" y="23241"/>
                        <a:pt x="461867" y="51911"/>
                      </a:cubicBezTo>
                      <a:lnTo>
                        <a:pt x="461867" y="409956"/>
                      </a:lnTo>
                      <a:cubicBezTo>
                        <a:pt x="461867" y="438626"/>
                        <a:pt x="438626" y="461867"/>
                        <a:pt x="409956" y="461867"/>
                      </a:cubicBezTo>
                      <a:lnTo>
                        <a:pt x="51911" y="461867"/>
                      </a:lnTo>
                      <a:cubicBezTo>
                        <a:pt x="23241" y="461867"/>
                        <a:pt x="0" y="438626"/>
                        <a:pt x="0" y="409956"/>
                      </a:cubicBezTo>
                      <a:lnTo>
                        <a:pt x="0" y="51911"/>
                      </a:lnTo>
                      <a:cubicBezTo>
                        <a:pt x="0" y="23241"/>
                        <a:pt x="23241" y="0"/>
                        <a:pt x="51911" y="0"/>
                      </a:cubicBezTo>
                      <a:close/>
                    </a:path>
                  </a:pathLst>
                </a:custGeom>
                <a:solidFill>
                  <a:srgbClr val="FFFFFF"/>
                </a:solidFill>
                <a:ln w="9525" cap="flat">
                  <a:noFill/>
                  <a:prstDash val="solid"/>
                  <a:miter/>
                </a:ln>
              </p:spPr>
              <p:txBody>
                <a:bodyPr rtlCol="0" anchor="ctr"/>
                <a:lstStyle/>
                <a:p>
                  <a:endParaRPr lang="en-US"/>
                </a:p>
              </p:txBody>
            </p:sp>
          </p:grpSp>
        </p:grpSp>
        <p:sp>
          <p:nvSpPr>
            <p:cNvPr id="129" name="TextBox 128">
              <a:extLst>
                <a:ext uri="{FF2B5EF4-FFF2-40B4-BE49-F238E27FC236}">
                  <a16:creationId xmlns:a16="http://schemas.microsoft.com/office/drawing/2014/main" id="{65189F1C-C8F4-2EA1-0E7C-A281192C45FA}"/>
                </a:ext>
              </a:extLst>
            </p:cNvPr>
            <p:cNvSpPr txBox="1"/>
            <p:nvPr/>
          </p:nvSpPr>
          <p:spPr>
            <a:xfrm>
              <a:off x="7168720" y="2141286"/>
              <a:ext cx="2279806" cy="400494"/>
            </a:xfrm>
            <a:prstGeom prst="rect">
              <a:avLst/>
            </a:prstGeom>
            <a:noFill/>
          </p:spPr>
          <p:txBody>
            <a:bodyPr wrap="square" rtlCol="0">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ضغط العمل والإرهاق  </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sp>
          <p:nvSpPr>
            <p:cNvPr id="130" name="TextBox 129">
              <a:extLst>
                <a:ext uri="{FF2B5EF4-FFF2-40B4-BE49-F238E27FC236}">
                  <a16:creationId xmlns:a16="http://schemas.microsoft.com/office/drawing/2014/main" id="{EAB6EA7A-4B9A-D089-A55E-EB4FC4043936}"/>
                </a:ext>
              </a:extLst>
            </p:cNvPr>
            <p:cNvSpPr txBox="1"/>
            <p:nvPr/>
          </p:nvSpPr>
          <p:spPr>
            <a:xfrm>
              <a:off x="9508632" y="2355017"/>
              <a:ext cx="637590" cy="338554"/>
            </a:xfrm>
            <a:prstGeom prst="rect">
              <a:avLst/>
            </a:prstGeom>
            <a:noFill/>
          </p:spPr>
          <p:txBody>
            <a:bodyPr wrap="square" rtlCol="0">
              <a:spAutoFit/>
            </a:bodyPr>
            <a:lstStyle/>
            <a:p>
              <a:pPr algn="ctr">
                <a:spcAft>
                  <a:spcPts val="800"/>
                </a:spcAft>
              </a:pPr>
              <a:r>
                <a:rPr lang="en-US" sz="1600" b="1" dirty="0">
                  <a:latin typeface="Times New Roman" panose="02020603050405020304" pitchFamily="18" charset="0"/>
                  <a:ea typeface="Calibri" panose="020F0502020204030204" pitchFamily="34" charset="0"/>
                  <a:cs typeface="Adobe Arabic" panose="02040503050201020203" pitchFamily="18" charset="-78"/>
                </a:rPr>
                <a:t>02</a:t>
              </a:r>
            </a:p>
          </p:txBody>
        </p:sp>
      </p:grpSp>
      <p:grpSp>
        <p:nvGrpSpPr>
          <p:cNvPr id="141" name="Group 140">
            <a:extLst>
              <a:ext uri="{FF2B5EF4-FFF2-40B4-BE49-F238E27FC236}">
                <a16:creationId xmlns:a16="http://schemas.microsoft.com/office/drawing/2014/main" id="{186186F5-B271-5684-9CC7-597BDE6288A7}"/>
              </a:ext>
            </a:extLst>
          </p:cNvPr>
          <p:cNvGrpSpPr/>
          <p:nvPr/>
        </p:nvGrpSpPr>
        <p:grpSpPr>
          <a:xfrm>
            <a:off x="6049191" y="4102881"/>
            <a:ext cx="3434683" cy="981721"/>
            <a:chOff x="6904272" y="3049073"/>
            <a:chExt cx="3434683" cy="981721"/>
          </a:xfrm>
        </p:grpSpPr>
        <p:grpSp>
          <p:nvGrpSpPr>
            <p:cNvPr id="142" name="Group 141">
              <a:extLst>
                <a:ext uri="{FF2B5EF4-FFF2-40B4-BE49-F238E27FC236}">
                  <a16:creationId xmlns:a16="http://schemas.microsoft.com/office/drawing/2014/main" id="{C2908975-741C-78DD-B0EC-C52E86E83E93}"/>
                </a:ext>
              </a:extLst>
            </p:cNvPr>
            <p:cNvGrpSpPr/>
            <p:nvPr/>
          </p:nvGrpSpPr>
          <p:grpSpPr>
            <a:xfrm flipH="1">
              <a:off x="6904272" y="3049073"/>
              <a:ext cx="3434683" cy="981721"/>
              <a:chOff x="1036872" y="1394445"/>
              <a:chExt cx="3434683" cy="981721"/>
            </a:xfrm>
          </p:grpSpPr>
          <p:grpSp>
            <p:nvGrpSpPr>
              <p:cNvPr id="145" name="Graphic 2">
                <a:extLst>
                  <a:ext uri="{FF2B5EF4-FFF2-40B4-BE49-F238E27FC236}">
                    <a16:creationId xmlns:a16="http://schemas.microsoft.com/office/drawing/2014/main" id="{488426B5-1750-C9DC-AE14-623FBF18DF89}"/>
                  </a:ext>
                </a:extLst>
              </p:cNvPr>
              <p:cNvGrpSpPr/>
              <p:nvPr/>
            </p:nvGrpSpPr>
            <p:grpSpPr>
              <a:xfrm>
                <a:off x="1473371" y="1471158"/>
                <a:ext cx="2998184" cy="828294"/>
                <a:chOff x="4742783" y="3006660"/>
                <a:chExt cx="2998184" cy="828294"/>
              </a:xfrm>
            </p:grpSpPr>
            <p:sp>
              <p:nvSpPr>
                <p:cNvPr id="150" name="Freeform: Shape 149">
                  <a:extLst>
                    <a:ext uri="{FF2B5EF4-FFF2-40B4-BE49-F238E27FC236}">
                      <a16:creationId xmlns:a16="http://schemas.microsoft.com/office/drawing/2014/main" id="{7660EAAE-CDEF-787B-9A54-742F21972844}"/>
                    </a:ext>
                  </a:extLst>
                </p:cNvPr>
                <p:cNvSpPr/>
                <p:nvPr/>
              </p:nvSpPr>
              <p:spPr>
                <a:xfrm>
                  <a:off x="6495097" y="3006660"/>
                  <a:ext cx="1245870" cy="828294"/>
                </a:xfrm>
                <a:custGeom>
                  <a:avLst/>
                  <a:gdLst>
                    <a:gd name="connsiteX0" fmla="*/ 830961 w 1245870"/>
                    <a:gd name="connsiteY0" fmla="*/ 828294 h 828294"/>
                    <a:gd name="connsiteX1" fmla="*/ 831723 w 1245870"/>
                    <a:gd name="connsiteY1" fmla="*/ 828294 h 828294"/>
                    <a:gd name="connsiteX2" fmla="*/ 855440 w 1245870"/>
                    <a:gd name="connsiteY2" fmla="*/ 818483 h 828294"/>
                    <a:gd name="connsiteX3" fmla="*/ 1236059 w 1245870"/>
                    <a:gd name="connsiteY3" fmla="*/ 437864 h 828294"/>
                    <a:gd name="connsiteX4" fmla="*/ 1245870 w 1245870"/>
                    <a:gd name="connsiteY4" fmla="*/ 414147 h 828294"/>
                    <a:gd name="connsiteX5" fmla="*/ 1236059 w 1245870"/>
                    <a:gd name="connsiteY5" fmla="*/ 390430 h 828294"/>
                    <a:gd name="connsiteX6" fmla="*/ 855345 w 1245870"/>
                    <a:gd name="connsiteY6" fmla="*/ 9811 h 828294"/>
                    <a:gd name="connsiteX7" fmla="*/ 831628 w 1245870"/>
                    <a:gd name="connsiteY7" fmla="*/ 0 h 828294"/>
                    <a:gd name="connsiteX8" fmla="*/ 828294 w 1245870"/>
                    <a:gd name="connsiteY8" fmla="*/ 0 h 828294"/>
                    <a:gd name="connsiteX9" fmla="*/ 0 w 1245870"/>
                    <a:gd name="connsiteY9" fmla="*/ 828294 h 828294"/>
                    <a:gd name="connsiteX10" fmla="*/ 830866 w 1245870"/>
                    <a:gd name="connsiteY10" fmla="*/ 828294 h 8282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45870" h="828294">
                      <a:moveTo>
                        <a:pt x="830961" y="828294"/>
                      </a:moveTo>
                      <a:lnTo>
                        <a:pt x="831723" y="828294"/>
                      </a:lnTo>
                      <a:cubicBezTo>
                        <a:pt x="840677" y="828294"/>
                        <a:pt x="849059" y="824770"/>
                        <a:pt x="855440" y="818483"/>
                      </a:cubicBezTo>
                      <a:lnTo>
                        <a:pt x="1236059" y="437864"/>
                      </a:lnTo>
                      <a:cubicBezTo>
                        <a:pt x="1242346" y="431578"/>
                        <a:pt x="1245870" y="423101"/>
                        <a:pt x="1245870" y="414147"/>
                      </a:cubicBezTo>
                      <a:cubicBezTo>
                        <a:pt x="1245870" y="405194"/>
                        <a:pt x="1242346" y="396812"/>
                        <a:pt x="1236059" y="390430"/>
                      </a:cubicBezTo>
                      <a:lnTo>
                        <a:pt x="855345" y="9811"/>
                      </a:lnTo>
                      <a:cubicBezTo>
                        <a:pt x="849059" y="3524"/>
                        <a:pt x="840581" y="0"/>
                        <a:pt x="831628" y="0"/>
                      </a:cubicBezTo>
                      <a:lnTo>
                        <a:pt x="828294" y="0"/>
                      </a:lnTo>
                      <a:lnTo>
                        <a:pt x="0" y="828294"/>
                      </a:lnTo>
                      <a:lnTo>
                        <a:pt x="830866" y="828294"/>
                      </a:lnTo>
                      <a:close/>
                    </a:path>
                  </a:pathLst>
                </a:custGeom>
                <a:solidFill>
                  <a:srgbClr val="FFCC66"/>
                </a:solidFill>
                <a:ln w="9525" cap="flat">
                  <a:noFill/>
                  <a:prstDash val="solid"/>
                  <a:miter/>
                </a:ln>
              </p:spPr>
              <p:txBody>
                <a:bodyPr rtlCol="0" anchor="ctr"/>
                <a:lstStyle/>
                <a:p>
                  <a:endParaRPr lang="en-US"/>
                </a:p>
              </p:txBody>
            </p:sp>
            <p:sp>
              <p:nvSpPr>
                <p:cNvPr id="151" name="Freeform: Shape 150">
                  <a:extLst>
                    <a:ext uri="{FF2B5EF4-FFF2-40B4-BE49-F238E27FC236}">
                      <a16:creationId xmlns:a16="http://schemas.microsoft.com/office/drawing/2014/main" id="{F79A6D58-0AC0-42A4-35E6-A49F7E829404}"/>
                    </a:ext>
                  </a:extLst>
                </p:cNvPr>
                <p:cNvSpPr/>
                <p:nvPr/>
              </p:nvSpPr>
              <p:spPr>
                <a:xfrm>
                  <a:off x="4742783" y="3006660"/>
                  <a:ext cx="2998184" cy="828294"/>
                </a:xfrm>
                <a:custGeom>
                  <a:avLst/>
                  <a:gdLst>
                    <a:gd name="connsiteX0" fmla="*/ 2584037 w 2998184"/>
                    <a:gd name="connsiteY0" fmla="*/ 0 h 828294"/>
                    <a:gd name="connsiteX1" fmla="*/ 2607755 w 2998184"/>
                    <a:gd name="connsiteY1" fmla="*/ 9811 h 828294"/>
                    <a:gd name="connsiteX2" fmla="*/ 2988374 w 2998184"/>
                    <a:gd name="connsiteY2" fmla="*/ 390430 h 828294"/>
                    <a:gd name="connsiteX3" fmla="*/ 2998184 w 2998184"/>
                    <a:gd name="connsiteY3" fmla="*/ 414147 h 828294"/>
                    <a:gd name="connsiteX4" fmla="*/ 2988374 w 2998184"/>
                    <a:gd name="connsiteY4" fmla="*/ 437864 h 828294"/>
                    <a:gd name="connsiteX5" fmla="*/ 2607755 w 2998184"/>
                    <a:gd name="connsiteY5" fmla="*/ 818483 h 828294"/>
                    <a:gd name="connsiteX6" fmla="*/ 2584037 w 2998184"/>
                    <a:gd name="connsiteY6" fmla="*/ 828294 h 828294"/>
                    <a:gd name="connsiteX7" fmla="*/ 414147 w 2998184"/>
                    <a:gd name="connsiteY7" fmla="*/ 828294 h 828294"/>
                    <a:gd name="connsiteX8" fmla="*/ 390430 w 2998184"/>
                    <a:gd name="connsiteY8" fmla="*/ 818483 h 828294"/>
                    <a:gd name="connsiteX9" fmla="*/ 9811 w 2998184"/>
                    <a:gd name="connsiteY9" fmla="*/ 437864 h 828294"/>
                    <a:gd name="connsiteX10" fmla="*/ 0 w 2998184"/>
                    <a:gd name="connsiteY10" fmla="*/ 414147 h 828294"/>
                    <a:gd name="connsiteX11" fmla="*/ 9811 w 2998184"/>
                    <a:gd name="connsiteY11" fmla="*/ 390430 h 828294"/>
                    <a:gd name="connsiteX12" fmla="*/ 390430 w 2998184"/>
                    <a:gd name="connsiteY12" fmla="*/ 9811 h 828294"/>
                    <a:gd name="connsiteX13" fmla="*/ 414147 w 2998184"/>
                    <a:gd name="connsiteY13" fmla="*/ 0 h 828294"/>
                    <a:gd name="connsiteX14" fmla="*/ 2584037 w 2998184"/>
                    <a:gd name="connsiteY14" fmla="*/ 0 h 8282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998184" h="828294">
                      <a:moveTo>
                        <a:pt x="2584037" y="0"/>
                      </a:moveTo>
                      <a:cubicBezTo>
                        <a:pt x="2592991" y="0"/>
                        <a:pt x="2601373" y="3524"/>
                        <a:pt x="2607755" y="9811"/>
                      </a:cubicBezTo>
                      <a:lnTo>
                        <a:pt x="2988374" y="390430"/>
                      </a:lnTo>
                      <a:cubicBezTo>
                        <a:pt x="2994660" y="396716"/>
                        <a:pt x="2998184" y="405194"/>
                        <a:pt x="2998184" y="414147"/>
                      </a:cubicBezTo>
                      <a:cubicBezTo>
                        <a:pt x="2998184" y="423101"/>
                        <a:pt x="2994660" y="431483"/>
                        <a:pt x="2988374" y="437864"/>
                      </a:cubicBezTo>
                      <a:lnTo>
                        <a:pt x="2607755" y="818483"/>
                      </a:lnTo>
                      <a:cubicBezTo>
                        <a:pt x="2601468" y="824770"/>
                        <a:pt x="2592991" y="828294"/>
                        <a:pt x="2584037" y="828294"/>
                      </a:cubicBezTo>
                      <a:lnTo>
                        <a:pt x="414147" y="828294"/>
                      </a:lnTo>
                      <a:cubicBezTo>
                        <a:pt x="405194" y="828294"/>
                        <a:pt x="396811" y="824770"/>
                        <a:pt x="390430" y="818483"/>
                      </a:cubicBezTo>
                      <a:lnTo>
                        <a:pt x="9811" y="437864"/>
                      </a:lnTo>
                      <a:cubicBezTo>
                        <a:pt x="3524" y="431578"/>
                        <a:pt x="0" y="423101"/>
                        <a:pt x="0" y="414147"/>
                      </a:cubicBezTo>
                      <a:cubicBezTo>
                        <a:pt x="0" y="405194"/>
                        <a:pt x="3524" y="396812"/>
                        <a:pt x="9811" y="390430"/>
                      </a:cubicBezTo>
                      <a:lnTo>
                        <a:pt x="390430" y="9811"/>
                      </a:lnTo>
                      <a:cubicBezTo>
                        <a:pt x="396716" y="3524"/>
                        <a:pt x="405194" y="0"/>
                        <a:pt x="414147" y="0"/>
                      </a:cubicBezTo>
                      <a:lnTo>
                        <a:pt x="2584037" y="0"/>
                      </a:lnTo>
                      <a:close/>
                    </a:path>
                  </a:pathLst>
                </a:custGeom>
                <a:noFill/>
                <a:ln w="9525" cap="rnd">
                  <a:solidFill>
                    <a:srgbClr val="070707"/>
                  </a:solidFill>
                  <a:prstDash val="solid"/>
                  <a:round/>
                </a:ln>
              </p:spPr>
              <p:txBody>
                <a:bodyPr rtlCol="0" anchor="ctr"/>
                <a:lstStyle/>
                <a:p>
                  <a:endParaRPr lang="en-US"/>
                </a:p>
              </p:txBody>
            </p:sp>
            <p:sp>
              <p:nvSpPr>
                <p:cNvPr id="152" name="Freeform: Shape 151">
                  <a:extLst>
                    <a:ext uri="{FF2B5EF4-FFF2-40B4-BE49-F238E27FC236}">
                      <a16:creationId xmlns:a16="http://schemas.microsoft.com/office/drawing/2014/main" id="{8D35D9B5-383D-2316-7633-86E88942580F}"/>
                    </a:ext>
                  </a:extLst>
                </p:cNvPr>
                <p:cNvSpPr/>
                <p:nvPr/>
              </p:nvSpPr>
              <p:spPr>
                <a:xfrm>
                  <a:off x="4895183" y="3109912"/>
                  <a:ext cx="2796650" cy="615886"/>
                </a:xfrm>
                <a:custGeom>
                  <a:avLst/>
                  <a:gdLst>
                    <a:gd name="connsiteX0" fmla="*/ 2279809 w 2796650"/>
                    <a:gd name="connsiteY0" fmla="*/ 549783 h 615886"/>
                    <a:gd name="connsiteX1" fmla="*/ 2779967 w 2796650"/>
                    <a:gd name="connsiteY1" fmla="*/ 94012 h 615886"/>
                    <a:gd name="connsiteX2" fmla="*/ 2745772 w 2796650"/>
                    <a:gd name="connsiteY2" fmla="*/ 5715 h 615886"/>
                    <a:gd name="connsiteX3" fmla="*/ 333185 w 2796650"/>
                    <a:gd name="connsiteY3" fmla="*/ 0 h 615886"/>
                    <a:gd name="connsiteX4" fmla="*/ 276701 w 2796650"/>
                    <a:gd name="connsiteY4" fmla="*/ 23431 h 615886"/>
                    <a:gd name="connsiteX5" fmla="*/ 0 w 2796650"/>
                    <a:gd name="connsiteY5" fmla="*/ 302038 h 615886"/>
                    <a:gd name="connsiteX6" fmla="*/ 276796 w 2796650"/>
                    <a:gd name="connsiteY6" fmla="*/ 586264 h 615886"/>
                    <a:gd name="connsiteX7" fmla="*/ 333375 w 2796650"/>
                    <a:gd name="connsiteY7" fmla="*/ 610267 h 615886"/>
                    <a:gd name="connsiteX8" fmla="*/ 2108835 w 2796650"/>
                    <a:gd name="connsiteY8" fmla="*/ 615887 h 615886"/>
                    <a:gd name="connsiteX9" fmla="*/ 2279904 w 2796650"/>
                    <a:gd name="connsiteY9" fmla="*/ 549688 h 615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796650" h="615886">
                      <a:moveTo>
                        <a:pt x="2279809" y="549783"/>
                      </a:moveTo>
                      <a:lnTo>
                        <a:pt x="2779967" y="94012"/>
                      </a:lnTo>
                      <a:cubicBezTo>
                        <a:pt x="2814257" y="62770"/>
                        <a:pt x="2792159" y="5715"/>
                        <a:pt x="2745772" y="5715"/>
                      </a:cubicBezTo>
                      <a:lnTo>
                        <a:pt x="333185" y="0"/>
                      </a:lnTo>
                      <a:cubicBezTo>
                        <a:pt x="311944" y="0"/>
                        <a:pt x="291656" y="8382"/>
                        <a:pt x="276701" y="23431"/>
                      </a:cubicBezTo>
                      <a:lnTo>
                        <a:pt x="0" y="302038"/>
                      </a:lnTo>
                      <a:lnTo>
                        <a:pt x="276796" y="586264"/>
                      </a:lnTo>
                      <a:cubicBezTo>
                        <a:pt x="291656" y="601504"/>
                        <a:pt x="312039" y="610172"/>
                        <a:pt x="333375" y="610267"/>
                      </a:cubicBezTo>
                      <a:lnTo>
                        <a:pt x="2108835" y="615887"/>
                      </a:lnTo>
                      <a:cubicBezTo>
                        <a:pt x="2172081" y="615887"/>
                        <a:pt x="2233136" y="592265"/>
                        <a:pt x="2279904" y="549688"/>
                      </a:cubicBezTo>
                      <a:close/>
                    </a:path>
                  </a:pathLst>
                </a:custGeom>
                <a:solidFill>
                  <a:srgbClr val="FFFFFF"/>
                </a:solidFill>
                <a:ln w="9525" cap="flat">
                  <a:noFill/>
                  <a:prstDash val="solid"/>
                  <a:miter/>
                </a:ln>
              </p:spPr>
              <p:txBody>
                <a:bodyPr rtlCol="0" anchor="ctr"/>
                <a:lstStyle/>
                <a:p>
                  <a:endParaRPr lang="en-US"/>
                </a:p>
              </p:txBody>
            </p:sp>
            <p:sp>
              <p:nvSpPr>
                <p:cNvPr id="153" name="Freeform: Shape 152">
                  <a:extLst>
                    <a:ext uri="{FF2B5EF4-FFF2-40B4-BE49-F238E27FC236}">
                      <a16:creationId xmlns:a16="http://schemas.microsoft.com/office/drawing/2014/main" id="{5DC6752F-9C59-FE76-D09C-8449F822024C}"/>
                    </a:ext>
                  </a:extLst>
                </p:cNvPr>
                <p:cNvSpPr/>
                <p:nvPr/>
              </p:nvSpPr>
              <p:spPr>
                <a:xfrm>
                  <a:off x="6495192" y="3599520"/>
                  <a:ext cx="555974" cy="235434"/>
                </a:xfrm>
                <a:custGeom>
                  <a:avLst/>
                  <a:gdLst>
                    <a:gd name="connsiteX0" fmla="*/ 555974 w 555974"/>
                    <a:gd name="connsiteY0" fmla="*/ 235434 h 235434"/>
                    <a:gd name="connsiteX1" fmla="*/ 350615 w 555974"/>
                    <a:gd name="connsiteY1" fmla="*/ 30075 h 235434"/>
                    <a:gd name="connsiteX2" fmla="*/ 205359 w 555974"/>
                    <a:gd name="connsiteY2" fmla="*/ 30075 h 235434"/>
                    <a:gd name="connsiteX3" fmla="*/ 0 w 555974"/>
                    <a:gd name="connsiteY3" fmla="*/ 235434 h 235434"/>
                    <a:gd name="connsiteX4" fmla="*/ 555974 w 555974"/>
                    <a:gd name="connsiteY4" fmla="*/ 235434 h 2354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5974" h="235434">
                      <a:moveTo>
                        <a:pt x="555974" y="235434"/>
                      </a:moveTo>
                      <a:lnTo>
                        <a:pt x="350615" y="30075"/>
                      </a:lnTo>
                      <a:cubicBezTo>
                        <a:pt x="310515" y="-10025"/>
                        <a:pt x="245459" y="-10025"/>
                        <a:pt x="205359" y="30075"/>
                      </a:cubicBezTo>
                      <a:lnTo>
                        <a:pt x="0" y="235434"/>
                      </a:lnTo>
                      <a:lnTo>
                        <a:pt x="555974" y="235434"/>
                      </a:lnTo>
                      <a:close/>
                    </a:path>
                  </a:pathLst>
                </a:custGeom>
                <a:solidFill>
                  <a:srgbClr val="FFCC66"/>
                </a:solidFill>
                <a:ln w="9525" cap="flat">
                  <a:noFill/>
                  <a:prstDash val="solid"/>
                  <a:miter/>
                </a:ln>
              </p:spPr>
              <p:txBody>
                <a:bodyPr rtlCol="0" anchor="ctr"/>
                <a:lstStyle/>
                <a:p>
                  <a:endParaRPr lang="en-US" dirty="0"/>
                </a:p>
              </p:txBody>
            </p:sp>
            <p:sp>
              <p:nvSpPr>
                <p:cNvPr id="154" name="Freeform: Shape 153">
                  <a:extLst>
                    <a:ext uri="{FF2B5EF4-FFF2-40B4-BE49-F238E27FC236}">
                      <a16:creationId xmlns:a16="http://schemas.microsoft.com/office/drawing/2014/main" id="{D7038C50-B23C-5925-456D-06952EFB6E36}"/>
                    </a:ext>
                  </a:extLst>
                </p:cNvPr>
                <p:cNvSpPr/>
                <p:nvPr/>
              </p:nvSpPr>
              <p:spPr>
                <a:xfrm>
                  <a:off x="6385750" y="3834955"/>
                  <a:ext cx="711327" cy="9525"/>
                </a:xfrm>
                <a:custGeom>
                  <a:avLst/>
                  <a:gdLst>
                    <a:gd name="connsiteX0" fmla="*/ 711327 w 711327"/>
                    <a:gd name="connsiteY0" fmla="*/ 0 h 9525"/>
                    <a:gd name="connsiteX1" fmla="*/ 0 w 711327"/>
                    <a:gd name="connsiteY1" fmla="*/ 0 h 9525"/>
                  </a:gdLst>
                  <a:ahLst/>
                  <a:cxnLst>
                    <a:cxn ang="0">
                      <a:pos x="connsiteX0" y="connsiteY0"/>
                    </a:cxn>
                    <a:cxn ang="0">
                      <a:pos x="connsiteX1" y="connsiteY1"/>
                    </a:cxn>
                  </a:cxnLst>
                  <a:rect l="l" t="t" r="r" b="b"/>
                  <a:pathLst>
                    <a:path w="711327" h="9525">
                      <a:moveTo>
                        <a:pt x="711327" y="0"/>
                      </a:moveTo>
                      <a:lnTo>
                        <a:pt x="0" y="0"/>
                      </a:lnTo>
                    </a:path>
                  </a:pathLst>
                </a:custGeom>
                <a:ln w="9525" cap="rnd">
                  <a:solidFill>
                    <a:srgbClr val="070707"/>
                  </a:solidFill>
                  <a:prstDash val="solid"/>
                  <a:round/>
                </a:ln>
              </p:spPr>
              <p:txBody>
                <a:bodyPr rtlCol="0" anchor="ctr"/>
                <a:lstStyle/>
                <a:p>
                  <a:endParaRPr lang="en-US"/>
                </a:p>
              </p:txBody>
            </p:sp>
          </p:grpSp>
          <p:grpSp>
            <p:nvGrpSpPr>
              <p:cNvPr id="146" name="Graphic 2">
                <a:extLst>
                  <a:ext uri="{FF2B5EF4-FFF2-40B4-BE49-F238E27FC236}">
                    <a16:creationId xmlns:a16="http://schemas.microsoft.com/office/drawing/2014/main" id="{2D1C03B2-C77A-94B3-4F00-8074FE86A182}"/>
                  </a:ext>
                </a:extLst>
              </p:cNvPr>
              <p:cNvGrpSpPr/>
              <p:nvPr/>
            </p:nvGrpSpPr>
            <p:grpSpPr>
              <a:xfrm>
                <a:off x="1036872" y="1394445"/>
                <a:ext cx="981721" cy="981721"/>
                <a:chOff x="4306284" y="2929947"/>
                <a:chExt cx="981721" cy="981721"/>
              </a:xfrm>
            </p:grpSpPr>
            <p:sp>
              <p:nvSpPr>
                <p:cNvPr id="147" name="Freeform: Shape 146">
                  <a:extLst>
                    <a:ext uri="{FF2B5EF4-FFF2-40B4-BE49-F238E27FC236}">
                      <a16:creationId xmlns:a16="http://schemas.microsoft.com/office/drawing/2014/main" id="{57AA7D09-4FD0-AD93-47D6-44ECE66CDCC0}"/>
                    </a:ext>
                  </a:extLst>
                </p:cNvPr>
                <p:cNvSpPr/>
                <p:nvPr/>
              </p:nvSpPr>
              <p:spPr>
                <a:xfrm rot="-2700000">
                  <a:off x="4450054" y="3073716"/>
                  <a:ext cx="694182" cy="694182"/>
                </a:xfrm>
                <a:custGeom>
                  <a:avLst/>
                  <a:gdLst>
                    <a:gd name="connsiteX0" fmla="*/ 616268 w 694182"/>
                    <a:gd name="connsiteY0" fmla="*/ 0 h 694182"/>
                    <a:gd name="connsiteX1" fmla="*/ 694182 w 694182"/>
                    <a:gd name="connsiteY1" fmla="*/ 77915 h 694182"/>
                    <a:gd name="connsiteX2" fmla="*/ 694182 w 694182"/>
                    <a:gd name="connsiteY2" fmla="*/ 616268 h 694182"/>
                    <a:gd name="connsiteX3" fmla="*/ 616268 w 694182"/>
                    <a:gd name="connsiteY3" fmla="*/ 694182 h 694182"/>
                    <a:gd name="connsiteX4" fmla="*/ 77915 w 694182"/>
                    <a:gd name="connsiteY4" fmla="*/ 694182 h 694182"/>
                    <a:gd name="connsiteX5" fmla="*/ 0 w 694182"/>
                    <a:gd name="connsiteY5" fmla="*/ 616268 h 694182"/>
                    <a:gd name="connsiteX6" fmla="*/ 0 w 694182"/>
                    <a:gd name="connsiteY6" fmla="*/ 77915 h 694182"/>
                    <a:gd name="connsiteX7" fmla="*/ 77915 w 694182"/>
                    <a:gd name="connsiteY7" fmla="*/ 0 h 694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94182" h="694182">
                      <a:moveTo>
                        <a:pt x="616268" y="0"/>
                      </a:moveTo>
                      <a:cubicBezTo>
                        <a:pt x="659299" y="0"/>
                        <a:pt x="694182" y="34884"/>
                        <a:pt x="694182" y="77915"/>
                      </a:cubicBezTo>
                      <a:lnTo>
                        <a:pt x="694182" y="616268"/>
                      </a:lnTo>
                      <a:cubicBezTo>
                        <a:pt x="694182" y="659299"/>
                        <a:pt x="659299" y="694182"/>
                        <a:pt x="616268" y="694182"/>
                      </a:cubicBezTo>
                      <a:lnTo>
                        <a:pt x="77915" y="694182"/>
                      </a:lnTo>
                      <a:cubicBezTo>
                        <a:pt x="34884" y="694182"/>
                        <a:pt x="0" y="659299"/>
                        <a:pt x="0" y="616268"/>
                      </a:cubicBezTo>
                      <a:lnTo>
                        <a:pt x="0" y="77915"/>
                      </a:lnTo>
                      <a:cubicBezTo>
                        <a:pt x="0" y="34884"/>
                        <a:pt x="34884" y="0"/>
                        <a:pt x="77915" y="0"/>
                      </a:cubicBezTo>
                      <a:close/>
                    </a:path>
                  </a:pathLst>
                </a:custGeom>
                <a:solidFill>
                  <a:srgbClr val="3D8E92"/>
                </a:solidFill>
                <a:ln w="9525" cap="flat">
                  <a:noFill/>
                  <a:prstDash val="solid"/>
                  <a:miter/>
                </a:ln>
              </p:spPr>
              <p:txBody>
                <a:bodyPr rtlCol="0" anchor="ctr"/>
                <a:lstStyle/>
                <a:p>
                  <a:endParaRPr lang="en-US"/>
                </a:p>
              </p:txBody>
            </p:sp>
            <p:sp>
              <p:nvSpPr>
                <p:cNvPr id="148" name="Freeform: Shape 147">
                  <a:extLst>
                    <a:ext uri="{FF2B5EF4-FFF2-40B4-BE49-F238E27FC236}">
                      <a16:creationId xmlns:a16="http://schemas.microsoft.com/office/drawing/2014/main" id="{D1FEF0E1-04A8-180A-F111-FA14A0ABBA56}"/>
                    </a:ext>
                  </a:extLst>
                </p:cNvPr>
                <p:cNvSpPr/>
                <p:nvPr/>
              </p:nvSpPr>
              <p:spPr>
                <a:xfrm rot="-2700000">
                  <a:off x="4450054" y="3073716"/>
                  <a:ext cx="694182" cy="694182"/>
                </a:xfrm>
                <a:custGeom>
                  <a:avLst/>
                  <a:gdLst>
                    <a:gd name="connsiteX0" fmla="*/ 616268 w 694182"/>
                    <a:gd name="connsiteY0" fmla="*/ 0 h 694182"/>
                    <a:gd name="connsiteX1" fmla="*/ 694182 w 694182"/>
                    <a:gd name="connsiteY1" fmla="*/ 77915 h 694182"/>
                    <a:gd name="connsiteX2" fmla="*/ 694182 w 694182"/>
                    <a:gd name="connsiteY2" fmla="*/ 616268 h 694182"/>
                    <a:gd name="connsiteX3" fmla="*/ 616268 w 694182"/>
                    <a:gd name="connsiteY3" fmla="*/ 694182 h 694182"/>
                    <a:gd name="connsiteX4" fmla="*/ 77915 w 694182"/>
                    <a:gd name="connsiteY4" fmla="*/ 694182 h 694182"/>
                    <a:gd name="connsiteX5" fmla="*/ 0 w 694182"/>
                    <a:gd name="connsiteY5" fmla="*/ 616268 h 694182"/>
                    <a:gd name="connsiteX6" fmla="*/ 0 w 694182"/>
                    <a:gd name="connsiteY6" fmla="*/ 77915 h 694182"/>
                    <a:gd name="connsiteX7" fmla="*/ 77915 w 694182"/>
                    <a:gd name="connsiteY7" fmla="*/ 0 h 694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94182" h="694182">
                      <a:moveTo>
                        <a:pt x="616268" y="0"/>
                      </a:moveTo>
                      <a:cubicBezTo>
                        <a:pt x="659299" y="0"/>
                        <a:pt x="694182" y="34884"/>
                        <a:pt x="694182" y="77915"/>
                      </a:cubicBezTo>
                      <a:lnTo>
                        <a:pt x="694182" y="616268"/>
                      </a:lnTo>
                      <a:cubicBezTo>
                        <a:pt x="694182" y="659299"/>
                        <a:pt x="659299" y="694182"/>
                        <a:pt x="616268" y="694182"/>
                      </a:cubicBezTo>
                      <a:lnTo>
                        <a:pt x="77915" y="694182"/>
                      </a:lnTo>
                      <a:cubicBezTo>
                        <a:pt x="34884" y="694182"/>
                        <a:pt x="0" y="659299"/>
                        <a:pt x="0" y="616268"/>
                      </a:cubicBezTo>
                      <a:lnTo>
                        <a:pt x="0" y="77915"/>
                      </a:lnTo>
                      <a:cubicBezTo>
                        <a:pt x="0" y="34884"/>
                        <a:pt x="34884" y="0"/>
                        <a:pt x="77915" y="0"/>
                      </a:cubicBezTo>
                      <a:close/>
                    </a:path>
                  </a:pathLst>
                </a:custGeom>
                <a:solidFill>
                  <a:srgbClr val="FFCC66"/>
                </a:solidFill>
                <a:ln w="9525" cap="rnd">
                  <a:solidFill>
                    <a:srgbClr val="070707"/>
                  </a:solidFill>
                  <a:prstDash val="solid"/>
                  <a:round/>
                </a:ln>
              </p:spPr>
              <p:txBody>
                <a:bodyPr rtlCol="0" anchor="ctr"/>
                <a:lstStyle/>
                <a:p>
                  <a:endParaRPr lang="en-US"/>
                </a:p>
              </p:txBody>
            </p:sp>
            <p:sp>
              <p:nvSpPr>
                <p:cNvPr id="149" name="Freeform: Shape 148">
                  <a:extLst>
                    <a:ext uri="{FF2B5EF4-FFF2-40B4-BE49-F238E27FC236}">
                      <a16:creationId xmlns:a16="http://schemas.microsoft.com/office/drawing/2014/main" id="{19C3FB59-A960-CE11-A518-8FDC0EE2F885}"/>
                    </a:ext>
                  </a:extLst>
                </p:cNvPr>
                <p:cNvSpPr/>
                <p:nvPr/>
              </p:nvSpPr>
              <p:spPr>
                <a:xfrm rot="-2700000">
                  <a:off x="4566279" y="3189874"/>
                  <a:ext cx="461867" cy="461867"/>
                </a:xfrm>
                <a:custGeom>
                  <a:avLst/>
                  <a:gdLst>
                    <a:gd name="connsiteX0" fmla="*/ 409956 w 461867"/>
                    <a:gd name="connsiteY0" fmla="*/ 0 h 461867"/>
                    <a:gd name="connsiteX1" fmla="*/ 461867 w 461867"/>
                    <a:gd name="connsiteY1" fmla="*/ 51911 h 461867"/>
                    <a:gd name="connsiteX2" fmla="*/ 461867 w 461867"/>
                    <a:gd name="connsiteY2" fmla="*/ 409956 h 461867"/>
                    <a:gd name="connsiteX3" fmla="*/ 409956 w 461867"/>
                    <a:gd name="connsiteY3" fmla="*/ 461867 h 461867"/>
                    <a:gd name="connsiteX4" fmla="*/ 51911 w 461867"/>
                    <a:gd name="connsiteY4" fmla="*/ 461867 h 461867"/>
                    <a:gd name="connsiteX5" fmla="*/ 0 w 461867"/>
                    <a:gd name="connsiteY5" fmla="*/ 409956 h 461867"/>
                    <a:gd name="connsiteX6" fmla="*/ 0 w 461867"/>
                    <a:gd name="connsiteY6" fmla="*/ 51911 h 461867"/>
                    <a:gd name="connsiteX7" fmla="*/ 51911 w 461867"/>
                    <a:gd name="connsiteY7" fmla="*/ 0 h 461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61867" h="461867">
                      <a:moveTo>
                        <a:pt x="409956" y="0"/>
                      </a:moveTo>
                      <a:cubicBezTo>
                        <a:pt x="438626" y="0"/>
                        <a:pt x="461867" y="23241"/>
                        <a:pt x="461867" y="51911"/>
                      </a:cubicBezTo>
                      <a:lnTo>
                        <a:pt x="461867" y="409956"/>
                      </a:lnTo>
                      <a:cubicBezTo>
                        <a:pt x="461867" y="438626"/>
                        <a:pt x="438626" y="461867"/>
                        <a:pt x="409956" y="461867"/>
                      </a:cubicBezTo>
                      <a:lnTo>
                        <a:pt x="51911" y="461867"/>
                      </a:lnTo>
                      <a:cubicBezTo>
                        <a:pt x="23241" y="461867"/>
                        <a:pt x="0" y="438626"/>
                        <a:pt x="0" y="409956"/>
                      </a:cubicBezTo>
                      <a:lnTo>
                        <a:pt x="0" y="51911"/>
                      </a:lnTo>
                      <a:cubicBezTo>
                        <a:pt x="0" y="23241"/>
                        <a:pt x="23241" y="0"/>
                        <a:pt x="51911" y="0"/>
                      </a:cubicBezTo>
                      <a:close/>
                    </a:path>
                  </a:pathLst>
                </a:custGeom>
                <a:solidFill>
                  <a:srgbClr val="FFFFFF"/>
                </a:solidFill>
                <a:ln w="9525" cap="flat">
                  <a:noFill/>
                  <a:prstDash val="solid"/>
                  <a:miter/>
                </a:ln>
              </p:spPr>
              <p:txBody>
                <a:bodyPr rtlCol="0" anchor="ctr"/>
                <a:lstStyle/>
                <a:p>
                  <a:endParaRPr lang="en-US"/>
                </a:p>
              </p:txBody>
            </p:sp>
          </p:grpSp>
        </p:grpSp>
        <p:sp>
          <p:nvSpPr>
            <p:cNvPr id="143" name="TextBox 142">
              <a:extLst>
                <a:ext uri="{FF2B5EF4-FFF2-40B4-BE49-F238E27FC236}">
                  <a16:creationId xmlns:a16="http://schemas.microsoft.com/office/drawing/2014/main" id="{F954AAA8-3FE1-7EC6-6812-8C47392739D8}"/>
                </a:ext>
              </a:extLst>
            </p:cNvPr>
            <p:cNvSpPr txBox="1"/>
            <p:nvPr/>
          </p:nvSpPr>
          <p:spPr>
            <a:xfrm>
              <a:off x="7174443" y="3255196"/>
              <a:ext cx="2279806" cy="400494"/>
            </a:xfrm>
            <a:prstGeom prst="rect">
              <a:avLst/>
            </a:prstGeom>
            <a:noFill/>
          </p:spPr>
          <p:txBody>
            <a:bodyPr wrap="square" rtlCol="0">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غياب الحافز أو التحفيز  </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sp>
          <p:nvSpPr>
            <p:cNvPr id="144" name="TextBox 143">
              <a:extLst>
                <a:ext uri="{FF2B5EF4-FFF2-40B4-BE49-F238E27FC236}">
                  <a16:creationId xmlns:a16="http://schemas.microsoft.com/office/drawing/2014/main" id="{B1AA0F5B-0B53-B847-0500-B5FC928A1531}"/>
                </a:ext>
              </a:extLst>
            </p:cNvPr>
            <p:cNvSpPr txBox="1"/>
            <p:nvPr/>
          </p:nvSpPr>
          <p:spPr>
            <a:xfrm>
              <a:off x="9508632" y="3360228"/>
              <a:ext cx="637590" cy="338554"/>
            </a:xfrm>
            <a:prstGeom prst="rect">
              <a:avLst/>
            </a:prstGeom>
            <a:noFill/>
          </p:spPr>
          <p:txBody>
            <a:bodyPr wrap="square" rtlCol="0">
              <a:spAutoFit/>
            </a:bodyPr>
            <a:lstStyle/>
            <a:p>
              <a:pPr algn="ctr">
                <a:spcAft>
                  <a:spcPts val="800"/>
                </a:spcAft>
              </a:pPr>
              <a:r>
                <a:rPr lang="en-US" sz="1600" b="1" dirty="0">
                  <a:latin typeface="Times New Roman" panose="02020603050405020304" pitchFamily="18" charset="0"/>
                  <a:ea typeface="Calibri" panose="020F0502020204030204" pitchFamily="34" charset="0"/>
                  <a:cs typeface="Adobe Arabic" panose="02040503050201020203" pitchFamily="18" charset="-78"/>
                </a:rPr>
                <a:t>03</a:t>
              </a:r>
            </a:p>
          </p:txBody>
        </p:sp>
      </p:grpSp>
      <p:grpSp>
        <p:nvGrpSpPr>
          <p:cNvPr id="155" name="Group 154">
            <a:extLst>
              <a:ext uri="{FF2B5EF4-FFF2-40B4-BE49-F238E27FC236}">
                <a16:creationId xmlns:a16="http://schemas.microsoft.com/office/drawing/2014/main" id="{02130EC5-527F-C1DB-995D-855D76846164}"/>
              </a:ext>
            </a:extLst>
          </p:cNvPr>
          <p:cNvGrpSpPr/>
          <p:nvPr/>
        </p:nvGrpSpPr>
        <p:grpSpPr>
          <a:xfrm>
            <a:off x="6098325" y="5201271"/>
            <a:ext cx="3434683" cy="981721"/>
            <a:chOff x="6904272" y="4115873"/>
            <a:chExt cx="3434683" cy="981721"/>
          </a:xfrm>
        </p:grpSpPr>
        <p:grpSp>
          <p:nvGrpSpPr>
            <p:cNvPr id="156" name="Group 155">
              <a:extLst>
                <a:ext uri="{FF2B5EF4-FFF2-40B4-BE49-F238E27FC236}">
                  <a16:creationId xmlns:a16="http://schemas.microsoft.com/office/drawing/2014/main" id="{12F13001-7040-C583-5F9E-B9CF41F0A5FE}"/>
                </a:ext>
              </a:extLst>
            </p:cNvPr>
            <p:cNvGrpSpPr/>
            <p:nvPr/>
          </p:nvGrpSpPr>
          <p:grpSpPr>
            <a:xfrm flipH="1">
              <a:off x="6904272" y="4115873"/>
              <a:ext cx="3434683" cy="981721"/>
              <a:chOff x="1036872" y="1394445"/>
              <a:chExt cx="3434683" cy="981721"/>
            </a:xfrm>
          </p:grpSpPr>
          <p:grpSp>
            <p:nvGrpSpPr>
              <p:cNvPr id="159" name="Graphic 2">
                <a:extLst>
                  <a:ext uri="{FF2B5EF4-FFF2-40B4-BE49-F238E27FC236}">
                    <a16:creationId xmlns:a16="http://schemas.microsoft.com/office/drawing/2014/main" id="{B1CB99A8-DF6A-78AD-3C4D-E899AB9B6A06}"/>
                  </a:ext>
                </a:extLst>
              </p:cNvPr>
              <p:cNvGrpSpPr/>
              <p:nvPr/>
            </p:nvGrpSpPr>
            <p:grpSpPr>
              <a:xfrm>
                <a:off x="1473371" y="1471158"/>
                <a:ext cx="2998184" cy="828294"/>
                <a:chOff x="4742783" y="3006660"/>
                <a:chExt cx="2998184" cy="828294"/>
              </a:xfrm>
            </p:grpSpPr>
            <p:sp>
              <p:nvSpPr>
                <p:cNvPr id="164" name="Freeform: Shape 163">
                  <a:extLst>
                    <a:ext uri="{FF2B5EF4-FFF2-40B4-BE49-F238E27FC236}">
                      <a16:creationId xmlns:a16="http://schemas.microsoft.com/office/drawing/2014/main" id="{FFD14C01-687E-4229-4C97-6A007DB2BF3F}"/>
                    </a:ext>
                  </a:extLst>
                </p:cNvPr>
                <p:cNvSpPr/>
                <p:nvPr/>
              </p:nvSpPr>
              <p:spPr>
                <a:xfrm>
                  <a:off x="6495097" y="3006660"/>
                  <a:ext cx="1245870" cy="828294"/>
                </a:xfrm>
                <a:custGeom>
                  <a:avLst/>
                  <a:gdLst>
                    <a:gd name="connsiteX0" fmla="*/ 830961 w 1245870"/>
                    <a:gd name="connsiteY0" fmla="*/ 828294 h 828294"/>
                    <a:gd name="connsiteX1" fmla="*/ 831723 w 1245870"/>
                    <a:gd name="connsiteY1" fmla="*/ 828294 h 828294"/>
                    <a:gd name="connsiteX2" fmla="*/ 855440 w 1245870"/>
                    <a:gd name="connsiteY2" fmla="*/ 818483 h 828294"/>
                    <a:gd name="connsiteX3" fmla="*/ 1236059 w 1245870"/>
                    <a:gd name="connsiteY3" fmla="*/ 437864 h 828294"/>
                    <a:gd name="connsiteX4" fmla="*/ 1245870 w 1245870"/>
                    <a:gd name="connsiteY4" fmla="*/ 414147 h 828294"/>
                    <a:gd name="connsiteX5" fmla="*/ 1236059 w 1245870"/>
                    <a:gd name="connsiteY5" fmla="*/ 390430 h 828294"/>
                    <a:gd name="connsiteX6" fmla="*/ 855345 w 1245870"/>
                    <a:gd name="connsiteY6" fmla="*/ 9811 h 828294"/>
                    <a:gd name="connsiteX7" fmla="*/ 831628 w 1245870"/>
                    <a:gd name="connsiteY7" fmla="*/ 0 h 828294"/>
                    <a:gd name="connsiteX8" fmla="*/ 828294 w 1245870"/>
                    <a:gd name="connsiteY8" fmla="*/ 0 h 828294"/>
                    <a:gd name="connsiteX9" fmla="*/ 0 w 1245870"/>
                    <a:gd name="connsiteY9" fmla="*/ 828294 h 828294"/>
                    <a:gd name="connsiteX10" fmla="*/ 830866 w 1245870"/>
                    <a:gd name="connsiteY10" fmla="*/ 828294 h 8282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45870" h="828294">
                      <a:moveTo>
                        <a:pt x="830961" y="828294"/>
                      </a:moveTo>
                      <a:lnTo>
                        <a:pt x="831723" y="828294"/>
                      </a:lnTo>
                      <a:cubicBezTo>
                        <a:pt x="840677" y="828294"/>
                        <a:pt x="849059" y="824770"/>
                        <a:pt x="855440" y="818483"/>
                      </a:cubicBezTo>
                      <a:lnTo>
                        <a:pt x="1236059" y="437864"/>
                      </a:lnTo>
                      <a:cubicBezTo>
                        <a:pt x="1242346" y="431578"/>
                        <a:pt x="1245870" y="423101"/>
                        <a:pt x="1245870" y="414147"/>
                      </a:cubicBezTo>
                      <a:cubicBezTo>
                        <a:pt x="1245870" y="405194"/>
                        <a:pt x="1242346" y="396812"/>
                        <a:pt x="1236059" y="390430"/>
                      </a:cubicBezTo>
                      <a:lnTo>
                        <a:pt x="855345" y="9811"/>
                      </a:lnTo>
                      <a:cubicBezTo>
                        <a:pt x="849059" y="3524"/>
                        <a:pt x="840581" y="0"/>
                        <a:pt x="831628" y="0"/>
                      </a:cubicBezTo>
                      <a:lnTo>
                        <a:pt x="828294" y="0"/>
                      </a:lnTo>
                      <a:lnTo>
                        <a:pt x="0" y="828294"/>
                      </a:lnTo>
                      <a:lnTo>
                        <a:pt x="830866" y="828294"/>
                      </a:lnTo>
                      <a:close/>
                    </a:path>
                  </a:pathLst>
                </a:custGeom>
                <a:solidFill>
                  <a:srgbClr val="B0B0B0"/>
                </a:solidFill>
                <a:ln w="9525" cap="flat">
                  <a:noFill/>
                  <a:prstDash val="solid"/>
                  <a:miter/>
                </a:ln>
              </p:spPr>
              <p:txBody>
                <a:bodyPr rtlCol="0" anchor="ctr"/>
                <a:lstStyle/>
                <a:p>
                  <a:endParaRPr lang="en-US"/>
                </a:p>
              </p:txBody>
            </p:sp>
            <p:sp>
              <p:nvSpPr>
                <p:cNvPr id="165" name="Freeform: Shape 164">
                  <a:extLst>
                    <a:ext uri="{FF2B5EF4-FFF2-40B4-BE49-F238E27FC236}">
                      <a16:creationId xmlns:a16="http://schemas.microsoft.com/office/drawing/2014/main" id="{12FD2F07-457F-9DA1-9127-8A5FCAFBC993}"/>
                    </a:ext>
                  </a:extLst>
                </p:cNvPr>
                <p:cNvSpPr/>
                <p:nvPr/>
              </p:nvSpPr>
              <p:spPr>
                <a:xfrm>
                  <a:off x="4742783" y="3006660"/>
                  <a:ext cx="2998184" cy="828294"/>
                </a:xfrm>
                <a:custGeom>
                  <a:avLst/>
                  <a:gdLst>
                    <a:gd name="connsiteX0" fmla="*/ 2584037 w 2998184"/>
                    <a:gd name="connsiteY0" fmla="*/ 0 h 828294"/>
                    <a:gd name="connsiteX1" fmla="*/ 2607755 w 2998184"/>
                    <a:gd name="connsiteY1" fmla="*/ 9811 h 828294"/>
                    <a:gd name="connsiteX2" fmla="*/ 2988374 w 2998184"/>
                    <a:gd name="connsiteY2" fmla="*/ 390430 h 828294"/>
                    <a:gd name="connsiteX3" fmla="*/ 2998184 w 2998184"/>
                    <a:gd name="connsiteY3" fmla="*/ 414147 h 828294"/>
                    <a:gd name="connsiteX4" fmla="*/ 2988374 w 2998184"/>
                    <a:gd name="connsiteY4" fmla="*/ 437864 h 828294"/>
                    <a:gd name="connsiteX5" fmla="*/ 2607755 w 2998184"/>
                    <a:gd name="connsiteY5" fmla="*/ 818483 h 828294"/>
                    <a:gd name="connsiteX6" fmla="*/ 2584037 w 2998184"/>
                    <a:gd name="connsiteY6" fmla="*/ 828294 h 828294"/>
                    <a:gd name="connsiteX7" fmla="*/ 414147 w 2998184"/>
                    <a:gd name="connsiteY7" fmla="*/ 828294 h 828294"/>
                    <a:gd name="connsiteX8" fmla="*/ 390430 w 2998184"/>
                    <a:gd name="connsiteY8" fmla="*/ 818483 h 828294"/>
                    <a:gd name="connsiteX9" fmla="*/ 9811 w 2998184"/>
                    <a:gd name="connsiteY9" fmla="*/ 437864 h 828294"/>
                    <a:gd name="connsiteX10" fmla="*/ 0 w 2998184"/>
                    <a:gd name="connsiteY10" fmla="*/ 414147 h 828294"/>
                    <a:gd name="connsiteX11" fmla="*/ 9811 w 2998184"/>
                    <a:gd name="connsiteY11" fmla="*/ 390430 h 828294"/>
                    <a:gd name="connsiteX12" fmla="*/ 390430 w 2998184"/>
                    <a:gd name="connsiteY12" fmla="*/ 9811 h 828294"/>
                    <a:gd name="connsiteX13" fmla="*/ 414147 w 2998184"/>
                    <a:gd name="connsiteY13" fmla="*/ 0 h 828294"/>
                    <a:gd name="connsiteX14" fmla="*/ 2584037 w 2998184"/>
                    <a:gd name="connsiteY14" fmla="*/ 0 h 8282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998184" h="828294">
                      <a:moveTo>
                        <a:pt x="2584037" y="0"/>
                      </a:moveTo>
                      <a:cubicBezTo>
                        <a:pt x="2592991" y="0"/>
                        <a:pt x="2601373" y="3524"/>
                        <a:pt x="2607755" y="9811"/>
                      </a:cubicBezTo>
                      <a:lnTo>
                        <a:pt x="2988374" y="390430"/>
                      </a:lnTo>
                      <a:cubicBezTo>
                        <a:pt x="2994660" y="396716"/>
                        <a:pt x="2998184" y="405194"/>
                        <a:pt x="2998184" y="414147"/>
                      </a:cubicBezTo>
                      <a:cubicBezTo>
                        <a:pt x="2998184" y="423101"/>
                        <a:pt x="2994660" y="431483"/>
                        <a:pt x="2988374" y="437864"/>
                      </a:cubicBezTo>
                      <a:lnTo>
                        <a:pt x="2607755" y="818483"/>
                      </a:lnTo>
                      <a:cubicBezTo>
                        <a:pt x="2601468" y="824770"/>
                        <a:pt x="2592991" y="828294"/>
                        <a:pt x="2584037" y="828294"/>
                      </a:cubicBezTo>
                      <a:lnTo>
                        <a:pt x="414147" y="828294"/>
                      </a:lnTo>
                      <a:cubicBezTo>
                        <a:pt x="405194" y="828294"/>
                        <a:pt x="396811" y="824770"/>
                        <a:pt x="390430" y="818483"/>
                      </a:cubicBezTo>
                      <a:lnTo>
                        <a:pt x="9811" y="437864"/>
                      </a:lnTo>
                      <a:cubicBezTo>
                        <a:pt x="3524" y="431578"/>
                        <a:pt x="0" y="423101"/>
                        <a:pt x="0" y="414147"/>
                      </a:cubicBezTo>
                      <a:cubicBezTo>
                        <a:pt x="0" y="405194"/>
                        <a:pt x="3524" y="396812"/>
                        <a:pt x="9811" y="390430"/>
                      </a:cubicBezTo>
                      <a:lnTo>
                        <a:pt x="390430" y="9811"/>
                      </a:lnTo>
                      <a:cubicBezTo>
                        <a:pt x="396716" y="3524"/>
                        <a:pt x="405194" y="0"/>
                        <a:pt x="414147" y="0"/>
                      </a:cubicBezTo>
                      <a:lnTo>
                        <a:pt x="2584037" y="0"/>
                      </a:lnTo>
                      <a:close/>
                    </a:path>
                  </a:pathLst>
                </a:custGeom>
                <a:noFill/>
                <a:ln w="9525" cap="rnd">
                  <a:solidFill>
                    <a:srgbClr val="070707"/>
                  </a:solidFill>
                  <a:prstDash val="solid"/>
                  <a:round/>
                </a:ln>
              </p:spPr>
              <p:txBody>
                <a:bodyPr rtlCol="0" anchor="ctr"/>
                <a:lstStyle/>
                <a:p>
                  <a:endParaRPr lang="en-US"/>
                </a:p>
              </p:txBody>
            </p:sp>
            <p:sp>
              <p:nvSpPr>
                <p:cNvPr id="166" name="Freeform: Shape 165">
                  <a:extLst>
                    <a:ext uri="{FF2B5EF4-FFF2-40B4-BE49-F238E27FC236}">
                      <a16:creationId xmlns:a16="http://schemas.microsoft.com/office/drawing/2014/main" id="{57D0CB74-CEB6-DD64-0B98-756D79F29287}"/>
                    </a:ext>
                  </a:extLst>
                </p:cNvPr>
                <p:cNvSpPr/>
                <p:nvPr/>
              </p:nvSpPr>
              <p:spPr>
                <a:xfrm>
                  <a:off x="4895183" y="3109912"/>
                  <a:ext cx="2796650" cy="615886"/>
                </a:xfrm>
                <a:custGeom>
                  <a:avLst/>
                  <a:gdLst>
                    <a:gd name="connsiteX0" fmla="*/ 2279809 w 2796650"/>
                    <a:gd name="connsiteY0" fmla="*/ 549783 h 615886"/>
                    <a:gd name="connsiteX1" fmla="*/ 2779967 w 2796650"/>
                    <a:gd name="connsiteY1" fmla="*/ 94012 h 615886"/>
                    <a:gd name="connsiteX2" fmla="*/ 2745772 w 2796650"/>
                    <a:gd name="connsiteY2" fmla="*/ 5715 h 615886"/>
                    <a:gd name="connsiteX3" fmla="*/ 333185 w 2796650"/>
                    <a:gd name="connsiteY3" fmla="*/ 0 h 615886"/>
                    <a:gd name="connsiteX4" fmla="*/ 276701 w 2796650"/>
                    <a:gd name="connsiteY4" fmla="*/ 23431 h 615886"/>
                    <a:gd name="connsiteX5" fmla="*/ 0 w 2796650"/>
                    <a:gd name="connsiteY5" fmla="*/ 302038 h 615886"/>
                    <a:gd name="connsiteX6" fmla="*/ 276796 w 2796650"/>
                    <a:gd name="connsiteY6" fmla="*/ 586264 h 615886"/>
                    <a:gd name="connsiteX7" fmla="*/ 333375 w 2796650"/>
                    <a:gd name="connsiteY7" fmla="*/ 610267 h 615886"/>
                    <a:gd name="connsiteX8" fmla="*/ 2108835 w 2796650"/>
                    <a:gd name="connsiteY8" fmla="*/ 615887 h 615886"/>
                    <a:gd name="connsiteX9" fmla="*/ 2279904 w 2796650"/>
                    <a:gd name="connsiteY9" fmla="*/ 549688 h 615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796650" h="615886">
                      <a:moveTo>
                        <a:pt x="2279809" y="549783"/>
                      </a:moveTo>
                      <a:lnTo>
                        <a:pt x="2779967" y="94012"/>
                      </a:lnTo>
                      <a:cubicBezTo>
                        <a:pt x="2814257" y="62770"/>
                        <a:pt x="2792159" y="5715"/>
                        <a:pt x="2745772" y="5715"/>
                      </a:cubicBezTo>
                      <a:lnTo>
                        <a:pt x="333185" y="0"/>
                      </a:lnTo>
                      <a:cubicBezTo>
                        <a:pt x="311944" y="0"/>
                        <a:pt x="291656" y="8382"/>
                        <a:pt x="276701" y="23431"/>
                      </a:cubicBezTo>
                      <a:lnTo>
                        <a:pt x="0" y="302038"/>
                      </a:lnTo>
                      <a:lnTo>
                        <a:pt x="276796" y="586264"/>
                      </a:lnTo>
                      <a:cubicBezTo>
                        <a:pt x="291656" y="601504"/>
                        <a:pt x="312039" y="610172"/>
                        <a:pt x="333375" y="610267"/>
                      </a:cubicBezTo>
                      <a:lnTo>
                        <a:pt x="2108835" y="615887"/>
                      </a:lnTo>
                      <a:cubicBezTo>
                        <a:pt x="2172081" y="615887"/>
                        <a:pt x="2233136" y="592265"/>
                        <a:pt x="2279904" y="549688"/>
                      </a:cubicBezTo>
                      <a:close/>
                    </a:path>
                  </a:pathLst>
                </a:custGeom>
                <a:solidFill>
                  <a:srgbClr val="FFFFFF"/>
                </a:solidFill>
                <a:ln w="9525" cap="flat">
                  <a:noFill/>
                  <a:prstDash val="solid"/>
                  <a:miter/>
                </a:ln>
              </p:spPr>
              <p:txBody>
                <a:bodyPr rtlCol="0" anchor="ctr"/>
                <a:lstStyle/>
                <a:p>
                  <a:endParaRPr lang="en-US"/>
                </a:p>
              </p:txBody>
            </p:sp>
            <p:sp>
              <p:nvSpPr>
                <p:cNvPr id="167" name="Freeform: Shape 166">
                  <a:extLst>
                    <a:ext uri="{FF2B5EF4-FFF2-40B4-BE49-F238E27FC236}">
                      <a16:creationId xmlns:a16="http://schemas.microsoft.com/office/drawing/2014/main" id="{60C8A9E6-7862-E7C3-A1C7-EB29F8BA67A3}"/>
                    </a:ext>
                  </a:extLst>
                </p:cNvPr>
                <p:cNvSpPr/>
                <p:nvPr/>
              </p:nvSpPr>
              <p:spPr>
                <a:xfrm>
                  <a:off x="6495192" y="3599520"/>
                  <a:ext cx="555974" cy="235434"/>
                </a:xfrm>
                <a:custGeom>
                  <a:avLst/>
                  <a:gdLst>
                    <a:gd name="connsiteX0" fmla="*/ 555974 w 555974"/>
                    <a:gd name="connsiteY0" fmla="*/ 235434 h 235434"/>
                    <a:gd name="connsiteX1" fmla="*/ 350615 w 555974"/>
                    <a:gd name="connsiteY1" fmla="*/ 30075 h 235434"/>
                    <a:gd name="connsiteX2" fmla="*/ 205359 w 555974"/>
                    <a:gd name="connsiteY2" fmla="*/ 30075 h 235434"/>
                    <a:gd name="connsiteX3" fmla="*/ 0 w 555974"/>
                    <a:gd name="connsiteY3" fmla="*/ 235434 h 235434"/>
                    <a:gd name="connsiteX4" fmla="*/ 555974 w 555974"/>
                    <a:gd name="connsiteY4" fmla="*/ 235434 h 2354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5974" h="235434">
                      <a:moveTo>
                        <a:pt x="555974" y="235434"/>
                      </a:moveTo>
                      <a:lnTo>
                        <a:pt x="350615" y="30075"/>
                      </a:lnTo>
                      <a:cubicBezTo>
                        <a:pt x="310515" y="-10025"/>
                        <a:pt x="245459" y="-10025"/>
                        <a:pt x="205359" y="30075"/>
                      </a:cubicBezTo>
                      <a:lnTo>
                        <a:pt x="0" y="235434"/>
                      </a:lnTo>
                      <a:lnTo>
                        <a:pt x="555974" y="235434"/>
                      </a:lnTo>
                      <a:close/>
                    </a:path>
                  </a:pathLst>
                </a:custGeom>
                <a:solidFill>
                  <a:srgbClr val="B0B0B0"/>
                </a:solidFill>
                <a:ln w="9525" cap="flat">
                  <a:noFill/>
                  <a:prstDash val="solid"/>
                  <a:miter/>
                </a:ln>
              </p:spPr>
              <p:txBody>
                <a:bodyPr rtlCol="0" anchor="ctr"/>
                <a:lstStyle/>
                <a:p>
                  <a:endParaRPr lang="en-US" dirty="0"/>
                </a:p>
              </p:txBody>
            </p:sp>
            <p:sp>
              <p:nvSpPr>
                <p:cNvPr id="168" name="Freeform: Shape 167">
                  <a:extLst>
                    <a:ext uri="{FF2B5EF4-FFF2-40B4-BE49-F238E27FC236}">
                      <a16:creationId xmlns:a16="http://schemas.microsoft.com/office/drawing/2014/main" id="{0BF5BB29-113E-8D22-054C-7BAA575EB751}"/>
                    </a:ext>
                  </a:extLst>
                </p:cNvPr>
                <p:cNvSpPr/>
                <p:nvPr/>
              </p:nvSpPr>
              <p:spPr>
                <a:xfrm>
                  <a:off x="6385750" y="3834955"/>
                  <a:ext cx="711327" cy="9525"/>
                </a:xfrm>
                <a:custGeom>
                  <a:avLst/>
                  <a:gdLst>
                    <a:gd name="connsiteX0" fmla="*/ 711327 w 711327"/>
                    <a:gd name="connsiteY0" fmla="*/ 0 h 9525"/>
                    <a:gd name="connsiteX1" fmla="*/ 0 w 711327"/>
                    <a:gd name="connsiteY1" fmla="*/ 0 h 9525"/>
                  </a:gdLst>
                  <a:ahLst/>
                  <a:cxnLst>
                    <a:cxn ang="0">
                      <a:pos x="connsiteX0" y="connsiteY0"/>
                    </a:cxn>
                    <a:cxn ang="0">
                      <a:pos x="connsiteX1" y="connsiteY1"/>
                    </a:cxn>
                  </a:cxnLst>
                  <a:rect l="l" t="t" r="r" b="b"/>
                  <a:pathLst>
                    <a:path w="711327" h="9525">
                      <a:moveTo>
                        <a:pt x="711327" y="0"/>
                      </a:moveTo>
                      <a:lnTo>
                        <a:pt x="0" y="0"/>
                      </a:lnTo>
                    </a:path>
                  </a:pathLst>
                </a:custGeom>
                <a:ln w="9525" cap="rnd">
                  <a:solidFill>
                    <a:srgbClr val="070707"/>
                  </a:solidFill>
                  <a:prstDash val="solid"/>
                  <a:round/>
                </a:ln>
              </p:spPr>
              <p:txBody>
                <a:bodyPr rtlCol="0" anchor="ctr"/>
                <a:lstStyle/>
                <a:p>
                  <a:endParaRPr lang="en-US"/>
                </a:p>
              </p:txBody>
            </p:sp>
          </p:grpSp>
          <p:grpSp>
            <p:nvGrpSpPr>
              <p:cNvPr id="160" name="Graphic 2">
                <a:extLst>
                  <a:ext uri="{FF2B5EF4-FFF2-40B4-BE49-F238E27FC236}">
                    <a16:creationId xmlns:a16="http://schemas.microsoft.com/office/drawing/2014/main" id="{54B9A7B2-D9D6-3774-2E63-3BD885111D73}"/>
                  </a:ext>
                </a:extLst>
              </p:cNvPr>
              <p:cNvGrpSpPr/>
              <p:nvPr/>
            </p:nvGrpSpPr>
            <p:grpSpPr>
              <a:xfrm>
                <a:off x="1036872" y="1394445"/>
                <a:ext cx="981721" cy="981721"/>
                <a:chOff x="4306284" y="2929947"/>
                <a:chExt cx="981721" cy="981721"/>
              </a:xfrm>
            </p:grpSpPr>
            <p:sp>
              <p:nvSpPr>
                <p:cNvPr id="161" name="Freeform: Shape 160">
                  <a:extLst>
                    <a:ext uri="{FF2B5EF4-FFF2-40B4-BE49-F238E27FC236}">
                      <a16:creationId xmlns:a16="http://schemas.microsoft.com/office/drawing/2014/main" id="{7F5E3DE5-ED22-6636-1C78-D09D14D250F3}"/>
                    </a:ext>
                  </a:extLst>
                </p:cNvPr>
                <p:cNvSpPr/>
                <p:nvPr/>
              </p:nvSpPr>
              <p:spPr>
                <a:xfrm rot="-2700000">
                  <a:off x="4450054" y="3073716"/>
                  <a:ext cx="694182" cy="694182"/>
                </a:xfrm>
                <a:custGeom>
                  <a:avLst/>
                  <a:gdLst>
                    <a:gd name="connsiteX0" fmla="*/ 616268 w 694182"/>
                    <a:gd name="connsiteY0" fmla="*/ 0 h 694182"/>
                    <a:gd name="connsiteX1" fmla="*/ 694182 w 694182"/>
                    <a:gd name="connsiteY1" fmla="*/ 77915 h 694182"/>
                    <a:gd name="connsiteX2" fmla="*/ 694182 w 694182"/>
                    <a:gd name="connsiteY2" fmla="*/ 616268 h 694182"/>
                    <a:gd name="connsiteX3" fmla="*/ 616268 w 694182"/>
                    <a:gd name="connsiteY3" fmla="*/ 694182 h 694182"/>
                    <a:gd name="connsiteX4" fmla="*/ 77915 w 694182"/>
                    <a:gd name="connsiteY4" fmla="*/ 694182 h 694182"/>
                    <a:gd name="connsiteX5" fmla="*/ 0 w 694182"/>
                    <a:gd name="connsiteY5" fmla="*/ 616268 h 694182"/>
                    <a:gd name="connsiteX6" fmla="*/ 0 w 694182"/>
                    <a:gd name="connsiteY6" fmla="*/ 77915 h 694182"/>
                    <a:gd name="connsiteX7" fmla="*/ 77915 w 694182"/>
                    <a:gd name="connsiteY7" fmla="*/ 0 h 694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94182" h="694182">
                      <a:moveTo>
                        <a:pt x="616268" y="0"/>
                      </a:moveTo>
                      <a:cubicBezTo>
                        <a:pt x="659299" y="0"/>
                        <a:pt x="694182" y="34884"/>
                        <a:pt x="694182" y="77915"/>
                      </a:cubicBezTo>
                      <a:lnTo>
                        <a:pt x="694182" y="616268"/>
                      </a:lnTo>
                      <a:cubicBezTo>
                        <a:pt x="694182" y="659299"/>
                        <a:pt x="659299" y="694182"/>
                        <a:pt x="616268" y="694182"/>
                      </a:cubicBezTo>
                      <a:lnTo>
                        <a:pt x="77915" y="694182"/>
                      </a:lnTo>
                      <a:cubicBezTo>
                        <a:pt x="34884" y="694182"/>
                        <a:pt x="0" y="659299"/>
                        <a:pt x="0" y="616268"/>
                      </a:cubicBezTo>
                      <a:lnTo>
                        <a:pt x="0" y="77915"/>
                      </a:lnTo>
                      <a:cubicBezTo>
                        <a:pt x="0" y="34884"/>
                        <a:pt x="34884" y="0"/>
                        <a:pt x="77915" y="0"/>
                      </a:cubicBezTo>
                      <a:close/>
                    </a:path>
                  </a:pathLst>
                </a:custGeom>
                <a:solidFill>
                  <a:srgbClr val="3D8E92"/>
                </a:solidFill>
                <a:ln w="9525" cap="flat">
                  <a:noFill/>
                  <a:prstDash val="solid"/>
                  <a:miter/>
                </a:ln>
              </p:spPr>
              <p:txBody>
                <a:bodyPr rtlCol="0" anchor="ctr"/>
                <a:lstStyle/>
                <a:p>
                  <a:endParaRPr lang="en-US"/>
                </a:p>
              </p:txBody>
            </p:sp>
            <p:sp>
              <p:nvSpPr>
                <p:cNvPr id="162" name="Freeform: Shape 161">
                  <a:extLst>
                    <a:ext uri="{FF2B5EF4-FFF2-40B4-BE49-F238E27FC236}">
                      <a16:creationId xmlns:a16="http://schemas.microsoft.com/office/drawing/2014/main" id="{646B02D3-5691-94CE-FCE3-A2BDF0DACD2C}"/>
                    </a:ext>
                  </a:extLst>
                </p:cNvPr>
                <p:cNvSpPr/>
                <p:nvPr/>
              </p:nvSpPr>
              <p:spPr>
                <a:xfrm rot="-2700000">
                  <a:off x="4450054" y="3073716"/>
                  <a:ext cx="694182" cy="694182"/>
                </a:xfrm>
                <a:custGeom>
                  <a:avLst/>
                  <a:gdLst>
                    <a:gd name="connsiteX0" fmla="*/ 616268 w 694182"/>
                    <a:gd name="connsiteY0" fmla="*/ 0 h 694182"/>
                    <a:gd name="connsiteX1" fmla="*/ 694182 w 694182"/>
                    <a:gd name="connsiteY1" fmla="*/ 77915 h 694182"/>
                    <a:gd name="connsiteX2" fmla="*/ 694182 w 694182"/>
                    <a:gd name="connsiteY2" fmla="*/ 616268 h 694182"/>
                    <a:gd name="connsiteX3" fmla="*/ 616268 w 694182"/>
                    <a:gd name="connsiteY3" fmla="*/ 694182 h 694182"/>
                    <a:gd name="connsiteX4" fmla="*/ 77915 w 694182"/>
                    <a:gd name="connsiteY4" fmla="*/ 694182 h 694182"/>
                    <a:gd name="connsiteX5" fmla="*/ 0 w 694182"/>
                    <a:gd name="connsiteY5" fmla="*/ 616268 h 694182"/>
                    <a:gd name="connsiteX6" fmla="*/ 0 w 694182"/>
                    <a:gd name="connsiteY6" fmla="*/ 77915 h 694182"/>
                    <a:gd name="connsiteX7" fmla="*/ 77915 w 694182"/>
                    <a:gd name="connsiteY7" fmla="*/ 0 h 694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94182" h="694182">
                      <a:moveTo>
                        <a:pt x="616268" y="0"/>
                      </a:moveTo>
                      <a:cubicBezTo>
                        <a:pt x="659299" y="0"/>
                        <a:pt x="694182" y="34884"/>
                        <a:pt x="694182" y="77915"/>
                      </a:cubicBezTo>
                      <a:lnTo>
                        <a:pt x="694182" y="616268"/>
                      </a:lnTo>
                      <a:cubicBezTo>
                        <a:pt x="694182" y="659299"/>
                        <a:pt x="659299" y="694182"/>
                        <a:pt x="616268" y="694182"/>
                      </a:cubicBezTo>
                      <a:lnTo>
                        <a:pt x="77915" y="694182"/>
                      </a:lnTo>
                      <a:cubicBezTo>
                        <a:pt x="34884" y="694182"/>
                        <a:pt x="0" y="659299"/>
                        <a:pt x="0" y="616268"/>
                      </a:cubicBezTo>
                      <a:lnTo>
                        <a:pt x="0" y="77915"/>
                      </a:lnTo>
                      <a:cubicBezTo>
                        <a:pt x="0" y="34884"/>
                        <a:pt x="34884" y="0"/>
                        <a:pt x="77915" y="0"/>
                      </a:cubicBezTo>
                      <a:close/>
                    </a:path>
                  </a:pathLst>
                </a:custGeom>
                <a:solidFill>
                  <a:srgbClr val="B0B0B0"/>
                </a:solidFill>
                <a:ln w="9525" cap="rnd">
                  <a:solidFill>
                    <a:srgbClr val="070707"/>
                  </a:solidFill>
                  <a:prstDash val="solid"/>
                  <a:round/>
                </a:ln>
              </p:spPr>
              <p:txBody>
                <a:bodyPr rtlCol="0" anchor="ctr"/>
                <a:lstStyle/>
                <a:p>
                  <a:endParaRPr lang="en-US"/>
                </a:p>
              </p:txBody>
            </p:sp>
            <p:sp>
              <p:nvSpPr>
                <p:cNvPr id="163" name="Freeform: Shape 162">
                  <a:extLst>
                    <a:ext uri="{FF2B5EF4-FFF2-40B4-BE49-F238E27FC236}">
                      <a16:creationId xmlns:a16="http://schemas.microsoft.com/office/drawing/2014/main" id="{C0FD844E-4F33-3CFB-294E-EF9AEB694F70}"/>
                    </a:ext>
                  </a:extLst>
                </p:cNvPr>
                <p:cNvSpPr/>
                <p:nvPr/>
              </p:nvSpPr>
              <p:spPr>
                <a:xfrm rot="-2700000">
                  <a:off x="4566279" y="3189874"/>
                  <a:ext cx="461867" cy="461867"/>
                </a:xfrm>
                <a:custGeom>
                  <a:avLst/>
                  <a:gdLst>
                    <a:gd name="connsiteX0" fmla="*/ 409956 w 461867"/>
                    <a:gd name="connsiteY0" fmla="*/ 0 h 461867"/>
                    <a:gd name="connsiteX1" fmla="*/ 461867 w 461867"/>
                    <a:gd name="connsiteY1" fmla="*/ 51911 h 461867"/>
                    <a:gd name="connsiteX2" fmla="*/ 461867 w 461867"/>
                    <a:gd name="connsiteY2" fmla="*/ 409956 h 461867"/>
                    <a:gd name="connsiteX3" fmla="*/ 409956 w 461867"/>
                    <a:gd name="connsiteY3" fmla="*/ 461867 h 461867"/>
                    <a:gd name="connsiteX4" fmla="*/ 51911 w 461867"/>
                    <a:gd name="connsiteY4" fmla="*/ 461867 h 461867"/>
                    <a:gd name="connsiteX5" fmla="*/ 0 w 461867"/>
                    <a:gd name="connsiteY5" fmla="*/ 409956 h 461867"/>
                    <a:gd name="connsiteX6" fmla="*/ 0 w 461867"/>
                    <a:gd name="connsiteY6" fmla="*/ 51911 h 461867"/>
                    <a:gd name="connsiteX7" fmla="*/ 51911 w 461867"/>
                    <a:gd name="connsiteY7" fmla="*/ 0 h 461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61867" h="461867">
                      <a:moveTo>
                        <a:pt x="409956" y="0"/>
                      </a:moveTo>
                      <a:cubicBezTo>
                        <a:pt x="438626" y="0"/>
                        <a:pt x="461867" y="23241"/>
                        <a:pt x="461867" y="51911"/>
                      </a:cubicBezTo>
                      <a:lnTo>
                        <a:pt x="461867" y="409956"/>
                      </a:lnTo>
                      <a:cubicBezTo>
                        <a:pt x="461867" y="438626"/>
                        <a:pt x="438626" y="461867"/>
                        <a:pt x="409956" y="461867"/>
                      </a:cubicBezTo>
                      <a:lnTo>
                        <a:pt x="51911" y="461867"/>
                      </a:lnTo>
                      <a:cubicBezTo>
                        <a:pt x="23241" y="461867"/>
                        <a:pt x="0" y="438626"/>
                        <a:pt x="0" y="409956"/>
                      </a:cubicBezTo>
                      <a:lnTo>
                        <a:pt x="0" y="51911"/>
                      </a:lnTo>
                      <a:cubicBezTo>
                        <a:pt x="0" y="23241"/>
                        <a:pt x="23241" y="0"/>
                        <a:pt x="51911" y="0"/>
                      </a:cubicBezTo>
                      <a:close/>
                    </a:path>
                  </a:pathLst>
                </a:custGeom>
                <a:solidFill>
                  <a:srgbClr val="FFFFFF"/>
                </a:solidFill>
                <a:ln w="9525" cap="flat">
                  <a:noFill/>
                  <a:prstDash val="solid"/>
                  <a:miter/>
                </a:ln>
              </p:spPr>
              <p:txBody>
                <a:bodyPr rtlCol="0" anchor="ctr"/>
                <a:lstStyle/>
                <a:p>
                  <a:endParaRPr lang="en-US"/>
                </a:p>
              </p:txBody>
            </p:sp>
          </p:grpSp>
        </p:grpSp>
        <p:sp>
          <p:nvSpPr>
            <p:cNvPr id="157" name="TextBox 156">
              <a:extLst>
                <a:ext uri="{FF2B5EF4-FFF2-40B4-BE49-F238E27FC236}">
                  <a16:creationId xmlns:a16="http://schemas.microsoft.com/office/drawing/2014/main" id="{8691A07A-7924-1612-B3BE-9BFA6F800DBC}"/>
                </a:ext>
              </a:extLst>
            </p:cNvPr>
            <p:cNvSpPr txBox="1"/>
            <p:nvPr/>
          </p:nvSpPr>
          <p:spPr>
            <a:xfrm>
              <a:off x="7241631" y="4302942"/>
              <a:ext cx="2279806" cy="400494"/>
            </a:xfrm>
            <a:prstGeom prst="rect">
              <a:avLst/>
            </a:prstGeom>
            <a:noFill/>
          </p:spPr>
          <p:txBody>
            <a:bodyPr wrap="square" rtlCol="0">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مشكلات تنظيمية أو إدارية  </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sp>
          <p:nvSpPr>
            <p:cNvPr id="158" name="TextBox 157">
              <a:extLst>
                <a:ext uri="{FF2B5EF4-FFF2-40B4-BE49-F238E27FC236}">
                  <a16:creationId xmlns:a16="http://schemas.microsoft.com/office/drawing/2014/main" id="{CF9E1994-F121-FA3B-F4E9-0691D856C968}"/>
                </a:ext>
              </a:extLst>
            </p:cNvPr>
            <p:cNvSpPr txBox="1"/>
            <p:nvPr/>
          </p:nvSpPr>
          <p:spPr>
            <a:xfrm>
              <a:off x="9508632" y="4500952"/>
              <a:ext cx="637590" cy="338554"/>
            </a:xfrm>
            <a:prstGeom prst="rect">
              <a:avLst/>
            </a:prstGeom>
            <a:noFill/>
          </p:spPr>
          <p:txBody>
            <a:bodyPr wrap="square" rtlCol="0">
              <a:spAutoFit/>
            </a:bodyPr>
            <a:lstStyle/>
            <a:p>
              <a:pPr algn="ctr">
                <a:spcAft>
                  <a:spcPts val="800"/>
                </a:spcAft>
              </a:pPr>
              <a:r>
                <a:rPr lang="en-US" sz="1600" b="1" dirty="0">
                  <a:latin typeface="Times New Roman" panose="02020603050405020304" pitchFamily="18" charset="0"/>
                  <a:ea typeface="Calibri" panose="020F0502020204030204" pitchFamily="34" charset="0"/>
                  <a:cs typeface="Adobe Arabic" panose="02040503050201020203" pitchFamily="18" charset="-78"/>
                </a:rPr>
                <a:t>04</a:t>
              </a:r>
            </a:p>
          </p:txBody>
        </p:sp>
      </p:grpSp>
      <p:grpSp>
        <p:nvGrpSpPr>
          <p:cNvPr id="169" name="Group 168">
            <a:extLst>
              <a:ext uri="{FF2B5EF4-FFF2-40B4-BE49-F238E27FC236}">
                <a16:creationId xmlns:a16="http://schemas.microsoft.com/office/drawing/2014/main" id="{64EF31C8-1AE8-1AD5-41EE-3B65B3F66AAA}"/>
              </a:ext>
            </a:extLst>
          </p:cNvPr>
          <p:cNvGrpSpPr/>
          <p:nvPr/>
        </p:nvGrpSpPr>
        <p:grpSpPr>
          <a:xfrm>
            <a:off x="2787245" y="4709499"/>
            <a:ext cx="3434683" cy="981721"/>
            <a:chOff x="6904272" y="915473"/>
            <a:chExt cx="3434683" cy="981721"/>
          </a:xfrm>
        </p:grpSpPr>
        <p:grpSp>
          <p:nvGrpSpPr>
            <p:cNvPr id="170" name="Group 169">
              <a:extLst>
                <a:ext uri="{FF2B5EF4-FFF2-40B4-BE49-F238E27FC236}">
                  <a16:creationId xmlns:a16="http://schemas.microsoft.com/office/drawing/2014/main" id="{D2A0CDB8-99CA-4CEB-B021-663D698F2A11}"/>
                </a:ext>
              </a:extLst>
            </p:cNvPr>
            <p:cNvGrpSpPr/>
            <p:nvPr/>
          </p:nvGrpSpPr>
          <p:grpSpPr>
            <a:xfrm flipH="1">
              <a:off x="6904272" y="915473"/>
              <a:ext cx="3434683" cy="981721"/>
              <a:chOff x="1036872" y="1394445"/>
              <a:chExt cx="3434683" cy="981721"/>
            </a:xfrm>
          </p:grpSpPr>
          <p:grpSp>
            <p:nvGrpSpPr>
              <p:cNvPr id="173" name="Graphic 2">
                <a:extLst>
                  <a:ext uri="{FF2B5EF4-FFF2-40B4-BE49-F238E27FC236}">
                    <a16:creationId xmlns:a16="http://schemas.microsoft.com/office/drawing/2014/main" id="{C422E5CB-668F-6E52-26A8-B827E68D39F7}"/>
                  </a:ext>
                </a:extLst>
              </p:cNvPr>
              <p:cNvGrpSpPr/>
              <p:nvPr/>
            </p:nvGrpSpPr>
            <p:grpSpPr>
              <a:xfrm>
                <a:off x="1473371" y="1471158"/>
                <a:ext cx="2998184" cy="837820"/>
                <a:chOff x="4742783" y="3006660"/>
                <a:chExt cx="2998184" cy="837820"/>
              </a:xfrm>
            </p:grpSpPr>
            <p:sp>
              <p:nvSpPr>
                <p:cNvPr id="178" name="Freeform: Shape 177">
                  <a:extLst>
                    <a:ext uri="{FF2B5EF4-FFF2-40B4-BE49-F238E27FC236}">
                      <a16:creationId xmlns:a16="http://schemas.microsoft.com/office/drawing/2014/main" id="{3555CC11-AF02-414C-1C70-08FCB9CE467D}"/>
                    </a:ext>
                  </a:extLst>
                </p:cNvPr>
                <p:cNvSpPr/>
                <p:nvPr/>
              </p:nvSpPr>
              <p:spPr>
                <a:xfrm>
                  <a:off x="6495097" y="3006660"/>
                  <a:ext cx="1245870" cy="828294"/>
                </a:xfrm>
                <a:custGeom>
                  <a:avLst/>
                  <a:gdLst>
                    <a:gd name="connsiteX0" fmla="*/ 830961 w 1245870"/>
                    <a:gd name="connsiteY0" fmla="*/ 828294 h 828294"/>
                    <a:gd name="connsiteX1" fmla="*/ 831723 w 1245870"/>
                    <a:gd name="connsiteY1" fmla="*/ 828294 h 828294"/>
                    <a:gd name="connsiteX2" fmla="*/ 855440 w 1245870"/>
                    <a:gd name="connsiteY2" fmla="*/ 818483 h 828294"/>
                    <a:gd name="connsiteX3" fmla="*/ 1236059 w 1245870"/>
                    <a:gd name="connsiteY3" fmla="*/ 437864 h 828294"/>
                    <a:gd name="connsiteX4" fmla="*/ 1245870 w 1245870"/>
                    <a:gd name="connsiteY4" fmla="*/ 414147 h 828294"/>
                    <a:gd name="connsiteX5" fmla="*/ 1236059 w 1245870"/>
                    <a:gd name="connsiteY5" fmla="*/ 390430 h 828294"/>
                    <a:gd name="connsiteX6" fmla="*/ 855345 w 1245870"/>
                    <a:gd name="connsiteY6" fmla="*/ 9811 h 828294"/>
                    <a:gd name="connsiteX7" fmla="*/ 831628 w 1245870"/>
                    <a:gd name="connsiteY7" fmla="*/ 0 h 828294"/>
                    <a:gd name="connsiteX8" fmla="*/ 828294 w 1245870"/>
                    <a:gd name="connsiteY8" fmla="*/ 0 h 828294"/>
                    <a:gd name="connsiteX9" fmla="*/ 0 w 1245870"/>
                    <a:gd name="connsiteY9" fmla="*/ 828294 h 828294"/>
                    <a:gd name="connsiteX10" fmla="*/ 830866 w 1245870"/>
                    <a:gd name="connsiteY10" fmla="*/ 828294 h 8282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45870" h="828294">
                      <a:moveTo>
                        <a:pt x="830961" y="828294"/>
                      </a:moveTo>
                      <a:lnTo>
                        <a:pt x="831723" y="828294"/>
                      </a:lnTo>
                      <a:cubicBezTo>
                        <a:pt x="840677" y="828294"/>
                        <a:pt x="849059" y="824770"/>
                        <a:pt x="855440" y="818483"/>
                      </a:cubicBezTo>
                      <a:lnTo>
                        <a:pt x="1236059" y="437864"/>
                      </a:lnTo>
                      <a:cubicBezTo>
                        <a:pt x="1242346" y="431578"/>
                        <a:pt x="1245870" y="423101"/>
                        <a:pt x="1245870" y="414147"/>
                      </a:cubicBezTo>
                      <a:cubicBezTo>
                        <a:pt x="1245870" y="405194"/>
                        <a:pt x="1242346" y="396812"/>
                        <a:pt x="1236059" y="390430"/>
                      </a:cubicBezTo>
                      <a:lnTo>
                        <a:pt x="855345" y="9811"/>
                      </a:lnTo>
                      <a:cubicBezTo>
                        <a:pt x="849059" y="3524"/>
                        <a:pt x="840581" y="0"/>
                        <a:pt x="831628" y="0"/>
                      </a:cubicBezTo>
                      <a:lnTo>
                        <a:pt x="828294" y="0"/>
                      </a:lnTo>
                      <a:lnTo>
                        <a:pt x="0" y="828294"/>
                      </a:lnTo>
                      <a:lnTo>
                        <a:pt x="830866" y="828294"/>
                      </a:lnTo>
                      <a:close/>
                    </a:path>
                  </a:pathLst>
                </a:custGeom>
                <a:solidFill>
                  <a:srgbClr val="9ACCCE"/>
                </a:solidFill>
                <a:ln w="9525" cap="flat">
                  <a:noFill/>
                  <a:prstDash val="solid"/>
                  <a:miter/>
                </a:ln>
              </p:spPr>
              <p:txBody>
                <a:bodyPr rtlCol="0" anchor="ctr"/>
                <a:lstStyle/>
                <a:p>
                  <a:endParaRPr lang="en-US"/>
                </a:p>
              </p:txBody>
            </p:sp>
            <p:sp>
              <p:nvSpPr>
                <p:cNvPr id="179" name="Freeform: Shape 178">
                  <a:extLst>
                    <a:ext uri="{FF2B5EF4-FFF2-40B4-BE49-F238E27FC236}">
                      <a16:creationId xmlns:a16="http://schemas.microsoft.com/office/drawing/2014/main" id="{2374787C-C0DA-076D-3067-9940204235A8}"/>
                    </a:ext>
                  </a:extLst>
                </p:cNvPr>
                <p:cNvSpPr/>
                <p:nvPr/>
              </p:nvSpPr>
              <p:spPr>
                <a:xfrm>
                  <a:off x="4742783" y="3006660"/>
                  <a:ext cx="2998184" cy="828294"/>
                </a:xfrm>
                <a:custGeom>
                  <a:avLst/>
                  <a:gdLst>
                    <a:gd name="connsiteX0" fmla="*/ 2584037 w 2998184"/>
                    <a:gd name="connsiteY0" fmla="*/ 0 h 828294"/>
                    <a:gd name="connsiteX1" fmla="*/ 2607755 w 2998184"/>
                    <a:gd name="connsiteY1" fmla="*/ 9811 h 828294"/>
                    <a:gd name="connsiteX2" fmla="*/ 2988374 w 2998184"/>
                    <a:gd name="connsiteY2" fmla="*/ 390430 h 828294"/>
                    <a:gd name="connsiteX3" fmla="*/ 2998184 w 2998184"/>
                    <a:gd name="connsiteY3" fmla="*/ 414147 h 828294"/>
                    <a:gd name="connsiteX4" fmla="*/ 2988374 w 2998184"/>
                    <a:gd name="connsiteY4" fmla="*/ 437864 h 828294"/>
                    <a:gd name="connsiteX5" fmla="*/ 2607755 w 2998184"/>
                    <a:gd name="connsiteY5" fmla="*/ 818483 h 828294"/>
                    <a:gd name="connsiteX6" fmla="*/ 2584037 w 2998184"/>
                    <a:gd name="connsiteY6" fmla="*/ 828294 h 828294"/>
                    <a:gd name="connsiteX7" fmla="*/ 414147 w 2998184"/>
                    <a:gd name="connsiteY7" fmla="*/ 828294 h 828294"/>
                    <a:gd name="connsiteX8" fmla="*/ 390430 w 2998184"/>
                    <a:gd name="connsiteY8" fmla="*/ 818483 h 828294"/>
                    <a:gd name="connsiteX9" fmla="*/ 9811 w 2998184"/>
                    <a:gd name="connsiteY9" fmla="*/ 437864 h 828294"/>
                    <a:gd name="connsiteX10" fmla="*/ 0 w 2998184"/>
                    <a:gd name="connsiteY10" fmla="*/ 414147 h 828294"/>
                    <a:gd name="connsiteX11" fmla="*/ 9811 w 2998184"/>
                    <a:gd name="connsiteY11" fmla="*/ 390430 h 828294"/>
                    <a:gd name="connsiteX12" fmla="*/ 390430 w 2998184"/>
                    <a:gd name="connsiteY12" fmla="*/ 9811 h 828294"/>
                    <a:gd name="connsiteX13" fmla="*/ 414147 w 2998184"/>
                    <a:gd name="connsiteY13" fmla="*/ 0 h 828294"/>
                    <a:gd name="connsiteX14" fmla="*/ 2584037 w 2998184"/>
                    <a:gd name="connsiteY14" fmla="*/ 0 h 8282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998184" h="828294">
                      <a:moveTo>
                        <a:pt x="2584037" y="0"/>
                      </a:moveTo>
                      <a:cubicBezTo>
                        <a:pt x="2592991" y="0"/>
                        <a:pt x="2601373" y="3524"/>
                        <a:pt x="2607755" y="9811"/>
                      </a:cubicBezTo>
                      <a:lnTo>
                        <a:pt x="2988374" y="390430"/>
                      </a:lnTo>
                      <a:cubicBezTo>
                        <a:pt x="2994660" y="396716"/>
                        <a:pt x="2998184" y="405194"/>
                        <a:pt x="2998184" y="414147"/>
                      </a:cubicBezTo>
                      <a:cubicBezTo>
                        <a:pt x="2998184" y="423101"/>
                        <a:pt x="2994660" y="431483"/>
                        <a:pt x="2988374" y="437864"/>
                      </a:cubicBezTo>
                      <a:lnTo>
                        <a:pt x="2607755" y="818483"/>
                      </a:lnTo>
                      <a:cubicBezTo>
                        <a:pt x="2601468" y="824770"/>
                        <a:pt x="2592991" y="828294"/>
                        <a:pt x="2584037" y="828294"/>
                      </a:cubicBezTo>
                      <a:lnTo>
                        <a:pt x="414147" y="828294"/>
                      </a:lnTo>
                      <a:cubicBezTo>
                        <a:pt x="405194" y="828294"/>
                        <a:pt x="396811" y="824770"/>
                        <a:pt x="390430" y="818483"/>
                      </a:cubicBezTo>
                      <a:lnTo>
                        <a:pt x="9811" y="437864"/>
                      </a:lnTo>
                      <a:cubicBezTo>
                        <a:pt x="3524" y="431578"/>
                        <a:pt x="0" y="423101"/>
                        <a:pt x="0" y="414147"/>
                      </a:cubicBezTo>
                      <a:cubicBezTo>
                        <a:pt x="0" y="405194"/>
                        <a:pt x="3524" y="396812"/>
                        <a:pt x="9811" y="390430"/>
                      </a:cubicBezTo>
                      <a:lnTo>
                        <a:pt x="390430" y="9811"/>
                      </a:lnTo>
                      <a:cubicBezTo>
                        <a:pt x="396716" y="3524"/>
                        <a:pt x="405194" y="0"/>
                        <a:pt x="414147" y="0"/>
                      </a:cubicBezTo>
                      <a:lnTo>
                        <a:pt x="2584037" y="0"/>
                      </a:lnTo>
                      <a:close/>
                    </a:path>
                  </a:pathLst>
                </a:custGeom>
                <a:noFill/>
                <a:ln w="9525" cap="rnd">
                  <a:solidFill>
                    <a:srgbClr val="070707"/>
                  </a:solidFill>
                  <a:prstDash val="solid"/>
                  <a:round/>
                </a:ln>
              </p:spPr>
              <p:txBody>
                <a:bodyPr rtlCol="0" anchor="ctr"/>
                <a:lstStyle/>
                <a:p>
                  <a:endParaRPr lang="en-US"/>
                </a:p>
              </p:txBody>
            </p:sp>
            <p:sp>
              <p:nvSpPr>
                <p:cNvPr id="180" name="Freeform: Shape 179">
                  <a:extLst>
                    <a:ext uri="{FF2B5EF4-FFF2-40B4-BE49-F238E27FC236}">
                      <a16:creationId xmlns:a16="http://schemas.microsoft.com/office/drawing/2014/main" id="{7DE7332C-E313-3F3A-4376-9748258A613D}"/>
                    </a:ext>
                  </a:extLst>
                </p:cNvPr>
                <p:cNvSpPr/>
                <p:nvPr/>
              </p:nvSpPr>
              <p:spPr>
                <a:xfrm>
                  <a:off x="4895183" y="3109912"/>
                  <a:ext cx="2796650" cy="615886"/>
                </a:xfrm>
                <a:custGeom>
                  <a:avLst/>
                  <a:gdLst>
                    <a:gd name="connsiteX0" fmla="*/ 2279809 w 2796650"/>
                    <a:gd name="connsiteY0" fmla="*/ 549783 h 615886"/>
                    <a:gd name="connsiteX1" fmla="*/ 2779967 w 2796650"/>
                    <a:gd name="connsiteY1" fmla="*/ 94012 h 615886"/>
                    <a:gd name="connsiteX2" fmla="*/ 2745772 w 2796650"/>
                    <a:gd name="connsiteY2" fmla="*/ 5715 h 615886"/>
                    <a:gd name="connsiteX3" fmla="*/ 333185 w 2796650"/>
                    <a:gd name="connsiteY3" fmla="*/ 0 h 615886"/>
                    <a:gd name="connsiteX4" fmla="*/ 276701 w 2796650"/>
                    <a:gd name="connsiteY4" fmla="*/ 23431 h 615886"/>
                    <a:gd name="connsiteX5" fmla="*/ 0 w 2796650"/>
                    <a:gd name="connsiteY5" fmla="*/ 302038 h 615886"/>
                    <a:gd name="connsiteX6" fmla="*/ 276796 w 2796650"/>
                    <a:gd name="connsiteY6" fmla="*/ 586264 h 615886"/>
                    <a:gd name="connsiteX7" fmla="*/ 333375 w 2796650"/>
                    <a:gd name="connsiteY7" fmla="*/ 610267 h 615886"/>
                    <a:gd name="connsiteX8" fmla="*/ 2108835 w 2796650"/>
                    <a:gd name="connsiteY8" fmla="*/ 615887 h 615886"/>
                    <a:gd name="connsiteX9" fmla="*/ 2279904 w 2796650"/>
                    <a:gd name="connsiteY9" fmla="*/ 549688 h 615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796650" h="615886">
                      <a:moveTo>
                        <a:pt x="2279809" y="549783"/>
                      </a:moveTo>
                      <a:lnTo>
                        <a:pt x="2779967" y="94012"/>
                      </a:lnTo>
                      <a:cubicBezTo>
                        <a:pt x="2814257" y="62770"/>
                        <a:pt x="2792159" y="5715"/>
                        <a:pt x="2745772" y="5715"/>
                      </a:cubicBezTo>
                      <a:lnTo>
                        <a:pt x="333185" y="0"/>
                      </a:lnTo>
                      <a:cubicBezTo>
                        <a:pt x="311944" y="0"/>
                        <a:pt x="291656" y="8382"/>
                        <a:pt x="276701" y="23431"/>
                      </a:cubicBezTo>
                      <a:lnTo>
                        <a:pt x="0" y="302038"/>
                      </a:lnTo>
                      <a:lnTo>
                        <a:pt x="276796" y="586264"/>
                      </a:lnTo>
                      <a:cubicBezTo>
                        <a:pt x="291656" y="601504"/>
                        <a:pt x="312039" y="610172"/>
                        <a:pt x="333375" y="610267"/>
                      </a:cubicBezTo>
                      <a:lnTo>
                        <a:pt x="2108835" y="615887"/>
                      </a:lnTo>
                      <a:cubicBezTo>
                        <a:pt x="2172081" y="615887"/>
                        <a:pt x="2233136" y="592265"/>
                        <a:pt x="2279904" y="549688"/>
                      </a:cubicBezTo>
                      <a:close/>
                    </a:path>
                  </a:pathLst>
                </a:custGeom>
                <a:solidFill>
                  <a:srgbClr val="FFFFFF"/>
                </a:solidFill>
                <a:ln w="9525" cap="flat">
                  <a:noFill/>
                  <a:prstDash val="solid"/>
                  <a:miter/>
                </a:ln>
              </p:spPr>
              <p:txBody>
                <a:bodyPr rtlCol="0" anchor="ctr"/>
                <a:lstStyle/>
                <a:p>
                  <a:endParaRPr lang="en-US"/>
                </a:p>
              </p:txBody>
            </p:sp>
            <p:sp>
              <p:nvSpPr>
                <p:cNvPr id="181" name="Freeform: Shape 180">
                  <a:extLst>
                    <a:ext uri="{FF2B5EF4-FFF2-40B4-BE49-F238E27FC236}">
                      <a16:creationId xmlns:a16="http://schemas.microsoft.com/office/drawing/2014/main" id="{152EEC9C-C159-7C4B-C8F4-75A33A99CB73}"/>
                    </a:ext>
                  </a:extLst>
                </p:cNvPr>
                <p:cNvSpPr/>
                <p:nvPr/>
              </p:nvSpPr>
              <p:spPr>
                <a:xfrm>
                  <a:off x="6495192" y="3599520"/>
                  <a:ext cx="555974" cy="235434"/>
                </a:xfrm>
                <a:custGeom>
                  <a:avLst/>
                  <a:gdLst>
                    <a:gd name="connsiteX0" fmla="*/ 555974 w 555974"/>
                    <a:gd name="connsiteY0" fmla="*/ 235434 h 235434"/>
                    <a:gd name="connsiteX1" fmla="*/ 350615 w 555974"/>
                    <a:gd name="connsiteY1" fmla="*/ 30075 h 235434"/>
                    <a:gd name="connsiteX2" fmla="*/ 205359 w 555974"/>
                    <a:gd name="connsiteY2" fmla="*/ 30075 h 235434"/>
                    <a:gd name="connsiteX3" fmla="*/ 0 w 555974"/>
                    <a:gd name="connsiteY3" fmla="*/ 235434 h 235434"/>
                    <a:gd name="connsiteX4" fmla="*/ 555974 w 555974"/>
                    <a:gd name="connsiteY4" fmla="*/ 235434 h 2354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5974" h="235434">
                      <a:moveTo>
                        <a:pt x="555974" y="235434"/>
                      </a:moveTo>
                      <a:lnTo>
                        <a:pt x="350615" y="30075"/>
                      </a:lnTo>
                      <a:cubicBezTo>
                        <a:pt x="310515" y="-10025"/>
                        <a:pt x="245459" y="-10025"/>
                        <a:pt x="205359" y="30075"/>
                      </a:cubicBezTo>
                      <a:lnTo>
                        <a:pt x="0" y="235434"/>
                      </a:lnTo>
                      <a:lnTo>
                        <a:pt x="555974" y="235434"/>
                      </a:lnTo>
                      <a:close/>
                    </a:path>
                  </a:pathLst>
                </a:custGeom>
                <a:solidFill>
                  <a:srgbClr val="9ACCCE"/>
                </a:solidFill>
                <a:ln w="9525" cap="flat">
                  <a:noFill/>
                  <a:prstDash val="solid"/>
                  <a:miter/>
                </a:ln>
              </p:spPr>
              <p:txBody>
                <a:bodyPr rtlCol="0" anchor="ctr"/>
                <a:lstStyle/>
                <a:p>
                  <a:endParaRPr lang="en-US"/>
                </a:p>
              </p:txBody>
            </p:sp>
            <p:sp>
              <p:nvSpPr>
                <p:cNvPr id="182" name="Freeform: Shape 181">
                  <a:extLst>
                    <a:ext uri="{FF2B5EF4-FFF2-40B4-BE49-F238E27FC236}">
                      <a16:creationId xmlns:a16="http://schemas.microsoft.com/office/drawing/2014/main" id="{75E752CE-8DCD-E8A2-BFC2-93A2DABEC627}"/>
                    </a:ext>
                  </a:extLst>
                </p:cNvPr>
                <p:cNvSpPr/>
                <p:nvPr/>
              </p:nvSpPr>
              <p:spPr>
                <a:xfrm>
                  <a:off x="6385750" y="3834955"/>
                  <a:ext cx="711327" cy="9525"/>
                </a:xfrm>
                <a:custGeom>
                  <a:avLst/>
                  <a:gdLst>
                    <a:gd name="connsiteX0" fmla="*/ 711327 w 711327"/>
                    <a:gd name="connsiteY0" fmla="*/ 0 h 9525"/>
                    <a:gd name="connsiteX1" fmla="*/ 0 w 711327"/>
                    <a:gd name="connsiteY1" fmla="*/ 0 h 9525"/>
                  </a:gdLst>
                  <a:ahLst/>
                  <a:cxnLst>
                    <a:cxn ang="0">
                      <a:pos x="connsiteX0" y="connsiteY0"/>
                    </a:cxn>
                    <a:cxn ang="0">
                      <a:pos x="connsiteX1" y="connsiteY1"/>
                    </a:cxn>
                  </a:cxnLst>
                  <a:rect l="l" t="t" r="r" b="b"/>
                  <a:pathLst>
                    <a:path w="711327" h="9525">
                      <a:moveTo>
                        <a:pt x="711327" y="0"/>
                      </a:moveTo>
                      <a:lnTo>
                        <a:pt x="0" y="0"/>
                      </a:lnTo>
                    </a:path>
                  </a:pathLst>
                </a:custGeom>
                <a:ln w="9525" cap="rnd">
                  <a:solidFill>
                    <a:srgbClr val="070707"/>
                  </a:solidFill>
                  <a:prstDash val="solid"/>
                  <a:round/>
                </a:ln>
              </p:spPr>
              <p:txBody>
                <a:bodyPr rtlCol="0" anchor="ctr"/>
                <a:lstStyle/>
                <a:p>
                  <a:endParaRPr lang="en-US"/>
                </a:p>
              </p:txBody>
            </p:sp>
          </p:grpSp>
          <p:grpSp>
            <p:nvGrpSpPr>
              <p:cNvPr id="174" name="Graphic 2">
                <a:extLst>
                  <a:ext uri="{FF2B5EF4-FFF2-40B4-BE49-F238E27FC236}">
                    <a16:creationId xmlns:a16="http://schemas.microsoft.com/office/drawing/2014/main" id="{C099C749-74F1-61A4-37E6-1A620C164642}"/>
                  </a:ext>
                </a:extLst>
              </p:cNvPr>
              <p:cNvGrpSpPr/>
              <p:nvPr/>
            </p:nvGrpSpPr>
            <p:grpSpPr>
              <a:xfrm>
                <a:off x="1036872" y="1394445"/>
                <a:ext cx="981721" cy="981721"/>
                <a:chOff x="4306284" y="2929947"/>
                <a:chExt cx="981721" cy="981721"/>
              </a:xfrm>
            </p:grpSpPr>
            <p:sp>
              <p:nvSpPr>
                <p:cNvPr id="175" name="Freeform: Shape 174">
                  <a:extLst>
                    <a:ext uri="{FF2B5EF4-FFF2-40B4-BE49-F238E27FC236}">
                      <a16:creationId xmlns:a16="http://schemas.microsoft.com/office/drawing/2014/main" id="{3F1F99C4-C15C-90EB-24EB-4E1B667444B1}"/>
                    </a:ext>
                  </a:extLst>
                </p:cNvPr>
                <p:cNvSpPr/>
                <p:nvPr/>
              </p:nvSpPr>
              <p:spPr>
                <a:xfrm rot="-2700000">
                  <a:off x="4450054" y="3073716"/>
                  <a:ext cx="694182" cy="694182"/>
                </a:xfrm>
                <a:custGeom>
                  <a:avLst/>
                  <a:gdLst>
                    <a:gd name="connsiteX0" fmla="*/ 616268 w 694182"/>
                    <a:gd name="connsiteY0" fmla="*/ 0 h 694182"/>
                    <a:gd name="connsiteX1" fmla="*/ 694182 w 694182"/>
                    <a:gd name="connsiteY1" fmla="*/ 77915 h 694182"/>
                    <a:gd name="connsiteX2" fmla="*/ 694182 w 694182"/>
                    <a:gd name="connsiteY2" fmla="*/ 616268 h 694182"/>
                    <a:gd name="connsiteX3" fmla="*/ 616268 w 694182"/>
                    <a:gd name="connsiteY3" fmla="*/ 694182 h 694182"/>
                    <a:gd name="connsiteX4" fmla="*/ 77915 w 694182"/>
                    <a:gd name="connsiteY4" fmla="*/ 694182 h 694182"/>
                    <a:gd name="connsiteX5" fmla="*/ 0 w 694182"/>
                    <a:gd name="connsiteY5" fmla="*/ 616268 h 694182"/>
                    <a:gd name="connsiteX6" fmla="*/ 0 w 694182"/>
                    <a:gd name="connsiteY6" fmla="*/ 77915 h 694182"/>
                    <a:gd name="connsiteX7" fmla="*/ 77915 w 694182"/>
                    <a:gd name="connsiteY7" fmla="*/ 0 h 694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94182" h="694182">
                      <a:moveTo>
                        <a:pt x="616268" y="0"/>
                      </a:moveTo>
                      <a:cubicBezTo>
                        <a:pt x="659299" y="0"/>
                        <a:pt x="694182" y="34884"/>
                        <a:pt x="694182" y="77915"/>
                      </a:cubicBezTo>
                      <a:lnTo>
                        <a:pt x="694182" y="616268"/>
                      </a:lnTo>
                      <a:cubicBezTo>
                        <a:pt x="694182" y="659299"/>
                        <a:pt x="659299" y="694182"/>
                        <a:pt x="616268" y="694182"/>
                      </a:cubicBezTo>
                      <a:lnTo>
                        <a:pt x="77915" y="694182"/>
                      </a:lnTo>
                      <a:cubicBezTo>
                        <a:pt x="34884" y="694182"/>
                        <a:pt x="0" y="659299"/>
                        <a:pt x="0" y="616268"/>
                      </a:cubicBezTo>
                      <a:lnTo>
                        <a:pt x="0" y="77915"/>
                      </a:lnTo>
                      <a:cubicBezTo>
                        <a:pt x="0" y="34884"/>
                        <a:pt x="34884" y="0"/>
                        <a:pt x="77915" y="0"/>
                      </a:cubicBezTo>
                      <a:close/>
                    </a:path>
                  </a:pathLst>
                </a:custGeom>
                <a:solidFill>
                  <a:srgbClr val="9ACCCE"/>
                </a:solidFill>
                <a:ln w="9525" cap="flat">
                  <a:noFill/>
                  <a:prstDash val="solid"/>
                  <a:miter/>
                </a:ln>
              </p:spPr>
              <p:txBody>
                <a:bodyPr rtlCol="0" anchor="ctr"/>
                <a:lstStyle/>
                <a:p>
                  <a:endParaRPr lang="en-US"/>
                </a:p>
              </p:txBody>
            </p:sp>
            <p:sp>
              <p:nvSpPr>
                <p:cNvPr id="176" name="Freeform: Shape 175">
                  <a:extLst>
                    <a:ext uri="{FF2B5EF4-FFF2-40B4-BE49-F238E27FC236}">
                      <a16:creationId xmlns:a16="http://schemas.microsoft.com/office/drawing/2014/main" id="{D7E790C8-61BF-A97A-36AA-5677BD3B6AF4}"/>
                    </a:ext>
                  </a:extLst>
                </p:cNvPr>
                <p:cNvSpPr/>
                <p:nvPr/>
              </p:nvSpPr>
              <p:spPr>
                <a:xfrm rot="-2700000">
                  <a:off x="4450054" y="3073716"/>
                  <a:ext cx="694182" cy="694182"/>
                </a:xfrm>
                <a:custGeom>
                  <a:avLst/>
                  <a:gdLst>
                    <a:gd name="connsiteX0" fmla="*/ 616268 w 694182"/>
                    <a:gd name="connsiteY0" fmla="*/ 0 h 694182"/>
                    <a:gd name="connsiteX1" fmla="*/ 694182 w 694182"/>
                    <a:gd name="connsiteY1" fmla="*/ 77915 h 694182"/>
                    <a:gd name="connsiteX2" fmla="*/ 694182 w 694182"/>
                    <a:gd name="connsiteY2" fmla="*/ 616268 h 694182"/>
                    <a:gd name="connsiteX3" fmla="*/ 616268 w 694182"/>
                    <a:gd name="connsiteY3" fmla="*/ 694182 h 694182"/>
                    <a:gd name="connsiteX4" fmla="*/ 77915 w 694182"/>
                    <a:gd name="connsiteY4" fmla="*/ 694182 h 694182"/>
                    <a:gd name="connsiteX5" fmla="*/ 0 w 694182"/>
                    <a:gd name="connsiteY5" fmla="*/ 616268 h 694182"/>
                    <a:gd name="connsiteX6" fmla="*/ 0 w 694182"/>
                    <a:gd name="connsiteY6" fmla="*/ 77915 h 694182"/>
                    <a:gd name="connsiteX7" fmla="*/ 77915 w 694182"/>
                    <a:gd name="connsiteY7" fmla="*/ 0 h 694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94182" h="694182">
                      <a:moveTo>
                        <a:pt x="616268" y="0"/>
                      </a:moveTo>
                      <a:cubicBezTo>
                        <a:pt x="659299" y="0"/>
                        <a:pt x="694182" y="34884"/>
                        <a:pt x="694182" y="77915"/>
                      </a:cubicBezTo>
                      <a:lnTo>
                        <a:pt x="694182" y="616268"/>
                      </a:lnTo>
                      <a:cubicBezTo>
                        <a:pt x="694182" y="659299"/>
                        <a:pt x="659299" y="694182"/>
                        <a:pt x="616268" y="694182"/>
                      </a:cubicBezTo>
                      <a:lnTo>
                        <a:pt x="77915" y="694182"/>
                      </a:lnTo>
                      <a:cubicBezTo>
                        <a:pt x="34884" y="694182"/>
                        <a:pt x="0" y="659299"/>
                        <a:pt x="0" y="616268"/>
                      </a:cubicBezTo>
                      <a:lnTo>
                        <a:pt x="0" y="77915"/>
                      </a:lnTo>
                      <a:cubicBezTo>
                        <a:pt x="0" y="34884"/>
                        <a:pt x="34884" y="0"/>
                        <a:pt x="77915" y="0"/>
                      </a:cubicBezTo>
                      <a:close/>
                    </a:path>
                  </a:pathLst>
                </a:custGeom>
                <a:noFill/>
                <a:ln w="9525" cap="rnd">
                  <a:solidFill>
                    <a:srgbClr val="070707"/>
                  </a:solidFill>
                  <a:prstDash val="solid"/>
                  <a:round/>
                </a:ln>
              </p:spPr>
              <p:txBody>
                <a:bodyPr rtlCol="0" anchor="ctr"/>
                <a:lstStyle/>
                <a:p>
                  <a:endParaRPr lang="en-US"/>
                </a:p>
              </p:txBody>
            </p:sp>
            <p:sp>
              <p:nvSpPr>
                <p:cNvPr id="177" name="Freeform: Shape 176">
                  <a:extLst>
                    <a:ext uri="{FF2B5EF4-FFF2-40B4-BE49-F238E27FC236}">
                      <a16:creationId xmlns:a16="http://schemas.microsoft.com/office/drawing/2014/main" id="{4BB8B2A2-EE2A-04BB-4545-F95C49933ABB}"/>
                    </a:ext>
                  </a:extLst>
                </p:cNvPr>
                <p:cNvSpPr/>
                <p:nvPr/>
              </p:nvSpPr>
              <p:spPr>
                <a:xfrm rot="-2700000">
                  <a:off x="4566279" y="3189874"/>
                  <a:ext cx="461867" cy="461867"/>
                </a:xfrm>
                <a:custGeom>
                  <a:avLst/>
                  <a:gdLst>
                    <a:gd name="connsiteX0" fmla="*/ 409956 w 461867"/>
                    <a:gd name="connsiteY0" fmla="*/ 0 h 461867"/>
                    <a:gd name="connsiteX1" fmla="*/ 461867 w 461867"/>
                    <a:gd name="connsiteY1" fmla="*/ 51911 h 461867"/>
                    <a:gd name="connsiteX2" fmla="*/ 461867 w 461867"/>
                    <a:gd name="connsiteY2" fmla="*/ 409956 h 461867"/>
                    <a:gd name="connsiteX3" fmla="*/ 409956 w 461867"/>
                    <a:gd name="connsiteY3" fmla="*/ 461867 h 461867"/>
                    <a:gd name="connsiteX4" fmla="*/ 51911 w 461867"/>
                    <a:gd name="connsiteY4" fmla="*/ 461867 h 461867"/>
                    <a:gd name="connsiteX5" fmla="*/ 0 w 461867"/>
                    <a:gd name="connsiteY5" fmla="*/ 409956 h 461867"/>
                    <a:gd name="connsiteX6" fmla="*/ 0 w 461867"/>
                    <a:gd name="connsiteY6" fmla="*/ 51911 h 461867"/>
                    <a:gd name="connsiteX7" fmla="*/ 51911 w 461867"/>
                    <a:gd name="connsiteY7" fmla="*/ 0 h 461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61867" h="461867">
                      <a:moveTo>
                        <a:pt x="409956" y="0"/>
                      </a:moveTo>
                      <a:cubicBezTo>
                        <a:pt x="438626" y="0"/>
                        <a:pt x="461867" y="23241"/>
                        <a:pt x="461867" y="51911"/>
                      </a:cubicBezTo>
                      <a:lnTo>
                        <a:pt x="461867" y="409956"/>
                      </a:lnTo>
                      <a:cubicBezTo>
                        <a:pt x="461867" y="438626"/>
                        <a:pt x="438626" y="461867"/>
                        <a:pt x="409956" y="461867"/>
                      </a:cubicBezTo>
                      <a:lnTo>
                        <a:pt x="51911" y="461867"/>
                      </a:lnTo>
                      <a:cubicBezTo>
                        <a:pt x="23241" y="461867"/>
                        <a:pt x="0" y="438626"/>
                        <a:pt x="0" y="409956"/>
                      </a:cubicBezTo>
                      <a:lnTo>
                        <a:pt x="0" y="51911"/>
                      </a:lnTo>
                      <a:cubicBezTo>
                        <a:pt x="0" y="23241"/>
                        <a:pt x="23241" y="0"/>
                        <a:pt x="51911" y="0"/>
                      </a:cubicBezTo>
                      <a:close/>
                    </a:path>
                  </a:pathLst>
                </a:custGeom>
                <a:solidFill>
                  <a:srgbClr val="FFFFFF"/>
                </a:solidFill>
                <a:ln w="9525" cap="flat">
                  <a:noFill/>
                  <a:prstDash val="solid"/>
                  <a:miter/>
                </a:ln>
              </p:spPr>
              <p:txBody>
                <a:bodyPr rtlCol="0" anchor="ctr"/>
                <a:lstStyle/>
                <a:p>
                  <a:endParaRPr lang="en-US"/>
                </a:p>
              </p:txBody>
            </p:sp>
          </p:grpSp>
        </p:grpSp>
        <p:sp>
          <p:nvSpPr>
            <p:cNvPr id="171" name="TextBox 170">
              <a:extLst>
                <a:ext uri="{FF2B5EF4-FFF2-40B4-BE49-F238E27FC236}">
                  <a16:creationId xmlns:a16="http://schemas.microsoft.com/office/drawing/2014/main" id="{D17B05E6-BE2D-F923-FAA8-59A9D26A4F43}"/>
                </a:ext>
              </a:extLst>
            </p:cNvPr>
            <p:cNvSpPr txBox="1"/>
            <p:nvPr/>
          </p:nvSpPr>
          <p:spPr>
            <a:xfrm>
              <a:off x="7174443" y="1055548"/>
              <a:ext cx="2279806" cy="400494"/>
            </a:xfrm>
            <a:prstGeom prst="rect">
              <a:avLst/>
            </a:prstGeom>
            <a:noFill/>
          </p:spPr>
          <p:txBody>
            <a:bodyPr wrap="square" rtlCol="0">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مشكلات شخصية أو نفسية  </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sp>
          <p:nvSpPr>
            <p:cNvPr id="172" name="TextBox 171">
              <a:extLst>
                <a:ext uri="{FF2B5EF4-FFF2-40B4-BE49-F238E27FC236}">
                  <a16:creationId xmlns:a16="http://schemas.microsoft.com/office/drawing/2014/main" id="{B96B19D2-937D-00F4-D2E7-462B7857B3A2}"/>
                </a:ext>
              </a:extLst>
            </p:cNvPr>
            <p:cNvSpPr txBox="1"/>
            <p:nvPr/>
          </p:nvSpPr>
          <p:spPr>
            <a:xfrm>
              <a:off x="9508632" y="1214293"/>
              <a:ext cx="637590" cy="338554"/>
            </a:xfrm>
            <a:prstGeom prst="rect">
              <a:avLst/>
            </a:prstGeom>
            <a:noFill/>
          </p:spPr>
          <p:txBody>
            <a:bodyPr wrap="square" rtlCol="0">
              <a:spAutoFit/>
            </a:bodyPr>
            <a:lstStyle/>
            <a:p>
              <a:pPr algn="ctr">
                <a:spcAft>
                  <a:spcPts val="800"/>
                </a:spcAft>
              </a:pPr>
              <a:r>
                <a:rPr lang="en-US" sz="1600" b="1" dirty="0">
                  <a:latin typeface="Times New Roman" panose="02020603050405020304" pitchFamily="18" charset="0"/>
                  <a:ea typeface="Calibri" panose="020F0502020204030204" pitchFamily="34" charset="0"/>
                  <a:cs typeface="Adobe Arabic" panose="02040503050201020203" pitchFamily="18" charset="-78"/>
                </a:rPr>
                <a:t>07</a:t>
              </a:r>
            </a:p>
          </p:txBody>
        </p:sp>
      </p:grpSp>
      <p:grpSp>
        <p:nvGrpSpPr>
          <p:cNvPr id="183" name="Group 182">
            <a:extLst>
              <a:ext uri="{FF2B5EF4-FFF2-40B4-BE49-F238E27FC236}">
                <a16:creationId xmlns:a16="http://schemas.microsoft.com/office/drawing/2014/main" id="{A58A4F99-4522-78FC-8B81-9C0FA8454F70}"/>
              </a:ext>
            </a:extLst>
          </p:cNvPr>
          <p:cNvGrpSpPr/>
          <p:nvPr/>
        </p:nvGrpSpPr>
        <p:grpSpPr>
          <a:xfrm>
            <a:off x="2787245" y="3624314"/>
            <a:ext cx="3434683" cy="981721"/>
            <a:chOff x="6904272" y="4115873"/>
            <a:chExt cx="3434683" cy="981721"/>
          </a:xfrm>
        </p:grpSpPr>
        <p:grpSp>
          <p:nvGrpSpPr>
            <p:cNvPr id="184" name="Group 183">
              <a:extLst>
                <a:ext uri="{FF2B5EF4-FFF2-40B4-BE49-F238E27FC236}">
                  <a16:creationId xmlns:a16="http://schemas.microsoft.com/office/drawing/2014/main" id="{C639953E-14E7-4025-8DBC-6E82271E3714}"/>
                </a:ext>
              </a:extLst>
            </p:cNvPr>
            <p:cNvGrpSpPr/>
            <p:nvPr/>
          </p:nvGrpSpPr>
          <p:grpSpPr>
            <a:xfrm flipH="1">
              <a:off x="6904272" y="4115873"/>
              <a:ext cx="3434683" cy="981721"/>
              <a:chOff x="1036872" y="1394445"/>
              <a:chExt cx="3434683" cy="981721"/>
            </a:xfrm>
          </p:grpSpPr>
          <p:grpSp>
            <p:nvGrpSpPr>
              <p:cNvPr id="187" name="Graphic 2">
                <a:extLst>
                  <a:ext uri="{FF2B5EF4-FFF2-40B4-BE49-F238E27FC236}">
                    <a16:creationId xmlns:a16="http://schemas.microsoft.com/office/drawing/2014/main" id="{D43BCA70-9E44-26B8-4CB9-36DD0002D63D}"/>
                  </a:ext>
                </a:extLst>
              </p:cNvPr>
              <p:cNvGrpSpPr/>
              <p:nvPr/>
            </p:nvGrpSpPr>
            <p:grpSpPr>
              <a:xfrm>
                <a:off x="1473371" y="1471158"/>
                <a:ext cx="2998184" cy="828294"/>
                <a:chOff x="4742783" y="3006660"/>
                <a:chExt cx="2998184" cy="828294"/>
              </a:xfrm>
            </p:grpSpPr>
            <p:sp>
              <p:nvSpPr>
                <p:cNvPr id="192" name="Freeform: Shape 191">
                  <a:extLst>
                    <a:ext uri="{FF2B5EF4-FFF2-40B4-BE49-F238E27FC236}">
                      <a16:creationId xmlns:a16="http://schemas.microsoft.com/office/drawing/2014/main" id="{00C85A12-DE6B-6FD8-9B07-4FFC6C616AE7}"/>
                    </a:ext>
                  </a:extLst>
                </p:cNvPr>
                <p:cNvSpPr/>
                <p:nvPr/>
              </p:nvSpPr>
              <p:spPr>
                <a:xfrm>
                  <a:off x="6495097" y="3006660"/>
                  <a:ext cx="1245870" cy="828294"/>
                </a:xfrm>
                <a:custGeom>
                  <a:avLst/>
                  <a:gdLst>
                    <a:gd name="connsiteX0" fmla="*/ 830961 w 1245870"/>
                    <a:gd name="connsiteY0" fmla="*/ 828294 h 828294"/>
                    <a:gd name="connsiteX1" fmla="*/ 831723 w 1245870"/>
                    <a:gd name="connsiteY1" fmla="*/ 828294 h 828294"/>
                    <a:gd name="connsiteX2" fmla="*/ 855440 w 1245870"/>
                    <a:gd name="connsiteY2" fmla="*/ 818483 h 828294"/>
                    <a:gd name="connsiteX3" fmla="*/ 1236059 w 1245870"/>
                    <a:gd name="connsiteY3" fmla="*/ 437864 h 828294"/>
                    <a:gd name="connsiteX4" fmla="*/ 1245870 w 1245870"/>
                    <a:gd name="connsiteY4" fmla="*/ 414147 h 828294"/>
                    <a:gd name="connsiteX5" fmla="*/ 1236059 w 1245870"/>
                    <a:gd name="connsiteY5" fmla="*/ 390430 h 828294"/>
                    <a:gd name="connsiteX6" fmla="*/ 855345 w 1245870"/>
                    <a:gd name="connsiteY6" fmla="*/ 9811 h 828294"/>
                    <a:gd name="connsiteX7" fmla="*/ 831628 w 1245870"/>
                    <a:gd name="connsiteY7" fmla="*/ 0 h 828294"/>
                    <a:gd name="connsiteX8" fmla="*/ 828294 w 1245870"/>
                    <a:gd name="connsiteY8" fmla="*/ 0 h 828294"/>
                    <a:gd name="connsiteX9" fmla="*/ 0 w 1245870"/>
                    <a:gd name="connsiteY9" fmla="*/ 828294 h 828294"/>
                    <a:gd name="connsiteX10" fmla="*/ 830866 w 1245870"/>
                    <a:gd name="connsiteY10" fmla="*/ 828294 h 8282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45870" h="828294">
                      <a:moveTo>
                        <a:pt x="830961" y="828294"/>
                      </a:moveTo>
                      <a:lnTo>
                        <a:pt x="831723" y="828294"/>
                      </a:lnTo>
                      <a:cubicBezTo>
                        <a:pt x="840677" y="828294"/>
                        <a:pt x="849059" y="824770"/>
                        <a:pt x="855440" y="818483"/>
                      </a:cubicBezTo>
                      <a:lnTo>
                        <a:pt x="1236059" y="437864"/>
                      </a:lnTo>
                      <a:cubicBezTo>
                        <a:pt x="1242346" y="431578"/>
                        <a:pt x="1245870" y="423101"/>
                        <a:pt x="1245870" y="414147"/>
                      </a:cubicBezTo>
                      <a:cubicBezTo>
                        <a:pt x="1245870" y="405194"/>
                        <a:pt x="1242346" y="396812"/>
                        <a:pt x="1236059" y="390430"/>
                      </a:cubicBezTo>
                      <a:lnTo>
                        <a:pt x="855345" y="9811"/>
                      </a:lnTo>
                      <a:cubicBezTo>
                        <a:pt x="849059" y="3524"/>
                        <a:pt x="840581" y="0"/>
                        <a:pt x="831628" y="0"/>
                      </a:cubicBezTo>
                      <a:lnTo>
                        <a:pt x="828294" y="0"/>
                      </a:lnTo>
                      <a:lnTo>
                        <a:pt x="0" y="828294"/>
                      </a:lnTo>
                      <a:lnTo>
                        <a:pt x="830866" y="828294"/>
                      </a:lnTo>
                      <a:close/>
                    </a:path>
                  </a:pathLst>
                </a:custGeom>
                <a:solidFill>
                  <a:srgbClr val="B0B0B0"/>
                </a:solidFill>
                <a:ln w="9525" cap="flat">
                  <a:noFill/>
                  <a:prstDash val="solid"/>
                  <a:miter/>
                </a:ln>
              </p:spPr>
              <p:txBody>
                <a:bodyPr rtlCol="0" anchor="ctr"/>
                <a:lstStyle/>
                <a:p>
                  <a:endParaRPr lang="en-US"/>
                </a:p>
              </p:txBody>
            </p:sp>
            <p:sp>
              <p:nvSpPr>
                <p:cNvPr id="193" name="Freeform: Shape 192">
                  <a:extLst>
                    <a:ext uri="{FF2B5EF4-FFF2-40B4-BE49-F238E27FC236}">
                      <a16:creationId xmlns:a16="http://schemas.microsoft.com/office/drawing/2014/main" id="{E55C161B-22B3-844D-9334-52F84C42E30F}"/>
                    </a:ext>
                  </a:extLst>
                </p:cNvPr>
                <p:cNvSpPr/>
                <p:nvPr/>
              </p:nvSpPr>
              <p:spPr>
                <a:xfrm>
                  <a:off x="4742783" y="3006660"/>
                  <a:ext cx="2998184" cy="828294"/>
                </a:xfrm>
                <a:custGeom>
                  <a:avLst/>
                  <a:gdLst>
                    <a:gd name="connsiteX0" fmla="*/ 2584037 w 2998184"/>
                    <a:gd name="connsiteY0" fmla="*/ 0 h 828294"/>
                    <a:gd name="connsiteX1" fmla="*/ 2607755 w 2998184"/>
                    <a:gd name="connsiteY1" fmla="*/ 9811 h 828294"/>
                    <a:gd name="connsiteX2" fmla="*/ 2988374 w 2998184"/>
                    <a:gd name="connsiteY2" fmla="*/ 390430 h 828294"/>
                    <a:gd name="connsiteX3" fmla="*/ 2998184 w 2998184"/>
                    <a:gd name="connsiteY3" fmla="*/ 414147 h 828294"/>
                    <a:gd name="connsiteX4" fmla="*/ 2988374 w 2998184"/>
                    <a:gd name="connsiteY4" fmla="*/ 437864 h 828294"/>
                    <a:gd name="connsiteX5" fmla="*/ 2607755 w 2998184"/>
                    <a:gd name="connsiteY5" fmla="*/ 818483 h 828294"/>
                    <a:gd name="connsiteX6" fmla="*/ 2584037 w 2998184"/>
                    <a:gd name="connsiteY6" fmla="*/ 828294 h 828294"/>
                    <a:gd name="connsiteX7" fmla="*/ 414147 w 2998184"/>
                    <a:gd name="connsiteY7" fmla="*/ 828294 h 828294"/>
                    <a:gd name="connsiteX8" fmla="*/ 390430 w 2998184"/>
                    <a:gd name="connsiteY8" fmla="*/ 818483 h 828294"/>
                    <a:gd name="connsiteX9" fmla="*/ 9811 w 2998184"/>
                    <a:gd name="connsiteY9" fmla="*/ 437864 h 828294"/>
                    <a:gd name="connsiteX10" fmla="*/ 0 w 2998184"/>
                    <a:gd name="connsiteY10" fmla="*/ 414147 h 828294"/>
                    <a:gd name="connsiteX11" fmla="*/ 9811 w 2998184"/>
                    <a:gd name="connsiteY11" fmla="*/ 390430 h 828294"/>
                    <a:gd name="connsiteX12" fmla="*/ 390430 w 2998184"/>
                    <a:gd name="connsiteY12" fmla="*/ 9811 h 828294"/>
                    <a:gd name="connsiteX13" fmla="*/ 414147 w 2998184"/>
                    <a:gd name="connsiteY13" fmla="*/ 0 h 828294"/>
                    <a:gd name="connsiteX14" fmla="*/ 2584037 w 2998184"/>
                    <a:gd name="connsiteY14" fmla="*/ 0 h 8282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998184" h="828294">
                      <a:moveTo>
                        <a:pt x="2584037" y="0"/>
                      </a:moveTo>
                      <a:cubicBezTo>
                        <a:pt x="2592991" y="0"/>
                        <a:pt x="2601373" y="3524"/>
                        <a:pt x="2607755" y="9811"/>
                      </a:cubicBezTo>
                      <a:lnTo>
                        <a:pt x="2988374" y="390430"/>
                      </a:lnTo>
                      <a:cubicBezTo>
                        <a:pt x="2994660" y="396716"/>
                        <a:pt x="2998184" y="405194"/>
                        <a:pt x="2998184" y="414147"/>
                      </a:cubicBezTo>
                      <a:cubicBezTo>
                        <a:pt x="2998184" y="423101"/>
                        <a:pt x="2994660" y="431483"/>
                        <a:pt x="2988374" y="437864"/>
                      </a:cubicBezTo>
                      <a:lnTo>
                        <a:pt x="2607755" y="818483"/>
                      </a:lnTo>
                      <a:cubicBezTo>
                        <a:pt x="2601468" y="824770"/>
                        <a:pt x="2592991" y="828294"/>
                        <a:pt x="2584037" y="828294"/>
                      </a:cubicBezTo>
                      <a:lnTo>
                        <a:pt x="414147" y="828294"/>
                      </a:lnTo>
                      <a:cubicBezTo>
                        <a:pt x="405194" y="828294"/>
                        <a:pt x="396811" y="824770"/>
                        <a:pt x="390430" y="818483"/>
                      </a:cubicBezTo>
                      <a:lnTo>
                        <a:pt x="9811" y="437864"/>
                      </a:lnTo>
                      <a:cubicBezTo>
                        <a:pt x="3524" y="431578"/>
                        <a:pt x="0" y="423101"/>
                        <a:pt x="0" y="414147"/>
                      </a:cubicBezTo>
                      <a:cubicBezTo>
                        <a:pt x="0" y="405194"/>
                        <a:pt x="3524" y="396812"/>
                        <a:pt x="9811" y="390430"/>
                      </a:cubicBezTo>
                      <a:lnTo>
                        <a:pt x="390430" y="9811"/>
                      </a:lnTo>
                      <a:cubicBezTo>
                        <a:pt x="396716" y="3524"/>
                        <a:pt x="405194" y="0"/>
                        <a:pt x="414147" y="0"/>
                      </a:cubicBezTo>
                      <a:lnTo>
                        <a:pt x="2584037" y="0"/>
                      </a:lnTo>
                      <a:close/>
                    </a:path>
                  </a:pathLst>
                </a:custGeom>
                <a:noFill/>
                <a:ln w="9525" cap="rnd">
                  <a:solidFill>
                    <a:srgbClr val="070707"/>
                  </a:solidFill>
                  <a:prstDash val="solid"/>
                  <a:round/>
                </a:ln>
              </p:spPr>
              <p:txBody>
                <a:bodyPr rtlCol="0" anchor="ctr"/>
                <a:lstStyle/>
                <a:p>
                  <a:endParaRPr lang="en-US"/>
                </a:p>
              </p:txBody>
            </p:sp>
            <p:sp>
              <p:nvSpPr>
                <p:cNvPr id="194" name="Freeform: Shape 193">
                  <a:extLst>
                    <a:ext uri="{FF2B5EF4-FFF2-40B4-BE49-F238E27FC236}">
                      <a16:creationId xmlns:a16="http://schemas.microsoft.com/office/drawing/2014/main" id="{2F6243B4-BBCC-5E0A-C9D4-8501689BCFFA}"/>
                    </a:ext>
                  </a:extLst>
                </p:cNvPr>
                <p:cNvSpPr/>
                <p:nvPr/>
              </p:nvSpPr>
              <p:spPr>
                <a:xfrm>
                  <a:off x="4895183" y="3109912"/>
                  <a:ext cx="2796650" cy="615886"/>
                </a:xfrm>
                <a:custGeom>
                  <a:avLst/>
                  <a:gdLst>
                    <a:gd name="connsiteX0" fmla="*/ 2279809 w 2796650"/>
                    <a:gd name="connsiteY0" fmla="*/ 549783 h 615886"/>
                    <a:gd name="connsiteX1" fmla="*/ 2779967 w 2796650"/>
                    <a:gd name="connsiteY1" fmla="*/ 94012 h 615886"/>
                    <a:gd name="connsiteX2" fmla="*/ 2745772 w 2796650"/>
                    <a:gd name="connsiteY2" fmla="*/ 5715 h 615886"/>
                    <a:gd name="connsiteX3" fmla="*/ 333185 w 2796650"/>
                    <a:gd name="connsiteY3" fmla="*/ 0 h 615886"/>
                    <a:gd name="connsiteX4" fmla="*/ 276701 w 2796650"/>
                    <a:gd name="connsiteY4" fmla="*/ 23431 h 615886"/>
                    <a:gd name="connsiteX5" fmla="*/ 0 w 2796650"/>
                    <a:gd name="connsiteY5" fmla="*/ 302038 h 615886"/>
                    <a:gd name="connsiteX6" fmla="*/ 276796 w 2796650"/>
                    <a:gd name="connsiteY6" fmla="*/ 586264 h 615886"/>
                    <a:gd name="connsiteX7" fmla="*/ 333375 w 2796650"/>
                    <a:gd name="connsiteY7" fmla="*/ 610267 h 615886"/>
                    <a:gd name="connsiteX8" fmla="*/ 2108835 w 2796650"/>
                    <a:gd name="connsiteY8" fmla="*/ 615887 h 615886"/>
                    <a:gd name="connsiteX9" fmla="*/ 2279904 w 2796650"/>
                    <a:gd name="connsiteY9" fmla="*/ 549688 h 615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796650" h="615886">
                      <a:moveTo>
                        <a:pt x="2279809" y="549783"/>
                      </a:moveTo>
                      <a:lnTo>
                        <a:pt x="2779967" y="94012"/>
                      </a:lnTo>
                      <a:cubicBezTo>
                        <a:pt x="2814257" y="62770"/>
                        <a:pt x="2792159" y="5715"/>
                        <a:pt x="2745772" y="5715"/>
                      </a:cubicBezTo>
                      <a:lnTo>
                        <a:pt x="333185" y="0"/>
                      </a:lnTo>
                      <a:cubicBezTo>
                        <a:pt x="311944" y="0"/>
                        <a:pt x="291656" y="8382"/>
                        <a:pt x="276701" y="23431"/>
                      </a:cubicBezTo>
                      <a:lnTo>
                        <a:pt x="0" y="302038"/>
                      </a:lnTo>
                      <a:lnTo>
                        <a:pt x="276796" y="586264"/>
                      </a:lnTo>
                      <a:cubicBezTo>
                        <a:pt x="291656" y="601504"/>
                        <a:pt x="312039" y="610172"/>
                        <a:pt x="333375" y="610267"/>
                      </a:cubicBezTo>
                      <a:lnTo>
                        <a:pt x="2108835" y="615887"/>
                      </a:lnTo>
                      <a:cubicBezTo>
                        <a:pt x="2172081" y="615887"/>
                        <a:pt x="2233136" y="592265"/>
                        <a:pt x="2279904" y="549688"/>
                      </a:cubicBezTo>
                      <a:close/>
                    </a:path>
                  </a:pathLst>
                </a:custGeom>
                <a:solidFill>
                  <a:srgbClr val="FFFFFF"/>
                </a:solidFill>
                <a:ln w="9525" cap="flat">
                  <a:noFill/>
                  <a:prstDash val="solid"/>
                  <a:miter/>
                </a:ln>
              </p:spPr>
              <p:txBody>
                <a:bodyPr rtlCol="0" anchor="ctr"/>
                <a:lstStyle/>
                <a:p>
                  <a:endParaRPr lang="en-US"/>
                </a:p>
              </p:txBody>
            </p:sp>
            <p:sp>
              <p:nvSpPr>
                <p:cNvPr id="195" name="Freeform: Shape 194">
                  <a:extLst>
                    <a:ext uri="{FF2B5EF4-FFF2-40B4-BE49-F238E27FC236}">
                      <a16:creationId xmlns:a16="http://schemas.microsoft.com/office/drawing/2014/main" id="{BF7AC535-ACF5-7F89-116E-D275CF45344F}"/>
                    </a:ext>
                  </a:extLst>
                </p:cNvPr>
                <p:cNvSpPr/>
                <p:nvPr/>
              </p:nvSpPr>
              <p:spPr>
                <a:xfrm>
                  <a:off x="6495192" y="3599520"/>
                  <a:ext cx="555974" cy="235434"/>
                </a:xfrm>
                <a:custGeom>
                  <a:avLst/>
                  <a:gdLst>
                    <a:gd name="connsiteX0" fmla="*/ 555974 w 555974"/>
                    <a:gd name="connsiteY0" fmla="*/ 235434 h 235434"/>
                    <a:gd name="connsiteX1" fmla="*/ 350615 w 555974"/>
                    <a:gd name="connsiteY1" fmla="*/ 30075 h 235434"/>
                    <a:gd name="connsiteX2" fmla="*/ 205359 w 555974"/>
                    <a:gd name="connsiteY2" fmla="*/ 30075 h 235434"/>
                    <a:gd name="connsiteX3" fmla="*/ 0 w 555974"/>
                    <a:gd name="connsiteY3" fmla="*/ 235434 h 235434"/>
                    <a:gd name="connsiteX4" fmla="*/ 555974 w 555974"/>
                    <a:gd name="connsiteY4" fmla="*/ 235434 h 2354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5974" h="235434">
                      <a:moveTo>
                        <a:pt x="555974" y="235434"/>
                      </a:moveTo>
                      <a:lnTo>
                        <a:pt x="350615" y="30075"/>
                      </a:lnTo>
                      <a:cubicBezTo>
                        <a:pt x="310515" y="-10025"/>
                        <a:pt x="245459" y="-10025"/>
                        <a:pt x="205359" y="30075"/>
                      </a:cubicBezTo>
                      <a:lnTo>
                        <a:pt x="0" y="235434"/>
                      </a:lnTo>
                      <a:lnTo>
                        <a:pt x="555974" y="235434"/>
                      </a:lnTo>
                      <a:close/>
                    </a:path>
                  </a:pathLst>
                </a:custGeom>
                <a:solidFill>
                  <a:srgbClr val="B0B0B0"/>
                </a:solidFill>
                <a:ln w="9525" cap="flat">
                  <a:noFill/>
                  <a:prstDash val="solid"/>
                  <a:miter/>
                </a:ln>
              </p:spPr>
              <p:txBody>
                <a:bodyPr rtlCol="0" anchor="ctr"/>
                <a:lstStyle/>
                <a:p>
                  <a:endParaRPr lang="en-US" dirty="0"/>
                </a:p>
              </p:txBody>
            </p:sp>
            <p:sp>
              <p:nvSpPr>
                <p:cNvPr id="196" name="Freeform: Shape 195">
                  <a:extLst>
                    <a:ext uri="{FF2B5EF4-FFF2-40B4-BE49-F238E27FC236}">
                      <a16:creationId xmlns:a16="http://schemas.microsoft.com/office/drawing/2014/main" id="{4B613156-3053-484F-AFE1-A4A52BB1ECA2}"/>
                    </a:ext>
                  </a:extLst>
                </p:cNvPr>
                <p:cNvSpPr/>
                <p:nvPr/>
              </p:nvSpPr>
              <p:spPr>
                <a:xfrm>
                  <a:off x="6385750" y="3834955"/>
                  <a:ext cx="711327" cy="9525"/>
                </a:xfrm>
                <a:custGeom>
                  <a:avLst/>
                  <a:gdLst>
                    <a:gd name="connsiteX0" fmla="*/ 711327 w 711327"/>
                    <a:gd name="connsiteY0" fmla="*/ 0 h 9525"/>
                    <a:gd name="connsiteX1" fmla="*/ 0 w 711327"/>
                    <a:gd name="connsiteY1" fmla="*/ 0 h 9525"/>
                  </a:gdLst>
                  <a:ahLst/>
                  <a:cxnLst>
                    <a:cxn ang="0">
                      <a:pos x="connsiteX0" y="connsiteY0"/>
                    </a:cxn>
                    <a:cxn ang="0">
                      <a:pos x="connsiteX1" y="connsiteY1"/>
                    </a:cxn>
                  </a:cxnLst>
                  <a:rect l="l" t="t" r="r" b="b"/>
                  <a:pathLst>
                    <a:path w="711327" h="9525">
                      <a:moveTo>
                        <a:pt x="711327" y="0"/>
                      </a:moveTo>
                      <a:lnTo>
                        <a:pt x="0" y="0"/>
                      </a:lnTo>
                    </a:path>
                  </a:pathLst>
                </a:custGeom>
                <a:ln w="9525" cap="rnd">
                  <a:solidFill>
                    <a:srgbClr val="070707"/>
                  </a:solidFill>
                  <a:prstDash val="solid"/>
                  <a:round/>
                </a:ln>
              </p:spPr>
              <p:txBody>
                <a:bodyPr rtlCol="0" anchor="ctr"/>
                <a:lstStyle/>
                <a:p>
                  <a:endParaRPr lang="en-US"/>
                </a:p>
              </p:txBody>
            </p:sp>
          </p:grpSp>
          <p:grpSp>
            <p:nvGrpSpPr>
              <p:cNvPr id="188" name="Graphic 2">
                <a:extLst>
                  <a:ext uri="{FF2B5EF4-FFF2-40B4-BE49-F238E27FC236}">
                    <a16:creationId xmlns:a16="http://schemas.microsoft.com/office/drawing/2014/main" id="{50B9C964-7102-8C6F-35F9-9BBEB3243C82}"/>
                  </a:ext>
                </a:extLst>
              </p:cNvPr>
              <p:cNvGrpSpPr/>
              <p:nvPr/>
            </p:nvGrpSpPr>
            <p:grpSpPr>
              <a:xfrm>
                <a:off x="1036872" y="1394445"/>
                <a:ext cx="981721" cy="981721"/>
                <a:chOff x="4306284" y="2929947"/>
                <a:chExt cx="981721" cy="981721"/>
              </a:xfrm>
            </p:grpSpPr>
            <p:sp>
              <p:nvSpPr>
                <p:cNvPr id="189" name="Freeform: Shape 188">
                  <a:extLst>
                    <a:ext uri="{FF2B5EF4-FFF2-40B4-BE49-F238E27FC236}">
                      <a16:creationId xmlns:a16="http://schemas.microsoft.com/office/drawing/2014/main" id="{4060DA3F-FD46-7567-C50E-EAE696FE8653}"/>
                    </a:ext>
                  </a:extLst>
                </p:cNvPr>
                <p:cNvSpPr/>
                <p:nvPr/>
              </p:nvSpPr>
              <p:spPr>
                <a:xfrm rot="-2700000">
                  <a:off x="4450054" y="3073716"/>
                  <a:ext cx="694182" cy="694182"/>
                </a:xfrm>
                <a:custGeom>
                  <a:avLst/>
                  <a:gdLst>
                    <a:gd name="connsiteX0" fmla="*/ 616268 w 694182"/>
                    <a:gd name="connsiteY0" fmla="*/ 0 h 694182"/>
                    <a:gd name="connsiteX1" fmla="*/ 694182 w 694182"/>
                    <a:gd name="connsiteY1" fmla="*/ 77915 h 694182"/>
                    <a:gd name="connsiteX2" fmla="*/ 694182 w 694182"/>
                    <a:gd name="connsiteY2" fmla="*/ 616268 h 694182"/>
                    <a:gd name="connsiteX3" fmla="*/ 616268 w 694182"/>
                    <a:gd name="connsiteY3" fmla="*/ 694182 h 694182"/>
                    <a:gd name="connsiteX4" fmla="*/ 77915 w 694182"/>
                    <a:gd name="connsiteY4" fmla="*/ 694182 h 694182"/>
                    <a:gd name="connsiteX5" fmla="*/ 0 w 694182"/>
                    <a:gd name="connsiteY5" fmla="*/ 616268 h 694182"/>
                    <a:gd name="connsiteX6" fmla="*/ 0 w 694182"/>
                    <a:gd name="connsiteY6" fmla="*/ 77915 h 694182"/>
                    <a:gd name="connsiteX7" fmla="*/ 77915 w 694182"/>
                    <a:gd name="connsiteY7" fmla="*/ 0 h 694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94182" h="694182">
                      <a:moveTo>
                        <a:pt x="616268" y="0"/>
                      </a:moveTo>
                      <a:cubicBezTo>
                        <a:pt x="659299" y="0"/>
                        <a:pt x="694182" y="34884"/>
                        <a:pt x="694182" y="77915"/>
                      </a:cubicBezTo>
                      <a:lnTo>
                        <a:pt x="694182" y="616268"/>
                      </a:lnTo>
                      <a:cubicBezTo>
                        <a:pt x="694182" y="659299"/>
                        <a:pt x="659299" y="694182"/>
                        <a:pt x="616268" y="694182"/>
                      </a:cubicBezTo>
                      <a:lnTo>
                        <a:pt x="77915" y="694182"/>
                      </a:lnTo>
                      <a:cubicBezTo>
                        <a:pt x="34884" y="694182"/>
                        <a:pt x="0" y="659299"/>
                        <a:pt x="0" y="616268"/>
                      </a:cubicBezTo>
                      <a:lnTo>
                        <a:pt x="0" y="77915"/>
                      </a:lnTo>
                      <a:cubicBezTo>
                        <a:pt x="0" y="34884"/>
                        <a:pt x="34884" y="0"/>
                        <a:pt x="77915" y="0"/>
                      </a:cubicBezTo>
                      <a:close/>
                    </a:path>
                  </a:pathLst>
                </a:custGeom>
                <a:solidFill>
                  <a:srgbClr val="3D8E92"/>
                </a:solidFill>
                <a:ln w="9525" cap="flat">
                  <a:noFill/>
                  <a:prstDash val="solid"/>
                  <a:miter/>
                </a:ln>
              </p:spPr>
              <p:txBody>
                <a:bodyPr rtlCol="0" anchor="ctr"/>
                <a:lstStyle/>
                <a:p>
                  <a:endParaRPr lang="en-US"/>
                </a:p>
              </p:txBody>
            </p:sp>
            <p:sp>
              <p:nvSpPr>
                <p:cNvPr id="190" name="Freeform: Shape 189">
                  <a:extLst>
                    <a:ext uri="{FF2B5EF4-FFF2-40B4-BE49-F238E27FC236}">
                      <a16:creationId xmlns:a16="http://schemas.microsoft.com/office/drawing/2014/main" id="{7269A1E7-6417-07D0-C3C1-4432E9ED019C}"/>
                    </a:ext>
                  </a:extLst>
                </p:cNvPr>
                <p:cNvSpPr/>
                <p:nvPr/>
              </p:nvSpPr>
              <p:spPr>
                <a:xfrm rot="-2700000">
                  <a:off x="4450054" y="3073716"/>
                  <a:ext cx="694182" cy="694182"/>
                </a:xfrm>
                <a:custGeom>
                  <a:avLst/>
                  <a:gdLst>
                    <a:gd name="connsiteX0" fmla="*/ 616268 w 694182"/>
                    <a:gd name="connsiteY0" fmla="*/ 0 h 694182"/>
                    <a:gd name="connsiteX1" fmla="*/ 694182 w 694182"/>
                    <a:gd name="connsiteY1" fmla="*/ 77915 h 694182"/>
                    <a:gd name="connsiteX2" fmla="*/ 694182 w 694182"/>
                    <a:gd name="connsiteY2" fmla="*/ 616268 h 694182"/>
                    <a:gd name="connsiteX3" fmla="*/ 616268 w 694182"/>
                    <a:gd name="connsiteY3" fmla="*/ 694182 h 694182"/>
                    <a:gd name="connsiteX4" fmla="*/ 77915 w 694182"/>
                    <a:gd name="connsiteY4" fmla="*/ 694182 h 694182"/>
                    <a:gd name="connsiteX5" fmla="*/ 0 w 694182"/>
                    <a:gd name="connsiteY5" fmla="*/ 616268 h 694182"/>
                    <a:gd name="connsiteX6" fmla="*/ 0 w 694182"/>
                    <a:gd name="connsiteY6" fmla="*/ 77915 h 694182"/>
                    <a:gd name="connsiteX7" fmla="*/ 77915 w 694182"/>
                    <a:gd name="connsiteY7" fmla="*/ 0 h 694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94182" h="694182">
                      <a:moveTo>
                        <a:pt x="616268" y="0"/>
                      </a:moveTo>
                      <a:cubicBezTo>
                        <a:pt x="659299" y="0"/>
                        <a:pt x="694182" y="34884"/>
                        <a:pt x="694182" y="77915"/>
                      </a:cubicBezTo>
                      <a:lnTo>
                        <a:pt x="694182" y="616268"/>
                      </a:lnTo>
                      <a:cubicBezTo>
                        <a:pt x="694182" y="659299"/>
                        <a:pt x="659299" y="694182"/>
                        <a:pt x="616268" y="694182"/>
                      </a:cubicBezTo>
                      <a:lnTo>
                        <a:pt x="77915" y="694182"/>
                      </a:lnTo>
                      <a:cubicBezTo>
                        <a:pt x="34884" y="694182"/>
                        <a:pt x="0" y="659299"/>
                        <a:pt x="0" y="616268"/>
                      </a:cubicBezTo>
                      <a:lnTo>
                        <a:pt x="0" y="77915"/>
                      </a:lnTo>
                      <a:cubicBezTo>
                        <a:pt x="0" y="34884"/>
                        <a:pt x="34884" y="0"/>
                        <a:pt x="77915" y="0"/>
                      </a:cubicBezTo>
                      <a:close/>
                    </a:path>
                  </a:pathLst>
                </a:custGeom>
                <a:solidFill>
                  <a:srgbClr val="B0B0B0"/>
                </a:solidFill>
                <a:ln w="9525" cap="rnd">
                  <a:solidFill>
                    <a:srgbClr val="070707"/>
                  </a:solidFill>
                  <a:prstDash val="solid"/>
                  <a:round/>
                </a:ln>
              </p:spPr>
              <p:txBody>
                <a:bodyPr rtlCol="0" anchor="ctr"/>
                <a:lstStyle/>
                <a:p>
                  <a:endParaRPr lang="en-US"/>
                </a:p>
              </p:txBody>
            </p:sp>
            <p:sp>
              <p:nvSpPr>
                <p:cNvPr id="191" name="Freeform: Shape 190">
                  <a:extLst>
                    <a:ext uri="{FF2B5EF4-FFF2-40B4-BE49-F238E27FC236}">
                      <a16:creationId xmlns:a16="http://schemas.microsoft.com/office/drawing/2014/main" id="{3BFA23AD-E3BA-7484-FCBB-D7FEE2B7D436}"/>
                    </a:ext>
                  </a:extLst>
                </p:cNvPr>
                <p:cNvSpPr/>
                <p:nvPr/>
              </p:nvSpPr>
              <p:spPr>
                <a:xfrm rot="-2700000">
                  <a:off x="4566279" y="3189874"/>
                  <a:ext cx="461867" cy="461867"/>
                </a:xfrm>
                <a:custGeom>
                  <a:avLst/>
                  <a:gdLst>
                    <a:gd name="connsiteX0" fmla="*/ 409956 w 461867"/>
                    <a:gd name="connsiteY0" fmla="*/ 0 h 461867"/>
                    <a:gd name="connsiteX1" fmla="*/ 461867 w 461867"/>
                    <a:gd name="connsiteY1" fmla="*/ 51911 h 461867"/>
                    <a:gd name="connsiteX2" fmla="*/ 461867 w 461867"/>
                    <a:gd name="connsiteY2" fmla="*/ 409956 h 461867"/>
                    <a:gd name="connsiteX3" fmla="*/ 409956 w 461867"/>
                    <a:gd name="connsiteY3" fmla="*/ 461867 h 461867"/>
                    <a:gd name="connsiteX4" fmla="*/ 51911 w 461867"/>
                    <a:gd name="connsiteY4" fmla="*/ 461867 h 461867"/>
                    <a:gd name="connsiteX5" fmla="*/ 0 w 461867"/>
                    <a:gd name="connsiteY5" fmla="*/ 409956 h 461867"/>
                    <a:gd name="connsiteX6" fmla="*/ 0 w 461867"/>
                    <a:gd name="connsiteY6" fmla="*/ 51911 h 461867"/>
                    <a:gd name="connsiteX7" fmla="*/ 51911 w 461867"/>
                    <a:gd name="connsiteY7" fmla="*/ 0 h 461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61867" h="461867">
                      <a:moveTo>
                        <a:pt x="409956" y="0"/>
                      </a:moveTo>
                      <a:cubicBezTo>
                        <a:pt x="438626" y="0"/>
                        <a:pt x="461867" y="23241"/>
                        <a:pt x="461867" y="51911"/>
                      </a:cubicBezTo>
                      <a:lnTo>
                        <a:pt x="461867" y="409956"/>
                      </a:lnTo>
                      <a:cubicBezTo>
                        <a:pt x="461867" y="438626"/>
                        <a:pt x="438626" y="461867"/>
                        <a:pt x="409956" y="461867"/>
                      </a:cubicBezTo>
                      <a:lnTo>
                        <a:pt x="51911" y="461867"/>
                      </a:lnTo>
                      <a:cubicBezTo>
                        <a:pt x="23241" y="461867"/>
                        <a:pt x="0" y="438626"/>
                        <a:pt x="0" y="409956"/>
                      </a:cubicBezTo>
                      <a:lnTo>
                        <a:pt x="0" y="51911"/>
                      </a:lnTo>
                      <a:cubicBezTo>
                        <a:pt x="0" y="23241"/>
                        <a:pt x="23241" y="0"/>
                        <a:pt x="51911" y="0"/>
                      </a:cubicBezTo>
                      <a:close/>
                    </a:path>
                  </a:pathLst>
                </a:custGeom>
                <a:solidFill>
                  <a:srgbClr val="FFFFFF"/>
                </a:solidFill>
                <a:ln w="9525" cap="flat">
                  <a:noFill/>
                  <a:prstDash val="solid"/>
                  <a:miter/>
                </a:ln>
              </p:spPr>
              <p:txBody>
                <a:bodyPr rtlCol="0" anchor="ctr"/>
                <a:lstStyle/>
                <a:p>
                  <a:endParaRPr lang="en-US" dirty="0"/>
                </a:p>
              </p:txBody>
            </p:sp>
          </p:grpSp>
        </p:grpSp>
        <p:sp>
          <p:nvSpPr>
            <p:cNvPr id="185" name="TextBox 184">
              <a:extLst>
                <a:ext uri="{FF2B5EF4-FFF2-40B4-BE49-F238E27FC236}">
                  <a16:creationId xmlns:a16="http://schemas.microsoft.com/office/drawing/2014/main" id="{BD0CE1D6-C0A7-CD29-116D-34D23B7AD61D}"/>
                </a:ext>
              </a:extLst>
            </p:cNvPr>
            <p:cNvSpPr txBox="1"/>
            <p:nvPr/>
          </p:nvSpPr>
          <p:spPr>
            <a:xfrm>
              <a:off x="7174443" y="4342207"/>
              <a:ext cx="2279806" cy="400494"/>
            </a:xfrm>
            <a:prstGeom prst="rect">
              <a:avLst/>
            </a:prstGeom>
            <a:noFill/>
          </p:spPr>
          <p:txBody>
            <a:bodyPr wrap="square" rtlCol="0">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التغيرات التنظيمية أو السوقية  </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sp>
          <p:nvSpPr>
            <p:cNvPr id="186" name="TextBox 185">
              <a:extLst>
                <a:ext uri="{FF2B5EF4-FFF2-40B4-BE49-F238E27FC236}">
                  <a16:creationId xmlns:a16="http://schemas.microsoft.com/office/drawing/2014/main" id="{EE91FAB5-0CCD-2EBC-5B2B-3C04A080BBAC}"/>
                </a:ext>
              </a:extLst>
            </p:cNvPr>
            <p:cNvSpPr txBox="1"/>
            <p:nvPr/>
          </p:nvSpPr>
          <p:spPr>
            <a:xfrm>
              <a:off x="9508632" y="4500952"/>
              <a:ext cx="637590" cy="338554"/>
            </a:xfrm>
            <a:prstGeom prst="rect">
              <a:avLst/>
            </a:prstGeom>
            <a:noFill/>
          </p:spPr>
          <p:txBody>
            <a:bodyPr wrap="square" rtlCol="0">
              <a:spAutoFit/>
            </a:bodyPr>
            <a:lstStyle/>
            <a:p>
              <a:pPr algn="ctr">
                <a:spcAft>
                  <a:spcPts val="800"/>
                </a:spcAft>
              </a:pPr>
              <a:r>
                <a:rPr lang="en-US" sz="1600" b="1" dirty="0">
                  <a:latin typeface="Times New Roman" panose="02020603050405020304" pitchFamily="18" charset="0"/>
                  <a:ea typeface="Calibri" panose="020F0502020204030204" pitchFamily="34" charset="0"/>
                  <a:cs typeface="Adobe Arabic" panose="02040503050201020203" pitchFamily="18" charset="-78"/>
                </a:rPr>
                <a:t>06</a:t>
              </a:r>
            </a:p>
          </p:txBody>
        </p:sp>
      </p:grpSp>
      <p:grpSp>
        <p:nvGrpSpPr>
          <p:cNvPr id="197" name="Group 196">
            <a:extLst>
              <a:ext uri="{FF2B5EF4-FFF2-40B4-BE49-F238E27FC236}">
                <a16:creationId xmlns:a16="http://schemas.microsoft.com/office/drawing/2014/main" id="{50CA5052-053E-A238-6C09-42E9AE36E5AC}"/>
              </a:ext>
            </a:extLst>
          </p:cNvPr>
          <p:cNvGrpSpPr/>
          <p:nvPr/>
        </p:nvGrpSpPr>
        <p:grpSpPr>
          <a:xfrm>
            <a:off x="2787245" y="2539128"/>
            <a:ext cx="3434683" cy="981721"/>
            <a:chOff x="6904272" y="5128244"/>
            <a:chExt cx="3434683" cy="981721"/>
          </a:xfrm>
        </p:grpSpPr>
        <p:grpSp>
          <p:nvGrpSpPr>
            <p:cNvPr id="198" name="Group 197">
              <a:extLst>
                <a:ext uri="{FF2B5EF4-FFF2-40B4-BE49-F238E27FC236}">
                  <a16:creationId xmlns:a16="http://schemas.microsoft.com/office/drawing/2014/main" id="{79940B0D-DDC7-AD5B-9EB9-7FED877FFA99}"/>
                </a:ext>
              </a:extLst>
            </p:cNvPr>
            <p:cNvGrpSpPr/>
            <p:nvPr/>
          </p:nvGrpSpPr>
          <p:grpSpPr>
            <a:xfrm flipH="1">
              <a:off x="6904272" y="5128244"/>
              <a:ext cx="3434683" cy="981721"/>
              <a:chOff x="1036872" y="1394445"/>
              <a:chExt cx="3434683" cy="981721"/>
            </a:xfrm>
          </p:grpSpPr>
          <p:grpSp>
            <p:nvGrpSpPr>
              <p:cNvPr id="201" name="Graphic 2">
                <a:extLst>
                  <a:ext uri="{FF2B5EF4-FFF2-40B4-BE49-F238E27FC236}">
                    <a16:creationId xmlns:a16="http://schemas.microsoft.com/office/drawing/2014/main" id="{42116AFF-3370-22CB-A96A-15993079CC8B}"/>
                  </a:ext>
                </a:extLst>
              </p:cNvPr>
              <p:cNvGrpSpPr/>
              <p:nvPr/>
            </p:nvGrpSpPr>
            <p:grpSpPr>
              <a:xfrm>
                <a:off x="1473371" y="1471158"/>
                <a:ext cx="2998184" cy="828294"/>
                <a:chOff x="4742783" y="3006660"/>
                <a:chExt cx="2998184" cy="828294"/>
              </a:xfrm>
            </p:grpSpPr>
            <p:sp>
              <p:nvSpPr>
                <p:cNvPr id="206" name="Freeform: Shape 205">
                  <a:extLst>
                    <a:ext uri="{FF2B5EF4-FFF2-40B4-BE49-F238E27FC236}">
                      <a16:creationId xmlns:a16="http://schemas.microsoft.com/office/drawing/2014/main" id="{CEC047C5-848A-2906-9F5B-4E4FA5782E53}"/>
                    </a:ext>
                  </a:extLst>
                </p:cNvPr>
                <p:cNvSpPr/>
                <p:nvPr/>
              </p:nvSpPr>
              <p:spPr>
                <a:xfrm>
                  <a:off x="6495097" y="3006660"/>
                  <a:ext cx="1245870" cy="828294"/>
                </a:xfrm>
                <a:custGeom>
                  <a:avLst/>
                  <a:gdLst>
                    <a:gd name="connsiteX0" fmla="*/ 830961 w 1245870"/>
                    <a:gd name="connsiteY0" fmla="*/ 828294 h 828294"/>
                    <a:gd name="connsiteX1" fmla="*/ 831723 w 1245870"/>
                    <a:gd name="connsiteY1" fmla="*/ 828294 h 828294"/>
                    <a:gd name="connsiteX2" fmla="*/ 855440 w 1245870"/>
                    <a:gd name="connsiteY2" fmla="*/ 818483 h 828294"/>
                    <a:gd name="connsiteX3" fmla="*/ 1236059 w 1245870"/>
                    <a:gd name="connsiteY3" fmla="*/ 437864 h 828294"/>
                    <a:gd name="connsiteX4" fmla="*/ 1245870 w 1245870"/>
                    <a:gd name="connsiteY4" fmla="*/ 414147 h 828294"/>
                    <a:gd name="connsiteX5" fmla="*/ 1236059 w 1245870"/>
                    <a:gd name="connsiteY5" fmla="*/ 390430 h 828294"/>
                    <a:gd name="connsiteX6" fmla="*/ 855345 w 1245870"/>
                    <a:gd name="connsiteY6" fmla="*/ 9811 h 828294"/>
                    <a:gd name="connsiteX7" fmla="*/ 831628 w 1245870"/>
                    <a:gd name="connsiteY7" fmla="*/ 0 h 828294"/>
                    <a:gd name="connsiteX8" fmla="*/ 828294 w 1245870"/>
                    <a:gd name="connsiteY8" fmla="*/ 0 h 828294"/>
                    <a:gd name="connsiteX9" fmla="*/ 0 w 1245870"/>
                    <a:gd name="connsiteY9" fmla="*/ 828294 h 828294"/>
                    <a:gd name="connsiteX10" fmla="*/ 830866 w 1245870"/>
                    <a:gd name="connsiteY10" fmla="*/ 828294 h 8282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45870" h="828294">
                      <a:moveTo>
                        <a:pt x="830961" y="828294"/>
                      </a:moveTo>
                      <a:lnTo>
                        <a:pt x="831723" y="828294"/>
                      </a:lnTo>
                      <a:cubicBezTo>
                        <a:pt x="840677" y="828294"/>
                        <a:pt x="849059" y="824770"/>
                        <a:pt x="855440" y="818483"/>
                      </a:cubicBezTo>
                      <a:lnTo>
                        <a:pt x="1236059" y="437864"/>
                      </a:lnTo>
                      <a:cubicBezTo>
                        <a:pt x="1242346" y="431578"/>
                        <a:pt x="1245870" y="423101"/>
                        <a:pt x="1245870" y="414147"/>
                      </a:cubicBezTo>
                      <a:cubicBezTo>
                        <a:pt x="1245870" y="405194"/>
                        <a:pt x="1242346" y="396812"/>
                        <a:pt x="1236059" y="390430"/>
                      </a:cubicBezTo>
                      <a:lnTo>
                        <a:pt x="855345" y="9811"/>
                      </a:lnTo>
                      <a:cubicBezTo>
                        <a:pt x="849059" y="3524"/>
                        <a:pt x="840581" y="0"/>
                        <a:pt x="831628" y="0"/>
                      </a:cubicBezTo>
                      <a:lnTo>
                        <a:pt x="828294" y="0"/>
                      </a:lnTo>
                      <a:lnTo>
                        <a:pt x="0" y="828294"/>
                      </a:lnTo>
                      <a:lnTo>
                        <a:pt x="830866" y="828294"/>
                      </a:lnTo>
                      <a:close/>
                    </a:path>
                  </a:pathLst>
                </a:custGeom>
                <a:solidFill>
                  <a:srgbClr val="6CB4B8"/>
                </a:solidFill>
                <a:ln w="9525" cap="flat">
                  <a:noFill/>
                  <a:prstDash val="solid"/>
                  <a:miter/>
                </a:ln>
              </p:spPr>
              <p:txBody>
                <a:bodyPr rtlCol="0" anchor="ctr"/>
                <a:lstStyle/>
                <a:p>
                  <a:endParaRPr lang="en-US"/>
                </a:p>
              </p:txBody>
            </p:sp>
            <p:sp>
              <p:nvSpPr>
                <p:cNvPr id="207" name="Freeform: Shape 206">
                  <a:extLst>
                    <a:ext uri="{FF2B5EF4-FFF2-40B4-BE49-F238E27FC236}">
                      <a16:creationId xmlns:a16="http://schemas.microsoft.com/office/drawing/2014/main" id="{06ED3B02-4BA4-A32B-B870-11FB90EAB476}"/>
                    </a:ext>
                  </a:extLst>
                </p:cNvPr>
                <p:cNvSpPr/>
                <p:nvPr/>
              </p:nvSpPr>
              <p:spPr>
                <a:xfrm>
                  <a:off x="4742783" y="3006660"/>
                  <a:ext cx="2998184" cy="828294"/>
                </a:xfrm>
                <a:custGeom>
                  <a:avLst/>
                  <a:gdLst>
                    <a:gd name="connsiteX0" fmla="*/ 2584037 w 2998184"/>
                    <a:gd name="connsiteY0" fmla="*/ 0 h 828294"/>
                    <a:gd name="connsiteX1" fmla="*/ 2607755 w 2998184"/>
                    <a:gd name="connsiteY1" fmla="*/ 9811 h 828294"/>
                    <a:gd name="connsiteX2" fmla="*/ 2988374 w 2998184"/>
                    <a:gd name="connsiteY2" fmla="*/ 390430 h 828294"/>
                    <a:gd name="connsiteX3" fmla="*/ 2998184 w 2998184"/>
                    <a:gd name="connsiteY3" fmla="*/ 414147 h 828294"/>
                    <a:gd name="connsiteX4" fmla="*/ 2988374 w 2998184"/>
                    <a:gd name="connsiteY4" fmla="*/ 437864 h 828294"/>
                    <a:gd name="connsiteX5" fmla="*/ 2607755 w 2998184"/>
                    <a:gd name="connsiteY5" fmla="*/ 818483 h 828294"/>
                    <a:gd name="connsiteX6" fmla="*/ 2584037 w 2998184"/>
                    <a:gd name="connsiteY6" fmla="*/ 828294 h 828294"/>
                    <a:gd name="connsiteX7" fmla="*/ 414147 w 2998184"/>
                    <a:gd name="connsiteY7" fmla="*/ 828294 h 828294"/>
                    <a:gd name="connsiteX8" fmla="*/ 390430 w 2998184"/>
                    <a:gd name="connsiteY8" fmla="*/ 818483 h 828294"/>
                    <a:gd name="connsiteX9" fmla="*/ 9811 w 2998184"/>
                    <a:gd name="connsiteY9" fmla="*/ 437864 h 828294"/>
                    <a:gd name="connsiteX10" fmla="*/ 0 w 2998184"/>
                    <a:gd name="connsiteY10" fmla="*/ 414147 h 828294"/>
                    <a:gd name="connsiteX11" fmla="*/ 9811 w 2998184"/>
                    <a:gd name="connsiteY11" fmla="*/ 390430 h 828294"/>
                    <a:gd name="connsiteX12" fmla="*/ 390430 w 2998184"/>
                    <a:gd name="connsiteY12" fmla="*/ 9811 h 828294"/>
                    <a:gd name="connsiteX13" fmla="*/ 414147 w 2998184"/>
                    <a:gd name="connsiteY13" fmla="*/ 0 h 828294"/>
                    <a:gd name="connsiteX14" fmla="*/ 2584037 w 2998184"/>
                    <a:gd name="connsiteY14" fmla="*/ 0 h 8282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998184" h="828294">
                      <a:moveTo>
                        <a:pt x="2584037" y="0"/>
                      </a:moveTo>
                      <a:cubicBezTo>
                        <a:pt x="2592991" y="0"/>
                        <a:pt x="2601373" y="3524"/>
                        <a:pt x="2607755" y="9811"/>
                      </a:cubicBezTo>
                      <a:lnTo>
                        <a:pt x="2988374" y="390430"/>
                      </a:lnTo>
                      <a:cubicBezTo>
                        <a:pt x="2994660" y="396716"/>
                        <a:pt x="2998184" y="405194"/>
                        <a:pt x="2998184" y="414147"/>
                      </a:cubicBezTo>
                      <a:cubicBezTo>
                        <a:pt x="2998184" y="423101"/>
                        <a:pt x="2994660" y="431483"/>
                        <a:pt x="2988374" y="437864"/>
                      </a:cubicBezTo>
                      <a:lnTo>
                        <a:pt x="2607755" y="818483"/>
                      </a:lnTo>
                      <a:cubicBezTo>
                        <a:pt x="2601468" y="824770"/>
                        <a:pt x="2592991" y="828294"/>
                        <a:pt x="2584037" y="828294"/>
                      </a:cubicBezTo>
                      <a:lnTo>
                        <a:pt x="414147" y="828294"/>
                      </a:lnTo>
                      <a:cubicBezTo>
                        <a:pt x="405194" y="828294"/>
                        <a:pt x="396811" y="824770"/>
                        <a:pt x="390430" y="818483"/>
                      </a:cubicBezTo>
                      <a:lnTo>
                        <a:pt x="9811" y="437864"/>
                      </a:lnTo>
                      <a:cubicBezTo>
                        <a:pt x="3524" y="431578"/>
                        <a:pt x="0" y="423101"/>
                        <a:pt x="0" y="414147"/>
                      </a:cubicBezTo>
                      <a:cubicBezTo>
                        <a:pt x="0" y="405194"/>
                        <a:pt x="3524" y="396812"/>
                        <a:pt x="9811" y="390430"/>
                      </a:cubicBezTo>
                      <a:lnTo>
                        <a:pt x="390430" y="9811"/>
                      </a:lnTo>
                      <a:cubicBezTo>
                        <a:pt x="396716" y="3524"/>
                        <a:pt x="405194" y="0"/>
                        <a:pt x="414147" y="0"/>
                      </a:cubicBezTo>
                      <a:lnTo>
                        <a:pt x="2584037" y="0"/>
                      </a:lnTo>
                      <a:close/>
                    </a:path>
                  </a:pathLst>
                </a:custGeom>
                <a:noFill/>
                <a:ln w="9525" cap="rnd">
                  <a:solidFill>
                    <a:srgbClr val="070707"/>
                  </a:solidFill>
                  <a:prstDash val="solid"/>
                  <a:round/>
                </a:ln>
              </p:spPr>
              <p:txBody>
                <a:bodyPr rtlCol="0" anchor="ctr"/>
                <a:lstStyle/>
                <a:p>
                  <a:endParaRPr lang="en-US"/>
                </a:p>
              </p:txBody>
            </p:sp>
            <p:sp>
              <p:nvSpPr>
                <p:cNvPr id="208" name="Freeform: Shape 207">
                  <a:extLst>
                    <a:ext uri="{FF2B5EF4-FFF2-40B4-BE49-F238E27FC236}">
                      <a16:creationId xmlns:a16="http://schemas.microsoft.com/office/drawing/2014/main" id="{D7123FBF-0531-376B-7B25-C232D7E89468}"/>
                    </a:ext>
                  </a:extLst>
                </p:cNvPr>
                <p:cNvSpPr/>
                <p:nvPr/>
              </p:nvSpPr>
              <p:spPr>
                <a:xfrm>
                  <a:off x="4895183" y="3109912"/>
                  <a:ext cx="2796650" cy="615886"/>
                </a:xfrm>
                <a:custGeom>
                  <a:avLst/>
                  <a:gdLst>
                    <a:gd name="connsiteX0" fmla="*/ 2279809 w 2796650"/>
                    <a:gd name="connsiteY0" fmla="*/ 549783 h 615886"/>
                    <a:gd name="connsiteX1" fmla="*/ 2779967 w 2796650"/>
                    <a:gd name="connsiteY1" fmla="*/ 94012 h 615886"/>
                    <a:gd name="connsiteX2" fmla="*/ 2745772 w 2796650"/>
                    <a:gd name="connsiteY2" fmla="*/ 5715 h 615886"/>
                    <a:gd name="connsiteX3" fmla="*/ 333185 w 2796650"/>
                    <a:gd name="connsiteY3" fmla="*/ 0 h 615886"/>
                    <a:gd name="connsiteX4" fmla="*/ 276701 w 2796650"/>
                    <a:gd name="connsiteY4" fmla="*/ 23431 h 615886"/>
                    <a:gd name="connsiteX5" fmla="*/ 0 w 2796650"/>
                    <a:gd name="connsiteY5" fmla="*/ 302038 h 615886"/>
                    <a:gd name="connsiteX6" fmla="*/ 276796 w 2796650"/>
                    <a:gd name="connsiteY6" fmla="*/ 586264 h 615886"/>
                    <a:gd name="connsiteX7" fmla="*/ 333375 w 2796650"/>
                    <a:gd name="connsiteY7" fmla="*/ 610267 h 615886"/>
                    <a:gd name="connsiteX8" fmla="*/ 2108835 w 2796650"/>
                    <a:gd name="connsiteY8" fmla="*/ 615887 h 615886"/>
                    <a:gd name="connsiteX9" fmla="*/ 2279904 w 2796650"/>
                    <a:gd name="connsiteY9" fmla="*/ 549688 h 615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796650" h="615886">
                      <a:moveTo>
                        <a:pt x="2279809" y="549783"/>
                      </a:moveTo>
                      <a:lnTo>
                        <a:pt x="2779967" y="94012"/>
                      </a:lnTo>
                      <a:cubicBezTo>
                        <a:pt x="2814257" y="62770"/>
                        <a:pt x="2792159" y="5715"/>
                        <a:pt x="2745772" y="5715"/>
                      </a:cubicBezTo>
                      <a:lnTo>
                        <a:pt x="333185" y="0"/>
                      </a:lnTo>
                      <a:cubicBezTo>
                        <a:pt x="311944" y="0"/>
                        <a:pt x="291656" y="8382"/>
                        <a:pt x="276701" y="23431"/>
                      </a:cubicBezTo>
                      <a:lnTo>
                        <a:pt x="0" y="302038"/>
                      </a:lnTo>
                      <a:lnTo>
                        <a:pt x="276796" y="586264"/>
                      </a:lnTo>
                      <a:cubicBezTo>
                        <a:pt x="291656" y="601504"/>
                        <a:pt x="312039" y="610172"/>
                        <a:pt x="333375" y="610267"/>
                      </a:cubicBezTo>
                      <a:lnTo>
                        <a:pt x="2108835" y="615887"/>
                      </a:lnTo>
                      <a:cubicBezTo>
                        <a:pt x="2172081" y="615887"/>
                        <a:pt x="2233136" y="592265"/>
                        <a:pt x="2279904" y="549688"/>
                      </a:cubicBezTo>
                      <a:close/>
                    </a:path>
                  </a:pathLst>
                </a:custGeom>
                <a:solidFill>
                  <a:srgbClr val="FFFFFF"/>
                </a:solidFill>
                <a:ln w="9525" cap="flat">
                  <a:noFill/>
                  <a:prstDash val="solid"/>
                  <a:miter/>
                </a:ln>
              </p:spPr>
              <p:txBody>
                <a:bodyPr rtlCol="0" anchor="ctr"/>
                <a:lstStyle/>
                <a:p>
                  <a:endParaRPr lang="en-US"/>
                </a:p>
              </p:txBody>
            </p:sp>
            <p:sp>
              <p:nvSpPr>
                <p:cNvPr id="209" name="Freeform: Shape 208">
                  <a:extLst>
                    <a:ext uri="{FF2B5EF4-FFF2-40B4-BE49-F238E27FC236}">
                      <a16:creationId xmlns:a16="http://schemas.microsoft.com/office/drawing/2014/main" id="{400D9223-4A45-C254-EDF1-BF8362D5A8C9}"/>
                    </a:ext>
                  </a:extLst>
                </p:cNvPr>
                <p:cNvSpPr/>
                <p:nvPr/>
              </p:nvSpPr>
              <p:spPr>
                <a:xfrm>
                  <a:off x="6495192" y="3599520"/>
                  <a:ext cx="555974" cy="235434"/>
                </a:xfrm>
                <a:custGeom>
                  <a:avLst/>
                  <a:gdLst>
                    <a:gd name="connsiteX0" fmla="*/ 555974 w 555974"/>
                    <a:gd name="connsiteY0" fmla="*/ 235434 h 235434"/>
                    <a:gd name="connsiteX1" fmla="*/ 350615 w 555974"/>
                    <a:gd name="connsiteY1" fmla="*/ 30075 h 235434"/>
                    <a:gd name="connsiteX2" fmla="*/ 205359 w 555974"/>
                    <a:gd name="connsiteY2" fmla="*/ 30075 h 235434"/>
                    <a:gd name="connsiteX3" fmla="*/ 0 w 555974"/>
                    <a:gd name="connsiteY3" fmla="*/ 235434 h 235434"/>
                    <a:gd name="connsiteX4" fmla="*/ 555974 w 555974"/>
                    <a:gd name="connsiteY4" fmla="*/ 235434 h 2354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5974" h="235434">
                      <a:moveTo>
                        <a:pt x="555974" y="235434"/>
                      </a:moveTo>
                      <a:lnTo>
                        <a:pt x="350615" y="30075"/>
                      </a:lnTo>
                      <a:cubicBezTo>
                        <a:pt x="310515" y="-10025"/>
                        <a:pt x="245459" y="-10025"/>
                        <a:pt x="205359" y="30075"/>
                      </a:cubicBezTo>
                      <a:lnTo>
                        <a:pt x="0" y="235434"/>
                      </a:lnTo>
                      <a:lnTo>
                        <a:pt x="555974" y="235434"/>
                      </a:lnTo>
                      <a:close/>
                    </a:path>
                  </a:pathLst>
                </a:custGeom>
                <a:solidFill>
                  <a:srgbClr val="6CB4B8"/>
                </a:solidFill>
                <a:ln w="9525" cap="flat">
                  <a:noFill/>
                  <a:prstDash val="solid"/>
                  <a:miter/>
                </a:ln>
              </p:spPr>
              <p:txBody>
                <a:bodyPr rtlCol="0" anchor="ctr"/>
                <a:lstStyle/>
                <a:p>
                  <a:endParaRPr lang="en-US" dirty="0"/>
                </a:p>
              </p:txBody>
            </p:sp>
            <p:sp>
              <p:nvSpPr>
                <p:cNvPr id="210" name="Freeform: Shape 209">
                  <a:extLst>
                    <a:ext uri="{FF2B5EF4-FFF2-40B4-BE49-F238E27FC236}">
                      <a16:creationId xmlns:a16="http://schemas.microsoft.com/office/drawing/2014/main" id="{7B0CAC60-1AFE-4024-9927-E225438D6857}"/>
                    </a:ext>
                  </a:extLst>
                </p:cNvPr>
                <p:cNvSpPr/>
                <p:nvPr/>
              </p:nvSpPr>
              <p:spPr>
                <a:xfrm>
                  <a:off x="6385750" y="3834955"/>
                  <a:ext cx="711327" cy="9525"/>
                </a:xfrm>
                <a:custGeom>
                  <a:avLst/>
                  <a:gdLst>
                    <a:gd name="connsiteX0" fmla="*/ 711327 w 711327"/>
                    <a:gd name="connsiteY0" fmla="*/ 0 h 9525"/>
                    <a:gd name="connsiteX1" fmla="*/ 0 w 711327"/>
                    <a:gd name="connsiteY1" fmla="*/ 0 h 9525"/>
                  </a:gdLst>
                  <a:ahLst/>
                  <a:cxnLst>
                    <a:cxn ang="0">
                      <a:pos x="connsiteX0" y="connsiteY0"/>
                    </a:cxn>
                    <a:cxn ang="0">
                      <a:pos x="connsiteX1" y="connsiteY1"/>
                    </a:cxn>
                  </a:cxnLst>
                  <a:rect l="l" t="t" r="r" b="b"/>
                  <a:pathLst>
                    <a:path w="711327" h="9525">
                      <a:moveTo>
                        <a:pt x="711327" y="0"/>
                      </a:moveTo>
                      <a:lnTo>
                        <a:pt x="0" y="0"/>
                      </a:lnTo>
                    </a:path>
                  </a:pathLst>
                </a:custGeom>
                <a:ln w="9525" cap="rnd">
                  <a:solidFill>
                    <a:srgbClr val="070707"/>
                  </a:solidFill>
                  <a:prstDash val="solid"/>
                  <a:round/>
                </a:ln>
              </p:spPr>
              <p:txBody>
                <a:bodyPr rtlCol="0" anchor="ctr"/>
                <a:lstStyle/>
                <a:p>
                  <a:endParaRPr lang="en-US"/>
                </a:p>
              </p:txBody>
            </p:sp>
          </p:grpSp>
          <p:grpSp>
            <p:nvGrpSpPr>
              <p:cNvPr id="202" name="Graphic 2">
                <a:extLst>
                  <a:ext uri="{FF2B5EF4-FFF2-40B4-BE49-F238E27FC236}">
                    <a16:creationId xmlns:a16="http://schemas.microsoft.com/office/drawing/2014/main" id="{3713BC96-80C4-A98E-073F-7168C25A8AE3}"/>
                  </a:ext>
                </a:extLst>
              </p:cNvPr>
              <p:cNvGrpSpPr/>
              <p:nvPr/>
            </p:nvGrpSpPr>
            <p:grpSpPr>
              <a:xfrm>
                <a:off x="1036872" y="1394445"/>
                <a:ext cx="981721" cy="981721"/>
                <a:chOff x="4306284" y="2929947"/>
                <a:chExt cx="981721" cy="981721"/>
              </a:xfrm>
            </p:grpSpPr>
            <p:sp>
              <p:nvSpPr>
                <p:cNvPr id="203" name="Freeform: Shape 202">
                  <a:extLst>
                    <a:ext uri="{FF2B5EF4-FFF2-40B4-BE49-F238E27FC236}">
                      <a16:creationId xmlns:a16="http://schemas.microsoft.com/office/drawing/2014/main" id="{E3199B64-080D-59C1-FCC1-C2EA4BCDB12D}"/>
                    </a:ext>
                  </a:extLst>
                </p:cNvPr>
                <p:cNvSpPr/>
                <p:nvPr/>
              </p:nvSpPr>
              <p:spPr>
                <a:xfrm rot="-2700000">
                  <a:off x="4450054" y="3073716"/>
                  <a:ext cx="694182" cy="694182"/>
                </a:xfrm>
                <a:custGeom>
                  <a:avLst/>
                  <a:gdLst>
                    <a:gd name="connsiteX0" fmla="*/ 616268 w 694182"/>
                    <a:gd name="connsiteY0" fmla="*/ 0 h 694182"/>
                    <a:gd name="connsiteX1" fmla="*/ 694182 w 694182"/>
                    <a:gd name="connsiteY1" fmla="*/ 77915 h 694182"/>
                    <a:gd name="connsiteX2" fmla="*/ 694182 w 694182"/>
                    <a:gd name="connsiteY2" fmla="*/ 616268 h 694182"/>
                    <a:gd name="connsiteX3" fmla="*/ 616268 w 694182"/>
                    <a:gd name="connsiteY3" fmla="*/ 694182 h 694182"/>
                    <a:gd name="connsiteX4" fmla="*/ 77915 w 694182"/>
                    <a:gd name="connsiteY4" fmla="*/ 694182 h 694182"/>
                    <a:gd name="connsiteX5" fmla="*/ 0 w 694182"/>
                    <a:gd name="connsiteY5" fmla="*/ 616268 h 694182"/>
                    <a:gd name="connsiteX6" fmla="*/ 0 w 694182"/>
                    <a:gd name="connsiteY6" fmla="*/ 77915 h 694182"/>
                    <a:gd name="connsiteX7" fmla="*/ 77915 w 694182"/>
                    <a:gd name="connsiteY7" fmla="*/ 0 h 694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94182" h="694182">
                      <a:moveTo>
                        <a:pt x="616268" y="0"/>
                      </a:moveTo>
                      <a:cubicBezTo>
                        <a:pt x="659299" y="0"/>
                        <a:pt x="694182" y="34884"/>
                        <a:pt x="694182" y="77915"/>
                      </a:cubicBezTo>
                      <a:lnTo>
                        <a:pt x="694182" y="616268"/>
                      </a:lnTo>
                      <a:cubicBezTo>
                        <a:pt x="694182" y="659299"/>
                        <a:pt x="659299" y="694182"/>
                        <a:pt x="616268" y="694182"/>
                      </a:cubicBezTo>
                      <a:lnTo>
                        <a:pt x="77915" y="694182"/>
                      </a:lnTo>
                      <a:cubicBezTo>
                        <a:pt x="34884" y="694182"/>
                        <a:pt x="0" y="659299"/>
                        <a:pt x="0" y="616268"/>
                      </a:cubicBezTo>
                      <a:lnTo>
                        <a:pt x="0" y="77915"/>
                      </a:lnTo>
                      <a:cubicBezTo>
                        <a:pt x="0" y="34884"/>
                        <a:pt x="34884" y="0"/>
                        <a:pt x="77915" y="0"/>
                      </a:cubicBezTo>
                      <a:close/>
                    </a:path>
                  </a:pathLst>
                </a:custGeom>
                <a:solidFill>
                  <a:srgbClr val="3D8E92"/>
                </a:solidFill>
                <a:ln w="9525" cap="flat">
                  <a:noFill/>
                  <a:prstDash val="solid"/>
                  <a:miter/>
                </a:ln>
              </p:spPr>
              <p:txBody>
                <a:bodyPr rtlCol="0" anchor="ctr"/>
                <a:lstStyle/>
                <a:p>
                  <a:endParaRPr lang="en-US"/>
                </a:p>
              </p:txBody>
            </p:sp>
            <p:sp>
              <p:nvSpPr>
                <p:cNvPr id="204" name="Freeform: Shape 203">
                  <a:extLst>
                    <a:ext uri="{FF2B5EF4-FFF2-40B4-BE49-F238E27FC236}">
                      <a16:creationId xmlns:a16="http://schemas.microsoft.com/office/drawing/2014/main" id="{522E0408-FEEB-8377-DAE2-680349029E80}"/>
                    </a:ext>
                  </a:extLst>
                </p:cNvPr>
                <p:cNvSpPr/>
                <p:nvPr/>
              </p:nvSpPr>
              <p:spPr>
                <a:xfrm rot="-2700000">
                  <a:off x="4450054" y="3073716"/>
                  <a:ext cx="694182" cy="694182"/>
                </a:xfrm>
                <a:custGeom>
                  <a:avLst/>
                  <a:gdLst>
                    <a:gd name="connsiteX0" fmla="*/ 616268 w 694182"/>
                    <a:gd name="connsiteY0" fmla="*/ 0 h 694182"/>
                    <a:gd name="connsiteX1" fmla="*/ 694182 w 694182"/>
                    <a:gd name="connsiteY1" fmla="*/ 77915 h 694182"/>
                    <a:gd name="connsiteX2" fmla="*/ 694182 w 694182"/>
                    <a:gd name="connsiteY2" fmla="*/ 616268 h 694182"/>
                    <a:gd name="connsiteX3" fmla="*/ 616268 w 694182"/>
                    <a:gd name="connsiteY3" fmla="*/ 694182 h 694182"/>
                    <a:gd name="connsiteX4" fmla="*/ 77915 w 694182"/>
                    <a:gd name="connsiteY4" fmla="*/ 694182 h 694182"/>
                    <a:gd name="connsiteX5" fmla="*/ 0 w 694182"/>
                    <a:gd name="connsiteY5" fmla="*/ 616268 h 694182"/>
                    <a:gd name="connsiteX6" fmla="*/ 0 w 694182"/>
                    <a:gd name="connsiteY6" fmla="*/ 77915 h 694182"/>
                    <a:gd name="connsiteX7" fmla="*/ 77915 w 694182"/>
                    <a:gd name="connsiteY7" fmla="*/ 0 h 694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94182" h="694182">
                      <a:moveTo>
                        <a:pt x="616268" y="0"/>
                      </a:moveTo>
                      <a:cubicBezTo>
                        <a:pt x="659299" y="0"/>
                        <a:pt x="694182" y="34884"/>
                        <a:pt x="694182" y="77915"/>
                      </a:cubicBezTo>
                      <a:lnTo>
                        <a:pt x="694182" y="616268"/>
                      </a:lnTo>
                      <a:cubicBezTo>
                        <a:pt x="694182" y="659299"/>
                        <a:pt x="659299" y="694182"/>
                        <a:pt x="616268" y="694182"/>
                      </a:cubicBezTo>
                      <a:lnTo>
                        <a:pt x="77915" y="694182"/>
                      </a:lnTo>
                      <a:cubicBezTo>
                        <a:pt x="34884" y="694182"/>
                        <a:pt x="0" y="659299"/>
                        <a:pt x="0" y="616268"/>
                      </a:cubicBezTo>
                      <a:lnTo>
                        <a:pt x="0" y="77915"/>
                      </a:lnTo>
                      <a:cubicBezTo>
                        <a:pt x="0" y="34884"/>
                        <a:pt x="34884" y="0"/>
                        <a:pt x="77915" y="0"/>
                      </a:cubicBezTo>
                      <a:close/>
                    </a:path>
                  </a:pathLst>
                </a:custGeom>
                <a:solidFill>
                  <a:srgbClr val="6CB4B8"/>
                </a:solidFill>
                <a:ln w="9525" cap="rnd">
                  <a:solidFill>
                    <a:srgbClr val="070707"/>
                  </a:solidFill>
                  <a:prstDash val="solid"/>
                  <a:round/>
                </a:ln>
              </p:spPr>
              <p:txBody>
                <a:bodyPr rtlCol="0" anchor="ctr"/>
                <a:lstStyle/>
                <a:p>
                  <a:endParaRPr lang="en-US" dirty="0"/>
                </a:p>
              </p:txBody>
            </p:sp>
            <p:sp>
              <p:nvSpPr>
                <p:cNvPr id="205" name="Freeform: Shape 204">
                  <a:extLst>
                    <a:ext uri="{FF2B5EF4-FFF2-40B4-BE49-F238E27FC236}">
                      <a16:creationId xmlns:a16="http://schemas.microsoft.com/office/drawing/2014/main" id="{0FD5BB7A-3B01-5809-456D-C05AE15ADB2B}"/>
                    </a:ext>
                  </a:extLst>
                </p:cNvPr>
                <p:cNvSpPr/>
                <p:nvPr/>
              </p:nvSpPr>
              <p:spPr>
                <a:xfrm rot="-2700000">
                  <a:off x="4566279" y="3189874"/>
                  <a:ext cx="461867" cy="461867"/>
                </a:xfrm>
                <a:custGeom>
                  <a:avLst/>
                  <a:gdLst>
                    <a:gd name="connsiteX0" fmla="*/ 409956 w 461867"/>
                    <a:gd name="connsiteY0" fmla="*/ 0 h 461867"/>
                    <a:gd name="connsiteX1" fmla="*/ 461867 w 461867"/>
                    <a:gd name="connsiteY1" fmla="*/ 51911 h 461867"/>
                    <a:gd name="connsiteX2" fmla="*/ 461867 w 461867"/>
                    <a:gd name="connsiteY2" fmla="*/ 409956 h 461867"/>
                    <a:gd name="connsiteX3" fmla="*/ 409956 w 461867"/>
                    <a:gd name="connsiteY3" fmla="*/ 461867 h 461867"/>
                    <a:gd name="connsiteX4" fmla="*/ 51911 w 461867"/>
                    <a:gd name="connsiteY4" fmla="*/ 461867 h 461867"/>
                    <a:gd name="connsiteX5" fmla="*/ 0 w 461867"/>
                    <a:gd name="connsiteY5" fmla="*/ 409956 h 461867"/>
                    <a:gd name="connsiteX6" fmla="*/ 0 w 461867"/>
                    <a:gd name="connsiteY6" fmla="*/ 51911 h 461867"/>
                    <a:gd name="connsiteX7" fmla="*/ 51911 w 461867"/>
                    <a:gd name="connsiteY7" fmla="*/ 0 h 461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61867" h="461867">
                      <a:moveTo>
                        <a:pt x="409956" y="0"/>
                      </a:moveTo>
                      <a:cubicBezTo>
                        <a:pt x="438626" y="0"/>
                        <a:pt x="461867" y="23241"/>
                        <a:pt x="461867" y="51911"/>
                      </a:cubicBezTo>
                      <a:lnTo>
                        <a:pt x="461867" y="409956"/>
                      </a:lnTo>
                      <a:cubicBezTo>
                        <a:pt x="461867" y="438626"/>
                        <a:pt x="438626" y="461867"/>
                        <a:pt x="409956" y="461867"/>
                      </a:cubicBezTo>
                      <a:lnTo>
                        <a:pt x="51911" y="461867"/>
                      </a:lnTo>
                      <a:cubicBezTo>
                        <a:pt x="23241" y="461867"/>
                        <a:pt x="0" y="438626"/>
                        <a:pt x="0" y="409956"/>
                      </a:cubicBezTo>
                      <a:lnTo>
                        <a:pt x="0" y="51911"/>
                      </a:lnTo>
                      <a:cubicBezTo>
                        <a:pt x="0" y="23241"/>
                        <a:pt x="23241" y="0"/>
                        <a:pt x="51911" y="0"/>
                      </a:cubicBezTo>
                      <a:close/>
                    </a:path>
                  </a:pathLst>
                </a:custGeom>
                <a:solidFill>
                  <a:srgbClr val="FFFFFF"/>
                </a:solidFill>
                <a:ln w="9525" cap="flat">
                  <a:noFill/>
                  <a:prstDash val="solid"/>
                  <a:miter/>
                </a:ln>
              </p:spPr>
              <p:txBody>
                <a:bodyPr rtlCol="0" anchor="ctr"/>
                <a:lstStyle/>
                <a:p>
                  <a:endParaRPr lang="en-US"/>
                </a:p>
              </p:txBody>
            </p:sp>
          </p:grpSp>
        </p:grpSp>
        <p:sp>
          <p:nvSpPr>
            <p:cNvPr id="199" name="TextBox 198">
              <a:extLst>
                <a:ext uri="{FF2B5EF4-FFF2-40B4-BE49-F238E27FC236}">
                  <a16:creationId xmlns:a16="http://schemas.microsoft.com/office/drawing/2014/main" id="{98472D5E-0F3A-BF9B-9620-42A4EA522D0B}"/>
                </a:ext>
              </a:extLst>
            </p:cNvPr>
            <p:cNvSpPr txBox="1"/>
            <p:nvPr/>
          </p:nvSpPr>
          <p:spPr>
            <a:xfrm>
              <a:off x="7241536" y="5233793"/>
              <a:ext cx="2279806" cy="400494"/>
            </a:xfrm>
            <a:prstGeom prst="rect">
              <a:avLst/>
            </a:prstGeom>
            <a:noFill/>
          </p:spPr>
          <p:txBody>
            <a:bodyPr wrap="square" rtlCol="0">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تحديات بيئة العمل  </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sp>
          <p:nvSpPr>
            <p:cNvPr id="200" name="TextBox 199">
              <a:extLst>
                <a:ext uri="{FF2B5EF4-FFF2-40B4-BE49-F238E27FC236}">
                  <a16:creationId xmlns:a16="http://schemas.microsoft.com/office/drawing/2014/main" id="{79DA2912-2A63-2D45-FF7A-BE9AE91E7C2B}"/>
                </a:ext>
              </a:extLst>
            </p:cNvPr>
            <p:cNvSpPr txBox="1"/>
            <p:nvPr/>
          </p:nvSpPr>
          <p:spPr>
            <a:xfrm>
              <a:off x="9508632" y="5450915"/>
              <a:ext cx="637590" cy="338554"/>
            </a:xfrm>
            <a:prstGeom prst="rect">
              <a:avLst/>
            </a:prstGeom>
            <a:noFill/>
          </p:spPr>
          <p:txBody>
            <a:bodyPr wrap="square" rtlCol="0">
              <a:spAutoFit/>
            </a:bodyPr>
            <a:lstStyle/>
            <a:p>
              <a:pPr algn="ctr">
                <a:spcAft>
                  <a:spcPts val="800"/>
                </a:spcAft>
              </a:pPr>
              <a:r>
                <a:rPr lang="en-US" sz="1600" b="1" dirty="0">
                  <a:latin typeface="Times New Roman" panose="02020603050405020304" pitchFamily="18" charset="0"/>
                  <a:ea typeface="Calibri" panose="020F0502020204030204" pitchFamily="34" charset="0"/>
                  <a:cs typeface="Adobe Arabic" panose="02040503050201020203" pitchFamily="18" charset="-78"/>
                </a:rPr>
                <a:t>05</a:t>
              </a:r>
            </a:p>
          </p:txBody>
        </p:sp>
      </p:grpSp>
    </p:spTree>
    <p:extLst>
      <p:ext uri="{BB962C8B-B14F-4D97-AF65-F5344CB8AC3E}">
        <p14:creationId xmlns:p14="http://schemas.microsoft.com/office/powerpoint/2010/main" val="13650432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13"/>
                                        </p:tgtEl>
                                        <p:attrNameLst>
                                          <p:attrName>style.visibility</p:attrName>
                                        </p:attrNameLst>
                                      </p:cBhvr>
                                      <p:to>
                                        <p:strVal val="visible"/>
                                      </p:to>
                                    </p:set>
                                    <p:animEffect transition="in" filter="fade">
                                      <p:cBhvr>
                                        <p:cTn id="7" dur="1000"/>
                                        <p:tgtEl>
                                          <p:spTgt spid="113"/>
                                        </p:tgtEl>
                                      </p:cBhvr>
                                    </p:animEffect>
                                    <p:anim calcmode="lin" valueType="num">
                                      <p:cBhvr>
                                        <p:cTn id="8" dur="1000" fill="hold"/>
                                        <p:tgtEl>
                                          <p:spTgt spid="113"/>
                                        </p:tgtEl>
                                        <p:attrNameLst>
                                          <p:attrName>ppt_x</p:attrName>
                                        </p:attrNameLst>
                                      </p:cBhvr>
                                      <p:tavLst>
                                        <p:tav tm="0">
                                          <p:val>
                                            <p:strVal val="#ppt_x"/>
                                          </p:val>
                                        </p:tav>
                                        <p:tav tm="100000">
                                          <p:val>
                                            <p:strVal val="#ppt_x"/>
                                          </p:val>
                                        </p:tav>
                                      </p:tavLst>
                                    </p:anim>
                                    <p:anim calcmode="lin" valueType="num">
                                      <p:cBhvr>
                                        <p:cTn id="9" dur="1000" fill="hold"/>
                                        <p:tgtEl>
                                          <p:spTgt spid="11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27"/>
                                        </p:tgtEl>
                                        <p:attrNameLst>
                                          <p:attrName>style.visibility</p:attrName>
                                        </p:attrNameLst>
                                      </p:cBhvr>
                                      <p:to>
                                        <p:strVal val="visible"/>
                                      </p:to>
                                    </p:set>
                                    <p:animEffect transition="in" filter="fade">
                                      <p:cBhvr>
                                        <p:cTn id="14" dur="1000"/>
                                        <p:tgtEl>
                                          <p:spTgt spid="127"/>
                                        </p:tgtEl>
                                      </p:cBhvr>
                                    </p:animEffect>
                                    <p:anim calcmode="lin" valueType="num">
                                      <p:cBhvr>
                                        <p:cTn id="15" dur="1000" fill="hold"/>
                                        <p:tgtEl>
                                          <p:spTgt spid="127"/>
                                        </p:tgtEl>
                                        <p:attrNameLst>
                                          <p:attrName>ppt_x</p:attrName>
                                        </p:attrNameLst>
                                      </p:cBhvr>
                                      <p:tavLst>
                                        <p:tav tm="0">
                                          <p:val>
                                            <p:strVal val="#ppt_x"/>
                                          </p:val>
                                        </p:tav>
                                        <p:tav tm="100000">
                                          <p:val>
                                            <p:strVal val="#ppt_x"/>
                                          </p:val>
                                        </p:tav>
                                      </p:tavLst>
                                    </p:anim>
                                    <p:anim calcmode="lin" valueType="num">
                                      <p:cBhvr>
                                        <p:cTn id="16" dur="1000" fill="hold"/>
                                        <p:tgtEl>
                                          <p:spTgt spid="127"/>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141"/>
                                        </p:tgtEl>
                                        <p:attrNameLst>
                                          <p:attrName>style.visibility</p:attrName>
                                        </p:attrNameLst>
                                      </p:cBhvr>
                                      <p:to>
                                        <p:strVal val="visible"/>
                                      </p:to>
                                    </p:set>
                                    <p:animEffect transition="in" filter="fade">
                                      <p:cBhvr>
                                        <p:cTn id="21" dur="1000"/>
                                        <p:tgtEl>
                                          <p:spTgt spid="141"/>
                                        </p:tgtEl>
                                      </p:cBhvr>
                                    </p:animEffect>
                                    <p:anim calcmode="lin" valueType="num">
                                      <p:cBhvr>
                                        <p:cTn id="22" dur="1000" fill="hold"/>
                                        <p:tgtEl>
                                          <p:spTgt spid="141"/>
                                        </p:tgtEl>
                                        <p:attrNameLst>
                                          <p:attrName>ppt_x</p:attrName>
                                        </p:attrNameLst>
                                      </p:cBhvr>
                                      <p:tavLst>
                                        <p:tav tm="0">
                                          <p:val>
                                            <p:strVal val="#ppt_x"/>
                                          </p:val>
                                        </p:tav>
                                        <p:tav tm="100000">
                                          <p:val>
                                            <p:strVal val="#ppt_x"/>
                                          </p:val>
                                        </p:tav>
                                      </p:tavLst>
                                    </p:anim>
                                    <p:anim calcmode="lin" valueType="num">
                                      <p:cBhvr>
                                        <p:cTn id="23" dur="1000" fill="hold"/>
                                        <p:tgtEl>
                                          <p:spTgt spid="141"/>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155"/>
                                        </p:tgtEl>
                                        <p:attrNameLst>
                                          <p:attrName>style.visibility</p:attrName>
                                        </p:attrNameLst>
                                      </p:cBhvr>
                                      <p:to>
                                        <p:strVal val="visible"/>
                                      </p:to>
                                    </p:set>
                                    <p:animEffect transition="in" filter="fade">
                                      <p:cBhvr>
                                        <p:cTn id="28" dur="1000"/>
                                        <p:tgtEl>
                                          <p:spTgt spid="155"/>
                                        </p:tgtEl>
                                      </p:cBhvr>
                                    </p:animEffect>
                                    <p:anim calcmode="lin" valueType="num">
                                      <p:cBhvr>
                                        <p:cTn id="29" dur="1000" fill="hold"/>
                                        <p:tgtEl>
                                          <p:spTgt spid="155"/>
                                        </p:tgtEl>
                                        <p:attrNameLst>
                                          <p:attrName>ppt_x</p:attrName>
                                        </p:attrNameLst>
                                      </p:cBhvr>
                                      <p:tavLst>
                                        <p:tav tm="0">
                                          <p:val>
                                            <p:strVal val="#ppt_x"/>
                                          </p:val>
                                        </p:tav>
                                        <p:tav tm="100000">
                                          <p:val>
                                            <p:strVal val="#ppt_x"/>
                                          </p:val>
                                        </p:tav>
                                      </p:tavLst>
                                    </p:anim>
                                    <p:anim calcmode="lin" valueType="num">
                                      <p:cBhvr>
                                        <p:cTn id="30" dur="1000" fill="hold"/>
                                        <p:tgtEl>
                                          <p:spTgt spid="155"/>
                                        </p:tgtEl>
                                        <p:attrNameLst>
                                          <p:attrName>ppt_y</p:attrName>
                                        </p:attrNameLst>
                                      </p:cBhvr>
                                      <p:tavLst>
                                        <p:tav tm="0">
                                          <p:val>
                                            <p:strVal val="#ppt_y+.1"/>
                                          </p:val>
                                        </p:tav>
                                        <p:tav tm="100000">
                                          <p:val>
                                            <p:strVal val="#ppt_y"/>
                                          </p:val>
                                        </p:tav>
                                      </p:tavLst>
                                    </p:anim>
                                  </p:childTnLst>
                                </p:cTn>
                              </p:par>
                              <p:par>
                                <p:cTn id="31" presetID="42" presetClass="entr" presetSubtype="0" fill="hold" nodeType="withEffect">
                                  <p:stCondLst>
                                    <p:cond delay="0"/>
                                  </p:stCondLst>
                                  <p:childTnLst>
                                    <p:set>
                                      <p:cBhvr>
                                        <p:cTn id="32" dur="1" fill="hold">
                                          <p:stCondLst>
                                            <p:cond delay="0"/>
                                          </p:stCondLst>
                                        </p:cTn>
                                        <p:tgtEl>
                                          <p:spTgt spid="197"/>
                                        </p:tgtEl>
                                        <p:attrNameLst>
                                          <p:attrName>style.visibility</p:attrName>
                                        </p:attrNameLst>
                                      </p:cBhvr>
                                      <p:to>
                                        <p:strVal val="visible"/>
                                      </p:to>
                                    </p:set>
                                    <p:animEffect transition="in" filter="fade">
                                      <p:cBhvr>
                                        <p:cTn id="33" dur="1000"/>
                                        <p:tgtEl>
                                          <p:spTgt spid="197"/>
                                        </p:tgtEl>
                                      </p:cBhvr>
                                    </p:animEffect>
                                    <p:anim calcmode="lin" valueType="num">
                                      <p:cBhvr>
                                        <p:cTn id="34" dur="1000" fill="hold"/>
                                        <p:tgtEl>
                                          <p:spTgt spid="197"/>
                                        </p:tgtEl>
                                        <p:attrNameLst>
                                          <p:attrName>ppt_x</p:attrName>
                                        </p:attrNameLst>
                                      </p:cBhvr>
                                      <p:tavLst>
                                        <p:tav tm="0">
                                          <p:val>
                                            <p:strVal val="#ppt_x"/>
                                          </p:val>
                                        </p:tav>
                                        <p:tav tm="100000">
                                          <p:val>
                                            <p:strVal val="#ppt_x"/>
                                          </p:val>
                                        </p:tav>
                                      </p:tavLst>
                                    </p:anim>
                                    <p:anim calcmode="lin" valueType="num">
                                      <p:cBhvr>
                                        <p:cTn id="35" dur="1000" fill="hold"/>
                                        <p:tgtEl>
                                          <p:spTgt spid="197"/>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nodeType="clickEffect">
                                  <p:stCondLst>
                                    <p:cond delay="0"/>
                                  </p:stCondLst>
                                  <p:childTnLst>
                                    <p:set>
                                      <p:cBhvr>
                                        <p:cTn id="39" dur="1" fill="hold">
                                          <p:stCondLst>
                                            <p:cond delay="0"/>
                                          </p:stCondLst>
                                        </p:cTn>
                                        <p:tgtEl>
                                          <p:spTgt spid="183"/>
                                        </p:tgtEl>
                                        <p:attrNameLst>
                                          <p:attrName>style.visibility</p:attrName>
                                        </p:attrNameLst>
                                      </p:cBhvr>
                                      <p:to>
                                        <p:strVal val="visible"/>
                                      </p:to>
                                    </p:set>
                                    <p:animEffect transition="in" filter="fade">
                                      <p:cBhvr>
                                        <p:cTn id="40" dur="1000"/>
                                        <p:tgtEl>
                                          <p:spTgt spid="183"/>
                                        </p:tgtEl>
                                      </p:cBhvr>
                                    </p:animEffect>
                                    <p:anim calcmode="lin" valueType="num">
                                      <p:cBhvr>
                                        <p:cTn id="41" dur="1000" fill="hold"/>
                                        <p:tgtEl>
                                          <p:spTgt spid="183"/>
                                        </p:tgtEl>
                                        <p:attrNameLst>
                                          <p:attrName>ppt_x</p:attrName>
                                        </p:attrNameLst>
                                      </p:cBhvr>
                                      <p:tavLst>
                                        <p:tav tm="0">
                                          <p:val>
                                            <p:strVal val="#ppt_x"/>
                                          </p:val>
                                        </p:tav>
                                        <p:tav tm="100000">
                                          <p:val>
                                            <p:strVal val="#ppt_x"/>
                                          </p:val>
                                        </p:tav>
                                      </p:tavLst>
                                    </p:anim>
                                    <p:anim calcmode="lin" valueType="num">
                                      <p:cBhvr>
                                        <p:cTn id="42" dur="1000" fill="hold"/>
                                        <p:tgtEl>
                                          <p:spTgt spid="183"/>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42" presetClass="entr" presetSubtype="0" fill="hold" nodeType="clickEffect">
                                  <p:stCondLst>
                                    <p:cond delay="0"/>
                                  </p:stCondLst>
                                  <p:childTnLst>
                                    <p:set>
                                      <p:cBhvr>
                                        <p:cTn id="46" dur="1" fill="hold">
                                          <p:stCondLst>
                                            <p:cond delay="0"/>
                                          </p:stCondLst>
                                        </p:cTn>
                                        <p:tgtEl>
                                          <p:spTgt spid="169"/>
                                        </p:tgtEl>
                                        <p:attrNameLst>
                                          <p:attrName>style.visibility</p:attrName>
                                        </p:attrNameLst>
                                      </p:cBhvr>
                                      <p:to>
                                        <p:strVal val="visible"/>
                                      </p:to>
                                    </p:set>
                                    <p:animEffect transition="in" filter="fade">
                                      <p:cBhvr>
                                        <p:cTn id="47" dur="1000"/>
                                        <p:tgtEl>
                                          <p:spTgt spid="169"/>
                                        </p:tgtEl>
                                      </p:cBhvr>
                                    </p:animEffect>
                                    <p:anim calcmode="lin" valueType="num">
                                      <p:cBhvr>
                                        <p:cTn id="48" dur="1000" fill="hold"/>
                                        <p:tgtEl>
                                          <p:spTgt spid="169"/>
                                        </p:tgtEl>
                                        <p:attrNameLst>
                                          <p:attrName>ppt_x</p:attrName>
                                        </p:attrNameLst>
                                      </p:cBhvr>
                                      <p:tavLst>
                                        <p:tav tm="0">
                                          <p:val>
                                            <p:strVal val="#ppt_x"/>
                                          </p:val>
                                        </p:tav>
                                        <p:tav tm="100000">
                                          <p:val>
                                            <p:strVal val="#ppt_x"/>
                                          </p:val>
                                        </p:tav>
                                      </p:tavLst>
                                    </p:anim>
                                    <p:anim calcmode="lin" valueType="num">
                                      <p:cBhvr>
                                        <p:cTn id="49" dur="1000" fill="hold"/>
                                        <p:tgtEl>
                                          <p:spTgt spid="16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أسباب انخفاض الأداء في قطاع الطاقة</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113" name="Group 112">
            <a:extLst>
              <a:ext uri="{FF2B5EF4-FFF2-40B4-BE49-F238E27FC236}">
                <a16:creationId xmlns:a16="http://schemas.microsoft.com/office/drawing/2014/main" id="{2DA082CC-07EF-8E3F-93D7-3A8C6A6BFA08}"/>
              </a:ext>
            </a:extLst>
          </p:cNvPr>
          <p:cNvGrpSpPr/>
          <p:nvPr/>
        </p:nvGrpSpPr>
        <p:grpSpPr>
          <a:xfrm>
            <a:off x="8452149" y="1975230"/>
            <a:ext cx="3434683" cy="981721"/>
            <a:chOff x="6904272" y="915473"/>
            <a:chExt cx="3434683" cy="981721"/>
          </a:xfrm>
        </p:grpSpPr>
        <p:grpSp>
          <p:nvGrpSpPr>
            <p:cNvPr id="114" name="Group 113">
              <a:extLst>
                <a:ext uri="{FF2B5EF4-FFF2-40B4-BE49-F238E27FC236}">
                  <a16:creationId xmlns:a16="http://schemas.microsoft.com/office/drawing/2014/main" id="{C4B99FC1-E5F0-A9C7-3B46-F79DD777FE3C}"/>
                </a:ext>
              </a:extLst>
            </p:cNvPr>
            <p:cNvGrpSpPr/>
            <p:nvPr/>
          </p:nvGrpSpPr>
          <p:grpSpPr>
            <a:xfrm flipH="1">
              <a:off x="6904272" y="915473"/>
              <a:ext cx="3434683" cy="981721"/>
              <a:chOff x="1036872" y="1394445"/>
              <a:chExt cx="3434683" cy="981721"/>
            </a:xfrm>
          </p:grpSpPr>
          <p:grpSp>
            <p:nvGrpSpPr>
              <p:cNvPr id="117" name="Graphic 2">
                <a:extLst>
                  <a:ext uri="{FF2B5EF4-FFF2-40B4-BE49-F238E27FC236}">
                    <a16:creationId xmlns:a16="http://schemas.microsoft.com/office/drawing/2014/main" id="{EC632EA4-F157-3210-BF86-BD4475C2EFB4}"/>
                  </a:ext>
                </a:extLst>
              </p:cNvPr>
              <p:cNvGrpSpPr/>
              <p:nvPr/>
            </p:nvGrpSpPr>
            <p:grpSpPr>
              <a:xfrm>
                <a:off x="1473371" y="1471158"/>
                <a:ext cx="2998184" cy="837820"/>
                <a:chOff x="4742783" y="3006660"/>
                <a:chExt cx="2998184" cy="837820"/>
              </a:xfrm>
            </p:grpSpPr>
            <p:sp>
              <p:nvSpPr>
                <p:cNvPr id="122" name="Freeform: Shape 121">
                  <a:extLst>
                    <a:ext uri="{FF2B5EF4-FFF2-40B4-BE49-F238E27FC236}">
                      <a16:creationId xmlns:a16="http://schemas.microsoft.com/office/drawing/2014/main" id="{C1CB9A7F-2BA0-2EF1-D7A8-FE637CF52901}"/>
                    </a:ext>
                  </a:extLst>
                </p:cNvPr>
                <p:cNvSpPr/>
                <p:nvPr/>
              </p:nvSpPr>
              <p:spPr>
                <a:xfrm>
                  <a:off x="6495097" y="3006660"/>
                  <a:ext cx="1245870" cy="828294"/>
                </a:xfrm>
                <a:custGeom>
                  <a:avLst/>
                  <a:gdLst>
                    <a:gd name="connsiteX0" fmla="*/ 830961 w 1245870"/>
                    <a:gd name="connsiteY0" fmla="*/ 828294 h 828294"/>
                    <a:gd name="connsiteX1" fmla="*/ 831723 w 1245870"/>
                    <a:gd name="connsiteY1" fmla="*/ 828294 h 828294"/>
                    <a:gd name="connsiteX2" fmla="*/ 855440 w 1245870"/>
                    <a:gd name="connsiteY2" fmla="*/ 818483 h 828294"/>
                    <a:gd name="connsiteX3" fmla="*/ 1236059 w 1245870"/>
                    <a:gd name="connsiteY3" fmla="*/ 437864 h 828294"/>
                    <a:gd name="connsiteX4" fmla="*/ 1245870 w 1245870"/>
                    <a:gd name="connsiteY4" fmla="*/ 414147 h 828294"/>
                    <a:gd name="connsiteX5" fmla="*/ 1236059 w 1245870"/>
                    <a:gd name="connsiteY5" fmla="*/ 390430 h 828294"/>
                    <a:gd name="connsiteX6" fmla="*/ 855345 w 1245870"/>
                    <a:gd name="connsiteY6" fmla="*/ 9811 h 828294"/>
                    <a:gd name="connsiteX7" fmla="*/ 831628 w 1245870"/>
                    <a:gd name="connsiteY7" fmla="*/ 0 h 828294"/>
                    <a:gd name="connsiteX8" fmla="*/ 828294 w 1245870"/>
                    <a:gd name="connsiteY8" fmla="*/ 0 h 828294"/>
                    <a:gd name="connsiteX9" fmla="*/ 0 w 1245870"/>
                    <a:gd name="connsiteY9" fmla="*/ 828294 h 828294"/>
                    <a:gd name="connsiteX10" fmla="*/ 830866 w 1245870"/>
                    <a:gd name="connsiteY10" fmla="*/ 828294 h 8282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45870" h="828294">
                      <a:moveTo>
                        <a:pt x="830961" y="828294"/>
                      </a:moveTo>
                      <a:lnTo>
                        <a:pt x="831723" y="828294"/>
                      </a:lnTo>
                      <a:cubicBezTo>
                        <a:pt x="840677" y="828294"/>
                        <a:pt x="849059" y="824770"/>
                        <a:pt x="855440" y="818483"/>
                      </a:cubicBezTo>
                      <a:lnTo>
                        <a:pt x="1236059" y="437864"/>
                      </a:lnTo>
                      <a:cubicBezTo>
                        <a:pt x="1242346" y="431578"/>
                        <a:pt x="1245870" y="423101"/>
                        <a:pt x="1245870" y="414147"/>
                      </a:cubicBezTo>
                      <a:cubicBezTo>
                        <a:pt x="1245870" y="405194"/>
                        <a:pt x="1242346" y="396812"/>
                        <a:pt x="1236059" y="390430"/>
                      </a:cubicBezTo>
                      <a:lnTo>
                        <a:pt x="855345" y="9811"/>
                      </a:lnTo>
                      <a:cubicBezTo>
                        <a:pt x="849059" y="3524"/>
                        <a:pt x="840581" y="0"/>
                        <a:pt x="831628" y="0"/>
                      </a:cubicBezTo>
                      <a:lnTo>
                        <a:pt x="828294" y="0"/>
                      </a:lnTo>
                      <a:lnTo>
                        <a:pt x="0" y="828294"/>
                      </a:lnTo>
                      <a:lnTo>
                        <a:pt x="830866" y="828294"/>
                      </a:lnTo>
                      <a:close/>
                    </a:path>
                  </a:pathLst>
                </a:custGeom>
                <a:solidFill>
                  <a:srgbClr val="9ACCCE"/>
                </a:solidFill>
                <a:ln w="9525" cap="flat">
                  <a:noFill/>
                  <a:prstDash val="solid"/>
                  <a:miter/>
                </a:ln>
              </p:spPr>
              <p:txBody>
                <a:bodyPr rtlCol="0" anchor="ctr"/>
                <a:lstStyle/>
                <a:p>
                  <a:endParaRPr lang="en-US"/>
                </a:p>
              </p:txBody>
            </p:sp>
            <p:sp>
              <p:nvSpPr>
                <p:cNvPr id="123" name="Freeform: Shape 122">
                  <a:extLst>
                    <a:ext uri="{FF2B5EF4-FFF2-40B4-BE49-F238E27FC236}">
                      <a16:creationId xmlns:a16="http://schemas.microsoft.com/office/drawing/2014/main" id="{D52EC960-9D0D-7403-B668-56BA8F0F2E12}"/>
                    </a:ext>
                  </a:extLst>
                </p:cNvPr>
                <p:cNvSpPr/>
                <p:nvPr/>
              </p:nvSpPr>
              <p:spPr>
                <a:xfrm>
                  <a:off x="4742783" y="3006660"/>
                  <a:ext cx="2998184" cy="828294"/>
                </a:xfrm>
                <a:custGeom>
                  <a:avLst/>
                  <a:gdLst>
                    <a:gd name="connsiteX0" fmla="*/ 2584037 w 2998184"/>
                    <a:gd name="connsiteY0" fmla="*/ 0 h 828294"/>
                    <a:gd name="connsiteX1" fmla="*/ 2607755 w 2998184"/>
                    <a:gd name="connsiteY1" fmla="*/ 9811 h 828294"/>
                    <a:gd name="connsiteX2" fmla="*/ 2988374 w 2998184"/>
                    <a:gd name="connsiteY2" fmla="*/ 390430 h 828294"/>
                    <a:gd name="connsiteX3" fmla="*/ 2998184 w 2998184"/>
                    <a:gd name="connsiteY3" fmla="*/ 414147 h 828294"/>
                    <a:gd name="connsiteX4" fmla="*/ 2988374 w 2998184"/>
                    <a:gd name="connsiteY4" fmla="*/ 437864 h 828294"/>
                    <a:gd name="connsiteX5" fmla="*/ 2607755 w 2998184"/>
                    <a:gd name="connsiteY5" fmla="*/ 818483 h 828294"/>
                    <a:gd name="connsiteX6" fmla="*/ 2584037 w 2998184"/>
                    <a:gd name="connsiteY6" fmla="*/ 828294 h 828294"/>
                    <a:gd name="connsiteX7" fmla="*/ 414147 w 2998184"/>
                    <a:gd name="connsiteY7" fmla="*/ 828294 h 828294"/>
                    <a:gd name="connsiteX8" fmla="*/ 390430 w 2998184"/>
                    <a:gd name="connsiteY8" fmla="*/ 818483 h 828294"/>
                    <a:gd name="connsiteX9" fmla="*/ 9811 w 2998184"/>
                    <a:gd name="connsiteY9" fmla="*/ 437864 h 828294"/>
                    <a:gd name="connsiteX10" fmla="*/ 0 w 2998184"/>
                    <a:gd name="connsiteY10" fmla="*/ 414147 h 828294"/>
                    <a:gd name="connsiteX11" fmla="*/ 9811 w 2998184"/>
                    <a:gd name="connsiteY11" fmla="*/ 390430 h 828294"/>
                    <a:gd name="connsiteX12" fmla="*/ 390430 w 2998184"/>
                    <a:gd name="connsiteY12" fmla="*/ 9811 h 828294"/>
                    <a:gd name="connsiteX13" fmla="*/ 414147 w 2998184"/>
                    <a:gd name="connsiteY13" fmla="*/ 0 h 828294"/>
                    <a:gd name="connsiteX14" fmla="*/ 2584037 w 2998184"/>
                    <a:gd name="connsiteY14" fmla="*/ 0 h 8282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998184" h="828294">
                      <a:moveTo>
                        <a:pt x="2584037" y="0"/>
                      </a:moveTo>
                      <a:cubicBezTo>
                        <a:pt x="2592991" y="0"/>
                        <a:pt x="2601373" y="3524"/>
                        <a:pt x="2607755" y="9811"/>
                      </a:cubicBezTo>
                      <a:lnTo>
                        <a:pt x="2988374" y="390430"/>
                      </a:lnTo>
                      <a:cubicBezTo>
                        <a:pt x="2994660" y="396716"/>
                        <a:pt x="2998184" y="405194"/>
                        <a:pt x="2998184" y="414147"/>
                      </a:cubicBezTo>
                      <a:cubicBezTo>
                        <a:pt x="2998184" y="423101"/>
                        <a:pt x="2994660" y="431483"/>
                        <a:pt x="2988374" y="437864"/>
                      </a:cubicBezTo>
                      <a:lnTo>
                        <a:pt x="2607755" y="818483"/>
                      </a:lnTo>
                      <a:cubicBezTo>
                        <a:pt x="2601468" y="824770"/>
                        <a:pt x="2592991" y="828294"/>
                        <a:pt x="2584037" y="828294"/>
                      </a:cubicBezTo>
                      <a:lnTo>
                        <a:pt x="414147" y="828294"/>
                      </a:lnTo>
                      <a:cubicBezTo>
                        <a:pt x="405194" y="828294"/>
                        <a:pt x="396811" y="824770"/>
                        <a:pt x="390430" y="818483"/>
                      </a:cubicBezTo>
                      <a:lnTo>
                        <a:pt x="9811" y="437864"/>
                      </a:lnTo>
                      <a:cubicBezTo>
                        <a:pt x="3524" y="431578"/>
                        <a:pt x="0" y="423101"/>
                        <a:pt x="0" y="414147"/>
                      </a:cubicBezTo>
                      <a:cubicBezTo>
                        <a:pt x="0" y="405194"/>
                        <a:pt x="3524" y="396812"/>
                        <a:pt x="9811" y="390430"/>
                      </a:cubicBezTo>
                      <a:lnTo>
                        <a:pt x="390430" y="9811"/>
                      </a:lnTo>
                      <a:cubicBezTo>
                        <a:pt x="396716" y="3524"/>
                        <a:pt x="405194" y="0"/>
                        <a:pt x="414147" y="0"/>
                      </a:cubicBezTo>
                      <a:lnTo>
                        <a:pt x="2584037" y="0"/>
                      </a:lnTo>
                      <a:close/>
                    </a:path>
                  </a:pathLst>
                </a:custGeom>
                <a:noFill/>
                <a:ln w="9525" cap="rnd">
                  <a:solidFill>
                    <a:srgbClr val="070707"/>
                  </a:solidFill>
                  <a:prstDash val="solid"/>
                  <a:round/>
                </a:ln>
              </p:spPr>
              <p:txBody>
                <a:bodyPr rtlCol="0" anchor="ctr"/>
                <a:lstStyle/>
                <a:p>
                  <a:endParaRPr lang="en-US"/>
                </a:p>
              </p:txBody>
            </p:sp>
            <p:sp>
              <p:nvSpPr>
                <p:cNvPr id="124" name="Freeform: Shape 123">
                  <a:extLst>
                    <a:ext uri="{FF2B5EF4-FFF2-40B4-BE49-F238E27FC236}">
                      <a16:creationId xmlns:a16="http://schemas.microsoft.com/office/drawing/2014/main" id="{EDDD5CAB-33E9-85AD-42C9-C59F547BB621}"/>
                    </a:ext>
                  </a:extLst>
                </p:cNvPr>
                <p:cNvSpPr/>
                <p:nvPr/>
              </p:nvSpPr>
              <p:spPr>
                <a:xfrm>
                  <a:off x="4895183" y="3109912"/>
                  <a:ext cx="2796650" cy="615886"/>
                </a:xfrm>
                <a:custGeom>
                  <a:avLst/>
                  <a:gdLst>
                    <a:gd name="connsiteX0" fmla="*/ 2279809 w 2796650"/>
                    <a:gd name="connsiteY0" fmla="*/ 549783 h 615886"/>
                    <a:gd name="connsiteX1" fmla="*/ 2779967 w 2796650"/>
                    <a:gd name="connsiteY1" fmla="*/ 94012 h 615886"/>
                    <a:gd name="connsiteX2" fmla="*/ 2745772 w 2796650"/>
                    <a:gd name="connsiteY2" fmla="*/ 5715 h 615886"/>
                    <a:gd name="connsiteX3" fmla="*/ 333185 w 2796650"/>
                    <a:gd name="connsiteY3" fmla="*/ 0 h 615886"/>
                    <a:gd name="connsiteX4" fmla="*/ 276701 w 2796650"/>
                    <a:gd name="connsiteY4" fmla="*/ 23431 h 615886"/>
                    <a:gd name="connsiteX5" fmla="*/ 0 w 2796650"/>
                    <a:gd name="connsiteY5" fmla="*/ 302038 h 615886"/>
                    <a:gd name="connsiteX6" fmla="*/ 276796 w 2796650"/>
                    <a:gd name="connsiteY6" fmla="*/ 586264 h 615886"/>
                    <a:gd name="connsiteX7" fmla="*/ 333375 w 2796650"/>
                    <a:gd name="connsiteY7" fmla="*/ 610267 h 615886"/>
                    <a:gd name="connsiteX8" fmla="*/ 2108835 w 2796650"/>
                    <a:gd name="connsiteY8" fmla="*/ 615887 h 615886"/>
                    <a:gd name="connsiteX9" fmla="*/ 2279904 w 2796650"/>
                    <a:gd name="connsiteY9" fmla="*/ 549688 h 615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796650" h="615886">
                      <a:moveTo>
                        <a:pt x="2279809" y="549783"/>
                      </a:moveTo>
                      <a:lnTo>
                        <a:pt x="2779967" y="94012"/>
                      </a:lnTo>
                      <a:cubicBezTo>
                        <a:pt x="2814257" y="62770"/>
                        <a:pt x="2792159" y="5715"/>
                        <a:pt x="2745772" y="5715"/>
                      </a:cubicBezTo>
                      <a:lnTo>
                        <a:pt x="333185" y="0"/>
                      </a:lnTo>
                      <a:cubicBezTo>
                        <a:pt x="311944" y="0"/>
                        <a:pt x="291656" y="8382"/>
                        <a:pt x="276701" y="23431"/>
                      </a:cubicBezTo>
                      <a:lnTo>
                        <a:pt x="0" y="302038"/>
                      </a:lnTo>
                      <a:lnTo>
                        <a:pt x="276796" y="586264"/>
                      </a:lnTo>
                      <a:cubicBezTo>
                        <a:pt x="291656" y="601504"/>
                        <a:pt x="312039" y="610172"/>
                        <a:pt x="333375" y="610267"/>
                      </a:cubicBezTo>
                      <a:lnTo>
                        <a:pt x="2108835" y="615887"/>
                      </a:lnTo>
                      <a:cubicBezTo>
                        <a:pt x="2172081" y="615887"/>
                        <a:pt x="2233136" y="592265"/>
                        <a:pt x="2279904" y="549688"/>
                      </a:cubicBezTo>
                      <a:close/>
                    </a:path>
                  </a:pathLst>
                </a:custGeom>
                <a:solidFill>
                  <a:srgbClr val="FFFFFF"/>
                </a:solidFill>
                <a:ln w="9525" cap="flat">
                  <a:noFill/>
                  <a:prstDash val="solid"/>
                  <a:miter/>
                </a:ln>
              </p:spPr>
              <p:txBody>
                <a:bodyPr rtlCol="0" anchor="ctr"/>
                <a:lstStyle/>
                <a:p>
                  <a:endParaRPr lang="en-US"/>
                </a:p>
              </p:txBody>
            </p:sp>
            <p:sp>
              <p:nvSpPr>
                <p:cNvPr id="125" name="Freeform: Shape 124">
                  <a:extLst>
                    <a:ext uri="{FF2B5EF4-FFF2-40B4-BE49-F238E27FC236}">
                      <a16:creationId xmlns:a16="http://schemas.microsoft.com/office/drawing/2014/main" id="{5882159B-E00B-BDFC-E158-76E15638EE9F}"/>
                    </a:ext>
                  </a:extLst>
                </p:cNvPr>
                <p:cNvSpPr/>
                <p:nvPr/>
              </p:nvSpPr>
              <p:spPr>
                <a:xfrm>
                  <a:off x="6495192" y="3599520"/>
                  <a:ext cx="555974" cy="235434"/>
                </a:xfrm>
                <a:custGeom>
                  <a:avLst/>
                  <a:gdLst>
                    <a:gd name="connsiteX0" fmla="*/ 555974 w 555974"/>
                    <a:gd name="connsiteY0" fmla="*/ 235434 h 235434"/>
                    <a:gd name="connsiteX1" fmla="*/ 350615 w 555974"/>
                    <a:gd name="connsiteY1" fmla="*/ 30075 h 235434"/>
                    <a:gd name="connsiteX2" fmla="*/ 205359 w 555974"/>
                    <a:gd name="connsiteY2" fmla="*/ 30075 h 235434"/>
                    <a:gd name="connsiteX3" fmla="*/ 0 w 555974"/>
                    <a:gd name="connsiteY3" fmla="*/ 235434 h 235434"/>
                    <a:gd name="connsiteX4" fmla="*/ 555974 w 555974"/>
                    <a:gd name="connsiteY4" fmla="*/ 235434 h 2354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5974" h="235434">
                      <a:moveTo>
                        <a:pt x="555974" y="235434"/>
                      </a:moveTo>
                      <a:lnTo>
                        <a:pt x="350615" y="30075"/>
                      </a:lnTo>
                      <a:cubicBezTo>
                        <a:pt x="310515" y="-10025"/>
                        <a:pt x="245459" y="-10025"/>
                        <a:pt x="205359" y="30075"/>
                      </a:cubicBezTo>
                      <a:lnTo>
                        <a:pt x="0" y="235434"/>
                      </a:lnTo>
                      <a:lnTo>
                        <a:pt x="555974" y="235434"/>
                      </a:lnTo>
                      <a:close/>
                    </a:path>
                  </a:pathLst>
                </a:custGeom>
                <a:solidFill>
                  <a:srgbClr val="9ACCCE"/>
                </a:solidFill>
                <a:ln w="9525" cap="flat">
                  <a:noFill/>
                  <a:prstDash val="solid"/>
                  <a:miter/>
                </a:ln>
              </p:spPr>
              <p:txBody>
                <a:bodyPr rtlCol="0" anchor="ctr"/>
                <a:lstStyle/>
                <a:p>
                  <a:endParaRPr lang="en-US"/>
                </a:p>
              </p:txBody>
            </p:sp>
            <p:sp>
              <p:nvSpPr>
                <p:cNvPr id="126" name="Freeform: Shape 125">
                  <a:extLst>
                    <a:ext uri="{FF2B5EF4-FFF2-40B4-BE49-F238E27FC236}">
                      <a16:creationId xmlns:a16="http://schemas.microsoft.com/office/drawing/2014/main" id="{DFC140B1-0BB8-1982-48A6-4408A20F9E96}"/>
                    </a:ext>
                  </a:extLst>
                </p:cNvPr>
                <p:cNvSpPr/>
                <p:nvPr/>
              </p:nvSpPr>
              <p:spPr>
                <a:xfrm>
                  <a:off x="6385750" y="3834955"/>
                  <a:ext cx="711327" cy="9525"/>
                </a:xfrm>
                <a:custGeom>
                  <a:avLst/>
                  <a:gdLst>
                    <a:gd name="connsiteX0" fmla="*/ 711327 w 711327"/>
                    <a:gd name="connsiteY0" fmla="*/ 0 h 9525"/>
                    <a:gd name="connsiteX1" fmla="*/ 0 w 711327"/>
                    <a:gd name="connsiteY1" fmla="*/ 0 h 9525"/>
                  </a:gdLst>
                  <a:ahLst/>
                  <a:cxnLst>
                    <a:cxn ang="0">
                      <a:pos x="connsiteX0" y="connsiteY0"/>
                    </a:cxn>
                    <a:cxn ang="0">
                      <a:pos x="connsiteX1" y="connsiteY1"/>
                    </a:cxn>
                  </a:cxnLst>
                  <a:rect l="l" t="t" r="r" b="b"/>
                  <a:pathLst>
                    <a:path w="711327" h="9525">
                      <a:moveTo>
                        <a:pt x="711327" y="0"/>
                      </a:moveTo>
                      <a:lnTo>
                        <a:pt x="0" y="0"/>
                      </a:lnTo>
                    </a:path>
                  </a:pathLst>
                </a:custGeom>
                <a:ln w="9525" cap="rnd">
                  <a:solidFill>
                    <a:srgbClr val="070707"/>
                  </a:solidFill>
                  <a:prstDash val="solid"/>
                  <a:round/>
                </a:ln>
              </p:spPr>
              <p:txBody>
                <a:bodyPr rtlCol="0" anchor="ctr"/>
                <a:lstStyle/>
                <a:p>
                  <a:endParaRPr lang="en-US"/>
                </a:p>
              </p:txBody>
            </p:sp>
          </p:grpSp>
          <p:grpSp>
            <p:nvGrpSpPr>
              <p:cNvPr id="118" name="Graphic 2">
                <a:extLst>
                  <a:ext uri="{FF2B5EF4-FFF2-40B4-BE49-F238E27FC236}">
                    <a16:creationId xmlns:a16="http://schemas.microsoft.com/office/drawing/2014/main" id="{C06ED8AA-9162-695C-C2D5-671CE1200B06}"/>
                  </a:ext>
                </a:extLst>
              </p:cNvPr>
              <p:cNvGrpSpPr/>
              <p:nvPr/>
            </p:nvGrpSpPr>
            <p:grpSpPr>
              <a:xfrm>
                <a:off x="1036872" y="1394445"/>
                <a:ext cx="981721" cy="981721"/>
                <a:chOff x="4306284" y="2929947"/>
                <a:chExt cx="981721" cy="981721"/>
              </a:xfrm>
            </p:grpSpPr>
            <p:sp>
              <p:nvSpPr>
                <p:cNvPr id="119" name="Freeform: Shape 118">
                  <a:extLst>
                    <a:ext uri="{FF2B5EF4-FFF2-40B4-BE49-F238E27FC236}">
                      <a16:creationId xmlns:a16="http://schemas.microsoft.com/office/drawing/2014/main" id="{05758699-6A39-FF7B-0B7C-183A7F5FC843}"/>
                    </a:ext>
                  </a:extLst>
                </p:cNvPr>
                <p:cNvSpPr/>
                <p:nvPr/>
              </p:nvSpPr>
              <p:spPr>
                <a:xfrm rot="-2700000">
                  <a:off x="4450054" y="3073716"/>
                  <a:ext cx="694182" cy="694182"/>
                </a:xfrm>
                <a:custGeom>
                  <a:avLst/>
                  <a:gdLst>
                    <a:gd name="connsiteX0" fmla="*/ 616268 w 694182"/>
                    <a:gd name="connsiteY0" fmla="*/ 0 h 694182"/>
                    <a:gd name="connsiteX1" fmla="*/ 694182 w 694182"/>
                    <a:gd name="connsiteY1" fmla="*/ 77915 h 694182"/>
                    <a:gd name="connsiteX2" fmla="*/ 694182 w 694182"/>
                    <a:gd name="connsiteY2" fmla="*/ 616268 h 694182"/>
                    <a:gd name="connsiteX3" fmla="*/ 616268 w 694182"/>
                    <a:gd name="connsiteY3" fmla="*/ 694182 h 694182"/>
                    <a:gd name="connsiteX4" fmla="*/ 77915 w 694182"/>
                    <a:gd name="connsiteY4" fmla="*/ 694182 h 694182"/>
                    <a:gd name="connsiteX5" fmla="*/ 0 w 694182"/>
                    <a:gd name="connsiteY5" fmla="*/ 616268 h 694182"/>
                    <a:gd name="connsiteX6" fmla="*/ 0 w 694182"/>
                    <a:gd name="connsiteY6" fmla="*/ 77915 h 694182"/>
                    <a:gd name="connsiteX7" fmla="*/ 77915 w 694182"/>
                    <a:gd name="connsiteY7" fmla="*/ 0 h 694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94182" h="694182">
                      <a:moveTo>
                        <a:pt x="616268" y="0"/>
                      </a:moveTo>
                      <a:cubicBezTo>
                        <a:pt x="659299" y="0"/>
                        <a:pt x="694182" y="34884"/>
                        <a:pt x="694182" y="77915"/>
                      </a:cubicBezTo>
                      <a:lnTo>
                        <a:pt x="694182" y="616268"/>
                      </a:lnTo>
                      <a:cubicBezTo>
                        <a:pt x="694182" y="659299"/>
                        <a:pt x="659299" y="694182"/>
                        <a:pt x="616268" y="694182"/>
                      </a:cubicBezTo>
                      <a:lnTo>
                        <a:pt x="77915" y="694182"/>
                      </a:lnTo>
                      <a:cubicBezTo>
                        <a:pt x="34884" y="694182"/>
                        <a:pt x="0" y="659299"/>
                        <a:pt x="0" y="616268"/>
                      </a:cubicBezTo>
                      <a:lnTo>
                        <a:pt x="0" y="77915"/>
                      </a:lnTo>
                      <a:cubicBezTo>
                        <a:pt x="0" y="34884"/>
                        <a:pt x="34884" y="0"/>
                        <a:pt x="77915" y="0"/>
                      </a:cubicBezTo>
                      <a:close/>
                    </a:path>
                  </a:pathLst>
                </a:custGeom>
                <a:solidFill>
                  <a:srgbClr val="9ACCCE"/>
                </a:solidFill>
                <a:ln w="9525" cap="flat">
                  <a:noFill/>
                  <a:prstDash val="solid"/>
                  <a:miter/>
                </a:ln>
              </p:spPr>
              <p:txBody>
                <a:bodyPr rtlCol="0" anchor="ctr"/>
                <a:lstStyle/>
                <a:p>
                  <a:endParaRPr lang="en-US"/>
                </a:p>
              </p:txBody>
            </p:sp>
            <p:sp>
              <p:nvSpPr>
                <p:cNvPr id="120" name="Freeform: Shape 119">
                  <a:extLst>
                    <a:ext uri="{FF2B5EF4-FFF2-40B4-BE49-F238E27FC236}">
                      <a16:creationId xmlns:a16="http://schemas.microsoft.com/office/drawing/2014/main" id="{49916778-77ED-7763-BA5A-5C162376ADC7}"/>
                    </a:ext>
                  </a:extLst>
                </p:cNvPr>
                <p:cNvSpPr/>
                <p:nvPr/>
              </p:nvSpPr>
              <p:spPr>
                <a:xfrm rot="-2700000">
                  <a:off x="4450054" y="3073716"/>
                  <a:ext cx="694182" cy="694182"/>
                </a:xfrm>
                <a:custGeom>
                  <a:avLst/>
                  <a:gdLst>
                    <a:gd name="connsiteX0" fmla="*/ 616268 w 694182"/>
                    <a:gd name="connsiteY0" fmla="*/ 0 h 694182"/>
                    <a:gd name="connsiteX1" fmla="*/ 694182 w 694182"/>
                    <a:gd name="connsiteY1" fmla="*/ 77915 h 694182"/>
                    <a:gd name="connsiteX2" fmla="*/ 694182 w 694182"/>
                    <a:gd name="connsiteY2" fmla="*/ 616268 h 694182"/>
                    <a:gd name="connsiteX3" fmla="*/ 616268 w 694182"/>
                    <a:gd name="connsiteY3" fmla="*/ 694182 h 694182"/>
                    <a:gd name="connsiteX4" fmla="*/ 77915 w 694182"/>
                    <a:gd name="connsiteY4" fmla="*/ 694182 h 694182"/>
                    <a:gd name="connsiteX5" fmla="*/ 0 w 694182"/>
                    <a:gd name="connsiteY5" fmla="*/ 616268 h 694182"/>
                    <a:gd name="connsiteX6" fmla="*/ 0 w 694182"/>
                    <a:gd name="connsiteY6" fmla="*/ 77915 h 694182"/>
                    <a:gd name="connsiteX7" fmla="*/ 77915 w 694182"/>
                    <a:gd name="connsiteY7" fmla="*/ 0 h 694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94182" h="694182">
                      <a:moveTo>
                        <a:pt x="616268" y="0"/>
                      </a:moveTo>
                      <a:cubicBezTo>
                        <a:pt x="659299" y="0"/>
                        <a:pt x="694182" y="34884"/>
                        <a:pt x="694182" y="77915"/>
                      </a:cubicBezTo>
                      <a:lnTo>
                        <a:pt x="694182" y="616268"/>
                      </a:lnTo>
                      <a:cubicBezTo>
                        <a:pt x="694182" y="659299"/>
                        <a:pt x="659299" y="694182"/>
                        <a:pt x="616268" y="694182"/>
                      </a:cubicBezTo>
                      <a:lnTo>
                        <a:pt x="77915" y="694182"/>
                      </a:lnTo>
                      <a:cubicBezTo>
                        <a:pt x="34884" y="694182"/>
                        <a:pt x="0" y="659299"/>
                        <a:pt x="0" y="616268"/>
                      </a:cubicBezTo>
                      <a:lnTo>
                        <a:pt x="0" y="77915"/>
                      </a:lnTo>
                      <a:cubicBezTo>
                        <a:pt x="0" y="34884"/>
                        <a:pt x="34884" y="0"/>
                        <a:pt x="77915" y="0"/>
                      </a:cubicBezTo>
                      <a:close/>
                    </a:path>
                  </a:pathLst>
                </a:custGeom>
                <a:noFill/>
                <a:ln w="9525" cap="rnd">
                  <a:solidFill>
                    <a:srgbClr val="070707"/>
                  </a:solidFill>
                  <a:prstDash val="solid"/>
                  <a:round/>
                </a:ln>
              </p:spPr>
              <p:txBody>
                <a:bodyPr rtlCol="0" anchor="ctr"/>
                <a:lstStyle/>
                <a:p>
                  <a:endParaRPr lang="en-US"/>
                </a:p>
              </p:txBody>
            </p:sp>
            <p:sp>
              <p:nvSpPr>
                <p:cNvPr id="121" name="Freeform: Shape 120">
                  <a:extLst>
                    <a:ext uri="{FF2B5EF4-FFF2-40B4-BE49-F238E27FC236}">
                      <a16:creationId xmlns:a16="http://schemas.microsoft.com/office/drawing/2014/main" id="{36039FD0-F797-3068-090F-9F26A50C1E4E}"/>
                    </a:ext>
                  </a:extLst>
                </p:cNvPr>
                <p:cNvSpPr/>
                <p:nvPr/>
              </p:nvSpPr>
              <p:spPr>
                <a:xfrm rot="-2700000">
                  <a:off x="4566279" y="3189874"/>
                  <a:ext cx="461867" cy="461867"/>
                </a:xfrm>
                <a:custGeom>
                  <a:avLst/>
                  <a:gdLst>
                    <a:gd name="connsiteX0" fmla="*/ 409956 w 461867"/>
                    <a:gd name="connsiteY0" fmla="*/ 0 h 461867"/>
                    <a:gd name="connsiteX1" fmla="*/ 461867 w 461867"/>
                    <a:gd name="connsiteY1" fmla="*/ 51911 h 461867"/>
                    <a:gd name="connsiteX2" fmla="*/ 461867 w 461867"/>
                    <a:gd name="connsiteY2" fmla="*/ 409956 h 461867"/>
                    <a:gd name="connsiteX3" fmla="*/ 409956 w 461867"/>
                    <a:gd name="connsiteY3" fmla="*/ 461867 h 461867"/>
                    <a:gd name="connsiteX4" fmla="*/ 51911 w 461867"/>
                    <a:gd name="connsiteY4" fmla="*/ 461867 h 461867"/>
                    <a:gd name="connsiteX5" fmla="*/ 0 w 461867"/>
                    <a:gd name="connsiteY5" fmla="*/ 409956 h 461867"/>
                    <a:gd name="connsiteX6" fmla="*/ 0 w 461867"/>
                    <a:gd name="connsiteY6" fmla="*/ 51911 h 461867"/>
                    <a:gd name="connsiteX7" fmla="*/ 51911 w 461867"/>
                    <a:gd name="connsiteY7" fmla="*/ 0 h 461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61867" h="461867">
                      <a:moveTo>
                        <a:pt x="409956" y="0"/>
                      </a:moveTo>
                      <a:cubicBezTo>
                        <a:pt x="438626" y="0"/>
                        <a:pt x="461867" y="23241"/>
                        <a:pt x="461867" y="51911"/>
                      </a:cubicBezTo>
                      <a:lnTo>
                        <a:pt x="461867" y="409956"/>
                      </a:lnTo>
                      <a:cubicBezTo>
                        <a:pt x="461867" y="438626"/>
                        <a:pt x="438626" y="461867"/>
                        <a:pt x="409956" y="461867"/>
                      </a:cubicBezTo>
                      <a:lnTo>
                        <a:pt x="51911" y="461867"/>
                      </a:lnTo>
                      <a:cubicBezTo>
                        <a:pt x="23241" y="461867"/>
                        <a:pt x="0" y="438626"/>
                        <a:pt x="0" y="409956"/>
                      </a:cubicBezTo>
                      <a:lnTo>
                        <a:pt x="0" y="51911"/>
                      </a:lnTo>
                      <a:cubicBezTo>
                        <a:pt x="0" y="23241"/>
                        <a:pt x="23241" y="0"/>
                        <a:pt x="51911" y="0"/>
                      </a:cubicBezTo>
                      <a:close/>
                    </a:path>
                  </a:pathLst>
                </a:custGeom>
                <a:solidFill>
                  <a:srgbClr val="FFFFFF"/>
                </a:solidFill>
                <a:ln w="9525" cap="flat">
                  <a:noFill/>
                  <a:prstDash val="solid"/>
                  <a:miter/>
                </a:ln>
              </p:spPr>
              <p:txBody>
                <a:bodyPr rtlCol="0" anchor="ctr"/>
                <a:lstStyle/>
                <a:p>
                  <a:endParaRPr lang="en-US"/>
                </a:p>
              </p:txBody>
            </p:sp>
          </p:grpSp>
        </p:grpSp>
        <p:sp>
          <p:nvSpPr>
            <p:cNvPr id="115" name="TextBox 114">
              <a:extLst>
                <a:ext uri="{FF2B5EF4-FFF2-40B4-BE49-F238E27FC236}">
                  <a16:creationId xmlns:a16="http://schemas.microsoft.com/office/drawing/2014/main" id="{DA16E3FE-8F24-D878-8FCD-F9F06EDF7CE0}"/>
                </a:ext>
              </a:extLst>
            </p:cNvPr>
            <p:cNvSpPr txBox="1"/>
            <p:nvPr/>
          </p:nvSpPr>
          <p:spPr>
            <a:xfrm>
              <a:off x="7168720" y="1101886"/>
              <a:ext cx="2279806" cy="400494"/>
            </a:xfrm>
            <a:prstGeom prst="rect">
              <a:avLst/>
            </a:prstGeom>
            <a:noFill/>
          </p:spPr>
          <p:txBody>
            <a:bodyPr wrap="square" rtlCol="0">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نقص المهارات أو التدريب المناسب  </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sp>
          <p:nvSpPr>
            <p:cNvPr id="116" name="TextBox 115">
              <a:extLst>
                <a:ext uri="{FF2B5EF4-FFF2-40B4-BE49-F238E27FC236}">
                  <a16:creationId xmlns:a16="http://schemas.microsoft.com/office/drawing/2014/main" id="{41118667-1807-061B-BE4B-89CE7E063244}"/>
                </a:ext>
              </a:extLst>
            </p:cNvPr>
            <p:cNvSpPr txBox="1"/>
            <p:nvPr/>
          </p:nvSpPr>
          <p:spPr>
            <a:xfrm>
              <a:off x="9508632" y="1214293"/>
              <a:ext cx="637590" cy="338554"/>
            </a:xfrm>
            <a:prstGeom prst="rect">
              <a:avLst/>
            </a:prstGeom>
            <a:noFill/>
          </p:spPr>
          <p:txBody>
            <a:bodyPr wrap="square" rtlCol="0">
              <a:spAutoFit/>
            </a:bodyPr>
            <a:lstStyle/>
            <a:p>
              <a:pPr algn="ctr">
                <a:spcAft>
                  <a:spcPts val="800"/>
                </a:spcAft>
              </a:pPr>
              <a:r>
                <a:rPr lang="en-US" sz="1600" b="1" dirty="0">
                  <a:latin typeface="Times New Roman" panose="02020603050405020304" pitchFamily="18" charset="0"/>
                  <a:ea typeface="Calibri" panose="020F0502020204030204" pitchFamily="34" charset="0"/>
                  <a:cs typeface="Adobe Arabic" panose="02040503050201020203" pitchFamily="18" charset="-78"/>
                </a:rPr>
                <a:t>01</a:t>
              </a:r>
            </a:p>
          </p:txBody>
        </p:sp>
      </p:grpSp>
      <p:sp>
        <p:nvSpPr>
          <p:cNvPr id="14" name="TextBox 13">
            <a:extLst>
              <a:ext uri="{FF2B5EF4-FFF2-40B4-BE49-F238E27FC236}">
                <a16:creationId xmlns:a16="http://schemas.microsoft.com/office/drawing/2014/main" id="{B27F356E-1D6C-B3C2-F124-0FA308FCA0C9}"/>
              </a:ext>
            </a:extLst>
          </p:cNvPr>
          <p:cNvSpPr txBox="1"/>
          <p:nvPr/>
        </p:nvSpPr>
        <p:spPr>
          <a:xfrm>
            <a:off x="2126512" y="3676566"/>
            <a:ext cx="9633993" cy="1154162"/>
          </a:xfrm>
          <a:prstGeom prst="rect">
            <a:avLst/>
          </a:prstGeom>
          <a:noFill/>
        </p:spPr>
        <p:txBody>
          <a:bodyPr wrap="square">
            <a:spAutoFit/>
          </a:bodyPr>
          <a:lstStyle/>
          <a:p>
            <a:pPr marL="342900" lvl="0" indent="-342900" algn="just" rtl="1">
              <a:lnSpc>
                <a:spcPct val="150000"/>
              </a:lnSpc>
              <a:spcAft>
                <a:spcPts val="800"/>
              </a:spcAft>
              <a:buSzPct val="15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السبب: التطورات السريعة في تكنولوجيا الطاقة (مثل الأتمتة، الذكاء الاصطناعي، أو الطاقة المتجددة) تتطلب مهارات جديدة. الموظفون الذين لا يتلقون تدريباً مستمراً قد يواجهون صعوبة في مواكبة المتطلبات.  </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
        <p:nvSpPr>
          <p:cNvPr id="15" name="TextBox 14">
            <a:extLst>
              <a:ext uri="{FF2B5EF4-FFF2-40B4-BE49-F238E27FC236}">
                <a16:creationId xmlns:a16="http://schemas.microsoft.com/office/drawing/2014/main" id="{638194D2-DCAD-70F0-99D6-6DA2CB9326CE}"/>
              </a:ext>
            </a:extLst>
          </p:cNvPr>
          <p:cNvSpPr txBox="1"/>
          <p:nvPr/>
        </p:nvSpPr>
        <p:spPr>
          <a:xfrm>
            <a:off x="2852427" y="5214142"/>
            <a:ext cx="8908078" cy="1154162"/>
          </a:xfrm>
          <a:prstGeom prst="rect">
            <a:avLst/>
          </a:prstGeom>
          <a:noFill/>
        </p:spPr>
        <p:txBody>
          <a:bodyPr wrap="square">
            <a:spAutoFit/>
          </a:bodyPr>
          <a:lstStyle/>
          <a:p>
            <a:pPr marL="342900" lvl="0" indent="-342900" algn="just" rtl="1">
              <a:lnSpc>
                <a:spcPct val="150000"/>
              </a:lnSpc>
              <a:spcAft>
                <a:spcPts val="800"/>
              </a:spcAft>
              <a:buSzPct val="15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مثال: فني صيانة في محطة طاقة شمسية قد يعاني من انخفاض الأداء إذا لم يتدرب على أحدث أنظمة تتبع الألواح الشمسية.</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Tree>
    <p:extLst>
      <p:ext uri="{BB962C8B-B14F-4D97-AF65-F5344CB8AC3E}">
        <p14:creationId xmlns:p14="http://schemas.microsoft.com/office/powerpoint/2010/main" val="7955259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fade">
                                      <p:cBhvr>
                                        <p:cTn id="14" dur="1000"/>
                                        <p:tgtEl>
                                          <p:spTgt spid="15"/>
                                        </p:tgtEl>
                                      </p:cBhvr>
                                    </p:animEffect>
                                    <p:anim calcmode="lin" valueType="num">
                                      <p:cBhvr>
                                        <p:cTn id="15" dur="1000" fill="hold"/>
                                        <p:tgtEl>
                                          <p:spTgt spid="15"/>
                                        </p:tgtEl>
                                        <p:attrNameLst>
                                          <p:attrName>ppt_x</p:attrName>
                                        </p:attrNameLst>
                                      </p:cBhvr>
                                      <p:tavLst>
                                        <p:tav tm="0">
                                          <p:val>
                                            <p:strVal val="#ppt_x"/>
                                          </p:val>
                                        </p:tav>
                                        <p:tav tm="100000">
                                          <p:val>
                                            <p:strVal val="#ppt_x"/>
                                          </p:val>
                                        </p:tav>
                                      </p:tavLst>
                                    </p:anim>
                                    <p:anim calcmode="lin" valueType="num">
                                      <p:cBhvr>
                                        <p:cTn id="16"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أسباب انخفاض الأداء في قطاع الطاقة</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14" name="TextBox 13">
            <a:extLst>
              <a:ext uri="{FF2B5EF4-FFF2-40B4-BE49-F238E27FC236}">
                <a16:creationId xmlns:a16="http://schemas.microsoft.com/office/drawing/2014/main" id="{B27F356E-1D6C-B3C2-F124-0FA308FCA0C9}"/>
              </a:ext>
            </a:extLst>
          </p:cNvPr>
          <p:cNvSpPr txBox="1"/>
          <p:nvPr/>
        </p:nvSpPr>
        <p:spPr>
          <a:xfrm>
            <a:off x="3678823" y="3676566"/>
            <a:ext cx="8081682" cy="1154162"/>
          </a:xfrm>
          <a:prstGeom prst="rect">
            <a:avLst/>
          </a:prstGeom>
          <a:noFill/>
        </p:spPr>
        <p:txBody>
          <a:bodyPr wrap="square">
            <a:spAutoFit/>
          </a:bodyPr>
          <a:lstStyle/>
          <a:p>
            <a:pPr marL="342900" lvl="0" indent="-342900" algn="just" rtl="1">
              <a:lnSpc>
                <a:spcPct val="150000"/>
              </a:lnSpc>
              <a:spcAft>
                <a:spcPts val="800"/>
              </a:spcAft>
              <a:buSzPct val="150000"/>
              <a:buBlip>
                <a:blip r:embed="rId2"/>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السبب: ساعات العمل الطويلة، الورديات الليلية، أو المشاريع ذات المواعيد النهائية الضيقة (مثل إصلاح خطوط أنابيب أو إطلاق محطة جديدة) قد تؤدي إلى الإرهاق النفسي والجسدي.  </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
        <p:nvSpPr>
          <p:cNvPr id="15" name="TextBox 14">
            <a:extLst>
              <a:ext uri="{FF2B5EF4-FFF2-40B4-BE49-F238E27FC236}">
                <a16:creationId xmlns:a16="http://schemas.microsoft.com/office/drawing/2014/main" id="{638194D2-DCAD-70F0-99D6-6DA2CB9326CE}"/>
              </a:ext>
            </a:extLst>
          </p:cNvPr>
          <p:cNvSpPr txBox="1"/>
          <p:nvPr/>
        </p:nvSpPr>
        <p:spPr>
          <a:xfrm>
            <a:off x="2852427" y="5214142"/>
            <a:ext cx="8908078" cy="600164"/>
          </a:xfrm>
          <a:prstGeom prst="rect">
            <a:avLst/>
          </a:prstGeom>
          <a:noFill/>
        </p:spPr>
        <p:txBody>
          <a:bodyPr wrap="square">
            <a:spAutoFit/>
          </a:bodyPr>
          <a:lstStyle/>
          <a:p>
            <a:pPr marL="342900" lvl="0" indent="-342900" algn="just" rtl="1">
              <a:lnSpc>
                <a:spcPct val="150000"/>
              </a:lnSpc>
              <a:spcAft>
                <a:spcPts val="800"/>
              </a:spcAft>
              <a:buSzPct val="150000"/>
              <a:buBlip>
                <a:blip r:embed="rId2"/>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مثال: مهندس ميدان في منصة نفطية يعمل لأسابيع متواصلة دون راحة كافية قد يرتكب أخطاء تشغيلية.</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grpSp>
        <p:nvGrpSpPr>
          <p:cNvPr id="16" name="Group 15">
            <a:extLst>
              <a:ext uri="{FF2B5EF4-FFF2-40B4-BE49-F238E27FC236}">
                <a16:creationId xmlns:a16="http://schemas.microsoft.com/office/drawing/2014/main" id="{D350D351-0935-F659-8D4B-EDA32B840B40}"/>
              </a:ext>
            </a:extLst>
          </p:cNvPr>
          <p:cNvGrpSpPr/>
          <p:nvPr/>
        </p:nvGrpSpPr>
        <p:grpSpPr>
          <a:xfrm>
            <a:off x="8325822" y="2085036"/>
            <a:ext cx="3434683" cy="981721"/>
            <a:chOff x="6904272" y="1982273"/>
            <a:chExt cx="3434683" cy="981721"/>
          </a:xfrm>
        </p:grpSpPr>
        <p:grpSp>
          <p:nvGrpSpPr>
            <p:cNvPr id="17" name="Group 16">
              <a:extLst>
                <a:ext uri="{FF2B5EF4-FFF2-40B4-BE49-F238E27FC236}">
                  <a16:creationId xmlns:a16="http://schemas.microsoft.com/office/drawing/2014/main" id="{E63A6F8D-AC27-26FA-3481-380DA22B9314}"/>
                </a:ext>
              </a:extLst>
            </p:cNvPr>
            <p:cNvGrpSpPr/>
            <p:nvPr/>
          </p:nvGrpSpPr>
          <p:grpSpPr>
            <a:xfrm flipH="1">
              <a:off x="6904272" y="1982273"/>
              <a:ext cx="3434683" cy="981721"/>
              <a:chOff x="1036872" y="1394445"/>
              <a:chExt cx="3434683" cy="981721"/>
            </a:xfrm>
          </p:grpSpPr>
          <p:grpSp>
            <p:nvGrpSpPr>
              <p:cNvPr id="20" name="Graphic 2">
                <a:extLst>
                  <a:ext uri="{FF2B5EF4-FFF2-40B4-BE49-F238E27FC236}">
                    <a16:creationId xmlns:a16="http://schemas.microsoft.com/office/drawing/2014/main" id="{BD2C1DEF-DEE4-E19A-3D3B-5598FEE3A0DA}"/>
                  </a:ext>
                </a:extLst>
              </p:cNvPr>
              <p:cNvGrpSpPr/>
              <p:nvPr/>
            </p:nvGrpSpPr>
            <p:grpSpPr>
              <a:xfrm>
                <a:off x="1473371" y="1471158"/>
                <a:ext cx="2998184" cy="828294"/>
                <a:chOff x="4742783" y="3006660"/>
                <a:chExt cx="2998184" cy="828294"/>
              </a:xfrm>
            </p:grpSpPr>
            <p:sp>
              <p:nvSpPr>
                <p:cNvPr id="25" name="Freeform: Shape 24">
                  <a:extLst>
                    <a:ext uri="{FF2B5EF4-FFF2-40B4-BE49-F238E27FC236}">
                      <a16:creationId xmlns:a16="http://schemas.microsoft.com/office/drawing/2014/main" id="{EEC9A820-5EB3-B797-D586-F155A47C0573}"/>
                    </a:ext>
                  </a:extLst>
                </p:cNvPr>
                <p:cNvSpPr/>
                <p:nvPr/>
              </p:nvSpPr>
              <p:spPr>
                <a:xfrm>
                  <a:off x="6495097" y="3006660"/>
                  <a:ext cx="1245870" cy="828294"/>
                </a:xfrm>
                <a:custGeom>
                  <a:avLst/>
                  <a:gdLst>
                    <a:gd name="connsiteX0" fmla="*/ 830961 w 1245870"/>
                    <a:gd name="connsiteY0" fmla="*/ 828294 h 828294"/>
                    <a:gd name="connsiteX1" fmla="*/ 831723 w 1245870"/>
                    <a:gd name="connsiteY1" fmla="*/ 828294 h 828294"/>
                    <a:gd name="connsiteX2" fmla="*/ 855440 w 1245870"/>
                    <a:gd name="connsiteY2" fmla="*/ 818483 h 828294"/>
                    <a:gd name="connsiteX3" fmla="*/ 1236059 w 1245870"/>
                    <a:gd name="connsiteY3" fmla="*/ 437864 h 828294"/>
                    <a:gd name="connsiteX4" fmla="*/ 1245870 w 1245870"/>
                    <a:gd name="connsiteY4" fmla="*/ 414147 h 828294"/>
                    <a:gd name="connsiteX5" fmla="*/ 1236059 w 1245870"/>
                    <a:gd name="connsiteY5" fmla="*/ 390430 h 828294"/>
                    <a:gd name="connsiteX6" fmla="*/ 855345 w 1245870"/>
                    <a:gd name="connsiteY6" fmla="*/ 9811 h 828294"/>
                    <a:gd name="connsiteX7" fmla="*/ 831628 w 1245870"/>
                    <a:gd name="connsiteY7" fmla="*/ 0 h 828294"/>
                    <a:gd name="connsiteX8" fmla="*/ 828294 w 1245870"/>
                    <a:gd name="connsiteY8" fmla="*/ 0 h 828294"/>
                    <a:gd name="connsiteX9" fmla="*/ 0 w 1245870"/>
                    <a:gd name="connsiteY9" fmla="*/ 828294 h 828294"/>
                    <a:gd name="connsiteX10" fmla="*/ 830866 w 1245870"/>
                    <a:gd name="connsiteY10" fmla="*/ 828294 h 8282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45870" h="828294">
                      <a:moveTo>
                        <a:pt x="830961" y="828294"/>
                      </a:moveTo>
                      <a:lnTo>
                        <a:pt x="831723" y="828294"/>
                      </a:lnTo>
                      <a:cubicBezTo>
                        <a:pt x="840677" y="828294"/>
                        <a:pt x="849059" y="824770"/>
                        <a:pt x="855440" y="818483"/>
                      </a:cubicBezTo>
                      <a:lnTo>
                        <a:pt x="1236059" y="437864"/>
                      </a:lnTo>
                      <a:cubicBezTo>
                        <a:pt x="1242346" y="431578"/>
                        <a:pt x="1245870" y="423101"/>
                        <a:pt x="1245870" y="414147"/>
                      </a:cubicBezTo>
                      <a:cubicBezTo>
                        <a:pt x="1245870" y="405194"/>
                        <a:pt x="1242346" y="396812"/>
                        <a:pt x="1236059" y="390430"/>
                      </a:cubicBezTo>
                      <a:lnTo>
                        <a:pt x="855345" y="9811"/>
                      </a:lnTo>
                      <a:cubicBezTo>
                        <a:pt x="849059" y="3524"/>
                        <a:pt x="840581" y="0"/>
                        <a:pt x="831628" y="0"/>
                      </a:cubicBezTo>
                      <a:lnTo>
                        <a:pt x="828294" y="0"/>
                      </a:lnTo>
                      <a:lnTo>
                        <a:pt x="0" y="828294"/>
                      </a:lnTo>
                      <a:lnTo>
                        <a:pt x="830866" y="828294"/>
                      </a:lnTo>
                      <a:close/>
                    </a:path>
                  </a:pathLst>
                </a:custGeom>
                <a:solidFill>
                  <a:srgbClr val="3D8E92"/>
                </a:solidFill>
                <a:ln w="9525" cap="flat">
                  <a:noFill/>
                  <a:prstDash val="solid"/>
                  <a:miter/>
                </a:ln>
              </p:spPr>
              <p:txBody>
                <a:bodyPr rtlCol="0" anchor="ctr"/>
                <a:lstStyle/>
                <a:p>
                  <a:endParaRPr lang="en-US"/>
                </a:p>
              </p:txBody>
            </p:sp>
            <p:sp>
              <p:nvSpPr>
                <p:cNvPr id="26" name="Freeform: Shape 25">
                  <a:extLst>
                    <a:ext uri="{FF2B5EF4-FFF2-40B4-BE49-F238E27FC236}">
                      <a16:creationId xmlns:a16="http://schemas.microsoft.com/office/drawing/2014/main" id="{05937CC1-F610-6A99-B152-C8F650AFE1E5}"/>
                    </a:ext>
                  </a:extLst>
                </p:cNvPr>
                <p:cNvSpPr/>
                <p:nvPr/>
              </p:nvSpPr>
              <p:spPr>
                <a:xfrm>
                  <a:off x="4742783" y="3006660"/>
                  <a:ext cx="2998184" cy="828294"/>
                </a:xfrm>
                <a:custGeom>
                  <a:avLst/>
                  <a:gdLst>
                    <a:gd name="connsiteX0" fmla="*/ 2584037 w 2998184"/>
                    <a:gd name="connsiteY0" fmla="*/ 0 h 828294"/>
                    <a:gd name="connsiteX1" fmla="*/ 2607755 w 2998184"/>
                    <a:gd name="connsiteY1" fmla="*/ 9811 h 828294"/>
                    <a:gd name="connsiteX2" fmla="*/ 2988374 w 2998184"/>
                    <a:gd name="connsiteY2" fmla="*/ 390430 h 828294"/>
                    <a:gd name="connsiteX3" fmla="*/ 2998184 w 2998184"/>
                    <a:gd name="connsiteY3" fmla="*/ 414147 h 828294"/>
                    <a:gd name="connsiteX4" fmla="*/ 2988374 w 2998184"/>
                    <a:gd name="connsiteY4" fmla="*/ 437864 h 828294"/>
                    <a:gd name="connsiteX5" fmla="*/ 2607755 w 2998184"/>
                    <a:gd name="connsiteY5" fmla="*/ 818483 h 828294"/>
                    <a:gd name="connsiteX6" fmla="*/ 2584037 w 2998184"/>
                    <a:gd name="connsiteY6" fmla="*/ 828294 h 828294"/>
                    <a:gd name="connsiteX7" fmla="*/ 414147 w 2998184"/>
                    <a:gd name="connsiteY7" fmla="*/ 828294 h 828294"/>
                    <a:gd name="connsiteX8" fmla="*/ 390430 w 2998184"/>
                    <a:gd name="connsiteY8" fmla="*/ 818483 h 828294"/>
                    <a:gd name="connsiteX9" fmla="*/ 9811 w 2998184"/>
                    <a:gd name="connsiteY9" fmla="*/ 437864 h 828294"/>
                    <a:gd name="connsiteX10" fmla="*/ 0 w 2998184"/>
                    <a:gd name="connsiteY10" fmla="*/ 414147 h 828294"/>
                    <a:gd name="connsiteX11" fmla="*/ 9811 w 2998184"/>
                    <a:gd name="connsiteY11" fmla="*/ 390430 h 828294"/>
                    <a:gd name="connsiteX12" fmla="*/ 390430 w 2998184"/>
                    <a:gd name="connsiteY12" fmla="*/ 9811 h 828294"/>
                    <a:gd name="connsiteX13" fmla="*/ 414147 w 2998184"/>
                    <a:gd name="connsiteY13" fmla="*/ 0 h 828294"/>
                    <a:gd name="connsiteX14" fmla="*/ 2584037 w 2998184"/>
                    <a:gd name="connsiteY14" fmla="*/ 0 h 8282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998184" h="828294">
                      <a:moveTo>
                        <a:pt x="2584037" y="0"/>
                      </a:moveTo>
                      <a:cubicBezTo>
                        <a:pt x="2592991" y="0"/>
                        <a:pt x="2601373" y="3524"/>
                        <a:pt x="2607755" y="9811"/>
                      </a:cubicBezTo>
                      <a:lnTo>
                        <a:pt x="2988374" y="390430"/>
                      </a:lnTo>
                      <a:cubicBezTo>
                        <a:pt x="2994660" y="396716"/>
                        <a:pt x="2998184" y="405194"/>
                        <a:pt x="2998184" y="414147"/>
                      </a:cubicBezTo>
                      <a:cubicBezTo>
                        <a:pt x="2998184" y="423101"/>
                        <a:pt x="2994660" y="431483"/>
                        <a:pt x="2988374" y="437864"/>
                      </a:cubicBezTo>
                      <a:lnTo>
                        <a:pt x="2607755" y="818483"/>
                      </a:lnTo>
                      <a:cubicBezTo>
                        <a:pt x="2601468" y="824770"/>
                        <a:pt x="2592991" y="828294"/>
                        <a:pt x="2584037" y="828294"/>
                      </a:cubicBezTo>
                      <a:lnTo>
                        <a:pt x="414147" y="828294"/>
                      </a:lnTo>
                      <a:cubicBezTo>
                        <a:pt x="405194" y="828294"/>
                        <a:pt x="396811" y="824770"/>
                        <a:pt x="390430" y="818483"/>
                      </a:cubicBezTo>
                      <a:lnTo>
                        <a:pt x="9811" y="437864"/>
                      </a:lnTo>
                      <a:cubicBezTo>
                        <a:pt x="3524" y="431578"/>
                        <a:pt x="0" y="423101"/>
                        <a:pt x="0" y="414147"/>
                      </a:cubicBezTo>
                      <a:cubicBezTo>
                        <a:pt x="0" y="405194"/>
                        <a:pt x="3524" y="396812"/>
                        <a:pt x="9811" y="390430"/>
                      </a:cubicBezTo>
                      <a:lnTo>
                        <a:pt x="390430" y="9811"/>
                      </a:lnTo>
                      <a:cubicBezTo>
                        <a:pt x="396716" y="3524"/>
                        <a:pt x="405194" y="0"/>
                        <a:pt x="414147" y="0"/>
                      </a:cubicBezTo>
                      <a:lnTo>
                        <a:pt x="2584037" y="0"/>
                      </a:lnTo>
                      <a:close/>
                    </a:path>
                  </a:pathLst>
                </a:custGeom>
                <a:noFill/>
                <a:ln w="9525" cap="rnd">
                  <a:solidFill>
                    <a:srgbClr val="070707"/>
                  </a:solidFill>
                  <a:prstDash val="solid"/>
                  <a:round/>
                </a:ln>
              </p:spPr>
              <p:txBody>
                <a:bodyPr rtlCol="0" anchor="ctr"/>
                <a:lstStyle/>
                <a:p>
                  <a:endParaRPr lang="en-US"/>
                </a:p>
              </p:txBody>
            </p:sp>
            <p:sp>
              <p:nvSpPr>
                <p:cNvPr id="27" name="Freeform: Shape 26">
                  <a:extLst>
                    <a:ext uri="{FF2B5EF4-FFF2-40B4-BE49-F238E27FC236}">
                      <a16:creationId xmlns:a16="http://schemas.microsoft.com/office/drawing/2014/main" id="{E24A0A23-0FBF-C1EF-221A-3F33B7AA3CAA}"/>
                    </a:ext>
                  </a:extLst>
                </p:cNvPr>
                <p:cNvSpPr/>
                <p:nvPr/>
              </p:nvSpPr>
              <p:spPr>
                <a:xfrm>
                  <a:off x="4895183" y="3109912"/>
                  <a:ext cx="2796650" cy="615886"/>
                </a:xfrm>
                <a:custGeom>
                  <a:avLst/>
                  <a:gdLst>
                    <a:gd name="connsiteX0" fmla="*/ 2279809 w 2796650"/>
                    <a:gd name="connsiteY0" fmla="*/ 549783 h 615886"/>
                    <a:gd name="connsiteX1" fmla="*/ 2779967 w 2796650"/>
                    <a:gd name="connsiteY1" fmla="*/ 94012 h 615886"/>
                    <a:gd name="connsiteX2" fmla="*/ 2745772 w 2796650"/>
                    <a:gd name="connsiteY2" fmla="*/ 5715 h 615886"/>
                    <a:gd name="connsiteX3" fmla="*/ 333185 w 2796650"/>
                    <a:gd name="connsiteY3" fmla="*/ 0 h 615886"/>
                    <a:gd name="connsiteX4" fmla="*/ 276701 w 2796650"/>
                    <a:gd name="connsiteY4" fmla="*/ 23431 h 615886"/>
                    <a:gd name="connsiteX5" fmla="*/ 0 w 2796650"/>
                    <a:gd name="connsiteY5" fmla="*/ 302038 h 615886"/>
                    <a:gd name="connsiteX6" fmla="*/ 276796 w 2796650"/>
                    <a:gd name="connsiteY6" fmla="*/ 586264 h 615886"/>
                    <a:gd name="connsiteX7" fmla="*/ 333375 w 2796650"/>
                    <a:gd name="connsiteY7" fmla="*/ 610267 h 615886"/>
                    <a:gd name="connsiteX8" fmla="*/ 2108835 w 2796650"/>
                    <a:gd name="connsiteY8" fmla="*/ 615887 h 615886"/>
                    <a:gd name="connsiteX9" fmla="*/ 2279904 w 2796650"/>
                    <a:gd name="connsiteY9" fmla="*/ 549688 h 615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796650" h="615886">
                      <a:moveTo>
                        <a:pt x="2279809" y="549783"/>
                      </a:moveTo>
                      <a:lnTo>
                        <a:pt x="2779967" y="94012"/>
                      </a:lnTo>
                      <a:cubicBezTo>
                        <a:pt x="2814257" y="62770"/>
                        <a:pt x="2792159" y="5715"/>
                        <a:pt x="2745772" y="5715"/>
                      </a:cubicBezTo>
                      <a:lnTo>
                        <a:pt x="333185" y="0"/>
                      </a:lnTo>
                      <a:cubicBezTo>
                        <a:pt x="311944" y="0"/>
                        <a:pt x="291656" y="8382"/>
                        <a:pt x="276701" y="23431"/>
                      </a:cubicBezTo>
                      <a:lnTo>
                        <a:pt x="0" y="302038"/>
                      </a:lnTo>
                      <a:lnTo>
                        <a:pt x="276796" y="586264"/>
                      </a:lnTo>
                      <a:cubicBezTo>
                        <a:pt x="291656" y="601504"/>
                        <a:pt x="312039" y="610172"/>
                        <a:pt x="333375" y="610267"/>
                      </a:cubicBezTo>
                      <a:lnTo>
                        <a:pt x="2108835" y="615887"/>
                      </a:lnTo>
                      <a:cubicBezTo>
                        <a:pt x="2172081" y="615887"/>
                        <a:pt x="2233136" y="592265"/>
                        <a:pt x="2279904" y="549688"/>
                      </a:cubicBezTo>
                      <a:close/>
                    </a:path>
                  </a:pathLst>
                </a:custGeom>
                <a:solidFill>
                  <a:srgbClr val="FFFFFF"/>
                </a:solidFill>
                <a:ln w="9525" cap="flat">
                  <a:noFill/>
                  <a:prstDash val="solid"/>
                  <a:miter/>
                </a:ln>
              </p:spPr>
              <p:txBody>
                <a:bodyPr rtlCol="0" anchor="ctr"/>
                <a:lstStyle/>
                <a:p>
                  <a:endParaRPr lang="en-US"/>
                </a:p>
              </p:txBody>
            </p:sp>
            <p:sp>
              <p:nvSpPr>
                <p:cNvPr id="28" name="Freeform: Shape 27">
                  <a:extLst>
                    <a:ext uri="{FF2B5EF4-FFF2-40B4-BE49-F238E27FC236}">
                      <a16:creationId xmlns:a16="http://schemas.microsoft.com/office/drawing/2014/main" id="{D42E9B86-7D4E-C014-4F58-2EA947C914D3}"/>
                    </a:ext>
                  </a:extLst>
                </p:cNvPr>
                <p:cNvSpPr/>
                <p:nvPr/>
              </p:nvSpPr>
              <p:spPr>
                <a:xfrm>
                  <a:off x="6495192" y="3599520"/>
                  <a:ext cx="555974" cy="235434"/>
                </a:xfrm>
                <a:custGeom>
                  <a:avLst/>
                  <a:gdLst>
                    <a:gd name="connsiteX0" fmla="*/ 555974 w 555974"/>
                    <a:gd name="connsiteY0" fmla="*/ 235434 h 235434"/>
                    <a:gd name="connsiteX1" fmla="*/ 350615 w 555974"/>
                    <a:gd name="connsiteY1" fmla="*/ 30075 h 235434"/>
                    <a:gd name="connsiteX2" fmla="*/ 205359 w 555974"/>
                    <a:gd name="connsiteY2" fmla="*/ 30075 h 235434"/>
                    <a:gd name="connsiteX3" fmla="*/ 0 w 555974"/>
                    <a:gd name="connsiteY3" fmla="*/ 235434 h 235434"/>
                    <a:gd name="connsiteX4" fmla="*/ 555974 w 555974"/>
                    <a:gd name="connsiteY4" fmla="*/ 235434 h 2354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5974" h="235434">
                      <a:moveTo>
                        <a:pt x="555974" y="235434"/>
                      </a:moveTo>
                      <a:lnTo>
                        <a:pt x="350615" y="30075"/>
                      </a:lnTo>
                      <a:cubicBezTo>
                        <a:pt x="310515" y="-10025"/>
                        <a:pt x="245459" y="-10025"/>
                        <a:pt x="205359" y="30075"/>
                      </a:cubicBezTo>
                      <a:lnTo>
                        <a:pt x="0" y="235434"/>
                      </a:lnTo>
                      <a:lnTo>
                        <a:pt x="555974" y="235434"/>
                      </a:lnTo>
                      <a:close/>
                    </a:path>
                  </a:pathLst>
                </a:custGeom>
                <a:solidFill>
                  <a:srgbClr val="3D8E92"/>
                </a:solidFill>
                <a:ln w="9525" cap="flat">
                  <a:noFill/>
                  <a:prstDash val="solid"/>
                  <a:miter/>
                </a:ln>
              </p:spPr>
              <p:txBody>
                <a:bodyPr rtlCol="0" anchor="ctr"/>
                <a:lstStyle/>
                <a:p>
                  <a:endParaRPr lang="en-US"/>
                </a:p>
              </p:txBody>
            </p:sp>
            <p:sp>
              <p:nvSpPr>
                <p:cNvPr id="29" name="Freeform: Shape 28">
                  <a:extLst>
                    <a:ext uri="{FF2B5EF4-FFF2-40B4-BE49-F238E27FC236}">
                      <a16:creationId xmlns:a16="http://schemas.microsoft.com/office/drawing/2014/main" id="{502365F6-934E-1A9E-207E-A83B1C2E9E82}"/>
                    </a:ext>
                  </a:extLst>
                </p:cNvPr>
                <p:cNvSpPr/>
                <p:nvPr/>
              </p:nvSpPr>
              <p:spPr>
                <a:xfrm>
                  <a:off x="6385750" y="3834955"/>
                  <a:ext cx="711327" cy="9525"/>
                </a:xfrm>
                <a:custGeom>
                  <a:avLst/>
                  <a:gdLst>
                    <a:gd name="connsiteX0" fmla="*/ 711327 w 711327"/>
                    <a:gd name="connsiteY0" fmla="*/ 0 h 9525"/>
                    <a:gd name="connsiteX1" fmla="*/ 0 w 711327"/>
                    <a:gd name="connsiteY1" fmla="*/ 0 h 9525"/>
                  </a:gdLst>
                  <a:ahLst/>
                  <a:cxnLst>
                    <a:cxn ang="0">
                      <a:pos x="connsiteX0" y="connsiteY0"/>
                    </a:cxn>
                    <a:cxn ang="0">
                      <a:pos x="connsiteX1" y="connsiteY1"/>
                    </a:cxn>
                  </a:cxnLst>
                  <a:rect l="l" t="t" r="r" b="b"/>
                  <a:pathLst>
                    <a:path w="711327" h="9525">
                      <a:moveTo>
                        <a:pt x="711327" y="0"/>
                      </a:moveTo>
                      <a:lnTo>
                        <a:pt x="0" y="0"/>
                      </a:lnTo>
                    </a:path>
                  </a:pathLst>
                </a:custGeom>
                <a:ln w="9525" cap="rnd">
                  <a:solidFill>
                    <a:srgbClr val="070707"/>
                  </a:solidFill>
                  <a:prstDash val="solid"/>
                  <a:round/>
                </a:ln>
              </p:spPr>
              <p:txBody>
                <a:bodyPr rtlCol="0" anchor="ctr"/>
                <a:lstStyle/>
                <a:p>
                  <a:endParaRPr lang="en-US"/>
                </a:p>
              </p:txBody>
            </p:sp>
          </p:grpSp>
          <p:grpSp>
            <p:nvGrpSpPr>
              <p:cNvPr id="21" name="Graphic 2">
                <a:extLst>
                  <a:ext uri="{FF2B5EF4-FFF2-40B4-BE49-F238E27FC236}">
                    <a16:creationId xmlns:a16="http://schemas.microsoft.com/office/drawing/2014/main" id="{9F37284F-0775-290B-41E4-CA7D52992112}"/>
                  </a:ext>
                </a:extLst>
              </p:cNvPr>
              <p:cNvGrpSpPr/>
              <p:nvPr/>
            </p:nvGrpSpPr>
            <p:grpSpPr>
              <a:xfrm>
                <a:off x="1036872" y="1394445"/>
                <a:ext cx="981721" cy="981721"/>
                <a:chOff x="4306284" y="2929947"/>
                <a:chExt cx="981721" cy="981721"/>
              </a:xfrm>
            </p:grpSpPr>
            <p:sp>
              <p:nvSpPr>
                <p:cNvPr id="22" name="Freeform: Shape 21">
                  <a:extLst>
                    <a:ext uri="{FF2B5EF4-FFF2-40B4-BE49-F238E27FC236}">
                      <a16:creationId xmlns:a16="http://schemas.microsoft.com/office/drawing/2014/main" id="{E57B3FE8-193F-6389-C7C0-707AA48EDCF8}"/>
                    </a:ext>
                  </a:extLst>
                </p:cNvPr>
                <p:cNvSpPr/>
                <p:nvPr/>
              </p:nvSpPr>
              <p:spPr>
                <a:xfrm rot="-2700000">
                  <a:off x="4450054" y="3073716"/>
                  <a:ext cx="694182" cy="694182"/>
                </a:xfrm>
                <a:custGeom>
                  <a:avLst/>
                  <a:gdLst>
                    <a:gd name="connsiteX0" fmla="*/ 616268 w 694182"/>
                    <a:gd name="connsiteY0" fmla="*/ 0 h 694182"/>
                    <a:gd name="connsiteX1" fmla="*/ 694182 w 694182"/>
                    <a:gd name="connsiteY1" fmla="*/ 77915 h 694182"/>
                    <a:gd name="connsiteX2" fmla="*/ 694182 w 694182"/>
                    <a:gd name="connsiteY2" fmla="*/ 616268 h 694182"/>
                    <a:gd name="connsiteX3" fmla="*/ 616268 w 694182"/>
                    <a:gd name="connsiteY3" fmla="*/ 694182 h 694182"/>
                    <a:gd name="connsiteX4" fmla="*/ 77915 w 694182"/>
                    <a:gd name="connsiteY4" fmla="*/ 694182 h 694182"/>
                    <a:gd name="connsiteX5" fmla="*/ 0 w 694182"/>
                    <a:gd name="connsiteY5" fmla="*/ 616268 h 694182"/>
                    <a:gd name="connsiteX6" fmla="*/ 0 w 694182"/>
                    <a:gd name="connsiteY6" fmla="*/ 77915 h 694182"/>
                    <a:gd name="connsiteX7" fmla="*/ 77915 w 694182"/>
                    <a:gd name="connsiteY7" fmla="*/ 0 h 694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94182" h="694182">
                      <a:moveTo>
                        <a:pt x="616268" y="0"/>
                      </a:moveTo>
                      <a:cubicBezTo>
                        <a:pt x="659299" y="0"/>
                        <a:pt x="694182" y="34884"/>
                        <a:pt x="694182" y="77915"/>
                      </a:cubicBezTo>
                      <a:lnTo>
                        <a:pt x="694182" y="616268"/>
                      </a:lnTo>
                      <a:cubicBezTo>
                        <a:pt x="694182" y="659299"/>
                        <a:pt x="659299" y="694182"/>
                        <a:pt x="616268" y="694182"/>
                      </a:cubicBezTo>
                      <a:lnTo>
                        <a:pt x="77915" y="694182"/>
                      </a:lnTo>
                      <a:cubicBezTo>
                        <a:pt x="34884" y="694182"/>
                        <a:pt x="0" y="659299"/>
                        <a:pt x="0" y="616268"/>
                      </a:cubicBezTo>
                      <a:lnTo>
                        <a:pt x="0" y="77915"/>
                      </a:lnTo>
                      <a:cubicBezTo>
                        <a:pt x="0" y="34884"/>
                        <a:pt x="34884" y="0"/>
                        <a:pt x="77915" y="0"/>
                      </a:cubicBezTo>
                      <a:close/>
                    </a:path>
                  </a:pathLst>
                </a:custGeom>
                <a:solidFill>
                  <a:srgbClr val="3D8E92"/>
                </a:solidFill>
                <a:ln w="9525" cap="flat">
                  <a:noFill/>
                  <a:prstDash val="solid"/>
                  <a:miter/>
                </a:ln>
              </p:spPr>
              <p:txBody>
                <a:bodyPr rtlCol="0" anchor="ctr"/>
                <a:lstStyle/>
                <a:p>
                  <a:endParaRPr lang="en-US"/>
                </a:p>
              </p:txBody>
            </p:sp>
            <p:sp>
              <p:nvSpPr>
                <p:cNvPr id="23" name="Freeform: Shape 22">
                  <a:extLst>
                    <a:ext uri="{FF2B5EF4-FFF2-40B4-BE49-F238E27FC236}">
                      <a16:creationId xmlns:a16="http://schemas.microsoft.com/office/drawing/2014/main" id="{F8259ADD-E706-3926-9DB5-DE393054C54D}"/>
                    </a:ext>
                  </a:extLst>
                </p:cNvPr>
                <p:cNvSpPr/>
                <p:nvPr/>
              </p:nvSpPr>
              <p:spPr>
                <a:xfrm rot="-2700000">
                  <a:off x="4450054" y="3073716"/>
                  <a:ext cx="694182" cy="694182"/>
                </a:xfrm>
                <a:custGeom>
                  <a:avLst/>
                  <a:gdLst>
                    <a:gd name="connsiteX0" fmla="*/ 616268 w 694182"/>
                    <a:gd name="connsiteY0" fmla="*/ 0 h 694182"/>
                    <a:gd name="connsiteX1" fmla="*/ 694182 w 694182"/>
                    <a:gd name="connsiteY1" fmla="*/ 77915 h 694182"/>
                    <a:gd name="connsiteX2" fmla="*/ 694182 w 694182"/>
                    <a:gd name="connsiteY2" fmla="*/ 616268 h 694182"/>
                    <a:gd name="connsiteX3" fmla="*/ 616268 w 694182"/>
                    <a:gd name="connsiteY3" fmla="*/ 694182 h 694182"/>
                    <a:gd name="connsiteX4" fmla="*/ 77915 w 694182"/>
                    <a:gd name="connsiteY4" fmla="*/ 694182 h 694182"/>
                    <a:gd name="connsiteX5" fmla="*/ 0 w 694182"/>
                    <a:gd name="connsiteY5" fmla="*/ 616268 h 694182"/>
                    <a:gd name="connsiteX6" fmla="*/ 0 w 694182"/>
                    <a:gd name="connsiteY6" fmla="*/ 77915 h 694182"/>
                    <a:gd name="connsiteX7" fmla="*/ 77915 w 694182"/>
                    <a:gd name="connsiteY7" fmla="*/ 0 h 694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94182" h="694182">
                      <a:moveTo>
                        <a:pt x="616268" y="0"/>
                      </a:moveTo>
                      <a:cubicBezTo>
                        <a:pt x="659299" y="0"/>
                        <a:pt x="694182" y="34884"/>
                        <a:pt x="694182" y="77915"/>
                      </a:cubicBezTo>
                      <a:lnTo>
                        <a:pt x="694182" y="616268"/>
                      </a:lnTo>
                      <a:cubicBezTo>
                        <a:pt x="694182" y="659299"/>
                        <a:pt x="659299" y="694182"/>
                        <a:pt x="616268" y="694182"/>
                      </a:cubicBezTo>
                      <a:lnTo>
                        <a:pt x="77915" y="694182"/>
                      </a:lnTo>
                      <a:cubicBezTo>
                        <a:pt x="34884" y="694182"/>
                        <a:pt x="0" y="659299"/>
                        <a:pt x="0" y="616268"/>
                      </a:cubicBezTo>
                      <a:lnTo>
                        <a:pt x="0" y="77915"/>
                      </a:lnTo>
                      <a:cubicBezTo>
                        <a:pt x="0" y="34884"/>
                        <a:pt x="34884" y="0"/>
                        <a:pt x="77915" y="0"/>
                      </a:cubicBezTo>
                      <a:close/>
                    </a:path>
                  </a:pathLst>
                </a:custGeom>
                <a:noFill/>
                <a:ln w="9525" cap="rnd">
                  <a:solidFill>
                    <a:srgbClr val="070707"/>
                  </a:solidFill>
                  <a:prstDash val="solid"/>
                  <a:round/>
                </a:ln>
              </p:spPr>
              <p:txBody>
                <a:bodyPr rtlCol="0" anchor="ctr"/>
                <a:lstStyle/>
                <a:p>
                  <a:endParaRPr lang="en-US"/>
                </a:p>
              </p:txBody>
            </p:sp>
            <p:sp>
              <p:nvSpPr>
                <p:cNvPr id="24" name="Freeform: Shape 23">
                  <a:extLst>
                    <a:ext uri="{FF2B5EF4-FFF2-40B4-BE49-F238E27FC236}">
                      <a16:creationId xmlns:a16="http://schemas.microsoft.com/office/drawing/2014/main" id="{62C30E81-ACC1-BE48-2187-816DDD6B9176}"/>
                    </a:ext>
                  </a:extLst>
                </p:cNvPr>
                <p:cNvSpPr/>
                <p:nvPr/>
              </p:nvSpPr>
              <p:spPr>
                <a:xfrm rot="-2700000">
                  <a:off x="4566279" y="3189874"/>
                  <a:ext cx="461867" cy="461867"/>
                </a:xfrm>
                <a:custGeom>
                  <a:avLst/>
                  <a:gdLst>
                    <a:gd name="connsiteX0" fmla="*/ 409956 w 461867"/>
                    <a:gd name="connsiteY0" fmla="*/ 0 h 461867"/>
                    <a:gd name="connsiteX1" fmla="*/ 461867 w 461867"/>
                    <a:gd name="connsiteY1" fmla="*/ 51911 h 461867"/>
                    <a:gd name="connsiteX2" fmla="*/ 461867 w 461867"/>
                    <a:gd name="connsiteY2" fmla="*/ 409956 h 461867"/>
                    <a:gd name="connsiteX3" fmla="*/ 409956 w 461867"/>
                    <a:gd name="connsiteY3" fmla="*/ 461867 h 461867"/>
                    <a:gd name="connsiteX4" fmla="*/ 51911 w 461867"/>
                    <a:gd name="connsiteY4" fmla="*/ 461867 h 461867"/>
                    <a:gd name="connsiteX5" fmla="*/ 0 w 461867"/>
                    <a:gd name="connsiteY5" fmla="*/ 409956 h 461867"/>
                    <a:gd name="connsiteX6" fmla="*/ 0 w 461867"/>
                    <a:gd name="connsiteY6" fmla="*/ 51911 h 461867"/>
                    <a:gd name="connsiteX7" fmla="*/ 51911 w 461867"/>
                    <a:gd name="connsiteY7" fmla="*/ 0 h 461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61867" h="461867">
                      <a:moveTo>
                        <a:pt x="409956" y="0"/>
                      </a:moveTo>
                      <a:cubicBezTo>
                        <a:pt x="438626" y="0"/>
                        <a:pt x="461867" y="23241"/>
                        <a:pt x="461867" y="51911"/>
                      </a:cubicBezTo>
                      <a:lnTo>
                        <a:pt x="461867" y="409956"/>
                      </a:lnTo>
                      <a:cubicBezTo>
                        <a:pt x="461867" y="438626"/>
                        <a:pt x="438626" y="461867"/>
                        <a:pt x="409956" y="461867"/>
                      </a:cubicBezTo>
                      <a:lnTo>
                        <a:pt x="51911" y="461867"/>
                      </a:lnTo>
                      <a:cubicBezTo>
                        <a:pt x="23241" y="461867"/>
                        <a:pt x="0" y="438626"/>
                        <a:pt x="0" y="409956"/>
                      </a:cubicBezTo>
                      <a:lnTo>
                        <a:pt x="0" y="51911"/>
                      </a:lnTo>
                      <a:cubicBezTo>
                        <a:pt x="0" y="23241"/>
                        <a:pt x="23241" y="0"/>
                        <a:pt x="51911" y="0"/>
                      </a:cubicBezTo>
                      <a:close/>
                    </a:path>
                  </a:pathLst>
                </a:custGeom>
                <a:solidFill>
                  <a:srgbClr val="FFFFFF"/>
                </a:solidFill>
                <a:ln w="9525" cap="flat">
                  <a:noFill/>
                  <a:prstDash val="solid"/>
                  <a:miter/>
                </a:ln>
              </p:spPr>
              <p:txBody>
                <a:bodyPr rtlCol="0" anchor="ctr"/>
                <a:lstStyle/>
                <a:p>
                  <a:endParaRPr lang="en-US"/>
                </a:p>
              </p:txBody>
            </p:sp>
          </p:grpSp>
        </p:grpSp>
        <p:sp>
          <p:nvSpPr>
            <p:cNvPr id="18" name="TextBox 17">
              <a:extLst>
                <a:ext uri="{FF2B5EF4-FFF2-40B4-BE49-F238E27FC236}">
                  <a16:creationId xmlns:a16="http://schemas.microsoft.com/office/drawing/2014/main" id="{E627A06E-5456-56C0-96F9-F7120F0C3FB7}"/>
                </a:ext>
              </a:extLst>
            </p:cNvPr>
            <p:cNvSpPr txBox="1"/>
            <p:nvPr/>
          </p:nvSpPr>
          <p:spPr>
            <a:xfrm>
              <a:off x="7168720" y="2141286"/>
              <a:ext cx="2279806" cy="400494"/>
            </a:xfrm>
            <a:prstGeom prst="rect">
              <a:avLst/>
            </a:prstGeom>
            <a:noFill/>
          </p:spPr>
          <p:txBody>
            <a:bodyPr wrap="square" rtlCol="0">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ضغط العمل والإرهاق  </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sp>
          <p:nvSpPr>
            <p:cNvPr id="19" name="TextBox 18">
              <a:extLst>
                <a:ext uri="{FF2B5EF4-FFF2-40B4-BE49-F238E27FC236}">
                  <a16:creationId xmlns:a16="http://schemas.microsoft.com/office/drawing/2014/main" id="{F1C66604-69E0-4504-340A-72C4ED075602}"/>
                </a:ext>
              </a:extLst>
            </p:cNvPr>
            <p:cNvSpPr txBox="1"/>
            <p:nvPr/>
          </p:nvSpPr>
          <p:spPr>
            <a:xfrm>
              <a:off x="9508632" y="2355017"/>
              <a:ext cx="637590" cy="338554"/>
            </a:xfrm>
            <a:prstGeom prst="rect">
              <a:avLst/>
            </a:prstGeom>
            <a:noFill/>
          </p:spPr>
          <p:txBody>
            <a:bodyPr wrap="square" rtlCol="0">
              <a:spAutoFit/>
            </a:bodyPr>
            <a:lstStyle/>
            <a:p>
              <a:pPr algn="ctr">
                <a:spcAft>
                  <a:spcPts val="800"/>
                </a:spcAft>
              </a:pPr>
              <a:r>
                <a:rPr lang="en-US" sz="1600" b="1" dirty="0">
                  <a:latin typeface="Times New Roman" panose="02020603050405020304" pitchFamily="18" charset="0"/>
                  <a:ea typeface="Calibri" panose="020F0502020204030204" pitchFamily="34" charset="0"/>
                  <a:cs typeface="Adobe Arabic" panose="02040503050201020203" pitchFamily="18" charset="-78"/>
                </a:rPr>
                <a:t>02</a:t>
              </a:r>
            </a:p>
          </p:txBody>
        </p:sp>
      </p:grpSp>
    </p:spTree>
    <p:extLst>
      <p:ext uri="{BB962C8B-B14F-4D97-AF65-F5344CB8AC3E}">
        <p14:creationId xmlns:p14="http://schemas.microsoft.com/office/powerpoint/2010/main" val="31011691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fade">
                                      <p:cBhvr>
                                        <p:cTn id="14" dur="1000"/>
                                        <p:tgtEl>
                                          <p:spTgt spid="15"/>
                                        </p:tgtEl>
                                      </p:cBhvr>
                                    </p:animEffect>
                                    <p:anim calcmode="lin" valueType="num">
                                      <p:cBhvr>
                                        <p:cTn id="15" dur="1000" fill="hold"/>
                                        <p:tgtEl>
                                          <p:spTgt spid="15"/>
                                        </p:tgtEl>
                                        <p:attrNameLst>
                                          <p:attrName>ppt_x</p:attrName>
                                        </p:attrNameLst>
                                      </p:cBhvr>
                                      <p:tavLst>
                                        <p:tav tm="0">
                                          <p:val>
                                            <p:strVal val="#ppt_x"/>
                                          </p:val>
                                        </p:tav>
                                        <p:tav tm="100000">
                                          <p:val>
                                            <p:strVal val="#ppt_x"/>
                                          </p:val>
                                        </p:tav>
                                      </p:tavLst>
                                    </p:anim>
                                    <p:anim calcmode="lin" valueType="num">
                                      <p:cBhvr>
                                        <p:cTn id="16"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أسباب انخفاض الأداء في قطاع الطاقة</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14" name="TextBox 13">
            <a:extLst>
              <a:ext uri="{FF2B5EF4-FFF2-40B4-BE49-F238E27FC236}">
                <a16:creationId xmlns:a16="http://schemas.microsoft.com/office/drawing/2014/main" id="{B27F356E-1D6C-B3C2-F124-0FA308FCA0C9}"/>
              </a:ext>
            </a:extLst>
          </p:cNvPr>
          <p:cNvSpPr txBox="1"/>
          <p:nvPr/>
        </p:nvSpPr>
        <p:spPr>
          <a:xfrm>
            <a:off x="3678823" y="3676566"/>
            <a:ext cx="8081682" cy="1154162"/>
          </a:xfrm>
          <a:prstGeom prst="rect">
            <a:avLst/>
          </a:prstGeom>
          <a:noFill/>
        </p:spPr>
        <p:txBody>
          <a:bodyPr wrap="square">
            <a:spAutoFit/>
          </a:bodyPr>
          <a:lstStyle/>
          <a:p>
            <a:pPr marL="342900" lvl="0" indent="-342900" algn="just" rtl="1">
              <a:lnSpc>
                <a:spcPct val="150000"/>
              </a:lnSpc>
              <a:spcAft>
                <a:spcPts val="800"/>
              </a:spcAft>
              <a:buSzPct val="15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السبب: قلّة المكافآت، عدم الاعتراف بالإنجازات، أو الشعور بعدم الاستقرار الوظيفي (بسبب تقلبات أسعار الطاقة أو تحولات السوق) يمكن أن يقلل من دافعية الموظفين.  </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
        <p:nvSpPr>
          <p:cNvPr id="15" name="TextBox 14">
            <a:extLst>
              <a:ext uri="{FF2B5EF4-FFF2-40B4-BE49-F238E27FC236}">
                <a16:creationId xmlns:a16="http://schemas.microsoft.com/office/drawing/2014/main" id="{638194D2-DCAD-70F0-99D6-6DA2CB9326CE}"/>
              </a:ext>
            </a:extLst>
          </p:cNvPr>
          <p:cNvSpPr txBox="1"/>
          <p:nvPr/>
        </p:nvSpPr>
        <p:spPr>
          <a:xfrm>
            <a:off x="2852427" y="5214142"/>
            <a:ext cx="8908078" cy="1154162"/>
          </a:xfrm>
          <a:prstGeom prst="rect">
            <a:avLst/>
          </a:prstGeom>
          <a:noFill/>
        </p:spPr>
        <p:txBody>
          <a:bodyPr wrap="square">
            <a:spAutoFit/>
          </a:bodyPr>
          <a:lstStyle/>
          <a:p>
            <a:pPr marL="342900" lvl="0" indent="-342900" algn="just" rtl="1">
              <a:lnSpc>
                <a:spcPct val="150000"/>
              </a:lnSpc>
              <a:spcAft>
                <a:spcPts val="800"/>
              </a:spcAft>
              <a:buSzPct val="15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مثال: موظف في قسم التسويق بشركة طاقة متجددة قد يفقد الحماس إذا لم يُكافأ على تحقيق أهداف المبيعات.</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grpSp>
        <p:nvGrpSpPr>
          <p:cNvPr id="30" name="Group 29">
            <a:extLst>
              <a:ext uri="{FF2B5EF4-FFF2-40B4-BE49-F238E27FC236}">
                <a16:creationId xmlns:a16="http://schemas.microsoft.com/office/drawing/2014/main" id="{2F3AA3B8-3E9C-6E89-D12D-D2B27D08ABF1}"/>
              </a:ext>
            </a:extLst>
          </p:cNvPr>
          <p:cNvGrpSpPr/>
          <p:nvPr/>
        </p:nvGrpSpPr>
        <p:grpSpPr>
          <a:xfrm>
            <a:off x="8325822" y="2085036"/>
            <a:ext cx="3434683" cy="981721"/>
            <a:chOff x="6904272" y="3049073"/>
            <a:chExt cx="3434683" cy="981721"/>
          </a:xfrm>
        </p:grpSpPr>
        <p:grpSp>
          <p:nvGrpSpPr>
            <p:cNvPr id="31" name="Group 30">
              <a:extLst>
                <a:ext uri="{FF2B5EF4-FFF2-40B4-BE49-F238E27FC236}">
                  <a16:creationId xmlns:a16="http://schemas.microsoft.com/office/drawing/2014/main" id="{077BFF90-A1C6-F52D-580F-97DC53F90688}"/>
                </a:ext>
              </a:extLst>
            </p:cNvPr>
            <p:cNvGrpSpPr/>
            <p:nvPr/>
          </p:nvGrpSpPr>
          <p:grpSpPr>
            <a:xfrm flipH="1">
              <a:off x="6904272" y="3049073"/>
              <a:ext cx="3434683" cy="981721"/>
              <a:chOff x="1036872" y="1394445"/>
              <a:chExt cx="3434683" cy="981721"/>
            </a:xfrm>
          </p:grpSpPr>
          <p:grpSp>
            <p:nvGrpSpPr>
              <p:cNvPr id="34" name="Graphic 2">
                <a:extLst>
                  <a:ext uri="{FF2B5EF4-FFF2-40B4-BE49-F238E27FC236}">
                    <a16:creationId xmlns:a16="http://schemas.microsoft.com/office/drawing/2014/main" id="{B90814AD-C194-EDCC-D2E0-76DC8CA9052A}"/>
                  </a:ext>
                </a:extLst>
              </p:cNvPr>
              <p:cNvGrpSpPr/>
              <p:nvPr/>
            </p:nvGrpSpPr>
            <p:grpSpPr>
              <a:xfrm>
                <a:off x="1473371" y="1471158"/>
                <a:ext cx="2998184" cy="828294"/>
                <a:chOff x="4742783" y="3006660"/>
                <a:chExt cx="2998184" cy="828294"/>
              </a:xfrm>
            </p:grpSpPr>
            <p:sp>
              <p:nvSpPr>
                <p:cNvPr id="39" name="Freeform: Shape 38">
                  <a:extLst>
                    <a:ext uri="{FF2B5EF4-FFF2-40B4-BE49-F238E27FC236}">
                      <a16:creationId xmlns:a16="http://schemas.microsoft.com/office/drawing/2014/main" id="{28EFEF6F-74F9-899E-EB34-8976C616C33C}"/>
                    </a:ext>
                  </a:extLst>
                </p:cNvPr>
                <p:cNvSpPr/>
                <p:nvPr/>
              </p:nvSpPr>
              <p:spPr>
                <a:xfrm>
                  <a:off x="6495097" y="3006660"/>
                  <a:ext cx="1245870" cy="828294"/>
                </a:xfrm>
                <a:custGeom>
                  <a:avLst/>
                  <a:gdLst>
                    <a:gd name="connsiteX0" fmla="*/ 830961 w 1245870"/>
                    <a:gd name="connsiteY0" fmla="*/ 828294 h 828294"/>
                    <a:gd name="connsiteX1" fmla="*/ 831723 w 1245870"/>
                    <a:gd name="connsiteY1" fmla="*/ 828294 h 828294"/>
                    <a:gd name="connsiteX2" fmla="*/ 855440 w 1245870"/>
                    <a:gd name="connsiteY2" fmla="*/ 818483 h 828294"/>
                    <a:gd name="connsiteX3" fmla="*/ 1236059 w 1245870"/>
                    <a:gd name="connsiteY3" fmla="*/ 437864 h 828294"/>
                    <a:gd name="connsiteX4" fmla="*/ 1245870 w 1245870"/>
                    <a:gd name="connsiteY4" fmla="*/ 414147 h 828294"/>
                    <a:gd name="connsiteX5" fmla="*/ 1236059 w 1245870"/>
                    <a:gd name="connsiteY5" fmla="*/ 390430 h 828294"/>
                    <a:gd name="connsiteX6" fmla="*/ 855345 w 1245870"/>
                    <a:gd name="connsiteY6" fmla="*/ 9811 h 828294"/>
                    <a:gd name="connsiteX7" fmla="*/ 831628 w 1245870"/>
                    <a:gd name="connsiteY7" fmla="*/ 0 h 828294"/>
                    <a:gd name="connsiteX8" fmla="*/ 828294 w 1245870"/>
                    <a:gd name="connsiteY8" fmla="*/ 0 h 828294"/>
                    <a:gd name="connsiteX9" fmla="*/ 0 w 1245870"/>
                    <a:gd name="connsiteY9" fmla="*/ 828294 h 828294"/>
                    <a:gd name="connsiteX10" fmla="*/ 830866 w 1245870"/>
                    <a:gd name="connsiteY10" fmla="*/ 828294 h 8282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45870" h="828294">
                      <a:moveTo>
                        <a:pt x="830961" y="828294"/>
                      </a:moveTo>
                      <a:lnTo>
                        <a:pt x="831723" y="828294"/>
                      </a:lnTo>
                      <a:cubicBezTo>
                        <a:pt x="840677" y="828294"/>
                        <a:pt x="849059" y="824770"/>
                        <a:pt x="855440" y="818483"/>
                      </a:cubicBezTo>
                      <a:lnTo>
                        <a:pt x="1236059" y="437864"/>
                      </a:lnTo>
                      <a:cubicBezTo>
                        <a:pt x="1242346" y="431578"/>
                        <a:pt x="1245870" y="423101"/>
                        <a:pt x="1245870" y="414147"/>
                      </a:cubicBezTo>
                      <a:cubicBezTo>
                        <a:pt x="1245870" y="405194"/>
                        <a:pt x="1242346" y="396812"/>
                        <a:pt x="1236059" y="390430"/>
                      </a:cubicBezTo>
                      <a:lnTo>
                        <a:pt x="855345" y="9811"/>
                      </a:lnTo>
                      <a:cubicBezTo>
                        <a:pt x="849059" y="3524"/>
                        <a:pt x="840581" y="0"/>
                        <a:pt x="831628" y="0"/>
                      </a:cubicBezTo>
                      <a:lnTo>
                        <a:pt x="828294" y="0"/>
                      </a:lnTo>
                      <a:lnTo>
                        <a:pt x="0" y="828294"/>
                      </a:lnTo>
                      <a:lnTo>
                        <a:pt x="830866" y="828294"/>
                      </a:lnTo>
                      <a:close/>
                    </a:path>
                  </a:pathLst>
                </a:custGeom>
                <a:solidFill>
                  <a:srgbClr val="FFCC66"/>
                </a:solidFill>
                <a:ln w="9525"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E806DB97-5CA4-BB79-0FE3-1B348AD7321F}"/>
                    </a:ext>
                  </a:extLst>
                </p:cNvPr>
                <p:cNvSpPr/>
                <p:nvPr/>
              </p:nvSpPr>
              <p:spPr>
                <a:xfrm>
                  <a:off x="4742783" y="3006660"/>
                  <a:ext cx="2998184" cy="828294"/>
                </a:xfrm>
                <a:custGeom>
                  <a:avLst/>
                  <a:gdLst>
                    <a:gd name="connsiteX0" fmla="*/ 2584037 w 2998184"/>
                    <a:gd name="connsiteY0" fmla="*/ 0 h 828294"/>
                    <a:gd name="connsiteX1" fmla="*/ 2607755 w 2998184"/>
                    <a:gd name="connsiteY1" fmla="*/ 9811 h 828294"/>
                    <a:gd name="connsiteX2" fmla="*/ 2988374 w 2998184"/>
                    <a:gd name="connsiteY2" fmla="*/ 390430 h 828294"/>
                    <a:gd name="connsiteX3" fmla="*/ 2998184 w 2998184"/>
                    <a:gd name="connsiteY3" fmla="*/ 414147 h 828294"/>
                    <a:gd name="connsiteX4" fmla="*/ 2988374 w 2998184"/>
                    <a:gd name="connsiteY4" fmla="*/ 437864 h 828294"/>
                    <a:gd name="connsiteX5" fmla="*/ 2607755 w 2998184"/>
                    <a:gd name="connsiteY5" fmla="*/ 818483 h 828294"/>
                    <a:gd name="connsiteX6" fmla="*/ 2584037 w 2998184"/>
                    <a:gd name="connsiteY6" fmla="*/ 828294 h 828294"/>
                    <a:gd name="connsiteX7" fmla="*/ 414147 w 2998184"/>
                    <a:gd name="connsiteY7" fmla="*/ 828294 h 828294"/>
                    <a:gd name="connsiteX8" fmla="*/ 390430 w 2998184"/>
                    <a:gd name="connsiteY8" fmla="*/ 818483 h 828294"/>
                    <a:gd name="connsiteX9" fmla="*/ 9811 w 2998184"/>
                    <a:gd name="connsiteY9" fmla="*/ 437864 h 828294"/>
                    <a:gd name="connsiteX10" fmla="*/ 0 w 2998184"/>
                    <a:gd name="connsiteY10" fmla="*/ 414147 h 828294"/>
                    <a:gd name="connsiteX11" fmla="*/ 9811 w 2998184"/>
                    <a:gd name="connsiteY11" fmla="*/ 390430 h 828294"/>
                    <a:gd name="connsiteX12" fmla="*/ 390430 w 2998184"/>
                    <a:gd name="connsiteY12" fmla="*/ 9811 h 828294"/>
                    <a:gd name="connsiteX13" fmla="*/ 414147 w 2998184"/>
                    <a:gd name="connsiteY13" fmla="*/ 0 h 828294"/>
                    <a:gd name="connsiteX14" fmla="*/ 2584037 w 2998184"/>
                    <a:gd name="connsiteY14" fmla="*/ 0 h 8282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998184" h="828294">
                      <a:moveTo>
                        <a:pt x="2584037" y="0"/>
                      </a:moveTo>
                      <a:cubicBezTo>
                        <a:pt x="2592991" y="0"/>
                        <a:pt x="2601373" y="3524"/>
                        <a:pt x="2607755" y="9811"/>
                      </a:cubicBezTo>
                      <a:lnTo>
                        <a:pt x="2988374" y="390430"/>
                      </a:lnTo>
                      <a:cubicBezTo>
                        <a:pt x="2994660" y="396716"/>
                        <a:pt x="2998184" y="405194"/>
                        <a:pt x="2998184" y="414147"/>
                      </a:cubicBezTo>
                      <a:cubicBezTo>
                        <a:pt x="2998184" y="423101"/>
                        <a:pt x="2994660" y="431483"/>
                        <a:pt x="2988374" y="437864"/>
                      </a:cubicBezTo>
                      <a:lnTo>
                        <a:pt x="2607755" y="818483"/>
                      </a:lnTo>
                      <a:cubicBezTo>
                        <a:pt x="2601468" y="824770"/>
                        <a:pt x="2592991" y="828294"/>
                        <a:pt x="2584037" y="828294"/>
                      </a:cubicBezTo>
                      <a:lnTo>
                        <a:pt x="414147" y="828294"/>
                      </a:lnTo>
                      <a:cubicBezTo>
                        <a:pt x="405194" y="828294"/>
                        <a:pt x="396811" y="824770"/>
                        <a:pt x="390430" y="818483"/>
                      </a:cubicBezTo>
                      <a:lnTo>
                        <a:pt x="9811" y="437864"/>
                      </a:lnTo>
                      <a:cubicBezTo>
                        <a:pt x="3524" y="431578"/>
                        <a:pt x="0" y="423101"/>
                        <a:pt x="0" y="414147"/>
                      </a:cubicBezTo>
                      <a:cubicBezTo>
                        <a:pt x="0" y="405194"/>
                        <a:pt x="3524" y="396812"/>
                        <a:pt x="9811" y="390430"/>
                      </a:cubicBezTo>
                      <a:lnTo>
                        <a:pt x="390430" y="9811"/>
                      </a:lnTo>
                      <a:cubicBezTo>
                        <a:pt x="396716" y="3524"/>
                        <a:pt x="405194" y="0"/>
                        <a:pt x="414147" y="0"/>
                      </a:cubicBezTo>
                      <a:lnTo>
                        <a:pt x="2584037" y="0"/>
                      </a:lnTo>
                      <a:close/>
                    </a:path>
                  </a:pathLst>
                </a:custGeom>
                <a:noFill/>
                <a:ln w="9525" cap="rnd">
                  <a:solidFill>
                    <a:srgbClr val="070707"/>
                  </a:solidFill>
                  <a:prstDash val="solid"/>
                  <a:round/>
                </a:ln>
              </p:spPr>
              <p:txBody>
                <a:bodyPr rtlCol="0" anchor="ctr"/>
                <a:lstStyle/>
                <a:p>
                  <a:endParaRPr lang="en-US"/>
                </a:p>
              </p:txBody>
            </p:sp>
            <p:sp>
              <p:nvSpPr>
                <p:cNvPr id="41" name="Freeform: Shape 40">
                  <a:extLst>
                    <a:ext uri="{FF2B5EF4-FFF2-40B4-BE49-F238E27FC236}">
                      <a16:creationId xmlns:a16="http://schemas.microsoft.com/office/drawing/2014/main" id="{8EC800A4-578A-90D0-AD7A-F806E4D828D2}"/>
                    </a:ext>
                  </a:extLst>
                </p:cNvPr>
                <p:cNvSpPr/>
                <p:nvPr/>
              </p:nvSpPr>
              <p:spPr>
                <a:xfrm>
                  <a:off x="4895183" y="3109912"/>
                  <a:ext cx="2796650" cy="615886"/>
                </a:xfrm>
                <a:custGeom>
                  <a:avLst/>
                  <a:gdLst>
                    <a:gd name="connsiteX0" fmla="*/ 2279809 w 2796650"/>
                    <a:gd name="connsiteY0" fmla="*/ 549783 h 615886"/>
                    <a:gd name="connsiteX1" fmla="*/ 2779967 w 2796650"/>
                    <a:gd name="connsiteY1" fmla="*/ 94012 h 615886"/>
                    <a:gd name="connsiteX2" fmla="*/ 2745772 w 2796650"/>
                    <a:gd name="connsiteY2" fmla="*/ 5715 h 615886"/>
                    <a:gd name="connsiteX3" fmla="*/ 333185 w 2796650"/>
                    <a:gd name="connsiteY3" fmla="*/ 0 h 615886"/>
                    <a:gd name="connsiteX4" fmla="*/ 276701 w 2796650"/>
                    <a:gd name="connsiteY4" fmla="*/ 23431 h 615886"/>
                    <a:gd name="connsiteX5" fmla="*/ 0 w 2796650"/>
                    <a:gd name="connsiteY5" fmla="*/ 302038 h 615886"/>
                    <a:gd name="connsiteX6" fmla="*/ 276796 w 2796650"/>
                    <a:gd name="connsiteY6" fmla="*/ 586264 h 615886"/>
                    <a:gd name="connsiteX7" fmla="*/ 333375 w 2796650"/>
                    <a:gd name="connsiteY7" fmla="*/ 610267 h 615886"/>
                    <a:gd name="connsiteX8" fmla="*/ 2108835 w 2796650"/>
                    <a:gd name="connsiteY8" fmla="*/ 615887 h 615886"/>
                    <a:gd name="connsiteX9" fmla="*/ 2279904 w 2796650"/>
                    <a:gd name="connsiteY9" fmla="*/ 549688 h 615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796650" h="615886">
                      <a:moveTo>
                        <a:pt x="2279809" y="549783"/>
                      </a:moveTo>
                      <a:lnTo>
                        <a:pt x="2779967" y="94012"/>
                      </a:lnTo>
                      <a:cubicBezTo>
                        <a:pt x="2814257" y="62770"/>
                        <a:pt x="2792159" y="5715"/>
                        <a:pt x="2745772" y="5715"/>
                      </a:cubicBezTo>
                      <a:lnTo>
                        <a:pt x="333185" y="0"/>
                      </a:lnTo>
                      <a:cubicBezTo>
                        <a:pt x="311944" y="0"/>
                        <a:pt x="291656" y="8382"/>
                        <a:pt x="276701" y="23431"/>
                      </a:cubicBezTo>
                      <a:lnTo>
                        <a:pt x="0" y="302038"/>
                      </a:lnTo>
                      <a:lnTo>
                        <a:pt x="276796" y="586264"/>
                      </a:lnTo>
                      <a:cubicBezTo>
                        <a:pt x="291656" y="601504"/>
                        <a:pt x="312039" y="610172"/>
                        <a:pt x="333375" y="610267"/>
                      </a:cubicBezTo>
                      <a:lnTo>
                        <a:pt x="2108835" y="615887"/>
                      </a:lnTo>
                      <a:cubicBezTo>
                        <a:pt x="2172081" y="615887"/>
                        <a:pt x="2233136" y="592265"/>
                        <a:pt x="2279904" y="549688"/>
                      </a:cubicBezTo>
                      <a:close/>
                    </a:path>
                  </a:pathLst>
                </a:custGeom>
                <a:solidFill>
                  <a:srgbClr val="FFFFFF"/>
                </a:solidFill>
                <a:ln w="9525" cap="flat">
                  <a:noFill/>
                  <a:prstDash val="solid"/>
                  <a:miter/>
                </a:ln>
              </p:spPr>
              <p:txBody>
                <a:bodyPr rtlCol="0" anchor="ctr"/>
                <a:lstStyle/>
                <a:p>
                  <a:endParaRPr lang="en-US"/>
                </a:p>
              </p:txBody>
            </p:sp>
            <p:sp>
              <p:nvSpPr>
                <p:cNvPr id="42" name="Freeform: Shape 41">
                  <a:extLst>
                    <a:ext uri="{FF2B5EF4-FFF2-40B4-BE49-F238E27FC236}">
                      <a16:creationId xmlns:a16="http://schemas.microsoft.com/office/drawing/2014/main" id="{4A28C0C5-CA50-1EBB-3668-2D080C220171}"/>
                    </a:ext>
                  </a:extLst>
                </p:cNvPr>
                <p:cNvSpPr/>
                <p:nvPr/>
              </p:nvSpPr>
              <p:spPr>
                <a:xfrm>
                  <a:off x="6495192" y="3599520"/>
                  <a:ext cx="555974" cy="235434"/>
                </a:xfrm>
                <a:custGeom>
                  <a:avLst/>
                  <a:gdLst>
                    <a:gd name="connsiteX0" fmla="*/ 555974 w 555974"/>
                    <a:gd name="connsiteY0" fmla="*/ 235434 h 235434"/>
                    <a:gd name="connsiteX1" fmla="*/ 350615 w 555974"/>
                    <a:gd name="connsiteY1" fmla="*/ 30075 h 235434"/>
                    <a:gd name="connsiteX2" fmla="*/ 205359 w 555974"/>
                    <a:gd name="connsiteY2" fmla="*/ 30075 h 235434"/>
                    <a:gd name="connsiteX3" fmla="*/ 0 w 555974"/>
                    <a:gd name="connsiteY3" fmla="*/ 235434 h 235434"/>
                    <a:gd name="connsiteX4" fmla="*/ 555974 w 555974"/>
                    <a:gd name="connsiteY4" fmla="*/ 235434 h 2354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5974" h="235434">
                      <a:moveTo>
                        <a:pt x="555974" y="235434"/>
                      </a:moveTo>
                      <a:lnTo>
                        <a:pt x="350615" y="30075"/>
                      </a:lnTo>
                      <a:cubicBezTo>
                        <a:pt x="310515" y="-10025"/>
                        <a:pt x="245459" y="-10025"/>
                        <a:pt x="205359" y="30075"/>
                      </a:cubicBezTo>
                      <a:lnTo>
                        <a:pt x="0" y="235434"/>
                      </a:lnTo>
                      <a:lnTo>
                        <a:pt x="555974" y="235434"/>
                      </a:lnTo>
                      <a:close/>
                    </a:path>
                  </a:pathLst>
                </a:custGeom>
                <a:solidFill>
                  <a:srgbClr val="FFCC66"/>
                </a:solidFill>
                <a:ln w="9525" cap="flat">
                  <a:noFill/>
                  <a:prstDash val="solid"/>
                  <a:miter/>
                </a:ln>
              </p:spPr>
              <p:txBody>
                <a:bodyPr rtlCol="0" anchor="ctr"/>
                <a:lstStyle/>
                <a:p>
                  <a:endParaRPr lang="en-US" dirty="0"/>
                </a:p>
              </p:txBody>
            </p:sp>
            <p:sp>
              <p:nvSpPr>
                <p:cNvPr id="43" name="Freeform: Shape 42">
                  <a:extLst>
                    <a:ext uri="{FF2B5EF4-FFF2-40B4-BE49-F238E27FC236}">
                      <a16:creationId xmlns:a16="http://schemas.microsoft.com/office/drawing/2014/main" id="{B66D9FAA-2738-0E3F-B818-F99D41C0E189}"/>
                    </a:ext>
                  </a:extLst>
                </p:cNvPr>
                <p:cNvSpPr/>
                <p:nvPr/>
              </p:nvSpPr>
              <p:spPr>
                <a:xfrm>
                  <a:off x="6385750" y="3834955"/>
                  <a:ext cx="711327" cy="9525"/>
                </a:xfrm>
                <a:custGeom>
                  <a:avLst/>
                  <a:gdLst>
                    <a:gd name="connsiteX0" fmla="*/ 711327 w 711327"/>
                    <a:gd name="connsiteY0" fmla="*/ 0 h 9525"/>
                    <a:gd name="connsiteX1" fmla="*/ 0 w 711327"/>
                    <a:gd name="connsiteY1" fmla="*/ 0 h 9525"/>
                  </a:gdLst>
                  <a:ahLst/>
                  <a:cxnLst>
                    <a:cxn ang="0">
                      <a:pos x="connsiteX0" y="connsiteY0"/>
                    </a:cxn>
                    <a:cxn ang="0">
                      <a:pos x="connsiteX1" y="connsiteY1"/>
                    </a:cxn>
                  </a:cxnLst>
                  <a:rect l="l" t="t" r="r" b="b"/>
                  <a:pathLst>
                    <a:path w="711327" h="9525">
                      <a:moveTo>
                        <a:pt x="711327" y="0"/>
                      </a:moveTo>
                      <a:lnTo>
                        <a:pt x="0" y="0"/>
                      </a:lnTo>
                    </a:path>
                  </a:pathLst>
                </a:custGeom>
                <a:ln w="9525" cap="rnd">
                  <a:solidFill>
                    <a:srgbClr val="070707"/>
                  </a:solidFill>
                  <a:prstDash val="solid"/>
                  <a:round/>
                </a:ln>
              </p:spPr>
              <p:txBody>
                <a:bodyPr rtlCol="0" anchor="ctr"/>
                <a:lstStyle/>
                <a:p>
                  <a:endParaRPr lang="en-US"/>
                </a:p>
              </p:txBody>
            </p:sp>
          </p:grpSp>
          <p:grpSp>
            <p:nvGrpSpPr>
              <p:cNvPr id="35" name="Graphic 2">
                <a:extLst>
                  <a:ext uri="{FF2B5EF4-FFF2-40B4-BE49-F238E27FC236}">
                    <a16:creationId xmlns:a16="http://schemas.microsoft.com/office/drawing/2014/main" id="{3B8C540C-3DE5-819B-9E36-DBA994D65412}"/>
                  </a:ext>
                </a:extLst>
              </p:cNvPr>
              <p:cNvGrpSpPr/>
              <p:nvPr/>
            </p:nvGrpSpPr>
            <p:grpSpPr>
              <a:xfrm>
                <a:off x="1036872" y="1394445"/>
                <a:ext cx="981721" cy="981721"/>
                <a:chOff x="4306284" y="2929947"/>
                <a:chExt cx="981721" cy="981721"/>
              </a:xfrm>
            </p:grpSpPr>
            <p:sp>
              <p:nvSpPr>
                <p:cNvPr id="36" name="Freeform: Shape 35">
                  <a:extLst>
                    <a:ext uri="{FF2B5EF4-FFF2-40B4-BE49-F238E27FC236}">
                      <a16:creationId xmlns:a16="http://schemas.microsoft.com/office/drawing/2014/main" id="{C9239BE6-DF6C-86E6-F264-19929CBDE367}"/>
                    </a:ext>
                  </a:extLst>
                </p:cNvPr>
                <p:cNvSpPr/>
                <p:nvPr/>
              </p:nvSpPr>
              <p:spPr>
                <a:xfrm rot="-2700000">
                  <a:off x="4450054" y="3073716"/>
                  <a:ext cx="694182" cy="694182"/>
                </a:xfrm>
                <a:custGeom>
                  <a:avLst/>
                  <a:gdLst>
                    <a:gd name="connsiteX0" fmla="*/ 616268 w 694182"/>
                    <a:gd name="connsiteY0" fmla="*/ 0 h 694182"/>
                    <a:gd name="connsiteX1" fmla="*/ 694182 w 694182"/>
                    <a:gd name="connsiteY1" fmla="*/ 77915 h 694182"/>
                    <a:gd name="connsiteX2" fmla="*/ 694182 w 694182"/>
                    <a:gd name="connsiteY2" fmla="*/ 616268 h 694182"/>
                    <a:gd name="connsiteX3" fmla="*/ 616268 w 694182"/>
                    <a:gd name="connsiteY3" fmla="*/ 694182 h 694182"/>
                    <a:gd name="connsiteX4" fmla="*/ 77915 w 694182"/>
                    <a:gd name="connsiteY4" fmla="*/ 694182 h 694182"/>
                    <a:gd name="connsiteX5" fmla="*/ 0 w 694182"/>
                    <a:gd name="connsiteY5" fmla="*/ 616268 h 694182"/>
                    <a:gd name="connsiteX6" fmla="*/ 0 w 694182"/>
                    <a:gd name="connsiteY6" fmla="*/ 77915 h 694182"/>
                    <a:gd name="connsiteX7" fmla="*/ 77915 w 694182"/>
                    <a:gd name="connsiteY7" fmla="*/ 0 h 694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94182" h="694182">
                      <a:moveTo>
                        <a:pt x="616268" y="0"/>
                      </a:moveTo>
                      <a:cubicBezTo>
                        <a:pt x="659299" y="0"/>
                        <a:pt x="694182" y="34884"/>
                        <a:pt x="694182" y="77915"/>
                      </a:cubicBezTo>
                      <a:lnTo>
                        <a:pt x="694182" y="616268"/>
                      </a:lnTo>
                      <a:cubicBezTo>
                        <a:pt x="694182" y="659299"/>
                        <a:pt x="659299" y="694182"/>
                        <a:pt x="616268" y="694182"/>
                      </a:cubicBezTo>
                      <a:lnTo>
                        <a:pt x="77915" y="694182"/>
                      </a:lnTo>
                      <a:cubicBezTo>
                        <a:pt x="34884" y="694182"/>
                        <a:pt x="0" y="659299"/>
                        <a:pt x="0" y="616268"/>
                      </a:cubicBezTo>
                      <a:lnTo>
                        <a:pt x="0" y="77915"/>
                      </a:lnTo>
                      <a:cubicBezTo>
                        <a:pt x="0" y="34884"/>
                        <a:pt x="34884" y="0"/>
                        <a:pt x="77915" y="0"/>
                      </a:cubicBezTo>
                      <a:close/>
                    </a:path>
                  </a:pathLst>
                </a:custGeom>
                <a:solidFill>
                  <a:srgbClr val="3D8E92"/>
                </a:solidFill>
                <a:ln w="9525" cap="flat">
                  <a:noFill/>
                  <a:prstDash val="solid"/>
                  <a:miter/>
                </a:ln>
              </p:spPr>
              <p:txBody>
                <a:bodyPr rtlCol="0" anchor="ctr"/>
                <a:lstStyle/>
                <a:p>
                  <a:endParaRPr lang="en-US"/>
                </a:p>
              </p:txBody>
            </p:sp>
            <p:sp>
              <p:nvSpPr>
                <p:cNvPr id="37" name="Freeform: Shape 36">
                  <a:extLst>
                    <a:ext uri="{FF2B5EF4-FFF2-40B4-BE49-F238E27FC236}">
                      <a16:creationId xmlns:a16="http://schemas.microsoft.com/office/drawing/2014/main" id="{E1BC545D-A25E-05FB-EE8F-647F701D37D8}"/>
                    </a:ext>
                  </a:extLst>
                </p:cNvPr>
                <p:cNvSpPr/>
                <p:nvPr/>
              </p:nvSpPr>
              <p:spPr>
                <a:xfrm rot="-2700000">
                  <a:off x="4450054" y="3073716"/>
                  <a:ext cx="694182" cy="694182"/>
                </a:xfrm>
                <a:custGeom>
                  <a:avLst/>
                  <a:gdLst>
                    <a:gd name="connsiteX0" fmla="*/ 616268 w 694182"/>
                    <a:gd name="connsiteY0" fmla="*/ 0 h 694182"/>
                    <a:gd name="connsiteX1" fmla="*/ 694182 w 694182"/>
                    <a:gd name="connsiteY1" fmla="*/ 77915 h 694182"/>
                    <a:gd name="connsiteX2" fmla="*/ 694182 w 694182"/>
                    <a:gd name="connsiteY2" fmla="*/ 616268 h 694182"/>
                    <a:gd name="connsiteX3" fmla="*/ 616268 w 694182"/>
                    <a:gd name="connsiteY3" fmla="*/ 694182 h 694182"/>
                    <a:gd name="connsiteX4" fmla="*/ 77915 w 694182"/>
                    <a:gd name="connsiteY4" fmla="*/ 694182 h 694182"/>
                    <a:gd name="connsiteX5" fmla="*/ 0 w 694182"/>
                    <a:gd name="connsiteY5" fmla="*/ 616268 h 694182"/>
                    <a:gd name="connsiteX6" fmla="*/ 0 w 694182"/>
                    <a:gd name="connsiteY6" fmla="*/ 77915 h 694182"/>
                    <a:gd name="connsiteX7" fmla="*/ 77915 w 694182"/>
                    <a:gd name="connsiteY7" fmla="*/ 0 h 694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94182" h="694182">
                      <a:moveTo>
                        <a:pt x="616268" y="0"/>
                      </a:moveTo>
                      <a:cubicBezTo>
                        <a:pt x="659299" y="0"/>
                        <a:pt x="694182" y="34884"/>
                        <a:pt x="694182" y="77915"/>
                      </a:cubicBezTo>
                      <a:lnTo>
                        <a:pt x="694182" y="616268"/>
                      </a:lnTo>
                      <a:cubicBezTo>
                        <a:pt x="694182" y="659299"/>
                        <a:pt x="659299" y="694182"/>
                        <a:pt x="616268" y="694182"/>
                      </a:cubicBezTo>
                      <a:lnTo>
                        <a:pt x="77915" y="694182"/>
                      </a:lnTo>
                      <a:cubicBezTo>
                        <a:pt x="34884" y="694182"/>
                        <a:pt x="0" y="659299"/>
                        <a:pt x="0" y="616268"/>
                      </a:cubicBezTo>
                      <a:lnTo>
                        <a:pt x="0" y="77915"/>
                      </a:lnTo>
                      <a:cubicBezTo>
                        <a:pt x="0" y="34884"/>
                        <a:pt x="34884" y="0"/>
                        <a:pt x="77915" y="0"/>
                      </a:cubicBezTo>
                      <a:close/>
                    </a:path>
                  </a:pathLst>
                </a:custGeom>
                <a:solidFill>
                  <a:srgbClr val="FFCC66"/>
                </a:solidFill>
                <a:ln w="9525" cap="rnd">
                  <a:solidFill>
                    <a:srgbClr val="070707"/>
                  </a:solidFill>
                  <a:prstDash val="solid"/>
                  <a:round/>
                </a:ln>
              </p:spPr>
              <p:txBody>
                <a:bodyPr rtlCol="0" anchor="ctr"/>
                <a:lstStyle/>
                <a:p>
                  <a:endParaRPr lang="en-US"/>
                </a:p>
              </p:txBody>
            </p:sp>
            <p:sp>
              <p:nvSpPr>
                <p:cNvPr id="38" name="Freeform: Shape 37">
                  <a:extLst>
                    <a:ext uri="{FF2B5EF4-FFF2-40B4-BE49-F238E27FC236}">
                      <a16:creationId xmlns:a16="http://schemas.microsoft.com/office/drawing/2014/main" id="{3913D857-321C-02EE-1250-2D6B436415EE}"/>
                    </a:ext>
                  </a:extLst>
                </p:cNvPr>
                <p:cNvSpPr/>
                <p:nvPr/>
              </p:nvSpPr>
              <p:spPr>
                <a:xfrm rot="-2700000">
                  <a:off x="4566279" y="3189874"/>
                  <a:ext cx="461867" cy="461867"/>
                </a:xfrm>
                <a:custGeom>
                  <a:avLst/>
                  <a:gdLst>
                    <a:gd name="connsiteX0" fmla="*/ 409956 w 461867"/>
                    <a:gd name="connsiteY0" fmla="*/ 0 h 461867"/>
                    <a:gd name="connsiteX1" fmla="*/ 461867 w 461867"/>
                    <a:gd name="connsiteY1" fmla="*/ 51911 h 461867"/>
                    <a:gd name="connsiteX2" fmla="*/ 461867 w 461867"/>
                    <a:gd name="connsiteY2" fmla="*/ 409956 h 461867"/>
                    <a:gd name="connsiteX3" fmla="*/ 409956 w 461867"/>
                    <a:gd name="connsiteY3" fmla="*/ 461867 h 461867"/>
                    <a:gd name="connsiteX4" fmla="*/ 51911 w 461867"/>
                    <a:gd name="connsiteY4" fmla="*/ 461867 h 461867"/>
                    <a:gd name="connsiteX5" fmla="*/ 0 w 461867"/>
                    <a:gd name="connsiteY5" fmla="*/ 409956 h 461867"/>
                    <a:gd name="connsiteX6" fmla="*/ 0 w 461867"/>
                    <a:gd name="connsiteY6" fmla="*/ 51911 h 461867"/>
                    <a:gd name="connsiteX7" fmla="*/ 51911 w 461867"/>
                    <a:gd name="connsiteY7" fmla="*/ 0 h 461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61867" h="461867">
                      <a:moveTo>
                        <a:pt x="409956" y="0"/>
                      </a:moveTo>
                      <a:cubicBezTo>
                        <a:pt x="438626" y="0"/>
                        <a:pt x="461867" y="23241"/>
                        <a:pt x="461867" y="51911"/>
                      </a:cubicBezTo>
                      <a:lnTo>
                        <a:pt x="461867" y="409956"/>
                      </a:lnTo>
                      <a:cubicBezTo>
                        <a:pt x="461867" y="438626"/>
                        <a:pt x="438626" y="461867"/>
                        <a:pt x="409956" y="461867"/>
                      </a:cubicBezTo>
                      <a:lnTo>
                        <a:pt x="51911" y="461867"/>
                      </a:lnTo>
                      <a:cubicBezTo>
                        <a:pt x="23241" y="461867"/>
                        <a:pt x="0" y="438626"/>
                        <a:pt x="0" y="409956"/>
                      </a:cubicBezTo>
                      <a:lnTo>
                        <a:pt x="0" y="51911"/>
                      </a:lnTo>
                      <a:cubicBezTo>
                        <a:pt x="0" y="23241"/>
                        <a:pt x="23241" y="0"/>
                        <a:pt x="51911" y="0"/>
                      </a:cubicBezTo>
                      <a:close/>
                    </a:path>
                  </a:pathLst>
                </a:custGeom>
                <a:solidFill>
                  <a:srgbClr val="FFFFFF"/>
                </a:solidFill>
                <a:ln w="9525" cap="flat">
                  <a:noFill/>
                  <a:prstDash val="solid"/>
                  <a:miter/>
                </a:ln>
              </p:spPr>
              <p:txBody>
                <a:bodyPr rtlCol="0" anchor="ctr"/>
                <a:lstStyle/>
                <a:p>
                  <a:endParaRPr lang="en-US"/>
                </a:p>
              </p:txBody>
            </p:sp>
          </p:grpSp>
        </p:grpSp>
        <p:sp>
          <p:nvSpPr>
            <p:cNvPr id="32" name="TextBox 31">
              <a:extLst>
                <a:ext uri="{FF2B5EF4-FFF2-40B4-BE49-F238E27FC236}">
                  <a16:creationId xmlns:a16="http://schemas.microsoft.com/office/drawing/2014/main" id="{1B377EEE-9E45-2E41-66E9-681FAE240E99}"/>
                </a:ext>
              </a:extLst>
            </p:cNvPr>
            <p:cNvSpPr txBox="1"/>
            <p:nvPr/>
          </p:nvSpPr>
          <p:spPr>
            <a:xfrm>
              <a:off x="7174443" y="3255196"/>
              <a:ext cx="2279806" cy="400494"/>
            </a:xfrm>
            <a:prstGeom prst="rect">
              <a:avLst/>
            </a:prstGeom>
            <a:noFill/>
          </p:spPr>
          <p:txBody>
            <a:bodyPr wrap="square" rtlCol="0">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غياب الحافز أو التحفيز  </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sp>
          <p:nvSpPr>
            <p:cNvPr id="33" name="TextBox 32">
              <a:extLst>
                <a:ext uri="{FF2B5EF4-FFF2-40B4-BE49-F238E27FC236}">
                  <a16:creationId xmlns:a16="http://schemas.microsoft.com/office/drawing/2014/main" id="{D6A6280D-9506-01FC-344A-7E19F542A5C8}"/>
                </a:ext>
              </a:extLst>
            </p:cNvPr>
            <p:cNvSpPr txBox="1"/>
            <p:nvPr/>
          </p:nvSpPr>
          <p:spPr>
            <a:xfrm>
              <a:off x="9508632" y="3360228"/>
              <a:ext cx="637590" cy="338554"/>
            </a:xfrm>
            <a:prstGeom prst="rect">
              <a:avLst/>
            </a:prstGeom>
            <a:noFill/>
          </p:spPr>
          <p:txBody>
            <a:bodyPr wrap="square" rtlCol="0">
              <a:spAutoFit/>
            </a:bodyPr>
            <a:lstStyle/>
            <a:p>
              <a:pPr algn="ctr">
                <a:spcAft>
                  <a:spcPts val="800"/>
                </a:spcAft>
              </a:pPr>
              <a:r>
                <a:rPr lang="en-US" sz="1600" b="1" dirty="0">
                  <a:latin typeface="Times New Roman" panose="02020603050405020304" pitchFamily="18" charset="0"/>
                  <a:ea typeface="Calibri" panose="020F0502020204030204" pitchFamily="34" charset="0"/>
                  <a:cs typeface="Adobe Arabic" panose="02040503050201020203" pitchFamily="18" charset="-78"/>
                </a:rPr>
                <a:t>03</a:t>
              </a:r>
            </a:p>
          </p:txBody>
        </p:sp>
      </p:grpSp>
    </p:spTree>
    <p:extLst>
      <p:ext uri="{BB962C8B-B14F-4D97-AF65-F5344CB8AC3E}">
        <p14:creationId xmlns:p14="http://schemas.microsoft.com/office/powerpoint/2010/main" val="39358841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fade">
                                      <p:cBhvr>
                                        <p:cTn id="14" dur="1000"/>
                                        <p:tgtEl>
                                          <p:spTgt spid="15"/>
                                        </p:tgtEl>
                                      </p:cBhvr>
                                    </p:animEffect>
                                    <p:anim calcmode="lin" valueType="num">
                                      <p:cBhvr>
                                        <p:cTn id="15" dur="1000" fill="hold"/>
                                        <p:tgtEl>
                                          <p:spTgt spid="15"/>
                                        </p:tgtEl>
                                        <p:attrNameLst>
                                          <p:attrName>ppt_x</p:attrName>
                                        </p:attrNameLst>
                                      </p:cBhvr>
                                      <p:tavLst>
                                        <p:tav tm="0">
                                          <p:val>
                                            <p:strVal val="#ppt_x"/>
                                          </p:val>
                                        </p:tav>
                                        <p:tav tm="100000">
                                          <p:val>
                                            <p:strVal val="#ppt_x"/>
                                          </p:val>
                                        </p:tav>
                                      </p:tavLst>
                                    </p:anim>
                                    <p:anim calcmode="lin" valueType="num">
                                      <p:cBhvr>
                                        <p:cTn id="16"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أسباب انخفاض الأداء في قطاع الطاقة</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14" name="TextBox 13">
            <a:extLst>
              <a:ext uri="{FF2B5EF4-FFF2-40B4-BE49-F238E27FC236}">
                <a16:creationId xmlns:a16="http://schemas.microsoft.com/office/drawing/2014/main" id="{B27F356E-1D6C-B3C2-F124-0FA308FCA0C9}"/>
              </a:ext>
            </a:extLst>
          </p:cNvPr>
          <p:cNvSpPr txBox="1"/>
          <p:nvPr/>
        </p:nvSpPr>
        <p:spPr>
          <a:xfrm>
            <a:off x="3678823" y="3676566"/>
            <a:ext cx="8081682" cy="1154162"/>
          </a:xfrm>
          <a:prstGeom prst="rect">
            <a:avLst/>
          </a:prstGeom>
          <a:noFill/>
        </p:spPr>
        <p:txBody>
          <a:bodyPr wrap="square">
            <a:spAutoFit/>
          </a:bodyPr>
          <a:lstStyle/>
          <a:p>
            <a:pPr marL="342900" lvl="0" indent="-342900" algn="just" rtl="1">
              <a:lnSpc>
                <a:spcPct val="150000"/>
              </a:lnSpc>
              <a:spcAft>
                <a:spcPts val="800"/>
              </a:spcAft>
              <a:buSzPct val="150000"/>
              <a:buBlip>
                <a:blip r:embed="rId2"/>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السبب: ضعف التواصل بين الإدارة والموظفين، أهداف غير واضحة، أو نقص الموارد (مثل المعدات أو الدعم اللوجستي) يمكن أن يعيق الأداء.  </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
        <p:nvSpPr>
          <p:cNvPr id="15" name="TextBox 14">
            <a:extLst>
              <a:ext uri="{FF2B5EF4-FFF2-40B4-BE49-F238E27FC236}">
                <a16:creationId xmlns:a16="http://schemas.microsoft.com/office/drawing/2014/main" id="{638194D2-DCAD-70F0-99D6-6DA2CB9326CE}"/>
              </a:ext>
            </a:extLst>
          </p:cNvPr>
          <p:cNvSpPr txBox="1"/>
          <p:nvPr/>
        </p:nvSpPr>
        <p:spPr>
          <a:xfrm>
            <a:off x="2852427" y="5214142"/>
            <a:ext cx="8908078" cy="600164"/>
          </a:xfrm>
          <a:prstGeom prst="rect">
            <a:avLst/>
          </a:prstGeom>
          <a:noFill/>
        </p:spPr>
        <p:txBody>
          <a:bodyPr wrap="square">
            <a:spAutoFit/>
          </a:bodyPr>
          <a:lstStyle/>
          <a:p>
            <a:pPr marL="342900" lvl="0" indent="-342900" algn="just" rtl="1">
              <a:lnSpc>
                <a:spcPct val="150000"/>
              </a:lnSpc>
              <a:spcAft>
                <a:spcPts val="800"/>
              </a:spcAft>
              <a:buSzPct val="150000"/>
              <a:buBlip>
                <a:blip r:embed="rId2"/>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مثال: فريق صيانة في محطة طاقة نووية قد يعاني من تأخيرات إذا لم يتم توفير قطع الغيار في الوقت المناسب.</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grpSp>
        <p:nvGrpSpPr>
          <p:cNvPr id="16" name="Group 15">
            <a:extLst>
              <a:ext uri="{FF2B5EF4-FFF2-40B4-BE49-F238E27FC236}">
                <a16:creationId xmlns:a16="http://schemas.microsoft.com/office/drawing/2014/main" id="{3701CC9C-55FB-9608-CB10-67A34E7DC158}"/>
              </a:ext>
            </a:extLst>
          </p:cNvPr>
          <p:cNvGrpSpPr/>
          <p:nvPr/>
        </p:nvGrpSpPr>
        <p:grpSpPr>
          <a:xfrm>
            <a:off x="8325822" y="2199713"/>
            <a:ext cx="3434683" cy="981721"/>
            <a:chOff x="6904272" y="4115873"/>
            <a:chExt cx="3434683" cy="981721"/>
          </a:xfrm>
        </p:grpSpPr>
        <p:grpSp>
          <p:nvGrpSpPr>
            <p:cNvPr id="17" name="Group 16">
              <a:extLst>
                <a:ext uri="{FF2B5EF4-FFF2-40B4-BE49-F238E27FC236}">
                  <a16:creationId xmlns:a16="http://schemas.microsoft.com/office/drawing/2014/main" id="{F0D71913-1040-813B-6746-FE41961F7502}"/>
                </a:ext>
              </a:extLst>
            </p:cNvPr>
            <p:cNvGrpSpPr/>
            <p:nvPr/>
          </p:nvGrpSpPr>
          <p:grpSpPr>
            <a:xfrm flipH="1">
              <a:off x="6904272" y="4115873"/>
              <a:ext cx="3434683" cy="981721"/>
              <a:chOff x="1036872" y="1394445"/>
              <a:chExt cx="3434683" cy="981721"/>
            </a:xfrm>
          </p:grpSpPr>
          <p:grpSp>
            <p:nvGrpSpPr>
              <p:cNvPr id="20" name="Graphic 2">
                <a:extLst>
                  <a:ext uri="{FF2B5EF4-FFF2-40B4-BE49-F238E27FC236}">
                    <a16:creationId xmlns:a16="http://schemas.microsoft.com/office/drawing/2014/main" id="{92877A2B-BBAB-2562-0B67-53EC89DDE1B2}"/>
                  </a:ext>
                </a:extLst>
              </p:cNvPr>
              <p:cNvGrpSpPr/>
              <p:nvPr/>
            </p:nvGrpSpPr>
            <p:grpSpPr>
              <a:xfrm>
                <a:off x="1473371" y="1471158"/>
                <a:ext cx="2998184" cy="828294"/>
                <a:chOff x="4742783" y="3006660"/>
                <a:chExt cx="2998184" cy="828294"/>
              </a:xfrm>
            </p:grpSpPr>
            <p:sp>
              <p:nvSpPr>
                <p:cNvPr id="25" name="Freeform: Shape 24">
                  <a:extLst>
                    <a:ext uri="{FF2B5EF4-FFF2-40B4-BE49-F238E27FC236}">
                      <a16:creationId xmlns:a16="http://schemas.microsoft.com/office/drawing/2014/main" id="{CA713632-1003-2128-1E3F-C617074E0F7A}"/>
                    </a:ext>
                  </a:extLst>
                </p:cNvPr>
                <p:cNvSpPr/>
                <p:nvPr/>
              </p:nvSpPr>
              <p:spPr>
                <a:xfrm>
                  <a:off x="6495097" y="3006660"/>
                  <a:ext cx="1245870" cy="828294"/>
                </a:xfrm>
                <a:custGeom>
                  <a:avLst/>
                  <a:gdLst>
                    <a:gd name="connsiteX0" fmla="*/ 830961 w 1245870"/>
                    <a:gd name="connsiteY0" fmla="*/ 828294 h 828294"/>
                    <a:gd name="connsiteX1" fmla="*/ 831723 w 1245870"/>
                    <a:gd name="connsiteY1" fmla="*/ 828294 h 828294"/>
                    <a:gd name="connsiteX2" fmla="*/ 855440 w 1245870"/>
                    <a:gd name="connsiteY2" fmla="*/ 818483 h 828294"/>
                    <a:gd name="connsiteX3" fmla="*/ 1236059 w 1245870"/>
                    <a:gd name="connsiteY3" fmla="*/ 437864 h 828294"/>
                    <a:gd name="connsiteX4" fmla="*/ 1245870 w 1245870"/>
                    <a:gd name="connsiteY4" fmla="*/ 414147 h 828294"/>
                    <a:gd name="connsiteX5" fmla="*/ 1236059 w 1245870"/>
                    <a:gd name="connsiteY5" fmla="*/ 390430 h 828294"/>
                    <a:gd name="connsiteX6" fmla="*/ 855345 w 1245870"/>
                    <a:gd name="connsiteY6" fmla="*/ 9811 h 828294"/>
                    <a:gd name="connsiteX7" fmla="*/ 831628 w 1245870"/>
                    <a:gd name="connsiteY7" fmla="*/ 0 h 828294"/>
                    <a:gd name="connsiteX8" fmla="*/ 828294 w 1245870"/>
                    <a:gd name="connsiteY8" fmla="*/ 0 h 828294"/>
                    <a:gd name="connsiteX9" fmla="*/ 0 w 1245870"/>
                    <a:gd name="connsiteY9" fmla="*/ 828294 h 828294"/>
                    <a:gd name="connsiteX10" fmla="*/ 830866 w 1245870"/>
                    <a:gd name="connsiteY10" fmla="*/ 828294 h 8282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45870" h="828294">
                      <a:moveTo>
                        <a:pt x="830961" y="828294"/>
                      </a:moveTo>
                      <a:lnTo>
                        <a:pt x="831723" y="828294"/>
                      </a:lnTo>
                      <a:cubicBezTo>
                        <a:pt x="840677" y="828294"/>
                        <a:pt x="849059" y="824770"/>
                        <a:pt x="855440" y="818483"/>
                      </a:cubicBezTo>
                      <a:lnTo>
                        <a:pt x="1236059" y="437864"/>
                      </a:lnTo>
                      <a:cubicBezTo>
                        <a:pt x="1242346" y="431578"/>
                        <a:pt x="1245870" y="423101"/>
                        <a:pt x="1245870" y="414147"/>
                      </a:cubicBezTo>
                      <a:cubicBezTo>
                        <a:pt x="1245870" y="405194"/>
                        <a:pt x="1242346" y="396812"/>
                        <a:pt x="1236059" y="390430"/>
                      </a:cubicBezTo>
                      <a:lnTo>
                        <a:pt x="855345" y="9811"/>
                      </a:lnTo>
                      <a:cubicBezTo>
                        <a:pt x="849059" y="3524"/>
                        <a:pt x="840581" y="0"/>
                        <a:pt x="831628" y="0"/>
                      </a:cubicBezTo>
                      <a:lnTo>
                        <a:pt x="828294" y="0"/>
                      </a:lnTo>
                      <a:lnTo>
                        <a:pt x="0" y="828294"/>
                      </a:lnTo>
                      <a:lnTo>
                        <a:pt x="830866" y="828294"/>
                      </a:lnTo>
                      <a:close/>
                    </a:path>
                  </a:pathLst>
                </a:custGeom>
                <a:solidFill>
                  <a:srgbClr val="B0B0B0"/>
                </a:solidFill>
                <a:ln w="9525" cap="flat">
                  <a:noFill/>
                  <a:prstDash val="solid"/>
                  <a:miter/>
                </a:ln>
              </p:spPr>
              <p:txBody>
                <a:bodyPr rtlCol="0" anchor="ctr"/>
                <a:lstStyle/>
                <a:p>
                  <a:endParaRPr lang="en-US"/>
                </a:p>
              </p:txBody>
            </p:sp>
            <p:sp>
              <p:nvSpPr>
                <p:cNvPr id="26" name="Freeform: Shape 25">
                  <a:extLst>
                    <a:ext uri="{FF2B5EF4-FFF2-40B4-BE49-F238E27FC236}">
                      <a16:creationId xmlns:a16="http://schemas.microsoft.com/office/drawing/2014/main" id="{ACC3682D-E4E6-954B-92CA-A4034F95EC63}"/>
                    </a:ext>
                  </a:extLst>
                </p:cNvPr>
                <p:cNvSpPr/>
                <p:nvPr/>
              </p:nvSpPr>
              <p:spPr>
                <a:xfrm>
                  <a:off x="4742783" y="3006660"/>
                  <a:ext cx="2998184" cy="828294"/>
                </a:xfrm>
                <a:custGeom>
                  <a:avLst/>
                  <a:gdLst>
                    <a:gd name="connsiteX0" fmla="*/ 2584037 w 2998184"/>
                    <a:gd name="connsiteY0" fmla="*/ 0 h 828294"/>
                    <a:gd name="connsiteX1" fmla="*/ 2607755 w 2998184"/>
                    <a:gd name="connsiteY1" fmla="*/ 9811 h 828294"/>
                    <a:gd name="connsiteX2" fmla="*/ 2988374 w 2998184"/>
                    <a:gd name="connsiteY2" fmla="*/ 390430 h 828294"/>
                    <a:gd name="connsiteX3" fmla="*/ 2998184 w 2998184"/>
                    <a:gd name="connsiteY3" fmla="*/ 414147 h 828294"/>
                    <a:gd name="connsiteX4" fmla="*/ 2988374 w 2998184"/>
                    <a:gd name="connsiteY4" fmla="*/ 437864 h 828294"/>
                    <a:gd name="connsiteX5" fmla="*/ 2607755 w 2998184"/>
                    <a:gd name="connsiteY5" fmla="*/ 818483 h 828294"/>
                    <a:gd name="connsiteX6" fmla="*/ 2584037 w 2998184"/>
                    <a:gd name="connsiteY6" fmla="*/ 828294 h 828294"/>
                    <a:gd name="connsiteX7" fmla="*/ 414147 w 2998184"/>
                    <a:gd name="connsiteY7" fmla="*/ 828294 h 828294"/>
                    <a:gd name="connsiteX8" fmla="*/ 390430 w 2998184"/>
                    <a:gd name="connsiteY8" fmla="*/ 818483 h 828294"/>
                    <a:gd name="connsiteX9" fmla="*/ 9811 w 2998184"/>
                    <a:gd name="connsiteY9" fmla="*/ 437864 h 828294"/>
                    <a:gd name="connsiteX10" fmla="*/ 0 w 2998184"/>
                    <a:gd name="connsiteY10" fmla="*/ 414147 h 828294"/>
                    <a:gd name="connsiteX11" fmla="*/ 9811 w 2998184"/>
                    <a:gd name="connsiteY11" fmla="*/ 390430 h 828294"/>
                    <a:gd name="connsiteX12" fmla="*/ 390430 w 2998184"/>
                    <a:gd name="connsiteY12" fmla="*/ 9811 h 828294"/>
                    <a:gd name="connsiteX13" fmla="*/ 414147 w 2998184"/>
                    <a:gd name="connsiteY13" fmla="*/ 0 h 828294"/>
                    <a:gd name="connsiteX14" fmla="*/ 2584037 w 2998184"/>
                    <a:gd name="connsiteY14" fmla="*/ 0 h 8282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998184" h="828294">
                      <a:moveTo>
                        <a:pt x="2584037" y="0"/>
                      </a:moveTo>
                      <a:cubicBezTo>
                        <a:pt x="2592991" y="0"/>
                        <a:pt x="2601373" y="3524"/>
                        <a:pt x="2607755" y="9811"/>
                      </a:cubicBezTo>
                      <a:lnTo>
                        <a:pt x="2988374" y="390430"/>
                      </a:lnTo>
                      <a:cubicBezTo>
                        <a:pt x="2994660" y="396716"/>
                        <a:pt x="2998184" y="405194"/>
                        <a:pt x="2998184" y="414147"/>
                      </a:cubicBezTo>
                      <a:cubicBezTo>
                        <a:pt x="2998184" y="423101"/>
                        <a:pt x="2994660" y="431483"/>
                        <a:pt x="2988374" y="437864"/>
                      </a:cubicBezTo>
                      <a:lnTo>
                        <a:pt x="2607755" y="818483"/>
                      </a:lnTo>
                      <a:cubicBezTo>
                        <a:pt x="2601468" y="824770"/>
                        <a:pt x="2592991" y="828294"/>
                        <a:pt x="2584037" y="828294"/>
                      </a:cubicBezTo>
                      <a:lnTo>
                        <a:pt x="414147" y="828294"/>
                      </a:lnTo>
                      <a:cubicBezTo>
                        <a:pt x="405194" y="828294"/>
                        <a:pt x="396811" y="824770"/>
                        <a:pt x="390430" y="818483"/>
                      </a:cubicBezTo>
                      <a:lnTo>
                        <a:pt x="9811" y="437864"/>
                      </a:lnTo>
                      <a:cubicBezTo>
                        <a:pt x="3524" y="431578"/>
                        <a:pt x="0" y="423101"/>
                        <a:pt x="0" y="414147"/>
                      </a:cubicBezTo>
                      <a:cubicBezTo>
                        <a:pt x="0" y="405194"/>
                        <a:pt x="3524" y="396812"/>
                        <a:pt x="9811" y="390430"/>
                      </a:cubicBezTo>
                      <a:lnTo>
                        <a:pt x="390430" y="9811"/>
                      </a:lnTo>
                      <a:cubicBezTo>
                        <a:pt x="396716" y="3524"/>
                        <a:pt x="405194" y="0"/>
                        <a:pt x="414147" y="0"/>
                      </a:cubicBezTo>
                      <a:lnTo>
                        <a:pt x="2584037" y="0"/>
                      </a:lnTo>
                      <a:close/>
                    </a:path>
                  </a:pathLst>
                </a:custGeom>
                <a:noFill/>
                <a:ln w="9525" cap="rnd">
                  <a:solidFill>
                    <a:srgbClr val="070707"/>
                  </a:solidFill>
                  <a:prstDash val="solid"/>
                  <a:round/>
                </a:ln>
              </p:spPr>
              <p:txBody>
                <a:bodyPr rtlCol="0" anchor="ctr"/>
                <a:lstStyle/>
                <a:p>
                  <a:endParaRPr lang="en-US"/>
                </a:p>
              </p:txBody>
            </p:sp>
            <p:sp>
              <p:nvSpPr>
                <p:cNvPr id="27" name="Freeform: Shape 26">
                  <a:extLst>
                    <a:ext uri="{FF2B5EF4-FFF2-40B4-BE49-F238E27FC236}">
                      <a16:creationId xmlns:a16="http://schemas.microsoft.com/office/drawing/2014/main" id="{FA81B8EB-D3BD-6D38-B497-24A95852BB8D}"/>
                    </a:ext>
                  </a:extLst>
                </p:cNvPr>
                <p:cNvSpPr/>
                <p:nvPr/>
              </p:nvSpPr>
              <p:spPr>
                <a:xfrm>
                  <a:off x="4895183" y="3109912"/>
                  <a:ext cx="2796650" cy="615886"/>
                </a:xfrm>
                <a:custGeom>
                  <a:avLst/>
                  <a:gdLst>
                    <a:gd name="connsiteX0" fmla="*/ 2279809 w 2796650"/>
                    <a:gd name="connsiteY0" fmla="*/ 549783 h 615886"/>
                    <a:gd name="connsiteX1" fmla="*/ 2779967 w 2796650"/>
                    <a:gd name="connsiteY1" fmla="*/ 94012 h 615886"/>
                    <a:gd name="connsiteX2" fmla="*/ 2745772 w 2796650"/>
                    <a:gd name="connsiteY2" fmla="*/ 5715 h 615886"/>
                    <a:gd name="connsiteX3" fmla="*/ 333185 w 2796650"/>
                    <a:gd name="connsiteY3" fmla="*/ 0 h 615886"/>
                    <a:gd name="connsiteX4" fmla="*/ 276701 w 2796650"/>
                    <a:gd name="connsiteY4" fmla="*/ 23431 h 615886"/>
                    <a:gd name="connsiteX5" fmla="*/ 0 w 2796650"/>
                    <a:gd name="connsiteY5" fmla="*/ 302038 h 615886"/>
                    <a:gd name="connsiteX6" fmla="*/ 276796 w 2796650"/>
                    <a:gd name="connsiteY6" fmla="*/ 586264 h 615886"/>
                    <a:gd name="connsiteX7" fmla="*/ 333375 w 2796650"/>
                    <a:gd name="connsiteY7" fmla="*/ 610267 h 615886"/>
                    <a:gd name="connsiteX8" fmla="*/ 2108835 w 2796650"/>
                    <a:gd name="connsiteY8" fmla="*/ 615887 h 615886"/>
                    <a:gd name="connsiteX9" fmla="*/ 2279904 w 2796650"/>
                    <a:gd name="connsiteY9" fmla="*/ 549688 h 615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796650" h="615886">
                      <a:moveTo>
                        <a:pt x="2279809" y="549783"/>
                      </a:moveTo>
                      <a:lnTo>
                        <a:pt x="2779967" y="94012"/>
                      </a:lnTo>
                      <a:cubicBezTo>
                        <a:pt x="2814257" y="62770"/>
                        <a:pt x="2792159" y="5715"/>
                        <a:pt x="2745772" y="5715"/>
                      </a:cubicBezTo>
                      <a:lnTo>
                        <a:pt x="333185" y="0"/>
                      </a:lnTo>
                      <a:cubicBezTo>
                        <a:pt x="311944" y="0"/>
                        <a:pt x="291656" y="8382"/>
                        <a:pt x="276701" y="23431"/>
                      </a:cubicBezTo>
                      <a:lnTo>
                        <a:pt x="0" y="302038"/>
                      </a:lnTo>
                      <a:lnTo>
                        <a:pt x="276796" y="586264"/>
                      </a:lnTo>
                      <a:cubicBezTo>
                        <a:pt x="291656" y="601504"/>
                        <a:pt x="312039" y="610172"/>
                        <a:pt x="333375" y="610267"/>
                      </a:cubicBezTo>
                      <a:lnTo>
                        <a:pt x="2108835" y="615887"/>
                      </a:lnTo>
                      <a:cubicBezTo>
                        <a:pt x="2172081" y="615887"/>
                        <a:pt x="2233136" y="592265"/>
                        <a:pt x="2279904" y="549688"/>
                      </a:cubicBezTo>
                      <a:close/>
                    </a:path>
                  </a:pathLst>
                </a:custGeom>
                <a:solidFill>
                  <a:srgbClr val="FFFFFF"/>
                </a:solidFill>
                <a:ln w="9525" cap="flat">
                  <a:noFill/>
                  <a:prstDash val="solid"/>
                  <a:miter/>
                </a:ln>
              </p:spPr>
              <p:txBody>
                <a:bodyPr rtlCol="0" anchor="ctr"/>
                <a:lstStyle/>
                <a:p>
                  <a:endParaRPr lang="en-US"/>
                </a:p>
              </p:txBody>
            </p:sp>
            <p:sp>
              <p:nvSpPr>
                <p:cNvPr id="28" name="Freeform: Shape 27">
                  <a:extLst>
                    <a:ext uri="{FF2B5EF4-FFF2-40B4-BE49-F238E27FC236}">
                      <a16:creationId xmlns:a16="http://schemas.microsoft.com/office/drawing/2014/main" id="{ED71097E-ACF3-7C50-3615-C3EABAC70DA1}"/>
                    </a:ext>
                  </a:extLst>
                </p:cNvPr>
                <p:cNvSpPr/>
                <p:nvPr/>
              </p:nvSpPr>
              <p:spPr>
                <a:xfrm>
                  <a:off x="6495192" y="3599520"/>
                  <a:ext cx="555974" cy="235434"/>
                </a:xfrm>
                <a:custGeom>
                  <a:avLst/>
                  <a:gdLst>
                    <a:gd name="connsiteX0" fmla="*/ 555974 w 555974"/>
                    <a:gd name="connsiteY0" fmla="*/ 235434 h 235434"/>
                    <a:gd name="connsiteX1" fmla="*/ 350615 w 555974"/>
                    <a:gd name="connsiteY1" fmla="*/ 30075 h 235434"/>
                    <a:gd name="connsiteX2" fmla="*/ 205359 w 555974"/>
                    <a:gd name="connsiteY2" fmla="*/ 30075 h 235434"/>
                    <a:gd name="connsiteX3" fmla="*/ 0 w 555974"/>
                    <a:gd name="connsiteY3" fmla="*/ 235434 h 235434"/>
                    <a:gd name="connsiteX4" fmla="*/ 555974 w 555974"/>
                    <a:gd name="connsiteY4" fmla="*/ 235434 h 2354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5974" h="235434">
                      <a:moveTo>
                        <a:pt x="555974" y="235434"/>
                      </a:moveTo>
                      <a:lnTo>
                        <a:pt x="350615" y="30075"/>
                      </a:lnTo>
                      <a:cubicBezTo>
                        <a:pt x="310515" y="-10025"/>
                        <a:pt x="245459" y="-10025"/>
                        <a:pt x="205359" y="30075"/>
                      </a:cubicBezTo>
                      <a:lnTo>
                        <a:pt x="0" y="235434"/>
                      </a:lnTo>
                      <a:lnTo>
                        <a:pt x="555974" y="235434"/>
                      </a:lnTo>
                      <a:close/>
                    </a:path>
                  </a:pathLst>
                </a:custGeom>
                <a:solidFill>
                  <a:srgbClr val="B0B0B0"/>
                </a:solidFill>
                <a:ln w="9525" cap="flat">
                  <a:noFill/>
                  <a:prstDash val="solid"/>
                  <a:miter/>
                </a:ln>
              </p:spPr>
              <p:txBody>
                <a:bodyPr rtlCol="0" anchor="ctr"/>
                <a:lstStyle/>
                <a:p>
                  <a:endParaRPr lang="en-US" dirty="0"/>
                </a:p>
              </p:txBody>
            </p:sp>
            <p:sp>
              <p:nvSpPr>
                <p:cNvPr id="29" name="Freeform: Shape 28">
                  <a:extLst>
                    <a:ext uri="{FF2B5EF4-FFF2-40B4-BE49-F238E27FC236}">
                      <a16:creationId xmlns:a16="http://schemas.microsoft.com/office/drawing/2014/main" id="{59C67A1C-D0D1-F7CA-4EE2-788484EB9003}"/>
                    </a:ext>
                  </a:extLst>
                </p:cNvPr>
                <p:cNvSpPr/>
                <p:nvPr/>
              </p:nvSpPr>
              <p:spPr>
                <a:xfrm>
                  <a:off x="6385750" y="3834955"/>
                  <a:ext cx="711327" cy="9525"/>
                </a:xfrm>
                <a:custGeom>
                  <a:avLst/>
                  <a:gdLst>
                    <a:gd name="connsiteX0" fmla="*/ 711327 w 711327"/>
                    <a:gd name="connsiteY0" fmla="*/ 0 h 9525"/>
                    <a:gd name="connsiteX1" fmla="*/ 0 w 711327"/>
                    <a:gd name="connsiteY1" fmla="*/ 0 h 9525"/>
                  </a:gdLst>
                  <a:ahLst/>
                  <a:cxnLst>
                    <a:cxn ang="0">
                      <a:pos x="connsiteX0" y="connsiteY0"/>
                    </a:cxn>
                    <a:cxn ang="0">
                      <a:pos x="connsiteX1" y="connsiteY1"/>
                    </a:cxn>
                  </a:cxnLst>
                  <a:rect l="l" t="t" r="r" b="b"/>
                  <a:pathLst>
                    <a:path w="711327" h="9525">
                      <a:moveTo>
                        <a:pt x="711327" y="0"/>
                      </a:moveTo>
                      <a:lnTo>
                        <a:pt x="0" y="0"/>
                      </a:lnTo>
                    </a:path>
                  </a:pathLst>
                </a:custGeom>
                <a:ln w="9525" cap="rnd">
                  <a:solidFill>
                    <a:srgbClr val="070707"/>
                  </a:solidFill>
                  <a:prstDash val="solid"/>
                  <a:round/>
                </a:ln>
              </p:spPr>
              <p:txBody>
                <a:bodyPr rtlCol="0" anchor="ctr"/>
                <a:lstStyle/>
                <a:p>
                  <a:endParaRPr lang="en-US"/>
                </a:p>
              </p:txBody>
            </p:sp>
          </p:grpSp>
          <p:grpSp>
            <p:nvGrpSpPr>
              <p:cNvPr id="21" name="Graphic 2">
                <a:extLst>
                  <a:ext uri="{FF2B5EF4-FFF2-40B4-BE49-F238E27FC236}">
                    <a16:creationId xmlns:a16="http://schemas.microsoft.com/office/drawing/2014/main" id="{5AFA72DF-C489-DD21-4202-A315F8A887DB}"/>
                  </a:ext>
                </a:extLst>
              </p:cNvPr>
              <p:cNvGrpSpPr/>
              <p:nvPr/>
            </p:nvGrpSpPr>
            <p:grpSpPr>
              <a:xfrm>
                <a:off x="1036872" y="1394445"/>
                <a:ext cx="981721" cy="981721"/>
                <a:chOff x="4306284" y="2929947"/>
                <a:chExt cx="981721" cy="981721"/>
              </a:xfrm>
            </p:grpSpPr>
            <p:sp>
              <p:nvSpPr>
                <p:cNvPr id="22" name="Freeform: Shape 21">
                  <a:extLst>
                    <a:ext uri="{FF2B5EF4-FFF2-40B4-BE49-F238E27FC236}">
                      <a16:creationId xmlns:a16="http://schemas.microsoft.com/office/drawing/2014/main" id="{0F8A6B8A-C16D-5F93-1763-C8DB3EC4F4F1}"/>
                    </a:ext>
                  </a:extLst>
                </p:cNvPr>
                <p:cNvSpPr/>
                <p:nvPr/>
              </p:nvSpPr>
              <p:spPr>
                <a:xfrm rot="-2700000">
                  <a:off x="4450054" y="3073716"/>
                  <a:ext cx="694182" cy="694182"/>
                </a:xfrm>
                <a:custGeom>
                  <a:avLst/>
                  <a:gdLst>
                    <a:gd name="connsiteX0" fmla="*/ 616268 w 694182"/>
                    <a:gd name="connsiteY0" fmla="*/ 0 h 694182"/>
                    <a:gd name="connsiteX1" fmla="*/ 694182 w 694182"/>
                    <a:gd name="connsiteY1" fmla="*/ 77915 h 694182"/>
                    <a:gd name="connsiteX2" fmla="*/ 694182 w 694182"/>
                    <a:gd name="connsiteY2" fmla="*/ 616268 h 694182"/>
                    <a:gd name="connsiteX3" fmla="*/ 616268 w 694182"/>
                    <a:gd name="connsiteY3" fmla="*/ 694182 h 694182"/>
                    <a:gd name="connsiteX4" fmla="*/ 77915 w 694182"/>
                    <a:gd name="connsiteY4" fmla="*/ 694182 h 694182"/>
                    <a:gd name="connsiteX5" fmla="*/ 0 w 694182"/>
                    <a:gd name="connsiteY5" fmla="*/ 616268 h 694182"/>
                    <a:gd name="connsiteX6" fmla="*/ 0 w 694182"/>
                    <a:gd name="connsiteY6" fmla="*/ 77915 h 694182"/>
                    <a:gd name="connsiteX7" fmla="*/ 77915 w 694182"/>
                    <a:gd name="connsiteY7" fmla="*/ 0 h 694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94182" h="694182">
                      <a:moveTo>
                        <a:pt x="616268" y="0"/>
                      </a:moveTo>
                      <a:cubicBezTo>
                        <a:pt x="659299" y="0"/>
                        <a:pt x="694182" y="34884"/>
                        <a:pt x="694182" y="77915"/>
                      </a:cubicBezTo>
                      <a:lnTo>
                        <a:pt x="694182" y="616268"/>
                      </a:lnTo>
                      <a:cubicBezTo>
                        <a:pt x="694182" y="659299"/>
                        <a:pt x="659299" y="694182"/>
                        <a:pt x="616268" y="694182"/>
                      </a:cubicBezTo>
                      <a:lnTo>
                        <a:pt x="77915" y="694182"/>
                      </a:lnTo>
                      <a:cubicBezTo>
                        <a:pt x="34884" y="694182"/>
                        <a:pt x="0" y="659299"/>
                        <a:pt x="0" y="616268"/>
                      </a:cubicBezTo>
                      <a:lnTo>
                        <a:pt x="0" y="77915"/>
                      </a:lnTo>
                      <a:cubicBezTo>
                        <a:pt x="0" y="34884"/>
                        <a:pt x="34884" y="0"/>
                        <a:pt x="77915" y="0"/>
                      </a:cubicBezTo>
                      <a:close/>
                    </a:path>
                  </a:pathLst>
                </a:custGeom>
                <a:solidFill>
                  <a:srgbClr val="3D8E92"/>
                </a:solidFill>
                <a:ln w="9525" cap="flat">
                  <a:noFill/>
                  <a:prstDash val="solid"/>
                  <a:miter/>
                </a:ln>
              </p:spPr>
              <p:txBody>
                <a:bodyPr rtlCol="0" anchor="ctr"/>
                <a:lstStyle/>
                <a:p>
                  <a:endParaRPr lang="en-US"/>
                </a:p>
              </p:txBody>
            </p:sp>
            <p:sp>
              <p:nvSpPr>
                <p:cNvPr id="23" name="Freeform: Shape 22">
                  <a:extLst>
                    <a:ext uri="{FF2B5EF4-FFF2-40B4-BE49-F238E27FC236}">
                      <a16:creationId xmlns:a16="http://schemas.microsoft.com/office/drawing/2014/main" id="{9862CC11-C805-2688-D5C0-41E471049A0B}"/>
                    </a:ext>
                  </a:extLst>
                </p:cNvPr>
                <p:cNvSpPr/>
                <p:nvPr/>
              </p:nvSpPr>
              <p:spPr>
                <a:xfrm rot="-2700000">
                  <a:off x="4450054" y="3073716"/>
                  <a:ext cx="694182" cy="694182"/>
                </a:xfrm>
                <a:custGeom>
                  <a:avLst/>
                  <a:gdLst>
                    <a:gd name="connsiteX0" fmla="*/ 616268 w 694182"/>
                    <a:gd name="connsiteY0" fmla="*/ 0 h 694182"/>
                    <a:gd name="connsiteX1" fmla="*/ 694182 w 694182"/>
                    <a:gd name="connsiteY1" fmla="*/ 77915 h 694182"/>
                    <a:gd name="connsiteX2" fmla="*/ 694182 w 694182"/>
                    <a:gd name="connsiteY2" fmla="*/ 616268 h 694182"/>
                    <a:gd name="connsiteX3" fmla="*/ 616268 w 694182"/>
                    <a:gd name="connsiteY3" fmla="*/ 694182 h 694182"/>
                    <a:gd name="connsiteX4" fmla="*/ 77915 w 694182"/>
                    <a:gd name="connsiteY4" fmla="*/ 694182 h 694182"/>
                    <a:gd name="connsiteX5" fmla="*/ 0 w 694182"/>
                    <a:gd name="connsiteY5" fmla="*/ 616268 h 694182"/>
                    <a:gd name="connsiteX6" fmla="*/ 0 w 694182"/>
                    <a:gd name="connsiteY6" fmla="*/ 77915 h 694182"/>
                    <a:gd name="connsiteX7" fmla="*/ 77915 w 694182"/>
                    <a:gd name="connsiteY7" fmla="*/ 0 h 694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94182" h="694182">
                      <a:moveTo>
                        <a:pt x="616268" y="0"/>
                      </a:moveTo>
                      <a:cubicBezTo>
                        <a:pt x="659299" y="0"/>
                        <a:pt x="694182" y="34884"/>
                        <a:pt x="694182" y="77915"/>
                      </a:cubicBezTo>
                      <a:lnTo>
                        <a:pt x="694182" y="616268"/>
                      </a:lnTo>
                      <a:cubicBezTo>
                        <a:pt x="694182" y="659299"/>
                        <a:pt x="659299" y="694182"/>
                        <a:pt x="616268" y="694182"/>
                      </a:cubicBezTo>
                      <a:lnTo>
                        <a:pt x="77915" y="694182"/>
                      </a:lnTo>
                      <a:cubicBezTo>
                        <a:pt x="34884" y="694182"/>
                        <a:pt x="0" y="659299"/>
                        <a:pt x="0" y="616268"/>
                      </a:cubicBezTo>
                      <a:lnTo>
                        <a:pt x="0" y="77915"/>
                      </a:lnTo>
                      <a:cubicBezTo>
                        <a:pt x="0" y="34884"/>
                        <a:pt x="34884" y="0"/>
                        <a:pt x="77915" y="0"/>
                      </a:cubicBezTo>
                      <a:close/>
                    </a:path>
                  </a:pathLst>
                </a:custGeom>
                <a:solidFill>
                  <a:srgbClr val="B0B0B0"/>
                </a:solidFill>
                <a:ln w="9525" cap="rnd">
                  <a:solidFill>
                    <a:srgbClr val="070707"/>
                  </a:solidFill>
                  <a:prstDash val="solid"/>
                  <a:round/>
                </a:ln>
              </p:spPr>
              <p:txBody>
                <a:bodyPr rtlCol="0" anchor="ctr"/>
                <a:lstStyle/>
                <a:p>
                  <a:endParaRPr lang="en-US"/>
                </a:p>
              </p:txBody>
            </p:sp>
            <p:sp>
              <p:nvSpPr>
                <p:cNvPr id="24" name="Freeform: Shape 23">
                  <a:extLst>
                    <a:ext uri="{FF2B5EF4-FFF2-40B4-BE49-F238E27FC236}">
                      <a16:creationId xmlns:a16="http://schemas.microsoft.com/office/drawing/2014/main" id="{9ACD1FCA-6638-29C8-813D-1FFD4A053A7B}"/>
                    </a:ext>
                  </a:extLst>
                </p:cNvPr>
                <p:cNvSpPr/>
                <p:nvPr/>
              </p:nvSpPr>
              <p:spPr>
                <a:xfrm rot="-2700000">
                  <a:off x="4566279" y="3189874"/>
                  <a:ext cx="461867" cy="461867"/>
                </a:xfrm>
                <a:custGeom>
                  <a:avLst/>
                  <a:gdLst>
                    <a:gd name="connsiteX0" fmla="*/ 409956 w 461867"/>
                    <a:gd name="connsiteY0" fmla="*/ 0 h 461867"/>
                    <a:gd name="connsiteX1" fmla="*/ 461867 w 461867"/>
                    <a:gd name="connsiteY1" fmla="*/ 51911 h 461867"/>
                    <a:gd name="connsiteX2" fmla="*/ 461867 w 461867"/>
                    <a:gd name="connsiteY2" fmla="*/ 409956 h 461867"/>
                    <a:gd name="connsiteX3" fmla="*/ 409956 w 461867"/>
                    <a:gd name="connsiteY3" fmla="*/ 461867 h 461867"/>
                    <a:gd name="connsiteX4" fmla="*/ 51911 w 461867"/>
                    <a:gd name="connsiteY4" fmla="*/ 461867 h 461867"/>
                    <a:gd name="connsiteX5" fmla="*/ 0 w 461867"/>
                    <a:gd name="connsiteY5" fmla="*/ 409956 h 461867"/>
                    <a:gd name="connsiteX6" fmla="*/ 0 w 461867"/>
                    <a:gd name="connsiteY6" fmla="*/ 51911 h 461867"/>
                    <a:gd name="connsiteX7" fmla="*/ 51911 w 461867"/>
                    <a:gd name="connsiteY7" fmla="*/ 0 h 461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61867" h="461867">
                      <a:moveTo>
                        <a:pt x="409956" y="0"/>
                      </a:moveTo>
                      <a:cubicBezTo>
                        <a:pt x="438626" y="0"/>
                        <a:pt x="461867" y="23241"/>
                        <a:pt x="461867" y="51911"/>
                      </a:cubicBezTo>
                      <a:lnTo>
                        <a:pt x="461867" y="409956"/>
                      </a:lnTo>
                      <a:cubicBezTo>
                        <a:pt x="461867" y="438626"/>
                        <a:pt x="438626" y="461867"/>
                        <a:pt x="409956" y="461867"/>
                      </a:cubicBezTo>
                      <a:lnTo>
                        <a:pt x="51911" y="461867"/>
                      </a:lnTo>
                      <a:cubicBezTo>
                        <a:pt x="23241" y="461867"/>
                        <a:pt x="0" y="438626"/>
                        <a:pt x="0" y="409956"/>
                      </a:cubicBezTo>
                      <a:lnTo>
                        <a:pt x="0" y="51911"/>
                      </a:lnTo>
                      <a:cubicBezTo>
                        <a:pt x="0" y="23241"/>
                        <a:pt x="23241" y="0"/>
                        <a:pt x="51911" y="0"/>
                      </a:cubicBezTo>
                      <a:close/>
                    </a:path>
                  </a:pathLst>
                </a:custGeom>
                <a:solidFill>
                  <a:srgbClr val="FFFFFF"/>
                </a:solidFill>
                <a:ln w="9525" cap="flat">
                  <a:noFill/>
                  <a:prstDash val="solid"/>
                  <a:miter/>
                </a:ln>
              </p:spPr>
              <p:txBody>
                <a:bodyPr rtlCol="0" anchor="ctr"/>
                <a:lstStyle/>
                <a:p>
                  <a:endParaRPr lang="en-US"/>
                </a:p>
              </p:txBody>
            </p:sp>
          </p:grpSp>
        </p:grpSp>
        <p:sp>
          <p:nvSpPr>
            <p:cNvPr id="18" name="TextBox 17">
              <a:extLst>
                <a:ext uri="{FF2B5EF4-FFF2-40B4-BE49-F238E27FC236}">
                  <a16:creationId xmlns:a16="http://schemas.microsoft.com/office/drawing/2014/main" id="{7895FBDA-E4AE-A2D7-3A9F-F742E71A7AB1}"/>
                </a:ext>
              </a:extLst>
            </p:cNvPr>
            <p:cNvSpPr txBox="1"/>
            <p:nvPr/>
          </p:nvSpPr>
          <p:spPr>
            <a:xfrm>
              <a:off x="7241631" y="4302942"/>
              <a:ext cx="2279806" cy="400494"/>
            </a:xfrm>
            <a:prstGeom prst="rect">
              <a:avLst/>
            </a:prstGeom>
            <a:noFill/>
          </p:spPr>
          <p:txBody>
            <a:bodyPr wrap="square" rtlCol="0">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مشكلات تنظيمية أو إدارية  </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sp>
          <p:nvSpPr>
            <p:cNvPr id="19" name="TextBox 18">
              <a:extLst>
                <a:ext uri="{FF2B5EF4-FFF2-40B4-BE49-F238E27FC236}">
                  <a16:creationId xmlns:a16="http://schemas.microsoft.com/office/drawing/2014/main" id="{7D7A5330-149B-619E-3EE7-3A3CBB08E755}"/>
                </a:ext>
              </a:extLst>
            </p:cNvPr>
            <p:cNvSpPr txBox="1"/>
            <p:nvPr/>
          </p:nvSpPr>
          <p:spPr>
            <a:xfrm>
              <a:off x="9508632" y="4500952"/>
              <a:ext cx="637590" cy="338554"/>
            </a:xfrm>
            <a:prstGeom prst="rect">
              <a:avLst/>
            </a:prstGeom>
            <a:noFill/>
          </p:spPr>
          <p:txBody>
            <a:bodyPr wrap="square" rtlCol="0">
              <a:spAutoFit/>
            </a:bodyPr>
            <a:lstStyle/>
            <a:p>
              <a:pPr algn="ctr">
                <a:spcAft>
                  <a:spcPts val="800"/>
                </a:spcAft>
              </a:pPr>
              <a:r>
                <a:rPr lang="en-US" sz="1600" b="1" dirty="0">
                  <a:latin typeface="Times New Roman" panose="02020603050405020304" pitchFamily="18" charset="0"/>
                  <a:ea typeface="Calibri" panose="020F0502020204030204" pitchFamily="34" charset="0"/>
                  <a:cs typeface="Adobe Arabic" panose="02040503050201020203" pitchFamily="18" charset="-78"/>
                </a:rPr>
                <a:t>04</a:t>
              </a:r>
            </a:p>
          </p:txBody>
        </p:sp>
      </p:grpSp>
    </p:spTree>
    <p:extLst>
      <p:ext uri="{BB962C8B-B14F-4D97-AF65-F5344CB8AC3E}">
        <p14:creationId xmlns:p14="http://schemas.microsoft.com/office/powerpoint/2010/main" val="5419512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fade">
                                      <p:cBhvr>
                                        <p:cTn id="14" dur="1000"/>
                                        <p:tgtEl>
                                          <p:spTgt spid="15"/>
                                        </p:tgtEl>
                                      </p:cBhvr>
                                    </p:animEffect>
                                    <p:anim calcmode="lin" valueType="num">
                                      <p:cBhvr>
                                        <p:cTn id="15" dur="1000" fill="hold"/>
                                        <p:tgtEl>
                                          <p:spTgt spid="15"/>
                                        </p:tgtEl>
                                        <p:attrNameLst>
                                          <p:attrName>ppt_x</p:attrName>
                                        </p:attrNameLst>
                                      </p:cBhvr>
                                      <p:tavLst>
                                        <p:tav tm="0">
                                          <p:val>
                                            <p:strVal val="#ppt_x"/>
                                          </p:val>
                                        </p:tav>
                                        <p:tav tm="100000">
                                          <p:val>
                                            <p:strVal val="#ppt_x"/>
                                          </p:val>
                                        </p:tav>
                                      </p:tavLst>
                                    </p:anim>
                                    <p:anim calcmode="lin" valueType="num">
                                      <p:cBhvr>
                                        <p:cTn id="16"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أسباب انخفاض الأداء في قطاع الطاقة</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14" name="TextBox 13">
            <a:extLst>
              <a:ext uri="{FF2B5EF4-FFF2-40B4-BE49-F238E27FC236}">
                <a16:creationId xmlns:a16="http://schemas.microsoft.com/office/drawing/2014/main" id="{B27F356E-1D6C-B3C2-F124-0FA308FCA0C9}"/>
              </a:ext>
            </a:extLst>
          </p:cNvPr>
          <p:cNvSpPr txBox="1"/>
          <p:nvPr/>
        </p:nvSpPr>
        <p:spPr>
          <a:xfrm>
            <a:off x="3678823" y="3676566"/>
            <a:ext cx="8081682" cy="1154162"/>
          </a:xfrm>
          <a:prstGeom prst="rect">
            <a:avLst/>
          </a:prstGeom>
          <a:noFill/>
        </p:spPr>
        <p:txBody>
          <a:bodyPr wrap="square">
            <a:spAutoFit/>
          </a:bodyPr>
          <a:lstStyle/>
          <a:p>
            <a:pPr marL="342900" lvl="0" indent="-342900" algn="just" rtl="1">
              <a:lnSpc>
                <a:spcPct val="150000"/>
              </a:lnSpc>
              <a:spcAft>
                <a:spcPts val="800"/>
              </a:spcAft>
              <a:buSzPct val="15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السبب: ظروف العمل القاسية (مثل العمل في درجات حرارة مرتفعة في الحقول النفطية أو مواقع الرياح البحرية) أو مخاطر السلامة قد تؤثر على تركيز الموظفين وإنتاجيتهم.  </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
        <p:nvSpPr>
          <p:cNvPr id="15" name="TextBox 14">
            <a:extLst>
              <a:ext uri="{FF2B5EF4-FFF2-40B4-BE49-F238E27FC236}">
                <a16:creationId xmlns:a16="http://schemas.microsoft.com/office/drawing/2014/main" id="{638194D2-DCAD-70F0-99D6-6DA2CB9326CE}"/>
              </a:ext>
            </a:extLst>
          </p:cNvPr>
          <p:cNvSpPr txBox="1"/>
          <p:nvPr/>
        </p:nvSpPr>
        <p:spPr>
          <a:xfrm>
            <a:off x="2852427" y="5214142"/>
            <a:ext cx="8908078" cy="600164"/>
          </a:xfrm>
          <a:prstGeom prst="rect">
            <a:avLst/>
          </a:prstGeom>
          <a:noFill/>
        </p:spPr>
        <p:txBody>
          <a:bodyPr wrap="square">
            <a:spAutoFit/>
          </a:bodyPr>
          <a:lstStyle/>
          <a:p>
            <a:pPr marL="342900" lvl="0" indent="-342900" algn="just" rtl="1">
              <a:lnSpc>
                <a:spcPct val="150000"/>
              </a:lnSpc>
              <a:spcAft>
                <a:spcPts val="800"/>
              </a:spcAft>
              <a:buSzPct val="15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مثال: عمال في منصة نفط بحرية قد يظهرون انخفاضاً في الأداء بسبب القلق من مخاطر الحوادث.</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grpSp>
        <p:nvGrpSpPr>
          <p:cNvPr id="30" name="Group 29">
            <a:extLst>
              <a:ext uri="{FF2B5EF4-FFF2-40B4-BE49-F238E27FC236}">
                <a16:creationId xmlns:a16="http://schemas.microsoft.com/office/drawing/2014/main" id="{621CFABD-42DE-4BCC-0957-0DEBDB166FFA}"/>
              </a:ext>
            </a:extLst>
          </p:cNvPr>
          <p:cNvGrpSpPr/>
          <p:nvPr/>
        </p:nvGrpSpPr>
        <p:grpSpPr>
          <a:xfrm>
            <a:off x="8325822" y="2169351"/>
            <a:ext cx="3434683" cy="981721"/>
            <a:chOff x="6904272" y="5128244"/>
            <a:chExt cx="3434683" cy="981721"/>
          </a:xfrm>
        </p:grpSpPr>
        <p:grpSp>
          <p:nvGrpSpPr>
            <p:cNvPr id="31" name="Group 30">
              <a:extLst>
                <a:ext uri="{FF2B5EF4-FFF2-40B4-BE49-F238E27FC236}">
                  <a16:creationId xmlns:a16="http://schemas.microsoft.com/office/drawing/2014/main" id="{BF888E3D-B8C6-1D38-522D-E60137749996}"/>
                </a:ext>
              </a:extLst>
            </p:cNvPr>
            <p:cNvGrpSpPr/>
            <p:nvPr/>
          </p:nvGrpSpPr>
          <p:grpSpPr>
            <a:xfrm flipH="1">
              <a:off x="6904272" y="5128244"/>
              <a:ext cx="3434683" cy="981721"/>
              <a:chOff x="1036872" y="1394445"/>
              <a:chExt cx="3434683" cy="981721"/>
            </a:xfrm>
          </p:grpSpPr>
          <p:grpSp>
            <p:nvGrpSpPr>
              <p:cNvPr id="34" name="Graphic 2">
                <a:extLst>
                  <a:ext uri="{FF2B5EF4-FFF2-40B4-BE49-F238E27FC236}">
                    <a16:creationId xmlns:a16="http://schemas.microsoft.com/office/drawing/2014/main" id="{D2001EEB-E966-35D2-D5F8-F3FC394D3C75}"/>
                  </a:ext>
                </a:extLst>
              </p:cNvPr>
              <p:cNvGrpSpPr/>
              <p:nvPr/>
            </p:nvGrpSpPr>
            <p:grpSpPr>
              <a:xfrm>
                <a:off x="1473371" y="1471158"/>
                <a:ext cx="2998184" cy="828294"/>
                <a:chOff x="4742783" y="3006660"/>
                <a:chExt cx="2998184" cy="828294"/>
              </a:xfrm>
            </p:grpSpPr>
            <p:sp>
              <p:nvSpPr>
                <p:cNvPr id="39" name="Freeform: Shape 38">
                  <a:extLst>
                    <a:ext uri="{FF2B5EF4-FFF2-40B4-BE49-F238E27FC236}">
                      <a16:creationId xmlns:a16="http://schemas.microsoft.com/office/drawing/2014/main" id="{47005662-5CE2-D301-9E09-E44CBE7891FD}"/>
                    </a:ext>
                  </a:extLst>
                </p:cNvPr>
                <p:cNvSpPr/>
                <p:nvPr/>
              </p:nvSpPr>
              <p:spPr>
                <a:xfrm>
                  <a:off x="6495097" y="3006660"/>
                  <a:ext cx="1245870" cy="828294"/>
                </a:xfrm>
                <a:custGeom>
                  <a:avLst/>
                  <a:gdLst>
                    <a:gd name="connsiteX0" fmla="*/ 830961 w 1245870"/>
                    <a:gd name="connsiteY0" fmla="*/ 828294 h 828294"/>
                    <a:gd name="connsiteX1" fmla="*/ 831723 w 1245870"/>
                    <a:gd name="connsiteY1" fmla="*/ 828294 h 828294"/>
                    <a:gd name="connsiteX2" fmla="*/ 855440 w 1245870"/>
                    <a:gd name="connsiteY2" fmla="*/ 818483 h 828294"/>
                    <a:gd name="connsiteX3" fmla="*/ 1236059 w 1245870"/>
                    <a:gd name="connsiteY3" fmla="*/ 437864 h 828294"/>
                    <a:gd name="connsiteX4" fmla="*/ 1245870 w 1245870"/>
                    <a:gd name="connsiteY4" fmla="*/ 414147 h 828294"/>
                    <a:gd name="connsiteX5" fmla="*/ 1236059 w 1245870"/>
                    <a:gd name="connsiteY5" fmla="*/ 390430 h 828294"/>
                    <a:gd name="connsiteX6" fmla="*/ 855345 w 1245870"/>
                    <a:gd name="connsiteY6" fmla="*/ 9811 h 828294"/>
                    <a:gd name="connsiteX7" fmla="*/ 831628 w 1245870"/>
                    <a:gd name="connsiteY7" fmla="*/ 0 h 828294"/>
                    <a:gd name="connsiteX8" fmla="*/ 828294 w 1245870"/>
                    <a:gd name="connsiteY8" fmla="*/ 0 h 828294"/>
                    <a:gd name="connsiteX9" fmla="*/ 0 w 1245870"/>
                    <a:gd name="connsiteY9" fmla="*/ 828294 h 828294"/>
                    <a:gd name="connsiteX10" fmla="*/ 830866 w 1245870"/>
                    <a:gd name="connsiteY10" fmla="*/ 828294 h 8282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45870" h="828294">
                      <a:moveTo>
                        <a:pt x="830961" y="828294"/>
                      </a:moveTo>
                      <a:lnTo>
                        <a:pt x="831723" y="828294"/>
                      </a:lnTo>
                      <a:cubicBezTo>
                        <a:pt x="840677" y="828294"/>
                        <a:pt x="849059" y="824770"/>
                        <a:pt x="855440" y="818483"/>
                      </a:cubicBezTo>
                      <a:lnTo>
                        <a:pt x="1236059" y="437864"/>
                      </a:lnTo>
                      <a:cubicBezTo>
                        <a:pt x="1242346" y="431578"/>
                        <a:pt x="1245870" y="423101"/>
                        <a:pt x="1245870" y="414147"/>
                      </a:cubicBezTo>
                      <a:cubicBezTo>
                        <a:pt x="1245870" y="405194"/>
                        <a:pt x="1242346" y="396812"/>
                        <a:pt x="1236059" y="390430"/>
                      </a:cubicBezTo>
                      <a:lnTo>
                        <a:pt x="855345" y="9811"/>
                      </a:lnTo>
                      <a:cubicBezTo>
                        <a:pt x="849059" y="3524"/>
                        <a:pt x="840581" y="0"/>
                        <a:pt x="831628" y="0"/>
                      </a:cubicBezTo>
                      <a:lnTo>
                        <a:pt x="828294" y="0"/>
                      </a:lnTo>
                      <a:lnTo>
                        <a:pt x="0" y="828294"/>
                      </a:lnTo>
                      <a:lnTo>
                        <a:pt x="830866" y="828294"/>
                      </a:lnTo>
                      <a:close/>
                    </a:path>
                  </a:pathLst>
                </a:custGeom>
                <a:solidFill>
                  <a:srgbClr val="6CB4B8"/>
                </a:solidFill>
                <a:ln w="9525"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67C0935F-C9D8-5663-5645-E9B852509459}"/>
                    </a:ext>
                  </a:extLst>
                </p:cNvPr>
                <p:cNvSpPr/>
                <p:nvPr/>
              </p:nvSpPr>
              <p:spPr>
                <a:xfrm>
                  <a:off x="4742783" y="3006660"/>
                  <a:ext cx="2998184" cy="828294"/>
                </a:xfrm>
                <a:custGeom>
                  <a:avLst/>
                  <a:gdLst>
                    <a:gd name="connsiteX0" fmla="*/ 2584037 w 2998184"/>
                    <a:gd name="connsiteY0" fmla="*/ 0 h 828294"/>
                    <a:gd name="connsiteX1" fmla="*/ 2607755 w 2998184"/>
                    <a:gd name="connsiteY1" fmla="*/ 9811 h 828294"/>
                    <a:gd name="connsiteX2" fmla="*/ 2988374 w 2998184"/>
                    <a:gd name="connsiteY2" fmla="*/ 390430 h 828294"/>
                    <a:gd name="connsiteX3" fmla="*/ 2998184 w 2998184"/>
                    <a:gd name="connsiteY3" fmla="*/ 414147 h 828294"/>
                    <a:gd name="connsiteX4" fmla="*/ 2988374 w 2998184"/>
                    <a:gd name="connsiteY4" fmla="*/ 437864 h 828294"/>
                    <a:gd name="connsiteX5" fmla="*/ 2607755 w 2998184"/>
                    <a:gd name="connsiteY5" fmla="*/ 818483 h 828294"/>
                    <a:gd name="connsiteX6" fmla="*/ 2584037 w 2998184"/>
                    <a:gd name="connsiteY6" fmla="*/ 828294 h 828294"/>
                    <a:gd name="connsiteX7" fmla="*/ 414147 w 2998184"/>
                    <a:gd name="connsiteY7" fmla="*/ 828294 h 828294"/>
                    <a:gd name="connsiteX8" fmla="*/ 390430 w 2998184"/>
                    <a:gd name="connsiteY8" fmla="*/ 818483 h 828294"/>
                    <a:gd name="connsiteX9" fmla="*/ 9811 w 2998184"/>
                    <a:gd name="connsiteY9" fmla="*/ 437864 h 828294"/>
                    <a:gd name="connsiteX10" fmla="*/ 0 w 2998184"/>
                    <a:gd name="connsiteY10" fmla="*/ 414147 h 828294"/>
                    <a:gd name="connsiteX11" fmla="*/ 9811 w 2998184"/>
                    <a:gd name="connsiteY11" fmla="*/ 390430 h 828294"/>
                    <a:gd name="connsiteX12" fmla="*/ 390430 w 2998184"/>
                    <a:gd name="connsiteY12" fmla="*/ 9811 h 828294"/>
                    <a:gd name="connsiteX13" fmla="*/ 414147 w 2998184"/>
                    <a:gd name="connsiteY13" fmla="*/ 0 h 828294"/>
                    <a:gd name="connsiteX14" fmla="*/ 2584037 w 2998184"/>
                    <a:gd name="connsiteY14" fmla="*/ 0 h 8282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998184" h="828294">
                      <a:moveTo>
                        <a:pt x="2584037" y="0"/>
                      </a:moveTo>
                      <a:cubicBezTo>
                        <a:pt x="2592991" y="0"/>
                        <a:pt x="2601373" y="3524"/>
                        <a:pt x="2607755" y="9811"/>
                      </a:cubicBezTo>
                      <a:lnTo>
                        <a:pt x="2988374" y="390430"/>
                      </a:lnTo>
                      <a:cubicBezTo>
                        <a:pt x="2994660" y="396716"/>
                        <a:pt x="2998184" y="405194"/>
                        <a:pt x="2998184" y="414147"/>
                      </a:cubicBezTo>
                      <a:cubicBezTo>
                        <a:pt x="2998184" y="423101"/>
                        <a:pt x="2994660" y="431483"/>
                        <a:pt x="2988374" y="437864"/>
                      </a:cubicBezTo>
                      <a:lnTo>
                        <a:pt x="2607755" y="818483"/>
                      </a:lnTo>
                      <a:cubicBezTo>
                        <a:pt x="2601468" y="824770"/>
                        <a:pt x="2592991" y="828294"/>
                        <a:pt x="2584037" y="828294"/>
                      </a:cubicBezTo>
                      <a:lnTo>
                        <a:pt x="414147" y="828294"/>
                      </a:lnTo>
                      <a:cubicBezTo>
                        <a:pt x="405194" y="828294"/>
                        <a:pt x="396811" y="824770"/>
                        <a:pt x="390430" y="818483"/>
                      </a:cubicBezTo>
                      <a:lnTo>
                        <a:pt x="9811" y="437864"/>
                      </a:lnTo>
                      <a:cubicBezTo>
                        <a:pt x="3524" y="431578"/>
                        <a:pt x="0" y="423101"/>
                        <a:pt x="0" y="414147"/>
                      </a:cubicBezTo>
                      <a:cubicBezTo>
                        <a:pt x="0" y="405194"/>
                        <a:pt x="3524" y="396812"/>
                        <a:pt x="9811" y="390430"/>
                      </a:cubicBezTo>
                      <a:lnTo>
                        <a:pt x="390430" y="9811"/>
                      </a:lnTo>
                      <a:cubicBezTo>
                        <a:pt x="396716" y="3524"/>
                        <a:pt x="405194" y="0"/>
                        <a:pt x="414147" y="0"/>
                      </a:cubicBezTo>
                      <a:lnTo>
                        <a:pt x="2584037" y="0"/>
                      </a:lnTo>
                      <a:close/>
                    </a:path>
                  </a:pathLst>
                </a:custGeom>
                <a:noFill/>
                <a:ln w="9525" cap="rnd">
                  <a:solidFill>
                    <a:srgbClr val="070707"/>
                  </a:solidFill>
                  <a:prstDash val="solid"/>
                  <a:round/>
                </a:ln>
              </p:spPr>
              <p:txBody>
                <a:bodyPr rtlCol="0" anchor="ctr"/>
                <a:lstStyle/>
                <a:p>
                  <a:endParaRPr lang="en-US"/>
                </a:p>
              </p:txBody>
            </p:sp>
            <p:sp>
              <p:nvSpPr>
                <p:cNvPr id="41" name="Freeform: Shape 40">
                  <a:extLst>
                    <a:ext uri="{FF2B5EF4-FFF2-40B4-BE49-F238E27FC236}">
                      <a16:creationId xmlns:a16="http://schemas.microsoft.com/office/drawing/2014/main" id="{62DC3731-FDC5-F333-782B-0EA6CB2F7D53}"/>
                    </a:ext>
                  </a:extLst>
                </p:cNvPr>
                <p:cNvSpPr/>
                <p:nvPr/>
              </p:nvSpPr>
              <p:spPr>
                <a:xfrm>
                  <a:off x="4895183" y="3109912"/>
                  <a:ext cx="2796650" cy="615886"/>
                </a:xfrm>
                <a:custGeom>
                  <a:avLst/>
                  <a:gdLst>
                    <a:gd name="connsiteX0" fmla="*/ 2279809 w 2796650"/>
                    <a:gd name="connsiteY0" fmla="*/ 549783 h 615886"/>
                    <a:gd name="connsiteX1" fmla="*/ 2779967 w 2796650"/>
                    <a:gd name="connsiteY1" fmla="*/ 94012 h 615886"/>
                    <a:gd name="connsiteX2" fmla="*/ 2745772 w 2796650"/>
                    <a:gd name="connsiteY2" fmla="*/ 5715 h 615886"/>
                    <a:gd name="connsiteX3" fmla="*/ 333185 w 2796650"/>
                    <a:gd name="connsiteY3" fmla="*/ 0 h 615886"/>
                    <a:gd name="connsiteX4" fmla="*/ 276701 w 2796650"/>
                    <a:gd name="connsiteY4" fmla="*/ 23431 h 615886"/>
                    <a:gd name="connsiteX5" fmla="*/ 0 w 2796650"/>
                    <a:gd name="connsiteY5" fmla="*/ 302038 h 615886"/>
                    <a:gd name="connsiteX6" fmla="*/ 276796 w 2796650"/>
                    <a:gd name="connsiteY6" fmla="*/ 586264 h 615886"/>
                    <a:gd name="connsiteX7" fmla="*/ 333375 w 2796650"/>
                    <a:gd name="connsiteY7" fmla="*/ 610267 h 615886"/>
                    <a:gd name="connsiteX8" fmla="*/ 2108835 w 2796650"/>
                    <a:gd name="connsiteY8" fmla="*/ 615887 h 615886"/>
                    <a:gd name="connsiteX9" fmla="*/ 2279904 w 2796650"/>
                    <a:gd name="connsiteY9" fmla="*/ 549688 h 615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796650" h="615886">
                      <a:moveTo>
                        <a:pt x="2279809" y="549783"/>
                      </a:moveTo>
                      <a:lnTo>
                        <a:pt x="2779967" y="94012"/>
                      </a:lnTo>
                      <a:cubicBezTo>
                        <a:pt x="2814257" y="62770"/>
                        <a:pt x="2792159" y="5715"/>
                        <a:pt x="2745772" y="5715"/>
                      </a:cubicBezTo>
                      <a:lnTo>
                        <a:pt x="333185" y="0"/>
                      </a:lnTo>
                      <a:cubicBezTo>
                        <a:pt x="311944" y="0"/>
                        <a:pt x="291656" y="8382"/>
                        <a:pt x="276701" y="23431"/>
                      </a:cubicBezTo>
                      <a:lnTo>
                        <a:pt x="0" y="302038"/>
                      </a:lnTo>
                      <a:lnTo>
                        <a:pt x="276796" y="586264"/>
                      </a:lnTo>
                      <a:cubicBezTo>
                        <a:pt x="291656" y="601504"/>
                        <a:pt x="312039" y="610172"/>
                        <a:pt x="333375" y="610267"/>
                      </a:cubicBezTo>
                      <a:lnTo>
                        <a:pt x="2108835" y="615887"/>
                      </a:lnTo>
                      <a:cubicBezTo>
                        <a:pt x="2172081" y="615887"/>
                        <a:pt x="2233136" y="592265"/>
                        <a:pt x="2279904" y="549688"/>
                      </a:cubicBezTo>
                      <a:close/>
                    </a:path>
                  </a:pathLst>
                </a:custGeom>
                <a:solidFill>
                  <a:srgbClr val="FFFFFF"/>
                </a:solidFill>
                <a:ln w="9525" cap="flat">
                  <a:noFill/>
                  <a:prstDash val="solid"/>
                  <a:miter/>
                </a:ln>
              </p:spPr>
              <p:txBody>
                <a:bodyPr rtlCol="0" anchor="ctr"/>
                <a:lstStyle/>
                <a:p>
                  <a:endParaRPr lang="en-US"/>
                </a:p>
              </p:txBody>
            </p:sp>
            <p:sp>
              <p:nvSpPr>
                <p:cNvPr id="42" name="Freeform: Shape 41">
                  <a:extLst>
                    <a:ext uri="{FF2B5EF4-FFF2-40B4-BE49-F238E27FC236}">
                      <a16:creationId xmlns:a16="http://schemas.microsoft.com/office/drawing/2014/main" id="{FC979474-FD48-5C31-4E14-8F44852BA615}"/>
                    </a:ext>
                  </a:extLst>
                </p:cNvPr>
                <p:cNvSpPr/>
                <p:nvPr/>
              </p:nvSpPr>
              <p:spPr>
                <a:xfrm>
                  <a:off x="6495192" y="3599520"/>
                  <a:ext cx="555974" cy="235434"/>
                </a:xfrm>
                <a:custGeom>
                  <a:avLst/>
                  <a:gdLst>
                    <a:gd name="connsiteX0" fmla="*/ 555974 w 555974"/>
                    <a:gd name="connsiteY0" fmla="*/ 235434 h 235434"/>
                    <a:gd name="connsiteX1" fmla="*/ 350615 w 555974"/>
                    <a:gd name="connsiteY1" fmla="*/ 30075 h 235434"/>
                    <a:gd name="connsiteX2" fmla="*/ 205359 w 555974"/>
                    <a:gd name="connsiteY2" fmla="*/ 30075 h 235434"/>
                    <a:gd name="connsiteX3" fmla="*/ 0 w 555974"/>
                    <a:gd name="connsiteY3" fmla="*/ 235434 h 235434"/>
                    <a:gd name="connsiteX4" fmla="*/ 555974 w 555974"/>
                    <a:gd name="connsiteY4" fmla="*/ 235434 h 2354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5974" h="235434">
                      <a:moveTo>
                        <a:pt x="555974" y="235434"/>
                      </a:moveTo>
                      <a:lnTo>
                        <a:pt x="350615" y="30075"/>
                      </a:lnTo>
                      <a:cubicBezTo>
                        <a:pt x="310515" y="-10025"/>
                        <a:pt x="245459" y="-10025"/>
                        <a:pt x="205359" y="30075"/>
                      </a:cubicBezTo>
                      <a:lnTo>
                        <a:pt x="0" y="235434"/>
                      </a:lnTo>
                      <a:lnTo>
                        <a:pt x="555974" y="235434"/>
                      </a:lnTo>
                      <a:close/>
                    </a:path>
                  </a:pathLst>
                </a:custGeom>
                <a:solidFill>
                  <a:srgbClr val="6CB4B8"/>
                </a:solidFill>
                <a:ln w="9525" cap="flat">
                  <a:noFill/>
                  <a:prstDash val="solid"/>
                  <a:miter/>
                </a:ln>
              </p:spPr>
              <p:txBody>
                <a:bodyPr rtlCol="0" anchor="ctr"/>
                <a:lstStyle/>
                <a:p>
                  <a:endParaRPr lang="en-US" dirty="0"/>
                </a:p>
              </p:txBody>
            </p:sp>
            <p:sp>
              <p:nvSpPr>
                <p:cNvPr id="43" name="Freeform: Shape 42">
                  <a:extLst>
                    <a:ext uri="{FF2B5EF4-FFF2-40B4-BE49-F238E27FC236}">
                      <a16:creationId xmlns:a16="http://schemas.microsoft.com/office/drawing/2014/main" id="{DB0167F2-C1FE-621F-F71F-E4D899285A5D}"/>
                    </a:ext>
                  </a:extLst>
                </p:cNvPr>
                <p:cNvSpPr/>
                <p:nvPr/>
              </p:nvSpPr>
              <p:spPr>
                <a:xfrm>
                  <a:off x="6385750" y="3834955"/>
                  <a:ext cx="711327" cy="9525"/>
                </a:xfrm>
                <a:custGeom>
                  <a:avLst/>
                  <a:gdLst>
                    <a:gd name="connsiteX0" fmla="*/ 711327 w 711327"/>
                    <a:gd name="connsiteY0" fmla="*/ 0 h 9525"/>
                    <a:gd name="connsiteX1" fmla="*/ 0 w 711327"/>
                    <a:gd name="connsiteY1" fmla="*/ 0 h 9525"/>
                  </a:gdLst>
                  <a:ahLst/>
                  <a:cxnLst>
                    <a:cxn ang="0">
                      <a:pos x="connsiteX0" y="connsiteY0"/>
                    </a:cxn>
                    <a:cxn ang="0">
                      <a:pos x="connsiteX1" y="connsiteY1"/>
                    </a:cxn>
                  </a:cxnLst>
                  <a:rect l="l" t="t" r="r" b="b"/>
                  <a:pathLst>
                    <a:path w="711327" h="9525">
                      <a:moveTo>
                        <a:pt x="711327" y="0"/>
                      </a:moveTo>
                      <a:lnTo>
                        <a:pt x="0" y="0"/>
                      </a:lnTo>
                    </a:path>
                  </a:pathLst>
                </a:custGeom>
                <a:ln w="9525" cap="rnd">
                  <a:solidFill>
                    <a:srgbClr val="070707"/>
                  </a:solidFill>
                  <a:prstDash val="solid"/>
                  <a:round/>
                </a:ln>
              </p:spPr>
              <p:txBody>
                <a:bodyPr rtlCol="0" anchor="ctr"/>
                <a:lstStyle/>
                <a:p>
                  <a:endParaRPr lang="en-US"/>
                </a:p>
              </p:txBody>
            </p:sp>
          </p:grpSp>
          <p:grpSp>
            <p:nvGrpSpPr>
              <p:cNvPr id="35" name="Graphic 2">
                <a:extLst>
                  <a:ext uri="{FF2B5EF4-FFF2-40B4-BE49-F238E27FC236}">
                    <a16:creationId xmlns:a16="http://schemas.microsoft.com/office/drawing/2014/main" id="{207FD925-727F-F4A1-93FF-D8BB8784D789}"/>
                  </a:ext>
                </a:extLst>
              </p:cNvPr>
              <p:cNvGrpSpPr/>
              <p:nvPr/>
            </p:nvGrpSpPr>
            <p:grpSpPr>
              <a:xfrm>
                <a:off x="1036872" y="1394445"/>
                <a:ext cx="981721" cy="981721"/>
                <a:chOff x="4306284" y="2929947"/>
                <a:chExt cx="981721" cy="981721"/>
              </a:xfrm>
            </p:grpSpPr>
            <p:sp>
              <p:nvSpPr>
                <p:cNvPr id="36" name="Freeform: Shape 35">
                  <a:extLst>
                    <a:ext uri="{FF2B5EF4-FFF2-40B4-BE49-F238E27FC236}">
                      <a16:creationId xmlns:a16="http://schemas.microsoft.com/office/drawing/2014/main" id="{621CD896-45F2-818F-2920-A59C74A8E330}"/>
                    </a:ext>
                  </a:extLst>
                </p:cNvPr>
                <p:cNvSpPr/>
                <p:nvPr/>
              </p:nvSpPr>
              <p:spPr>
                <a:xfrm rot="-2700000">
                  <a:off x="4450054" y="3073716"/>
                  <a:ext cx="694182" cy="694182"/>
                </a:xfrm>
                <a:custGeom>
                  <a:avLst/>
                  <a:gdLst>
                    <a:gd name="connsiteX0" fmla="*/ 616268 w 694182"/>
                    <a:gd name="connsiteY0" fmla="*/ 0 h 694182"/>
                    <a:gd name="connsiteX1" fmla="*/ 694182 w 694182"/>
                    <a:gd name="connsiteY1" fmla="*/ 77915 h 694182"/>
                    <a:gd name="connsiteX2" fmla="*/ 694182 w 694182"/>
                    <a:gd name="connsiteY2" fmla="*/ 616268 h 694182"/>
                    <a:gd name="connsiteX3" fmla="*/ 616268 w 694182"/>
                    <a:gd name="connsiteY3" fmla="*/ 694182 h 694182"/>
                    <a:gd name="connsiteX4" fmla="*/ 77915 w 694182"/>
                    <a:gd name="connsiteY4" fmla="*/ 694182 h 694182"/>
                    <a:gd name="connsiteX5" fmla="*/ 0 w 694182"/>
                    <a:gd name="connsiteY5" fmla="*/ 616268 h 694182"/>
                    <a:gd name="connsiteX6" fmla="*/ 0 w 694182"/>
                    <a:gd name="connsiteY6" fmla="*/ 77915 h 694182"/>
                    <a:gd name="connsiteX7" fmla="*/ 77915 w 694182"/>
                    <a:gd name="connsiteY7" fmla="*/ 0 h 694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94182" h="694182">
                      <a:moveTo>
                        <a:pt x="616268" y="0"/>
                      </a:moveTo>
                      <a:cubicBezTo>
                        <a:pt x="659299" y="0"/>
                        <a:pt x="694182" y="34884"/>
                        <a:pt x="694182" y="77915"/>
                      </a:cubicBezTo>
                      <a:lnTo>
                        <a:pt x="694182" y="616268"/>
                      </a:lnTo>
                      <a:cubicBezTo>
                        <a:pt x="694182" y="659299"/>
                        <a:pt x="659299" y="694182"/>
                        <a:pt x="616268" y="694182"/>
                      </a:cubicBezTo>
                      <a:lnTo>
                        <a:pt x="77915" y="694182"/>
                      </a:lnTo>
                      <a:cubicBezTo>
                        <a:pt x="34884" y="694182"/>
                        <a:pt x="0" y="659299"/>
                        <a:pt x="0" y="616268"/>
                      </a:cubicBezTo>
                      <a:lnTo>
                        <a:pt x="0" y="77915"/>
                      </a:lnTo>
                      <a:cubicBezTo>
                        <a:pt x="0" y="34884"/>
                        <a:pt x="34884" y="0"/>
                        <a:pt x="77915" y="0"/>
                      </a:cubicBezTo>
                      <a:close/>
                    </a:path>
                  </a:pathLst>
                </a:custGeom>
                <a:solidFill>
                  <a:srgbClr val="3D8E92"/>
                </a:solidFill>
                <a:ln w="9525" cap="flat">
                  <a:noFill/>
                  <a:prstDash val="solid"/>
                  <a:miter/>
                </a:ln>
              </p:spPr>
              <p:txBody>
                <a:bodyPr rtlCol="0" anchor="ctr"/>
                <a:lstStyle/>
                <a:p>
                  <a:endParaRPr lang="en-US"/>
                </a:p>
              </p:txBody>
            </p:sp>
            <p:sp>
              <p:nvSpPr>
                <p:cNvPr id="37" name="Freeform: Shape 36">
                  <a:extLst>
                    <a:ext uri="{FF2B5EF4-FFF2-40B4-BE49-F238E27FC236}">
                      <a16:creationId xmlns:a16="http://schemas.microsoft.com/office/drawing/2014/main" id="{5590A634-1240-3118-EDC8-22EE4CC35E4C}"/>
                    </a:ext>
                  </a:extLst>
                </p:cNvPr>
                <p:cNvSpPr/>
                <p:nvPr/>
              </p:nvSpPr>
              <p:spPr>
                <a:xfrm rot="-2700000">
                  <a:off x="4450054" y="3073716"/>
                  <a:ext cx="694182" cy="694182"/>
                </a:xfrm>
                <a:custGeom>
                  <a:avLst/>
                  <a:gdLst>
                    <a:gd name="connsiteX0" fmla="*/ 616268 w 694182"/>
                    <a:gd name="connsiteY0" fmla="*/ 0 h 694182"/>
                    <a:gd name="connsiteX1" fmla="*/ 694182 w 694182"/>
                    <a:gd name="connsiteY1" fmla="*/ 77915 h 694182"/>
                    <a:gd name="connsiteX2" fmla="*/ 694182 w 694182"/>
                    <a:gd name="connsiteY2" fmla="*/ 616268 h 694182"/>
                    <a:gd name="connsiteX3" fmla="*/ 616268 w 694182"/>
                    <a:gd name="connsiteY3" fmla="*/ 694182 h 694182"/>
                    <a:gd name="connsiteX4" fmla="*/ 77915 w 694182"/>
                    <a:gd name="connsiteY4" fmla="*/ 694182 h 694182"/>
                    <a:gd name="connsiteX5" fmla="*/ 0 w 694182"/>
                    <a:gd name="connsiteY5" fmla="*/ 616268 h 694182"/>
                    <a:gd name="connsiteX6" fmla="*/ 0 w 694182"/>
                    <a:gd name="connsiteY6" fmla="*/ 77915 h 694182"/>
                    <a:gd name="connsiteX7" fmla="*/ 77915 w 694182"/>
                    <a:gd name="connsiteY7" fmla="*/ 0 h 694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94182" h="694182">
                      <a:moveTo>
                        <a:pt x="616268" y="0"/>
                      </a:moveTo>
                      <a:cubicBezTo>
                        <a:pt x="659299" y="0"/>
                        <a:pt x="694182" y="34884"/>
                        <a:pt x="694182" y="77915"/>
                      </a:cubicBezTo>
                      <a:lnTo>
                        <a:pt x="694182" y="616268"/>
                      </a:lnTo>
                      <a:cubicBezTo>
                        <a:pt x="694182" y="659299"/>
                        <a:pt x="659299" y="694182"/>
                        <a:pt x="616268" y="694182"/>
                      </a:cubicBezTo>
                      <a:lnTo>
                        <a:pt x="77915" y="694182"/>
                      </a:lnTo>
                      <a:cubicBezTo>
                        <a:pt x="34884" y="694182"/>
                        <a:pt x="0" y="659299"/>
                        <a:pt x="0" y="616268"/>
                      </a:cubicBezTo>
                      <a:lnTo>
                        <a:pt x="0" y="77915"/>
                      </a:lnTo>
                      <a:cubicBezTo>
                        <a:pt x="0" y="34884"/>
                        <a:pt x="34884" y="0"/>
                        <a:pt x="77915" y="0"/>
                      </a:cubicBezTo>
                      <a:close/>
                    </a:path>
                  </a:pathLst>
                </a:custGeom>
                <a:solidFill>
                  <a:srgbClr val="6CB4B8"/>
                </a:solidFill>
                <a:ln w="9525" cap="rnd">
                  <a:solidFill>
                    <a:srgbClr val="070707"/>
                  </a:solidFill>
                  <a:prstDash val="solid"/>
                  <a:round/>
                </a:ln>
              </p:spPr>
              <p:txBody>
                <a:bodyPr rtlCol="0" anchor="ctr"/>
                <a:lstStyle/>
                <a:p>
                  <a:endParaRPr lang="en-US" dirty="0"/>
                </a:p>
              </p:txBody>
            </p:sp>
            <p:sp>
              <p:nvSpPr>
                <p:cNvPr id="38" name="Freeform: Shape 37">
                  <a:extLst>
                    <a:ext uri="{FF2B5EF4-FFF2-40B4-BE49-F238E27FC236}">
                      <a16:creationId xmlns:a16="http://schemas.microsoft.com/office/drawing/2014/main" id="{9754673C-88D2-0A05-5071-72AABA7DDC75}"/>
                    </a:ext>
                  </a:extLst>
                </p:cNvPr>
                <p:cNvSpPr/>
                <p:nvPr/>
              </p:nvSpPr>
              <p:spPr>
                <a:xfrm rot="-2700000">
                  <a:off x="4566279" y="3189874"/>
                  <a:ext cx="461867" cy="461867"/>
                </a:xfrm>
                <a:custGeom>
                  <a:avLst/>
                  <a:gdLst>
                    <a:gd name="connsiteX0" fmla="*/ 409956 w 461867"/>
                    <a:gd name="connsiteY0" fmla="*/ 0 h 461867"/>
                    <a:gd name="connsiteX1" fmla="*/ 461867 w 461867"/>
                    <a:gd name="connsiteY1" fmla="*/ 51911 h 461867"/>
                    <a:gd name="connsiteX2" fmla="*/ 461867 w 461867"/>
                    <a:gd name="connsiteY2" fmla="*/ 409956 h 461867"/>
                    <a:gd name="connsiteX3" fmla="*/ 409956 w 461867"/>
                    <a:gd name="connsiteY3" fmla="*/ 461867 h 461867"/>
                    <a:gd name="connsiteX4" fmla="*/ 51911 w 461867"/>
                    <a:gd name="connsiteY4" fmla="*/ 461867 h 461867"/>
                    <a:gd name="connsiteX5" fmla="*/ 0 w 461867"/>
                    <a:gd name="connsiteY5" fmla="*/ 409956 h 461867"/>
                    <a:gd name="connsiteX6" fmla="*/ 0 w 461867"/>
                    <a:gd name="connsiteY6" fmla="*/ 51911 h 461867"/>
                    <a:gd name="connsiteX7" fmla="*/ 51911 w 461867"/>
                    <a:gd name="connsiteY7" fmla="*/ 0 h 461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61867" h="461867">
                      <a:moveTo>
                        <a:pt x="409956" y="0"/>
                      </a:moveTo>
                      <a:cubicBezTo>
                        <a:pt x="438626" y="0"/>
                        <a:pt x="461867" y="23241"/>
                        <a:pt x="461867" y="51911"/>
                      </a:cubicBezTo>
                      <a:lnTo>
                        <a:pt x="461867" y="409956"/>
                      </a:lnTo>
                      <a:cubicBezTo>
                        <a:pt x="461867" y="438626"/>
                        <a:pt x="438626" y="461867"/>
                        <a:pt x="409956" y="461867"/>
                      </a:cubicBezTo>
                      <a:lnTo>
                        <a:pt x="51911" y="461867"/>
                      </a:lnTo>
                      <a:cubicBezTo>
                        <a:pt x="23241" y="461867"/>
                        <a:pt x="0" y="438626"/>
                        <a:pt x="0" y="409956"/>
                      </a:cubicBezTo>
                      <a:lnTo>
                        <a:pt x="0" y="51911"/>
                      </a:lnTo>
                      <a:cubicBezTo>
                        <a:pt x="0" y="23241"/>
                        <a:pt x="23241" y="0"/>
                        <a:pt x="51911" y="0"/>
                      </a:cubicBezTo>
                      <a:close/>
                    </a:path>
                  </a:pathLst>
                </a:custGeom>
                <a:solidFill>
                  <a:srgbClr val="FFFFFF"/>
                </a:solidFill>
                <a:ln w="9525" cap="flat">
                  <a:noFill/>
                  <a:prstDash val="solid"/>
                  <a:miter/>
                </a:ln>
              </p:spPr>
              <p:txBody>
                <a:bodyPr rtlCol="0" anchor="ctr"/>
                <a:lstStyle/>
                <a:p>
                  <a:endParaRPr lang="en-US"/>
                </a:p>
              </p:txBody>
            </p:sp>
          </p:grpSp>
        </p:grpSp>
        <p:sp>
          <p:nvSpPr>
            <p:cNvPr id="32" name="TextBox 31">
              <a:extLst>
                <a:ext uri="{FF2B5EF4-FFF2-40B4-BE49-F238E27FC236}">
                  <a16:creationId xmlns:a16="http://schemas.microsoft.com/office/drawing/2014/main" id="{5F13BD8C-4B7E-7824-ECB8-B5770CDC5003}"/>
                </a:ext>
              </a:extLst>
            </p:cNvPr>
            <p:cNvSpPr txBox="1"/>
            <p:nvPr/>
          </p:nvSpPr>
          <p:spPr>
            <a:xfrm>
              <a:off x="7241536" y="5233793"/>
              <a:ext cx="2279806" cy="400494"/>
            </a:xfrm>
            <a:prstGeom prst="rect">
              <a:avLst/>
            </a:prstGeom>
            <a:noFill/>
          </p:spPr>
          <p:txBody>
            <a:bodyPr wrap="square" rtlCol="0">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تحديات بيئة العمل  </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sp>
          <p:nvSpPr>
            <p:cNvPr id="33" name="TextBox 32">
              <a:extLst>
                <a:ext uri="{FF2B5EF4-FFF2-40B4-BE49-F238E27FC236}">
                  <a16:creationId xmlns:a16="http://schemas.microsoft.com/office/drawing/2014/main" id="{06C1E8CF-DA5E-590F-D86F-113C36C31055}"/>
                </a:ext>
              </a:extLst>
            </p:cNvPr>
            <p:cNvSpPr txBox="1"/>
            <p:nvPr/>
          </p:nvSpPr>
          <p:spPr>
            <a:xfrm>
              <a:off x="9508632" y="5450915"/>
              <a:ext cx="637590" cy="338554"/>
            </a:xfrm>
            <a:prstGeom prst="rect">
              <a:avLst/>
            </a:prstGeom>
            <a:noFill/>
          </p:spPr>
          <p:txBody>
            <a:bodyPr wrap="square" rtlCol="0">
              <a:spAutoFit/>
            </a:bodyPr>
            <a:lstStyle/>
            <a:p>
              <a:pPr algn="ctr">
                <a:spcAft>
                  <a:spcPts val="800"/>
                </a:spcAft>
              </a:pPr>
              <a:r>
                <a:rPr lang="en-US" sz="1600" b="1" dirty="0">
                  <a:latin typeface="Times New Roman" panose="02020603050405020304" pitchFamily="18" charset="0"/>
                  <a:ea typeface="Calibri" panose="020F0502020204030204" pitchFamily="34" charset="0"/>
                  <a:cs typeface="Adobe Arabic" panose="02040503050201020203" pitchFamily="18" charset="-78"/>
                </a:rPr>
                <a:t>05</a:t>
              </a:r>
            </a:p>
          </p:txBody>
        </p:sp>
      </p:grpSp>
    </p:spTree>
    <p:extLst>
      <p:ext uri="{BB962C8B-B14F-4D97-AF65-F5344CB8AC3E}">
        <p14:creationId xmlns:p14="http://schemas.microsoft.com/office/powerpoint/2010/main" val="39899895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fade">
                                      <p:cBhvr>
                                        <p:cTn id="14" dur="1000"/>
                                        <p:tgtEl>
                                          <p:spTgt spid="15"/>
                                        </p:tgtEl>
                                      </p:cBhvr>
                                    </p:animEffect>
                                    <p:anim calcmode="lin" valueType="num">
                                      <p:cBhvr>
                                        <p:cTn id="15" dur="1000" fill="hold"/>
                                        <p:tgtEl>
                                          <p:spTgt spid="15"/>
                                        </p:tgtEl>
                                        <p:attrNameLst>
                                          <p:attrName>ppt_x</p:attrName>
                                        </p:attrNameLst>
                                      </p:cBhvr>
                                      <p:tavLst>
                                        <p:tav tm="0">
                                          <p:val>
                                            <p:strVal val="#ppt_x"/>
                                          </p:val>
                                        </p:tav>
                                        <p:tav tm="100000">
                                          <p:val>
                                            <p:strVal val="#ppt_x"/>
                                          </p:val>
                                        </p:tav>
                                      </p:tavLst>
                                    </p:anim>
                                    <p:anim calcmode="lin" valueType="num">
                                      <p:cBhvr>
                                        <p:cTn id="16"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أسباب انخفاض الأداء في قطاع الطاقة</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14" name="TextBox 13">
            <a:extLst>
              <a:ext uri="{FF2B5EF4-FFF2-40B4-BE49-F238E27FC236}">
                <a16:creationId xmlns:a16="http://schemas.microsoft.com/office/drawing/2014/main" id="{B27F356E-1D6C-B3C2-F124-0FA308FCA0C9}"/>
              </a:ext>
            </a:extLst>
          </p:cNvPr>
          <p:cNvSpPr txBox="1"/>
          <p:nvPr/>
        </p:nvSpPr>
        <p:spPr>
          <a:xfrm>
            <a:off x="3678823" y="3676566"/>
            <a:ext cx="8081682" cy="1154162"/>
          </a:xfrm>
          <a:prstGeom prst="rect">
            <a:avLst/>
          </a:prstGeom>
          <a:noFill/>
        </p:spPr>
        <p:txBody>
          <a:bodyPr wrap="square">
            <a:spAutoFit/>
          </a:bodyPr>
          <a:lstStyle/>
          <a:p>
            <a:pPr marL="342900" lvl="0" indent="-342900" algn="just" rtl="1">
              <a:lnSpc>
                <a:spcPct val="150000"/>
              </a:lnSpc>
              <a:spcAft>
                <a:spcPts val="800"/>
              </a:spcAft>
              <a:buSzPct val="150000"/>
              <a:buBlip>
                <a:blip r:embed="rId2"/>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السبب: تحول قطاع الطاقة نحو الاستدامة، تقليص العمالة في بعض القطاعات التقليدية (مثل النفط)، أو إعادة الهيكلة قد يخلق حالة من عدم اليقين.  </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
        <p:nvSpPr>
          <p:cNvPr id="15" name="TextBox 14">
            <a:extLst>
              <a:ext uri="{FF2B5EF4-FFF2-40B4-BE49-F238E27FC236}">
                <a16:creationId xmlns:a16="http://schemas.microsoft.com/office/drawing/2014/main" id="{638194D2-DCAD-70F0-99D6-6DA2CB9326CE}"/>
              </a:ext>
            </a:extLst>
          </p:cNvPr>
          <p:cNvSpPr txBox="1"/>
          <p:nvPr/>
        </p:nvSpPr>
        <p:spPr>
          <a:xfrm>
            <a:off x="2852427" y="5214142"/>
            <a:ext cx="8908078" cy="600164"/>
          </a:xfrm>
          <a:prstGeom prst="rect">
            <a:avLst/>
          </a:prstGeom>
          <a:noFill/>
        </p:spPr>
        <p:txBody>
          <a:bodyPr wrap="square">
            <a:spAutoFit/>
          </a:bodyPr>
          <a:lstStyle/>
          <a:p>
            <a:pPr marL="342900" lvl="0" indent="-342900" algn="just" rtl="1">
              <a:lnSpc>
                <a:spcPct val="150000"/>
              </a:lnSpc>
              <a:spcAft>
                <a:spcPts val="800"/>
              </a:spcAft>
              <a:buSzPct val="150000"/>
              <a:buBlip>
                <a:blip r:embed="rId2"/>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مثال: موظف في شركة نفط قد يشعر بالإحباط إذا كانت الشركة تخطط لتقليص عمليات التنقيب التقليدية.</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grpSp>
        <p:nvGrpSpPr>
          <p:cNvPr id="16" name="Group 15">
            <a:extLst>
              <a:ext uri="{FF2B5EF4-FFF2-40B4-BE49-F238E27FC236}">
                <a16:creationId xmlns:a16="http://schemas.microsoft.com/office/drawing/2014/main" id="{8DA09236-2101-EE9A-3E1C-A57D42225BF2}"/>
              </a:ext>
            </a:extLst>
          </p:cNvPr>
          <p:cNvGrpSpPr/>
          <p:nvPr/>
        </p:nvGrpSpPr>
        <p:grpSpPr>
          <a:xfrm>
            <a:off x="8325822" y="2085036"/>
            <a:ext cx="3434683" cy="981721"/>
            <a:chOff x="6904272" y="4115873"/>
            <a:chExt cx="3434683" cy="981721"/>
          </a:xfrm>
        </p:grpSpPr>
        <p:grpSp>
          <p:nvGrpSpPr>
            <p:cNvPr id="17" name="Group 16">
              <a:extLst>
                <a:ext uri="{FF2B5EF4-FFF2-40B4-BE49-F238E27FC236}">
                  <a16:creationId xmlns:a16="http://schemas.microsoft.com/office/drawing/2014/main" id="{3CADF84B-A911-A4AA-A30D-BB799DC3778F}"/>
                </a:ext>
              </a:extLst>
            </p:cNvPr>
            <p:cNvGrpSpPr/>
            <p:nvPr/>
          </p:nvGrpSpPr>
          <p:grpSpPr>
            <a:xfrm flipH="1">
              <a:off x="6904272" y="4115873"/>
              <a:ext cx="3434683" cy="981721"/>
              <a:chOff x="1036872" y="1394445"/>
              <a:chExt cx="3434683" cy="981721"/>
            </a:xfrm>
          </p:grpSpPr>
          <p:grpSp>
            <p:nvGrpSpPr>
              <p:cNvPr id="20" name="Graphic 2">
                <a:extLst>
                  <a:ext uri="{FF2B5EF4-FFF2-40B4-BE49-F238E27FC236}">
                    <a16:creationId xmlns:a16="http://schemas.microsoft.com/office/drawing/2014/main" id="{10465D04-B262-8B2F-C641-058C0864A9DD}"/>
                  </a:ext>
                </a:extLst>
              </p:cNvPr>
              <p:cNvGrpSpPr/>
              <p:nvPr/>
            </p:nvGrpSpPr>
            <p:grpSpPr>
              <a:xfrm>
                <a:off x="1473371" y="1471158"/>
                <a:ext cx="2998184" cy="828294"/>
                <a:chOff x="4742783" y="3006660"/>
                <a:chExt cx="2998184" cy="828294"/>
              </a:xfrm>
            </p:grpSpPr>
            <p:sp>
              <p:nvSpPr>
                <p:cNvPr id="25" name="Freeform: Shape 24">
                  <a:extLst>
                    <a:ext uri="{FF2B5EF4-FFF2-40B4-BE49-F238E27FC236}">
                      <a16:creationId xmlns:a16="http://schemas.microsoft.com/office/drawing/2014/main" id="{C160901B-47EC-68F3-E837-AD918B6432EF}"/>
                    </a:ext>
                  </a:extLst>
                </p:cNvPr>
                <p:cNvSpPr/>
                <p:nvPr/>
              </p:nvSpPr>
              <p:spPr>
                <a:xfrm>
                  <a:off x="6495097" y="3006660"/>
                  <a:ext cx="1245870" cy="828294"/>
                </a:xfrm>
                <a:custGeom>
                  <a:avLst/>
                  <a:gdLst>
                    <a:gd name="connsiteX0" fmla="*/ 830961 w 1245870"/>
                    <a:gd name="connsiteY0" fmla="*/ 828294 h 828294"/>
                    <a:gd name="connsiteX1" fmla="*/ 831723 w 1245870"/>
                    <a:gd name="connsiteY1" fmla="*/ 828294 h 828294"/>
                    <a:gd name="connsiteX2" fmla="*/ 855440 w 1245870"/>
                    <a:gd name="connsiteY2" fmla="*/ 818483 h 828294"/>
                    <a:gd name="connsiteX3" fmla="*/ 1236059 w 1245870"/>
                    <a:gd name="connsiteY3" fmla="*/ 437864 h 828294"/>
                    <a:gd name="connsiteX4" fmla="*/ 1245870 w 1245870"/>
                    <a:gd name="connsiteY4" fmla="*/ 414147 h 828294"/>
                    <a:gd name="connsiteX5" fmla="*/ 1236059 w 1245870"/>
                    <a:gd name="connsiteY5" fmla="*/ 390430 h 828294"/>
                    <a:gd name="connsiteX6" fmla="*/ 855345 w 1245870"/>
                    <a:gd name="connsiteY6" fmla="*/ 9811 h 828294"/>
                    <a:gd name="connsiteX7" fmla="*/ 831628 w 1245870"/>
                    <a:gd name="connsiteY7" fmla="*/ 0 h 828294"/>
                    <a:gd name="connsiteX8" fmla="*/ 828294 w 1245870"/>
                    <a:gd name="connsiteY8" fmla="*/ 0 h 828294"/>
                    <a:gd name="connsiteX9" fmla="*/ 0 w 1245870"/>
                    <a:gd name="connsiteY9" fmla="*/ 828294 h 828294"/>
                    <a:gd name="connsiteX10" fmla="*/ 830866 w 1245870"/>
                    <a:gd name="connsiteY10" fmla="*/ 828294 h 8282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45870" h="828294">
                      <a:moveTo>
                        <a:pt x="830961" y="828294"/>
                      </a:moveTo>
                      <a:lnTo>
                        <a:pt x="831723" y="828294"/>
                      </a:lnTo>
                      <a:cubicBezTo>
                        <a:pt x="840677" y="828294"/>
                        <a:pt x="849059" y="824770"/>
                        <a:pt x="855440" y="818483"/>
                      </a:cubicBezTo>
                      <a:lnTo>
                        <a:pt x="1236059" y="437864"/>
                      </a:lnTo>
                      <a:cubicBezTo>
                        <a:pt x="1242346" y="431578"/>
                        <a:pt x="1245870" y="423101"/>
                        <a:pt x="1245870" y="414147"/>
                      </a:cubicBezTo>
                      <a:cubicBezTo>
                        <a:pt x="1245870" y="405194"/>
                        <a:pt x="1242346" y="396812"/>
                        <a:pt x="1236059" y="390430"/>
                      </a:cubicBezTo>
                      <a:lnTo>
                        <a:pt x="855345" y="9811"/>
                      </a:lnTo>
                      <a:cubicBezTo>
                        <a:pt x="849059" y="3524"/>
                        <a:pt x="840581" y="0"/>
                        <a:pt x="831628" y="0"/>
                      </a:cubicBezTo>
                      <a:lnTo>
                        <a:pt x="828294" y="0"/>
                      </a:lnTo>
                      <a:lnTo>
                        <a:pt x="0" y="828294"/>
                      </a:lnTo>
                      <a:lnTo>
                        <a:pt x="830866" y="828294"/>
                      </a:lnTo>
                      <a:close/>
                    </a:path>
                  </a:pathLst>
                </a:custGeom>
                <a:solidFill>
                  <a:srgbClr val="B0B0B0"/>
                </a:solidFill>
                <a:ln w="9525" cap="flat">
                  <a:noFill/>
                  <a:prstDash val="solid"/>
                  <a:miter/>
                </a:ln>
              </p:spPr>
              <p:txBody>
                <a:bodyPr rtlCol="0" anchor="ctr"/>
                <a:lstStyle/>
                <a:p>
                  <a:endParaRPr lang="en-US"/>
                </a:p>
              </p:txBody>
            </p:sp>
            <p:sp>
              <p:nvSpPr>
                <p:cNvPr id="26" name="Freeform: Shape 25">
                  <a:extLst>
                    <a:ext uri="{FF2B5EF4-FFF2-40B4-BE49-F238E27FC236}">
                      <a16:creationId xmlns:a16="http://schemas.microsoft.com/office/drawing/2014/main" id="{67DC60CF-EE66-914D-3F78-9AA8A423EB29}"/>
                    </a:ext>
                  </a:extLst>
                </p:cNvPr>
                <p:cNvSpPr/>
                <p:nvPr/>
              </p:nvSpPr>
              <p:spPr>
                <a:xfrm>
                  <a:off x="4742783" y="3006660"/>
                  <a:ext cx="2998184" cy="828294"/>
                </a:xfrm>
                <a:custGeom>
                  <a:avLst/>
                  <a:gdLst>
                    <a:gd name="connsiteX0" fmla="*/ 2584037 w 2998184"/>
                    <a:gd name="connsiteY0" fmla="*/ 0 h 828294"/>
                    <a:gd name="connsiteX1" fmla="*/ 2607755 w 2998184"/>
                    <a:gd name="connsiteY1" fmla="*/ 9811 h 828294"/>
                    <a:gd name="connsiteX2" fmla="*/ 2988374 w 2998184"/>
                    <a:gd name="connsiteY2" fmla="*/ 390430 h 828294"/>
                    <a:gd name="connsiteX3" fmla="*/ 2998184 w 2998184"/>
                    <a:gd name="connsiteY3" fmla="*/ 414147 h 828294"/>
                    <a:gd name="connsiteX4" fmla="*/ 2988374 w 2998184"/>
                    <a:gd name="connsiteY4" fmla="*/ 437864 h 828294"/>
                    <a:gd name="connsiteX5" fmla="*/ 2607755 w 2998184"/>
                    <a:gd name="connsiteY5" fmla="*/ 818483 h 828294"/>
                    <a:gd name="connsiteX6" fmla="*/ 2584037 w 2998184"/>
                    <a:gd name="connsiteY6" fmla="*/ 828294 h 828294"/>
                    <a:gd name="connsiteX7" fmla="*/ 414147 w 2998184"/>
                    <a:gd name="connsiteY7" fmla="*/ 828294 h 828294"/>
                    <a:gd name="connsiteX8" fmla="*/ 390430 w 2998184"/>
                    <a:gd name="connsiteY8" fmla="*/ 818483 h 828294"/>
                    <a:gd name="connsiteX9" fmla="*/ 9811 w 2998184"/>
                    <a:gd name="connsiteY9" fmla="*/ 437864 h 828294"/>
                    <a:gd name="connsiteX10" fmla="*/ 0 w 2998184"/>
                    <a:gd name="connsiteY10" fmla="*/ 414147 h 828294"/>
                    <a:gd name="connsiteX11" fmla="*/ 9811 w 2998184"/>
                    <a:gd name="connsiteY11" fmla="*/ 390430 h 828294"/>
                    <a:gd name="connsiteX12" fmla="*/ 390430 w 2998184"/>
                    <a:gd name="connsiteY12" fmla="*/ 9811 h 828294"/>
                    <a:gd name="connsiteX13" fmla="*/ 414147 w 2998184"/>
                    <a:gd name="connsiteY13" fmla="*/ 0 h 828294"/>
                    <a:gd name="connsiteX14" fmla="*/ 2584037 w 2998184"/>
                    <a:gd name="connsiteY14" fmla="*/ 0 h 8282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998184" h="828294">
                      <a:moveTo>
                        <a:pt x="2584037" y="0"/>
                      </a:moveTo>
                      <a:cubicBezTo>
                        <a:pt x="2592991" y="0"/>
                        <a:pt x="2601373" y="3524"/>
                        <a:pt x="2607755" y="9811"/>
                      </a:cubicBezTo>
                      <a:lnTo>
                        <a:pt x="2988374" y="390430"/>
                      </a:lnTo>
                      <a:cubicBezTo>
                        <a:pt x="2994660" y="396716"/>
                        <a:pt x="2998184" y="405194"/>
                        <a:pt x="2998184" y="414147"/>
                      </a:cubicBezTo>
                      <a:cubicBezTo>
                        <a:pt x="2998184" y="423101"/>
                        <a:pt x="2994660" y="431483"/>
                        <a:pt x="2988374" y="437864"/>
                      </a:cubicBezTo>
                      <a:lnTo>
                        <a:pt x="2607755" y="818483"/>
                      </a:lnTo>
                      <a:cubicBezTo>
                        <a:pt x="2601468" y="824770"/>
                        <a:pt x="2592991" y="828294"/>
                        <a:pt x="2584037" y="828294"/>
                      </a:cubicBezTo>
                      <a:lnTo>
                        <a:pt x="414147" y="828294"/>
                      </a:lnTo>
                      <a:cubicBezTo>
                        <a:pt x="405194" y="828294"/>
                        <a:pt x="396811" y="824770"/>
                        <a:pt x="390430" y="818483"/>
                      </a:cubicBezTo>
                      <a:lnTo>
                        <a:pt x="9811" y="437864"/>
                      </a:lnTo>
                      <a:cubicBezTo>
                        <a:pt x="3524" y="431578"/>
                        <a:pt x="0" y="423101"/>
                        <a:pt x="0" y="414147"/>
                      </a:cubicBezTo>
                      <a:cubicBezTo>
                        <a:pt x="0" y="405194"/>
                        <a:pt x="3524" y="396812"/>
                        <a:pt x="9811" y="390430"/>
                      </a:cubicBezTo>
                      <a:lnTo>
                        <a:pt x="390430" y="9811"/>
                      </a:lnTo>
                      <a:cubicBezTo>
                        <a:pt x="396716" y="3524"/>
                        <a:pt x="405194" y="0"/>
                        <a:pt x="414147" y="0"/>
                      </a:cubicBezTo>
                      <a:lnTo>
                        <a:pt x="2584037" y="0"/>
                      </a:lnTo>
                      <a:close/>
                    </a:path>
                  </a:pathLst>
                </a:custGeom>
                <a:noFill/>
                <a:ln w="9525" cap="rnd">
                  <a:solidFill>
                    <a:srgbClr val="070707"/>
                  </a:solidFill>
                  <a:prstDash val="solid"/>
                  <a:round/>
                </a:ln>
              </p:spPr>
              <p:txBody>
                <a:bodyPr rtlCol="0" anchor="ctr"/>
                <a:lstStyle/>
                <a:p>
                  <a:endParaRPr lang="en-US"/>
                </a:p>
              </p:txBody>
            </p:sp>
            <p:sp>
              <p:nvSpPr>
                <p:cNvPr id="27" name="Freeform: Shape 26">
                  <a:extLst>
                    <a:ext uri="{FF2B5EF4-FFF2-40B4-BE49-F238E27FC236}">
                      <a16:creationId xmlns:a16="http://schemas.microsoft.com/office/drawing/2014/main" id="{B04631D0-63C4-7A19-B01B-4ACDC6078CF2}"/>
                    </a:ext>
                  </a:extLst>
                </p:cNvPr>
                <p:cNvSpPr/>
                <p:nvPr/>
              </p:nvSpPr>
              <p:spPr>
                <a:xfrm>
                  <a:off x="4895183" y="3109912"/>
                  <a:ext cx="2796650" cy="615886"/>
                </a:xfrm>
                <a:custGeom>
                  <a:avLst/>
                  <a:gdLst>
                    <a:gd name="connsiteX0" fmla="*/ 2279809 w 2796650"/>
                    <a:gd name="connsiteY0" fmla="*/ 549783 h 615886"/>
                    <a:gd name="connsiteX1" fmla="*/ 2779967 w 2796650"/>
                    <a:gd name="connsiteY1" fmla="*/ 94012 h 615886"/>
                    <a:gd name="connsiteX2" fmla="*/ 2745772 w 2796650"/>
                    <a:gd name="connsiteY2" fmla="*/ 5715 h 615886"/>
                    <a:gd name="connsiteX3" fmla="*/ 333185 w 2796650"/>
                    <a:gd name="connsiteY3" fmla="*/ 0 h 615886"/>
                    <a:gd name="connsiteX4" fmla="*/ 276701 w 2796650"/>
                    <a:gd name="connsiteY4" fmla="*/ 23431 h 615886"/>
                    <a:gd name="connsiteX5" fmla="*/ 0 w 2796650"/>
                    <a:gd name="connsiteY5" fmla="*/ 302038 h 615886"/>
                    <a:gd name="connsiteX6" fmla="*/ 276796 w 2796650"/>
                    <a:gd name="connsiteY6" fmla="*/ 586264 h 615886"/>
                    <a:gd name="connsiteX7" fmla="*/ 333375 w 2796650"/>
                    <a:gd name="connsiteY7" fmla="*/ 610267 h 615886"/>
                    <a:gd name="connsiteX8" fmla="*/ 2108835 w 2796650"/>
                    <a:gd name="connsiteY8" fmla="*/ 615887 h 615886"/>
                    <a:gd name="connsiteX9" fmla="*/ 2279904 w 2796650"/>
                    <a:gd name="connsiteY9" fmla="*/ 549688 h 615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796650" h="615886">
                      <a:moveTo>
                        <a:pt x="2279809" y="549783"/>
                      </a:moveTo>
                      <a:lnTo>
                        <a:pt x="2779967" y="94012"/>
                      </a:lnTo>
                      <a:cubicBezTo>
                        <a:pt x="2814257" y="62770"/>
                        <a:pt x="2792159" y="5715"/>
                        <a:pt x="2745772" y="5715"/>
                      </a:cubicBezTo>
                      <a:lnTo>
                        <a:pt x="333185" y="0"/>
                      </a:lnTo>
                      <a:cubicBezTo>
                        <a:pt x="311944" y="0"/>
                        <a:pt x="291656" y="8382"/>
                        <a:pt x="276701" y="23431"/>
                      </a:cubicBezTo>
                      <a:lnTo>
                        <a:pt x="0" y="302038"/>
                      </a:lnTo>
                      <a:lnTo>
                        <a:pt x="276796" y="586264"/>
                      </a:lnTo>
                      <a:cubicBezTo>
                        <a:pt x="291656" y="601504"/>
                        <a:pt x="312039" y="610172"/>
                        <a:pt x="333375" y="610267"/>
                      </a:cubicBezTo>
                      <a:lnTo>
                        <a:pt x="2108835" y="615887"/>
                      </a:lnTo>
                      <a:cubicBezTo>
                        <a:pt x="2172081" y="615887"/>
                        <a:pt x="2233136" y="592265"/>
                        <a:pt x="2279904" y="549688"/>
                      </a:cubicBezTo>
                      <a:close/>
                    </a:path>
                  </a:pathLst>
                </a:custGeom>
                <a:solidFill>
                  <a:srgbClr val="FFFFFF"/>
                </a:solidFill>
                <a:ln w="9525" cap="flat">
                  <a:noFill/>
                  <a:prstDash val="solid"/>
                  <a:miter/>
                </a:ln>
              </p:spPr>
              <p:txBody>
                <a:bodyPr rtlCol="0" anchor="ctr"/>
                <a:lstStyle/>
                <a:p>
                  <a:endParaRPr lang="en-US"/>
                </a:p>
              </p:txBody>
            </p:sp>
            <p:sp>
              <p:nvSpPr>
                <p:cNvPr id="28" name="Freeform: Shape 27">
                  <a:extLst>
                    <a:ext uri="{FF2B5EF4-FFF2-40B4-BE49-F238E27FC236}">
                      <a16:creationId xmlns:a16="http://schemas.microsoft.com/office/drawing/2014/main" id="{B8D6231F-7572-4659-179B-7E175B0C3F94}"/>
                    </a:ext>
                  </a:extLst>
                </p:cNvPr>
                <p:cNvSpPr/>
                <p:nvPr/>
              </p:nvSpPr>
              <p:spPr>
                <a:xfrm>
                  <a:off x="6495192" y="3599520"/>
                  <a:ext cx="555974" cy="235434"/>
                </a:xfrm>
                <a:custGeom>
                  <a:avLst/>
                  <a:gdLst>
                    <a:gd name="connsiteX0" fmla="*/ 555974 w 555974"/>
                    <a:gd name="connsiteY0" fmla="*/ 235434 h 235434"/>
                    <a:gd name="connsiteX1" fmla="*/ 350615 w 555974"/>
                    <a:gd name="connsiteY1" fmla="*/ 30075 h 235434"/>
                    <a:gd name="connsiteX2" fmla="*/ 205359 w 555974"/>
                    <a:gd name="connsiteY2" fmla="*/ 30075 h 235434"/>
                    <a:gd name="connsiteX3" fmla="*/ 0 w 555974"/>
                    <a:gd name="connsiteY3" fmla="*/ 235434 h 235434"/>
                    <a:gd name="connsiteX4" fmla="*/ 555974 w 555974"/>
                    <a:gd name="connsiteY4" fmla="*/ 235434 h 2354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5974" h="235434">
                      <a:moveTo>
                        <a:pt x="555974" y="235434"/>
                      </a:moveTo>
                      <a:lnTo>
                        <a:pt x="350615" y="30075"/>
                      </a:lnTo>
                      <a:cubicBezTo>
                        <a:pt x="310515" y="-10025"/>
                        <a:pt x="245459" y="-10025"/>
                        <a:pt x="205359" y="30075"/>
                      </a:cubicBezTo>
                      <a:lnTo>
                        <a:pt x="0" y="235434"/>
                      </a:lnTo>
                      <a:lnTo>
                        <a:pt x="555974" y="235434"/>
                      </a:lnTo>
                      <a:close/>
                    </a:path>
                  </a:pathLst>
                </a:custGeom>
                <a:solidFill>
                  <a:srgbClr val="B0B0B0"/>
                </a:solidFill>
                <a:ln w="9525" cap="flat">
                  <a:noFill/>
                  <a:prstDash val="solid"/>
                  <a:miter/>
                </a:ln>
              </p:spPr>
              <p:txBody>
                <a:bodyPr rtlCol="0" anchor="ctr"/>
                <a:lstStyle/>
                <a:p>
                  <a:endParaRPr lang="en-US" dirty="0"/>
                </a:p>
              </p:txBody>
            </p:sp>
            <p:sp>
              <p:nvSpPr>
                <p:cNvPr id="29" name="Freeform: Shape 28">
                  <a:extLst>
                    <a:ext uri="{FF2B5EF4-FFF2-40B4-BE49-F238E27FC236}">
                      <a16:creationId xmlns:a16="http://schemas.microsoft.com/office/drawing/2014/main" id="{4B3E7593-817E-85BD-264C-4C4BC500C343}"/>
                    </a:ext>
                  </a:extLst>
                </p:cNvPr>
                <p:cNvSpPr/>
                <p:nvPr/>
              </p:nvSpPr>
              <p:spPr>
                <a:xfrm>
                  <a:off x="6385750" y="3834955"/>
                  <a:ext cx="711327" cy="9525"/>
                </a:xfrm>
                <a:custGeom>
                  <a:avLst/>
                  <a:gdLst>
                    <a:gd name="connsiteX0" fmla="*/ 711327 w 711327"/>
                    <a:gd name="connsiteY0" fmla="*/ 0 h 9525"/>
                    <a:gd name="connsiteX1" fmla="*/ 0 w 711327"/>
                    <a:gd name="connsiteY1" fmla="*/ 0 h 9525"/>
                  </a:gdLst>
                  <a:ahLst/>
                  <a:cxnLst>
                    <a:cxn ang="0">
                      <a:pos x="connsiteX0" y="connsiteY0"/>
                    </a:cxn>
                    <a:cxn ang="0">
                      <a:pos x="connsiteX1" y="connsiteY1"/>
                    </a:cxn>
                  </a:cxnLst>
                  <a:rect l="l" t="t" r="r" b="b"/>
                  <a:pathLst>
                    <a:path w="711327" h="9525">
                      <a:moveTo>
                        <a:pt x="711327" y="0"/>
                      </a:moveTo>
                      <a:lnTo>
                        <a:pt x="0" y="0"/>
                      </a:lnTo>
                    </a:path>
                  </a:pathLst>
                </a:custGeom>
                <a:ln w="9525" cap="rnd">
                  <a:solidFill>
                    <a:srgbClr val="070707"/>
                  </a:solidFill>
                  <a:prstDash val="solid"/>
                  <a:round/>
                </a:ln>
              </p:spPr>
              <p:txBody>
                <a:bodyPr rtlCol="0" anchor="ctr"/>
                <a:lstStyle/>
                <a:p>
                  <a:endParaRPr lang="en-US"/>
                </a:p>
              </p:txBody>
            </p:sp>
          </p:grpSp>
          <p:grpSp>
            <p:nvGrpSpPr>
              <p:cNvPr id="21" name="Graphic 2">
                <a:extLst>
                  <a:ext uri="{FF2B5EF4-FFF2-40B4-BE49-F238E27FC236}">
                    <a16:creationId xmlns:a16="http://schemas.microsoft.com/office/drawing/2014/main" id="{C0AF194D-E6BB-0464-2840-B8F6B7F7916A}"/>
                  </a:ext>
                </a:extLst>
              </p:cNvPr>
              <p:cNvGrpSpPr/>
              <p:nvPr/>
            </p:nvGrpSpPr>
            <p:grpSpPr>
              <a:xfrm>
                <a:off x="1036872" y="1394445"/>
                <a:ext cx="981721" cy="981721"/>
                <a:chOff x="4306284" y="2929947"/>
                <a:chExt cx="981721" cy="981721"/>
              </a:xfrm>
            </p:grpSpPr>
            <p:sp>
              <p:nvSpPr>
                <p:cNvPr id="22" name="Freeform: Shape 21">
                  <a:extLst>
                    <a:ext uri="{FF2B5EF4-FFF2-40B4-BE49-F238E27FC236}">
                      <a16:creationId xmlns:a16="http://schemas.microsoft.com/office/drawing/2014/main" id="{DBC76625-8428-BBF8-86BA-3B3CAEB325DF}"/>
                    </a:ext>
                  </a:extLst>
                </p:cNvPr>
                <p:cNvSpPr/>
                <p:nvPr/>
              </p:nvSpPr>
              <p:spPr>
                <a:xfrm rot="-2700000">
                  <a:off x="4450054" y="3073716"/>
                  <a:ext cx="694182" cy="694182"/>
                </a:xfrm>
                <a:custGeom>
                  <a:avLst/>
                  <a:gdLst>
                    <a:gd name="connsiteX0" fmla="*/ 616268 w 694182"/>
                    <a:gd name="connsiteY0" fmla="*/ 0 h 694182"/>
                    <a:gd name="connsiteX1" fmla="*/ 694182 w 694182"/>
                    <a:gd name="connsiteY1" fmla="*/ 77915 h 694182"/>
                    <a:gd name="connsiteX2" fmla="*/ 694182 w 694182"/>
                    <a:gd name="connsiteY2" fmla="*/ 616268 h 694182"/>
                    <a:gd name="connsiteX3" fmla="*/ 616268 w 694182"/>
                    <a:gd name="connsiteY3" fmla="*/ 694182 h 694182"/>
                    <a:gd name="connsiteX4" fmla="*/ 77915 w 694182"/>
                    <a:gd name="connsiteY4" fmla="*/ 694182 h 694182"/>
                    <a:gd name="connsiteX5" fmla="*/ 0 w 694182"/>
                    <a:gd name="connsiteY5" fmla="*/ 616268 h 694182"/>
                    <a:gd name="connsiteX6" fmla="*/ 0 w 694182"/>
                    <a:gd name="connsiteY6" fmla="*/ 77915 h 694182"/>
                    <a:gd name="connsiteX7" fmla="*/ 77915 w 694182"/>
                    <a:gd name="connsiteY7" fmla="*/ 0 h 694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94182" h="694182">
                      <a:moveTo>
                        <a:pt x="616268" y="0"/>
                      </a:moveTo>
                      <a:cubicBezTo>
                        <a:pt x="659299" y="0"/>
                        <a:pt x="694182" y="34884"/>
                        <a:pt x="694182" y="77915"/>
                      </a:cubicBezTo>
                      <a:lnTo>
                        <a:pt x="694182" y="616268"/>
                      </a:lnTo>
                      <a:cubicBezTo>
                        <a:pt x="694182" y="659299"/>
                        <a:pt x="659299" y="694182"/>
                        <a:pt x="616268" y="694182"/>
                      </a:cubicBezTo>
                      <a:lnTo>
                        <a:pt x="77915" y="694182"/>
                      </a:lnTo>
                      <a:cubicBezTo>
                        <a:pt x="34884" y="694182"/>
                        <a:pt x="0" y="659299"/>
                        <a:pt x="0" y="616268"/>
                      </a:cubicBezTo>
                      <a:lnTo>
                        <a:pt x="0" y="77915"/>
                      </a:lnTo>
                      <a:cubicBezTo>
                        <a:pt x="0" y="34884"/>
                        <a:pt x="34884" y="0"/>
                        <a:pt x="77915" y="0"/>
                      </a:cubicBezTo>
                      <a:close/>
                    </a:path>
                  </a:pathLst>
                </a:custGeom>
                <a:solidFill>
                  <a:srgbClr val="3D8E92"/>
                </a:solidFill>
                <a:ln w="9525" cap="flat">
                  <a:noFill/>
                  <a:prstDash val="solid"/>
                  <a:miter/>
                </a:ln>
              </p:spPr>
              <p:txBody>
                <a:bodyPr rtlCol="0" anchor="ctr"/>
                <a:lstStyle/>
                <a:p>
                  <a:endParaRPr lang="en-US"/>
                </a:p>
              </p:txBody>
            </p:sp>
            <p:sp>
              <p:nvSpPr>
                <p:cNvPr id="23" name="Freeform: Shape 22">
                  <a:extLst>
                    <a:ext uri="{FF2B5EF4-FFF2-40B4-BE49-F238E27FC236}">
                      <a16:creationId xmlns:a16="http://schemas.microsoft.com/office/drawing/2014/main" id="{36392575-50FD-8F85-679C-0F1C72112DED}"/>
                    </a:ext>
                  </a:extLst>
                </p:cNvPr>
                <p:cNvSpPr/>
                <p:nvPr/>
              </p:nvSpPr>
              <p:spPr>
                <a:xfrm rot="-2700000">
                  <a:off x="4450054" y="3073716"/>
                  <a:ext cx="694182" cy="694182"/>
                </a:xfrm>
                <a:custGeom>
                  <a:avLst/>
                  <a:gdLst>
                    <a:gd name="connsiteX0" fmla="*/ 616268 w 694182"/>
                    <a:gd name="connsiteY0" fmla="*/ 0 h 694182"/>
                    <a:gd name="connsiteX1" fmla="*/ 694182 w 694182"/>
                    <a:gd name="connsiteY1" fmla="*/ 77915 h 694182"/>
                    <a:gd name="connsiteX2" fmla="*/ 694182 w 694182"/>
                    <a:gd name="connsiteY2" fmla="*/ 616268 h 694182"/>
                    <a:gd name="connsiteX3" fmla="*/ 616268 w 694182"/>
                    <a:gd name="connsiteY3" fmla="*/ 694182 h 694182"/>
                    <a:gd name="connsiteX4" fmla="*/ 77915 w 694182"/>
                    <a:gd name="connsiteY4" fmla="*/ 694182 h 694182"/>
                    <a:gd name="connsiteX5" fmla="*/ 0 w 694182"/>
                    <a:gd name="connsiteY5" fmla="*/ 616268 h 694182"/>
                    <a:gd name="connsiteX6" fmla="*/ 0 w 694182"/>
                    <a:gd name="connsiteY6" fmla="*/ 77915 h 694182"/>
                    <a:gd name="connsiteX7" fmla="*/ 77915 w 694182"/>
                    <a:gd name="connsiteY7" fmla="*/ 0 h 694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94182" h="694182">
                      <a:moveTo>
                        <a:pt x="616268" y="0"/>
                      </a:moveTo>
                      <a:cubicBezTo>
                        <a:pt x="659299" y="0"/>
                        <a:pt x="694182" y="34884"/>
                        <a:pt x="694182" y="77915"/>
                      </a:cubicBezTo>
                      <a:lnTo>
                        <a:pt x="694182" y="616268"/>
                      </a:lnTo>
                      <a:cubicBezTo>
                        <a:pt x="694182" y="659299"/>
                        <a:pt x="659299" y="694182"/>
                        <a:pt x="616268" y="694182"/>
                      </a:cubicBezTo>
                      <a:lnTo>
                        <a:pt x="77915" y="694182"/>
                      </a:lnTo>
                      <a:cubicBezTo>
                        <a:pt x="34884" y="694182"/>
                        <a:pt x="0" y="659299"/>
                        <a:pt x="0" y="616268"/>
                      </a:cubicBezTo>
                      <a:lnTo>
                        <a:pt x="0" y="77915"/>
                      </a:lnTo>
                      <a:cubicBezTo>
                        <a:pt x="0" y="34884"/>
                        <a:pt x="34884" y="0"/>
                        <a:pt x="77915" y="0"/>
                      </a:cubicBezTo>
                      <a:close/>
                    </a:path>
                  </a:pathLst>
                </a:custGeom>
                <a:solidFill>
                  <a:srgbClr val="B0B0B0"/>
                </a:solidFill>
                <a:ln w="9525" cap="rnd">
                  <a:solidFill>
                    <a:srgbClr val="070707"/>
                  </a:solidFill>
                  <a:prstDash val="solid"/>
                  <a:round/>
                </a:ln>
              </p:spPr>
              <p:txBody>
                <a:bodyPr rtlCol="0" anchor="ctr"/>
                <a:lstStyle/>
                <a:p>
                  <a:endParaRPr lang="en-US"/>
                </a:p>
              </p:txBody>
            </p:sp>
            <p:sp>
              <p:nvSpPr>
                <p:cNvPr id="24" name="Freeform: Shape 23">
                  <a:extLst>
                    <a:ext uri="{FF2B5EF4-FFF2-40B4-BE49-F238E27FC236}">
                      <a16:creationId xmlns:a16="http://schemas.microsoft.com/office/drawing/2014/main" id="{1591A9DA-1D55-B1D4-0BE2-94255F194BB9}"/>
                    </a:ext>
                  </a:extLst>
                </p:cNvPr>
                <p:cNvSpPr/>
                <p:nvPr/>
              </p:nvSpPr>
              <p:spPr>
                <a:xfrm rot="-2700000">
                  <a:off x="4566279" y="3189874"/>
                  <a:ext cx="461867" cy="461867"/>
                </a:xfrm>
                <a:custGeom>
                  <a:avLst/>
                  <a:gdLst>
                    <a:gd name="connsiteX0" fmla="*/ 409956 w 461867"/>
                    <a:gd name="connsiteY0" fmla="*/ 0 h 461867"/>
                    <a:gd name="connsiteX1" fmla="*/ 461867 w 461867"/>
                    <a:gd name="connsiteY1" fmla="*/ 51911 h 461867"/>
                    <a:gd name="connsiteX2" fmla="*/ 461867 w 461867"/>
                    <a:gd name="connsiteY2" fmla="*/ 409956 h 461867"/>
                    <a:gd name="connsiteX3" fmla="*/ 409956 w 461867"/>
                    <a:gd name="connsiteY3" fmla="*/ 461867 h 461867"/>
                    <a:gd name="connsiteX4" fmla="*/ 51911 w 461867"/>
                    <a:gd name="connsiteY4" fmla="*/ 461867 h 461867"/>
                    <a:gd name="connsiteX5" fmla="*/ 0 w 461867"/>
                    <a:gd name="connsiteY5" fmla="*/ 409956 h 461867"/>
                    <a:gd name="connsiteX6" fmla="*/ 0 w 461867"/>
                    <a:gd name="connsiteY6" fmla="*/ 51911 h 461867"/>
                    <a:gd name="connsiteX7" fmla="*/ 51911 w 461867"/>
                    <a:gd name="connsiteY7" fmla="*/ 0 h 461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61867" h="461867">
                      <a:moveTo>
                        <a:pt x="409956" y="0"/>
                      </a:moveTo>
                      <a:cubicBezTo>
                        <a:pt x="438626" y="0"/>
                        <a:pt x="461867" y="23241"/>
                        <a:pt x="461867" y="51911"/>
                      </a:cubicBezTo>
                      <a:lnTo>
                        <a:pt x="461867" y="409956"/>
                      </a:lnTo>
                      <a:cubicBezTo>
                        <a:pt x="461867" y="438626"/>
                        <a:pt x="438626" y="461867"/>
                        <a:pt x="409956" y="461867"/>
                      </a:cubicBezTo>
                      <a:lnTo>
                        <a:pt x="51911" y="461867"/>
                      </a:lnTo>
                      <a:cubicBezTo>
                        <a:pt x="23241" y="461867"/>
                        <a:pt x="0" y="438626"/>
                        <a:pt x="0" y="409956"/>
                      </a:cubicBezTo>
                      <a:lnTo>
                        <a:pt x="0" y="51911"/>
                      </a:lnTo>
                      <a:cubicBezTo>
                        <a:pt x="0" y="23241"/>
                        <a:pt x="23241" y="0"/>
                        <a:pt x="51911" y="0"/>
                      </a:cubicBezTo>
                      <a:close/>
                    </a:path>
                  </a:pathLst>
                </a:custGeom>
                <a:solidFill>
                  <a:srgbClr val="FFFFFF"/>
                </a:solidFill>
                <a:ln w="9525" cap="flat">
                  <a:noFill/>
                  <a:prstDash val="solid"/>
                  <a:miter/>
                </a:ln>
              </p:spPr>
              <p:txBody>
                <a:bodyPr rtlCol="0" anchor="ctr"/>
                <a:lstStyle/>
                <a:p>
                  <a:endParaRPr lang="en-US" dirty="0"/>
                </a:p>
              </p:txBody>
            </p:sp>
          </p:grpSp>
        </p:grpSp>
        <p:sp>
          <p:nvSpPr>
            <p:cNvPr id="18" name="TextBox 17">
              <a:extLst>
                <a:ext uri="{FF2B5EF4-FFF2-40B4-BE49-F238E27FC236}">
                  <a16:creationId xmlns:a16="http://schemas.microsoft.com/office/drawing/2014/main" id="{26A52E9E-7D50-0ECD-278A-497032C06D5D}"/>
                </a:ext>
              </a:extLst>
            </p:cNvPr>
            <p:cNvSpPr txBox="1"/>
            <p:nvPr/>
          </p:nvSpPr>
          <p:spPr>
            <a:xfrm>
              <a:off x="7174443" y="4342207"/>
              <a:ext cx="2279806" cy="400494"/>
            </a:xfrm>
            <a:prstGeom prst="rect">
              <a:avLst/>
            </a:prstGeom>
            <a:noFill/>
          </p:spPr>
          <p:txBody>
            <a:bodyPr wrap="square" rtlCol="0">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التغيرات التنظيمية أو السوقية  </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sp>
          <p:nvSpPr>
            <p:cNvPr id="19" name="TextBox 18">
              <a:extLst>
                <a:ext uri="{FF2B5EF4-FFF2-40B4-BE49-F238E27FC236}">
                  <a16:creationId xmlns:a16="http://schemas.microsoft.com/office/drawing/2014/main" id="{F475AD29-E08B-9D14-3E7B-7C16D703692E}"/>
                </a:ext>
              </a:extLst>
            </p:cNvPr>
            <p:cNvSpPr txBox="1"/>
            <p:nvPr/>
          </p:nvSpPr>
          <p:spPr>
            <a:xfrm>
              <a:off x="9508632" y="4500952"/>
              <a:ext cx="637590" cy="338554"/>
            </a:xfrm>
            <a:prstGeom prst="rect">
              <a:avLst/>
            </a:prstGeom>
            <a:noFill/>
          </p:spPr>
          <p:txBody>
            <a:bodyPr wrap="square" rtlCol="0">
              <a:spAutoFit/>
            </a:bodyPr>
            <a:lstStyle/>
            <a:p>
              <a:pPr algn="ctr">
                <a:spcAft>
                  <a:spcPts val="800"/>
                </a:spcAft>
              </a:pPr>
              <a:r>
                <a:rPr lang="en-US" sz="1600" b="1" dirty="0">
                  <a:latin typeface="Times New Roman" panose="02020603050405020304" pitchFamily="18" charset="0"/>
                  <a:ea typeface="Calibri" panose="020F0502020204030204" pitchFamily="34" charset="0"/>
                  <a:cs typeface="Adobe Arabic" panose="02040503050201020203" pitchFamily="18" charset="-78"/>
                </a:rPr>
                <a:t>06</a:t>
              </a:r>
            </a:p>
          </p:txBody>
        </p:sp>
      </p:grpSp>
    </p:spTree>
    <p:extLst>
      <p:ext uri="{BB962C8B-B14F-4D97-AF65-F5344CB8AC3E}">
        <p14:creationId xmlns:p14="http://schemas.microsoft.com/office/powerpoint/2010/main" val="41935797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fade">
                                      <p:cBhvr>
                                        <p:cTn id="14" dur="1000"/>
                                        <p:tgtEl>
                                          <p:spTgt spid="15"/>
                                        </p:tgtEl>
                                      </p:cBhvr>
                                    </p:animEffect>
                                    <p:anim calcmode="lin" valueType="num">
                                      <p:cBhvr>
                                        <p:cTn id="15" dur="1000" fill="hold"/>
                                        <p:tgtEl>
                                          <p:spTgt spid="15"/>
                                        </p:tgtEl>
                                        <p:attrNameLst>
                                          <p:attrName>ppt_x</p:attrName>
                                        </p:attrNameLst>
                                      </p:cBhvr>
                                      <p:tavLst>
                                        <p:tav tm="0">
                                          <p:val>
                                            <p:strVal val="#ppt_x"/>
                                          </p:val>
                                        </p:tav>
                                        <p:tav tm="100000">
                                          <p:val>
                                            <p:strVal val="#ppt_x"/>
                                          </p:val>
                                        </p:tav>
                                      </p:tavLst>
                                    </p:anim>
                                    <p:anim calcmode="lin" valueType="num">
                                      <p:cBhvr>
                                        <p:cTn id="16"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أسباب انخفاض الأداء في قطاع الطاقة</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14" name="TextBox 13">
            <a:extLst>
              <a:ext uri="{FF2B5EF4-FFF2-40B4-BE49-F238E27FC236}">
                <a16:creationId xmlns:a16="http://schemas.microsoft.com/office/drawing/2014/main" id="{B27F356E-1D6C-B3C2-F124-0FA308FCA0C9}"/>
              </a:ext>
            </a:extLst>
          </p:cNvPr>
          <p:cNvSpPr txBox="1"/>
          <p:nvPr/>
        </p:nvSpPr>
        <p:spPr>
          <a:xfrm>
            <a:off x="3678823" y="3676566"/>
            <a:ext cx="8081682" cy="1154162"/>
          </a:xfrm>
          <a:prstGeom prst="rect">
            <a:avLst/>
          </a:prstGeom>
          <a:noFill/>
        </p:spPr>
        <p:txBody>
          <a:bodyPr wrap="square">
            <a:spAutoFit/>
          </a:bodyPr>
          <a:lstStyle/>
          <a:p>
            <a:pPr marL="342900" lvl="0" indent="-342900" algn="just" rtl="1">
              <a:lnSpc>
                <a:spcPct val="150000"/>
              </a:lnSpc>
              <a:spcAft>
                <a:spcPts val="800"/>
              </a:spcAft>
              <a:buSzPct val="15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السبب: التحديات الشخصية مثل الضغوط المالية، مشكلات عائلية، أو القلق النفسي قد تنعكس على الأداء.  </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
        <p:nvSpPr>
          <p:cNvPr id="15" name="TextBox 14">
            <a:extLst>
              <a:ext uri="{FF2B5EF4-FFF2-40B4-BE49-F238E27FC236}">
                <a16:creationId xmlns:a16="http://schemas.microsoft.com/office/drawing/2014/main" id="{638194D2-DCAD-70F0-99D6-6DA2CB9326CE}"/>
              </a:ext>
            </a:extLst>
          </p:cNvPr>
          <p:cNvSpPr txBox="1"/>
          <p:nvPr/>
        </p:nvSpPr>
        <p:spPr>
          <a:xfrm>
            <a:off x="2852427" y="5214142"/>
            <a:ext cx="8908078" cy="600164"/>
          </a:xfrm>
          <a:prstGeom prst="rect">
            <a:avLst/>
          </a:prstGeom>
          <a:noFill/>
        </p:spPr>
        <p:txBody>
          <a:bodyPr wrap="square">
            <a:spAutoFit/>
          </a:bodyPr>
          <a:lstStyle/>
          <a:p>
            <a:pPr marL="342900" lvl="0" indent="-342900" algn="just" rtl="1">
              <a:lnSpc>
                <a:spcPct val="150000"/>
              </a:lnSpc>
              <a:spcAft>
                <a:spcPts val="800"/>
              </a:spcAft>
              <a:buSzPct val="15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مثال: مدير مشروع في شركة طاقة رياح قد يظهر تشتتاً في اتخاذ القرارات بسبب ضغوط شخصية.</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grpSp>
        <p:nvGrpSpPr>
          <p:cNvPr id="30" name="Group 29">
            <a:extLst>
              <a:ext uri="{FF2B5EF4-FFF2-40B4-BE49-F238E27FC236}">
                <a16:creationId xmlns:a16="http://schemas.microsoft.com/office/drawing/2014/main" id="{89882AAC-BCF5-D8F4-45FB-69A9E88E5689}"/>
              </a:ext>
            </a:extLst>
          </p:cNvPr>
          <p:cNvGrpSpPr/>
          <p:nvPr/>
        </p:nvGrpSpPr>
        <p:grpSpPr>
          <a:xfrm>
            <a:off x="8325822" y="2199713"/>
            <a:ext cx="3434683" cy="981721"/>
            <a:chOff x="6904272" y="915473"/>
            <a:chExt cx="3434683" cy="981721"/>
          </a:xfrm>
        </p:grpSpPr>
        <p:grpSp>
          <p:nvGrpSpPr>
            <p:cNvPr id="31" name="Group 30">
              <a:extLst>
                <a:ext uri="{FF2B5EF4-FFF2-40B4-BE49-F238E27FC236}">
                  <a16:creationId xmlns:a16="http://schemas.microsoft.com/office/drawing/2014/main" id="{C0673818-68D7-AB25-6B3D-884D95EB8636}"/>
                </a:ext>
              </a:extLst>
            </p:cNvPr>
            <p:cNvGrpSpPr/>
            <p:nvPr/>
          </p:nvGrpSpPr>
          <p:grpSpPr>
            <a:xfrm flipH="1">
              <a:off x="6904272" y="915473"/>
              <a:ext cx="3434683" cy="981721"/>
              <a:chOff x="1036872" y="1394445"/>
              <a:chExt cx="3434683" cy="981721"/>
            </a:xfrm>
          </p:grpSpPr>
          <p:grpSp>
            <p:nvGrpSpPr>
              <p:cNvPr id="34" name="Graphic 2">
                <a:extLst>
                  <a:ext uri="{FF2B5EF4-FFF2-40B4-BE49-F238E27FC236}">
                    <a16:creationId xmlns:a16="http://schemas.microsoft.com/office/drawing/2014/main" id="{D9934F39-0262-A3D0-8398-88C57AF5AD13}"/>
                  </a:ext>
                </a:extLst>
              </p:cNvPr>
              <p:cNvGrpSpPr/>
              <p:nvPr/>
            </p:nvGrpSpPr>
            <p:grpSpPr>
              <a:xfrm>
                <a:off x="1473371" y="1471158"/>
                <a:ext cx="2998184" cy="837820"/>
                <a:chOff x="4742783" y="3006660"/>
                <a:chExt cx="2998184" cy="837820"/>
              </a:xfrm>
            </p:grpSpPr>
            <p:sp>
              <p:nvSpPr>
                <p:cNvPr id="39" name="Freeform: Shape 38">
                  <a:extLst>
                    <a:ext uri="{FF2B5EF4-FFF2-40B4-BE49-F238E27FC236}">
                      <a16:creationId xmlns:a16="http://schemas.microsoft.com/office/drawing/2014/main" id="{FF23CECA-989D-FE02-D5C0-40CC97D02D26}"/>
                    </a:ext>
                  </a:extLst>
                </p:cNvPr>
                <p:cNvSpPr/>
                <p:nvPr/>
              </p:nvSpPr>
              <p:spPr>
                <a:xfrm>
                  <a:off x="6495097" y="3006660"/>
                  <a:ext cx="1245870" cy="828294"/>
                </a:xfrm>
                <a:custGeom>
                  <a:avLst/>
                  <a:gdLst>
                    <a:gd name="connsiteX0" fmla="*/ 830961 w 1245870"/>
                    <a:gd name="connsiteY0" fmla="*/ 828294 h 828294"/>
                    <a:gd name="connsiteX1" fmla="*/ 831723 w 1245870"/>
                    <a:gd name="connsiteY1" fmla="*/ 828294 h 828294"/>
                    <a:gd name="connsiteX2" fmla="*/ 855440 w 1245870"/>
                    <a:gd name="connsiteY2" fmla="*/ 818483 h 828294"/>
                    <a:gd name="connsiteX3" fmla="*/ 1236059 w 1245870"/>
                    <a:gd name="connsiteY3" fmla="*/ 437864 h 828294"/>
                    <a:gd name="connsiteX4" fmla="*/ 1245870 w 1245870"/>
                    <a:gd name="connsiteY4" fmla="*/ 414147 h 828294"/>
                    <a:gd name="connsiteX5" fmla="*/ 1236059 w 1245870"/>
                    <a:gd name="connsiteY5" fmla="*/ 390430 h 828294"/>
                    <a:gd name="connsiteX6" fmla="*/ 855345 w 1245870"/>
                    <a:gd name="connsiteY6" fmla="*/ 9811 h 828294"/>
                    <a:gd name="connsiteX7" fmla="*/ 831628 w 1245870"/>
                    <a:gd name="connsiteY7" fmla="*/ 0 h 828294"/>
                    <a:gd name="connsiteX8" fmla="*/ 828294 w 1245870"/>
                    <a:gd name="connsiteY8" fmla="*/ 0 h 828294"/>
                    <a:gd name="connsiteX9" fmla="*/ 0 w 1245870"/>
                    <a:gd name="connsiteY9" fmla="*/ 828294 h 828294"/>
                    <a:gd name="connsiteX10" fmla="*/ 830866 w 1245870"/>
                    <a:gd name="connsiteY10" fmla="*/ 828294 h 8282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45870" h="828294">
                      <a:moveTo>
                        <a:pt x="830961" y="828294"/>
                      </a:moveTo>
                      <a:lnTo>
                        <a:pt x="831723" y="828294"/>
                      </a:lnTo>
                      <a:cubicBezTo>
                        <a:pt x="840677" y="828294"/>
                        <a:pt x="849059" y="824770"/>
                        <a:pt x="855440" y="818483"/>
                      </a:cubicBezTo>
                      <a:lnTo>
                        <a:pt x="1236059" y="437864"/>
                      </a:lnTo>
                      <a:cubicBezTo>
                        <a:pt x="1242346" y="431578"/>
                        <a:pt x="1245870" y="423101"/>
                        <a:pt x="1245870" y="414147"/>
                      </a:cubicBezTo>
                      <a:cubicBezTo>
                        <a:pt x="1245870" y="405194"/>
                        <a:pt x="1242346" y="396812"/>
                        <a:pt x="1236059" y="390430"/>
                      </a:cubicBezTo>
                      <a:lnTo>
                        <a:pt x="855345" y="9811"/>
                      </a:lnTo>
                      <a:cubicBezTo>
                        <a:pt x="849059" y="3524"/>
                        <a:pt x="840581" y="0"/>
                        <a:pt x="831628" y="0"/>
                      </a:cubicBezTo>
                      <a:lnTo>
                        <a:pt x="828294" y="0"/>
                      </a:lnTo>
                      <a:lnTo>
                        <a:pt x="0" y="828294"/>
                      </a:lnTo>
                      <a:lnTo>
                        <a:pt x="830866" y="828294"/>
                      </a:lnTo>
                      <a:close/>
                    </a:path>
                  </a:pathLst>
                </a:custGeom>
                <a:solidFill>
                  <a:srgbClr val="9ACCCE"/>
                </a:solidFill>
                <a:ln w="9525"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3A63325C-27EB-1757-7589-9A90A81B8082}"/>
                    </a:ext>
                  </a:extLst>
                </p:cNvPr>
                <p:cNvSpPr/>
                <p:nvPr/>
              </p:nvSpPr>
              <p:spPr>
                <a:xfrm>
                  <a:off x="4742783" y="3006660"/>
                  <a:ext cx="2998184" cy="828294"/>
                </a:xfrm>
                <a:custGeom>
                  <a:avLst/>
                  <a:gdLst>
                    <a:gd name="connsiteX0" fmla="*/ 2584037 w 2998184"/>
                    <a:gd name="connsiteY0" fmla="*/ 0 h 828294"/>
                    <a:gd name="connsiteX1" fmla="*/ 2607755 w 2998184"/>
                    <a:gd name="connsiteY1" fmla="*/ 9811 h 828294"/>
                    <a:gd name="connsiteX2" fmla="*/ 2988374 w 2998184"/>
                    <a:gd name="connsiteY2" fmla="*/ 390430 h 828294"/>
                    <a:gd name="connsiteX3" fmla="*/ 2998184 w 2998184"/>
                    <a:gd name="connsiteY3" fmla="*/ 414147 h 828294"/>
                    <a:gd name="connsiteX4" fmla="*/ 2988374 w 2998184"/>
                    <a:gd name="connsiteY4" fmla="*/ 437864 h 828294"/>
                    <a:gd name="connsiteX5" fmla="*/ 2607755 w 2998184"/>
                    <a:gd name="connsiteY5" fmla="*/ 818483 h 828294"/>
                    <a:gd name="connsiteX6" fmla="*/ 2584037 w 2998184"/>
                    <a:gd name="connsiteY6" fmla="*/ 828294 h 828294"/>
                    <a:gd name="connsiteX7" fmla="*/ 414147 w 2998184"/>
                    <a:gd name="connsiteY7" fmla="*/ 828294 h 828294"/>
                    <a:gd name="connsiteX8" fmla="*/ 390430 w 2998184"/>
                    <a:gd name="connsiteY8" fmla="*/ 818483 h 828294"/>
                    <a:gd name="connsiteX9" fmla="*/ 9811 w 2998184"/>
                    <a:gd name="connsiteY9" fmla="*/ 437864 h 828294"/>
                    <a:gd name="connsiteX10" fmla="*/ 0 w 2998184"/>
                    <a:gd name="connsiteY10" fmla="*/ 414147 h 828294"/>
                    <a:gd name="connsiteX11" fmla="*/ 9811 w 2998184"/>
                    <a:gd name="connsiteY11" fmla="*/ 390430 h 828294"/>
                    <a:gd name="connsiteX12" fmla="*/ 390430 w 2998184"/>
                    <a:gd name="connsiteY12" fmla="*/ 9811 h 828294"/>
                    <a:gd name="connsiteX13" fmla="*/ 414147 w 2998184"/>
                    <a:gd name="connsiteY13" fmla="*/ 0 h 828294"/>
                    <a:gd name="connsiteX14" fmla="*/ 2584037 w 2998184"/>
                    <a:gd name="connsiteY14" fmla="*/ 0 h 8282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998184" h="828294">
                      <a:moveTo>
                        <a:pt x="2584037" y="0"/>
                      </a:moveTo>
                      <a:cubicBezTo>
                        <a:pt x="2592991" y="0"/>
                        <a:pt x="2601373" y="3524"/>
                        <a:pt x="2607755" y="9811"/>
                      </a:cubicBezTo>
                      <a:lnTo>
                        <a:pt x="2988374" y="390430"/>
                      </a:lnTo>
                      <a:cubicBezTo>
                        <a:pt x="2994660" y="396716"/>
                        <a:pt x="2998184" y="405194"/>
                        <a:pt x="2998184" y="414147"/>
                      </a:cubicBezTo>
                      <a:cubicBezTo>
                        <a:pt x="2998184" y="423101"/>
                        <a:pt x="2994660" y="431483"/>
                        <a:pt x="2988374" y="437864"/>
                      </a:cubicBezTo>
                      <a:lnTo>
                        <a:pt x="2607755" y="818483"/>
                      </a:lnTo>
                      <a:cubicBezTo>
                        <a:pt x="2601468" y="824770"/>
                        <a:pt x="2592991" y="828294"/>
                        <a:pt x="2584037" y="828294"/>
                      </a:cubicBezTo>
                      <a:lnTo>
                        <a:pt x="414147" y="828294"/>
                      </a:lnTo>
                      <a:cubicBezTo>
                        <a:pt x="405194" y="828294"/>
                        <a:pt x="396811" y="824770"/>
                        <a:pt x="390430" y="818483"/>
                      </a:cubicBezTo>
                      <a:lnTo>
                        <a:pt x="9811" y="437864"/>
                      </a:lnTo>
                      <a:cubicBezTo>
                        <a:pt x="3524" y="431578"/>
                        <a:pt x="0" y="423101"/>
                        <a:pt x="0" y="414147"/>
                      </a:cubicBezTo>
                      <a:cubicBezTo>
                        <a:pt x="0" y="405194"/>
                        <a:pt x="3524" y="396812"/>
                        <a:pt x="9811" y="390430"/>
                      </a:cubicBezTo>
                      <a:lnTo>
                        <a:pt x="390430" y="9811"/>
                      </a:lnTo>
                      <a:cubicBezTo>
                        <a:pt x="396716" y="3524"/>
                        <a:pt x="405194" y="0"/>
                        <a:pt x="414147" y="0"/>
                      </a:cubicBezTo>
                      <a:lnTo>
                        <a:pt x="2584037" y="0"/>
                      </a:lnTo>
                      <a:close/>
                    </a:path>
                  </a:pathLst>
                </a:custGeom>
                <a:noFill/>
                <a:ln w="9525" cap="rnd">
                  <a:solidFill>
                    <a:srgbClr val="070707"/>
                  </a:solidFill>
                  <a:prstDash val="solid"/>
                  <a:round/>
                </a:ln>
              </p:spPr>
              <p:txBody>
                <a:bodyPr rtlCol="0" anchor="ctr"/>
                <a:lstStyle/>
                <a:p>
                  <a:endParaRPr lang="en-US"/>
                </a:p>
              </p:txBody>
            </p:sp>
            <p:sp>
              <p:nvSpPr>
                <p:cNvPr id="41" name="Freeform: Shape 40">
                  <a:extLst>
                    <a:ext uri="{FF2B5EF4-FFF2-40B4-BE49-F238E27FC236}">
                      <a16:creationId xmlns:a16="http://schemas.microsoft.com/office/drawing/2014/main" id="{C69F6714-A460-6189-FBC5-541953BFAF23}"/>
                    </a:ext>
                  </a:extLst>
                </p:cNvPr>
                <p:cNvSpPr/>
                <p:nvPr/>
              </p:nvSpPr>
              <p:spPr>
                <a:xfrm>
                  <a:off x="4895183" y="3109912"/>
                  <a:ext cx="2796650" cy="615886"/>
                </a:xfrm>
                <a:custGeom>
                  <a:avLst/>
                  <a:gdLst>
                    <a:gd name="connsiteX0" fmla="*/ 2279809 w 2796650"/>
                    <a:gd name="connsiteY0" fmla="*/ 549783 h 615886"/>
                    <a:gd name="connsiteX1" fmla="*/ 2779967 w 2796650"/>
                    <a:gd name="connsiteY1" fmla="*/ 94012 h 615886"/>
                    <a:gd name="connsiteX2" fmla="*/ 2745772 w 2796650"/>
                    <a:gd name="connsiteY2" fmla="*/ 5715 h 615886"/>
                    <a:gd name="connsiteX3" fmla="*/ 333185 w 2796650"/>
                    <a:gd name="connsiteY3" fmla="*/ 0 h 615886"/>
                    <a:gd name="connsiteX4" fmla="*/ 276701 w 2796650"/>
                    <a:gd name="connsiteY4" fmla="*/ 23431 h 615886"/>
                    <a:gd name="connsiteX5" fmla="*/ 0 w 2796650"/>
                    <a:gd name="connsiteY5" fmla="*/ 302038 h 615886"/>
                    <a:gd name="connsiteX6" fmla="*/ 276796 w 2796650"/>
                    <a:gd name="connsiteY6" fmla="*/ 586264 h 615886"/>
                    <a:gd name="connsiteX7" fmla="*/ 333375 w 2796650"/>
                    <a:gd name="connsiteY7" fmla="*/ 610267 h 615886"/>
                    <a:gd name="connsiteX8" fmla="*/ 2108835 w 2796650"/>
                    <a:gd name="connsiteY8" fmla="*/ 615887 h 615886"/>
                    <a:gd name="connsiteX9" fmla="*/ 2279904 w 2796650"/>
                    <a:gd name="connsiteY9" fmla="*/ 549688 h 615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796650" h="615886">
                      <a:moveTo>
                        <a:pt x="2279809" y="549783"/>
                      </a:moveTo>
                      <a:lnTo>
                        <a:pt x="2779967" y="94012"/>
                      </a:lnTo>
                      <a:cubicBezTo>
                        <a:pt x="2814257" y="62770"/>
                        <a:pt x="2792159" y="5715"/>
                        <a:pt x="2745772" y="5715"/>
                      </a:cubicBezTo>
                      <a:lnTo>
                        <a:pt x="333185" y="0"/>
                      </a:lnTo>
                      <a:cubicBezTo>
                        <a:pt x="311944" y="0"/>
                        <a:pt x="291656" y="8382"/>
                        <a:pt x="276701" y="23431"/>
                      </a:cubicBezTo>
                      <a:lnTo>
                        <a:pt x="0" y="302038"/>
                      </a:lnTo>
                      <a:lnTo>
                        <a:pt x="276796" y="586264"/>
                      </a:lnTo>
                      <a:cubicBezTo>
                        <a:pt x="291656" y="601504"/>
                        <a:pt x="312039" y="610172"/>
                        <a:pt x="333375" y="610267"/>
                      </a:cubicBezTo>
                      <a:lnTo>
                        <a:pt x="2108835" y="615887"/>
                      </a:lnTo>
                      <a:cubicBezTo>
                        <a:pt x="2172081" y="615887"/>
                        <a:pt x="2233136" y="592265"/>
                        <a:pt x="2279904" y="549688"/>
                      </a:cubicBezTo>
                      <a:close/>
                    </a:path>
                  </a:pathLst>
                </a:custGeom>
                <a:solidFill>
                  <a:srgbClr val="FFFFFF"/>
                </a:solidFill>
                <a:ln w="9525" cap="flat">
                  <a:noFill/>
                  <a:prstDash val="solid"/>
                  <a:miter/>
                </a:ln>
              </p:spPr>
              <p:txBody>
                <a:bodyPr rtlCol="0" anchor="ctr"/>
                <a:lstStyle/>
                <a:p>
                  <a:endParaRPr lang="en-US"/>
                </a:p>
              </p:txBody>
            </p:sp>
            <p:sp>
              <p:nvSpPr>
                <p:cNvPr id="42" name="Freeform: Shape 41">
                  <a:extLst>
                    <a:ext uri="{FF2B5EF4-FFF2-40B4-BE49-F238E27FC236}">
                      <a16:creationId xmlns:a16="http://schemas.microsoft.com/office/drawing/2014/main" id="{A449011A-3BA2-BB09-71E2-DD650A683DBC}"/>
                    </a:ext>
                  </a:extLst>
                </p:cNvPr>
                <p:cNvSpPr/>
                <p:nvPr/>
              </p:nvSpPr>
              <p:spPr>
                <a:xfrm>
                  <a:off x="6495192" y="3599520"/>
                  <a:ext cx="555974" cy="235434"/>
                </a:xfrm>
                <a:custGeom>
                  <a:avLst/>
                  <a:gdLst>
                    <a:gd name="connsiteX0" fmla="*/ 555974 w 555974"/>
                    <a:gd name="connsiteY0" fmla="*/ 235434 h 235434"/>
                    <a:gd name="connsiteX1" fmla="*/ 350615 w 555974"/>
                    <a:gd name="connsiteY1" fmla="*/ 30075 h 235434"/>
                    <a:gd name="connsiteX2" fmla="*/ 205359 w 555974"/>
                    <a:gd name="connsiteY2" fmla="*/ 30075 h 235434"/>
                    <a:gd name="connsiteX3" fmla="*/ 0 w 555974"/>
                    <a:gd name="connsiteY3" fmla="*/ 235434 h 235434"/>
                    <a:gd name="connsiteX4" fmla="*/ 555974 w 555974"/>
                    <a:gd name="connsiteY4" fmla="*/ 235434 h 2354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5974" h="235434">
                      <a:moveTo>
                        <a:pt x="555974" y="235434"/>
                      </a:moveTo>
                      <a:lnTo>
                        <a:pt x="350615" y="30075"/>
                      </a:lnTo>
                      <a:cubicBezTo>
                        <a:pt x="310515" y="-10025"/>
                        <a:pt x="245459" y="-10025"/>
                        <a:pt x="205359" y="30075"/>
                      </a:cubicBezTo>
                      <a:lnTo>
                        <a:pt x="0" y="235434"/>
                      </a:lnTo>
                      <a:lnTo>
                        <a:pt x="555974" y="235434"/>
                      </a:lnTo>
                      <a:close/>
                    </a:path>
                  </a:pathLst>
                </a:custGeom>
                <a:solidFill>
                  <a:srgbClr val="9ACCCE"/>
                </a:solidFill>
                <a:ln w="9525" cap="flat">
                  <a:noFill/>
                  <a:prstDash val="solid"/>
                  <a:miter/>
                </a:ln>
              </p:spPr>
              <p:txBody>
                <a:bodyPr rtlCol="0" anchor="ctr"/>
                <a:lstStyle/>
                <a:p>
                  <a:endParaRPr lang="en-US"/>
                </a:p>
              </p:txBody>
            </p:sp>
            <p:sp>
              <p:nvSpPr>
                <p:cNvPr id="43" name="Freeform: Shape 42">
                  <a:extLst>
                    <a:ext uri="{FF2B5EF4-FFF2-40B4-BE49-F238E27FC236}">
                      <a16:creationId xmlns:a16="http://schemas.microsoft.com/office/drawing/2014/main" id="{B7B6D20D-7C42-13DB-4E76-B7AAC8E31844}"/>
                    </a:ext>
                  </a:extLst>
                </p:cNvPr>
                <p:cNvSpPr/>
                <p:nvPr/>
              </p:nvSpPr>
              <p:spPr>
                <a:xfrm>
                  <a:off x="6385750" y="3834955"/>
                  <a:ext cx="711327" cy="9525"/>
                </a:xfrm>
                <a:custGeom>
                  <a:avLst/>
                  <a:gdLst>
                    <a:gd name="connsiteX0" fmla="*/ 711327 w 711327"/>
                    <a:gd name="connsiteY0" fmla="*/ 0 h 9525"/>
                    <a:gd name="connsiteX1" fmla="*/ 0 w 711327"/>
                    <a:gd name="connsiteY1" fmla="*/ 0 h 9525"/>
                  </a:gdLst>
                  <a:ahLst/>
                  <a:cxnLst>
                    <a:cxn ang="0">
                      <a:pos x="connsiteX0" y="connsiteY0"/>
                    </a:cxn>
                    <a:cxn ang="0">
                      <a:pos x="connsiteX1" y="connsiteY1"/>
                    </a:cxn>
                  </a:cxnLst>
                  <a:rect l="l" t="t" r="r" b="b"/>
                  <a:pathLst>
                    <a:path w="711327" h="9525">
                      <a:moveTo>
                        <a:pt x="711327" y="0"/>
                      </a:moveTo>
                      <a:lnTo>
                        <a:pt x="0" y="0"/>
                      </a:lnTo>
                    </a:path>
                  </a:pathLst>
                </a:custGeom>
                <a:ln w="9525" cap="rnd">
                  <a:solidFill>
                    <a:srgbClr val="070707"/>
                  </a:solidFill>
                  <a:prstDash val="solid"/>
                  <a:round/>
                </a:ln>
              </p:spPr>
              <p:txBody>
                <a:bodyPr rtlCol="0" anchor="ctr"/>
                <a:lstStyle/>
                <a:p>
                  <a:endParaRPr lang="en-US"/>
                </a:p>
              </p:txBody>
            </p:sp>
          </p:grpSp>
          <p:grpSp>
            <p:nvGrpSpPr>
              <p:cNvPr id="35" name="Graphic 2">
                <a:extLst>
                  <a:ext uri="{FF2B5EF4-FFF2-40B4-BE49-F238E27FC236}">
                    <a16:creationId xmlns:a16="http://schemas.microsoft.com/office/drawing/2014/main" id="{540162C5-84CB-FD47-1FD4-6E873CE57B4E}"/>
                  </a:ext>
                </a:extLst>
              </p:cNvPr>
              <p:cNvGrpSpPr/>
              <p:nvPr/>
            </p:nvGrpSpPr>
            <p:grpSpPr>
              <a:xfrm>
                <a:off x="1036872" y="1394445"/>
                <a:ext cx="981721" cy="981721"/>
                <a:chOff x="4306284" y="2929947"/>
                <a:chExt cx="981721" cy="981721"/>
              </a:xfrm>
            </p:grpSpPr>
            <p:sp>
              <p:nvSpPr>
                <p:cNvPr id="36" name="Freeform: Shape 35">
                  <a:extLst>
                    <a:ext uri="{FF2B5EF4-FFF2-40B4-BE49-F238E27FC236}">
                      <a16:creationId xmlns:a16="http://schemas.microsoft.com/office/drawing/2014/main" id="{26B9218F-8BB3-01AC-10DC-6BF8A81A3C0C}"/>
                    </a:ext>
                  </a:extLst>
                </p:cNvPr>
                <p:cNvSpPr/>
                <p:nvPr/>
              </p:nvSpPr>
              <p:spPr>
                <a:xfrm rot="-2700000">
                  <a:off x="4450054" y="3073716"/>
                  <a:ext cx="694182" cy="694182"/>
                </a:xfrm>
                <a:custGeom>
                  <a:avLst/>
                  <a:gdLst>
                    <a:gd name="connsiteX0" fmla="*/ 616268 w 694182"/>
                    <a:gd name="connsiteY0" fmla="*/ 0 h 694182"/>
                    <a:gd name="connsiteX1" fmla="*/ 694182 w 694182"/>
                    <a:gd name="connsiteY1" fmla="*/ 77915 h 694182"/>
                    <a:gd name="connsiteX2" fmla="*/ 694182 w 694182"/>
                    <a:gd name="connsiteY2" fmla="*/ 616268 h 694182"/>
                    <a:gd name="connsiteX3" fmla="*/ 616268 w 694182"/>
                    <a:gd name="connsiteY3" fmla="*/ 694182 h 694182"/>
                    <a:gd name="connsiteX4" fmla="*/ 77915 w 694182"/>
                    <a:gd name="connsiteY4" fmla="*/ 694182 h 694182"/>
                    <a:gd name="connsiteX5" fmla="*/ 0 w 694182"/>
                    <a:gd name="connsiteY5" fmla="*/ 616268 h 694182"/>
                    <a:gd name="connsiteX6" fmla="*/ 0 w 694182"/>
                    <a:gd name="connsiteY6" fmla="*/ 77915 h 694182"/>
                    <a:gd name="connsiteX7" fmla="*/ 77915 w 694182"/>
                    <a:gd name="connsiteY7" fmla="*/ 0 h 694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94182" h="694182">
                      <a:moveTo>
                        <a:pt x="616268" y="0"/>
                      </a:moveTo>
                      <a:cubicBezTo>
                        <a:pt x="659299" y="0"/>
                        <a:pt x="694182" y="34884"/>
                        <a:pt x="694182" y="77915"/>
                      </a:cubicBezTo>
                      <a:lnTo>
                        <a:pt x="694182" y="616268"/>
                      </a:lnTo>
                      <a:cubicBezTo>
                        <a:pt x="694182" y="659299"/>
                        <a:pt x="659299" y="694182"/>
                        <a:pt x="616268" y="694182"/>
                      </a:cubicBezTo>
                      <a:lnTo>
                        <a:pt x="77915" y="694182"/>
                      </a:lnTo>
                      <a:cubicBezTo>
                        <a:pt x="34884" y="694182"/>
                        <a:pt x="0" y="659299"/>
                        <a:pt x="0" y="616268"/>
                      </a:cubicBezTo>
                      <a:lnTo>
                        <a:pt x="0" y="77915"/>
                      </a:lnTo>
                      <a:cubicBezTo>
                        <a:pt x="0" y="34884"/>
                        <a:pt x="34884" y="0"/>
                        <a:pt x="77915" y="0"/>
                      </a:cubicBezTo>
                      <a:close/>
                    </a:path>
                  </a:pathLst>
                </a:custGeom>
                <a:solidFill>
                  <a:srgbClr val="9ACCCE"/>
                </a:solidFill>
                <a:ln w="9525" cap="flat">
                  <a:noFill/>
                  <a:prstDash val="solid"/>
                  <a:miter/>
                </a:ln>
              </p:spPr>
              <p:txBody>
                <a:bodyPr rtlCol="0" anchor="ctr"/>
                <a:lstStyle/>
                <a:p>
                  <a:endParaRPr lang="en-US"/>
                </a:p>
              </p:txBody>
            </p:sp>
            <p:sp>
              <p:nvSpPr>
                <p:cNvPr id="37" name="Freeform: Shape 36">
                  <a:extLst>
                    <a:ext uri="{FF2B5EF4-FFF2-40B4-BE49-F238E27FC236}">
                      <a16:creationId xmlns:a16="http://schemas.microsoft.com/office/drawing/2014/main" id="{8F51AE8A-AA22-9D6B-BE25-07E50DAD5D2B}"/>
                    </a:ext>
                  </a:extLst>
                </p:cNvPr>
                <p:cNvSpPr/>
                <p:nvPr/>
              </p:nvSpPr>
              <p:spPr>
                <a:xfrm rot="-2700000">
                  <a:off x="4450054" y="3073716"/>
                  <a:ext cx="694182" cy="694182"/>
                </a:xfrm>
                <a:custGeom>
                  <a:avLst/>
                  <a:gdLst>
                    <a:gd name="connsiteX0" fmla="*/ 616268 w 694182"/>
                    <a:gd name="connsiteY0" fmla="*/ 0 h 694182"/>
                    <a:gd name="connsiteX1" fmla="*/ 694182 w 694182"/>
                    <a:gd name="connsiteY1" fmla="*/ 77915 h 694182"/>
                    <a:gd name="connsiteX2" fmla="*/ 694182 w 694182"/>
                    <a:gd name="connsiteY2" fmla="*/ 616268 h 694182"/>
                    <a:gd name="connsiteX3" fmla="*/ 616268 w 694182"/>
                    <a:gd name="connsiteY3" fmla="*/ 694182 h 694182"/>
                    <a:gd name="connsiteX4" fmla="*/ 77915 w 694182"/>
                    <a:gd name="connsiteY4" fmla="*/ 694182 h 694182"/>
                    <a:gd name="connsiteX5" fmla="*/ 0 w 694182"/>
                    <a:gd name="connsiteY5" fmla="*/ 616268 h 694182"/>
                    <a:gd name="connsiteX6" fmla="*/ 0 w 694182"/>
                    <a:gd name="connsiteY6" fmla="*/ 77915 h 694182"/>
                    <a:gd name="connsiteX7" fmla="*/ 77915 w 694182"/>
                    <a:gd name="connsiteY7" fmla="*/ 0 h 694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94182" h="694182">
                      <a:moveTo>
                        <a:pt x="616268" y="0"/>
                      </a:moveTo>
                      <a:cubicBezTo>
                        <a:pt x="659299" y="0"/>
                        <a:pt x="694182" y="34884"/>
                        <a:pt x="694182" y="77915"/>
                      </a:cubicBezTo>
                      <a:lnTo>
                        <a:pt x="694182" y="616268"/>
                      </a:lnTo>
                      <a:cubicBezTo>
                        <a:pt x="694182" y="659299"/>
                        <a:pt x="659299" y="694182"/>
                        <a:pt x="616268" y="694182"/>
                      </a:cubicBezTo>
                      <a:lnTo>
                        <a:pt x="77915" y="694182"/>
                      </a:lnTo>
                      <a:cubicBezTo>
                        <a:pt x="34884" y="694182"/>
                        <a:pt x="0" y="659299"/>
                        <a:pt x="0" y="616268"/>
                      </a:cubicBezTo>
                      <a:lnTo>
                        <a:pt x="0" y="77915"/>
                      </a:lnTo>
                      <a:cubicBezTo>
                        <a:pt x="0" y="34884"/>
                        <a:pt x="34884" y="0"/>
                        <a:pt x="77915" y="0"/>
                      </a:cubicBezTo>
                      <a:close/>
                    </a:path>
                  </a:pathLst>
                </a:custGeom>
                <a:noFill/>
                <a:ln w="9525" cap="rnd">
                  <a:solidFill>
                    <a:srgbClr val="070707"/>
                  </a:solidFill>
                  <a:prstDash val="solid"/>
                  <a:round/>
                </a:ln>
              </p:spPr>
              <p:txBody>
                <a:bodyPr rtlCol="0" anchor="ctr"/>
                <a:lstStyle/>
                <a:p>
                  <a:endParaRPr lang="en-US"/>
                </a:p>
              </p:txBody>
            </p:sp>
            <p:sp>
              <p:nvSpPr>
                <p:cNvPr id="38" name="Freeform: Shape 37">
                  <a:extLst>
                    <a:ext uri="{FF2B5EF4-FFF2-40B4-BE49-F238E27FC236}">
                      <a16:creationId xmlns:a16="http://schemas.microsoft.com/office/drawing/2014/main" id="{1B89294F-60AB-2D0B-0432-C267E5633F91}"/>
                    </a:ext>
                  </a:extLst>
                </p:cNvPr>
                <p:cNvSpPr/>
                <p:nvPr/>
              </p:nvSpPr>
              <p:spPr>
                <a:xfrm rot="-2700000">
                  <a:off x="4566279" y="3189874"/>
                  <a:ext cx="461867" cy="461867"/>
                </a:xfrm>
                <a:custGeom>
                  <a:avLst/>
                  <a:gdLst>
                    <a:gd name="connsiteX0" fmla="*/ 409956 w 461867"/>
                    <a:gd name="connsiteY0" fmla="*/ 0 h 461867"/>
                    <a:gd name="connsiteX1" fmla="*/ 461867 w 461867"/>
                    <a:gd name="connsiteY1" fmla="*/ 51911 h 461867"/>
                    <a:gd name="connsiteX2" fmla="*/ 461867 w 461867"/>
                    <a:gd name="connsiteY2" fmla="*/ 409956 h 461867"/>
                    <a:gd name="connsiteX3" fmla="*/ 409956 w 461867"/>
                    <a:gd name="connsiteY3" fmla="*/ 461867 h 461867"/>
                    <a:gd name="connsiteX4" fmla="*/ 51911 w 461867"/>
                    <a:gd name="connsiteY4" fmla="*/ 461867 h 461867"/>
                    <a:gd name="connsiteX5" fmla="*/ 0 w 461867"/>
                    <a:gd name="connsiteY5" fmla="*/ 409956 h 461867"/>
                    <a:gd name="connsiteX6" fmla="*/ 0 w 461867"/>
                    <a:gd name="connsiteY6" fmla="*/ 51911 h 461867"/>
                    <a:gd name="connsiteX7" fmla="*/ 51911 w 461867"/>
                    <a:gd name="connsiteY7" fmla="*/ 0 h 461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61867" h="461867">
                      <a:moveTo>
                        <a:pt x="409956" y="0"/>
                      </a:moveTo>
                      <a:cubicBezTo>
                        <a:pt x="438626" y="0"/>
                        <a:pt x="461867" y="23241"/>
                        <a:pt x="461867" y="51911"/>
                      </a:cubicBezTo>
                      <a:lnTo>
                        <a:pt x="461867" y="409956"/>
                      </a:lnTo>
                      <a:cubicBezTo>
                        <a:pt x="461867" y="438626"/>
                        <a:pt x="438626" y="461867"/>
                        <a:pt x="409956" y="461867"/>
                      </a:cubicBezTo>
                      <a:lnTo>
                        <a:pt x="51911" y="461867"/>
                      </a:lnTo>
                      <a:cubicBezTo>
                        <a:pt x="23241" y="461867"/>
                        <a:pt x="0" y="438626"/>
                        <a:pt x="0" y="409956"/>
                      </a:cubicBezTo>
                      <a:lnTo>
                        <a:pt x="0" y="51911"/>
                      </a:lnTo>
                      <a:cubicBezTo>
                        <a:pt x="0" y="23241"/>
                        <a:pt x="23241" y="0"/>
                        <a:pt x="51911" y="0"/>
                      </a:cubicBezTo>
                      <a:close/>
                    </a:path>
                  </a:pathLst>
                </a:custGeom>
                <a:solidFill>
                  <a:srgbClr val="FFFFFF"/>
                </a:solidFill>
                <a:ln w="9525" cap="flat">
                  <a:noFill/>
                  <a:prstDash val="solid"/>
                  <a:miter/>
                </a:ln>
              </p:spPr>
              <p:txBody>
                <a:bodyPr rtlCol="0" anchor="ctr"/>
                <a:lstStyle/>
                <a:p>
                  <a:endParaRPr lang="en-US"/>
                </a:p>
              </p:txBody>
            </p:sp>
          </p:grpSp>
        </p:grpSp>
        <p:sp>
          <p:nvSpPr>
            <p:cNvPr id="32" name="TextBox 31">
              <a:extLst>
                <a:ext uri="{FF2B5EF4-FFF2-40B4-BE49-F238E27FC236}">
                  <a16:creationId xmlns:a16="http://schemas.microsoft.com/office/drawing/2014/main" id="{6C26A6F5-D5CC-2DB8-8352-3F38305D23E3}"/>
                </a:ext>
              </a:extLst>
            </p:cNvPr>
            <p:cNvSpPr txBox="1"/>
            <p:nvPr/>
          </p:nvSpPr>
          <p:spPr>
            <a:xfrm>
              <a:off x="7174443" y="1055548"/>
              <a:ext cx="2279806" cy="400494"/>
            </a:xfrm>
            <a:prstGeom prst="rect">
              <a:avLst/>
            </a:prstGeom>
            <a:noFill/>
          </p:spPr>
          <p:txBody>
            <a:bodyPr wrap="square" rtlCol="0">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مشكلات شخصية أو نفسية  </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sp>
          <p:nvSpPr>
            <p:cNvPr id="33" name="TextBox 32">
              <a:extLst>
                <a:ext uri="{FF2B5EF4-FFF2-40B4-BE49-F238E27FC236}">
                  <a16:creationId xmlns:a16="http://schemas.microsoft.com/office/drawing/2014/main" id="{B2283B25-8D1F-5A11-CB9A-F7D0E7E32854}"/>
                </a:ext>
              </a:extLst>
            </p:cNvPr>
            <p:cNvSpPr txBox="1"/>
            <p:nvPr/>
          </p:nvSpPr>
          <p:spPr>
            <a:xfrm>
              <a:off x="9508632" y="1214293"/>
              <a:ext cx="637590" cy="338554"/>
            </a:xfrm>
            <a:prstGeom prst="rect">
              <a:avLst/>
            </a:prstGeom>
            <a:noFill/>
          </p:spPr>
          <p:txBody>
            <a:bodyPr wrap="square" rtlCol="0">
              <a:spAutoFit/>
            </a:bodyPr>
            <a:lstStyle/>
            <a:p>
              <a:pPr algn="ctr">
                <a:spcAft>
                  <a:spcPts val="800"/>
                </a:spcAft>
              </a:pPr>
              <a:r>
                <a:rPr lang="en-US" sz="1600" b="1" dirty="0">
                  <a:latin typeface="Times New Roman" panose="02020603050405020304" pitchFamily="18" charset="0"/>
                  <a:ea typeface="Calibri" panose="020F0502020204030204" pitchFamily="34" charset="0"/>
                  <a:cs typeface="Adobe Arabic" panose="02040503050201020203" pitchFamily="18" charset="-78"/>
                </a:rPr>
                <a:t>07</a:t>
              </a:r>
            </a:p>
          </p:txBody>
        </p:sp>
      </p:grpSp>
    </p:spTree>
    <p:extLst>
      <p:ext uri="{BB962C8B-B14F-4D97-AF65-F5344CB8AC3E}">
        <p14:creationId xmlns:p14="http://schemas.microsoft.com/office/powerpoint/2010/main" val="13198699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fade">
                                      <p:cBhvr>
                                        <p:cTn id="14" dur="1000"/>
                                        <p:tgtEl>
                                          <p:spTgt spid="15"/>
                                        </p:tgtEl>
                                      </p:cBhvr>
                                    </p:animEffect>
                                    <p:anim calcmode="lin" valueType="num">
                                      <p:cBhvr>
                                        <p:cTn id="15" dur="1000" fill="hold"/>
                                        <p:tgtEl>
                                          <p:spTgt spid="15"/>
                                        </p:tgtEl>
                                        <p:attrNameLst>
                                          <p:attrName>ppt_x</p:attrName>
                                        </p:attrNameLst>
                                      </p:cBhvr>
                                      <p:tavLst>
                                        <p:tav tm="0">
                                          <p:val>
                                            <p:strVal val="#ppt_x"/>
                                          </p:val>
                                        </p:tav>
                                        <p:tav tm="100000">
                                          <p:val>
                                            <p:strVal val="#ppt_x"/>
                                          </p:val>
                                        </p:tav>
                                      </p:tavLst>
                                    </p:anim>
                                    <p:anim calcmode="lin" valueType="num">
                                      <p:cBhvr>
                                        <p:cTn id="16"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الفرق بين الإدارة والقيادة في توجيه الفرق</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14" name="TextBox 13">
            <a:extLst>
              <a:ext uri="{FF2B5EF4-FFF2-40B4-BE49-F238E27FC236}">
                <a16:creationId xmlns:a16="http://schemas.microsoft.com/office/drawing/2014/main" id="{AADD489C-8EB4-C2A7-1AAB-A07CF57198A0}"/>
              </a:ext>
            </a:extLst>
          </p:cNvPr>
          <p:cNvSpPr txBox="1"/>
          <p:nvPr/>
        </p:nvSpPr>
        <p:spPr>
          <a:xfrm>
            <a:off x="3624737" y="2239556"/>
            <a:ext cx="8081682" cy="587853"/>
          </a:xfrm>
          <a:prstGeom prst="rect">
            <a:avLst/>
          </a:prstGeom>
          <a:noFill/>
        </p:spPr>
        <p:txBody>
          <a:bodyPr wrap="square">
            <a:spAutoFit/>
          </a:bodyPr>
          <a:lstStyle/>
          <a:p>
            <a:pPr algn="r" rtl="1">
              <a:lnSpc>
                <a:spcPct val="115000"/>
              </a:lnSpc>
            </a:pPr>
            <a:r>
              <a:rPr lang="ar-SA" sz="28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تعريف الإدارة:</a:t>
            </a:r>
            <a:endParaRPr lang="en-US" sz="28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sp>
        <p:nvSpPr>
          <p:cNvPr id="16" name="TextBox 15">
            <a:extLst>
              <a:ext uri="{FF2B5EF4-FFF2-40B4-BE49-F238E27FC236}">
                <a16:creationId xmlns:a16="http://schemas.microsoft.com/office/drawing/2014/main" id="{C702CD8C-803E-D64C-8A05-289BBFF0A15B}"/>
              </a:ext>
            </a:extLst>
          </p:cNvPr>
          <p:cNvSpPr txBox="1"/>
          <p:nvPr/>
        </p:nvSpPr>
        <p:spPr>
          <a:xfrm>
            <a:off x="3624737" y="2827409"/>
            <a:ext cx="8081682" cy="1154162"/>
          </a:xfrm>
          <a:prstGeom prst="rect">
            <a:avLst/>
          </a:prstGeom>
          <a:noFill/>
        </p:spPr>
        <p:txBody>
          <a:bodyPr wrap="square">
            <a:spAutoFit/>
          </a:bodyPr>
          <a:lstStyle/>
          <a:p>
            <a:pPr marL="342900" indent="-342900" algn="just" rtl="1">
              <a:lnSpc>
                <a:spcPct val="150000"/>
              </a:lnSpc>
              <a:spcAft>
                <a:spcPts val="800"/>
              </a:spcAft>
              <a:buSzPct val="150000"/>
              <a:buBlip>
                <a:blip r:embed="rId2"/>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الإدارة هي عملية تخطيط وتنظيم وتوجيه ومراقبة الموارد البشرية والمادية لتحقيق أهداف المؤسسة بكفاءة وفعالية. تُركّز على تنسيق المهام، وضع الخطط، وإدارة العمليات اليومية.</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
        <p:nvSpPr>
          <p:cNvPr id="31" name="TextBox 30">
            <a:extLst>
              <a:ext uri="{FF2B5EF4-FFF2-40B4-BE49-F238E27FC236}">
                <a16:creationId xmlns:a16="http://schemas.microsoft.com/office/drawing/2014/main" id="{D0085DD1-57AA-CFC4-D1B7-A2EB0F7F5807}"/>
              </a:ext>
            </a:extLst>
          </p:cNvPr>
          <p:cNvSpPr txBox="1"/>
          <p:nvPr/>
        </p:nvSpPr>
        <p:spPr>
          <a:xfrm>
            <a:off x="3624737" y="4569424"/>
            <a:ext cx="8081682" cy="600164"/>
          </a:xfrm>
          <a:prstGeom prst="rect">
            <a:avLst/>
          </a:prstGeom>
          <a:noFill/>
        </p:spPr>
        <p:txBody>
          <a:bodyPr wrap="square">
            <a:spAutoFit/>
          </a:bodyPr>
          <a:lstStyle/>
          <a:p>
            <a:pPr marL="342900" lvl="0" indent="-342900" algn="just" rtl="1">
              <a:lnSpc>
                <a:spcPct val="150000"/>
              </a:lnSpc>
              <a:spcAft>
                <a:spcPts val="800"/>
              </a:spcAft>
              <a:buSzPct val="150000"/>
              <a:buBlip>
                <a:blip r:embed="rId2"/>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مثال: مدير يضع جدولاً زمنياً لمشروع، يحدد الميزانية، ويوزع المهام على أعضاء الفريق.</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pic>
        <p:nvPicPr>
          <p:cNvPr id="33" name="Picture 32">
            <a:extLst>
              <a:ext uri="{FF2B5EF4-FFF2-40B4-BE49-F238E27FC236}">
                <a16:creationId xmlns:a16="http://schemas.microsoft.com/office/drawing/2014/main" id="{65DD3044-7250-BDC6-5554-D336FDB23209}"/>
              </a:ext>
            </a:extLst>
          </p:cNvPr>
          <p:cNvPicPr>
            <a:picLocks noChangeAspect="1"/>
          </p:cNvPicPr>
          <p:nvPr/>
        </p:nvPicPr>
        <p:blipFill>
          <a:blip r:embed="rId3"/>
          <a:stretch>
            <a:fillRect/>
          </a:stretch>
        </p:blipFill>
        <p:spPr>
          <a:xfrm>
            <a:off x="485581" y="3429000"/>
            <a:ext cx="2885355" cy="2622519"/>
          </a:xfrm>
          <a:prstGeom prst="rect">
            <a:avLst/>
          </a:prstGeom>
        </p:spPr>
      </p:pic>
    </p:spTree>
    <p:extLst>
      <p:ext uri="{BB962C8B-B14F-4D97-AF65-F5344CB8AC3E}">
        <p14:creationId xmlns:p14="http://schemas.microsoft.com/office/powerpoint/2010/main" val="3056739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3"/>
                                        </p:tgtEl>
                                        <p:attrNameLst>
                                          <p:attrName>style.visibility</p:attrName>
                                        </p:attrNameLst>
                                      </p:cBhvr>
                                      <p:to>
                                        <p:strVal val="visible"/>
                                      </p:to>
                                    </p:set>
                                    <p:animEffect transition="in" filter="fade">
                                      <p:cBhvr>
                                        <p:cTn id="12" dur="1000"/>
                                        <p:tgtEl>
                                          <p:spTgt spid="33"/>
                                        </p:tgtEl>
                                      </p:cBhvr>
                                    </p:animEffect>
                                    <p:anim calcmode="lin" valueType="num">
                                      <p:cBhvr>
                                        <p:cTn id="13" dur="1000" fill="hold"/>
                                        <p:tgtEl>
                                          <p:spTgt spid="33"/>
                                        </p:tgtEl>
                                        <p:attrNameLst>
                                          <p:attrName>ppt_x</p:attrName>
                                        </p:attrNameLst>
                                      </p:cBhvr>
                                      <p:tavLst>
                                        <p:tav tm="0">
                                          <p:val>
                                            <p:strVal val="#ppt_x"/>
                                          </p:val>
                                        </p:tav>
                                        <p:tav tm="100000">
                                          <p:val>
                                            <p:strVal val="#ppt_x"/>
                                          </p:val>
                                        </p:tav>
                                      </p:tavLst>
                                    </p:anim>
                                    <p:anim calcmode="lin" valueType="num">
                                      <p:cBhvr>
                                        <p:cTn id="14" dur="1000" fill="hold"/>
                                        <p:tgtEl>
                                          <p:spTgt spid="33"/>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fade">
                                      <p:cBhvr>
                                        <p:cTn id="19" dur="1000"/>
                                        <p:tgtEl>
                                          <p:spTgt spid="16"/>
                                        </p:tgtEl>
                                      </p:cBhvr>
                                    </p:animEffect>
                                    <p:anim calcmode="lin" valueType="num">
                                      <p:cBhvr>
                                        <p:cTn id="20" dur="1000" fill="hold"/>
                                        <p:tgtEl>
                                          <p:spTgt spid="16"/>
                                        </p:tgtEl>
                                        <p:attrNameLst>
                                          <p:attrName>ppt_x</p:attrName>
                                        </p:attrNameLst>
                                      </p:cBhvr>
                                      <p:tavLst>
                                        <p:tav tm="0">
                                          <p:val>
                                            <p:strVal val="#ppt_x"/>
                                          </p:val>
                                        </p:tav>
                                        <p:tav tm="100000">
                                          <p:val>
                                            <p:strVal val="#ppt_x"/>
                                          </p:val>
                                        </p:tav>
                                      </p:tavLst>
                                    </p:anim>
                                    <p:anim calcmode="lin" valueType="num">
                                      <p:cBhvr>
                                        <p:cTn id="21"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31"/>
                                        </p:tgtEl>
                                        <p:attrNameLst>
                                          <p:attrName>style.visibility</p:attrName>
                                        </p:attrNameLst>
                                      </p:cBhvr>
                                      <p:to>
                                        <p:strVal val="visible"/>
                                      </p:to>
                                    </p:set>
                                    <p:animEffect transition="in" filter="fade">
                                      <p:cBhvr>
                                        <p:cTn id="26" dur="1000"/>
                                        <p:tgtEl>
                                          <p:spTgt spid="31"/>
                                        </p:tgtEl>
                                      </p:cBhvr>
                                    </p:animEffect>
                                    <p:anim calcmode="lin" valueType="num">
                                      <p:cBhvr>
                                        <p:cTn id="27" dur="1000" fill="hold"/>
                                        <p:tgtEl>
                                          <p:spTgt spid="31"/>
                                        </p:tgtEl>
                                        <p:attrNameLst>
                                          <p:attrName>ppt_x</p:attrName>
                                        </p:attrNameLst>
                                      </p:cBhvr>
                                      <p:tavLst>
                                        <p:tav tm="0">
                                          <p:val>
                                            <p:strVal val="#ppt_x"/>
                                          </p:val>
                                        </p:tav>
                                        <p:tav tm="100000">
                                          <p:val>
                                            <p:strVal val="#ppt_x"/>
                                          </p:val>
                                        </p:tav>
                                      </p:tavLst>
                                    </p:anim>
                                    <p:anim calcmode="lin" valueType="num">
                                      <p:cBhvr>
                                        <p:cTn id="28"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6" grpId="0"/>
      <p:bldP spid="31" grpId="0"/>
    </p:bld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حلول لمعالجة انخفاض الأداء في قطاع الطاقة</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14" name="Group 13">
            <a:extLst>
              <a:ext uri="{FF2B5EF4-FFF2-40B4-BE49-F238E27FC236}">
                <a16:creationId xmlns:a16="http://schemas.microsoft.com/office/drawing/2014/main" id="{A3084EBF-32DF-5375-7677-53062C611921}"/>
              </a:ext>
            </a:extLst>
          </p:cNvPr>
          <p:cNvGrpSpPr/>
          <p:nvPr/>
        </p:nvGrpSpPr>
        <p:grpSpPr>
          <a:xfrm>
            <a:off x="6291046" y="2066152"/>
            <a:ext cx="2862658" cy="847851"/>
            <a:chOff x="6782313" y="605806"/>
            <a:chExt cx="2862658" cy="847851"/>
          </a:xfrm>
        </p:grpSpPr>
        <p:grpSp>
          <p:nvGrpSpPr>
            <p:cNvPr id="15" name="Group 14">
              <a:extLst>
                <a:ext uri="{FF2B5EF4-FFF2-40B4-BE49-F238E27FC236}">
                  <a16:creationId xmlns:a16="http://schemas.microsoft.com/office/drawing/2014/main" id="{E925668A-63FB-23F0-9874-CD47A3E1C361}"/>
                </a:ext>
              </a:extLst>
            </p:cNvPr>
            <p:cNvGrpSpPr/>
            <p:nvPr/>
          </p:nvGrpSpPr>
          <p:grpSpPr>
            <a:xfrm>
              <a:off x="6846177" y="605806"/>
              <a:ext cx="2798794" cy="847851"/>
              <a:chOff x="7509368" y="1198659"/>
              <a:chExt cx="2798794" cy="847851"/>
            </a:xfrm>
          </p:grpSpPr>
          <p:sp>
            <p:nvSpPr>
              <p:cNvPr id="18" name="Freeform: Shape 17">
                <a:extLst>
                  <a:ext uri="{FF2B5EF4-FFF2-40B4-BE49-F238E27FC236}">
                    <a16:creationId xmlns:a16="http://schemas.microsoft.com/office/drawing/2014/main" id="{42D318AE-4005-0B3F-5080-8EA517B5C05B}"/>
                  </a:ext>
                </a:extLst>
              </p:cNvPr>
              <p:cNvSpPr/>
              <p:nvPr/>
            </p:nvSpPr>
            <p:spPr>
              <a:xfrm flipH="1">
                <a:off x="7682343" y="1863560"/>
                <a:ext cx="2237562" cy="149729"/>
              </a:xfrm>
              <a:custGeom>
                <a:avLst/>
                <a:gdLst>
                  <a:gd name="connsiteX0" fmla="*/ 0 w 2237562"/>
                  <a:gd name="connsiteY0" fmla="*/ 0 h 149729"/>
                  <a:gd name="connsiteX1" fmla="*/ 2237562 w 2237562"/>
                  <a:gd name="connsiteY1" fmla="*/ 0 h 149729"/>
                  <a:gd name="connsiteX2" fmla="*/ 2237562 w 2237562"/>
                  <a:gd name="connsiteY2" fmla="*/ 5342 h 149729"/>
                  <a:gd name="connsiteX3" fmla="*/ 2093175 w 2237562"/>
                  <a:gd name="connsiteY3" fmla="*/ 149729 h 149729"/>
                  <a:gd name="connsiteX4" fmla="*/ 0 w 2237562"/>
                  <a:gd name="connsiteY4" fmla="*/ 149729 h 149729"/>
                  <a:gd name="connsiteX5" fmla="*/ 0 w 2237562"/>
                  <a:gd name="connsiteY5" fmla="*/ 0 h 149729"/>
                  <a:gd name="connsiteX6" fmla="*/ 0 w 2237562"/>
                  <a:gd name="connsiteY6" fmla="*/ 0 h 1497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37562" h="149729">
                    <a:moveTo>
                      <a:pt x="0" y="0"/>
                    </a:moveTo>
                    <a:lnTo>
                      <a:pt x="2237562" y="0"/>
                    </a:lnTo>
                    <a:lnTo>
                      <a:pt x="2237562" y="5342"/>
                    </a:lnTo>
                    <a:cubicBezTo>
                      <a:pt x="2237562" y="85044"/>
                      <a:pt x="2172877" y="149729"/>
                      <a:pt x="2093175" y="149729"/>
                    </a:cubicBezTo>
                    <a:lnTo>
                      <a:pt x="0" y="149729"/>
                    </a:lnTo>
                    <a:lnTo>
                      <a:pt x="0" y="0"/>
                    </a:lnTo>
                    <a:lnTo>
                      <a:pt x="0" y="0"/>
                    </a:lnTo>
                    <a:close/>
                  </a:path>
                </a:pathLst>
              </a:custGeom>
              <a:solidFill>
                <a:srgbClr val="FFCC66"/>
              </a:solidFill>
              <a:ln w="14432" cap="flat">
                <a:no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id="{073A2102-A872-0980-2453-4135770F3610}"/>
                  </a:ext>
                </a:extLst>
              </p:cNvPr>
              <p:cNvSpPr/>
              <p:nvPr/>
            </p:nvSpPr>
            <p:spPr>
              <a:xfrm flipH="1">
                <a:off x="7509368" y="1295831"/>
                <a:ext cx="2798794" cy="656093"/>
              </a:xfrm>
              <a:custGeom>
                <a:avLst/>
                <a:gdLst>
                  <a:gd name="connsiteX0" fmla="*/ 2470747 w 2798794"/>
                  <a:gd name="connsiteY0" fmla="*/ 656093 h 656093"/>
                  <a:gd name="connsiteX1" fmla="*/ 231597 w 2798794"/>
                  <a:gd name="connsiteY1" fmla="*/ 656093 h 656093"/>
                  <a:gd name="connsiteX2" fmla="*/ 31188 w 2798794"/>
                  <a:gd name="connsiteY2" fmla="*/ 415689 h 656093"/>
                  <a:gd name="connsiteX3" fmla="*/ 30755 w 2798794"/>
                  <a:gd name="connsiteY3" fmla="*/ 243869 h 656093"/>
                  <a:gd name="connsiteX4" fmla="*/ 231597 w 2798794"/>
                  <a:gd name="connsiteY4" fmla="*/ 0 h 656093"/>
                  <a:gd name="connsiteX5" fmla="*/ 2470747 w 2798794"/>
                  <a:gd name="connsiteY5" fmla="*/ 0 h 656093"/>
                  <a:gd name="connsiteX6" fmla="*/ 2798794 w 2798794"/>
                  <a:gd name="connsiteY6" fmla="*/ 328047 h 656093"/>
                  <a:gd name="connsiteX7" fmla="*/ 2798794 w 2798794"/>
                  <a:gd name="connsiteY7" fmla="*/ 328047 h 656093"/>
                  <a:gd name="connsiteX8" fmla="*/ 2470747 w 2798794"/>
                  <a:gd name="connsiteY8" fmla="*/ 656093 h 656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98794" h="656093">
                    <a:moveTo>
                      <a:pt x="2470747" y="656093"/>
                    </a:moveTo>
                    <a:lnTo>
                      <a:pt x="231597" y="656093"/>
                    </a:lnTo>
                    <a:lnTo>
                      <a:pt x="31188" y="415689"/>
                    </a:lnTo>
                    <a:cubicBezTo>
                      <a:pt x="-10251" y="366020"/>
                      <a:pt x="-10395" y="293827"/>
                      <a:pt x="30755" y="243869"/>
                    </a:cubicBezTo>
                    <a:lnTo>
                      <a:pt x="231597" y="0"/>
                    </a:lnTo>
                    <a:lnTo>
                      <a:pt x="2470747" y="0"/>
                    </a:lnTo>
                    <a:cubicBezTo>
                      <a:pt x="2651953" y="0"/>
                      <a:pt x="2798794" y="146841"/>
                      <a:pt x="2798794" y="328047"/>
                    </a:cubicBezTo>
                    <a:lnTo>
                      <a:pt x="2798794" y="328047"/>
                    </a:lnTo>
                    <a:cubicBezTo>
                      <a:pt x="2798794" y="509252"/>
                      <a:pt x="2651953" y="656093"/>
                      <a:pt x="2470747" y="656093"/>
                    </a:cubicBezTo>
                    <a:close/>
                  </a:path>
                </a:pathLst>
              </a:custGeom>
              <a:solidFill>
                <a:srgbClr val="FFFFFF"/>
              </a:solidFill>
              <a:ln w="14432" cap="flat">
                <a:solidFill>
                  <a:schemeClr val="tx1"/>
                </a:solidFill>
                <a:prstDash val="solid"/>
                <a:miter/>
              </a:ln>
            </p:spPr>
            <p:txBody>
              <a:bodyPr rtlCol="0" anchor="ctr"/>
              <a:lstStyle/>
              <a:p>
                <a:endParaRPr lang="en-US"/>
              </a:p>
            </p:txBody>
          </p:sp>
          <p:sp>
            <p:nvSpPr>
              <p:cNvPr id="20" name="Freeform: Shape 19">
                <a:extLst>
                  <a:ext uri="{FF2B5EF4-FFF2-40B4-BE49-F238E27FC236}">
                    <a16:creationId xmlns:a16="http://schemas.microsoft.com/office/drawing/2014/main" id="{53C74BED-86DC-AFED-F6AA-F37A80A4CA3A}"/>
                  </a:ext>
                </a:extLst>
              </p:cNvPr>
              <p:cNvSpPr/>
              <p:nvPr/>
            </p:nvSpPr>
            <p:spPr>
              <a:xfrm flipH="1">
                <a:off x="9565615" y="1198659"/>
                <a:ext cx="513840" cy="847851"/>
              </a:xfrm>
              <a:custGeom>
                <a:avLst/>
                <a:gdLst>
                  <a:gd name="connsiteX0" fmla="*/ 488463 w 513840"/>
                  <a:gd name="connsiteY0" fmla="*/ 488749 h 847851"/>
                  <a:gd name="connsiteX1" fmla="*/ 154785 w 513840"/>
                  <a:gd name="connsiteY1" fmla="*/ 822427 h 847851"/>
                  <a:gd name="connsiteX2" fmla="*/ 4623 w 513840"/>
                  <a:gd name="connsiteY2" fmla="*/ 759330 h 847851"/>
                  <a:gd name="connsiteX3" fmla="*/ 3 w 513840"/>
                  <a:gd name="connsiteY3" fmla="*/ 87210 h 847851"/>
                  <a:gd name="connsiteX4" fmla="*/ 149299 w 513840"/>
                  <a:gd name="connsiteY4" fmla="*/ 26278 h 847851"/>
                  <a:gd name="connsiteX5" fmla="*/ 487741 w 513840"/>
                  <a:gd name="connsiteY5" fmla="*/ 364721 h 847851"/>
                  <a:gd name="connsiteX6" fmla="*/ 488608 w 513840"/>
                  <a:gd name="connsiteY6" fmla="*/ 488749 h 847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13840" h="847851">
                    <a:moveTo>
                      <a:pt x="488463" y="488749"/>
                    </a:moveTo>
                    <a:lnTo>
                      <a:pt x="154785" y="822427"/>
                    </a:lnTo>
                    <a:cubicBezTo>
                      <a:pt x="99918" y="877294"/>
                      <a:pt x="5201" y="837443"/>
                      <a:pt x="4623" y="759330"/>
                    </a:cubicBezTo>
                    <a:lnTo>
                      <a:pt x="3" y="87210"/>
                    </a:lnTo>
                    <a:cubicBezTo>
                      <a:pt x="-575" y="9096"/>
                      <a:pt x="93710" y="-29310"/>
                      <a:pt x="149299" y="26278"/>
                    </a:cubicBezTo>
                    <a:lnTo>
                      <a:pt x="487741" y="364721"/>
                    </a:lnTo>
                    <a:cubicBezTo>
                      <a:pt x="522250" y="399229"/>
                      <a:pt x="522538" y="454674"/>
                      <a:pt x="488608" y="488749"/>
                    </a:cubicBezTo>
                    <a:close/>
                  </a:path>
                </a:pathLst>
              </a:custGeom>
              <a:solidFill>
                <a:srgbClr val="FFCC66"/>
              </a:solidFill>
              <a:ln w="14432" cap="flat">
                <a:noFill/>
                <a:prstDash val="solid"/>
                <a:miter/>
              </a:ln>
            </p:spPr>
            <p:txBody>
              <a:bodyPr rtlCol="0" anchor="ctr"/>
              <a:lstStyle/>
              <a:p>
                <a:endParaRPr lang="en-US"/>
              </a:p>
            </p:txBody>
          </p:sp>
        </p:grpSp>
        <p:sp>
          <p:nvSpPr>
            <p:cNvPr id="16" name="TextBox 22">
              <a:extLst>
                <a:ext uri="{FF2B5EF4-FFF2-40B4-BE49-F238E27FC236}">
                  <a16:creationId xmlns:a16="http://schemas.microsoft.com/office/drawing/2014/main" id="{0F2F16B1-5FE9-3F78-4AC7-E67105E2E919}"/>
                </a:ext>
              </a:extLst>
            </p:cNvPr>
            <p:cNvSpPr txBox="1"/>
            <p:nvPr/>
          </p:nvSpPr>
          <p:spPr>
            <a:xfrm>
              <a:off x="8857809" y="761871"/>
              <a:ext cx="720456" cy="507831"/>
            </a:xfrm>
            <a:prstGeom prst="rect">
              <a:avLst/>
            </a:prstGeom>
            <a:noFill/>
          </p:spPr>
          <p:txBody>
            <a:bodyPr wrap="squar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700" b="1" i="0" u="none" strike="noStrike" kern="1200" cap="none" spc="0" normalizeH="0" baseline="0" noProof="0" dirty="0">
                  <a:ln>
                    <a:noFill/>
                  </a:ln>
                  <a:effectLst/>
                  <a:uLnTx/>
                  <a:uFillTx/>
                  <a:latin typeface="Calibri" panose="020F0502020204030204"/>
                  <a:ea typeface="+mn-ea"/>
                  <a:cs typeface="+mn-cs"/>
                </a:rPr>
                <a:t>01</a:t>
              </a:r>
            </a:p>
          </p:txBody>
        </p:sp>
        <p:sp>
          <p:nvSpPr>
            <p:cNvPr id="17" name="TextBox 16">
              <a:extLst>
                <a:ext uri="{FF2B5EF4-FFF2-40B4-BE49-F238E27FC236}">
                  <a16:creationId xmlns:a16="http://schemas.microsoft.com/office/drawing/2014/main" id="{220A9452-0E5B-54AA-9426-C2F54622EAF4}"/>
                </a:ext>
              </a:extLst>
            </p:cNvPr>
            <p:cNvSpPr txBox="1"/>
            <p:nvPr/>
          </p:nvSpPr>
          <p:spPr>
            <a:xfrm>
              <a:off x="6782313" y="649773"/>
              <a:ext cx="2282112" cy="719043"/>
            </a:xfrm>
            <a:prstGeom prst="rect">
              <a:avLst/>
            </a:prstGeom>
            <a:noFill/>
            <a:ln>
              <a:noFill/>
            </a:ln>
          </p:spPr>
          <p:txBody>
            <a:bodyPr wrap="square" rtlCol="0">
              <a:spAutoFit/>
            </a:bodyPr>
            <a:lstStyle/>
            <a:p>
              <a:pPr algn="ctr">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توفير التدريب المستمر والتطوير المهني  </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21" name="Group 20">
            <a:extLst>
              <a:ext uri="{FF2B5EF4-FFF2-40B4-BE49-F238E27FC236}">
                <a16:creationId xmlns:a16="http://schemas.microsoft.com/office/drawing/2014/main" id="{9DC300C9-05C7-711D-85AC-BDD2082C2E8E}"/>
              </a:ext>
            </a:extLst>
          </p:cNvPr>
          <p:cNvGrpSpPr/>
          <p:nvPr/>
        </p:nvGrpSpPr>
        <p:grpSpPr>
          <a:xfrm>
            <a:off x="6262527" y="3074337"/>
            <a:ext cx="2891177" cy="847851"/>
            <a:chOff x="6753794" y="1613991"/>
            <a:chExt cx="2891177" cy="847851"/>
          </a:xfrm>
        </p:grpSpPr>
        <p:grpSp>
          <p:nvGrpSpPr>
            <p:cNvPr id="22" name="Group 21">
              <a:extLst>
                <a:ext uri="{FF2B5EF4-FFF2-40B4-BE49-F238E27FC236}">
                  <a16:creationId xmlns:a16="http://schemas.microsoft.com/office/drawing/2014/main" id="{4D35E8EB-13C6-4948-56CD-3AFEF2829FCA}"/>
                </a:ext>
              </a:extLst>
            </p:cNvPr>
            <p:cNvGrpSpPr/>
            <p:nvPr/>
          </p:nvGrpSpPr>
          <p:grpSpPr>
            <a:xfrm>
              <a:off x="6846177" y="1613991"/>
              <a:ext cx="2798794" cy="847851"/>
              <a:chOff x="7509368" y="1198659"/>
              <a:chExt cx="2798794" cy="847851"/>
            </a:xfrm>
          </p:grpSpPr>
          <p:sp>
            <p:nvSpPr>
              <p:cNvPr id="25" name="Freeform: Shape 24">
                <a:extLst>
                  <a:ext uri="{FF2B5EF4-FFF2-40B4-BE49-F238E27FC236}">
                    <a16:creationId xmlns:a16="http://schemas.microsoft.com/office/drawing/2014/main" id="{7B1683AB-093F-3B6B-0CFA-4BF4DB69BEEB}"/>
                  </a:ext>
                </a:extLst>
              </p:cNvPr>
              <p:cNvSpPr/>
              <p:nvPr/>
            </p:nvSpPr>
            <p:spPr>
              <a:xfrm flipH="1">
                <a:off x="7682343" y="1863560"/>
                <a:ext cx="2237562" cy="149729"/>
              </a:xfrm>
              <a:custGeom>
                <a:avLst/>
                <a:gdLst>
                  <a:gd name="connsiteX0" fmla="*/ 0 w 2237562"/>
                  <a:gd name="connsiteY0" fmla="*/ 0 h 149729"/>
                  <a:gd name="connsiteX1" fmla="*/ 2237562 w 2237562"/>
                  <a:gd name="connsiteY1" fmla="*/ 0 h 149729"/>
                  <a:gd name="connsiteX2" fmla="*/ 2237562 w 2237562"/>
                  <a:gd name="connsiteY2" fmla="*/ 5342 h 149729"/>
                  <a:gd name="connsiteX3" fmla="*/ 2093175 w 2237562"/>
                  <a:gd name="connsiteY3" fmla="*/ 149729 h 149729"/>
                  <a:gd name="connsiteX4" fmla="*/ 0 w 2237562"/>
                  <a:gd name="connsiteY4" fmla="*/ 149729 h 149729"/>
                  <a:gd name="connsiteX5" fmla="*/ 0 w 2237562"/>
                  <a:gd name="connsiteY5" fmla="*/ 0 h 149729"/>
                  <a:gd name="connsiteX6" fmla="*/ 0 w 2237562"/>
                  <a:gd name="connsiteY6" fmla="*/ 0 h 1497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37562" h="149729">
                    <a:moveTo>
                      <a:pt x="0" y="0"/>
                    </a:moveTo>
                    <a:lnTo>
                      <a:pt x="2237562" y="0"/>
                    </a:lnTo>
                    <a:lnTo>
                      <a:pt x="2237562" y="5342"/>
                    </a:lnTo>
                    <a:cubicBezTo>
                      <a:pt x="2237562" y="85044"/>
                      <a:pt x="2172877" y="149729"/>
                      <a:pt x="2093175" y="149729"/>
                    </a:cubicBezTo>
                    <a:lnTo>
                      <a:pt x="0" y="149729"/>
                    </a:lnTo>
                    <a:lnTo>
                      <a:pt x="0" y="0"/>
                    </a:lnTo>
                    <a:lnTo>
                      <a:pt x="0" y="0"/>
                    </a:lnTo>
                    <a:close/>
                  </a:path>
                </a:pathLst>
              </a:custGeom>
              <a:solidFill>
                <a:srgbClr val="3D8E92"/>
              </a:solidFill>
              <a:ln w="14432" cap="flat">
                <a:noFill/>
                <a:prstDash val="solid"/>
                <a:miter/>
              </a:ln>
            </p:spPr>
            <p:txBody>
              <a:bodyPr rtlCol="0" anchor="ctr"/>
              <a:lstStyle/>
              <a:p>
                <a:endParaRPr lang="en-US" dirty="0"/>
              </a:p>
            </p:txBody>
          </p:sp>
          <p:sp>
            <p:nvSpPr>
              <p:cNvPr id="26" name="Freeform: Shape 25">
                <a:extLst>
                  <a:ext uri="{FF2B5EF4-FFF2-40B4-BE49-F238E27FC236}">
                    <a16:creationId xmlns:a16="http://schemas.microsoft.com/office/drawing/2014/main" id="{57030152-194F-D190-82E3-7B4E7A67A8EB}"/>
                  </a:ext>
                </a:extLst>
              </p:cNvPr>
              <p:cNvSpPr/>
              <p:nvPr/>
            </p:nvSpPr>
            <p:spPr>
              <a:xfrm flipH="1">
                <a:off x="7509368" y="1295831"/>
                <a:ext cx="2798794" cy="656093"/>
              </a:xfrm>
              <a:custGeom>
                <a:avLst/>
                <a:gdLst>
                  <a:gd name="connsiteX0" fmla="*/ 2470747 w 2798794"/>
                  <a:gd name="connsiteY0" fmla="*/ 656093 h 656093"/>
                  <a:gd name="connsiteX1" fmla="*/ 231597 w 2798794"/>
                  <a:gd name="connsiteY1" fmla="*/ 656093 h 656093"/>
                  <a:gd name="connsiteX2" fmla="*/ 31188 w 2798794"/>
                  <a:gd name="connsiteY2" fmla="*/ 415689 h 656093"/>
                  <a:gd name="connsiteX3" fmla="*/ 30755 w 2798794"/>
                  <a:gd name="connsiteY3" fmla="*/ 243869 h 656093"/>
                  <a:gd name="connsiteX4" fmla="*/ 231597 w 2798794"/>
                  <a:gd name="connsiteY4" fmla="*/ 0 h 656093"/>
                  <a:gd name="connsiteX5" fmla="*/ 2470747 w 2798794"/>
                  <a:gd name="connsiteY5" fmla="*/ 0 h 656093"/>
                  <a:gd name="connsiteX6" fmla="*/ 2798794 w 2798794"/>
                  <a:gd name="connsiteY6" fmla="*/ 328047 h 656093"/>
                  <a:gd name="connsiteX7" fmla="*/ 2798794 w 2798794"/>
                  <a:gd name="connsiteY7" fmla="*/ 328047 h 656093"/>
                  <a:gd name="connsiteX8" fmla="*/ 2470747 w 2798794"/>
                  <a:gd name="connsiteY8" fmla="*/ 656093 h 656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98794" h="656093">
                    <a:moveTo>
                      <a:pt x="2470747" y="656093"/>
                    </a:moveTo>
                    <a:lnTo>
                      <a:pt x="231597" y="656093"/>
                    </a:lnTo>
                    <a:lnTo>
                      <a:pt x="31188" y="415689"/>
                    </a:lnTo>
                    <a:cubicBezTo>
                      <a:pt x="-10251" y="366020"/>
                      <a:pt x="-10395" y="293827"/>
                      <a:pt x="30755" y="243869"/>
                    </a:cubicBezTo>
                    <a:lnTo>
                      <a:pt x="231597" y="0"/>
                    </a:lnTo>
                    <a:lnTo>
                      <a:pt x="2470747" y="0"/>
                    </a:lnTo>
                    <a:cubicBezTo>
                      <a:pt x="2651953" y="0"/>
                      <a:pt x="2798794" y="146841"/>
                      <a:pt x="2798794" y="328047"/>
                    </a:cubicBezTo>
                    <a:lnTo>
                      <a:pt x="2798794" y="328047"/>
                    </a:lnTo>
                    <a:cubicBezTo>
                      <a:pt x="2798794" y="509252"/>
                      <a:pt x="2651953" y="656093"/>
                      <a:pt x="2470747" y="656093"/>
                    </a:cubicBezTo>
                    <a:close/>
                  </a:path>
                </a:pathLst>
              </a:custGeom>
              <a:solidFill>
                <a:srgbClr val="FFFFFF"/>
              </a:solidFill>
              <a:ln w="14432" cap="flat">
                <a:solidFill>
                  <a:schemeClr val="tx1"/>
                </a:solidFill>
                <a:prstDash val="solid"/>
                <a:miter/>
              </a:ln>
            </p:spPr>
            <p:txBody>
              <a:bodyPr rtlCol="0" anchor="ctr"/>
              <a:lstStyle/>
              <a:p>
                <a:endParaRPr lang="en-US"/>
              </a:p>
            </p:txBody>
          </p:sp>
          <p:sp>
            <p:nvSpPr>
              <p:cNvPr id="27" name="Freeform: Shape 26">
                <a:extLst>
                  <a:ext uri="{FF2B5EF4-FFF2-40B4-BE49-F238E27FC236}">
                    <a16:creationId xmlns:a16="http://schemas.microsoft.com/office/drawing/2014/main" id="{8744C551-5513-7DA3-000A-215A5A2E1200}"/>
                  </a:ext>
                </a:extLst>
              </p:cNvPr>
              <p:cNvSpPr/>
              <p:nvPr/>
            </p:nvSpPr>
            <p:spPr>
              <a:xfrm flipH="1">
                <a:off x="9565615" y="1198659"/>
                <a:ext cx="513840" cy="847851"/>
              </a:xfrm>
              <a:custGeom>
                <a:avLst/>
                <a:gdLst>
                  <a:gd name="connsiteX0" fmla="*/ 488463 w 513840"/>
                  <a:gd name="connsiteY0" fmla="*/ 488749 h 847851"/>
                  <a:gd name="connsiteX1" fmla="*/ 154785 w 513840"/>
                  <a:gd name="connsiteY1" fmla="*/ 822427 h 847851"/>
                  <a:gd name="connsiteX2" fmla="*/ 4623 w 513840"/>
                  <a:gd name="connsiteY2" fmla="*/ 759330 h 847851"/>
                  <a:gd name="connsiteX3" fmla="*/ 3 w 513840"/>
                  <a:gd name="connsiteY3" fmla="*/ 87210 h 847851"/>
                  <a:gd name="connsiteX4" fmla="*/ 149299 w 513840"/>
                  <a:gd name="connsiteY4" fmla="*/ 26278 h 847851"/>
                  <a:gd name="connsiteX5" fmla="*/ 487741 w 513840"/>
                  <a:gd name="connsiteY5" fmla="*/ 364721 h 847851"/>
                  <a:gd name="connsiteX6" fmla="*/ 488608 w 513840"/>
                  <a:gd name="connsiteY6" fmla="*/ 488749 h 847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13840" h="847851">
                    <a:moveTo>
                      <a:pt x="488463" y="488749"/>
                    </a:moveTo>
                    <a:lnTo>
                      <a:pt x="154785" y="822427"/>
                    </a:lnTo>
                    <a:cubicBezTo>
                      <a:pt x="99918" y="877294"/>
                      <a:pt x="5201" y="837443"/>
                      <a:pt x="4623" y="759330"/>
                    </a:cubicBezTo>
                    <a:lnTo>
                      <a:pt x="3" y="87210"/>
                    </a:lnTo>
                    <a:cubicBezTo>
                      <a:pt x="-575" y="9096"/>
                      <a:pt x="93710" y="-29310"/>
                      <a:pt x="149299" y="26278"/>
                    </a:cubicBezTo>
                    <a:lnTo>
                      <a:pt x="487741" y="364721"/>
                    </a:lnTo>
                    <a:cubicBezTo>
                      <a:pt x="522250" y="399229"/>
                      <a:pt x="522538" y="454674"/>
                      <a:pt x="488608" y="488749"/>
                    </a:cubicBezTo>
                    <a:close/>
                  </a:path>
                </a:pathLst>
              </a:custGeom>
              <a:solidFill>
                <a:srgbClr val="3D8E92"/>
              </a:solidFill>
              <a:ln w="14432" cap="flat">
                <a:noFill/>
                <a:prstDash val="solid"/>
                <a:miter/>
              </a:ln>
            </p:spPr>
            <p:txBody>
              <a:bodyPr rtlCol="0" anchor="ctr"/>
              <a:lstStyle/>
              <a:p>
                <a:endParaRPr lang="en-US"/>
              </a:p>
            </p:txBody>
          </p:sp>
        </p:grpSp>
        <p:sp>
          <p:nvSpPr>
            <p:cNvPr id="23" name="TextBox 22">
              <a:extLst>
                <a:ext uri="{FF2B5EF4-FFF2-40B4-BE49-F238E27FC236}">
                  <a16:creationId xmlns:a16="http://schemas.microsoft.com/office/drawing/2014/main" id="{6FAD5054-6DE7-3AED-BC3C-B0CFE9BC28F9}"/>
                </a:ext>
              </a:extLst>
            </p:cNvPr>
            <p:cNvSpPr txBox="1"/>
            <p:nvPr/>
          </p:nvSpPr>
          <p:spPr>
            <a:xfrm>
              <a:off x="8857809" y="1845459"/>
              <a:ext cx="720456" cy="507831"/>
            </a:xfrm>
            <a:prstGeom prst="rect">
              <a:avLst/>
            </a:prstGeom>
            <a:noFill/>
          </p:spPr>
          <p:txBody>
            <a:bodyPr wrap="squar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700" b="1" dirty="0">
                  <a:latin typeface="Calibri" panose="020F0502020204030204"/>
                </a:rPr>
                <a:t>02</a:t>
              </a:r>
              <a:endParaRPr kumimoji="0" lang="en-US" sz="2700" b="1" i="0" u="none" strike="noStrike" kern="1200" cap="none" spc="0" normalizeH="0" baseline="0" noProof="0" dirty="0">
                <a:ln>
                  <a:noFill/>
                </a:ln>
                <a:effectLst/>
                <a:uLnTx/>
                <a:uFillTx/>
                <a:latin typeface="Calibri" panose="020F0502020204030204"/>
                <a:ea typeface="+mn-ea"/>
                <a:cs typeface="+mn-cs"/>
              </a:endParaRPr>
            </a:p>
          </p:txBody>
        </p:sp>
        <p:sp>
          <p:nvSpPr>
            <p:cNvPr id="24" name="TextBox 23">
              <a:extLst>
                <a:ext uri="{FF2B5EF4-FFF2-40B4-BE49-F238E27FC236}">
                  <a16:creationId xmlns:a16="http://schemas.microsoft.com/office/drawing/2014/main" id="{8E32E586-552A-72EF-D7CA-0F6BADD165B4}"/>
                </a:ext>
              </a:extLst>
            </p:cNvPr>
            <p:cNvSpPr txBox="1"/>
            <p:nvPr/>
          </p:nvSpPr>
          <p:spPr>
            <a:xfrm>
              <a:off x="6753794" y="1819093"/>
              <a:ext cx="2296071" cy="400494"/>
            </a:xfrm>
            <a:prstGeom prst="rect">
              <a:avLst/>
            </a:prstGeom>
            <a:noFill/>
            <a:ln>
              <a:noFill/>
            </a:ln>
          </p:spPr>
          <p:txBody>
            <a:bodyPr wrap="square" rtlCol="0">
              <a:spAutoFit/>
            </a:bodyPr>
            <a:lstStyle/>
            <a:p>
              <a:pPr algn="ctr">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تحسين بيئة العمل وإدارة الإرهاق  </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28" name="Group 27">
            <a:extLst>
              <a:ext uri="{FF2B5EF4-FFF2-40B4-BE49-F238E27FC236}">
                <a16:creationId xmlns:a16="http://schemas.microsoft.com/office/drawing/2014/main" id="{2634FE32-AE28-81C9-F662-07067171E111}"/>
              </a:ext>
            </a:extLst>
          </p:cNvPr>
          <p:cNvGrpSpPr/>
          <p:nvPr/>
        </p:nvGrpSpPr>
        <p:grpSpPr>
          <a:xfrm>
            <a:off x="6249992" y="4082522"/>
            <a:ext cx="2903712" cy="847851"/>
            <a:chOff x="6741259" y="2622176"/>
            <a:chExt cx="2903712" cy="847851"/>
          </a:xfrm>
        </p:grpSpPr>
        <p:grpSp>
          <p:nvGrpSpPr>
            <p:cNvPr id="29" name="Group 28">
              <a:extLst>
                <a:ext uri="{FF2B5EF4-FFF2-40B4-BE49-F238E27FC236}">
                  <a16:creationId xmlns:a16="http://schemas.microsoft.com/office/drawing/2014/main" id="{3BE997F0-9BB7-8065-CD60-677992D1139E}"/>
                </a:ext>
              </a:extLst>
            </p:cNvPr>
            <p:cNvGrpSpPr/>
            <p:nvPr/>
          </p:nvGrpSpPr>
          <p:grpSpPr>
            <a:xfrm>
              <a:off x="6846177" y="2622176"/>
              <a:ext cx="2798794" cy="847851"/>
              <a:chOff x="7509368" y="1198659"/>
              <a:chExt cx="2798794" cy="847851"/>
            </a:xfrm>
          </p:grpSpPr>
          <p:sp>
            <p:nvSpPr>
              <p:cNvPr id="96" name="Freeform: Shape 95">
                <a:extLst>
                  <a:ext uri="{FF2B5EF4-FFF2-40B4-BE49-F238E27FC236}">
                    <a16:creationId xmlns:a16="http://schemas.microsoft.com/office/drawing/2014/main" id="{0A0A57C5-4672-B27B-BD80-6BE620564FD5}"/>
                  </a:ext>
                </a:extLst>
              </p:cNvPr>
              <p:cNvSpPr/>
              <p:nvPr/>
            </p:nvSpPr>
            <p:spPr>
              <a:xfrm flipH="1">
                <a:off x="7682343" y="1863560"/>
                <a:ext cx="2237562" cy="149729"/>
              </a:xfrm>
              <a:custGeom>
                <a:avLst/>
                <a:gdLst>
                  <a:gd name="connsiteX0" fmla="*/ 0 w 2237562"/>
                  <a:gd name="connsiteY0" fmla="*/ 0 h 149729"/>
                  <a:gd name="connsiteX1" fmla="*/ 2237562 w 2237562"/>
                  <a:gd name="connsiteY1" fmla="*/ 0 h 149729"/>
                  <a:gd name="connsiteX2" fmla="*/ 2237562 w 2237562"/>
                  <a:gd name="connsiteY2" fmla="*/ 5342 h 149729"/>
                  <a:gd name="connsiteX3" fmla="*/ 2093175 w 2237562"/>
                  <a:gd name="connsiteY3" fmla="*/ 149729 h 149729"/>
                  <a:gd name="connsiteX4" fmla="*/ 0 w 2237562"/>
                  <a:gd name="connsiteY4" fmla="*/ 149729 h 149729"/>
                  <a:gd name="connsiteX5" fmla="*/ 0 w 2237562"/>
                  <a:gd name="connsiteY5" fmla="*/ 0 h 149729"/>
                  <a:gd name="connsiteX6" fmla="*/ 0 w 2237562"/>
                  <a:gd name="connsiteY6" fmla="*/ 0 h 1497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37562" h="149729">
                    <a:moveTo>
                      <a:pt x="0" y="0"/>
                    </a:moveTo>
                    <a:lnTo>
                      <a:pt x="2237562" y="0"/>
                    </a:lnTo>
                    <a:lnTo>
                      <a:pt x="2237562" y="5342"/>
                    </a:lnTo>
                    <a:cubicBezTo>
                      <a:pt x="2237562" y="85044"/>
                      <a:pt x="2172877" y="149729"/>
                      <a:pt x="2093175" y="149729"/>
                    </a:cubicBezTo>
                    <a:lnTo>
                      <a:pt x="0" y="149729"/>
                    </a:lnTo>
                    <a:lnTo>
                      <a:pt x="0" y="0"/>
                    </a:lnTo>
                    <a:lnTo>
                      <a:pt x="0" y="0"/>
                    </a:lnTo>
                    <a:close/>
                  </a:path>
                </a:pathLst>
              </a:custGeom>
              <a:solidFill>
                <a:srgbClr val="B0B0B0"/>
              </a:solidFill>
              <a:ln w="14432" cap="flat">
                <a:noFill/>
                <a:prstDash val="solid"/>
                <a:miter/>
              </a:ln>
            </p:spPr>
            <p:txBody>
              <a:bodyPr rtlCol="0" anchor="ctr"/>
              <a:lstStyle/>
              <a:p>
                <a:endParaRPr lang="en-US"/>
              </a:p>
            </p:txBody>
          </p:sp>
          <p:sp>
            <p:nvSpPr>
              <p:cNvPr id="97" name="Freeform: Shape 96">
                <a:extLst>
                  <a:ext uri="{FF2B5EF4-FFF2-40B4-BE49-F238E27FC236}">
                    <a16:creationId xmlns:a16="http://schemas.microsoft.com/office/drawing/2014/main" id="{2A62FD5F-14C8-0E4E-31F3-6416D4F47C82}"/>
                  </a:ext>
                </a:extLst>
              </p:cNvPr>
              <p:cNvSpPr/>
              <p:nvPr/>
            </p:nvSpPr>
            <p:spPr>
              <a:xfrm flipH="1">
                <a:off x="7509368" y="1295831"/>
                <a:ext cx="2798794" cy="656093"/>
              </a:xfrm>
              <a:custGeom>
                <a:avLst/>
                <a:gdLst>
                  <a:gd name="connsiteX0" fmla="*/ 2470747 w 2798794"/>
                  <a:gd name="connsiteY0" fmla="*/ 656093 h 656093"/>
                  <a:gd name="connsiteX1" fmla="*/ 231597 w 2798794"/>
                  <a:gd name="connsiteY1" fmla="*/ 656093 h 656093"/>
                  <a:gd name="connsiteX2" fmla="*/ 31188 w 2798794"/>
                  <a:gd name="connsiteY2" fmla="*/ 415689 h 656093"/>
                  <a:gd name="connsiteX3" fmla="*/ 30755 w 2798794"/>
                  <a:gd name="connsiteY3" fmla="*/ 243869 h 656093"/>
                  <a:gd name="connsiteX4" fmla="*/ 231597 w 2798794"/>
                  <a:gd name="connsiteY4" fmla="*/ 0 h 656093"/>
                  <a:gd name="connsiteX5" fmla="*/ 2470747 w 2798794"/>
                  <a:gd name="connsiteY5" fmla="*/ 0 h 656093"/>
                  <a:gd name="connsiteX6" fmla="*/ 2798794 w 2798794"/>
                  <a:gd name="connsiteY6" fmla="*/ 328047 h 656093"/>
                  <a:gd name="connsiteX7" fmla="*/ 2798794 w 2798794"/>
                  <a:gd name="connsiteY7" fmla="*/ 328047 h 656093"/>
                  <a:gd name="connsiteX8" fmla="*/ 2470747 w 2798794"/>
                  <a:gd name="connsiteY8" fmla="*/ 656093 h 656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98794" h="656093">
                    <a:moveTo>
                      <a:pt x="2470747" y="656093"/>
                    </a:moveTo>
                    <a:lnTo>
                      <a:pt x="231597" y="656093"/>
                    </a:lnTo>
                    <a:lnTo>
                      <a:pt x="31188" y="415689"/>
                    </a:lnTo>
                    <a:cubicBezTo>
                      <a:pt x="-10251" y="366020"/>
                      <a:pt x="-10395" y="293827"/>
                      <a:pt x="30755" y="243869"/>
                    </a:cubicBezTo>
                    <a:lnTo>
                      <a:pt x="231597" y="0"/>
                    </a:lnTo>
                    <a:lnTo>
                      <a:pt x="2470747" y="0"/>
                    </a:lnTo>
                    <a:cubicBezTo>
                      <a:pt x="2651953" y="0"/>
                      <a:pt x="2798794" y="146841"/>
                      <a:pt x="2798794" y="328047"/>
                    </a:cubicBezTo>
                    <a:lnTo>
                      <a:pt x="2798794" y="328047"/>
                    </a:lnTo>
                    <a:cubicBezTo>
                      <a:pt x="2798794" y="509252"/>
                      <a:pt x="2651953" y="656093"/>
                      <a:pt x="2470747" y="656093"/>
                    </a:cubicBezTo>
                    <a:close/>
                  </a:path>
                </a:pathLst>
              </a:custGeom>
              <a:solidFill>
                <a:srgbClr val="FFFFFF"/>
              </a:solidFill>
              <a:ln w="14432" cap="flat">
                <a:solidFill>
                  <a:schemeClr val="tx1"/>
                </a:solidFill>
                <a:prstDash val="solid"/>
                <a:miter/>
              </a:ln>
            </p:spPr>
            <p:txBody>
              <a:bodyPr rtlCol="0" anchor="ctr"/>
              <a:lstStyle/>
              <a:p>
                <a:endParaRPr lang="en-US"/>
              </a:p>
            </p:txBody>
          </p:sp>
          <p:sp>
            <p:nvSpPr>
              <p:cNvPr id="98" name="Freeform: Shape 97">
                <a:extLst>
                  <a:ext uri="{FF2B5EF4-FFF2-40B4-BE49-F238E27FC236}">
                    <a16:creationId xmlns:a16="http://schemas.microsoft.com/office/drawing/2014/main" id="{6F826EA8-0C8C-1756-6DB7-0D1DFD2849FA}"/>
                  </a:ext>
                </a:extLst>
              </p:cNvPr>
              <p:cNvSpPr/>
              <p:nvPr/>
            </p:nvSpPr>
            <p:spPr>
              <a:xfrm flipH="1">
                <a:off x="9565615" y="1198659"/>
                <a:ext cx="513840" cy="847851"/>
              </a:xfrm>
              <a:custGeom>
                <a:avLst/>
                <a:gdLst>
                  <a:gd name="connsiteX0" fmla="*/ 488463 w 513840"/>
                  <a:gd name="connsiteY0" fmla="*/ 488749 h 847851"/>
                  <a:gd name="connsiteX1" fmla="*/ 154785 w 513840"/>
                  <a:gd name="connsiteY1" fmla="*/ 822427 h 847851"/>
                  <a:gd name="connsiteX2" fmla="*/ 4623 w 513840"/>
                  <a:gd name="connsiteY2" fmla="*/ 759330 h 847851"/>
                  <a:gd name="connsiteX3" fmla="*/ 3 w 513840"/>
                  <a:gd name="connsiteY3" fmla="*/ 87210 h 847851"/>
                  <a:gd name="connsiteX4" fmla="*/ 149299 w 513840"/>
                  <a:gd name="connsiteY4" fmla="*/ 26278 h 847851"/>
                  <a:gd name="connsiteX5" fmla="*/ 487741 w 513840"/>
                  <a:gd name="connsiteY5" fmla="*/ 364721 h 847851"/>
                  <a:gd name="connsiteX6" fmla="*/ 488608 w 513840"/>
                  <a:gd name="connsiteY6" fmla="*/ 488749 h 847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13840" h="847851">
                    <a:moveTo>
                      <a:pt x="488463" y="488749"/>
                    </a:moveTo>
                    <a:lnTo>
                      <a:pt x="154785" y="822427"/>
                    </a:lnTo>
                    <a:cubicBezTo>
                      <a:pt x="99918" y="877294"/>
                      <a:pt x="5201" y="837443"/>
                      <a:pt x="4623" y="759330"/>
                    </a:cubicBezTo>
                    <a:lnTo>
                      <a:pt x="3" y="87210"/>
                    </a:lnTo>
                    <a:cubicBezTo>
                      <a:pt x="-575" y="9096"/>
                      <a:pt x="93710" y="-29310"/>
                      <a:pt x="149299" y="26278"/>
                    </a:cubicBezTo>
                    <a:lnTo>
                      <a:pt x="487741" y="364721"/>
                    </a:lnTo>
                    <a:cubicBezTo>
                      <a:pt x="522250" y="399229"/>
                      <a:pt x="522538" y="454674"/>
                      <a:pt x="488608" y="488749"/>
                    </a:cubicBezTo>
                    <a:close/>
                  </a:path>
                </a:pathLst>
              </a:custGeom>
              <a:solidFill>
                <a:srgbClr val="B0B0B0"/>
              </a:solidFill>
              <a:ln w="14432" cap="flat">
                <a:noFill/>
                <a:prstDash val="solid"/>
                <a:miter/>
              </a:ln>
            </p:spPr>
            <p:txBody>
              <a:bodyPr rtlCol="0" anchor="ctr"/>
              <a:lstStyle/>
              <a:p>
                <a:endParaRPr lang="en-US"/>
              </a:p>
            </p:txBody>
          </p:sp>
        </p:grpSp>
        <p:sp>
          <p:nvSpPr>
            <p:cNvPr id="30" name="TextBox 22">
              <a:extLst>
                <a:ext uri="{FF2B5EF4-FFF2-40B4-BE49-F238E27FC236}">
                  <a16:creationId xmlns:a16="http://schemas.microsoft.com/office/drawing/2014/main" id="{7553866B-EBA1-6511-EE3A-2A39DF294D5F}"/>
                </a:ext>
              </a:extLst>
            </p:cNvPr>
            <p:cNvSpPr txBox="1"/>
            <p:nvPr/>
          </p:nvSpPr>
          <p:spPr>
            <a:xfrm>
              <a:off x="8857809" y="2828748"/>
              <a:ext cx="720456" cy="507831"/>
            </a:xfrm>
            <a:prstGeom prst="rect">
              <a:avLst/>
            </a:prstGeom>
            <a:noFill/>
          </p:spPr>
          <p:txBody>
            <a:bodyPr wrap="squar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700" b="1" i="0" u="none" strike="noStrike" kern="1200" cap="none" spc="0" normalizeH="0" baseline="0" noProof="0" dirty="0">
                  <a:ln>
                    <a:noFill/>
                  </a:ln>
                  <a:effectLst/>
                  <a:uLnTx/>
                  <a:uFillTx/>
                  <a:latin typeface="Calibri" panose="020F0502020204030204"/>
                  <a:ea typeface="+mn-ea"/>
                  <a:cs typeface="+mn-cs"/>
                </a:rPr>
                <a:t>03</a:t>
              </a:r>
            </a:p>
          </p:txBody>
        </p:sp>
        <p:sp>
          <p:nvSpPr>
            <p:cNvPr id="31" name="TextBox 30">
              <a:extLst>
                <a:ext uri="{FF2B5EF4-FFF2-40B4-BE49-F238E27FC236}">
                  <a16:creationId xmlns:a16="http://schemas.microsoft.com/office/drawing/2014/main" id="{9F855E57-2966-39FC-11B2-5187BA5B5A70}"/>
                </a:ext>
              </a:extLst>
            </p:cNvPr>
            <p:cNvSpPr txBox="1"/>
            <p:nvPr/>
          </p:nvSpPr>
          <p:spPr>
            <a:xfrm>
              <a:off x="6741259" y="2811024"/>
              <a:ext cx="2327660" cy="400494"/>
            </a:xfrm>
            <a:prstGeom prst="rect">
              <a:avLst/>
            </a:prstGeom>
            <a:noFill/>
            <a:ln>
              <a:noFill/>
            </a:ln>
          </p:spPr>
          <p:txBody>
            <a:bodyPr wrap="square" rtlCol="0">
              <a:spAutoFit/>
            </a:bodyPr>
            <a:lstStyle/>
            <a:p>
              <a:pPr algn="ctr">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تعزيز التحفيز والمكافآت  </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99" name="Group 98">
            <a:extLst>
              <a:ext uri="{FF2B5EF4-FFF2-40B4-BE49-F238E27FC236}">
                <a16:creationId xmlns:a16="http://schemas.microsoft.com/office/drawing/2014/main" id="{8B7F9317-85BA-57AA-F5B3-FE2AD8C636F5}"/>
              </a:ext>
            </a:extLst>
          </p:cNvPr>
          <p:cNvGrpSpPr/>
          <p:nvPr/>
        </p:nvGrpSpPr>
        <p:grpSpPr>
          <a:xfrm>
            <a:off x="3448506" y="2121664"/>
            <a:ext cx="2798794" cy="847851"/>
            <a:chOff x="6846177" y="3630360"/>
            <a:chExt cx="2798794" cy="847851"/>
          </a:xfrm>
        </p:grpSpPr>
        <p:grpSp>
          <p:nvGrpSpPr>
            <p:cNvPr id="100" name="Group 99">
              <a:extLst>
                <a:ext uri="{FF2B5EF4-FFF2-40B4-BE49-F238E27FC236}">
                  <a16:creationId xmlns:a16="http://schemas.microsoft.com/office/drawing/2014/main" id="{A6EC188A-1869-3C96-23D4-45B75E6876D4}"/>
                </a:ext>
              </a:extLst>
            </p:cNvPr>
            <p:cNvGrpSpPr/>
            <p:nvPr/>
          </p:nvGrpSpPr>
          <p:grpSpPr>
            <a:xfrm>
              <a:off x="6846177" y="3630360"/>
              <a:ext cx="2798794" cy="847851"/>
              <a:chOff x="7509368" y="1198659"/>
              <a:chExt cx="2798794" cy="847851"/>
            </a:xfrm>
          </p:grpSpPr>
          <p:sp>
            <p:nvSpPr>
              <p:cNvPr id="103" name="Freeform: Shape 102">
                <a:extLst>
                  <a:ext uri="{FF2B5EF4-FFF2-40B4-BE49-F238E27FC236}">
                    <a16:creationId xmlns:a16="http://schemas.microsoft.com/office/drawing/2014/main" id="{E9E54816-AE42-22A3-CF05-4EA93814A65C}"/>
                  </a:ext>
                </a:extLst>
              </p:cNvPr>
              <p:cNvSpPr/>
              <p:nvPr/>
            </p:nvSpPr>
            <p:spPr>
              <a:xfrm flipH="1">
                <a:off x="7682343" y="1863560"/>
                <a:ext cx="2237562" cy="149729"/>
              </a:xfrm>
              <a:custGeom>
                <a:avLst/>
                <a:gdLst>
                  <a:gd name="connsiteX0" fmla="*/ 0 w 2237562"/>
                  <a:gd name="connsiteY0" fmla="*/ 0 h 149729"/>
                  <a:gd name="connsiteX1" fmla="*/ 2237562 w 2237562"/>
                  <a:gd name="connsiteY1" fmla="*/ 0 h 149729"/>
                  <a:gd name="connsiteX2" fmla="*/ 2237562 w 2237562"/>
                  <a:gd name="connsiteY2" fmla="*/ 5342 h 149729"/>
                  <a:gd name="connsiteX3" fmla="*/ 2093175 w 2237562"/>
                  <a:gd name="connsiteY3" fmla="*/ 149729 h 149729"/>
                  <a:gd name="connsiteX4" fmla="*/ 0 w 2237562"/>
                  <a:gd name="connsiteY4" fmla="*/ 149729 h 149729"/>
                  <a:gd name="connsiteX5" fmla="*/ 0 w 2237562"/>
                  <a:gd name="connsiteY5" fmla="*/ 0 h 149729"/>
                  <a:gd name="connsiteX6" fmla="*/ 0 w 2237562"/>
                  <a:gd name="connsiteY6" fmla="*/ 0 h 1497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37562" h="149729">
                    <a:moveTo>
                      <a:pt x="0" y="0"/>
                    </a:moveTo>
                    <a:lnTo>
                      <a:pt x="2237562" y="0"/>
                    </a:lnTo>
                    <a:lnTo>
                      <a:pt x="2237562" y="5342"/>
                    </a:lnTo>
                    <a:cubicBezTo>
                      <a:pt x="2237562" y="85044"/>
                      <a:pt x="2172877" y="149729"/>
                      <a:pt x="2093175" y="149729"/>
                    </a:cubicBezTo>
                    <a:lnTo>
                      <a:pt x="0" y="149729"/>
                    </a:lnTo>
                    <a:lnTo>
                      <a:pt x="0" y="0"/>
                    </a:lnTo>
                    <a:lnTo>
                      <a:pt x="0" y="0"/>
                    </a:lnTo>
                    <a:close/>
                  </a:path>
                </a:pathLst>
              </a:custGeom>
              <a:solidFill>
                <a:srgbClr val="4AABB0"/>
              </a:solidFill>
              <a:ln w="14432" cap="flat">
                <a:noFill/>
                <a:prstDash val="solid"/>
                <a:miter/>
              </a:ln>
            </p:spPr>
            <p:txBody>
              <a:bodyPr rtlCol="0" anchor="ctr"/>
              <a:lstStyle/>
              <a:p>
                <a:endParaRPr lang="en-US" dirty="0"/>
              </a:p>
            </p:txBody>
          </p:sp>
          <p:sp>
            <p:nvSpPr>
              <p:cNvPr id="104" name="Freeform: Shape 103">
                <a:extLst>
                  <a:ext uri="{FF2B5EF4-FFF2-40B4-BE49-F238E27FC236}">
                    <a16:creationId xmlns:a16="http://schemas.microsoft.com/office/drawing/2014/main" id="{7377EFA5-AE56-D96B-1B79-2DB8C07EF3F4}"/>
                  </a:ext>
                </a:extLst>
              </p:cNvPr>
              <p:cNvSpPr/>
              <p:nvPr/>
            </p:nvSpPr>
            <p:spPr>
              <a:xfrm flipH="1">
                <a:off x="7509368" y="1295831"/>
                <a:ext cx="2798794" cy="656093"/>
              </a:xfrm>
              <a:custGeom>
                <a:avLst/>
                <a:gdLst>
                  <a:gd name="connsiteX0" fmla="*/ 2470747 w 2798794"/>
                  <a:gd name="connsiteY0" fmla="*/ 656093 h 656093"/>
                  <a:gd name="connsiteX1" fmla="*/ 231597 w 2798794"/>
                  <a:gd name="connsiteY1" fmla="*/ 656093 h 656093"/>
                  <a:gd name="connsiteX2" fmla="*/ 31188 w 2798794"/>
                  <a:gd name="connsiteY2" fmla="*/ 415689 h 656093"/>
                  <a:gd name="connsiteX3" fmla="*/ 30755 w 2798794"/>
                  <a:gd name="connsiteY3" fmla="*/ 243869 h 656093"/>
                  <a:gd name="connsiteX4" fmla="*/ 231597 w 2798794"/>
                  <a:gd name="connsiteY4" fmla="*/ 0 h 656093"/>
                  <a:gd name="connsiteX5" fmla="*/ 2470747 w 2798794"/>
                  <a:gd name="connsiteY5" fmla="*/ 0 h 656093"/>
                  <a:gd name="connsiteX6" fmla="*/ 2798794 w 2798794"/>
                  <a:gd name="connsiteY6" fmla="*/ 328047 h 656093"/>
                  <a:gd name="connsiteX7" fmla="*/ 2798794 w 2798794"/>
                  <a:gd name="connsiteY7" fmla="*/ 328047 h 656093"/>
                  <a:gd name="connsiteX8" fmla="*/ 2470747 w 2798794"/>
                  <a:gd name="connsiteY8" fmla="*/ 656093 h 656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98794" h="656093">
                    <a:moveTo>
                      <a:pt x="2470747" y="656093"/>
                    </a:moveTo>
                    <a:lnTo>
                      <a:pt x="231597" y="656093"/>
                    </a:lnTo>
                    <a:lnTo>
                      <a:pt x="31188" y="415689"/>
                    </a:lnTo>
                    <a:cubicBezTo>
                      <a:pt x="-10251" y="366020"/>
                      <a:pt x="-10395" y="293827"/>
                      <a:pt x="30755" y="243869"/>
                    </a:cubicBezTo>
                    <a:lnTo>
                      <a:pt x="231597" y="0"/>
                    </a:lnTo>
                    <a:lnTo>
                      <a:pt x="2470747" y="0"/>
                    </a:lnTo>
                    <a:cubicBezTo>
                      <a:pt x="2651953" y="0"/>
                      <a:pt x="2798794" y="146841"/>
                      <a:pt x="2798794" y="328047"/>
                    </a:cubicBezTo>
                    <a:lnTo>
                      <a:pt x="2798794" y="328047"/>
                    </a:lnTo>
                    <a:cubicBezTo>
                      <a:pt x="2798794" y="509252"/>
                      <a:pt x="2651953" y="656093"/>
                      <a:pt x="2470747" y="656093"/>
                    </a:cubicBezTo>
                    <a:close/>
                  </a:path>
                </a:pathLst>
              </a:custGeom>
              <a:solidFill>
                <a:srgbClr val="FFFFFF"/>
              </a:solidFill>
              <a:ln w="14432" cap="flat">
                <a:solidFill>
                  <a:schemeClr val="tx1"/>
                </a:solidFill>
                <a:prstDash val="solid"/>
                <a:miter/>
              </a:ln>
            </p:spPr>
            <p:txBody>
              <a:bodyPr rtlCol="0" anchor="ctr"/>
              <a:lstStyle/>
              <a:p>
                <a:endParaRPr lang="en-US"/>
              </a:p>
            </p:txBody>
          </p:sp>
          <p:sp>
            <p:nvSpPr>
              <p:cNvPr id="105" name="Freeform: Shape 104">
                <a:extLst>
                  <a:ext uri="{FF2B5EF4-FFF2-40B4-BE49-F238E27FC236}">
                    <a16:creationId xmlns:a16="http://schemas.microsoft.com/office/drawing/2014/main" id="{590B1938-2BF1-2F13-E84C-1198ED2442FB}"/>
                  </a:ext>
                </a:extLst>
              </p:cNvPr>
              <p:cNvSpPr/>
              <p:nvPr/>
            </p:nvSpPr>
            <p:spPr>
              <a:xfrm flipH="1">
                <a:off x="9565615" y="1198659"/>
                <a:ext cx="513840" cy="847851"/>
              </a:xfrm>
              <a:custGeom>
                <a:avLst/>
                <a:gdLst>
                  <a:gd name="connsiteX0" fmla="*/ 488463 w 513840"/>
                  <a:gd name="connsiteY0" fmla="*/ 488749 h 847851"/>
                  <a:gd name="connsiteX1" fmla="*/ 154785 w 513840"/>
                  <a:gd name="connsiteY1" fmla="*/ 822427 h 847851"/>
                  <a:gd name="connsiteX2" fmla="*/ 4623 w 513840"/>
                  <a:gd name="connsiteY2" fmla="*/ 759330 h 847851"/>
                  <a:gd name="connsiteX3" fmla="*/ 3 w 513840"/>
                  <a:gd name="connsiteY3" fmla="*/ 87210 h 847851"/>
                  <a:gd name="connsiteX4" fmla="*/ 149299 w 513840"/>
                  <a:gd name="connsiteY4" fmla="*/ 26278 h 847851"/>
                  <a:gd name="connsiteX5" fmla="*/ 487741 w 513840"/>
                  <a:gd name="connsiteY5" fmla="*/ 364721 h 847851"/>
                  <a:gd name="connsiteX6" fmla="*/ 488608 w 513840"/>
                  <a:gd name="connsiteY6" fmla="*/ 488749 h 847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13840" h="847851">
                    <a:moveTo>
                      <a:pt x="488463" y="488749"/>
                    </a:moveTo>
                    <a:lnTo>
                      <a:pt x="154785" y="822427"/>
                    </a:lnTo>
                    <a:cubicBezTo>
                      <a:pt x="99918" y="877294"/>
                      <a:pt x="5201" y="837443"/>
                      <a:pt x="4623" y="759330"/>
                    </a:cubicBezTo>
                    <a:lnTo>
                      <a:pt x="3" y="87210"/>
                    </a:lnTo>
                    <a:cubicBezTo>
                      <a:pt x="-575" y="9096"/>
                      <a:pt x="93710" y="-29310"/>
                      <a:pt x="149299" y="26278"/>
                    </a:cubicBezTo>
                    <a:lnTo>
                      <a:pt x="487741" y="364721"/>
                    </a:lnTo>
                    <a:cubicBezTo>
                      <a:pt x="522250" y="399229"/>
                      <a:pt x="522538" y="454674"/>
                      <a:pt x="488608" y="488749"/>
                    </a:cubicBezTo>
                    <a:close/>
                  </a:path>
                </a:pathLst>
              </a:custGeom>
              <a:solidFill>
                <a:srgbClr val="4AABB0"/>
              </a:solidFill>
              <a:ln w="14432" cap="flat">
                <a:noFill/>
                <a:prstDash val="solid"/>
                <a:miter/>
              </a:ln>
            </p:spPr>
            <p:txBody>
              <a:bodyPr rtlCol="0" anchor="ctr"/>
              <a:lstStyle/>
              <a:p>
                <a:endParaRPr lang="en-US"/>
              </a:p>
            </p:txBody>
          </p:sp>
        </p:grpSp>
        <p:sp>
          <p:nvSpPr>
            <p:cNvPr id="101" name="TextBox 22">
              <a:extLst>
                <a:ext uri="{FF2B5EF4-FFF2-40B4-BE49-F238E27FC236}">
                  <a16:creationId xmlns:a16="http://schemas.microsoft.com/office/drawing/2014/main" id="{40672A6C-91B0-9EED-20E6-D45E15B347BD}"/>
                </a:ext>
              </a:extLst>
            </p:cNvPr>
            <p:cNvSpPr txBox="1"/>
            <p:nvPr/>
          </p:nvSpPr>
          <p:spPr>
            <a:xfrm>
              <a:off x="8857809" y="3822118"/>
              <a:ext cx="720456" cy="507831"/>
            </a:xfrm>
            <a:prstGeom prst="rect">
              <a:avLst/>
            </a:prstGeom>
            <a:noFill/>
          </p:spPr>
          <p:txBody>
            <a:bodyPr wrap="squar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700" b="1" i="0" u="none" strike="noStrike" kern="1200" cap="none" spc="0" normalizeH="0" baseline="0" noProof="0" dirty="0">
                  <a:ln>
                    <a:noFill/>
                  </a:ln>
                  <a:effectLst/>
                  <a:uLnTx/>
                  <a:uFillTx/>
                  <a:latin typeface="Calibri" panose="020F0502020204030204"/>
                  <a:ea typeface="+mn-ea"/>
                  <a:cs typeface="+mn-cs"/>
                </a:rPr>
                <a:t>04</a:t>
              </a:r>
            </a:p>
          </p:txBody>
        </p:sp>
        <p:sp>
          <p:nvSpPr>
            <p:cNvPr id="102" name="TextBox 101">
              <a:extLst>
                <a:ext uri="{FF2B5EF4-FFF2-40B4-BE49-F238E27FC236}">
                  <a16:creationId xmlns:a16="http://schemas.microsoft.com/office/drawing/2014/main" id="{BD55F851-815D-DF89-6D49-AE721C5A604B}"/>
                </a:ext>
              </a:extLst>
            </p:cNvPr>
            <p:cNvSpPr txBox="1"/>
            <p:nvPr/>
          </p:nvSpPr>
          <p:spPr>
            <a:xfrm>
              <a:off x="7023859" y="3710052"/>
              <a:ext cx="1961397" cy="719043"/>
            </a:xfrm>
            <a:prstGeom prst="rect">
              <a:avLst/>
            </a:prstGeom>
            <a:noFill/>
            <a:ln>
              <a:noFill/>
            </a:ln>
          </p:spPr>
          <p:txBody>
            <a:bodyPr wrap="square" rtlCol="0">
              <a:spAutoFit/>
            </a:bodyPr>
            <a:lstStyle/>
            <a:p>
              <a:pPr algn="ctr">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تحسين التواصل والدعم التنظيمي  </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106" name="Group 105">
            <a:extLst>
              <a:ext uri="{FF2B5EF4-FFF2-40B4-BE49-F238E27FC236}">
                <a16:creationId xmlns:a16="http://schemas.microsoft.com/office/drawing/2014/main" id="{EE971136-7AFE-6908-50A7-7808BF10A1AF}"/>
              </a:ext>
            </a:extLst>
          </p:cNvPr>
          <p:cNvGrpSpPr/>
          <p:nvPr/>
        </p:nvGrpSpPr>
        <p:grpSpPr>
          <a:xfrm>
            <a:off x="3448506" y="3084672"/>
            <a:ext cx="2798794" cy="847851"/>
            <a:chOff x="6846177" y="4589454"/>
            <a:chExt cx="2798794" cy="847851"/>
          </a:xfrm>
        </p:grpSpPr>
        <p:grpSp>
          <p:nvGrpSpPr>
            <p:cNvPr id="107" name="Group 106">
              <a:extLst>
                <a:ext uri="{FF2B5EF4-FFF2-40B4-BE49-F238E27FC236}">
                  <a16:creationId xmlns:a16="http://schemas.microsoft.com/office/drawing/2014/main" id="{6B740752-477B-C6D5-3FFF-435AC98534BA}"/>
                </a:ext>
              </a:extLst>
            </p:cNvPr>
            <p:cNvGrpSpPr/>
            <p:nvPr/>
          </p:nvGrpSpPr>
          <p:grpSpPr>
            <a:xfrm>
              <a:off x="6846177" y="4589454"/>
              <a:ext cx="2798794" cy="847851"/>
              <a:chOff x="7509368" y="1198659"/>
              <a:chExt cx="2798794" cy="847851"/>
            </a:xfrm>
          </p:grpSpPr>
          <p:sp>
            <p:nvSpPr>
              <p:cNvPr id="110" name="Freeform: Shape 109">
                <a:extLst>
                  <a:ext uri="{FF2B5EF4-FFF2-40B4-BE49-F238E27FC236}">
                    <a16:creationId xmlns:a16="http://schemas.microsoft.com/office/drawing/2014/main" id="{BC1523B5-A996-D429-1E3E-F8916F7D2EA0}"/>
                  </a:ext>
                </a:extLst>
              </p:cNvPr>
              <p:cNvSpPr/>
              <p:nvPr/>
            </p:nvSpPr>
            <p:spPr>
              <a:xfrm flipH="1">
                <a:off x="7682343" y="1863560"/>
                <a:ext cx="2237562" cy="149729"/>
              </a:xfrm>
              <a:custGeom>
                <a:avLst/>
                <a:gdLst>
                  <a:gd name="connsiteX0" fmla="*/ 0 w 2237562"/>
                  <a:gd name="connsiteY0" fmla="*/ 0 h 149729"/>
                  <a:gd name="connsiteX1" fmla="*/ 2237562 w 2237562"/>
                  <a:gd name="connsiteY1" fmla="*/ 0 h 149729"/>
                  <a:gd name="connsiteX2" fmla="*/ 2237562 w 2237562"/>
                  <a:gd name="connsiteY2" fmla="*/ 5342 h 149729"/>
                  <a:gd name="connsiteX3" fmla="*/ 2093175 w 2237562"/>
                  <a:gd name="connsiteY3" fmla="*/ 149729 h 149729"/>
                  <a:gd name="connsiteX4" fmla="*/ 0 w 2237562"/>
                  <a:gd name="connsiteY4" fmla="*/ 149729 h 149729"/>
                  <a:gd name="connsiteX5" fmla="*/ 0 w 2237562"/>
                  <a:gd name="connsiteY5" fmla="*/ 0 h 149729"/>
                  <a:gd name="connsiteX6" fmla="*/ 0 w 2237562"/>
                  <a:gd name="connsiteY6" fmla="*/ 0 h 1497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37562" h="149729">
                    <a:moveTo>
                      <a:pt x="0" y="0"/>
                    </a:moveTo>
                    <a:lnTo>
                      <a:pt x="2237562" y="0"/>
                    </a:lnTo>
                    <a:lnTo>
                      <a:pt x="2237562" y="5342"/>
                    </a:lnTo>
                    <a:cubicBezTo>
                      <a:pt x="2237562" y="85044"/>
                      <a:pt x="2172877" y="149729"/>
                      <a:pt x="2093175" y="149729"/>
                    </a:cubicBezTo>
                    <a:lnTo>
                      <a:pt x="0" y="149729"/>
                    </a:lnTo>
                    <a:lnTo>
                      <a:pt x="0" y="0"/>
                    </a:lnTo>
                    <a:lnTo>
                      <a:pt x="0" y="0"/>
                    </a:lnTo>
                    <a:close/>
                  </a:path>
                </a:pathLst>
              </a:custGeom>
              <a:solidFill>
                <a:srgbClr val="B0B0B0"/>
              </a:solidFill>
              <a:ln w="14432" cap="flat">
                <a:noFill/>
                <a:prstDash val="solid"/>
                <a:miter/>
              </a:ln>
            </p:spPr>
            <p:txBody>
              <a:bodyPr rtlCol="0" anchor="ctr"/>
              <a:lstStyle/>
              <a:p>
                <a:endParaRPr lang="en-US"/>
              </a:p>
            </p:txBody>
          </p:sp>
          <p:sp>
            <p:nvSpPr>
              <p:cNvPr id="111" name="Freeform: Shape 110">
                <a:extLst>
                  <a:ext uri="{FF2B5EF4-FFF2-40B4-BE49-F238E27FC236}">
                    <a16:creationId xmlns:a16="http://schemas.microsoft.com/office/drawing/2014/main" id="{470C9E6C-30EC-9331-6194-0F1419491F1F}"/>
                  </a:ext>
                </a:extLst>
              </p:cNvPr>
              <p:cNvSpPr/>
              <p:nvPr/>
            </p:nvSpPr>
            <p:spPr>
              <a:xfrm flipH="1">
                <a:off x="7509368" y="1295831"/>
                <a:ext cx="2798794" cy="656093"/>
              </a:xfrm>
              <a:custGeom>
                <a:avLst/>
                <a:gdLst>
                  <a:gd name="connsiteX0" fmla="*/ 2470747 w 2798794"/>
                  <a:gd name="connsiteY0" fmla="*/ 656093 h 656093"/>
                  <a:gd name="connsiteX1" fmla="*/ 231597 w 2798794"/>
                  <a:gd name="connsiteY1" fmla="*/ 656093 h 656093"/>
                  <a:gd name="connsiteX2" fmla="*/ 31188 w 2798794"/>
                  <a:gd name="connsiteY2" fmla="*/ 415689 h 656093"/>
                  <a:gd name="connsiteX3" fmla="*/ 30755 w 2798794"/>
                  <a:gd name="connsiteY3" fmla="*/ 243869 h 656093"/>
                  <a:gd name="connsiteX4" fmla="*/ 231597 w 2798794"/>
                  <a:gd name="connsiteY4" fmla="*/ 0 h 656093"/>
                  <a:gd name="connsiteX5" fmla="*/ 2470747 w 2798794"/>
                  <a:gd name="connsiteY5" fmla="*/ 0 h 656093"/>
                  <a:gd name="connsiteX6" fmla="*/ 2798794 w 2798794"/>
                  <a:gd name="connsiteY6" fmla="*/ 328047 h 656093"/>
                  <a:gd name="connsiteX7" fmla="*/ 2798794 w 2798794"/>
                  <a:gd name="connsiteY7" fmla="*/ 328047 h 656093"/>
                  <a:gd name="connsiteX8" fmla="*/ 2470747 w 2798794"/>
                  <a:gd name="connsiteY8" fmla="*/ 656093 h 656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98794" h="656093">
                    <a:moveTo>
                      <a:pt x="2470747" y="656093"/>
                    </a:moveTo>
                    <a:lnTo>
                      <a:pt x="231597" y="656093"/>
                    </a:lnTo>
                    <a:lnTo>
                      <a:pt x="31188" y="415689"/>
                    </a:lnTo>
                    <a:cubicBezTo>
                      <a:pt x="-10251" y="366020"/>
                      <a:pt x="-10395" y="293827"/>
                      <a:pt x="30755" y="243869"/>
                    </a:cubicBezTo>
                    <a:lnTo>
                      <a:pt x="231597" y="0"/>
                    </a:lnTo>
                    <a:lnTo>
                      <a:pt x="2470747" y="0"/>
                    </a:lnTo>
                    <a:cubicBezTo>
                      <a:pt x="2651953" y="0"/>
                      <a:pt x="2798794" y="146841"/>
                      <a:pt x="2798794" y="328047"/>
                    </a:cubicBezTo>
                    <a:lnTo>
                      <a:pt x="2798794" y="328047"/>
                    </a:lnTo>
                    <a:cubicBezTo>
                      <a:pt x="2798794" y="509252"/>
                      <a:pt x="2651953" y="656093"/>
                      <a:pt x="2470747" y="656093"/>
                    </a:cubicBezTo>
                    <a:close/>
                  </a:path>
                </a:pathLst>
              </a:custGeom>
              <a:solidFill>
                <a:srgbClr val="FFFFFF"/>
              </a:solidFill>
              <a:ln w="14432" cap="flat">
                <a:solidFill>
                  <a:schemeClr val="tx1"/>
                </a:solidFill>
                <a:prstDash val="solid"/>
                <a:miter/>
              </a:ln>
            </p:spPr>
            <p:txBody>
              <a:bodyPr rtlCol="0" anchor="ctr"/>
              <a:lstStyle/>
              <a:p>
                <a:endParaRPr lang="en-US" dirty="0"/>
              </a:p>
            </p:txBody>
          </p:sp>
          <p:sp>
            <p:nvSpPr>
              <p:cNvPr id="112" name="Freeform: Shape 111">
                <a:extLst>
                  <a:ext uri="{FF2B5EF4-FFF2-40B4-BE49-F238E27FC236}">
                    <a16:creationId xmlns:a16="http://schemas.microsoft.com/office/drawing/2014/main" id="{0DB747BE-4AE7-9F45-6985-14D4C760A019}"/>
                  </a:ext>
                </a:extLst>
              </p:cNvPr>
              <p:cNvSpPr/>
              <p:nvPr/>
            </p:nvSpPr>
            <p:spPr>
              <a:xfrm flipH="1">
                <a:off x="9565615" y="1198659"/>
                <a:ext cx="513840" cy="847851"/>
              </a:xfrm>
              <a:custGeom>
                <a:avLst/>
                <a:gdLst>
                  <a:gd name="connsiteX0" fmla="*/ 488463 w 513840"/>
                  <a:gd name="connsiteY0" fmla="*/ 488749 h 847851"/>
                  <a:gd name="connsiteX1" fmla="*/ 154785 w 513840"/>
                  <a:gd name="connsiteY1" fmla="*/ 822427 h 847851"/>
                  <a:gd name="connsiteX2" fmla="*/ 4623 w 513840"/>
                  <a:gd name="connsiteY2" fmla="*/ 759330 h 847851"/>
                  <a:gd name="connsiteX3" fmla="*/ 3 w 513840"/>
                  <a:gd name="connsiteY3" fmla="*/ 87210 h 847851"/>
                  <a:gd name="connsiteX4" fmla="*/ 149299 w 513840"/>
                  <a:gd name="connsiteY4" fmla="*/ 26278 h 847851"/>
                  <a:gd name="connsiteX5" fmla="*/ 487741 w 513840"/>
                  <a:gd name="connsiteY5" fmla="*/ 364721 h 847851"/>
                  <a:gd name="connsiteX6" fmla="*/ 488608 w 513840"/>
                  <a:gd name="connsiteY6" fmla="*/ 488749 h 847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13840" h="847851">
                    <a:moveTo>
                      <a:pt x="488463" y="488749"/>
                    </a:moveTo>
                    <a:lnTo>
                      <a:pt x="154785" y="822427"/>
                    </a:lnTo>
                    <a:cubicBezTo>
                      <a:pt x="99918" y="877294"/>
                      <a:pt x="5201" y="837443"/>
                      <a:pt x="4623" y="759330"/>
                    </a:cubicBezTo>
                    <a:lnTo>
                      <a:pt x="3" y="87210"/>
                    </a:lnTo>
                    <a:cubicBezTo>
                      <a:pt x="-575" y="9096"/>
                      <a:pt x="93710" y="-29310"/>
                      <a:pt x="149299" y="26278"/>
                    </a:cubicBezTo>
                    <a:lnTo>
                      <a:pt x="487741" y="364721"/>
                    </a:lnTo>
                    <a:cubicBezTo>
                      <a:pt x="522250" y="399229"/>
                      <a:pt x="522538" y="454674"/>
                      <a:pt x="488608" y="488749"/>
                    </a:cubicBezTo>
                    <a:close/>
                  </a:path>
                </a:pathLst>
              </a:custGeom>
              <a:solidFill>
                <a:srgbClr val="B0B0B0"/>
              </a:solidFill>
              <a:ln w="14432" cap="flat">
                <a:noFill/>
                <a:prstDash val="solid"/>
                <a:miter/>
              </a:ln>
            </p:spPr>
            <p:txBody>
              <a:bodyPr rtlCol="0" anchor="ctr"/>
              <a:lstStyle/>
              <a:p>
                <a:endParaRPr lang="en-US"/>
              </a:p>
            </p:txBody>
          </p:sp>
        </p:grpSp>
        <p:sp>
          <p:nvSpPr>
            <p:cNvPr id="108" name="TextBox 22">
              <a:extLst>
                <a:ext uri="{FF2B5EF4-FFF2-40B4-BE49-F238E27FC236}">
                  <a16:creationId xmlns:a16="http://schemas.microsoft.com/office/drawing/2014/main" id="{01C18C56-969C-8675-5AC9-A4456B94780A}"/>
                </a:ext>
              </a:extLst>
            </p:cNvPr>
            <p:cNvSpPr txBox="1"/>
            <p:nvPr/>
          </p:nvSpPr>
          <p:spPr>
            <a:xfrm>
              <a:off x="8857809" y="4758803"/>
              <a:ext cx="720456" cy="507831"/>
            </a:xfrm>
            <a:prstGeom prst="rect">
              <a:avLst/>
            </a:prstGeom>
            <a:noFill/>
          </p:spPr>
          <p:txBody>
            <a:bodyPr wrap="squar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700" b="1" i="0" u="none" strike="noStrike" kern="1200" cap="none" spc="0" normalizeH="0" baseline="0" noProof="0" dirty="0">
                  <a:ln>
                    <a:noFill/>
                  </a:ln>
                  <a:effectLst/>
                  <a:uLnTx/>
                  <a:uFillTx/>
                  <a:latin typeface="Calibri" panose="020F0502020204030204"/>
                  <a:ea typeface="+mn-ea"/>
                  <a:cs typeface="+mn-cs"/>
                </a:rPr>
                <a:t>05</a:t>
              </a:r>
            </a:p>
          </p:txBody>
        </p:sp>
        <p:sp>
          <p:nvSpPr>
            <p:cNvPr id="109" name="TextBox 108">
              <a:extLst>
                <a:ext uri="{FF2B5EF4-FFF2-40B4-BE49-F238E27FC236}">
                  <a16:creationId xmlns:a16="http://schemas.microsoft.com/office/drawing/2014/main" id="{AE89C813-3294-3BBD-36A7-A72D725EA0C2}"/>
                </a:ext>
              </a:extLst>
            </p:cNvPr>
            <p:cNvSpPr txBox="1"/>
            <p:nvPr/>
          </p:nvSpPr>
          <p:spPr>
            <a:xfrm>
              <a:off x="6883058" y="4640637"/>
              <a:ext cx="2036682" cy="719043"/>
            </a:xfrm>
            <a:prstGeom prst="rect">
              <a:avLst/>
            </a:prstGeom>
            <a:noFill/>
            <a:ln>
              <a:noFill/>
            </a:ln>
          </p:spPr>
          <p:txBody>
            <a:bodyPr wrap="square" rtlCol="0">
              <a:spAutoFit/>
            </a:bodyPr>
            <a:lstStyle/>
            <a:p>
              <a:pPr algn="ctr">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تعزيز السلامة والراحة في بيئة العمل  </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211" name="Group 210">
            <a:extLst>
              <a:ext uri="{FF2B5EF4-FFF2-40B4-BE49-F238E27FC236}">
                <a16:creationId xmlns:a16="http://schemas.microsoft.com/office/drawing/2014/main" id="{B2734405-EAD1-B9A7-5C02-1431DFA020A2}"/>
              </a:ext>
            </a:extLst>
          </p:cNvPr>
          <p:cNvGrpSpPr/>
          <p:nvPr/>
        </p:nvGrpSpPr>
        <p:grpSpPr>
          <a:xfrm>
            <a:off x="3339803" y="4047681"/>
            <a:ext cx="2907497" cy="847851"/>
            <a:chOff x="3743065" y="645999"/>
            <a:chExt cx="2907497" cy="847851"/>
          </a:xfrm>
        </p:grpSpPr>
        <p:grpSp>
          <p:nvGrpSpPr>
            <p:cNvPr id="212" name="Group 211">
              <a:extLst>
                <a:ext uri="{FF2B5EF4-FFF2-40B4-BE49-F238E27FC236}">
                  <a16:creationId xmlns:a16="http://schemas.microsoft.com/office/drawing/2014/main" id="{895DB61B-0E88-9073-8C6F-80AE0C52CF53}"/>
                </a:ext>
              </a:extLst>
            </p:cNvPr>
            <p:cNvGrpSpPr/>
            <p:nvPr/>
          </p:nvGrpSpPr>
          <p:grpSpPr>
            <a:xfrm>
              <a:off x="3851768" y="645999"/>
              <a:ext cx="2798794" cy="847851"/>
              <a:chOff x="7509368" y="1198659"/>
              <a:chExt cx="2798794" cy="847851"/>
            </a:xfrm>
          </p:grpSpPr>
          <p:sp>
            <p:nvSpPr>
              <p:cNvPr id="215" name="Freeform: Shape 214">
                <a:extLst>
                  <a:ext uri="{FF2B5EF4-FFF2-40B4-BE49-F238E27FC236}">
                    <a16:creationId xmlns:a16="http://schemas.microsoft.com/office/drawing/2014/main" id="{D6BCBA7C-8E47-A8B6-CCDB-30570722C3C9}"/>
                  </a:ext>
                </a:extLst>
              </p:cNvPr>
              <p:cNvSpPr/>
              <p:nvPr/>
            </p:nvSpPr>
            <p:spPr>
              <a:xfrm flipH="1">
                <a:off x="7682343" y="1863560"/>
                <a:ext cx="2237562" cy="149729"/>
              </a:xfrm>
              <a:custGeom>
                <a:avLst/>
                <a:gdLst>
                  <a:gd name="connsiteX0" fmla="*/ 0 w 2237562"/>
                  <a:gd name="connsiteY0" fmla="*/ 0 h 149729"/>
                  <a:gd name="connsiteX1" fmla="*/ 2237562 w 2237562"/>
                  <a:gd name="connsiteY1" fmla="*/ 0 h 149729"/>
                  <a:gd name="connsiteX2" fmla="*/ 2237562 w 2237562"/>
                  <a:gd name="connsiteY2" fmla="*/ 5342 h 149729"/>
                  <a:gd name="connsiteX3" fmla="*/ 2093175 w 2237562"/>
                  <a:gd name="connsiteY3" fmla="*/ 149729 h 149729"/>
                  <a:gd name="connsiteX4" fmla="*/ 0 w 2237562"/>
                  <a:gd name="connsiteY4" fmla="*/ 149729 h 149729"/>
                  <a:gd name="connsiteX5" fmla="*/ 0 w 2237562"/>
                  <a:gd name="connsiteY5" fmla="*/ 0 h 149729"/>
                  <a:gd name="connsiteX6" fmla="*/ 0 w 2237562"/>
                  <a:gd name="connsiteY6" fmla="*/ 0 h 1497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37562" h="149729">
                    <a:moveTo>
                      <a:pt x="0" y="0"/>
                    </a:moveTo>
                    <a:lnTo>
                      <a:pt x="2237562" y="0"/>
                    </a:lnTo>
                    <a:lnTo>
                      <a:pt x="2237562" y="5342"/>
                    </a:lnTo>
                    <a:cubicBezTo>
                      <a:pt x="2237562" y="85044"/>
                      <a:pt x="2172877" y="149729"/>
                      <a:pt x="2093175" y="149729"/>
                    </a:cubicBezTo>
                    <a:lnTo>
                      <a:pt x="0" y="149729"/>
                    </a:lnTo>
                    <a:lnTo>
                      <a:pt x="0" y="0"/>
                    </a:lnTo>
                    <a:lnTo>
                      <a:pt x="0" y="0"/>
                    </a:lnTo>
                    <a:close/>
                  </a:path>
                </a:pathLst>
              </a:custGeom>
              <a:solidFill>
                <a:srgbClr val="FFCC66"/>
              </a:solidFill>
              <a:ln w="14432" cap="flat">
                <a:noFill/>
                <a:prstDash val="solid"/>
                <a:miter/>
              </a:ln>
            </p:spPr>
            <p:txBody>
              <a:bodyPr rtlCol="0" anchor="ctr"/>
              <a:lstStyle/>
              <a:p>
                <a:endParaRPr lang="en-US"/>
              </a:p>
            </p:txBody>
          </p:sp>
          <p:sp>
            <p:nvSpPr>
              <p:cNvPr id="216" name="Freeform: Shape 215">
                <a:extLst>
                  <a:ext uri="{FF2B5EF4-FFF2-40B4-BE49-F238E27FC236}">
                    <a16:creationId xmlns:a16="http://schemas.microsoft.com/office/drawing/2014/main" id="{0838C82E-AE2F-9BA0-66C1-E8E97B05E7E0}"/>
                  </a:ext>
                </a:extLst>
              </p:cNvPr>
              <p:cNvSpPr/>
              <p:nvPr/>
            </p:nvSpPr>
            <p:spPr>
              <a:xfrm flipH="1">
                <a:off x="7509368" y="1295831"/>
                <a:ext cx="2798794" cy="656093"/>
              </a:xfrm>
              <a:custGeom>
                <a:avLst/>
                <a:gdLst>
                  <a:gd name="connsiteX0" fmla="*/ 2470747 w 2798794"/>
                  <a:gd name="connsiteY0" fmla="*/ 656093 h 656093"/>
                  <a:gd name="connsiteX1" fmla="*/ 231597 w 2798794"/>
                  <a:gd name="connsiteY1" fmla="*/ 656093 h 656093"/>
                  <a:gd name="connsiteX2" fmla="*/ 31188 w 2798794"/>
                  <a:gd name="connsiteY2" fmla="*/ 415689 h 656093"/>
                  <a:gd name="connsiteX3" fmla="*/ 30755 w 2798794"/>
                  <a:gd name="connsiteY3" fmla="*/ 243869 h 656093"/>
                  <a:gd name="connsiteX4" fmla="*/ 231597 w 2798794"/>
                  <a:gd name="connsiteY4" fmla="*/ 0 h 656093"/>
                  <a:gd name="connsiteX5" fmla="*/ 2470747 w 2798794"/>
                  <a:gd name="connsiteY5" fmla="*/ 0 h 656093"/>
                  <a:gd name="connsiteX6" fmla="*/ 2798794 w 2798794"/>
                  <a:gd name="connsiteY6" fmla="*/ 328047 h 656093"/>
                  <a:gd name="connsiteX7" fmla="*/ 2798794 w 2798794"/>
                  <a:gd name="connsiteY7" fmla="*/ 328047 h 656093"/>
                  <a:gd name="connsiteX8" fmla="*/ 2470747 w 2798794"/>
                  <a:gd name="connsiteY8" fmla="*/ 656093 h 656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98794" h="656093">
                    <a:moveTo>
                      <a:pt x="2470747" y="656093"/>
                    </a:moveTo>
                    <a:lnTo>
                      <a:pt x="231597" y="656093"/>
                    </a:lnTo>
                    <a:lnTo>
                      <a:pt x="31188" y="415689"/>
                    </a:lnTo>
                    <a:cubicBezTo>
                      <a:pt x="-10251" y="366020"/>
                      <a:pt x="-10395" y="293827"/>
                      <a:pt x="30755" y="243869"/>
                    </a:cubicBezTo>
                    <a:lnTo>
                      <a:pt x="231597" y="0"/>
                    </a:lnTo>
                    <a:lnTo>
                      <a:pt x="2470747" y="0"/>
                    </a:lnTo>
                    <a:cubicBezTo>
                      <a:pt x="2651953" y="0"/>
                      <a:pt x="2798794" y="146841"/>
                      <a:pt x="2798794" y="328047"/>
                    </a:cubicBezTo>
                    <a:lnTo>
                      <a:pt x="2798794" y="328047"/>
                    </a:lnTo>
                    <a:cubicBezTo>
                      <a:pt x="2798794" y="509252"/>
                      <a:pt x="2651953" y="656093"/>
                      <a:pt x="2470747" y="656093"/>
                    </a:cubicBezTo>
                    <a:close/>
                  </a:path>
                </a:pathLst>
              </a:custGeom>
              <a:solidFill>
                <a:srgbClr val="FFFFFF"/>
              </a:solidFill>
              <a:ln w="14432" cap="flat">
                <a:solidFill>
                  <a:schemeClr val="tx1"/>
                </a:solidFill>
                <a:prstDash val="solid"/>
                <a:miter/>
              </a:ln>
            </p:spPr>
            <p:txBody>
              <a:bodyPr rtlCol="0" anchor="ctr"/>
              <a:lstStyle/>
              <a:p>
                <a:endParaRPr lang="en-US"/>
              </a:p>
            </p:txBody>
          </p:sp>
          <p:sp>
            <p:nvSpPr>
              <p:cNvPr id="217" name="Freeform: Shape 216">
                <a:extLst>
                  <a:ext uri="{FF2B5EF4-FFF2-40B4-BE49-F238E27FC236}">
                    <a16:creationId xmlns:a16="http://schemas.microsoft.com/office/drawing/2014/main" id="{953159EE-AD22-1D2F-400B-44A013DFFAC2}"/>
                  </a:ext>
                </a:extLst>
              </p:cNvPr>
              <p:cNvSpPr/>
              <p:nvPr/>
            </p:nvSpPr>
            <p:spPr>
              <a:xfrm flipH="1">
                <a:off x="9565615" y="1198659"/>
                <a:ext cx="513840" cy="847851"/>
              </a:xfrm>
              <a:custGeom>
                <a:avLst/>
                <a:gdLst>
                  <a:gd name="connsiteX0" fmla="*/ 488463 w 513840"/>
                  <a:gd name="connsiteY0" fmla="*/ 488749 h 847851"/>
                  <a:gd name="connsiteX1" fmla="*/ 154785 w 513840"/>
                  <a:gd name="connsiteY1" fmla="*/ 822427 h 847851"/>
                  <a:gd name="connsiteX2" fmla="*/ 4623 w 513840"/>
                  <a:gd name="connsiteY2" fmla="*/ 759330 h 847851"/>
                  <a:gd name="connsiteX3" fmla="*/ 3 w 513840"/>
                  <a:gd name="connsiteY3" fmla="*/ 87210 h 847851"/>
                  <a:gd name="connsiteX4" fmla="*/ 149299 w 513840"/>
                  <a:gd name="connsiteY4" fmla="*/ 26278 h 847851"/>
                  <a:gd name="connsiteX5" fmla="*/ 487741 w 513840"/>
                  <a:gd name="connsiteY5" fmla="*/ 364721 h 847851"/>
                  <a:gd name="connsiteX6" fmla="*/ 488608 w 513840"/>
                  <a:gd name="connsiteY6" fmla="*/ 488749 h 847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13840" h="847851">
                    <a:moveTo>
                      <a:pt x="488463" y="488749"/>
                    </a:moveTo>
                    <a:lnTo>
                      <a:pt x="154785" y="822427"/>
                    </a:lnTo>
                    <a:cubicBezTo>
                      <a:pt x="99918" y="877294"/>
                      <a:pt x="5201" y="837443"/>
                      <a:pt x="4623" y="759330"/>
                    </a:cubicBezTo>
                    <a:lnTo>
                      <a:pt x="3" y="87210"/>
                    </a:lnTo>
                    <a:cubicBezTo>
                      <a:pt x="-575" y="9096"/>
                      <a:pt x="93710" y="-29310"/>
                      <a:pt x="149299" y="26278"/>
                    </a:cubicBezTo>
                    <a:lnTo>
                      <a:pt x="487741" y="364721"/>
                    </a:lnTo>
                    <a:cubicBezTo>
                      <a:pt x="522250" y="399229"/>
                      <a:pt x="522538" y="454674"/>
                      <a:pt x="488608" y="488749"/>
                    </a:cubicBezTo>
                    <a:close/>
                  </a:path>
                </a:pathLst>
              </a:custGeom>
              <a:solidFill>
                <a:srgbClr val="FFCC66"/>
              </a:solidFill>
              <a:ln w="14432" cap="flat">
                <a:noFill/>
                <a:prstDash val="solid"/>
                <a:miter/>
              </a:ln>
            </p:spPr>
            <p:txBody>
              <a:bodyPr rtlCol="0" anchor="ctr"/>
              <a:lstStyle/>
              <a:p>
                <a:endParaRPr lang="en-US"/>
              </a:p>
            </p:txBody>
          </p:sp>
        </p:grpSp>
        <p:sp>
          <p:nvSpPr>
            <p:cNvPr id="213" name="TextBox 22">
              <a:extLst>
                <a:ext uri="{FF2B5EF4-FFF2-40B4-BE49-F238E27FC236}">
                  <a16:creationId xmlns:a16="http://schemas.microsoft.com/office/drawing/2014/main" id="{E1881879-584C-FA77-148F-3933CBA79A53}"/>
                </a:ext>
              </a:extLst>
            </p:cNvPr>
            <p:cNvSpPr txBox="1"/>
            <p:nvPr/>
          </p:nvSpPr>
          <p:spPr>
            <a:xfrm>
              <a:off x="5851981" y="761871"/>
              <a:ext cx="720456" cy="507831"/>
            </a:xfrm>
            <a:prstGeom prst="rect">
              <a:avLst/>
            </a:prstGeom>
            <a:noFill/>
          </p:spPr>
          <p:txBody>
            <a:bodyPr wrap="squar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700" b="1" i="0" u="none" strike="noStrike" kern="1200" cap="none" spc="0" normalizeH="0" baseline="0" noProof="0" dirty="0">
                  <a:ln>
                    <a:noFill/>
                  </a:ln>
                  <a:effectLst/>
                  <a:uLnTx/>
                  <a:uFillTx/>
                  <a:latin typeface="Calibri" panose="020F0502020204030204"/>
                  <a:ea typeface="+mn-ea"/>
                  <a:cs typeface="+mn-cs"/>
                </a:rPr>
                <a:t>06</a:t>
              </a:r>
            </a:p>
          </p:txBody>
        </p:sp>
        <p:sp>
          <p:nvSpPr>
            <p:cNvPr id="214" name="TextBox 213">
              <a:extLst>
                <a:ext uri="{FF2B5EF4-FFF2-40B4-BE49-F238E27FC236}">
                  <a16:creationId xmlns:a16="http://schemas.microsoft.com/office/drawing/2014/main" id="{95931B2D-520D-3092-4C12-BC9A7721C05C}"/>
                </a:ext>
              </a:extLst>
            </p:cNvPr>
            <p:cNvSpPr txBox="1"/>
            <p:nvPr/>
          </p:nvSpPr>
          <p:spPr>
            <a:xfrm>
              <a:off x="3743065" y="852827"/>
              <a:ext cx="2427565" cy="400494"/>
            </a:xfrm>
            <a:prstGeom prst="rect">
              <a:avLst/>
            </a:prstGeom>
            <a:noFill/>
            <a:ln>
              <a:noFill/>
            </a:ln>
          </p:spPr>
          <p:txBody>
            <a:bodyPr wrap="square" rtlCol="0">
              <a:spAutoFit/>
            </a:bodyPr>
            <a:lstStyle/>
            <a:p>
              <a:pPr algn="ctr">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دعم التكيّف مع التغيرات السوقية  </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218" name="Group 217">
            <a:extLst>
              <a:ext uri="{FF2B5EF4-FFF2-40B4-BE49-F238E27FC236}">
                <a16:creationId xmlns:a16="http://schemas.microsoft.com/office/drawing/2014/main" id="{89F0323C-C349-7356-FF5C-2F271036DA36}"/>
              </a:ext>
            </a:extLst>
          </p:cNvPr>
          <p:cNvGrpSpPr/>
          <p:nvPr/>
        </p:nvGrpSpPr>
        <p:grpSpPr>
          <a:xfrm>
            <a:off x="4792141" y="5124052"/>
            <a:ext cx="2854525" cy="847851"/>
            <a:chOff x="6790446" y="3630360"/>
            <a:chExt cx="2854525" cy="847851"/>
          </a:xfrm>
        </p:grpSpPr>
        <p:grpSp>
          <p:nvGrpSpPr>
            <p:cNvPr id="219" name="Group 218">
              <a:extLst>
                <a:ext uri="{FF2B5EF4-FFF2-40B4-BE49-F238E27FC236}">
                  <a16:creationId xmlns:a16="http://schemas.microsoft.com/office/drawing/2014/main" id="{C7DB809C-71F3-8EE4-21AF-6C29C6B4E73A}"/>
                </a:ext>
              </a:extLst>
            </p:cNvPr>
            <p:cNvGrpSpPr/>
            <p:nvPr/>
          </p:nvGrpSpPr>
          <p:grpSpPr>
            <a:xfrm>
              <a:off x="6846177" y="3630360"/>
              <a:ext cx="2798794" cy="847851"/>
              <a:chOff x="7509368" y="1198659"/>
              <a:chExt cx="2798794" cy="847851"/>
            </a:xfrm>
          </p:grpSpPr>
          <p:sp>
            <p:nvSpPr>
              <p:cNvPr id="222" name="Freeform: Shape 221">
                <a:extLst>
                  <a:ext uri="{FF2B5EF4-FFF2-40B4-BE49-F238E27FC236}">
                    <a16:creationId xmlns:a16="http://schemas.microsoft.com/office/drawing/2014/main" id="{C3C2022C-A78D-C9B4-0875-0776673C7C37}"/>
                  </a:ext>
                </a:extLst>
              </p:cNvPr>
              <p:cNvSpPr/>
              <p:nvPr/>
            </p:nvSpPr>
            <p:spPr>
              <a:xfrm flipH="1">
                <a:off x="7682343" y="1863560"/>
                <a:ext cx="2237562" cy="149729"/>
              </a:xfrm>
              <a:custGeom>
                <a:avLst/>
                <a:gdLst>
                  <a:gd name="connsiteX0" fmla="*/ 0 w 2237562"/>
                  <a:gd name="connsiteY0" fmla="*/ 0 h 149729"/>
                  <a:gd name="connsiteX1" fmla="*/ 2237562 w 2237562"/>
                  <a:gd name="connsiteY1" fmla="*/ 0 h 149729"/>
                  <a:gd name="connsiteX2" fmla="*/ 2237562 w 2237562"/>
                  <a:gd name="connsiteY2" fmla="*/ 5342 h 149729"/>
                  <a:gd name="connsiteX3" fmla="*/ 2093175 w 2237562"/>
                  <a:gd name="connsiteY3" fmla="*/ 149729 h 149729"/>
                  <a:gd name="connsiteX4" fmla="*/ 0 w 2237562"/>
                  <a:gd name="connsiteY4" fmla="*/ 149729 h 149729"/>
                  <a:gd name="connsiteX5" fmla="*/ 0 w 2237562"/>
                  <a:gd name="connsiteY5" fmla="*/ 0 h 149729"/>
                  <a:gd name="connsiteX6" fmla="*/ 0 w 2237562"/>
                  <a:gd name="connsiteY6" fmla="*/ 0 h 1497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37562" h="149729">
                    <a:moveTo>
                      <a:pt x="0" y="0"/>
                    </a:moveTo>
                    <a:lnTo>
                      <a:pt x="2237562" y="0"/>
                    </a:lnTo>
                    <a:lnTo>
                      <a:pt x="2237562" y="5342"/>
                    </a:lnTo>
                    <a:cubicBezTo>
                      <a:pt x="2237562" y="85044"/>
                      <a:pt x="2172877" y="149729"/>
                      <a:pt x="2093175" y="149729"/>
                    </a:cubicBezTo>
                    <a:lnTo>
                      <a:pt x="0" y="149729"/>
                    </a:lnTo>
                    <a:lnTo>
                      <a:pt x="0" y="0"/>
                    </a:lnTo>
                    <a:lnTo>
                      <a:pt x="0" y="0"/>
                    </a:lnTo>
                    <a:close/>
                  </a:path>
                </a:pathLst>
              </a:custGeom>
              <a:solidFill>
                <a:srgbClr val="4AABB0"/>
              </a:solidFill>
              <a:ln w="14432" cap="flat">
                <a:noFill/>
                <a:prstDash val="solid"/>
                <a:miter/>
              </a:ln>
            </p:spPr>
            <p:txBody>
              <a:bodyPr rtlCol="0" anchor="ctr"/>
              <a:lstStyle/>
              <a:p>
                <a:endParaRPr lang="en-US" dirty="0"/>
              </a:p>
            </p:txBody>
          </p:sp>
          <p:sp>
            <p:nvSpPr>
              <p:cNvPr id="223" name="Freeform: Shape 222">
                <a:extLst>
                  <a:ext uri="{FF2B5EF4-FFF2-40B4-BE49-F238E27FC236}">
                    <a16:creationId xmlns:a16="http://schemas.microsoft.com/office/drawing/2014/main" id="{5035836C-0578-D03D-74D2-58BE28382006}"/>
                  </a:ext>
                </a:extLst>
              </p:cNvPr>
              <p:cNvSpPr/>
              <p:nvPr/>
            </p:nvSpPr>
            <p:spPr>
              <a:xfrm flipH="1">
                <a:off x="7509368" y="1295831"/>
                <a:ext cx="2798794" cy="656093"/>
              </a:xfrm>
              <a:custGeom>
                <a:avLst/>
                <a:gdLst>
                  <a:gd name="connsiteX0" fmla="*/ 2470747 w 2798794"/>
                  <a:gd name="connsiteY0" fmla="*/ 656093 h 656093"/>
                  <a:gd name="connsiteX1" fmla="*/ 231597 w 2798794"/>
                  <a:gd name="connsiteY1" fmla="*/ 656093 h 656093"/>
                  <a:gd name="connsiteX2" fmla="*/ 31188 w 2798794"/>
                  <a:gd name="connsiteY2" fmla="*/ 415689 h 656093"/>
                  <a:gd name="connsiteX3" fmla="*/ 30755 w 2798794"/>
                  <a:gd name="connsiteY3" fmla="*/ 243869 h 656093"/>
                  <a:gd name="connsiteX4" fmla="*/ 231597 w 2798794"/>
                  <a:gd name="connsiteY4" fmla="*/ 0 h 656093"/>
                  <a:gd name="connsiteX5" fmla="*/ 2470747 w 2798794"/>
                  <a:gd name="connsiteY5" fmla="*/ 0 h 656093"/>
                  <a:gd name="connsiteX6" fmla="*/ 2798794 w 2798794"/>
                  <a:gd name="connsiteY6" fmla="*/ 328047 h 656093"/>
                  <a:gd name="connsiteX7" fmla="*/ 2798794 w 2798794"/>
                  <a:gd name="connsiteY7" fmla="*/ 328047 h 656093"/>
                  <a:gd name="connsiteX8" fmla="*/ 2470747 w 2798794"/>
                  <a:gd name="connsiteY8" fmla="*/ 656093 h 656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98794" h="656093">
                    <a:moveTo>
                      <a:pt x="2470747" y="656093"/>
                    </a:moveTo>
                    <a:lnTo>
                      <a:pt x="231597" y="656093"/>
                    </a:lnTo>
                    <a:lnTo>
                      <a:pt x="31188" y="415689"/>
                    </a:lnTo>
                    <a:cubicBezTo>
                      <a:pt x="-10251" y="366020"/>
                      <a:pt x="-10395" y="293827"/>
                      <a:pt x="30755" y="243869"/>
                    </a:cubicBezTo>
                    <a:lnTo>
                      <a:pt x="231597" y="0"/>
                    </a:lnTo>
                    <a:lnTo>
                      <a:pt x="2470747" y="0"/>
                    </a:lnTo>
                    <a:cubicBezTo>
                      <a:pt x="2651953" y="0"/>
                      <a:pt x="2798794" y="146841"/>
                      <a:pt x="2798794" y="328047"/>
                    </a:cubicBezTo>
                    <a:lnTo>
                      <a:pt x="2798794" y="328047"/>
                    </a:lnTo>
                    <a:cubicBezTo>
                      <a:pt x="2798794" y="509252"/>
                      <a:pt x="2651953" y="656093"/>
                      <a:pt x="2470747" y="656093"/>
                    </a:cubicBezTo>
                    <a:close/>
                  </a:path>
                </a:pathLst>
              </a:custGeom>
              <a:solidFill>
                <a:srgbClr val="FFFFFF"/>
              </a:solidFill>
              <a:ln w="14432" cap="flat">
                <a:solidFill>
                  <a:schemeClr val="tx1"/>
                </a:solidFill>
                <a:prstDash val="solid"/>
                <a:miter/>
              </a:ln>
            </p:spPr>
            <p:txBody>
              <a:bodyPr rtlCol="0" anchor="ctr"/>
              <a:lstStyle/>
              <a:p>
                <a:endParaRPr lang="en-US"/>
              </a:p>
            </p:txBody>
          </p:sp>
          <p:sp>
            <p:nvSpPr>
              <p:cNvPr id="224" name="Freeform: Shape 223">
                <a:extLst>
                  <a:ext uri="{FF2B5EF4-FFF2-40B4-BE49-F238E27FC236}">
                    <a16:creationId xmlns:a16="http://schemas.microsoft.com/office/drawing/2014/main" id="{B02E693D-C4E6-D456-FD4F-1CA9C198B81D}"/>
                  </a:ext>
                </a:extLst>
              </p:cNvPr>
              <p:cNvSpPr/>
              <p:nvPr/>
            </p:nvSpPr>
            <p:spPr>
              <a:xfrm flipH="1">
                <a:off x="9565615" y="1198659"/>
                <a:ext cx="513840" cy="847851"/>
              </a:xfrm>
              <a:custGeom>
                <a:avLst/>
                <a:gdLst>
                  <a:gd name="connsiteX0" fmla="*/ 488463 w 513840"/>
                  <a:gd name="connsiteY0" fmla="*/ 488749 h 847851"/>
                  <a:gd name="connsiteX1" fmla="*/ 154785 w 513840"/>
                  <a:gd name="connsiteY1" fmla="*/ 822427 h 847851"/>
                  <a:gd name="connsiteX2" fmla="*/ 4623 w 513840"/>
                  <a:gd name="connsiteY2" fmla="*/ 759330 h 847851"/>
                  <a:gd name="connsiteX3" fmla="*/ 3 w 513840"/>
                  <a:gd name="connsiteY3" fmla="*/ 87210 h 847851"/>
                  <a:gd name="connsiteX4" fmla="*/ 149299 w 513840"/>
                  <a:gd name="connsiteY4" fmla="*/ 26278 h 847851"/>
                  <a:gd name="connsiteX5" fmla="*/ 487741 w 513840"/>
                  <a:gd name="connsiteY5" fmla="*/ 364721 h 847851"/>
                  <a:gd name="connsiteX6" fmla="*/ 488608 w 513840"/>
                  <a:gd name="connsiteY6" fmla="*/ 488749 h 847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13840" h="847851">
                    <a:moveTo>
                      <a:pt x="488463" y="488749"/>
                    </a:moveTo>
                    <a:lnTo>
                      <a:pt x="154785" y="822427"/>
                    </a:lnTo>
                    <a:cubicBezTo>
                      <a:pt x="99918" y="877294"/>
                      <a:pt x="5201" y="837443"/>
                      <a:pt x="4623" y="759330"/>
                    </a:cubicBezTo>
                    <a:lnTo>
                      <a:pt x="3" y="87210"/>
                    </a:lnTo>
                    <a:cubicBezTo>
                      <a:pt x="-575" y="9096"/>
                      <a:pt x="93710" y="-29310"/>
                      <a:pt x="149299" y="26278"/>
                    </a:cubicBezTo>
                    <a:lnTo>
                      <a:pt x="487741" y="364721"/>
                    </a:lnTo>
                    <a:cubicBezTo>
                      <a:pt x="522250" y="399229"/>
                      <a:pt x="522538" y="454674"/>
                      <a:pt x="488608" y="488749"/>
                    </a:cubicBezTo>
                    <a:close/>
                  </a:path>
                </a:pathLst>
              </a:custGeom>
              <a:solidFill>
                <a:srgbClr val="4AABB0"/>
              </a:solidFill>
              <a:ln w="14432" cap="flat">
                <a:noFill/>
                <a:prstDash val="solid"/>
                <a:miter/>
              </a:ln>
            </p:spPr>
            <p:txBody>
              <a:bodyPr rtlCol="0" anchor="ctr"/>
              <a:lstStyle/>
              <a:p>
                <a:endParaRPr lang="en-US"/>
              </a:p>
            </p:txBody>
          </p:sp>
        </p:grpSp>
        <p:sp>
          <p:nvSpPr>
            <p:cNvPr id="220" name="TextBox 22">
              <a:extLst>
                <a:ext uri="{FF2B5EF4-FFF2-40B4-BE49-F238E27FC236}">
                  <a16:creationId xmlns:a16="http://schemas.microsoft.com/office/drawing/2014/main" id="{FB3F661B-10D5-8D26-68DE-A022804758E9}"/>
                </a:ext>
              </a:extLst>
            </p:cNvPr>
            <p:cNvSpPr txBox="1"/>
            <p:nvPr/>
          </p:nvSpPr>
          <p:spPr>
            <a:xfrm>
              <a:off x="8857809" y="3822118"/>
              <a:ext cx="720456" cy="507831"/>
            </a:xfrm>
            <a:prstGeom prst="rect">
              <a:avLst/>
            </a:prstGeom>
            <a:noFill/>
          </p:spPr>
          <p:txBody>
            <a:bodyPr wrap="squar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700" b="1" i="0" u="none" strike="noStrike" kern="1200" cap="none" spc="0" normalizeH="0" baseline="0" noProof="0" dirty="0">
                  <a:ln>
                    <a:noFill/>
                  </a:ln>
                  <a:effectLst/>
                  <a:uLnTx/>
                  <a:uFillTx/>
                  <a:latin typeface="Calibri" panose="020F0502020204030204"/>
                  <a:ea typeface="+mn-ea"/>
                  <a:cs typeface="+mn-cs"/>
                </a:rPr>
                <a:t>04</a:t>
              </a:r>
            </a:p>
          </p:txBody>
        </p:sp>
        <p:sp>
          <p:nvSpPr>
            <p:cNvPr id="221" name="TextBox 220">
              <a:extLst>
                <a:ext uri="{FF2B5EF4-FFF2-40B4-BE49-F238E27FC236}">
                  <a16:creationId xmlns:a16="http://schemas.microsoft.com/office/drawing/2014/main" id="{A94F1FB1-6D74-6E06-E47B-A06F1667ECF5}"/>
                </a:ext>
              </a:extLst>
            </p:cNvPr>
            <p:cNvSpPr txBox="1"/>
            <p:nvPr/>
          </p:nvSpPr>
          <p:spPr>
            <a:xfrm>
              <a:off x="6790446" y="3798526"/>
              <a:ext cx="2202584" cy="400494"/>
            </a:xfrm>
            <a:prstGeom prst="rect">
              <a:avLst/>
            </a:prstGeom>
            <a:noFill/>
            <a:ln>
              <a:noFill/>
            </a:ln>
          </p:spPr>
          <p:txBody>
            <a:bodyPr wrap="square" rtlCol="0">
              <a:spAutoFit/>
            </a:bodyPr>
            <a:lstStyle/>
            <a:p>
              <a:pPr algn="ctr">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تقديم الدعم الشخصي والنفسي  </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spTree>
    <p:extLst>
      <p:ext uri="{BB962C8B-B14F-4D97-AF65-F5344CB8AC3E}">
        <p14:creationId xmlns:p14="http://schemas.microsoft.com/office/powerpoint/2010/main" val="18603414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1"/>
                                        </p:tgtEl>
                                        <p:attrNameLst>
                                          <p:attrName>style.visibility</p:attrName>
                                        </p:attrNameLst>
                                      </p:cBhvr>
                                      <p:to>
                                        <p:strVal val="visible"/>
                                      </p:to>
                                    </p:set>
                                    <p:animEffect transition="in" filter="fade">
                                      <p:cBhvr>
                                        <p:cTn id="14" dur="1000"/>
                                        <p:tgtEl>
                                          <p:spTgt spid="21"/>
                                        </p:tgtEl>
                                      </p:cBhvr>
                                    </p:animEffect>
                                    <p:anim calcmode="lin" valueType="num">
                                      <p:cBhvr>
                                        <p:cTn id="15" dur="1000" fill="hold"/>
                                        <p:tgtEl>
                                          <p:spTgt spid="21"/>
                                        </p:tgtEl>
                                        <p:attrNameLst>
                                          <p:attrName>ppt_x</p:attrName>
                                        </p:attrNameLst>
                                      </p:cBhvr>
                                      <p:tavLst>
                                        <p:tav tm="0">
                                          <p:val>
                                            <p:strVal val="#ppt_x"/>
                                          </p:val>
                                        </p:tav>
                                        <p:tav tm="100000">
                                          <p:val>
                                            <p:strVal val="#ppt_x"/>
                                          </p:val>
                                        </p:tav>
                                      </p:tavLst>
                                    </p:anim>
                                    <p:anim calcmode="lin" valueType="num">
                                      <p:cBhvr>
                                        <p:cTn id="16"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28"/>
                                        </p:tgtEl>
                                        <p:attrNameLst>
                                          <p:attrName>style.visibility</p:attrName>
                                        </p:attrNameLst>
                                      </p:cBhvr>
                                      <p:to>
                                        <p:strVal val="visible"/>
                                      </p:to>
                                    </p:set>
                                    <p:animEffect transition="in" filter="fade">
                                      <p:cBhvr>
                                        <p:cTn id="21" dur="1000"/>
                                        <p:tgtEl>
                                          <p:spTgt spid="28"/>
                                        </p:tgtEl>
                                      </p:cBhvr>
                                    </p:animEffect>
                                    <p:anim calcmode="lin" valueType="num">
                                      <p:cBhvr>
                                        <p:cTn id="22" dur="1000" fill="hold"/>
                                        <p:tgtEl>
                                          <p:spTgt spid="28"/>
                                        </p:tgtEl>
                                        <p:attrNameLst>
                                          <p:attrName>ppt_x</p:attrName>
                                        </p:attrNameLst>
                                      </p:cBhvr>
                                      <p:tavLst>
                                        <p:tav tm="0">
                                          <p:val>
                                            <p:strVal val="#ppt_x"/>
                                          </p:val>
                                        </p:tav>
                                        <p:tav tm="100000">
                                          <p:val>
                                            <p:strVal val="#ppt_x"/>
                                          </p:val>
                                        </p:tav>
                                      </p:tavLst>
                                    </p:anim>
                                    <p:anim calcmode="lin" valueType="num">
                                      <p:cBhvr>
                                        <p:cTn id="23"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99"/>
                                        </p:tgtEl>
                                        <p:attrNameLst>
                                          <p:attrName>style.visibility</p:attrName>
                                        </p:attrNameLst>
                                      </p:cBhvr>
                                      <p:to>
                                        <p:strVal val="visible"/>
                                      </p:to>
                                    </p:set>
                                    <p:animEffect transition="in" filter="fade">
                                      <p:cBhvr>
                                        <p:cTn id="28" dur="1000"/>
                                        <p:tgtEl>
                                          <p:spTgt spid="99"/>
                                        </p:tgtEl>
                                      </p:cBhvr>
                                    </p:animEffect>
                                    <p:anim calcmode="lin" valueType="num">
                                      <p:cBhvr>
                                        <p:cTn id="29" dur="1000" fill="hold"/>
                                        <p:tgtEl>
                                          <p:spTgt spid="99"/>
                                        </p:tgtEl>
                                        <p:attrNameLst>
                                          <p:attrName>ppt_x</p:attrName>
                                        </p:attrNameLst>
                                      </p:cBhvr>
                                      <p:tavLst>
                                        <p:tav tm="0">
                                          <p:val>
                                            <p:strVal val="#ppt_x"/>
                                          </p:val>
                                        </p:tav>
                                        <p:tav tm="100000">
                                          <p:val>
                                            <p:strVal val="#ppt_x"/>
                                          </p:val>
                                        </p:tav>
                                      </p:tavLst>
                                    </p:anim>
                                    <p:anim calcmode="lin" valueType="num">
                                      <p:cBhvr>
                                        <p:cTn id="30" dur="1000" fill="hold"/>
                                        <p:tgtEl>
                                          <p:spTgt spid="99"/>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106"/>
                                        </p:tgtEl>
                                        <p:attrNameLst>
                                          <p:attrName>style.visibility</p:attrName>
                                        </p:attrNameLst>
                                      </p:cBhvr>
                                      <p:to>
                                        <p:strVal val="visible"/>
                                      </p:to>
                                    </p:set>
                                    <p:animEffect transition="in" filter="fade">
                                      <p:cBhvr>
                                        <p:cTn id="35" dur="1000"/>
                                        <p:tgtEl>
                                          <p:spTgt spid="106"/>
                                        </p:tgtEl>
                                      </p:cBhvr>
                                    </p:animEffect>
                                    <p:anim calcmode="lin" valueType="num">
                                      <p:cBhvr>
                                        <p:cTn id="36" dur="1000" fill="hold"/>
                                        <p:tgtEl>
                                          <p:spTgt spid="106"/>
                                        </p:tgtEl>
                                        <p:attrNameLst>
                                          <p:attrName>ppt_x</p:attrName>
                                        </p:attrNameLst>
                                      </p:cBhvr>
                                      <p:tavLst>
                                        <p:tav tm="0">
                                          <p:val>
                                            <p:strVal val="#ppt_x"/>
                                          </p:val>
                                        </p:tav>
                                        <p:tav tm="100000">
                                          <p:val>
                                            <p:strVal val="#ppt_x"/>
                                          </p:val>
                                        </p:tav>
                                      </p:tavLst>
                                    </p:anim>
                                    <p:anim calcmode="lin" valueType="num">
                                      <p:cBhvr>
                                        <p:cTn id="37" dur="1000" fill="hold"/>
                                        <p:tgtEl>
                                          <p:spTgt spid="106"/>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211"/>
                                        </p:tgtEl>
                                        <p:attrNameLst>
                                          <p:attrName>style.visibility</p:attrName>
                                        </p:attrNameLst>
                                      </p:cBhvr>
                                      <p:to>
                                        <p:strVal val="visible"/>
                                      </p:to>
                                    </p:set>
                                    <p:animEffect transition="in" filter="fade">
                                      <p:cBhvr>
                                        <p:cTn id="42" dur="1000"/>
                                        <p:tgtEl>
                                          <p:spTgt spid="211"/>
                                        </p:tgtEl>
                                      </p:cBhvr>
                                    </p:animEffect>
                                    <p:anim calcmode="lin" valueType="num">
                                      <p:cBhvr>
                                        <p:cTn id="43" dur="1000" fill="hold"/>
                                        <p:tgtEl>
                                          <p:spTgt spid="211"/>
                                        </p:tgtEl>
                                        <p:attrNameLst>
                                          <p:attrName>ppt_x</p:attrName>
                                        </p:attrNameLst>
                                      </p:cBhvr>
                                      <p:tavLst>
                                        <p:tav tm="0">
                                          <p:val>
                                            <p:strVal val="#ppt_x"/>
                                          </p:val>
                                        </p:tav>
                                        <p:tav tm="100000">
                                          <p:val>
                                            <p:strVal val="#ppt_x"/>
                                          </p:val>
                                        </p:tav>
                                      </p:tavLst>
                                    </p:anim>
                                    <p:anim calcmode="lin" valueType="num">
                                      <p:cBhvr>
                                        <p:cTn id="44" dur="1000" fill="hold"/>
                                        <p:tgtEl>
                                          <p:spTgt spid="211"/>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nodeType="clickEffect">
                                  <p:stCondLst>
                                    <p:cond delay="0"/>
                                  </p:stCondLst>
                                  <p:childTnLst>
                                    <p:set>
                                      <p:cBhvr>
                                        <p:cTn id="48" dur="1" fill="hold">
                                          <p:stCondLst>
                                            <p:cond delay="0"/>
                                          </p:stCondLst>
                                        </p:cTn>
                                        <p:tgtEl>
                                          <p:spTgt spid="218"/>
                                        </p:tgtEl>
                                        <p:attrNameLst>
                                          <p:attrName>style.visibility</p:attrName>
                                        </p:attrNameLst>
                                      </p:cBhvr>
                                      <p:to>
                                        <p:strVal val="visible"/>
                                      </p:to>
                                    </p:set>
                                    <p:animEffect transition="in" filter="fade">
                                      <p:cBhvr>
                                        <p:cTn id="49" dur="1000"/>
                                        <p:tgtEl>
                                          <p:spTgt spid="218"/>
                                        </p:tgtEl>
                                      </p:cBhvr>
                                    </p:animEffect>
                                    <p:anim calcmode="lin" valueType="num">
                                      <p:cBhvr>
                                        <p:cTn id="50" dur="1000" fill="hold"/>
                                        <p:tgtEl>
                                          <p:spTgt spid="218"/>
                                        </p:tgtEl>
                                        <p:attrNameLst>
                                          <p:attrName>ppt_x</p:attrName>
                                        </p:attrNameLst>
                                      </p:cBhvr>
                                      <p:tavLst>
                                        <p:tav tm="0">
                                          <p:val>
                                            <p:strVal val="#ppt_x"/>
                                          </p:val>
                                        </p:tav>
                                        <p:tav tm="100000">
                                          <p:val>
                                            <p:strVal val="#ppt_x"/>
                                          </p:val>
                                        </p:tav>
                                      </p:tavLst>
                                    </p:anim>
                                    <p:anim calcmode="lin" valueType="num">
                                      <p:cBhvr>
                                        <p:cTn id="51" dur="1000" fill="hold"/>
                                        <p:tgtEl>
                                          <p:spTgt spid="2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حلول لمعالجة انخفاض الأداء في قطاع الطاقة</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14" name="Group 13">
            <a:extLst>
              <a:ext uri="{FF2B5EF4-FFF2-40B4-BE49-F238E27FC236}">
                <a16:creationId xmlns:a16="http://schemas.microsoft.com/office/drawing/2014/main" id="{A3084EBF-32DF-5375-7677-53062C611921}"/>
              </a:ext>
            </a:extLst>
          </p:cNvPr>
          <p:cNvGrpSpPr/>
          <p:nvPr/>
        </p:nvGrpSpPr>
        <p:grpSpPr>
          <a:xfrm>
            <a:off x="8558598" y="2004602"/>
            <a:ext cx="2862658" cy="847851"/>
            <a:chOff x="6782313" y="605806"/>
            <a:chExt cx="2862658" cy="847851"/>
          </a:xfrm>
        </p:grpSpPr>
        <p:grpSp>
          <p:nvGrpSpPr>
            <p:cNvPr id="15" name="Group 14">
              <a:extLst>
                <a:ext uri="{FF2B5EF4-FFF2-40B4-BE49-F238E27FC236}">
                  <a16:creationId xmlns:a16="http://schemas.microsoft.com/office/drawing/2014/main" id="{E925668A-63FB-23F0-9874-CD47A3E1C361}"/>
                </a:ext>
              </a:extLst>
            </p:cNvPr>
            <p:cNvGrpSpPr/>
            <p:nvPr/>
          </p:nvGrpSpPr>
          <p:grpSpPr>
            <a:xfrm>
              <a:off x="6846177" y="605806"/>
              <a:ext cx="2798794" cy="847851"/>
              <a:chOff x="7509368" y="1198659"/>
              <a:chExt cx="2798794" cy="847851"/>
            </a:xfrm>
          </p:grpSpPr>
          <p:sp>
            <p:nvSpPr>
              <p:cNvPr id="18" name="Freeform: Shape 17">
                <a:extLst>
                  <a:ext uri="{FF2B5EF4-FFF2-40B4-BE49-F238E27FC236}">
                    <a16:creationId xmlns:a16="http://schemas.microsoft.com/office/drawing/2014/main" id="{42D318AE-4005-0B3F-5080-8EA517B5C05B}"/>
                  </a:ext>
                </a:extLst>
              </p:cNvPr>
              <p:cNvSpPr/>
              <p:nvPr/>
            </p:nvSpPr>
            <p:spPr>
              <a:xfrm flipH="1">
                <a:off x="7682343" y="1863560"/>
                <a:ext cx="2237562" cy="149729"/>
              </a:xfrm>
              <a:custGeom>
                <a:avLst/>
                <a:gdLst>
                  <a:gd name="connsiteX0" fmla="*/ 0 w 2237562"/>
                  <a:gd name="connsiteY0" fmla="*/ 0 h 149729"/>
                  <a:gd name="connsiteX1" fmla="*/ 2237562 w 2237562"/>
                  <a:gd name="connsiteY1" fmla="*/ 0 h 149729"/>
                  <a:gd name="connsiteX2" fmla="*/ 2237562 w 2237562"/>
                  <a:gd name="connsiteY2" fmla="*/ 5342 h 149729"/>
                  <a:gd name="connsiteX3" fmla="*/ 2093175 w 2237562"/>
                  <a:gd name="connsiteY3" fmla="*/ 149729 h 149729"/>
                  <a:gd name="connsiteX4" fmla="*/ 0 w 2237562"/>
                  <a:gd name="connsiteY4" fmla="*/ 149729 h 149729"/>
                  <a:gd name="connsiteX5" fmla="*/ 0 w 2237562"/>
                  <a:gd name="connsiteY5" fmla="*/ 0 h 149729"/>
                  <a:gd name="connsiteX6" fmla="*/ 0 w 2237562"/>
                  <a:gd name="connsiteY6" fmla="*/ 0 h 1497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37562" h="149729">
                    <a:moveTo>
                      <a:pt x="0" y="0"/>
                    </a:moveTo>
                    <a:lnTo>
                      <a:pt x="2237562" y="0"/>
                    </a:lnTo>
                    <a:lnTo>
                      <a:pt x="2237562" y="5342"/>
                    </a:lnTo>
                    <a:cubicBezTo>
                      <a:pt x="2237562" y="85044"/>
                      <a:pt x="2172877" y="149729"/>
                      <a:pt x="2093175" y="149729"/>
                    </a:cubicBezTo>
                    <a:lnTo>
                      <a:pt x="0" y="149729"/>
                    </a:lnTo>
                    <a:lnTo>
                      <a:pt x="0" y="0"/>
                    </a:lnTo>
                    <a:lnTo>
                      <a:pt x="0" y="0"/>
                    </a:lnTo>
                    <a:close/>
                  </a:path>
                </a:pathLst>
              </a:custGeom>
              <a:solidFill>
                <a:srgbClr val="FFCC66"/>
              </a:solidFill>
              <a:ln w="14432" cap="flat">
                <a:no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id="{073A2102-A872-0980-2453-4135770F3610}"/>
                  </a:ext>
                </a:extLst>
              </p:cNvPr>
              <p:cNvSpPr/>
              <p:nvPr/>
            </p:nvSpPr>
            <p:spPr>
              <a:xfrm flipH="1">
                <a:off x="7509368" y="1295831"/>
                <a:ext cx="2798794" cy="656093"/>
              </a:xfrm>
              <a:custGeom>
                <a:avLst/>
                <a:gdLst>
                  <a:gd name="connsiteX0" fmla="*/ 2470747 w 2798794"/>
                  <a:gd name="connsiteY0" fmla="*/ 656093 h 656093"/>
                  <a:gd name="connsiteX1" fmla="*/ 231597 w 2798794"/>
                  <a:gd name="connsiteY1" fmla="*/ 656093 h 656093"/>
                  <a:gd name="connsiteX2" fmla="*/ 31188 w 2798794"/>
                  <a:gd name="connsiteY2" fmla="*/ 415689 h 656093"/>
                  <a:gd name="connsiteX3" fmla="*/ 30755 w 2798794"/>
                  <a:gd name="connsiteY3" fmla="*/ 243869 h 656093"/>
                  <a:gd name="connsiteX4" fmla="*/ 231597 w 2798794"/>
                  <a:gd name="connsiteY4" fmla="*/ 0 h 656093"/>
                  <a:gd name="connsiteX5" fmla="*/ 2470747 w 2798794"/>
                  <a:gd name="connsiteY5" fmla="*/ 0 h 656093"/>
                  <a:gd name="connsiteX6" fmla="*/ 2798794 w 2798794"/>
                  <a:gd name="connsiteY6" fmla="*/ 328047 h 656093"/>
                  <a:gd name="connsiteX7" fmla="*/ 2798794 w 2798794"/>
                  <a:gd name="connsiteY7" fmla="*/ 328047 h 656093"/>
                  <a:gd name="connsiteX8" fmla="*/ 2470747 w 2798794"/>
                  <a:gd name="connsiteY8" fmla="*/ 656093 h 656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98794" h="656093">
                    <a:moveTo>
                      <a:pt x="2470747" y="656093"/>
                    </a:moveTo>
                    <a:lnTo>
                      <a:pt x="231597" y="656093"/>
                    </a:lnTo>
                    <a:lnTo>
                      <a:pt x="31188" y="415689"/>
                    </a:lnTo>
                    <a:cubicBezTo>
                      <a:pt x="-10251" y="366020"/>
                      <a:pt x="-10395" y="293827"/>
                      <a:pt x="30755" y="243869"/>
                    </a:cubicBezTo>
                    <a:lnTo>
                      <a:pt x="231597" y="0"/>
                    </a:lnTo>
                    <a:lnTo>
                      <a:pt x="2470747" y="0"/>
                    </a:lnTo>
                    <a:cubicBezTo>
                      <a:pt x="2651953" y="0"/>
                      <a:pt x="2798794" y="146841"/>
                      <a:pt x="2798794" y="328047"/>
                    </a:cubicBezTo>
                    <a:lnTo>
                      <a:pt x="2798794" y="328047"/>
                    </a:lnTo>
                    <a:cubicBezTo>
                      <a:pt x="2798794" y="509252"/>
                      <a:pt x="2651953" y="656093"/>
                      <a:pt x="2470747" y="656093"/>
                    </a:cubicBezTo>
                    <a:close/>
                  </a:path>
                </a:pathLst>
              </a:custGeom>
              <a:solidFill>
                <a:srgbClr val="FFFFFF"/>
              </a:solidFill>
              <a:ln w="14432" cap="flat">
                <a:solidFill>
                  <a:schemeClr val="tx1"/>
                </a:solidFill>
                <a:prstDash val="solid"/>
                <a:miter/>
              </a:ln>
            </p:spPr>
            <p:txBody>
              <a:bodyPr rtlCol="0" anchor="ctr"/>
              <a:lstStyle/>
              <a:p>
                <a:endParaRPr lang="en-US"/>
              </a:p>
            </p:txBody>
          </p:sp>
          <p:sp>
            <p:nvSpPr>
              <p:cNvPr id="20" name="Freeform: Shape 19">
                <a:extLst>
                  <a:ext uri="{FF2B5EF4-FFF2-40B4-BE49-F238E27FC236}">
                    <a16:creationId xmlns:a16="http://schemas.microsoft.com/office/drawing/2014/main" id="{53C74BED-86DC-AFED-F6AA-F37A80A4CA3A}"/>
                  </a:ext>
                </a:extLst>
              </p:cNvPr>
              <p:cNvSpPr/>
              <p:nvPr/>
            </p:nvSpPr>
            <p:spPr>
              <a:xfrm flipH="1">
                <a:off x="9565615" y="1198659"/>
                <a:ext cx="513840" cy="847851"/>
              </a:xfrm>
              <a:custGeom>
                <a:avLst/>
                <a:gdLst>
                  <a:gd name="connsiteX0" fmla="*/ 488463 w 513840"/>
                  <a:gd name="connsiteY0" fmla="*/ 488749 h 847851"/>
                  <a:gd name="connsiteX1" fmla="*/ 154785 w 513840"/>
                  <a:gd name="connsiteY1" fmla="*/ 822427 h 847851"/>
                  <a:gd name="connsiteX2" fmla="*/ 4623 w 513840"/>
                  <a:gd name="connsiteY2" fmla="*/ 759330 h 847851"/>
                  <a:gd name="connsiteX3" fmla="*/ 3 w 513840"/>
                  <a:gd name="connsiteY3" fmla="*/ 87210 h 847851"/>
                  <a:gd name="connsiteX4" fmla="*/ 149299 w 513840"/>
                  <a:gd name="connsiteY4" fmla="*/ 26278 h 847851"/>
                  <a:gd name="connsiteX5" fmla="*/ 487741 w 513840"/>
                  <a:gd name="connsiteY5" fmla="*/ 364721 h 847851"/>
                  <a:gd name="connsiteX6" fmla="*/ 488608 w 513840"/>
                  <a:gd name="connsiteY6" fmla="*/ 488749 h 847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13840" h="847851">
                    <a:moveTo>
                      <a:pt x="488463" y="488749"/>
                    </a:moveTo>
                    <a:lnTo>
                      <a:pt x="154785" y="822427"/>
                    </a:lnTo>
                    <a:cubicBezTo>
                      <a:pt x="99918" y="877294"/>
                      <a:pt x="5201" y="837443"/>
                      <a:pt x="4623" y="759330"/>
                    </a:cubicBezTo>
                    <a:lnTo>
                      <a:pt x="3" y="87210"/>
                    </a:lnTo>
                    <a:cubicBezTo>
                      <a:pt x="-575" y="9096"/>
                      <a:pt x="93710" y="-29310"/>
                      <a:pt x="149299" y="26278"/>
                    </a:cubicBezTo>
                    <a:lnTo>
                      <a:pt x="487741" y="364721"/>
                    </a:lnTo>
                    <a:cubicBezTo>
                      <a:pt x="522250" y="399229"/>
                      <a:pt x="522538" y="454674"/>
                      <a:pt x="488608" y="488749"/>
                    </a:cubicBezTo>
                    <a:close/>
                  </a:path>
                </a:pathLst>
              </a:custGeom>
              <a:solidFill>
                <a:srgbClr val="FFCC66"/>
              </a:solidFill>
              <a:ln w="14432" cap="flat">
                <a:noFill/>
                <a:prstDash val="solid"/>
                <a:miter/>
              </a:ln>
            </p:spPr>
            <p:txBody>
              <a:bodyPr rtlCol="0" anchor="ctr"/>
              <a:lstStyle/>
              <a:p>
                <a:endParaRPr lang="en-US"/>
              </a:p>
            </p:txBody>
          </p:sp>
        </p:grpSp>
        <p:sp>
          <p:nvSpPr>
            <p:cNvPr id="16" name="TextBox 22">
              <a:extLst>
                <a:ext uri="{FF2B5EF4-FFF2-40B4-BE49-F238E27FC236}">
                  <a16:creationId xmlns:a16="http://schemas.microsoft.com/office/drawing/2014/main" id="{0F2F16B1-5FE9-3F78-4AC7-E67105E2E919}"/>
                </a:ext>
              </a:extLst>
            </p:cNvPr>
            <p:cNvSpPr txBox="1"/>
            <p:nvPr/>
          </p:nvSpPr>
          <p:spPr>
            <a:xfrm>
              <a:off x="8857809" y="761871"/>
              <a:ext cx="720456" cy="507831"/>
            </a:xfrm>
            <a:prstGeom prst="rect">
              <a:avLst/>
            </a:prstGeom>
            <a:noFill/>
          </p:spPr>
          <p:txBody>
            <a:bodyPr wrap="squar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700" b="1" i="0" u="none" strike="noStrike" kern="1200" cap="none" spc="0" normalizeH="0" baseline="0" noProof="0" dirty="0">
                  <a:ln>
                    <a:noFill/>
                  </a:ln>
                  <a:effectLst/>
                  <a:uLnTx/>
                  <a:uFillTx/>
                  <a:latin typeface="Calibri" panose="020F0502020204030204"/>
                  <a:ea typeface="+mn-ea"/>
                  <a:cs typeface="+mn-cs"/>
                </a:rPr>
                <a:t>01</a:t>
              </a:r>
            </a:p>
          </p:txBody>
        </p:sp>
        <p:sp>
          <p:nvSpPr>
            <p:cNvPr id="17" name="TextBox 16">
              <a:extLst>
                <a:ext uri="{FF2B5EF4-FFF2-40B4-BE49-F238E27FC236}">
                  <a16:creationId xmlns:a16="http://schemas.microsoft.com/office/drawing/2014/main" id="{220A9452-0E5B-54AA-9426-C2F54622EAF4}"/>
                </a:ext>
              </a:extLst>
            </p:cNvPr>
            <p:cNvSpPr txBox="1"/>
            <p:nvPr/>
          </p:nvSpPr>
          <p:spPr>
            <a:xfrm>
              <a:off x="6782313" y="649773"/>
              <a:ext cx="2282112" cy="719043"/>
            </a:xfrm>
            <a:prstGeom prst="rect">
              <a:avLst/>
            </a:prstGeom>
            <a:noFill/>
            <a:ln>
              <a:noFill/>
            </a:ln>
          </p:spPr>
          <p:txBody>
            <a:bodyPr wrap="square" rtlCol="0">
              <a:spAutoFit/>
            </a:bodyPr>
            <a:lstStyle/>
            <a:p>
              <a:pPr algn="ctr">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توفير التدريب المستمر والتطوير المهني  </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sp>
        <p:nvSpPr>
          <p:cNvPr id="225" name="TextBox 224">
            <a:extLst>
              <a:ext uri="{FF2B5EF4-FFF2-40B4-BE49-F238E27FC236}">
                <a16:creationId xmlns:a16="http://schemas.microsoft.com/office/drawing/2014/main" id="{353006BE-2004-1F65-8E3A-A038A17CA14C}"/>
              </a:ext>
            </a:extLst>
          </p:cNvPr>
          <p:cNvSpPr txBox="1"/>
          <p:nvPr/>
        </p:nvSpPr>
        <p:spPr>
          <a:xfrm>
            <a:off x="2698136" y="3172321"/>
            <a:ext cx="9062369" cy="1154162"/>
          </a:xfrm>
          <a:prstGeom prst="rect">
            <a:avLst/>
          </a:prstGeom>
          <a:noFill/>
        </p:spPr>
        <p:txBody>
          <a:bodyPr wrap="square">
            <a:spAutoFit/>
          </a:bodyPr>
          <a:lstStyle/>
          <a:p>
            <a:pPr marL="342900" indent="-342900" algn="just" rtl="1">
              <a:lnSpc>
                <a:spcPct val="150000"/>
              </a:lnSpc>
              <a:spcAft>
                <a:spcPts val="800"/>
              </a:spcAft>
              <a:buSzPct val="15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الحل: تصميم برامج تدريبية مخصصة تُركّز على المهارات الحديثة (مثل تحليل البيانات في الطاقة المتجددة، تشغيل الروبوتات في الحقول النفطية، أو برمجيات إدارة الطاقة).  </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
        <p:nvSpPr>
          <p:cNvPr id="226" name="TextBox 225">
            <a:extLst>
              <a:ext uri="{FF2B5EF4-FFF2-40B4-BE49-F238E27FC236}">
                <a16:creationId xmlns:a16="http://schemas.microsoft.com/office/drawing/2014/main" id="{EA7C40B5-E277-0A20-9A2D-905A04D47940}"/>
              </a:ext>
            </a:extLst>
          </p:cNvPr>
          <p:cNvSpPr txBox="1"/>
          <p:nvPr/>
        </p:nvSpPr>
        <p:spPr>
          <a:xfrm>
            <a:off x="2852427" y="4389116"/>
            <a:ext cx="8908078" cy="1154162"/>
          </a:xfrm>
          <a:prstGeom prst="rect">
            <a:avLst/>
          </a:prstGeom>
          <a:noFill/>
        </p:spPr>
        <p:txBody>
          <a:bodyPr wrap="square">
            <a:spAutoFit/>
          </a:bodyPr>
          <a:lstStyle/>
          <a:p>
            <a:pPr marL="342900" indent="-342900" algn="just" rtl="1">
              <a:lnSpc>
                <a:spcPct val="150000"/>
              </a:lnSpc>
              <a:spcAft>
                <a:spcPts val="800"/>
              </a:spcAft>
              <a:buSzPct val="15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التطبيق في قطاع الطاقة: تنظيم ورش عمل حول صيانة توربينات الرياح أو دورات في السلامة السيبرانية لأنظمة الشبكات الذكية.  </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
        <p:nvSpPr>
          <p:cNvPr id="227" name="TextBox 226">
            <a:extLst>
              <a:ext uri="{FF2B5EF4-FFF2-40B4-BE49-F238E27FC236}">
                <a16:creationId xmlns:a16="http://schemas.microsoft.com/office/drawing/2014/main" id="{010D3EB4-0C48-AB56-3F01-3EB62A97648B}"/>
              </a:ext>
            </a:extLst>
          </p:cNvPr>
          <p:cNvSpPr txBox="1"/>
          <p:nvPr/>
        </p:nvSpPr>
        <p:spPr>
          <a:xfrm>
            <a:off x="2852427" y="5605911"/>
            <a:ext cx="8908078" cy="1154162"/>
          </a:xfrm>
          <a:prstGeom prst="rect">
            <a:avLst/>
          </a:prstGeom>
          <a:noFill/>
        </p:spPr>
        <p:txBody>
          <a:bodyPr wrap="square">
            <a:spAutoFit/>
          </a:bodyPr>
          <a:lstStyle/>
          <a:p>
            <a:pPr marL="342900" lvl="0" indent="-342900" algn="just" rtl="1">
              <a:lnSpc>
                <a:spcPct val="150000"/>
              </a:lnSpc>
              <a:spcAft>
                <a:spcPts val="800"/>
              </a:spcAft>
              <a:buSzPct val="15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مثال: شركة طاقة شمسية تقدم تدريباً للفنيين على استخدام برمجيات مراقبة الألواح، مما يقلل من الأخطاء ويعزز الكفاءة.</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Tree>
    <p:extLst>
      <p:ext uri="{BB962C8B-B14F-4D97-AF65-F5344CB8AC3E}">
        <p14:creationId xmlns:p14="http://schemas.microsoft.com/office/powerpoint/2010/main" val="42939075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25"/>
                                        </p:tgtEl>
                                        <p:attrNameLst>
                                          <p:attrName>style.visibility</p:attrName>
                                        </p:attrNameLst>
                                      </p:cBhvr>
                                      <p:to>
                                        <p:strVal val="visible"/>
                                      </p:to>
                                    </p:set>
                                    <p:animEffect transition="in" filter="fade">
                                      <p:cBhvr>
                                        <p:cTn id="7" dur="1000"/>
                                        <p:tgtEl>
                                          <p:spTgt spid="225"/>
                                        </p:tgtEl>
                                      </p:cBhvr>
                                    </p:animEffect>
                                    <p:anim calcmode="lin" valueType="num">
                                      <p:cBhvr>
                                        <p:cTn id="8" dur="1000" fill="hold"/>
                                        <p:tgtEl>
                                          <p:spTgt spid="225"/>
                                        </p:tgtEl>
                                        <p:attrNameLst>
                                          <p:attrName>ppt_x</p:attrName>
                                        </p:attrNameLst>
                                      </p:cBhvr>
                                      <p:tavLst>
                                        <p:tav tm="0">
                                          <p:val>
                                            <p:strVal val="#ppt_x"/>
                                          </p:val>
                                        </p:tav>
                                        <p:tav tm="100000">
                                          <p:val>
                                            <p:strVal val="#ppt_x"/>
                                          </p:val>
                                        </p:tav>
                                      </p:tavLst>
                                    </p:anim>
                                    <p:anim calcmode="lin" valueType="num">
                                      <p:cBhvr>
                                        <p:cTn id="9" dur="1000" fill="hold"/>
                                        <p:tgtEl>
                                          <p:spTgt spid="22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26"/>
                                        </p:tgtEl>
                                        <p:attrNameLst>
                                          <p:attrName>style.visibility</p:attrName>
                                        </p:attrNameLst>
                                      </p:cBhvr>
                                      <p:to>
                                        <p:strVal val="visible"/>
                                      </p:to>
                                    </p:set>
                                    <p:animEffect transition="in" filter="fade">
                                      <p:cBhvr>
                                        <p:cTn id="14" dur="1000"/>
                                        <p:tgtEl>
                                          <p:spTgt spid="226"/>
                                        </p:tgtEl>
                                      </p:cBhvr>
                                    </p:animEffect>
                                    <p:anim calcmode="lin" valueType="num">
                                      <p:cBhvr>
                                        <p:cTn id="15" dur="1000" fill="hold"/>
                                        <p:tgtEl>
                                          <p:spTgt spid="226"/>
                                        </p:tgtEl>
                                        <p:attrNameLst>
                                          <p:attrName>ppt_x</p:attrName>
                                        </p:attrNameLst>
                                      </p:cBhvr>
                                      <p:tavLst>
                                        <p:tav tm="0">
                                          <p:val>
                                            <p:strVal val="#ppt_x"/>
                                          </p:val>
                                        </p:tav>
                                        <p:tav tm="100000">
                                          <p:val>
                                            <p:strVal val="#ppt_x"/>
                                          </p:val>
                                        </p:tav>
                                      </p:tavLst>
                                    </p:anim>
                                    <p:anim calcmode="lin" valueType="num">
                                      <p:cBhvr>
                                        <p:cTn id="16" dur="1000" fill="hold"/>
                                        <p:tgtEl>
                                          <p:spTgt spid="226"/>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227"/>
                                        </p:tgtEl>
                                        <p:attrNameLst>
                                          <p:attrName>style.visibility</p:attrName>
                                        </p:attrNameLst>
                                      </p:cBhvr>
                                      <p:to>
                                        <p:strVal val="visible"/>
                                      </p:to>
                                    </p:set>
                                    <p:animEffect transition="in" filter="fade">
                                      <p:cBhvr>
                                        <p:cTn id="21" dur="1000"/>
                                        <p:tgtEl>
                                          <p:spTgt spid="227"/>
                                        </p:tgtEl>
                                      </p:cBhvr>
                                    </p:animEffect>
                                    <p:anim calcmode="lin" valueType="num">
                                      <p:cBhvr>
                                        <p:cTn id="22" dur="1000" fill="hold"/>
                                        <p:tgtEl>
                                          <p:spTgt spid="227"/>
                                        </p:tgtEl>
                                        <p:attrNameLst>
                                          <p:attrName>ppt_x</p:attrName>
                                        </p:attrNameLst>
                                      </p:cBhvr>
                                      <p:tavLst>
                                        <p:tav tm="0">
                                          <p:val>
                                            <p:strVal val="#ppt_x"/>
                                          </p:val>
                                        </p:tav>
                                        <p:tav tm="100000">
                                          <p:val>
                                            <p:strVal val="#ppt_x"/>
                                          </p:val>
                                        </p:tav>
                                      </p:tavLst>
                                    </p:anim>
                                    <p:anim calcmode="lin" valueType="num">
                                      <p:cBhvr>
                                        <p:cTn id="23" dur="1000" fill="hold"/>
                                        <p:tgtEl>
                                          <p:spTgt spid="2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 grpId="0"/>
      <p:bldP spid="226" grpId="0"/>
      <p:bldP spid="227" grpId="0"/>
    </p:bld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حلول لمعالجة انخفاض الأداء في قطاع الطاقة</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21" name="Group 20">
            <a:extLst>
              <a:ext uri="{FF2B5EF4-FFF2-40B4-BE49-F238E27FC236}">
                <a16:creationId xmlns:a16="http://schemas.microsoft.com/office/drawing/2014/main" id="{4FE1FC01-2A38-7CF1-7312-5228873955EF}"/>
              </a:ext>
            </a:extLst>
          </p:cNvPr>
          <p:cNvGrpSpPr/>
          <p:nvPr/>
        </p:nvGrpSpPr>
        <p:grpSpPr>
          <a:xfrm>
            <a:off x="8559160" y="2032346"/>
            <a:ext cx="2891177" cy="847851"/>
            <a:chOff x="6753794" y="1613991"/>
            <a:chExt cx="2891177" cy="847851"/>
          </a:xfrm>
        </p:grpSpPr>
        <p:grpSp>
          <p:nvGrpSpPr>
            <p:cNvPr id="22" name="Group 21">
              <a:extLst>
                <a:ext uri="{FF2B5EF4-FFF2-40B4-BE49-F238E27FC236}">
                  <a16:creationId xmlns:a16="http://schemas.microsoft.com/office/drawing/2014/main" id="{59F06747-D3B6-5882-098D-4A46C798BE8A}"/>
                </a:ext>
              </a:extLst>
            </p:cNvPr>
            <p:cNvGrpSpPr/>
            <p:nvPr/>
          </p:nvGrpSpPr>
          <p:grpSpPr>
            <a:xfrm>
              <a:off x="6846177" y="1613991"/>
              <a:ext cx="2798794" cy="847851"/>
              <a:chOff x="7509368" y="1198659"/>
              <a:chExt cx="2798794" cy="847851"/>
            </a:xfrm>
          </p:grpSpPr>
          <p:sp>
            <p:nvSpPr>
              <p:cNvPr id="25" name="Freeform: Shape 24">
                <a:extLst>
                  <a:ext uri="{FF2B5EF4-FFF2-40B4-BE49-F238E27FC236}">
                    <a16:creationId xmlns:a16="http://schemas.microsoft.com/office/drawing/2014/main" id="{A54566C8-C01B-A9B4-0458-43DEB54C1A57}"/>
                  </a:ext>
                </a:extLst>
              </p:cNvPr>
              <p:cNvSpPr/>
              <p:nvPr/>
            </p:nvSpPr>
            <p:spPr>
              <a:xfrm flipH="1">
                <a:off x="7682343" y="1863560"/>
                <a:ext cx="2237562" cy="149729"/>
              </a:xfrm>
              <a:custGeom>
                <a:avLst/>
                <a:gdLst>
                  <a:gd name="connsiteX0" fmla="*/ 0 w 2237562"/>
                  <a:gd name="connsiteY0" fmla="*/ 0 h 149729"/>
                  <a:gd name="connsiteX1" fmla="*/ 2237562 w 2237562"/>
                  <a:gd name="connsiteY1" fmla="*/ 0 h 149729"/>
                  <a:gd name="connsiteX2" fmla="*/ 2237562 w 2237562"/>
                  <a:gd name="connsiteY2" fmla="*/ 5342 h 149729"/>
                  <a:gd name="connsiteX3" fmla="*/ 2093175 w 2237562"/>
                  <a:gd name="connsiteY3" fmla="*/ 149729 h 149729"/>
                  <a:gd name="connsiteX4" fmla="*/ 0 w 2237562"/>
                  <a:gd name="connsiteY4" fmla="*/ 149729 h 149729"/>
                  <a:gd name="connsiteX5" fmla="*/ 0 w 2237562"/>
                  <a:gd name="connsiteY5" fmla="*/ 0 h 149729"/>
                  <a:gd name="connsiteX6" fmla="*/ 0 w 2237562"/>
                  <a:gd name="connsiteY6" fmla="*/ 0 h 1497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37562" h="149729">
                    <a:moveTo>
                      <a:pt x="0" y="0"/>
                    </a:moveTo>
                    <a:lnTo>
                      <a:pt x="2237562" y="0"/>
                    </a:lnTo>
                    <a:lnTo>
                      <a:pt x="2237562" y="5342"/>
                    </a:lnTo>
                    <a:cubicBezTo>
                      <a:pt x="2237562" y="85044"/>
                      <a:pt x="2172877" y="149729"/>
                      <a:pt x="2093175" y="149729"/>
                    </a:cubicBezTo>
                    <a:lnTo>
                      <a:pt x="0" y="149729"/>
                    </a:lnTo>
                    <a:lnTo>
                      <a:pt x="0" y="0"/>
                    </a:lnTo>
                    <a:lnTo>
                      <a:pt x="0" y="0"/>
                    </a:lnTo>
                    <a:close/>
                  </a:path>
                </a:pathLst>
              </a:custGeom>
              <a:solidFill>
                <a:srgbClr val="3D8E92"/>
              </a:solidFill>
              <a:ln w="14432" cap="flat">
                <a:noFill/>
                <a:prstDash val="solid"/>
                <a:miter/>
              </a:ln>
            </p:spPr>
            <p:txBody>
              <a:bodyPr rtlCol="0" anchor="ctr"/>
              <a:lstStyle/>
              <a:p>
                <a:endParaRPr lang="en-US" dirty="0"/>
              </a:p>
            </p:txBody>
          </p:sp>
          <p:sp>
            <p:nvSpPr>
              <p:cNvPr id="26" name="Freeform: Shape 25">
                <a:extLst>
                  <a:ext uri="{FF2B5EF4-FFF2-40B4-BE49-F238E27FC236}">
                    <a16:creationId xmlns:a16="http://schemas.microsoft.com/office/drawing/2014/main" id="{2AF60F4E-8EB7-29CA-7D9D-90BB70288A8E}"/>
                  </a:ext>
                </a:extLst>
              </p:cNvPr>
              <p:cNvSpPr/>
              <p:nvPr/>
            </p:nvSpPr>
            <p:spPr>
              <a:xfrm flipH="1">
                <a:off x="7509368" y="1295831"/>
                <a:ext cx="2798794" cy="656093"/>
              </a:xfrm>
              <a:custGeom>
                <a:avLst/>
                <a:gdLst>
                  <a:gd name="connsiteX0" fmla="*/ 2470747 w 2798794"/>
                  <a:gd name="connsiteY0" fmla="*/ 656093 h 656093"/>
                  <a:gd name="connsiteX1" fmla="*/ 231597 w 2798794"/>
                  <a:gd name="connsiteY1" fmla="*/ 656093 h 656093"/>
                  <a:gd name="connsiteX2" fmla="*/ 31188 w 2798794"/>
                  <a:gd name="connsiteY2" fmla="*/ 415689 h 656093"/>
                  <a:gd name="connsiteX3" fmla="*/ 30755 w 2798794"/>
                  <a:gd name="connsiteY3" fmla="*/ 243869 h 656093"/>
                  <a:gd name="connsiteX4" fmla="*/ 231597 w 2798794"/>
                  <a:gd name="connsiteY4" fmla="*/ 0 h 656093"/>
                  <a:gd name="connsiteX5" fmla="*/ 2470747 w 2798794"/>
                  <a:gd name="connsiteY5" fmla="*/ 0 h 656093"/>
                  <a:gd name="connsiteX6" fmla="*/ 2798794 w 2798794"/>
                  <a:gd name="connsiteY6" fmla="*/ 328047 h 656093"/>
                  <a:gd name="connsiteX7" fmla="*/ 2798794 w 2798794"/>
                  <a:gd name="connsiteY7" fmla="*/ 328047 h 656093"/>
                  <a:gd name="connsiteX8" fmla="*/ 2470747 w 2798794"/>
                  <a:gd name="connsiteY8" fmla="*/ 656093 h 656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98794" h="656093">
                    <a:moveTo>
                      <a:pt x="2470747" y="656093"/>
                    </a:moveTo>
                    <a:lnTo>
                      <a:pt x="231597" y="656093"/>
                    </a:lnTo>
                    <a:lnTo>
                      <a:pt x="31188" y="415689"/>
                    </a:lnTo>
                    <a:cubicBezTo>
                      <a:pt x="-10251" y="366020"/>
                      <a:pt x="-10395" y="293827"/>
                      <a:pt x="30755" y="243869"/>
                    </a:cubicBezTo>
                    <a:lnTo>
                      <a:pt x="231597" y="0"/>
                    </a:lnTo>
                    <a:lnTo>
                      <a:pt x="2470747" y="0"/>
                    </a:lnTo>
                    <a:cubicBezTo>
                      <a:pt x="2651953" y="0"/>
                      <a:pt x="2798794" y="146841"/>
                      <a:pt x="2798794" y="328047"/>
                    </a:cubicBezTo>
                    <a:lnTo>
                      <a:pt x="2798794" y="328047"/>
                    </a:lnTo>
                    <a:cubicBezTo>
                      <a:pt x="2798794" y="509252"/>
                      <a:pt x="2651953" y="656093"/>
                      <a:pt x="2470747" y="656093"/>
                    </a:cubicBezTo>
                    <a:close/>
                  </a:path>
                </a:pathLst>
              </a:custGeom>
              <a:solidFill>
                <a:srgbClr val="FFFFFF"/>
              </a:solidFill>
              <a:ln w="14432" cap="flat">
                <a:solidFill>
                  <a:schemeClr val="tx1"/>
                </a:solidFill>
                <a:prstDash val="solid"/>
                <a:miter/>
              </a:ln>
            </p:spPr>
            <p:txBody>
              <a:bodyPr rtlCol="0" anchor="ctr"/>
              <a:lstStyle/>
              <a:p>
                <a:endParaRPr lang="en-US"/>
              </a:p>
            </p:txBody>
          </p:sp>
          <p:sp>
            <p:nvSpPr>
              <p:cNvPr id="27" name="Freeform: Shape 26">
                <a:extLst>
                  <a:ext uri="{FF2B5EF4-FFF2-40B4-BE49-F238E27FC236}">
                    <a16:creationId xmlns:a16="http://schemas.microsoft.com/office/drawing/2014/main" id="{8E494A56-4C92-E6A9-0343-BCA48EDB8E4C}"/>
                  </a:ext>
                </a:extLst>
              </p:cNvPr>
              <p:cNvSpPr/>
              <p:nvPr/>
            </p:nvSpPr>
            <p:spPr>
              <a:xfrm flipH="1">
                <a:off x="9565615" y="1198659"/>
                <a:ext cx="513840" cy="847851"/>
              </a:xfrm>
              <a:custGeom>
                <a:avLst/>
                <a:gdLst>
                  <a:gd name="connsiteX0" fmla="*/ 488463 w 513840"/>
                  <a:gd name="connsiteY0" fmla="*/ 488749 h 847851"/>
                  <a:gd name="connsiteX1" fmla="*/ 154785 w 513840"/>
                  <a:gd name="connsiteY1" fmla="*/ 822427 h 847851"/>
                  <a:gd name="connsiteX2" fmla="*/ 4623 w 513840"/>
                  <a:gd name="connsiteY2" fmla="*/ 759330 h 847851"/>
                  <a:gd name="connsiteX3" fmla="*/ 3 w 513840"/>
                  <a:gd name="connsiteY3" fmla="*/ 87210 h 847851"/>
                  <a:gd name="connsiteX4" fmla="*/ 149299 w 513840"/>
                  <a:gd name="connsiteY4" fmla="*/ 26278 h 847851"/>
                  <a:gd name="connsiteX5" fmla="*/ 487741 w 513840"/>
                  <a:gd name="connsiteY5" fmla="*/ 364721 h 847851"/>
                  <a:gd name="connsiteX6" fmla="*/ 488608 w 513840"/>
                  <a:gd name="connsiteY6" fmla="*/ 488749 h 847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13840" h="847851">
                    <a:moveTo>
                      <a:pt x="488463" y="488749"/>
                    </a:moveTo>
                    <a:lnTo>
                      <a:pt x="154785" y="822427"/>
                    </a:lnTo>
                    <a:cubicBezTo>
                      <a:pt x="99918" y="877294"/>
                      <a:pt x="5201" y="837443"/>
                      <a:pt x="4623" y="759330"/>
                    </a:cubicBezTo>
                    <a:lnTo>
                      <a:pt x="3" y="87210"/>
                    </a:lnTo>
                    <a:cubicBezTo>
                      <a:pt x="-575" y="9096"/>
                      <a:pt x="93710" y="-29310"/>
                      <a:pt x="149299" y="26278"/>
                    </a:cubicBezTo>
                    <a:lnTo>
                      <a:pt x="487741" y="364721"/>
                    </a:lnTo>
                    <a:cubicBezTo>
                      <a:pt x="522250" y="399229"/>
                      <a:pt x="522538" y="454674"/>
                      <a:pt x="488608" y="488749"/>
                    </a:cubicBezTo>
                    <a:close/>
                  </a:path>
                </a:pathLst>
              </a:custGeom>
              <a:solidFill>
                <a:srgbClr val="3D8E92"/>
              </a:solidFill>
              <a:ln w="14432" cap="flat">
                <a:noFill/>
                <a:prstDash val="solid"/>
                <a:miter/>
              </a:ln>
            </p:spPr>
            <p:txBody>
              <a:bodyPr rtlCol="0" anchor="ctr"/>
              <a:lstStyle/>
              <a:p>
                <a:endParaRPr lang="en-US"/>
              </a:p>
            </p:txBody>
          </p:sp>
        </p:grpSp>
        <p:sp>
          <p:nvSpPr>
            <p:cNvPr id="23" name="TextBox 22">
              <a:extLst>
                <a:ext uri="{FF2B5EF4-FFF2-40B4-BE49-F238E27FC236}">
                  <a16:creationId xmlns:a16="http://schemas.microsoft.com/office/drawing/2014/main" id="{BDF331E3-1DF8-79C6-DF7A-AF9B52C8DABF}"/>
                </a:ext>
              </a:extLst>
            </p:cNvPr>
            <p:cNvSpPr txBox="1"/>
            <p:nvPr/>
          </p:nvSpPr>
          <p:spPr>
            <a:xfrm>
              <a:off x="8857809" y="1845459"/>
              <a:ext cx="720456" cy="507831"/>
            </a:xfrm>
            <a:prstGeom prst="rect">
              <a:avLst/>
            </a:prstGeom>
            <a:noFill/>
          </p:spPr>
          <p:txBody>
            <a:bodyPr wrap="squar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700" b="1" dirty="0">
                  <a:latin typeface="Calibri" panose="020F0502020204030204"/>
                </a:rPr>
                <a:t>02</a:t>
              </a:r>
              <a:endParaRPr kumimoji="0" lang="en-US" sz="2700" b="1" i="0" u="none" strike="noStrike" kern="1200" cap="none" spc="0" normalizeH="0" baseline="0" noProof="0" dirty="0">
                <a:ln>
                  <a:noFill/>
                </a:ln>
                <a:effectLst/>
                <a:uLnTx/>
                <a:uFillTx/>
                <a:latin typeface="Calibri" panose="020F0502020204030204"/>
                <a:ea typeface="+mn-ea"/>
                <a:cs typeface="+mn-cs"/>
              </a:endParaRPr>
            </a:p>
          </p:txBody>
        </p:sp>
        <p:sp>
          <p:nvSpPr>
            <p:cNvPr id="24" name="TextBox 23">
              <a:extLst>
                <a:ext uri="{FF2B5EF4-FFF2-40B4-BE49-F238E27FC236}">
                  <a16:creationId xmlns:a16="http://schemas.microsoft.com/office/drawing/2014/main" id="{EFD8F315-9159-8001-82CE-232D93F0BB7C}"/>
                </a:ext>
              </a:extLst>
            </p:cNvPr>
            <p:cNvSpPr txBox="1"/>
            <p:nvPr/>
          </p:nvSpPr>
          <p:spPr>
            <a:xfrm>
              <a:off x="6753794" y="1819093"/>
              <a:ext cx="2296071" cy="400494"/>
            </a:xfrm>
            <a:prstGeom prst="rect">
              <a:avLst/>
            </a:prstGeom>
            <a:noFill/>
            <a:ln>
              <a:noFill/>
            </a:ln>
          </p:spPr>
          <p:txBody>
            <a:bodyPr wrap="square" rtlCol="0">
              <a:spAutoFit/>
            </a:bodyPr>
            <a:lstStyle/>
            <a:p>
              <a:pPr algn="ctr">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تحسين بيئة العمل وإدارة الإرهاق  </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sp>
        <p:nvSpPr>
          <p:cNvPr id="30" name="TextBox 29">
            <a:extLst>
              <a:ext uri="{FF2B5EF4-FFF2-40B4-BE49-F238E27FC236}">
                <a16:creationId xmlns:a16="http://schemas.microsoft.com/office/drawing/2014/main" id="{D4CA4359-05E9-8621-A6E9-D956A6E4C375}"/>
              </a:ext>
            </a:extLst>
          </p:cNvPr>
          <p:cNvSpPr txBox="1"/>
          <p:nvPr/>
        </p:nvSpPr>
        <p:spPr>
          <a:xfrm>
            <a:off x="2698136" y="3172321"/>
            <a:ext cx="9062369" cy="600164"/>
          </a:xfrm>
          <a:prstGeom prst="rect">
            <a:avLst/>
          </a:prstGeom>
          <a:noFill/>
        </p:spPr>
        <p:txBody>
          <a:bodyPr wrap="square">
            <a:spAutoFit/>
          </a:bodyPr>
          <a:lstStyle/>
          <a:p>
            <a:pPr marL="342900" lvl="0" indent="-342900" algn="just" rtl="1">
              <a:lnSpc>
                <a:spcPct val="150000"/>
              </a:lnSpc>
              <a:spcAft>
                <a:spcPts val="800"/>
              </a:spcAft>
              <a:buSzPct val="150000"/>
              <a:buBlip>
                <a:blip r:embed="rId2"/>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الحل: تنفيذ جداول عمل متوازنة، توفير فترات راحة كافية، وتعزيز برامج الصحة النفسية والجسدية.  </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
        <p:nvSpPr>
          <p:cNvPr id="31" name="TextBox 30">
            <a:extLst>
              <a:ext uri="{FF2B5EF4-FFF2-40B4-BE49-F238E27FC236}">
                <a16:creationId xmlns:a16="http://schemas.microsoft.com/office/drawing/2014/main" id="{A02C425C-970A-1EC2-1169-EEAEDFFD4BDF}"/>
              </a:ext>
            </a:extLst>
          </p:cNvPr>
          <p:cNvSpPr txBox="1"/>
          <p:nvPr/>
        </p:nvSpPr>
        <p:spPr>
          <a:xfrm>
            <a:off x="2852427" y="4214271"/>
            <a:ext cx="8908078" cy="1154162"/>
          </a:xfrm>
          <a:prstGeom prst="rect">
            <a:avLst/>
          </a:prstGeom>
          <a:noFill/>
        </p:spPr>
        <p:txBody>
          <a:bodyPr wrap="square">
            <a:spAutoFit/>
          </a:bodyPr>
          <a:lstStyle/>
          <a:p>
            <a:pPr marL="342900" lvl="0" indent="-342900" algn="just" rtl="1">
              <a:lnSpc>
                <a:spcPct val="150000"/>
              </a:lnSpc>
              <a:spcAft>
                <a:spcPts val="800"/>
              </a:spcAft>
              <a:buSzPct val="150000"/>
              <a:buBlip>
                <a:blip r:embed="rId2"/>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التطبيق في قطاع الطاقة: تطبيق نظام ورديات مرن في منصات النفط البحرية، مع توفير جلسات استشارية نفسية عبر الإنترنت للعاملين في مواقع نائية.  </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
        <p:nvSpPr>
          <p:cNvPr id="32" name="TextBox 31">
            <a:extLst>
              <a:ext uri="{FF2B5EF4-FFF2-40B4-BE49-F238E27FC236}">
                <a16:creationId xmlns:a16="http://schemas.microsoft.com/office/drawing/2014/main" id="{D6AAB3B9-E79C-E919-DC6E-7BE647A02EBB}"/>
              </a:ext>
            </a:extLst>
          </p:cNvPr>
          <p:cNvSpPr txBox="1"/>
          <p:nvPr/>
        </p:nvSpPr>
        <p:spPr>
          <a:xfrm>
            <a:off x="2852427" y="5605911"/>
            <a:ext cx="8908078" cy="1154162"/>
          </a:xfrm>
          <a:prstGeom prst="rect">
            <a:avLst/>
          </a:prstGeom>
          <a:noFill/>
        </p:spPr>
        <p:txBody>
          <a:bodyPr wrap="square">
            <a:spAutoFit/>
          </a:bodyPr>
          <a:lstStyle/>
          <a:p>
            <a:pPr marL="342900" lvl="0" indent="-342900" algn="just" rtl="1">
              <a:lnSpc>
                <a:spcPct val="150000"/>
              </a:lnSpc>
              <a:spcAft>
                <a:spcPts val="800"/>
              </a:spcAft>
              <a:buSzPct val="150000"/>
              <a:buBlip>
                <a:blip r:embed="rId2"/>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مثال: شركة غاز طبيعي تقدم برنامج "الصحة أولاً" يشمل فحوصات دورية وجلسات ترفيه للعاملين في الحقول لتقليل الإرهاق.</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Tree>
    <p:extLst>
      <p:ext uri="{BB962C8B-B14F-4D97-AF65-F5344CB8AC3E}">
        <p14:creationId xmlns:p14="http://schemas.microsoft.com/office/powerpoint/2010/main" val="30680408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1000"/>
                                        <p:tgtEl>
                                          <p:spTgt spid="30"/>
                                        </p:tgtEl>
                                      </p:cBhvr>
                                    </p:animEffect>
                                    <p:anim calcmode="lin" valueType="num">
                                      <p:cBhvr>
                                        <p:cTn id="8" dur="1000" fill="hold"/>
                                        <p:tgtEl>
                                          <p:spTgt spid="30"/>
                                        </p:tgtEl>
                                        <p:attrNameLst>
                                          <p:attrName>ppt_x</p:attrName>
                                        </p:attrNameLst>
                                      </p:cBhvr>
                                      <p:tavLst>
                                        <p:tav tm="0">
                                          <p:val>
                                            <p:strVal val="#ppt_x"/>
                                          </p:val>
                                        </p:tav>
                                        <p:tav tm="100000">
                                          <p:val>
                                            <p:strVal val="#ppt_x"/>
                                          </p:val>
                                        </p:tav>
                                      </p:tavLst>
                                    </p:anim>
                                    <p:anim calcmode="lin" valueType="num">
                                      <p:cBhvr>
                                        <p:cTn id="9"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1"/>
                                        </p:tgtEl>
                                        <p:attrNameLst>
                                          <p:attrName>style.visibility</p:attrName>
                                        </p:attrNameLst>
                                      </p:cBhvr>
                                      <p:to>
                                        <p:strVal val="visible"/>
                                      </p:to>
                                    </p:set>
                                    <p:animEffect transition="in" filter="fade">
                                      <p:cBhvr>
                                        <p:cTn id="14" dur="1000"/>
                                        <p:tgtEl>
                                          <p:spTgt spid="31"/>
                                        </p:tgtEl>
                                      </p:cBhvr>
                                    </p:animEffect>
                                    <p:anim calcmode="lin" valueType="num">
                                      <p:cBhvr>
                                        <p:cTn id="15" dur="1000" fill="hold"/>
                                        <p:tgtEl>
                                          <p:spTgt spid="31"/>
                                        </p:tgtEl>
                                        <p:attrNameLst>
                                          <p:attrName>ppt_x</p:attrName>
                                        </p:attrNameLst>
                                      </p:cBhvr>
                                      <p:tavLst>
                                        <p:tav tm="0">
                                          <p:val>
                                            <p:strVal val="#ppt_x"/>
                                          </p:val>
                                        </p:tav>
                                        <p:tav tm="100000">
                                          <p:val>
                                            <p:strVal val="#ppt_x"/>
                                          </p:val>
                                        </p:tav>
                                      </p:tavLst>
                                    </p:anim>
                                    <p:anim calcmode="lin" valueType="num">
                                      <p:cBhvr>
                                        <p:cTn id="16"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2"/>
                                        </p:tgtEl>
                                        <p:attrNameLst>
                                          <p:attrName>style.visibility</p:attrName>
                                        </p:attrNameLst>
                                      </p:cBhvr>
                                      <p:to>
                                        <p:strVal val="visible"/>
                                      </p:to>
                                    </p:set>
                                    <p:animEffect transition="in" filter="fade">
                                      <p:cBhvr>
                                        <p:cTn id="21" dur="1000"/>
                                        <p:tgtEl>
                                          <p:spTgt spid="32"/>
                                        </p:tgtEl>
                                      </p:cBhvr>
                                    </p:animEffect>
                                    <p:anim calcmode="lin" valueType="num">
                                      <p:cBhvr>
                                        <p:cTn id="22" dur="1000" fill="hold"/>
                                        <p:tgtEl>
                                          <p:spTgt spid="32"/>
                                        </p:tgtEl>
                                        <p:attrNameLst>
                                          <p:attrName>ppt_x</p:attrName>
                                        </p:attrNameLst>
                                      </p:cBhvr>
                                      <p:tavLst>
                                        <p:tav tm="0">
                                          <p:val>
                                            <p:strVal val="#ppt_x"/>
                                          </p:val>
                                        </p:tav>
                                        <p:tav tm="100000">
                                          <p:val>
                                            <p:strVal val="#ppt_x"/>
                                          </p:val>
                                        </p:tav>
                                      </p:tavLst>
                                    </p:anim>
                                    <p:anim calcmode="lin" valueType="num">
                                      <p:cBhvr>
                                        <p:cTn id="23"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P spid="32" grpId="0"/>
    </p:bld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حلول لمعالجة انخفاض الأداء في قطاع الطاقة</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14" name="Group 13">
            <a:extLst>
              <a:ext uri="{FF2B5EF4-FFF2-40B4-BE49-F238E27FC236}">
                <a16:creationId xmlns:a16="http://schemas.microsoft.com/office/drawing/2014/main" id="{4631171F-6E5A-27F6-FF27-F16C307223D7}"/>
              </a:ext>
            </a:extLst>
          </p:cNvPr>
          <p:cNvGrpSpPr/>
          <p:nvPr/>
        </p:nvGrpSpPr>
        <p:grpSpPr>
          <a:xfrm>
            <a:off x="8440299" y="2104866"/>
            <a:ext cx="2903712" cy="847851"/>
            <a:chOff x="6741259" y="2622176"/>
            <a:chExt cx="2903712" cy="847851"/>
          </a:xfrm>
        </p:grpSpPr>
        <p:grpSp>
          <p:nvGrpSpPr>
            <p:cNvPr id="15" name="Group 14">
              <a:extLst>
                <a:ext uri="{FF2B5EF4-FFF2-40B4-BE49-F238E27FC236}">
                  <a16:creationId xmlns:a16="http://schemas.microsoft.com/office/drawing/2014/main" id="{21CB8140-7875-8936-A95C-74E76F62B6FE}"/>
                </a:ext>
              </a:extLst>
            </p:cNvPr>
            <p:cNvGrpSpPr/>
            <p:nvPr/>
          </p:nvGrpSpPr>
          <p:grpSpPr>
            <a:xfrm>
              <a:off x="6846177" y="2622176"/>
              <a:ext cx="2798794" cy="847851"/>
              <a:chOff x="7509368" y="1198659"/>
              <a:chExt cx="2798794" cy="847851"/>
            </a:xfrm>
          </p:grpSpPr>
          <p:sp>
            <p:nvSpPr>
              <p:cNvPr id="18" name="Freeform: Shape 17">
                <a:extLst>
                  <a:ext uri="{FF2B5EF4-FFF2-40B4-BE49-F238E27FC236}">
                    <a16:creationId xmlns:a16="http://schemas.microsoft.com/office/drawing/2014/main" id="{86B9F808-2957-4B06-69C2-09404B19BF69}"/>
                  </a:ext>
                </a:extLst>
              </p:cNvPr>
              <p:cNvSpPr/>
              <p:nvPr/>
            </p:nvSpPr>
            <p:spPr>
              <a:xfrm flipH="1">
                <a:off x="7682343" y="1863560"/>
                <a:ext cx="2237562" cy="149729"/>
              </a:xfrm>
              <a:custGeom>
                <a:avLst/>
                <a:gdLst>
                  <a:gd name="connsiteX0" fmla="*/ 0 w 2237562"/>
                  <a:gd name="connsiteY0" fmla="*/ 0 h 149729"/>
                  <a:gd name="connsiteX1" fmla="*/ 2237562 w 2237562"/>
                  <a:gd name="connsiteY1" fmla="*/ 0 h 149729"/>
                  <a:gd name="connsiteX2" fmla="*/ 2237562 w 2237562"/>
                  <a:gd name="connsiteY2" fmla="*/ 5342 h 149729"/>
                  <a:gd name="connsiteX3" fmla="*/ 2093175 w 2237562"/>
                  <a:gd name="connsiteY3" fmla="*/ 149729 h 149729"/>
                  <a:gd name="connsiteX4" fmla="*/ 0 w 2237562"/>
                  <a:gd name="connsiteY4" fmla="*/ 149729 h 149729"/>
                  <a:gd name="connsiteX5" fmla="*/ 0 w 2237562"/>
                  <a:gd name="connsiteY5" fmla="*/ 0 h 149729"/>
                  <a:gd name="connsiteX6" fmla="*/ 0 w 2237562"/>
                  <a:gd name="connsiteY6" fmla="*/ 0 h 1497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37562" h="149729">
                    <a:moveTo>
                      <a:pt x="0" y="0"/>
                    </a:moveTo>
                    <a:lnTo>
                      <a:pt x="2237562" y="0"/>
                    </a:lnTo>
                    <a:lnTo>
                      <a:pt x="2237562" y="5342"/>
                    </a:lnTo>
                    <a:cubicBezTo>
                      <a:pt x="2237562" y="85044"/>
                      <a:pt x="2172877" y="149729"/>
                      <a:pt x="2093175" y="149729"/>
                    </a:cubicBezTo>
                    <a:lnTo>
                      <a:pt x="0" y="149729"/>
                    </a:lnTo>
                    <a:lnTo>
                      <a:pt x="0" y="0"/>
                    </a:lnTo>
                    <a:lnTo>
                      <a:pt x="0" y="0"/>
                    </a:lnTo>
                    <a:close/>
                  </a:path>
                </a:pathLst>
              </a:custGeom>
              <a:solidFill>
                <a:srgbClr val="B0B0B0"/>
              </a:solidFill>
              <a:ln w="14432" cap="flat">
                <a:no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id="{A31A10D4-29C3-B3F5-A5BA-8CFAF34E74B3}"/>
                  </a:ext>
                </a:extLst>
              </p:cNvPr>
              <p:cNvSpPr/>
              <p:nvPr/>
            </p:nvSpPr>
            <p:spPr>
              <a:xfrm flipH="1">
                <a:off x="7509368" y="1295831"/>
                <a:ext cx="2798794" cy="656093"/>
              </a:xfrm>
              <a:custGeom>
                <a:avLst/>
                <a:gdLst>
                  <a:gd name="connsiteX0" fmla="*/ 2470747 w 2798794"/>
                  <a:gd name="connsiteY0" fmla="*/ 656093 h 656093"/>
                  <a:gd name="connsiteX1" fmla="*/ 231597 w 2798794"/>
                  <a:gd name="connsiteY1" fmla="*/ 656093 h 656093"/>
                  <a:gd name="connsiteX2" fmla="*/ 31188 w 2798794"/>
                  <a:gd name="connsiteY2" fmla="*/ 415689 h 656093"/>
                  <a:gd name="connsiteX3" fmla="*/ 30755 w 2798794"/>
                  <a:gd name="connsiteY3" fmla="*/ 243869 h 656093"/>
                  <a:gd name="connsiteX4" fmla="*/ 231597 w 2798794"/>
                  <a:gd name="connsiteY4" fmla="*/ 0 h 656093"/>
                  <a:gd name="connsiteX5" fmla="*/ 2470747 w 2798794"/>
                  <a:gd name="connsiteY5" fmla="*/ 0 h 656093"/>
                  <a:gd name="connsiteX6" fmla="*/ 2798794 w 2798794"/>
                  <a:gd name="connsiteY6" fmla="*/ 328047 h 656093"/>
                  <a:gd name="connsiteX7" fmla="*/ 2798794 w 2798794"/>
                  <a:gd name="connsiteY7" fmla="*/ 328047 h 656093"/>
                  <a:gd name="connsiteX8" fmla="*/ 2470747 w 2798794"/>
                  <a:gd name="connsiteY8" fmla="*/ 656093 h 656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98794" h="656093">
                    <a:moveTo>
                      <a:pt x="2470747" y="656093"/>
                    </a:moveTo>
                    <a:lnTo>
                      <a:pt x="231597" y="656093"/>
                    </a:lnTo>
                    <a:lnTo>
                      <a:pt x="31188" y="415689"/>
                    </a:lnTo>
                    <a:cubicBezTo>
                      <a:pt x="-10251" y="366020"/>
                      <a:pt x="-10395" y="293827"/>
                      <a:pt x="30755" y="243869"/>
                    </a:cubicBezTo>
                    <a:lnTo>
                      <a:pt x="231597" y="0"/>
                    </a:lnTo>
                    <a:lnTo>
                      <a:pt x="2470747" y="0"/>
                    </a:lnTo>
                    <a:cubicBezTo>
                      <a:pt x="2651953" y="0"/>
                      <a:pt x="2798794" y="146841"/>
                      <a:pt x="2798794" y="328047"/>
                    </a:cubicBezTo>
                    <a:lnTo>
                      <a:pt x="2798794" y="328047"/>
                    </a:lnTo>
                    <a:cubicBezTo>
                      <a:pt x="2798794" y="509252"/>
                      <a:pt x="2651953" y="656093"/>
                      <a:pt x="2470747" y="656093"/>
                    </a:cubicBezTo>
                    <a:close/>
                  </a:path>
                </a:pathLst>
              </a:custGeom>
              <a:solidFill>
                <a:srgbClr val="FFFFFF"/>
              </a:solidFill>
              <a:ln w="14432" cap="flat">
                <a:solidFill>
                  <a:schemeClr val="tx1"/>
                </a:solidFill>
                <a:prstDash val="solid"/>
                <a:miter/>
              </a:ln>
            </p:spPr>
            <p:txBody>
              <a:bodyPr rtlCol="0" anchor="ctr"/>
              <a:lstStyle/>
              <a:p>
                <a:endParaRPr lang="en-US"/>
              </a:p>
            </p:txBody>
          </p:sp>
          <p:sp>
            <p:nvSpPr>
              <p:cNvPr id="20" name="Freeform: Shape 19">
                <a:extLst>
                  <a:ext uri="{FF2B5EF4-FFF2-40B4-BE49-F238E27FC236}">
                    <a16:creationId xmlns:a16="http://schemas.microsoft.com/office/drawing/2014/main" id="{FCE161B3-0404-C9B1-0962-4BB8EC77F7FE}"/>
                  </a:ext>
                </a:extLst>
              </p:cNvPr>
              <p:cNvSpPr/>
              <p:nvPr/>
            </p:nvSpPr>
            <p:spPr>
              <a:xfrm flipH="1">
                <a:off x="9565615" y="1198659"/>
                <a:ext cx="513840" cy="847851"/>
              </a:xfrm>
              <a:custGeom>
                <a:avLst/>
                <a:gdLst>
                  <a:gd name="connsiteX0" fmla="*/ 488463 w 513840"/>
                  <a:gd name="connsiteY0" fmla="*/ 488749 h 847851"/>
                  <a:gd name="connsiteX1" fmla="*/ 154785 w 513840"/>
                  <a:gd name="connsiteY1" fmla="*/ 822427 h 847851"/>
                  <a:gd name="connsiteX2" fmla="*/ 4623 w 513840"/>
                  <a:gd name="connsiteY2" fmla="*/ 759330 h 847851"/>
                  <a:gd name="connsiteX3" fmla="*/ 3 w 513840"/>
                  <a:gd name="connsiteY3" fmla="*/ 87210 h 847851"/>
                  <a:gd name="connsiteX4" fmla="*/ 149299 w 513840"/>
                  <a:gd name="connsiteY4" fmla="*/ 26278 h 847851"/>
                  <a:gd name="connsiteX5" fmla="*/ 487741 w 513840"/>
                  <a:gd name="connsiteY5" fmla="*/ 364721 h 847851"/>
                  <a:gd name="connsiteX6" fmla="*/ 488608 w 513840"/>
                  <a:gd name="connsiteY6" fmla="*/ 488749 h 847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13840" h="847851">
                    <a:moveTo>
                      <a:pt x="488463" y="488749"/>
                    </a:moveTo>
                    <a:lnTo>
                      <a:pt x="154785" y="822427"/>
                    </a:lnTo>
                    <a:cubicBezTo>
                      <a:pt x="99918" y="877294"/>
                      <a:pt x="5201" y="837443"/>
                      <a:pt x="4623" y="759330"/>
                    </a:cubicBezTo>
                    <a:lnTo>
                      <a:pt x="3" y="87210"/>
                    </a:lnTo>
                    <a:cubicBezTo>
                      <a:pt x="-575" y="9096"/>
                      <a:pt x="93710" y="-29310"/>
                      <a:pt x="149299" y="26278"/>
                    </a:cubicBezTo>
                    <a:lnTo>
                      <a:pt x="487741" y="364721"/>
                    </a:lnTo>
                    <a:cubicBezTo>
                      <a:pt x="522250" y="399229"/>
                      <a:pt x="522538" y="454674"/>
                      <a:pt x="488608" y="488749"/>
                    </a:cubicBezTo>
                    <a:close/>
                  </a:path>
                </a:pathLst>
              </a:custGeom>
              <a:solidFill>
                <a:srgbClr val="B0B0B0"/>
              </a:solidFill>
              <a:ln w="14432" cap="flat">
                <a:noFill/>
                <a:prstDash val="solid"/>
                <a:miter/>
              </a:ln>
            </p:spPr>
            <p:txBody>
              <a:bodyPr rtlCol="0" anchor="ctr"/>
              <a:lstStyle/>
              <a:p>
                <a:endParaRPr lang="en-US"/>
              </a:p>
            </p:txBody>
          </p:sp>
        </p:grpSp>
        <p:sp>
          <p:nvSpPr>
            <p:cNvPr id="16" name="TextBox 22">
              <a:extLst>
                <a:ext uri="{FF2B5EF4-FFF2-40B4-BE49-F238E27FC236}">
                  <a16:creationId xmlns:a16="http://schemas.microsoft.com/office/drawing/2014/main" id="{FB410061-1286-ABB8-1A0B-BA97B25E3595}"/>
                </a:ext>
              </a:extLst>
            </p:cNvPr>
            <p:cNvSpPr txBox="1"/>
            <p:nvPr/>
          </p:nvSpPr>
          <p:spPr>
            <a:xfrm>
              <a:off x="8857809" y="2828748"/>
              <a:ext cx="720456" cy="507831"/>
            </a:xfrm>
            <a:prstGeom prst="rect">
              <a:avLst/>
            </a:prstGeom>
            <a:noFill/>
          </p:spPr>
          <p:txBody>
            <a:bodyPr wrap="squar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700" b="1" i="0" u="none" strike="noStrike" kern="1200" cap="none" spc="0" normalizeH="0" baseline="0" noProof="0" dirty="0">
                  <a:ln>
                    <a:noFill/>
                  </a:ln>
                  <a:effectLst/>
                  <a:uLnTx/>
                  <a:uFillTx/>
                  <a:latin typeface="Calibri" panose="020F0502020204030204"/>
                  <a:ea typeface="+mn-ea"/>
                  <a:cs typeface="+mn-cs"/>
                </a:rPr>
                <a:t>03</a:t>
              </a:r>
            </a:p>
          </p:txBody>
        </p:sp>
        <p:sp>
          <p:nvSpPr>
            <p:cNvPr id="17" name="TextBox 16">
              <a:extLst>
                <a:ext uri="{FF2B5EF4-FFF2-40B4-BE49-F238E27FC236}">
                  <a16:creationId xmlns:a16="http://schemas.microsoft.com/office/drawing/2014/main" id="{0EE80378-BD31-2CFC-2F4B-0DE8C7FBF44E}"/>
                </a:ext>
              </a:extLst>
            </p:cNvPr>
            <p:cNvSpPr txBox="1"/>
            <p:nvPr/>
          </p:nvSpPr>
          <p:spPr>
            <a:xfrm>
              <a:off x="6741259" y="2811024"/>
              <a:ext cx="2327660" cy="400494"/>
            </a:xfrm>
            <a:prstGeom prst="rect">
              <a:avLst/>
            </a:prstGeom>
            <a:noFill/>
            <a:ln>
              <a:noFill/>
            </a:ln>
          </p:spPr>
          <p:txBody>
            <a:bodyPr wrap="square" rtlCol="0">
              <a:spAutoFit/>
            </a:bodyPr>
            <a:lstStyle/>
            <a:p>
              <a:pPr algn="ctr">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تعزيز التحفيز والمكافآت  </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sp>
        <p:nvSpPr>
          <p:cNvPr id="30" name="TextBox 29">
            <a:extLst>
              <a:ext uri="{FF2B5EF4-FFF2-40B4-BE49-F238E27FC236}">
                <a16:creationId xmlns:a16="http://schemas.microsoft.com/office/drawing/2014/main" id="{4CFB4D6B-C16A-5D1A-872B-14DD757E4131}"/>
              </a:ext>
            </a:extLst>
          </p:cNvPr>
          <p:cNvSpPr txBox="1"/>
          <p:nvPr/>
        </p:nvSpPr>
        <p:spPr>
          <a:xfrm>
            <a:off x="2698136" y="3172321"/>
            <a:ext cx="9062369" cy="600164"/>
          </a:xfrm>
          <a:prstGeom prst="rect">
            <a:avLst/>
          </a:prstGeom>
          <a:noFill/>
        </p:spPr>
        <p:txBody>
          <a:bodyPr wrap="square">
            <a:spAutoFit/>
          </a:bodyPr>
          <a:lstStyle/>
          <a:p>
            <a:pPr marL="342900" lvl="0" indent="-342900" algn="just" rtl="1">
              <a:lnSpc>
                <a:spcPct val="150000"/>
              </a:lnSpc>
              <a:spcAft>
                <a:spcPts val="800"/>
              </a:spcAft>
              <a:buSzPct val="15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الحل: تصميم نظام مكافآت يعتمد على الأداء (مالي أو معنوي)، الاحتفاء بالإنجازات، وتوضيح مسارات الترقية.  </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
        <p:nvSpPr>
          <p:cNvPr id="31" name="TextBox 30">
            <a:extLst>
              <a:ext uri="{FF2B5EF4-FFF2-40B4-BE49-F238E27FC236}">
                <a16:creationId xmlns:a16="http://schemas.microsoft.com/office/drawing/2014/main" id="{5C9A648E-DC9B-6776-B4FA-BD395A58F651}"/>
              </a:ext>
            </a:extLst>
          </p:cNvPr>
          <p:cNvSpPr txBox="1"/>
          <p:nvPr/>
        </p:nvSpPr>
        <p:spPr>
          <a:xfrm>
            <a:off x="2852427" y="4175841"/>
            <a:ext cx="8908078" cy="1154162"/>
          </a:xfrm>
          <a:prstGeom prst="rect">
            <a:avLst/>
          </a:prstGeom>
          <a:noFill/>
        </p:spPr>
        <p:txBody>
          <a:bodyPr wrap="square">
            <a:spAutoFit/>
          </a:bodyPr>
          <a:lstStyle/>
          <a:p>
            <a:pPr marL="342900" lvl="0" indent="-342900" algn="just" rtl="1">
              <a:lnSpc>
                <a:spcPct val="150000"/>
              </a:lnSpc>
              <a:spcAft>
                <a:spcPts val="800"/>
              </a:spcAft>
              <a:buSzPct val="15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التطبيق في قطاع الطاقة: مكافأة فرق المشاريع التي تحقق أهداف السلامة أو الكفاءة (مثل تقليل انبعاثات الكربون في محطة طاقة).  </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
        <p:nvSpPr>
          <p:cNvPr id="32" name="TextBox 31">
            <a:extLst>
              <a:ext uri="{FF2B5EF4-FFF2-40B4-BE49-F238E27FC236}">
                <a16:creationId xmlns:a16="http://schemas.microsoft.com/office/drawing/2014/main" id="{B42D14B0-E963-5484-0CD3-21BF7603CAAB}"/>
              </a:ext>
            </a:extLst>
          </p:cNvPr>
          <p:cNvSpPr txBox="1"/>
          <p:nvPr/>
        </p:nvSpPr>
        <p:spPr>
          <a:xfrm>
            <a:off x="2852427" y="5605911"/>
            <a:ext cx="8908078" cy="1154162"/>
          </a:xfrm>
          <a:prstGeom prst="rect">
            <a:avLst/>
          </a:prstGeom>
          <a:noFill/>
        </p:spPr>
        <p:txBody>
          <a:bodyPr wrap="square">
            <a:spAutoFit/>
          </a:bodyPr>
          <a:lstStyle/>
          <a:p>
            <a:pPr marL="342900" lvl="0" indent="-342900" algn="just" rtl="1">
              <a:lnSpc>
                <a:spcPct val="150000"/>
              </a:lnSpc>
              <a:spcAft>
                <a:spcPts val="800"/>
              </a:spcAft>
              <a:buSzPct val="15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مثال: شركة طاقة متجددة تمنح مكافأة لفريق التثبيت الذي أكمل تركيب مزرعة رياح قبل الموعد النهائي، مع الإشادة بهم في النشرة الداخلية.</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Tree>
    <p:extLst>
      <p:ext uri="{BB962C8B-B14F-4D97-AF65-F5344CB8AC3E}">
        <p14:creationId xmlns:p14="http://schemas.microsoft.com/office/powerpoint/2010/main" val="42705576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1000"/>
                                        <p:tgtEl>
                                          <p:spTgt spid="30"/>
                                        </p:tgtEl>
                                      </p:cBhvr>
                                    </p:animEffect>
                                    <p:anim calcmode="lin" valueType="num">
                                      <p:cBhvr>
                                        <p:cTn id="8" dur="1000" fill="hold"/>
                                        <p:tgtEl>
                                          <p:spTgt spid="30"/>
                                        </p:tgtEl>
                                        <p:attrNameLst>
                                          <p:attrName>ppt_x</p:attrName>
                                        </p:attrNameLst>
                                      </p:cBhvr>
                                      <p:tavLst>
                                        <p:tav tm="0">
                                          <p:val>
                                            <p:strVal val="#ppt_x"/>
                                          </p:val>
                                        </p:tav>
                                        <p:tav tm="100000">
                                          <p:val>
                                            <p:strVal val="#ppt_x"/>
                                          </p:val>
                                        </p:tav>
                                      </p:tavLst>
                                    </p:anim>
                                    <p:anim calcmode="lin" valueType="num">
                                      <p:cBhvr>
                                        <p:cTn id="9"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1"/>
                                        </p:tgtEl>
                                        <p:attrNameLst>
                                          <p:attrName>style.visibility</p:attrName>
                                        </p:attrNameLst>
                                      </p:cBhvr>
                                      <p:to>
                                        <p:strVal val="visible"/>
                                      </p:to>
                                    </p:set>
                                    <p:animEffect transition="in" filter="fade">
                                      <p:cBhvr>
                                        <p:cTn id="14" dur="1000"/>
                                        <p:tgtEl>
                                          <p:spTgt spid="31"/>
                                        </p:tgtEl>
                                      </p:cBhvr>
                                    </p:animEffect>
                                    <p:anim calcmode="lin" valueType="num">
                                      <p:cBhvr>
                                        <p:cTn id="15" dur="1000" fill="hold"/>
                                        <p:tgtEl>
                                          <p:spTgt spid="31"/>
                                        </p:tgtEl>
                                        <p:attrNameLst>
                                          <p:attrName>ppt_x</p:attrName>
                                        </p:attrNameLst>
                                      </p:cBhvr>
                                      <p:tavLst>
                                        <p:tav tm="0">
                                          <p:val>
                                            <p:strVal val="#ppt_x"/>
                                          </p:val>
                                        </p:tav>
                                        <p:tav tm="100000">
                                          <p:val>
                                            <p:strVal val="#ppt_x"/>
                                          </p:val>
                                        </p:tav>
                                      </p:tavLst>
                                    </p:anim>
                                    <p:anim calcmode="lin" valueType="num">
                                      <p:cBhvr>
                                        <p:cTn id="16"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2"/>
                                        </p:tgtEl>
                                        <p:attrNameLst>
                                          <p:attrName>style.visibility</p:attrName>
                                        </p:attrNameLst>
                                      </p:cBhvr>
                                      <p:to>
                                        <p:strVal val="visible"/>
                                      </p:to>
                                    </p:set>
                                    <p:animEffect transition="in" filter="fade">
                                      <p:cBhvr>
                                        <p:cTn id="21" dur="1000"/>
                                        <p:tgtEl>
                                          <p:spTgt spid="32"/>
                                        </p:tgtEl>
                                      </p:cBhvr>
                                    </p:animEffect>
                                    <p:anim calcmode="lin" valueType="num">
                                      <p:cBhvr>
                                        <p:cTn id="22" dur="1000" fill="hold"/>
                                        <p:tgtEl>
                                          <p:spTgt spid="32"/>
                                        </p:tgtEl>
                                        <p:attrNameLst>
                                          <p:attrName>ppt_x</p:attrName>
                                        </p:attrNameLst>
                                      </p:cBhvr>
                                      <p:tavLst>
                                        <p:tav tm="0">
                                          <p:val>
                                            <p:strVal val="#ppt_x"/>
                                          </p:val>
                                        </p:tav>
                                        <p:tav tm="100000">
                                          <p:val>
                                            <p:strVal val="#ppt_x"/>
                                          </p:val>
                                        </p:tav>
                                      </p:tavLst>
                                    </p:anim>
                                    <p:anim calcmode="lin" valueType="num">
                                      <p:cBhvr>
                                        <p:cTn id="23"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P spid="32" grpId="0"/>
    </p:bld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حلول لمعالجة انخفاض الأداء في قطاع الطاقة</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21" name="Group 20">
            <a:extLst>
              <a:ext uri="{FF2B5EF4-FFF2-40B4-BE49-F238E27FC236}">
                <a16:creationId xmlns:a16="http://schemas.microsoft.com/office/drawing/2014/main" id="{0CA55B62-9C7F-E088-3D70-E9C0B81D7E46}"/>
              </a:ext>
            </a:extLst>
          </p:cNvPr>
          <p:cNvGrpSpPr/>
          <p:nvPr/>
        </p:nvGrpSpPr>
        <p:grpSpPr>
          <a:xfrm>
            <a:off x="8569722" y="2121664"/>
            <a:ext cx="2798794" cy="847851"/>
            <a:chOff x="6846177" y="3630360"/>
            <a:chExt cx="2798794" cy="847851"/>
          </a:xfrm>
        </p:grpSpPr>
        <p:grpSp>
          <p:nvGrpSpPr>
            <p:cNvPr id="22" name="Group 21">
              <a:extLst>
                <a:ext uri="{FF2B5EF4-FFF2-40B4-BE49-F238E27FC236}">
                  <a16:creationId xmlns:a16="http://schemas.microsoft.com/office/drawing/2014/main" id="{3C98FA1D-37C2-3DAF-4937-9B8AF3BFF4C4}"/>
                </a:ext>
              </a:extLst>
            </p:cNvPr>
            <p:cNvGrpSpPr/>
            <p:nvPr/>
          </p:nvGrpSpPr>
          <p:grpSpPr>
            <a:xfrm>
              <a:off x="6846177" y="3630360"/>
              <a:ext cx="2798794" cy="847851"/>
              <a:chOff x="7509368" y="1198659"/>
              <a:chExt cx="2798794" cy="847851"/>
            </a:xfrm>
          </p:grpSpPr>
          <p:sp>
            <p:nvSpPr>
              <p:cNvPr id="25" name="Freeform: Shape 24">
                <a:extLst>
                  <a:ext uri="{FF2B5EF4-FFF2-40B4-BE49-F238E27FC236}">
                    <a16:creationId xmlns:a16="http://schemas.microsoft.com/office/drawing/2014/main" id="{C59E3348-3549-9B49-31F6-F3627308D615}"/>
                  </a:ext>
                </a:extLst>
              </p:cNvPr>
              <p:cNvSpPr/>
              <p:nvPr/>
            </p:nvSpPr>
            <p:spPr>
              <a:xfrm flipH="1">
                <a:off x="7682343" y="1863560"/>
                <a:ext cx="2237562" cy="149729"/>
              </a:xfrm>
              <a:custGeom>
                <a:avLst/>
                <a:gdLst>
                  <a:gd name="connsiteX0" fmla="*/ 0 w 2237562"/>
                  <a:gd name="connsiteY0" fmla="*/ 0 h 149729"/>
                  <a:gd name="connsiteX1" fmla="*/ 2237562 w 2237562"/>
                  <a:gd name="connsiteY1" fmla="*/ 0 h 149729"/>
                  <a:gd name="connsiteX2" fmla="*/ 2237562 w 2237562"/>
                  <a:gd name="connsiteY2" fmla="*/ 5342 h 149729"/>
                  <a:gd name="connsiteX3" fmla="*/ 2093175 w 2237562"/>
                  <a:gd name="connsiteY3" fmla="*/ 149729 h 149729"/>
                  <a:gd name="connsiteX4" fmla="*/ 0 w 2237562"/>
                  <a:gd name="connsiteY4" fmla="*/ 149729 h 149729"/>
                  <a:gd name="connsiteX5" fmla="*/ 0 w 2237562"/>
                  <a:gd name="connsiteY5" fmla="*/ 0 h 149729"/>
                  <a:gd name="connsiteX6" fmla="*/ 0 w 2237562"/>
                  <a:gd name="connsiteY6" fmla="*/ 0 h 1497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37562" h="149729">
                    <a:moveTo>
                      <a:pt x="0" y="0"/>
                    </a:moveTo>
                    <a:lnTo>
                      <a:pt x="2237562" y="0"/>
                    </a:lnTo>
                    <a:lnTo>
                      <a:pt x="2237562" y="5342"/>
                    </a:lnTo>
                    <a:cubicBezTo>
                      <a:pt x="2237562" y="85044"/>
                      <a:pt x="2172877" y="149729"/>
                      <a:pt x="2093175" y="149729"/>
                    </a:cubicBezTo>
                    <a:lnTo>
                      <a:pt x="0" y="149729"/>
                    </a:lnTo>
                    <a:lnTo>
                      <a:pt x="0" y="0"/>
                    </a:lnTo>
                    <a:lnTo>
                      <a:pt x="0" y="0"/>
                    </a:lnTo>
                    <a:close/>
                  </a:path>
                </a:pathLst>
              </a:custGeom>
              <a:solidFill>
                <a:srgbClr val="4AABB0"/>
              </a:solidFill>
              <a:ln w="14432" cap="flat">
                <a:noFill/>
                <a:prstDash val="solid"/>
                <a:miter/>
              </a:ln>
            </p:spPr>
            <p:txBody>
              <a:bodyPr rtlCol="0" anchor="ctr"/>
              <a:lstStyle/>
              <a:p>
                <a:endParaRPr lang="en-US" dirty="0"/>
              </a:p>
            </p:txBody>
          </p:sp>
          <p:sp>
            <p:nvSpPr>
              <p:cNvPr id="26" name="Freeform: Shape 25">
                <a:extLst>
                  <a:ext uri="{FF2B5EF4-FFF2-40B4-BE49-F238E27FC236}">
                    <a16:creationId xmlns:a16="http://schemas.microsoft.com/office/drawing/2014/main" id="{FC095DE5-7B1E-4139-F641-75BA749ABF18}"/>
                  </a:ext>
                </a:extLst>
              </p:cNvPr>
              <p:cNvSpPr/>
              <p:nvPr/>
            </p:nvSpPr>
            <p:spPr>
              <a:xfrm flipH="1">
                <a:off x="7509368" y="1295831"/>
                <a:ext cx="2798794" cy="656093"/>
              </a:xfrm>
              <a:custGeom>
                <a:avLst/>
                <a:gdLst>
                  <a:gd name="connsiteX0" fmla="*/ 2470747 w 2798794"/>
                  <a:gd name="connsiteY0" fmla="*/ 656093 h 656093"/>
                  <a:gd name="connsiteX1" fmla="*/ 231597 w 2798794"/>
                  <a:gd name="connsiteY1" fmla="*/ 656093 h 656093"/>
                  <a:gd name="connsiteX2" fmla="*/ 31188 w 2798794"/>
                  <a:gd name="connsiteY2" fmla="*/ 415689 h 656093"/>
                  <a:gd name="connsiteX3" fmla="*/ 30755 w 2798794"/>
                  <a:gd name="connsiteY3" fmla="*/ 243869 h 656093"/>
                  <a:gd name="connsiteX4" fmla="*/ 231597 w 2798794"/>
                  <a:gd name="connsiteY4" fmla="*/ 0 h 656093"/>
                  <a:gd name="connsiteX5" fmla="*/ 2470747 w 2798794"/>
                  <a:gd name="connsiteY5" fmla="*/ 0 h 656093"/>
                  <a:gd name="connsiteX6" fmla="*/ 2798794 w 2798794"/>
                  <a:gd name="connsiteY6" fmla="*/ 328047 h 656093"/>
                  <a:gd name="connsiteX7" fmla="*/ 2798794 w 2798794"/>
                  <a:gd name="connsiteY7" fmla="*/ 328047 h 656093"/>
                  <a:gd name="connsiteX8" fmla="*/ 2470747 w 2798794"/>
                  <a:gd name="connsiteY8" fmla="*/ 656093 h 656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98794" h="656093">
                    <a:moveTo>
                      <a:pt x="2470747" y="656093"/>
                    </a:moveTo>
                    <a:lnTo>
                      <a:pt x="231597" y="656093"/>
                    </a:lnTo>
                    <a:lnTo>
                      <a:pt x="31188" y="415689"/>
                    </a:lnTo>
                    <a:cubicBezTo>
                      <a:pt x="-10251" y="366020"/>
                      <a:pt x="-10395" y="293827"/>
                      <a:pt x="30755" y="243869"/>
                    </a:cubicBezTo>
                    <a:lnTo>
                      <a:pt x="231597" y="0"/>
                    </a:lnTo>
                    <a:lnTo>
                      <a:pt x="2470747" y="0"/>
                    </a:lnTo>
                    <a:cubicBezTo>
                      <a:pt x="2651953" y="0"/>
                      <a:pt x="2798794" y="146841"/>
                      <a:pt x="2798794" y="328047"/>
                    </a:cubicBezTo>
                    <a:lnTo>
                      <a:pt x="2798794" y="328047"/>
                    </a:lnTo>
                    <a:cubicBezTo>
                      <a:pt x="2798794" y="509252"/>
                      <a:pt x="2651953" y="656093"/>
                      <a:pt x="2470747" y="656093"/>
                    </a:cubicBezTo>
                    <a:close/>
                  </a:path>
                </a:pathLst>
              </a:custGeom>
              <a:solidFill>
                <a:srgbClr val="FFFFFF"/>
              </a:solidFill>
              <a:ln w="14432" cap="flat">
                <a:solidFill>
                  <a:schemeClr val="tx1"/>
                </a:solidFill>
                <a:prstDash val="solid"/>
                <a:miter/>
              </a:ln>
            </p:spPr>
            <p:txBody>
              <a:bodyPr rtlCol="0" anchor="ctr"/>
              <a:lstStyle/>
              <a:p>
                <a:endParaRPr lang="en-US"/>
              </a:p>
            </p:txBody>
          </p:sp>
          <p:sp>
            <p:nvSpPr>
              <p:cNvPr id="27" name="Freeform: Shape 26">
                <a:extLst>
                  <a:ext uri="{FF2B5EF4-FFF2-40B4-BE49-F238E27FC236}">
                    <a16:creationId xmlns:a16="http://schemas.microsoft.com/office/drawing/2014/main" id="{5A8312CA-BCCF-C4B9-2B24-0290352090BE}"/>
                  </a:ext>
                </a:extLst>
              </p:cNvPr>
              <p:cNvSpPr/>
              <p:nvPr/>
            </p:nvSpPr>
            <p:spPr>
              <a:xfrm flipH="1">
                <a:off x="9565615" y="1198659"/>
                <a:ext cx="513840" cy="847851"/>
              </a:xfrm>
              <a:custGeom>
                <a:avLst/>
                <a:gdLst>
                  <a:gd name="connsiteX0" fmla="*/ 488463 w 513840"/>
                  <a:gd name="connsiteY0" fmla="*/ 488749 h 847851"/>
                  <a:gd name="connsiteX1" fmla="*/ 154785 w 513840"/>
                  <a:gd name="connsiteY1" fmla="*/ 822427 h 847851"/>
                  <a:gd name="connsiteX2" fmla="*/ 4623 w 513840"/>
                  <a:gd name="connsiteY2" fmla="*/ 759330 h 847851"/>
                  <a:gd name="connsiteX3" fmla="*/ 3 w 513840"/>
                  <a:gd name="connsiteY3" fmla="*/ 87210 h 847851"/>
                  <a:gd name="connsiteX4" fmla="*/ 149299 w 513840"/>
                  <a:gd name="connsiteY4" fmla="*/ 26278 h 847851"/>
                  <a:gd name="connsiteX5" fmla="*/ 487741 w 513840"/>
                  <a:gd name="connsiteY5" fmla="*/ 364721 h 847851"/>
                  <a:gd name="connsiteX6" fmla="*/ 488608 w 513840"/>
                  <a:gd name="connsiteY6" fmla="*/ 488749 h 847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13840" h="847851">
                    <a:moveTo>
                      <a:pt x="488463" y="488749"/>
                    </a:moveTo>
                    <a:lnTo>
                      <a:pt x="154785" y="822427"/>
                    </a:lnTo>
                    <a:cubicBezTo>
                      <a:pt x="99918" y="877294"/>
                      <a:pt x="5201" y="837443"/>
                      <a:pt x="4623" y="759330"/>
                    </a:cubicBezTo>
                    <a:lnTo>
                      <a:pt x="3" y="87210"/>
                    </a:lnTo>
                    <a:cubicBezTo>
                      <a:pt x="-575" y="9096"/>
                      <a:pt x="93710" y="-29310"/>
                      <a:pt x="149299" y="26278"/>
                    </a:cubicBezTo>
                    <a:lnTo>
                      <a:pt x="487741" y="364721"/>
                    </a:lnTo>
                    <a:cubicBezTo>
                      <a:pt x="522250" y="399229"/>
                      <a:pt x="522538" y="454674"/>
                      <a:pt x="488608" y="488749"/>
                    </a:cubicBezTo>
                    <a:close/>
                  </a:path>
                </a:pathLst>
              </a:custGeom>
              <a:solidFill>
                <a:srgbClr val="4AABB0"/>
              </a:solidFill>
              <a:ln w="14432" cap="flat">
                <a:noFill/>
                <a:prstDash val="solid"/>
                <a:miter/>
              </a:ln>
            </p:spPr>
            <p:txBody>
              <a:bodyPr rtlCol="0" anchor="ctr"/>
              <a:lstStyle/>
              <a:p>
                <a:endParaRPr lang="en-US"/>
              </a:p>
            </p:txBody>
          </p:sp>
        </p:grpSp>
        <p:sp>
          <p:nvSpPr>
            <p:cNvPr id="23" name="TextBox 22">
              <a:extLst>
                <a:ext uri="{FF2B5EF4-FFF2-40B4-BE49-F238E27FC236}">
                  <a16:creationId xmlns:a16="http://schemas.microsoft.com/office/drawing/2014/main" id="{B2D1BFDC-4838-4FEF-5A61-87FE74583FCC}"/>
                </a:ext>
              </a:extLst>
            </p:cNvPr>
            <p:cNvSpPr txBox="1"/>
            <p:nvPr/>
          </p:nvSpPr>
          <p:spPr>
            <a:xfrm>
              <a:off x="8857809" y="3822118"/>
              <a:ext cx="720456" cy="507831"/>
            </a:xfrm>
            <a:prstGeom prst="rect">
              <a:avLst/>
            </a:prstGeom>
            <a:noFill/>
          </p:spPr>
          <p:txBody>
            <a:bodyPr wrap="squar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700" b="1" i="0" u="none" strike="noStrike" kern="1200" cap="none" spc="0" normalizeH="0" baseline="0" noProof="0" dirty="0">
                  <a:ln>
                    <a:noFill/>
                  </a:ln>
                  <a:effectLst/>
                  <a:uLnTx/>
                  <a:uFillTx/>
                  <a:latin typeface="Calibri" panose="020F0502020204030204"/>
                  <a:ea typeface="+mn-ea"/>
                  <a:cs typeface="+mn-cs"/>
                </a:rPr>
                <a:t>04</a:t>
              </a:r>
            </a:p>
          </p:txBody>
        </p:sp>
        <p:sp>
          <p:nvSpPr>
            <p:cNvPr id="24" name="TextBox 23">
              <a:extLst>
                <a:ext uri="{FF2B5EF4-FFF2-40B4-BE49-F238E27FC236}">
                  <a16:creationId xmlns:a16="http://schemas.microsoft.com/office/drawing/2014/main" id="{2A1E9C05-55E9-5D82-995B-0BB71B1C10E9}"/>
                </a:ext>
              </a:extLst>
            </p:cNvPr>
            <p:cNvSpPr txBox="1"/>
            <p:nvPr/>
          </p:nvSpPr>
          <p:spPr>
            <a:xfrm>
              <a:off x="7023859" y="3710052"/>
              <a:ext cx="1961397" cy="719043"/>
            </a:xfrm>
            <a:prstGeom prst="rect">
              <a:avLst/>
            </a:prstGeom>
            <a:noFill/>
            <a:ln>
              <a:noFill/>
            </a:ln>
          </p:spPr>
          <p:txBody>
            <a:bodyPr wrap="square" rtlCol="0">
              <a:spAutoFit/>
            </a:bodyPr>
            <a:lstStyle/>
            <a:p>
              <a:pPr algn="ctr">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تحسين التواصل والدعم التنظيمي  </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sp>
        <p:nvSpPr>
          <p:cNvPr id="30" name="TextBox 29">
            <a:extLst>
              <a:ext uri="{FF2B5EF4-FFF2-40B4-BE49-F238E27FC236}">
                <a16:creationId xmlns:a16="http://schemas.microsoft.com/office/drawing/2014/main" id="{3681CE6E-A895-B809-0DF2-2B64E42117F9}"/>
              </a:ext>
            </a:extLst>
          </p:cNvPr>
          <p:cNvSpPr txBox="1"/>
          <p:nvPr/>
        </p:nvSpPr>
        <p:spPr>
          <a:xfrm>
            <a:off x="2698136" y="3172321"/>
            <a:ext cx="9062369" cy="600164"/>
          </a:xfrm>
          <a:prstGeom prst="rect">
            <a:avLst/>
          </a:prstGeom>
          <a:noFill/>
        </p:spPr>
        <p:txBody>
          <a:bodyPr wrap="square">
            <a:spAutoFit/>
          </a:bodyPr>
          <a:lstStyle/>
          <a:p>
            <a:pPr marL="342900" lvl="0" indent="-342900" algn="just" rtl="1">
              <a:lnSpc>
                <a:spcPct val="150000"/>
              </a:lnSpc>
              <a:spcAft>
                <a:spcPts val="800"/>
              </a:spcAft>
              <a:buSzPct val="150000"/>
              <a:buBlip>
                <a:blip r:embed="rId2"/>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الحل: تعزيز التواصل الشفاف بين الإدارة والموظفين، توضيح الأهداف، وتوفير الموارد اللازمة لإنجاز العمل.  </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
        <p:nvSpPr>
          <p:cNvPr id="31" name="TextBox 30">
            <a:extLst>
              <a:ext uri="{FF2B5EF4-FFF2-40B4-BE49-F238E27FC236}">
                <a16:creationId xmlns:a16="http://schemas.microsoft.com/office/drawing/2014/main" id="{22750D4D-A44C-FDDD-C1CC-7C11F7037D61}"/>
              </a:ext>
            </a:extLst>
          </p:cNvPr>
          <p:cNvSpPr txBox="1"/>
          <p:nvPr/>
        </p:nvSpPr>
        <p:spPr>
          <a:xfrm>
            <a:off x="2852427" y="4089528"/>
            <a:ext cx="8908078" cy="1154162"/>
          </a:xfrm>
          <a:prstGeom prst="rect">
            <a:avLst/>
          </a:prstGeom>
          <a:noFill/>
        </p:spPr>
        <p:txBody>
          <a:bodyPr wrap="square">
            <a:spAutoFit/>
          </a:bodyPr>
          <a:lstStyle/>
          <a:p>
            <a:pPr marL="342900" lvl="0" indent="-342900" algn="just" rtl="1">
              <a:lnSpc>
                <a:spcPct val="150000"/>
              </a:lnSpc>
              <a:spcAft>
                <a:spcPts val="800"/>
              </a:spcAft>
              <a:buSzPct val="150000"/>
              <a:buBlip>
                <a:blip r:embed="rId2"/>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التطبيق في قطاع الطاقة: عقد اجتماعات دورية بين الإدارة وفرق الموقع لمناقشة التحديات التشغيلية، مع ضمان توفير المعدات في الوقت المناسب.  </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
        <p:nvSpPr>
          <p:cNvPr id="32" name="TextBox 31">
            <a:extLst>
              <a:ext uri="{FF2B5EF4-FFF2-40B4-BE49-F238E27FC236}">
                <a16:creationId xmlns:a16="http://schemas.microsoft.com/office/drawing/2014/main" id="{B2F02010-854E-70B4-49C6-2BBF824A0096}"/>
              </a:ext>
            </a:extLst>
          </p:cNvPr>
          <p:cNvSpPr txBox="1"/>
          <p:nvPr/>
        </p:nvSpPr>
        <p:spPr>
          <a:xfrm>
            <a:off x="2852427" y="5605911"/>
            <a:ext cx="8908078" cy="1154162"/>
          </a:xfrm>
          <a:prstGeom prst="rect">
            <a:avLst/>
          </a:prstGeom>
          <a:noFill/>
        </p:spPr>
        <p:txBody>
          <a:bodyPr wrap="square">
            <a:spAutoFit/>
          </a:bodyPr>
          <a:lstStyle/>
          <a:p>
            <a:pPr marL="342900" lvl="0" indent="-342900" algn="just" rtl="1">
              <a:lnSpc>
                <a:spcPct val="150000"/>
              </a:lnSpc>
              <a:spcAft>
                <a:spcPts val="800"/>
              </a:spcAft>
              <a:buSzPct val="150000"/>
              <a:buBlip>
                <a:blip r:embed="rId2"/>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مثال: شركة نفط تنشئ قناة اتصال مباشرة عبر تطبيق داخلي للإبلاغ عن نقص الموارد، مما يقلل من التأخيرات في صيانة خطوط الأنابيب.</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Tree>
    <p:extLst>
      <p:ext uri="{BB962C8B-B14F-4D97-AF65-F5344CB8AC3E}">
        <p14:creationId xmlns:p14="http://schemas.microsoft.com/office/powerpoint/2010/main" val="10055020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1000"/>
                                        <p:tgtEl>
                                          <p:spTgt spid="30"/>
                                        </p:tgtEl>
                                      </p:cBhvr>
                                    </p:animEffect>
                                    <p:anim calcmode="lin" valueType="num">
                                      <p:cBhvr>
                                        <p:cTn id="8" dur="1000" fill="hold"/>
                                        <p:tgtEl>
                                          <p:spTgt spid="30"/>
                                        </p:tgtEl>
                                        <p:attrNameLst>
                                          <p:attrName>ppt_x</p:attrName>
                                        </p:attrNameLst>
                                      </p:cBhvr>
                                      <p:tavLst>
                                        <p:tav tm="0">
                                          <p:val>
                                            <p:strVal val="#ppt_x"/>
                                          </p:val>
                                        </p:tav>
                                        <p:tav tm="100000">
                                          <p:val>
                                            <p:strVal val="#ppt_x"/>
                                          </p:val>
                                        </p:tav>
                                      </p:tavLst>
                                    </p:anim>
                                    <p:anim calcmode="lin" valueType="num">
                                      <p:cBhvr>
                                        <p:cTn id="9"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1"/>
                                        </p:tgtEl>
                                        <p:attrNameLst>
                                          <p:attrName>style.visibility</p:attrName>
                                        </p:attrNameLst>
                                      </p:cBhvr>
                                      <p:to>
                                        <p:strVal val="visible"/>
                                      </p:to>
                                    </p:set>
                                    <p:animEffect transition="in" filter="fade">
                                      <p:cBhvr>
                                        <p:cTn id="14" dur="1000"/>
                                        <p:tgtEl>
                                          <p:spTgt spid="31"/>
                                        </p:tgtEl>
                                      </p:cBhvr>
                                    </p:animEffect>
                                    <p:anim calcmode="lin" valueType="num">
                                      <p:cBhvr>
                                        <p:cTn id="15" dur="1000" fill="hold"/>
                                        <p:tgtEl>
                                          <p:spTgt spid="31"/>
                                        </p:tgtEl>
                                        <p:attrNameLst>
                                          <p:attrName>ppt_x</p:attrName>
                                        </p:attrNameLst>
                                      </p:cBhvr>
                                      <p:tavLst>
                                        <p:tav tm="0">
                                          <p:val>
                                            <p:strVal val="#ppt_x"/>
                                          </p:val>
                                        </p:tav>
                                        <p:tav tm="100000">
                                          <p:val>
                                            <p:strVal val="#ppt_x"/>
                                          </p:val>
                                        </p:tav>
                                      </p:tavLst>
                                    </p:anim>
                                    <p:anim calcmode="lin" valueType="num">
                                      <p:cBhvr>
                                        <p:cTn id="16"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2"/>
                                        </p:tgtEl>
                                        <p:attrNameLst>
                                          <p:attrName>style.visibility</p:attrName>
                                        </p:attrNameLst>
                                      </p:cBhvr>
                                      <p:to>
                                        <p:strVal val="visible"/>
                                      </p:to>
                                    </p:set>
                                    <p:animEffect transition="in" filter="fade">
                                      <p:cBhvr>
                                        <p:cTn id="21" dur="1000"/>
                                        <p:tgtEl>
                                          <p:spTgt spid="32"/>
                                        </p:tgtEl>
                                      </p:cBhvr>
                                    </p:animEffect>
                                    <p:anim calcmode="lin" valueType="num">
                                      <p:cBhvr>
                                        <p:cTn id="22" dur="1000" fill="hold"/>
                                        <p:tgtEl>
                                          <p:spTgt spid="32"/>
                                        </p:tgtEl>
                                        <p:attrNameLst>
                                          <p:attrName>ppt_x</p:attrName>
                                        </p:attrNameLst>
                                      </p:cBhvr>
                                      <p:tavLst>
                                        <p:tav tm="0">
                                          <p:val>
                                            <p:strVal val="#ppt_x"/>
                                          </p:val>
                                        </p:tav>
                                        <p:tav tm="100000">
                                          <p:val>
                                            <p:strVal val="#ppt_x"/>
                                          </p:val>
                                        </p:tav>
                                      </p:tavLst>
                                    </p:anim>
                                    <p:anim calcmode="lin" valueType="num">
                                      <p:cBhvr>
                                        <p:cTn id="23"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P spid="32" grpId="0"/>
    </p:bld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حلول لمعالجة انخفاض الأداء في قطاع الطاقة</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14" name="Group 13">
            <a:extLst>
              <a:ext uri="{FF2B5EF4-FFF2-40B4-BE49-F238E27FC236}">
                <a16:creationId xmlns:a16="http://schemas.microsoft.com/office/drawing/2014/main" id="{EA5E79DD-A04C-0800-723F-BA80B7DA6BF3}"/>
              </a:ext>
            </a:extLst>
          </p:cNvPr>
          <p:cNvGrpSpPr/>
          <p:nvPr/>
        </p:nvGrpSpPr>
        <p:grpSpPr>
          <a:xfrm>
            <a:off x="8658459" y="2063946"/>
            <a:ext cx="2798794" cy="847851"/>
            <a:chOff x="6846177" y="4589454"/>
            <a:chExt cx="2798794" cy="847851"/>
          </a:xfrm>
        </p:grpSpPr>
        <p:grpSp>
          <p:nvGrpSpPr>
            <p:cNvPr id="15" name="Group 14">
              <a:extLst>
                <a:ext uri="{FF2B5EF4-FFF2-40B4-BE49-F238E27FC236}">
                  <a16:creationId xmlns:a16="http://schemas.microsoft.com/office/drawing/2014/main" id="{AC379DFA-7306-37AD-50C7-CEA7ABF13EA8}"/>
                </a:ext>
              </a:extLst>
            </p:cNvPr>
            <p:cNvGrpSpPr/>
            <p:nvPr/>
          </p:nvGrpSpPr>
          <p:grpSpPr>
            <a:xfrm>
              <a:off x="6846177" y="4589454"/>
              <a:ext cx="2798794" cy="847851"/>
              <a:chOff x="7509368" y="1198659"/>
              <a:chExt cx="2798794" cy="847851"/>
            </a:xfrm>
          </p:grpSpPr>
          <p:sp>
            <p:nvSpPr>
              <p:cNvPr id="18" name="Freeform: Shape 17">
                <a:extLst>
                  <a:ext uri="{FF2B5EF4-FFF2-40B4-BE49-F238E27FC236}">
                    <a16:creationId xmlns:a16="http://schemas.microsoft.com/office/drawing/2014/main" id="{13CF30EF-A049-719E-9F4B-41730D27B71F}"/>
                  </a:ext>
                </a:extLst>
              </p:cNvPr>
              <p:cNvSpPr/>
              <p:nvPr/>
            </p:nvSpPr>
            <p:spPr>
              <a:xfrm flipH="1">
                <a:off x="7682343" y="1863560"/>
                <a:ext cx="2237562" cy="149729"/>
              </a:xfrm>
              <a:custGeom>
                <a:avLst/>
                <a:gdLst>
                  <a:gd name="connsiteX0" fmla="*/ 0 w 2237562"/>
                  <a:gd name="connsiteY0" fmla="*/ 0 h 149729"/>
                  <a:gd name="connsiteX1" fmla="*/ 2237562 w 2237562"/>
                  <a:gd name="connsiteY1" fmla="*/ 0 h 149729"/>
                  <a:gd name="connsiteX2" fmla="*/ 2237562 w 2237562"/>
                  <a:gd name="connsiteY2" fmla="*/ 5342 h 149729"/>
                  <a:gd name="connsiteX3" fmla="*/ 2093175 w 2237562"/>
                  <a:gd name="connsiteY3" fmla="*/ 149729 h 149729"/>
                  <a:gd name="connsiteX4" fmla="*/ 0 w 2237562"/>
                  <a:gd name="connsiteY4" fmla="*/ 149729 h 149729"/>
                  <a:gd name="connsiteX5" fmla="*/ 0 w 2237562"/>
                  <a:gd name="connsiteY5" fmla="*/ 0 h 149729"/>
                  <a:gd name="connsiteX6" fmla="*/ 0 w 2237562"/>
                  <a:gd name="connsiteY6" fmla="*/ 0 h 1497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37562" h="149729">
                    <a:moveTo>
                      <a:pt x="0" y="0"/>
                    </a:moveTo>
                    <a:lnTo>
                      <a:pt x="2237562" y="0"/>
                    </a:lnTo>
                    <a:lnTo>
                      <a:pt x="2237562" y="5342"/>
                    </a:lnTo>
                    <a:cubicBezTo>
                      <a:pt x="2237562" y="85044"/>
                      <a:pt x="2172877" y="149729"/>
                      <a:pt x="2093175" y="149729"/>
                    </a:cubicBezTo>
                    <a:lnTo>
                      <a:pt x="0" y="149729"/>
                    </a:lnTo>
                    <a:lnTo>
                      <a:pt x="0" y="0"/>
                    </a:lnTo>
                    <a:lnTo>
                      <a:pt x="0" y="0"/>
                    </a:lnTo>
                    <a:close/>
                  </a:path>
                </a:pathLst>
              </a:custGeom>
              <a:solidFill>
                <a:srgbClr val="B0B0B0"/>
              </a:solidFill>
              <a:ln w="14432" cap="flat">
                <a:no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id="{93217275-24FF-8A45-033F-7456C4CA5BA2}"/>
                  </a:ext>
                </a:extLst>
              </p:cNvPr>
              <p:cNvSpPr/>
              <p:nvPr/>
            </p:nvSpPr>
            <p:spPr>
              <a:xfrm flipH="1">
                <a:off x="7509368" y="1295831"/>
                <a:ext cx="2798794" cy="656093"/>
              </a:xfrm>
              <a:custGeom>
                <a:avLst/>
                <a:gdLst>
                  <a:gd name="connsiteX0" fmla="*/ 2470747 w 2798794"/>
                  <a:gd name="connsiteY0" fmla="*/ 656093 h 656093"/>
                  <a:gd name="connsiteX1" fmla="*/ 231597 w 2798794"/>
                  <a:gd name="connsiteY1" fmla="*/ 656093 h 656093"/>
                  <a:gd name="connsiteX2" fmla="*/ 31188 w 2798794"/>
                  <a:gd name="connsiteY2" fmla="*/ 415689 h 656093"/>
                  <a:gd name="connsiteX3" fmla="*/ 30755 w 2798794"/>
                  <a:gd name="connsiteY3" fmla="*/ 243869 h 656093"/>
                  <a:gd name="connsiteX4" fmla="*/ 231597 w 2798794"/>
                  <a:gd name="connsiteY4" fmla="*/ 0 h 656093"/>
                  <a:gd name="connsiteX5" fmla="*/ 2470747 w 2798794"/>
                  <a:gd name="connsiteY5" fmla="*/ 0 h 656093"/>
                  <a:gd name="connsiteX6" fmla="*/ 2798794 w 2798794"/>
                  <a:gd name="connsiteY6" fmla="*/ 328047 h 656093"/>
                  <a:gd name="connsiteX7" fmla="*/ 2798794 w 2798794"/>
                  <a:gd name="connsiteY7" fmla="*/ 328047 h 656093"/>
                  <a:gd name="connsiteX8" fmla="*/ 2470747 w 2798794"/>
                  <a:gd name="connsiteY8" fmla="*/ 656093 h 656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98794" h="656093">
                    <a:moveTo>
                      <a:pt x="2470747" y="656093"/>
                    </a:moveTo>
                    <a:lnTo>
                      <a:pt x="231597" y="656093"/>
                    </a:lnTo>
                    <a:lnTo>
                      <a:pt x="31188" y="415689"/>
                    </a:lnTo>
                    <a:cubicBezTo>
                      <a:pt x="-10251" y="366020"/>
                      <a:pt x="-10395" y="293827"/>
                      <a:pt x="30755" y="243869"/>
                    </a:cubicBezTo>
                    <a:lnTo>
                      <a:pt x="231597" y="0"/>
                    </a:lnTo>
                    <a:lnTo>
                      <a:pt x="2470747" y="0"/>
                    </a:lnTo>
                    <a:cubicBezTo>
                      <a:pt x="2651953" y="0"/>
                      <a:pt x="2798794" y="146841"/>
                      <a:pt x="2798794" y="328047"/>
                    </a:cubicBezTo>
                    <a:lnTo>
                      <a:pt x="2798794" y="328047"/>
                    </a:lnTo>
                    <a:cubicBezTo>
                      <a:pt x="2798794" y="509252"/>
                      <a:pt x="2651953" y="656093"/>
                      <a:pt x="2470747" y="656093"/>
                    </a:cubicBezTo>
                    <a:close/>
                  </a:path>
                </a:pathLst>
              </a:custGeom>
              <a:solidFill>
                <a:srgbClr val="FFFFFF"/>
              </a:solidFill>
              <a:ln w="14432" cap="flat">
                <a:solidFill>
                  <a:schemeClr val="tx1"/>
                </a:solidFill>
                <a:prstDash val="solid"/>
                <a:miter/>
              </a:ln>
            </p:spPr>
            <p:txBody>
              <a:bodyPr rtlCol="0" anchor="ctr"/>
              <a:lstStyle/>
              <a:p>
                <a:endParaRPr lang="en-US" dirty="0"/>
              </a:p>
            </p:txBody>
          </p:sp>
          <p:sp>
            <p:nvSpPr>
              <p:cNvPr id="20" name="Freeform: Shape 19">
                <a:extLst>
                  <a:ext uri="{FF2B5EF4-FFF2-40B4-BE49-F238E27FC236}">
                    <a16:creationId xmlns:a16="http://schemas.microsoft.com/office/drawing/2014/main" id="{EBE25171-8B60-C513-F247-E2D16247CE2B}"/>
                  </a:ext>
                </a:extLst>
              </p:cNvPr>
              <p:cNvSpPr/>
              <p:nvPr/>
            </p:nvSpPr>
            <p:spPr>
              <a:xfrm flipH="1">
                <a:off x="9565615" y="1198659"/>
                <a:ext cx="513840" cy="847851"/>
              </a:xfrm>
              <a:custGeom>
                <a:avLst/>
                <a:gdLst>
                  <a:gd name="connsiteX0" fmla="*/ 488463 w 513840"/>
                  <a:gd name="connsiteY0" fmla="*/ 488749 h 847851"/>
                  <a:gd name="connsiteX1" fmla="*/ 154785 w 513840"/>
                  <a:gd name="connsiteY1" fmla="*/ 822427 h 847851"/>
                  <a:gd name="connsiteX2" fmla="*/ 4623 w 513840"/>
                  <a:gd name="connsiteY2" fmla="*/ 759330 h 847851"/>
                  <a:gd name="connsiteX3" fmla="*/ 3 w 513840"/>
                  <a:gd name="connsiteY3" fmla="*/ 87210 h 847851"/>
                  <a:gd name="connsiteX4" fmla="*/ 149299 w 513840"/>
                  <a:gd name="connsiteY4" fmla="*/ 26278 h 847851"/>
                  <a:gd name="connsiteX5" fmla="*/ 487741 w 513840"/>
                  <a:gd name="connsiteY5" fmla="*/ 364721 h 847851"/>
                  <a:gd name="connsiteX6" fmla="*/ 488608 w 513840"/>
                  <a:gd name="connsiteY6" fmla="*/ 488749 h 847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13840" h="847851">
                    <a:moveTo>
                      <a:pt x="488463" y="488749"/>
                    </a:moveTo>
                    <a:lnTo>
                      <a:pt x="154785" y="822427"/>
                    </a:lnTo>
                    <a:cubicBezTo>
                      <a:pt x="99918" y="877294"/>
                      <a:pt x="5201" y="837443"/>
                      <a:pt x="4623" y="759330"/>
                    </a:cubicBezTo>
                    <a:lnTo>
                      <a:pt x="3" y="87210"/>
                    </a:lnTo>
                    <a:cubicBezTo>
                      <a:pt x="-575" y="9096"/>
                      <a:pt x="93710" y="-29310"/>
                      <a:pt x="149299" y="26278"/>
                    </a:cubicBezTo>
                    <a:lnTo>
                      <a:pt x="487741" y="364721"/>
                    </a:lnTo>
                    <a:cubicBezTo>
                      <a:pt x="522250" y="399229"/>
                      <a:pt x="522538" y="454674"/>
                      <a:pt x="488608" y="488749"/>
                    </a:cubicBezTo>
                    <a:close/>
                  </a:path>
                </a:pathLst>
              </a:custGeom>
              <a:solidFill>
                <a:srgbClr val="B0B0B0"/>
              </a:solidFill>
              <a:ln w="14432" cap="flat">
                <a:noFill/>
                <a:prstDash val="solid"/>
                <a:miter/>
              </a:ln>
            </p:spPr>
            <p:txBody>
              <a:bodyPr rtlCol="0" anchor="ctr"/>
              <a:lstStyle/>
              <a:p>
                <a:endParaRPr lang="en-US"/>
              </a:p>
            </p:txBody>
          </p:sp>
        </p:grpSp>
        <p:sp>
          <p:nvSpPr>
            <p:cNvPr id="16" name="TextBox 22">
              <a:extLst>
                <a:ext uri="{FF2B5EF4-FFF2-40B4-BE49-F238E27FC236}">
                  <a16:creationId xmlns:a16="http://schemas.microsoft.com/office/drawing/2014/main" id="{60952FC1-4CE0-C61B-F4E9-C0DB56C27A29}"/>
                </a:ext>
              </a:extLst>
            </p:cNvPr>
            <p:cNvSpPr txBox="1"/>
            <p:nvPr/>
          </p:nvSpPr>
          <p:spPr>
            <a:xfrm>
              <a:off x="8857809" y="4758803"/>
              <a:ext cx="720456" cy="507831"/>
            </a:xfrm>
            <a:prstGeom prst="rect">
              <a:avLst/>
            </a:prstGeom>
            <a:noFill/>
          </p:spPr>
          <p:txBody>
            <a:bodyPr wrap="squar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700" b="1" i="0" u="none" strike="noStrike" kern="1200" cap="none" spc="0" normalizeH="0" baseline="0" noProof="0" dirty="0">
                  <a:ln>
                    <a:noFill/>
                  </a:ln>
                  <a:effectLst/>
                  <a:uLnTx/>
                  <a:uFillTx/>
                  <a:latin typeface="Calibri" panose="020F0502020204030204"/>
                  <a:ea typeface="+mn-ea"/>
                  <a:cs typeface="+mn-cs"/>
                </a:rPr>
                <a:t>05</a:t>
              </a:r>
            </a:p>
          </p:txBody>
        </p:sp>
        <p:sp>
          <p:nvSpPr>
            <p:cNvPr id="17" name="TextBox 16">
              <a:extLst>
                <a:ext uri="{FF2B5EF4-FFF2-40B4-BE49-F238E27FC236}">
                  <a16:creationId xmlns:a16="http://schemas.microsoft.com/office/drawing/2014/main" id="{E7D2196F-7C6F-94BF-E2F4-AAB9EFD976A7}"/>
                </a:ext>
              </a:extLst>
            </p:cNvPr>
            <p:cNvSpPr txBox="1"/>
            <p:nvPr/>
          </p:nvSpPr>
          <p:spPr>
            <a:xfrm>
              <a:off x="6883058" y="4640637"/>
              <a:ext cx="2036682" cy="719043"/>
            </a:xfrm>
            <a:prstGeom prst="rect">
              <a:avLst/>
            </a:prstGeom>
            <a:noFill/>
            <a:ln>
              <a:noFill/>
            </a:ln>
          </p:spPr>
          <p:txBody>
            <a:bodyPr wrap="square" rtlCol="0">
              <a:spAutoFit/>
            </a:bodyPr>
            <a:lstStyle/>
            <a:p>
              <a:pPr algn="ctr">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تعزيز السلامة والراحة في بيئة العمل  </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sp>
        <p:nvSpPr>
          <p:cNvPr id="30" name="TextBox 29">
            <a:extLst>
              <a:ext uri="{FF2B5EF4-FFF2-40B4-BE49-F238E27FC236}">
                <a16:creationId xmlns:a16="http://schemas.microsoft.com/office/drawing/2014/main" id="{7CF92C50-86E8-4B27-4527-0B57662A6F7A}"/>
              </a:ext>
            </a:extLst>
          </p:cNvPr>
          <p:cNvSpPr txBox="1"/>
          <p:nvPr/>
        </p:nvSpPr>
        <p:spPr>
          <a:xfrm>
            <a:off x="2698136" y="3172321"/>
            <a:ext cx="9062369" cy="1154162"/>
          </a:xfrm>
          <a:prstGeom prst="rect">
            <a:avLst/>
          </a:prstGeom>
          <a:noFill/>
        </p:spPr>
        <p:txBody>
          <a:bodyPr wrap="square">
            <a:spAutoFit/>
          </a:bodyPr>
          <a:lstStyle/>
          <a:p>
            <a:pPr marL="342900" lvl="0" indent="-342900" algn="just" rtl="1">
              <a:lnSpc>
                <a:spcPct val="150000"/>
              </a:lnSpc>
              <a:spcAft>
                <a:spcPts val="800"/>
              </a:spcAft>
              <a:buSzPct val="15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الحل: تحسين معايير السلامة، توفير معدات حماية متطورة، وتصميم مواقع عمل مريحة للعاملين في ظروف قاسية.  </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
        <p:nvSpPr>
          <p:cNvPr id="31" name="TextBox 30">
            <a:extLst>
              <a:ext uri="{FF2B5EF4-FFF2-40B4-BE49-F238E27FC236}">
                <a16:creationId xmlns:a16="http://schemas.microsoft.com/office/drawing/2014/main" id="{B88861C8-484D-6F6F-DD63-72AE3AFC07BB}"/>
              </a:ext>
            </a:extLst>
          </p:cNvPr>
          <p:cNvSpPr txBox="1"/>
          <p:nvPr/>
        </p:nvSpPr>
        <p:spPr>
          <a:xfrm>
            <a:off x="2852427" y="4389116"/>
            <a:ext cx="8908078" cy="1154162"/>
          </a:xfrm>
          <a:prstGeom prst="rect">
            <a:avLst/>
          </a:prstGeom>
          <a:noFill/>
        </p:spPr>
        <p:txBody>
          <a:bodyPr wrap="square">
            <a:spAutoFit/>
          </a:bodyPr>
          <a:lstStyle/>
          <a:p>
            <a:pPr marL="342900" lvl="0" indent="-342900" algn="just" rtl="1">
              <a:lnSpc>
                <a:spcPct val="150000"/>
              </a:lnSpc>
              <a:spcAft>
                <a:spcPts val="800"/>
              </a:spcAft>
              <a:buSzPct val="15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التطبيق في قطاع الطاقة: تركيب أنظمة تكييف متقدمة في غرف التحكم بالحقول النفطية، أو توفير معدات حماية شخصية مريحة للعاملين في مزارع الرياح البحرية.  </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
        <p:nvSpPr>
          <p:cNvPr id="32" name="TextBox 31">
            <a:extLst>
              <a:ext uri="{FF2B5EF4-FFF2-40B4-BE49-F238E27FC236}">
                <a16:creationId xmlns:a16="http://schemas.microsoft.com/office/drawing/2014/main" id="{7C9D9354-2D67-E80E-E0E2-D3E518529CB0}"/>
              </a:ext>
            </a:extLst>
          </p:cNvPr>
          <p:cNvSpPr txBox="1"/>
          <p:nvPr/>
        </p:nvSpPr>
        <p:spPr>
          <a:xfrm>
            <a:off x="2852427" y="5605911"/>
            <a:ext cx="8908078" cy="1154162"/>
          </a:xfrm>
          <a:prstGeom prst="rect">
            <a:avLst/>
          </a:prstGeom>
          <a:noFill/>
        </p:spPr>
        <p:txBody>
          <a:bodyPr wrap="square">
            <a:spAutoFit/>
          </a:bodyPr>
          <a:lstStyle/>
          <a:p>
            <a:pPr marL="342900" lvl="0" indent="-342900" algn="just" rtl="1">
              <a:lnSpc>
                <a:spcPct val="150000"/>
              </a:lnSpc>
              <a:spcAft>
                <a:spcPts val="800"/>
              </a:spcAft>
              <a:buSzPct val="15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مثال: محطة طاقة نووية تطبق برنامج "صفر حوادث" مع تدريبات سلامة شهرية، مما يعزز ثقة العاملين ويقلل من الأخطاء الناتجة عن القلق.</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Tree>
    <p:extLst>
      <p:ext uri="{BB962C8B-B14F-4D97-AF65-F5344CB8AC3E}">
        <p14:creationId xmlns:p14="http://schemas.microsoft.com/office/powerpoint/2010/main" val="10694406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1000"/>
                                        <p:tgtEl>
                                          <p:spTgt spid="30"/>
                                        </p:tgtEl>
                                      </p:cBhvr>
                                    </p:animEffect>
                                    <p:anim calcmode="lin" valueType="num">
                                      <p:cBhvr>
                                        <p:cTn id="8" dur="1000" fill="hold"/>
                                        <p:tgtEl>
                                          <p:spTgt spid="30"/>
                                        </p:tgtEl>
                                        <p:attrNameLst>
                                          <p:attrName>ppt_x</p:attrName>
                                        </p:attrNameLst>
                                      </p:cBhvr>
                                      <p:tavLst>
                                        <p:tav tm="0">
                                          <p:val>
                                            <p:strVal val="#ppt_x"/>
                                          </p:val>
                                        </p:tav>
                                        <p:tav tm="100000">
                                          <p:val>
                                            <p:strVal val="#ppt_x"/>
                                          </p:val>
                                        </p:tav>
                                      </p:tavLst>
                                    </p:anim>
                                    <p:anim calcmode="lin" valueType="num">
                                      <p:cBhvr>
                                        <p:cTn id="9"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1"/>
                                        </p:tgtEl>
                                        <p:attrNameLst>
                                          <p:attrName>style.visibility</p:attrName>
                                        </p:attrNameLst>
                                      </p:cBhvr>
                                      <p:to>
                                        <p:strVal val="visible"/>
                                      </p:to>
                                    </p:set>
                                    <p:animEffect transition="in" filter="fade">
                                      <p:cBhvr>
                                        <p:cTn id="14" dur="1000"/>
                                        <p:tgtEl>
                                          <p:spTgt spid="31"/>
                                        </p:tgtEl>
                                      </p:cBhvr>
                                    </p:animEffect>
                                    <p:anim calcmode="lin" valueType="num">
                                      <p:cBhvr>
                                        <p:cTn id="15" dur="1000" fill="hold"/>
                                        <p:tgtEl>
                                          <p:spTgt spid="31"/>
                                        </p:tgtEl>
                                        <p:attrNameLst>
                                          <p:attrName>ppt_x</p:attrName>
                                        </p:attrNameLst>
                                      </p:cBhvr>
                                      <p:tavLst>
                                        <p:tav tm="0">
                                          <p:val>
                                            <p:strVal val="#ppt_x"/>
                                          </p:val>
                                        </p:tav>
                                        <p:tav tm="100000">
                                          <p:val>
                                            <p:strVal val="#ppt_x"/>
                                          </p:val>
                                        </p:tav>
                                      </p:tavLst>
                                    </p:anim>
                                    <p:anim calcmode="lin" valueType="num">
                                      <p:cBhvr>
                                        <p:cTn id="16"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2"/>
                                        </p:tgtEl>
                                        <p:attrNameLst>
                                          <p:attrName>style.visibility</p:attrName>
                                        </p:attrNameLst>
                                      </p:cBhvr>
                                      <p:to>
                                        <p:strVal val="visible"/>
                                      </p:to>
                                    </p:set>
                                    <p:animEffect transition="in" filter="fade">
                                      <p:cBhvr>
                                        <p:cTn id="21" dur="1000"/>
                                        <p:tgtEl>
                                          <p:spTgt spid="32"/>
                                        </p:tgtEl>
                                      </p:cBhvr>
                                    </p:animEffect>
                                    <p:anim calcmode="lin" valueType="num">
                                      <p:cBhvr>
                                        <p:cTn id="22" dur="1000" fill="hold"/>
                                        <p:tgtEl>
                                          <p:spTgt spid="32"/>
                                        </p:tgtEl>
                                        <p:attrNameLst>
                                          <p:attrName>ppt_x</p:attrName>
                                        </p:attrNameLst>
                                      </p:cBhvr>
                                      <p:tavLst>
                                        <p:tav tm="0">
                                          <p:val>
                                            <p:strVal val="#ppt_x"/>
                                          </p:val>
                                        </p:tav>
                                        <p:tav tm="100000">
                                          <p:val>
                                            <p:strVal val="#ppt_x"/>
                                          </p:val>
                                        </p:tav>
                                      </p:tavLst>
                                    </p:anim>
                                    <p:anim calcmode="lin" valueType="num">
                                      <p:cBhvr>
                                        <p:cTn id="23"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P spid="32" grpId="0"/>
    </p:bld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حلول لمعالجة انخفاض الأداء في قطاع الطاقة</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21" name="Group 20">
            <a:extLst>
              <a:ext uri="{FF2B5EF4-FFF2-40B4-BE49-F238E27FC236}">
                <a16:creationId xmlns:a16="http://schemas.microsoft.com/office/drawing/2014/main" id="{0B8CA136-4D6B-10E6-F343-6DAD93623050}"/>
              </a:ext>
            </a:extLst>
          </p:cNvPr>
          <p:cNvGrpSpPr/>
          <p:nvPr/>
        </p:nvGrpSpPr>
        <p:grpSpPr>
          <a:xfrm>
            <a:off x="8634816" y="2155086"/>
            <a:ext cx="2907497" cy="847851"/>
            <a:chOff x="3743065" y="645999"/>
            <a:chExt cx="2907497" cy="847851"/>
          </a:xfrm>
        </p:grpSpPr>
        <p:grpSp>
          <p:nvGrpSpPr>
            <p:cNvPr id="22" name="Group 21">
              <a:extLst>
                <a:ext uri="{FF2B5EF4-FFF2-40B4-BE49-F238E27FC236}">
                  <a16:creationId xmlns:a16="http://schemas.microsoft.com/office/drawing/2014/main" id="{DD9B8CA5-096A-8848-00BE-882A316FC63F}"/>
                </a:ext>
              </a:extLst>
            </p:cNvPr>
            <p:cNvGrpSpPr/>
            <p:nvPr/>
          </p:nvGrpSpPr>
          <p:grpSpPr>
            <a:xfrm>
              <a:off x="3851768" y="645999"/>
              <a:ext cx="2798794" cy="847851"/>
              <a:chOff x="7509368" y="1198659"/>
              <a:chExt cx="2798794" cy="847851"/>
            </a:xfrm>
          </p:grpSpPr>
          <p:sp>
            <p:nvSpPr>
              <p:cNvPr id="25" name="Freeform: Shape 24">
                <a:extLst>
                  <a:ext uri="{FF2B5EF4-FFF2-40B4-BE49-F238E27FC236}">
                    <a16:creationId xmlns:a16="http://schemas.microsoft.com/office/drawing/2014/main" id="{FBBF8D44-1031-C444-C713-34D9A4C48ADC}"/>
                  </a:ext>
                </a:extLst>
              </p:cNvPr>
              <p:cNvSpPr/>
              <p:nvPr/>
            </p:nvSpPr>
            <p:spPr>
              <a:xfrm flipH="1">
                <a:off x="7682343" y="1863560"/>
                <a:ext cx="2237562" cy="149729"/>
              </a:xfrm>
              <a:custGeom>
                <a:avLst/>
                <a:gdLst>
                  <a:gd name="connsiteX0" fmla="*/ 0 w 2237562"/>
                  <a:gd name="connsiteY0" fmla="*/ 0 h 149729"/>
                  <a:gd name="connsiteX1" fmla="*/ 2237562 w 2237562"/>
                  <a:gd name="connsiteY1" fmla="*/ 0 h 149729"/>
                  <a:gd name="connsiteX2" fmla="*/ 2237562 w 2237562"/>
                  <a:gd name="connsiteY2" fmla="*/ 5342 h 149729"/>
                  <a:gd name="connsiteX3" fmla="*/ 2093175 w 2237562"/>
                  <a:gd name="connsiteY3" fmla="*/ 149729 h 149729"/>
                  <a:gd name="connsiteX4" fmla="*/ 0 w 2237562"/>
                  <a:gd name="connsiteY4" fmla="*/ 149729 h 149729"/>
                  <a:gd name="connsiteX5" fmla="*/ 0 w 2237562"/>
                  <a:gd name="connsiteY5" fmla="*/ 0 h 149729"/>
                  <a:gd name="connsiteX6" fmla="*/ 0 w 2237562"/>
                  <a:gd name="connsiteY6" fmla="*/ 0 h 1497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37562" h="149729">
                    <a:moveTo>
                      <a:pt x="0" y="0"/>
                    </a:moveTo>
                    <a:lnTo>
                      <a:pt x="2237562" y="0"/>
                    </a:lnTo>
                    <a:lnTo>
                      <a:pt x="2237562" y="5342"/>
                    </a:lnTo>
                    <a:cubicBezTo>
                      <a:pt x="2237562" y="85044"/>
                      <a:pt x="2172877" y="149729"/>
                      <a:pt x="2093175" y="149729"/>
                    </a:cubicBezTo>
                    <a:lnTo>
                      <a:pt x="0" y="149729"/>
                    </a:lnTo>
                    <a:lnTo>
                      <a:pt x="0" y="0"/>
                    </a:lnTo>
                    <a:lnTo>
                      <a:pt x="0" y="0"/>
                    </a:lnTo>
                    <a:close/>
                  </a:path>
                </a:pathLst>
              </a:custGeom>
              <a:solidFill>
                <a:srgbClr val="FFCC66"/>
              </a:solidFill>
              <a:ln w="14432" cap="flat">
                <a:noFill/>
                <a:prstDash val="solid"/>
                <a:miter/>
              </a:ln>
            </p:spPr>
            <p:txBody>
              <a:bodyPr rtlCol="0" anchor="ctr"/>
              <a:lstStyle/>
              <a:p>
                <a:endParaRPr lang="en-US"/>
              </a:p>
            </p:txBody>
          </p:sp>
          <p:sp>
            <p:nvSpPr>
              <p:cNvPr id="26" name="Freeform: Shape 25">
                <a:extLst>
                  <a:ext uri="{FF2B5EF4-FFF2-40B4-BE49-F238E27FC236}">
                    <a16:creationId xmlns:a16="http://schemas.microsoft.com/office/drawing/2014/main" id="{761A29D1-8149-00D5-284B-4F3F6FF3EDA1}"/>
                  </a:ext>
                </a:extLst>
              </p:cNvPr>
              <p:cNvSpPr/>
              <p:nvPr/>
            </p:nvSpPr>
            <p:spPr>
              <a:xfrm flipH="1">
                <a:off x="7509368" y="1295831"/>
                <a:ext cx="2798794" cy="656093"/>
              </a:xfrm>
              <a:custGeom>
                <a:avLst/>
                <a:gdLst>
                  <a:gd name="connsiteX0" fmla="*/ 2470747 w 2798794"/>
                  <a:gd name="connsiteY0" fmla="*/ 656093 h 656093"/>
                  <a:gd name="connsiteX1" fmla="*/ 231597 w 2798794"/>
                  <a:gd name="connsiteY1" fmla="*/ 656093 h 656093"/>
                  <a:gd name="connsiteX2" fmla="*/ 31188 w 2798794"/>
                  <a:gd name="connsiteY2" fmla="*/ 415689 h 656093"/>
                  <a:gd name="connsiteX3" fmla="*/ 30755 w 2798794"/>
                  <a:gd name="connsiteY3" fmla="*/ 243869 h 656093"/>
                  <a:gd name="connsiteX4" fmla="*/ 231597 w 2798794"/>
                  <a:gd name="connsiteY4" fmla="*/ 0 h 656093"/>
                  <a:gd name="connsiteX5" fmla="*/ 2470747 w 2798794"/>
                  <a:gd name="connsiteY5" fmla="*/ 0 h 656093"/>
                  <a:gd name="connsiteX6" fmla="*/ 2798794 w 2798794"/>
                  <a:gd name="connsiteY6" fmla="*/ 328047 h 656093"/>
                  <a:gd name="connsiteX7" fmla="*/ 2798794 w 2798794"/>
                  <a:gd name="connsiteY7" fmla="*/ 328047 h 656093"/>
                  <a:gd name="connsiteX8" fmla="*/ 2470747 w 2798794"/>
                  <a:gd name="connsiteY8" fmla="*/ 656093 h 656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98794" h="656093">
                    <a:moveTo>
                      <a:pt x="2470747" y="656093"/>
                    </a:moveTo>
                    <a:lnTo>
                      <a:pt x="231597" y="656093"/>
                    </a:lnTo>
                    <a:lnTo>
                      <a:pt x="31188" y="415689"/>
                    </a:lnTo>
                    <a:cubicBezTo>
                      <a:pt x="-10251" y="366020"/>
                      <a:pt x="-10395" y="293827"/>
                      <a:pt x="30755" y="243869"/>
                    </a:cubicBezTo>
                    <a:lnTo>
                      <a:pt x="231597" y="0"/>
                    </a:lnTo>
                    <a:lnTo>
                      <a:pt x="2470747" y="0"/>
                    </a:lnTo>
                    <a:cubicBezTo>
                      <a:pt x="2651953" y="0"/>
                      <a:pt x="2798794" y="146841"/>
                      <a:pt x="2798794" y="328047"/>
                    </a:cubicBezTo>
                    <a:lnTo>
                      <a:pt x="2798794" y="328047"/>
                    </a:lnTo>
                    <a:cubicBezTo>
                      <a:pt x="2798794" y="509252"/>
                      <a:pt x="2651953" y="656093"/>
                      <a:pt x="2470747" y="656093"/>
                    </a:cubicBezTo>
                    <a:close/>
                  </a:path>
                </a:pathLst>
              </a:custGeom>
              <a:solidFill>
                <a:srgbClr val="FFFFFF"/>
              </a:solidFill>
              <a:ln w="14432" cap="flat">
                <a:solidFill>
                  <a:schemeClr val="tx1"/>
                </a:solidFill>
                <a:prstDash val="solid"/>
                <a:miter/>
              </a:ln>
            </p:spPr>
            <p:txBody>
              <a:bodyPr rtlCol="0" anchor="ctr"/>
              <a:lstStyle/>
              <a:p>
                <a:endParaRPr lang="en-US"/>
              </a:p>
            </p:txBody>
          </p:sp>
          <p:sp>
            <p:nvSpPr>
              <p:cNvPr id="27" name="Freeform: Shape 26">
                <a:extLst>
                  <a:ext uri="{FF2B5EF4-FFF2-40B4-BE49-F238E27FC236}">
                    <a16:creationId xmlns:a16="http://schemas.microsoft.com/office/drawing/2014/main" id="{0DF23A54-FD44-4406-EAB0-8D8EF7563FD3}"/>
                  </a:ext>
                </a:extLst>
              </p:cNvPr>
              <p:cNvSpPr/>
              <p:nvPr/>
            </p:nvSpPr>
            <p:spPr>
              <a:xfrm flipH="1">
                <a:off x="9565615" y="1198659"/>
                <a:ext cx="513840" cy="847851"/>
              </a:xfrm>
              <a:custGeom>
                <a:avLst/>
                <a:gdLst>
                  <a:gd name="connsiteX0" fmla="*/ 488463 w 513840"/>
                  <a:gd name="connsiteY0" fmla="*/ 488749 h 847851"/>
                  <a:gd name="connsiteX1" fmla="*/ 154785 w 513840"/>
                  <a:gd name="connsiteY1" fmla="*/ 822427 h 847851"/>
                  <a:gd name="connsiteX2" fmla="*/ 4623 w 513840"/>
                  <a:gd name="connsiteY2" fmla="*/ 759330 h 847851"/>
                  <a:gd name="connsiteX3" fmla="*/ 3 w 513840"/>
                  <a:gd name="connsiteY3" fmla="*/ 87210 h 847851"/>
                  <a:gd name="connsiteX4" fmla="*/ 149299 w 513840"/>
                  <a:gd name="connsiteY4" fmla="*/ 26278 h 847851"/>
                  <a:gd name="connsiteX5" fmla="*/ 487741 w 513840"/>
                  <a:gd name="connsiteY5" fmla="*/ 364721 h 847851"/>
                  <a:gd name="connsiteX6" fmla="*/ 488608 w 513840"/>
                  <a:gd name="connsiteY6" fmla="*/ 488749 h 847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13840" h="847851">
                    <a:moveTo>
                      <a:pt x="488463" y="488749"/>
                    </a:moveTo>
                    <a:lnTo>
                      <a:pt x="154785" y="822427"/>
                    </a:lnTo>
                    <a:cubicBezTo>
                      <a:pt x="99918" y="877294"/>
                      <a:pt x="5201" y="837443"/>
                      <a:pt x="4623" y="759330"/>
                    </a:cubicBezTo>
                    <a:lnTo>
                      <a:pt x="3" y="87210"/>
                    </a:lnTo>
                    <a:cubicBezTo>
                      <a:pt x="-575" y="9096"/>
                      <a:pt x="93710" y="-29310"/>
                      <a:pt x="149299" y="26278"/>
                    </a:cubicBezTo>
                    <a:lnTo>
                      <a:pt x="487741" y="364721"/>
                    </a:lnTo>
                    <a:cubicBezTo>
                      <a:pt x="522250" y="399229"/>
                      <a:pt x="522538" y="454674"/>
                      <a:pt x="488608" y="488749"/>
                    </a:cubicBezTo>
                    <a:close/>
                  </a:path>
                </a:pathLst>
              </a:custGeom>
              <a:solidFill>
                <a:srgbClr val="FFCC66"/>
              </a:solidFill>
              <a:ln w="14432" cap="flat">
                <a:noFill/>
                <a:prstDash val="solid"/>
                <a:miter/>
              </a:ln>
            </p:spPr>
            <p:txBody>
              <a:bodyPr rtlCol="0" anchor="ctr"/>
              <a:lstStyle/>
              <a:p>
                <a:endParaRPr lang="en-US"/>
              </a:p>
            </p:txBody>
          </p:sp>
        </p:grpSp>
        <p:sp>
          <p:nvSpPr>
            <p:cNvPr id="23" name="TextBox 22">
              <a:extLst>
                <a:ext uri="{FF2B5EF4-FFF2-40B4-BE49-F238E27FC236}">
                  <a16:creationId xmlns:a16="http://schemas.microsoft.com/office/drawing/2014/main" id="{90173CE2-BA69-B268-647D-37CF06B2FB2C}"/>
                </a:ext>
              </a:extLst>
            </p:cNvPr>
            <p:cNvSpPr txBox="1"/>
            <p:nvPr/>
          </p:nvSpPr>
          <p:spPr>
            <a:xfrm>
              <a:off x="5851981" y="761871"/>
              <a:ext cx="720456" cy="507831"/>
            </a:xfrm>
            <a:prstGeom prst="rect">
              <a:avLst/>
            </a:prstGeom>
            <a:noFill/>
          </p:spPr>
          <p:txBody>
            <a:bodyPr wrap="squar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700" b="1" i="0" u="none" strike="noStrike" kern="1200" cap="none" spc="0" normalizeH="0" baseline="0" noProof="0" dirty="0">
                  <a:ln>
                    <a:noFill/>
                  </a:ln>
                  <a:effectLst/>
                  <a:uLnTx/>
                  <a:uFillTx/>
                  <a:latin typeface="Calibri" panose="020F0502020204030204"/>
                  <a:ea typeface="+mn-ea"/>
                  <a:cs typeface="+mn-cs"/>
                </a:rPr>
                <a:t>06</a:t>
              </a:r>
            </a:p>
          </p:txBody>
        </p:sp>
        <p:sp>
          <p:nvSpPr>
            <p:cNvPr id="24" name="TextBox 23">
              <a:extLst>
                <a:ext uri="{FF2B5EF4-FFF2-40B4-BE49-F238E27FC236}">
                  <a16:creationId xmlns:a16="http://schemas.microsoft.com/office/drawing/2014/main" id="{9C24DEC4-48A5-2936-F66C-136E70347B46}"/>
                </a:ext>
              </a:extLst>
            </p:cNvPr>
            <p:cNvSpPr txBox="1"/>
            <p:nvPr/>
          </p:nvSpPr>
          <p:spPr>
            <a:xfrm>
              <a:off x="3743065" y="852827"/>
              <a:ext cx="2427565" cy="400494"/>
            </a:xfrm>
            <a:prstGeom prst="rect">
              <a:avLst/>
            </a:prstGeom>
            <a:noFill/>
            <a:ln>
              <a:noFill/>
            </a:ln>
          </p:spPr>
          <p:txBody>
            <a:bodyPr wrap="square" rtlCol="0">
              <a:spAutoFit/>
            </a:bodyPr>
            <a:lstStyle/>
            <a:p>
              <a:pPr algn="ctr">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دعم التكيّف مع التغيرات السوقية  </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sp>
        <p:nvSpPr>
          <p:cNvPr id="30" name="TextBox 29">
            <a:extLst>
              <a:ext uri="{FF2B5EF4-FFF2-40B4-BE49-F238E27FC236}">
                <a16:creationId xmlns:a16="http://schemas.microsoft.com/office/drawing/2014/main" id="{6ABB5F33-0872-A478-91BF-11BA30211319}"/>
              </a:ext>
            </a:extLst>
          </p:cNvPr>
          <p:cNvSpPr txBox="1"/>
          <p:nvPr/>
        </p:nvSpPr>
        <p:spPr>
          <a:xfrm>
            <a:off x="2698136" y="3172321"/>
            <a:ext cx="9062369" cy="1154162"/>
          </a:xfrm>
          <a:prstGeom prst="rect">
            <a:avLst/>
          </a:prstGeom>
          <a:noFill/>
        </p:spPr>
        <p:txBody>
          <a:bodyPr wrap="square">
            <a:spAutoFit/>
          </a:bodyPr>
          <a:lstStyle/>
          <a:p>
            <a:pPr marL="342900" lvl="0" indent="-342900" algn="just" rtl="1">
              <a:lnSpc>
                <a:spcPct val="150000"/>
              </a:lnSpc>
              <a:spcAft>
                <a:spcPts val="800"/>
              </a:spcAft>
              <a:buSzPct val="150000"/>
              <a:buBlip>
                <a:blip r:embed="rId2"/>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الحل: توفير برامج إعادة تأهيل للموظفين للتكيّف مع التحولات (مثل الانتقال من الوقود الأحفوري إلى الطاقة النظيفة)، مع توضيح الرؤية المستقبلية للشركة.  </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
        <p:nvSpPr>
          <p:cNvPr id="31" name="TextBox 30">
            <a:extLst>
              <a:ext uri="{FF2B5EF4-FFF2-40B4-BE49-F238E27FC236}">
                <a16:creationId xmlns:a16="http://schemas.microsoft.com/office/drawing/2014/main" id="{CC4E4BC9-4551-C95D-2C37-41C4BC54AE0D}"/>
              </a:ext>
            </a:extLst>
          </p:cNvPr>
          <p:cNvSpPr txBox="1"/>
          <p:nvPr/>
        </p:nvSpPr>
        <p:spPr>
          <a:xfrm>
            <a:off x="2852427" y="4389116"/>
            <a:ext cx="8908078" cy="1154162"/>
          </a:xfrm>
          <a:prstGeom prst="rect">
            <a:avLst/>
          </a:prstGeom>
          <a:noFill/>
        </p:spPr>
        <p:txBody>
          <a:bodyPr wrap="square">
            <a:spAutoFit/>
          </a:bodyPr>
          <a:lstStyle/>
          <a:p>
            <a:pPr marL="342900" lvl="0" indent="-342900" algn="just" rtl="1">
              <a:lnSpc>
                <a:spcPct val="150000"/>
              </a:lnSpc>
              <a:spcAft>
                <a:spcPts val="800"/>
              </a:spcAft>
              <a:buSzPct val="150000"/>
              <a:buBlip>
                <a:blip r:embed="rId2"/>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التطبيق في قطاع الطاقة: إعادة تدريب عمال النفط على صيانة توربينات الرياح أو إدارة أنظمة الطاقة الشمسية.  </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
        <p:nvSpPr>
          <p:cNvPr id="32" name="TextBox 31">
            <a:extLst>
              <a:ext uri="{FF2B5EF4-FFF2-40B4-BE49-F238E27FC236}">
                <a16:creationId xmlns:a16="http://schemas.microsoft.com/office/drawing/2014/main" id="{CA889043-E171-CD0C-EBBA-7CF1A8EF4F8C}"/>
              </a:ext>
            </a:extLst>
          </p:cNvPr>
          <p:cNvSpPr txBox="1"/>
          <p:nvPr/>
        </p:nvSpPr>
        <p:spPr>
          <a:xfrm>
            <a:off x="2852427" y="5605911"/>
            <a:ext cx="8908078" cy="1154162"/>
          </a:xfrm>
          <a:prstGeom prst="rect">
            <a:avLst/>
          </a:prstGeom>
          <a:noFill/>
        </p:spPr>
        <p:txBody>
          <a:bodyPr wrap="square">
            <a:spAutoFit/>
          </a:bodyPr>
          <a:lstStyle/>
          <a:p>
            <a:pPr marL="342900" indent="-342900" algn="just" rtl="1">
              <a:lnSpc>
                <a:spcPct val="150000"/>
              </a:lnSpc>
              <a:spcAft>
                <a:spcPts val="800"/>
              </a:spcAft>
              <a:buSzPct val="150000"/>
              <a:buBlip>
                <a:blip r:embed="rId2"/>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مثال: شركة نفط وغاز تقدم برنامجاً لتحويل مهارات المهندسين إلى إدارة مشاريع طاقة متجددة، مما يعزز شعورهم بالأمان الوظيفي.</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Tree>
    <p:extLst>
      <p:ext uri="{BB962C8B-B14F-4D97-AF65-F5344CB8AC3E}">
        <p14:creationId xmlns:p14="http://schemas.microsoft.com/office/powerpoint/2010/main" val="15719067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1000"/>
                                        <p:tgtEl>
                                          <p:spTgt spid="30"/>
                                        </p:tgtEl>
                                      </p:cBhvr>
                                    </p:animEffect>
                                    <p:anim calcmode="lin" valueType="num">
                                      <p:cBhvr>
                                        <p:cTn id="8" dur="1000" fill="hold"/>
                                        <p:tgtEl>
                                          <p:spTgt spid="30"/>
                                        </p:tgtEl>
                                        <p:attrNameLst>
                                          <p:attrName>ppt_x</p:attrName>
                                        </p:attrNameLst>
                                      </p:cBhvr>
                                      <p:tavLst>
                                        <p:tav tm="0">
                                          <p:val>
                                            <p:strVal val="#ppt_x"/>
                                          </p:val>
                                        </p:tav>
                                        <p:tav tm="100000">
                                          <p:val>
                                            <p:strVal val="#ppt_x"/>
                                          </p:val>
                                        </p:tav>
                                      </p:tavLst>
                                    </p:anim>
                                    <p:anim calcmode="lin" valueType="num">
                                      <p:cBhvr>
                                        <p:cTn id="9"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1"/>
                                        </p:tgtEl>
                                        <p:attrNameLst>
                                          <p:attrName>style.visibility</p:attrName>
                                        </p:attrNameLst>
                                      </p:cBhvr>
                                      <p:to>
                                        <p:strVal val="visible"/>
                                      </p:to>
                                    </p:set>
                                    <p:animEffect transition="in" filter="fade">
                                      <p:cBhvr>
                                        <p:cTn id="14" dur="1000"/>
                                        <p:tgtEl>
                                          <p:spTgt spid="31"/>
                                        </p:tgtEl>
                                      </p:cBhvr>
                                    </p:animEffect>
                                    <p:anim calcmode="lin" valueType="num">
                                      <p:cBhvr>
                                        <p:cTn id="15" dur="1000" fill="hold"/>
                                        <p:tgtEl>
                                          <p:spTgt spid="31"/>
                                        </p:tgtEl>
                                        <p:attrNameLst>
                                          <p:attrName>ppt_x</p:attrName>
                                        </p:attrNameLst>
                                      </p:cBhvr>
                                      <p:tavLst>
                                        <p:tav tm="0">
                                          <p:val>
                                            <p:strVal val="#ppt_x"/>
                                          </p:val>
                                        </p:tav>
                                        <p:tav tm="100000">
                                          <p:val>
                                            <p:strVal val="#ppt_x"/>
                                          </p:val>
                                        </p:tav>
                                      </p:tavLst>
                                    </p:anim>
                                    <p:anim calcmode="lin" valueType="num">
                                      <p:cBhvr>
                                        <p:cTn id="16"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2"/>
                                        </p:tgtEl>
                                        <p:attrNameLst>
                                          <p:attrName>style.visibility</p:attrName>
                                        </p:attrNameLst>
                                      </p:cBhvr>
                                      <p:to>
                                        <p:strVal val="visible"/>
                                      </p:to>
                                    </p:set>
                                    <p:animEffect transition="in" filter="fade">
                                      <p:cBhvr>
                                        <p:cTn id="21" dur="1000"/>
                                        <p:tgtEl>
                                          <p:spTgt spid="32"/>
                                        </p:tgtEl>
                                      </p:cBhvr>
                                    </p:animEffect>
                                    <p:anim calcmode="lin" valueType="num">
                                      <p:cBhvr>
                                        <p:cTn id="22" dur="1000" fill="hold"/>
                                        <p:tgtEl>
                                          <p:spTgt spid="32"/>
                                        </p:tgtEl>
                                        <p:attrNameLst>
                                          <p:attrName>ppt_x</p:attrName>
                                        </p:attrNameLst>
                                      </p:cBhvr>
                                      <p:tavLst>
                                        <p:tav tm="0">
                                          <p:val>
                                            <p:strVal val="#ppt_x"/>
                                          </p:val>
                                        </p:tav>
                                        <p:tav tm="100000">
                                          <p:val>
                                            <p:strVal val="#ppt_x"/>
                                          </p:val>
                                        </p:tav>
                                      </p:tavLst>
                                    </p:anim>
                                    <p:anim calcmode="lin" valueType="num">
                                      <p:cBhvr>
                                        <p:cTn id="23"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P spid="32" grpId="0"/>
    </p:bld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حلول لمعالجة انخفاض الأداء في قطاع الطاقة</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218" name="Group 217">
            <a:extLst>
              <a:ext uri="{FF2B5EF4-FFF2-40B4-BE49-F238E27FC236}">
                <a16:creationId xmlns:a16="http://schemas.microsoft.com/office/drawing/2014/main" id="{89F0323C-C349-7356-FF5C-2F271036DA36}"/>
              </a:ext>
            </a:extLst>
          </p:cNvPr>
          <p:cNvGrpSpPr/>
          <p:nvPr/>
        </p:nvGrpSpPr>
        <p:grpSpPr>
          <a:xfrm>
            <a:off x="8662393" y="1955550"/>
            <a:ext cx="2854525" cy="847851"/>
            <a:chOff x="6790446" y="3630360"/>
            <a:chExt cx="2854525" cy="847851"/>
          </a:xfrm>
        </p:grpSpPr>
        <p:grpSp>
          <p:nvGrpSpPr>
            <p:cNvPr id="219" name="Group 218">
              <a:extLst>
                <a:ext uri="{FF2B5EF4-FFF2-40B4-BE49-F238E27FC236}">
                  <a16:creationId xmlns:a16="http://schemas.microsoft.com/office/drawing/2014/main" id="{C7DB809C-71F3-8EE4-21AF-6C29C6B4E73A}"/>
                </a:ext>
              </a:extLst>
            </p:cNvPr>
            <p:cNvGrpSpPr/>
            <p:nvPr/>
          </p:nvGrpSpPr>
          <p:grpSpPr>
            <a:xfrm>
              <a:off x="6846177" y="3630360"/>
              <a:ext cx="2798794" cy="847851"/>
              <a:chOff x="7509368" y="1198659"/>
              <a:chExt cx="2798794" cy="847851"/>
            </a:xfrm>
          </p:grpSpPr>
          <p:sp>
            <p:nvSpPr>
              <p:cNvPr id="222" name="Freeform: Shape 221">
                <a:extLst>
                  <a:ext uri="{FF2B5EF4-FFF2-40B4-BE49-F238E27FC236}">
                    <a16:creationId xmlns:a16="http://schemas.microsoft.com/office/drawing/2014/main" id="{C3C2022C-A78D-C9B4-0875-0776673C7C37}"/>
                  </a:ext>
                </a:extLst>
              </p:cNvPr>
              <p:cNvSpPr/>
              <p:nvPr/>
            </p:nvSpPr>
            <p:spPr>
              <a:xfrm flipH="1">
                <a:off x="7682343" y="1863560"/>
                <a:ext cx="2237562" cy="149729"/>
              </a:xfrm>
              <a:custGeom>
                <a:avLst/>
                <a:gdLst>
                  <a:gd name="connsiteX0" fmla="*/ 0 w 2237562"/>
                  <a:gd name="connsiteY0" fmla="*/ 0 h 149729"/>
                  <a:gd name="connsiteX1" fmla="*/ 2237562 w 2237562"/>
                  <a:gd name="connsiteY1" fmla="*/ 0 h 149729"/>
                  <a:gd name="connsiteX2" fmla="*/ 2237562 w 2237562"/>
                  <a:gd name="connsiteY2" fmla="*/ 5342 h 149729"/>
                  <a:gd name="connsiteX3" fmla="*/ 2093175 w 2237562"/>
                  <a:gd name="connsiteY3" fmla="*/ 149729 h 149729"/>
                  <a:gd name="connsiteX4" fmla="*/ 0 w 2237562"/>
                  <a:gd name="connsiteY4" fmla="*/ 149729 h 149729"/>
                  <a:gd name="connsiteX5" fmla="*/ 0 w 2237562"/>
                  <a:gd name="connsiteY5" fmla="*/ 0 h 149729"/>
                  <a:gd name="connsiteX6" fmla="*/ 0 w 2237562"/>
                  <a:gd name="connsiteY6" fmla="*/ 0 h 1497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37562" h="149729">
                    <a:moveTo>
                      <a:pt x="0" y="0"/>
                    </a:moveTo>
                    <a:lnTo>
                      <a:pt x="2237562" y="0"/>
                    </a:lnTo>
                    <a:lnTo>
                      <a:pt x="2237562" y="5342"/>
                    </a:lnTo>
                    <a:cubicBezTo>
                      <a:pt x="2237562" y="85044"/>
                      <a:pt x="2172877" y="149729"/>
                      <a:pt x="2093175" y="149729"/>
                    </a:cubicBezTo>
                    <a:lnTo>
                      <a:pt x="0" y="149729"/>
                    </a:lnTo>
                    <a:lnTo>
                      <a:pt x="0" y="0"/>
                    </a:lnTo>
                    <a:lnTo>
                      <a:pt x="0" y="0"/>
                    </a:lnTo>
                    <a:close/>
                  </a:path>
                </a:pathLst>
              </a:custGeom>
              <a:solidFill>
                <a:srgbClr val="4AABB0"/>
              </a:solidFill>
              <a:ln w="14432" cap="flat">
                <a:noFill/>
                <a:prstDash val="solid"/>
                <a:miter/>
              </a:ln>
            </p:spPr>
            <p:txBody>
              <a:bodyPr rtlCol="0" anchor="ctr"/>
              <a:lstStyle/>
              <a:p>
                <a:endParaRPr lang="en-US" dirty="0"/>
              </a:p>
            </p:txBody>
          </p:sp>
          <p:sp>
            <p:nvSpPr>
              <p:cNvPr id="223" name="Freeform: Shape 222">
                <a:extLst>
                  <a:ext uri="{FF2B5EF4-FFF2-40B4-BE49-F238E27FC236}">
                    <a16:creationId xmlns:a16="http://schemas.microsoft.com/office/drawing/2014/main" id="{5035836C-0578-D03D-74D2-58BE28382006}"/>
                  </a:ext>
                </a:extLst>
              </p:cNvPr>
              <p:cNvSpPr/>
              <p:nvPr/>
            </p:nvSpPr>
            <p:spPr>
              <a:xfrm flipH="1">
                <a:off x="7509368" y="1295831"/>
                <a:ext cx="2798794" cy="656093"/>
              </a:xfrm>
              <a:custGeom>
                <a:avLst/>
                <a:gdLst>
                  <a:gd name="connsiteX0" fmla="*/ 2470747 w 2798794"/>
                  <a:gd name="connsiteY0" fmla="*/ 656093 h 656093"/>
                  <a:gd name="connsiteX1" fmla="*/ 231597 w 2798794"/>
                  <a:gd name="connsiteY1" fmla="*/ 656093 h 656093"/>
                  <a:gd name="connsiteX2" fmla="*/ 31188 w 2798794"/>
                  <a:gd name="connsiteY2" fmla="*/ 415689 h 656093"/>
                  <a:gd name="connsiteX3" fmla="*/ 30755 w 2798794"/>
                  <a:gd name="connsiteY3" fmla="*/ 243869 h 656093"/>
                  <a:gd name="connsiteX4" fmla="*/ 231597 w 2798794"/>
                  <a:gd name="connsiteY4" fmla="*/ 0 h 656093"/>
                  <a:gd name="connsiteX5" fmla="*/ 2470747 w 2798794"/>
                  <a:gd name="connsiteY5" fmla="*/ 0 h 656093"/>
                  <a:gd name="connsiteX6" fmla="*/ 2798794 w 2798794"/>
                  <a:gd name="connsiteY6" fmla="*/ 328047 h 656093"/>
                  <a:gd name="connsiteX7" fmla="*/ 2798794 w 2798794"/>
                  <a:gd name="connsiteY7" fmla="*/ 328047 h 656093"/>
                  <a:gd name="connsiteX8" fmla="*/ 2470747 w 2798794"/>
                  <a:gd name="connsiteY8" fmla="*/ 656093 h 656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98794" h="656093">
                    <a:moveTo>
                      <a:pt x="2470747" y="656093"/>
                    </a:moveTo>
                    <a:lnTo>
                      <a:pt x="231597" y="656093"/>
                    </a:lnTo>
                    <a:lnTo>
                      <a:pt x="31188" y="415689"/>
                    </a:lnTo>
                    <a:cubicBezTo>
                      <a:pt x="-10251" y="366020"/>
                      <a:pt x="-10395" y="293827"/>
                      <a:pt x="30755" y="243869"/>
                    </a:cubicBezTo>
                    <a:lnTo>
                      <a:pt x="231597" y="0"/>
                    </a:lnTo>
                    <a:lnTo>
                      <a:pt x="2470747" y="0"/>
                    </a:lnTo>
                    <a:cubicBezTo>
                      <a:pt x="2651953" y="0"/>
                      <a:pt x="2798794" y="146841"/>
                      <a:pt x="2798794" y="328047"/>
                    </a:cubicBezTo>
                    <a:lnTo>
                      <a:pt x="2798794" y="328047"/>
                    </a:lnTo>
                    <a:cubicBezTo>
                      <a:pt x="2798794" y="509252"/>
                      <a:pt x="2651953" y="656093"/>
                      <a:pt x="2470747" y="656093"/>
                    </a:cubicBezTo>
                    <a:close/>
                  </a:path>
                </a:pathLst>
              </a:custGeom>
              <a:solidFill>
                <a:srgbClr val="FFFFFF"/>
              </a:solidFill>
              <a:ln w="14432" cap="flat">
                <a:solidFill>
                  <a:schemeClr val="tx1"/>
                </a:solidFill>
                <a:prstDash val="solid"/>
                <a:miter/>
              </a:ln>
            </p:spPr>
            <p:txBody>
              <a:bodyPr rtlCol="0" anchor="ctr"/>
              <a:lstStyle/>
              <a:p>
                <a:endParaRPr lang="en-US"/>
              </a:p>
            </p:txBody>
          </p:sp>
          <p:sp>
            <p:nvSpPr>
              <p:cNvPr id="224" name="Freeform: Shape 223">
                <a:extLst>
                  <a:ext uri="{FF2B5EF4-FFF2-40B4-BE49-F238E27FC236}">
                    <a16:creationId xmlns:a16="http://schemas.microsoft.com/office/drawing/2014/main" id="{B02E693D-C4E6-D456-FD4F-1CA9C198B81D}"/>
                  </a:ext>
                </a:extLst>
              </p:cNvPr>
              <p:cNvSpPr/>
              <p:nvPr/>
            </p:nvSpPr>
            <p:spPr>
              <a:xfrm flipH="1">
                <a:off x="9565615" y="1198659"/>
                <a:ext cx="513840" cy="847851"/>
              </a:xfrm>
              <a:custGeom>
                <a:avLst/>
                <a:gdLst>
                  <a:gd name="connsiteX0" fmla="*/ 488463 w 513840"/>
                  <a:gd name="connsiteY0" fmla="*/ 488749 h 847851"/>
                  <a:gd name="connsiteX1" fmla="*/ 154785 w 513840"/>
                  <a:gd name="connsiteY1" fmla="*/ 822427 h 847851"/>
                  <a:gd name="connsiteX2" fmla="*/ 4623 w 513840"/>
                  <a:gd name="connsiteY2" fmla="*/ 759330 h 847851"/>
                  <a:gd name="connsiteX3" fmla="*/ 3 w 513840"/>
                  <a:gd name="connsiteY3" fmla="*/ 87210 h 847851"/>
                  <a:gd name="connsiteX4" fmla="*/ 149299 w 513840"/>
                  <a:gd name="connsiteY4" fmla="*/ 26278 h 847851"/>
                  <a:gd name="connsiteX5" fmla="*/ 487741 w 513840"/>
                  <a:gd name="connsiteY5" fmla="*/ 364721 h 847851"/>
                  <a:gd name="connsiteX6" fmla="*/ 488608 w 513840"/>
                  <a:gd name="connsiteY6" fmla="*/ 488749 h 847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13840" h="847851">
                    <a:moveTo>
                      <a:pt x="488463" y="488749"/>
                    </a:moveTo>
                    <a:lnTo>
                      <a:pt x="154785" y="822427"/>
                    </a:lnTo>
                    <a:cubicBezTo>
                      <a:pt x="99918" y="877294"/>
                      <a:pt x="5201" y="837443"/>
                      <a:pt x="4623" y="759330"/>
                    </a:cubicBezTo>
                    <a:lnTo>
                      <a:pt x="3" y="87210"/>
                    </a:lnTo>
                    <a:cubicBezTo>
                      <a:pt x="-575" y="9096"/>
                      <a:pt x="93710" y="-29310"/>
                      <a:pt x="149299" y="26278"/>
                    </a:cubicBezTo>
                    <a:lnTo>
                      <a:pt x="487741" y="364721"/>
                    </a:lnTo>
                    <a:cubicBezTo>
                      <a:pt x="522250" y="399229"/>
                      <a:pt x="522538" y="454674"/>
                      <a:pt x="488608" y="488749"/>
                    </a:cubicBezTo>
                    <a:close/>
                  </a:path>
                </a:pathLst>
              </a:custGeom>
              <a:solidFill>
                <a:srgbClr val="4AABB0"/>
              </a:solidFill>
              <a:ln w="14432" cap="flat">
                <a:noFill/>
                <a:prstDash val="solid"/>
                <a:miter/>
              </a:ln>
            </p:spPr>
            <p:txBody>
              <a:bodyPr rtlCol="0" anchor="ctr"/>
              <a:lstStyle/>
              <a:p>
                <a:endParaRPr lang="en-US"/>
              </a:p>
            </p:txBody>
          </p:sp>
        </p:grpSp>
        <p:sp>
          <p:nvSpPr>
            <p:cNvPr id="220" name="TextBox 22">
              <a:extLst>
                <a:ext uri="{FF2B5EF4-FFF2-40B4-BE49-F238E27FC236}">
                  <a16:creationId xmlns:a16="http://schemas.microsoft.com/office/drawing/2014/main" id="{FB3F661B-10D5-8D26-68DE-A022804758E9}"/>
                </a:ext>
              </a:extLst>
            </p:cNvPr>
            <p:cNvSpPr txBox="1"/>
            <p:nvPr/>
          </p:nvSpPr>
          <p:spPr>
            <a:xfrm>
              <a:off x="8857809" y="3822118"/>
              <a:ext cx="720456" cy="507831"/>
            </a:xfrm>
            <a:prstGeom prst="rect">
              <a:avLst/>
            </a:prstGeom>
            <a:noFill/>
          </p:spPr>
          <p:txBody>
            <a:bodyPr wrap="squar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700" b="1" i="0" u="none" strike="noStrike" kern="1200" cap="none" spc="0" normalizeH="0" baseline="0" noProof="0" dirty="0">
                  <a:ln>
                    <a:noFill/>
                  </a:ln>
                  <a:effectLst/>
                  <a:uLnTx/>
                  <a:uFillTx/>
                  <a:latin typeface="Calibri" panose="020F0502020204030204"/>
                  <a:ea typeface="+mn-ea"/>
                  <a:cs typeface="+mn-cs"/>
                </a:rPr>
                <a:t>07</a:t>
              </a:r>
            </a:p>
          </p:txBody>
        </p:sp>
        <p:sp>
          <p:nvSpPr>
            <p:cNvPr id="221" name="TextBox 220">
              <a:extLst>
                <a:ext uri="{FF2B5EF4-FFF2-40B4-BE49-F238E27FC236}">
                  <a16:creationId xmlns:a16="http://schemas.microsoft.com/office/drawing/2014/main" id="{A94F1FB1-6D74-6E06-E47B-A06F1667ECF5}"/>
                </a:ext>
              </a:extLst>
            </p:cNvPr>
            <p:cNvSpPr txBox="1"/>
            <p:nvPr/>
          </p:nvSpPr>
          <p:spPr>
            <a:xfrm>
              <a:off x="6790446" y="3798526"/>
              <a:ext cx="2202584" cy="400494"/>
            </a:xfrm>
            <a:prstGeom prst="rect">
              <a:avLst/>
            </a:prstGeom>
            <a:noFill/>
            <a:ln>
              <a:noFill/>
            </a:ln>
          </p:spPr>
          <p:txBody>
            <a:bodyPr wrap="square" rtlCol="0">
              <a:spAutoFit/>
            </a:bodyPr>
            <a:lstStyle/>
            <a:p>
              <a:pPr algn="ctr">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تقديم الدعم الشخصي والنفسي  </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sp>
        <p:nvSpPr>
          <p:cNvPr id="227" name="TextBox 226">
            <a:extLst>
              <a:ext uri="{FF2B5EF4-FFF2-40B4-BE49-F238E27FC236}">
                <a16:creationId xmlns:a16="http://schemas.microsoft.com/office/drawing/2014/main" id="{F4C97713-C346-BE39-8B8D-E9C2029F67EF}"/>
              </a:ext>
            </a:extLst>
          </p:cNvPr>
          <p:cNvSpPr txBox="1"/>
          <p:nvPr/>
        </p:nvSpPr>
        <p:spPr>
          <a:xfrm>
            <a:off x="2698136" y="3172321"/>
            <a:ext cx="9062369" cy="600164"/>
          </a:xfrm>
          <a:prstGeom prst="rect">
            <a:avLst/>
          </a:prstGeom>
          <a:noFill/>
        </p:spPr>
        <p:txBody>
          <a:bodyPr wrap="square">
            <a:spAutoFit/>
          </a:bodyPr>
          <a:lstStyle/>
          <a:p>
            <a:pPr marL="342900" lvl="0" indent="-342900" algn="just" rtl="1">
              <a:lnSpc>
                <a:spcPct val="150000"/>
              </a:lnSpc>
              <a:spcAft>
                <a:spcPts val="800"/>
              </a:spcAft>
              <a:buSzPct val="15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الحل: توفير برامج دعم نفسي، مثل خطوط مساعدة أو جلسات استشارية، وتشجيع التوازن بين الحياة والعمل.  </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
        <p:nvSpPr>
          <p:cNvPr id="228" name="TextBox 227">
            <a:extLst>
              <a:ext uri="{FF2B5EF4-FFF2-40B4-BE49-F238E27FC236}">
                <a16:creationId xmlns:a16="http://schemas.microsoft.com/office/drawing/2014/main" id="{4BFA8008-2432-6D14-96DE-8E0C11DF8AE4}"/>
              </a:ext>
            </a:extLst>
          </p:cNvPr>
          <p:cNvSpPr txBox="1"/>
          <p:nvPr/>
        </p:nvSpPr>
        <p:spPr>
          <a:xfrm>
            <a:off x="2852427" y="4112117"/>
            <a:ext cx="8908078" cy="1154162"/>
          </a:xfrm>
          <a:prstGeom prst="rect">
            <a:avLst/>
          </a:prstGeom>
          <a:noFill/>
        </p:spPr>
        <p:txBody>
          <a:bodyPr wrap="square">
            <a:spAutoFit/>
          </a:bodyPr>
          <a:lstStyle/>
          <a:p>
            <a:pPr marL="342900" lvl="0" indent="-342900" algn="just" rtl="1">
              <a:lnSpc>
                <a:spcPct val="150000"/>
              </a:lnSpc>
              <a:spcAft>
                <a:spcPts val="800"/>
              </a:spcAft>
              <a:buSzPct val="15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التطبيق في قطاع الطاقة: تقديم برامج دعم للعاملين في المواقع البعيدة، مثل جلسات عبر الإنترنت مع مستشارين نفسيين.  </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
        <p:nvSpPr>
          <p:cNvPr id="229" name="TextBox 228">
            <a:extLst>
              <a:ext uri="{FF2B5EF4-FFF2-40B4-BE49-F238E27FC236}">
                <a16:creationId xmlns:a16="http://schemas.microsoft.com/office/drawing/2014/main" id="{A3BA4DCC-775B-5129-332A-1E334C179B05}"/>
              </a:ext>
            </a:extLst>
          </p:cNvPr>
          <p:cNvSpPr txBox="1"/>
          <p:nvPr/>
        </p:nvSpPr>
        <p:spPr>
          <a:xfrm>
            <a:off x="2852427" y="5605911"/>
            <a:ext cx="8908078" cy="1154162"/>
          </a:xfrm>
          <a:prstGeom prst="rect">
            <a:avLst/>
          </a:prstGeom>
          <a:noFill/>
        </p:spPr>
        <p:txBody>
          <a:bodyPr wrap="square">
            <a:spAutoFit/>
          </a:bodyPr>
          <a:lstStyle/>
          <a:p>
            <a:pPr marL="342900" indent="-342900" algn="just" rtl="1">
              <a:lnSpc>
                <a:spcPct val="150000"/>
              </a:lnSpc>
              <a:spcAft>
                <a:spcPts val="800"/>
              </a:spcAft>
              <a:buSzPct val="15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مثال: شركة طاقة تقدم إجازات مرنة وبرنامج "الرفاهية النفسية" لدعم الموظفين الذين يعانون من ضغوط شخصية.</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Tree>
    <p:extLst>
      <p:ext uri="{BB962C8B-B14F-4D97-AF65-F5344CB8AC3E}">
        <p14:creationId xmlns:p14="http://schemas.microsoft.com/office/powerpoint/2010/main" val="24444002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27"/>
                                        </p:tgtEl>
                                        <p:attrNameLst>
                                          <p:attrName>style.visibility</p:attrName>
                                        </p:attrNameLst>
                                      </p:cBhvr>
                                      <p:to>
                                        <p:strVal val="visible"/>
                                      </p:to>
                                    </p:set>
                                    <p:animEffect transition="in" filter="fade">
                                      <p:cBhvr>
                                        <p:cTn id="7" dur="1000"/>
                                        <p:tgtEl>
                                          <p:spTgt spid="227"/>
                                        </p:tgtEl>
                                      </p:cBhvr>
                                    </p:animEffect>
                                    <p:anim calcmode="lin" valueType="num">
                                      <p:cBhvr>
                                        <p:cTn id="8" dur="1000" fill="hold"/>
                                        <p:tgtEl>
                                          <p:spTgt spid="227"/>
                                        </p:tgtEl>
                                        <p:attrNameLst>
                                          <p:attrName>ppt_x</p:attrName>
                                        </p:attrNameLst>
                                      </p:cBhvr>
                                      <p:tavLst>
                                        <p:tav tm="0">
                                          <p:val>
                                            <p:strVal val="#ppt_x"/>
                                          </p:val>
                                        </p:tav>
                                        <p:tav tm="100000">
                                          <p:val>
                                            <p:strVal val="#ppt_x"/>
                                          </p:val>
                                        </p:tav>
                                      </p:tavLst>
                                    </p:anim>
                                    <p:anim calcmode="lin" valueType="num">
                                      <p:cBhvr>
                                        <p:cTn id="9" dur="1000" fill="hold"/>
                                        <p:tgtEl>
                                          <p:spTgt spid="22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28"/>
                                        </p:tgtEl>
                                        <p:attrNameLst>
                                          <p:attrName>style.visibility</p:attrName>
                                        </p:attrNameLst>
                                      </p:cBhvr>
                                      <p:to>
                                        <p:strVal val="visible"/>
                                      </p:to>
                                    </p:set>
                                    <p:animEffect transition="in" filter="fade">
                                      <p:cBhvr>
                                        <p:cTn id="14" dur="1000"/>
                                        <p:tgtEl>
                                          <p:spTgt spid="228"/>
                                        </p:tgtEl>
                                      </p:cBhvr>
                                    </p:animEffect>
                                    <p:anim calcmode="lin" valueType="num">
                                      <p:cBhvr>
                                        <p:cTn id="15" dur="1000" fill="hold"/>
                                        <p:tgtEl>
                                          <p:spTgt spid="228"/>
                                        </p:tgtEl>
                                        <p:attrNameLst>
                                          <p:attrName>ppt_x</p:attrName>
                                        </p:attrNameLst>
                                      </p:cBhvr>
                                      <p:tavLst>
                                        <p:tav tm="0">
                                          <p:val>
                                            <p:strVal val="#ppt_x"/>
                                          </p:val>
                                        </p:tav>
                                        <p:tav tm="100000">
                                          <p:val>
                                            <p:strVal val="#ppt_x"/>
                                          </p:val>
                                        </p:tav>
                                      </p:tavLst>
                                    </p:anim>
                                    <p:anim calcmode="lin" valueType="num">
                                      <p:cBhvr>
                                        <p:cTn id="16" dur="1000" fill="hold"/>
                                        <p:tgtEl>
                                          <p:spTgt spid="228"/>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229"/>
                                        </p:tgtEl>
                                        <p:attrNameLst>
                                          <p:attrName>style.visibility</p:attrName>
                                        </p:attrNameLst>
                                      </p:cBhvr>
                                      <p:to>
                                        <p:strVal val="visible"/>
                                      </p:to>
                                    </p:set>
                                    <p:animEffect transition="in" filter="fade">
                                      <p:cBhvr>
                                        <p:cTn id="21" dur="1000"/>
                                        <p:tgtEl>
                                          <p:spTgt spid="229"/>
                                        </p:tgtEl>
                                      </p:cBhvr>
                                    </p:animEffect>
                                    <p:anim calcmode="lin" valueType="num">
                                      <p:cBhvr>
                                        <p:cTn id="22" dur="1000" fill="hold"/>
                                        <p:tgtEl>
                                          <p:spTgt spid="229"/>
                                        </p:tgtEl>
                                        <p:attrNameLst>
                                          <p:attrName>ppt_x</p:attrName>
                                        </p:attrNameLst>
                                      </p:cBhvr>
                                      <p:tavLst>
                                        <p:tav tm="0">
                                          <p:val>
                                            <p:strVal val="#ppt_x"/>
                                          </p:val>
                                        </p:tav>
                                        <p:tav tm="100000">
                                          <p:val>
                                            <p:strVal val="#ppt_x"/>
                                          </p:val>
                                        </p:tav>
                                      </p:tavLst>
                                    </p:anim>
                                    <p:anim calcmode="lin" valueType="num">
                                      <p:cBhvr>
                                        <p:cTn id="23" dur="1000" fill="hold"/>
                                        <p:tgtEl>
                                          <p:spTgt spid="2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7" grpId="0"/>
      <p:bldP spid="228" grpId="0"/>
      <p:bldP spid="229" grpId="0"/>
    </p:bld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خطوات عملية لمعالجة انخفاض الأداء</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14" name="Shape">
            <a:extLst>
              <a:ext uri="{FF2B5EF4-FFF2-40B4-BE49-F238E27FC236}">
                <a16:creationId xmlns:a16="http://schemas.microsoft.com/office/drawing/2014/main" id="{8F100D25-FF30-0444-6B38-6CBAC178E92D}"/>
              </a:ext>
            </a:extLst>
          </p:cNvPr>
          <p:cNvSpPr/>
          <p:nvPr/>
        </p:nvSpPr>
        <p:spPr>
          <a:xfrm>
            <a:off x="2248146" y="3037247"/>
            <a:ext cx="7695708" cy="2059901"/>
          </a:xfrm>
          <a:custGeom>
            <a:avLst/>
            <a:gdLst/>
            <a:ahLst/>
            <a:cxnLst>
              <a:cxn ang="0">
                <a:pos x="wd2" y="hd2"/>
              </a:cxn>
              <a:cxn ang="5400000">
                <a:pos x="wd2" y="hd2"/>
              </a:cxn>
              <a:cxn ang="10800000">
                <a:pos x="wd2" y="hd2"/>
              </a:cxn>
              <a:cxn ang="16200000">
                <a:pos x="wd2" y="hd2"/>
              </a:cxn>
            </a:cxnLst>
            <a:rect l="0" t="0" r="r" b="b"/>
            <a:pathLst>
              <a:path w="21600" h="21600" extrusionOk="0">
                <a:moveTo>
                  <a:pt x="21600" y="8264"/>
                </a:moveTo>
                <a:cubicBezTo>
                  <a:pt x="21600" y="3709"/>
                  <a:pt x="20607" y="0"/>
                  <a:pt x="19388" y="0"/>
                </a:cubicBezTo>
                <a:cubicBezTo>
                  <a:pt x="18798" y="0"/>
                  <a:pt x="18242" y="857"/>
                  <a:pt x="17824" y="2420"/>
                </a:cubicBezTo>
                <a:cubicBezTo>
                  <a:pt x="17406" y="3984"/>
                  <a:pt x="17176" y="6054"/>
                  <a:pt x="17176" y="8264"/>
                </a:cubicBezTo>
                <a:cubicBezTo>
                  <a:pt x="17176" y="10339"/>
                  <a:pt x="16963" y="12290"/>
                  <a:pt x="16576" y="13762"/>
                </a:cubicBezTo>
                <a:cubicBezTo>
                  <a:pt x="16188" y="15234"/>
                  <a:pt x="15670" y="16042"/>
                  <a:pt x="15116" y="16042"/>
                </a:cubicBezTo>
                <a:lnTo>
                  <a:pt x="15094" y="16042"/>
                </a:lnTo>
                <a:cubicBezTo>
                  <a:pt x="14539" y="16042"/>
                  <a:pt x="14015" y="15234"/>
                  <a:pt x="13622" y="13762"/>
                </a:cubicBezTo>
                <a:cubicBezTo>
                  <a:pt x="13228" y="12290"/>
                  <a:pt x="13012" y="10339"/>
                  <a:pt x="13012" y="8264"/>
                </a:cubicBezTo>
                <a:cubicBezTo>
                  <a:pt x="13012" y="6059"/>
                  <a:pt x="12785" y="3984"/>
                  <a:pt x="12374" y="2426"/>
                </a:cubicBezTo>
                <a:cubicBezTo>
                  <a:pt x="11962" y="862"/>
                  <a:pt x="11410" y="0"/>
                  <a:pt x="10822" y="0"/>
                </a:cubicBezTo>
                <a:lnTo>
                  <a:pt x="10800" y="0"/>
                </a:lnTo>
                <a:cubicBezTo>
                  <a:pt x="10210" y="0"/>
                  <a:pt x="9654" y="857"/>
                  <a:pt x="9236" y="2420"/>
                </a:cubicBezTo>
                <a:cubicBezTo>
                  <a:pt x="8817" y="3984"/>
                  <a:pt x="8588" y="6054"/>
                  <a:pt x="8588" y="8264"/>
                </a:cubicBezTo>
                <a:cubicBezTo>
                  <a:pt x="8588" y="10339"/>
                  <a:pt x="8375" y="12290"/>
                  <a:pt x="7988" y="13762"/>
                </a:cubicBezTo>
                <a:cubicBezTo>
                  <a:pt x="7600" y="15234"/>
                  <a:pt x="7082" y="16042"/>
                  <a:pt x="6528" y="16042"/>
                </a:cubicBezTo>
                <a:lnTo>
                  <a:pt x="6506" y="16042"/>
                </a:lnTo>
                <a:cubicBezTo>
                  <a:pt x="5950" y="16042"/>
                  <a:pt x="5427" y="15234"/>
                  <a:pt x="5034" y="13762"/>
                </a:cubicBezTo>
                <a:cubicBezTo>
                  <a:pt x="4640" y="12290"/>
                  <a:pt x="4424" y="10339"/>
                  <a:pt x="4424" y="8264"/>
                </a:cubicBezTo>
                <a:cubicBezTo>
                  <a:pt x="4424" y="6059"/>
                  <a:pt x="4197" y="3984"/>
                  <a:pt x="3786" y="2426"/>
                </a:cubicBezTo>
                <a:cubicBezTo>
                  <a:pt x="3373" y="862"/>
                  <a:pt x="2822" y="0"/>
                  <a:pt x="2234" y="0"/>
                </a:cubicBezTo>
                <a:lnTo>
                  <a:pt x="2212" y="0"/>
                </a:lnTo>
                <a:cubicBezTo>
                  <a:pt x="993" y="0"/>
                  <a:pt x="0" y="3709"/>
                  <a:pt x="0" y="8264"/>
                </a:cubicBezTo>
                <a:lnTo>
                  <a:pt x="0" y="13336"/>
                </a:lnTo>
                <a:lnTo>
                  <a:pt x="130" y="13336"/>
                </a:lnTo>
                <a:cubicBezTo>
                  <a:pt x="130" y="9045"/>
                  <a:pt x="1063" y="5558"/>
                  <a:pt x="2212" y="5558"/>
                </a:cubicBezTo>
                <a:lnTo>
                  <a:pt x="2234" y="5558"/>
                </a:lnTo>
                <a:cubicBezTo>
                  <a:pt x="2786" y="5558"/>
                  <a:pt x="3304" y="6366"/>
                  <a:pt x="3694" y="7838"/>
                </a:cubicBezTo>
                <a:cubicBezTo>
                  <a:pt x="4080" y="9304"/>
                  <a:pt x="4294" y="11255"/>
                  <a:pt x="4294" y="13336"/>
                </a:cubicBezTo>
                <a:cubicBezTo>
                  <a:pt x="4294" y="15541"/>
                  <a:pt x="4523" y="17616"/>
                  <a:pt x="4942" y="19180"/>
                </a:cubicBezTo>
                <a:cubicBezTo>
                  <a:pt x="5360" y="20743"/>
                  <a:pt x="5914" y="21600"/>
                  <a:pt x="6506" y="21600"/>
                </a:cubicBezTo>
                <a:lnTo>
                  <a:pt x="6528" y="21600"/>
                </a:lnTo>
                <a:cubicBezTo>
                  <a:pt x="7115" y="21600"/>
                  <a:pt x="7667" y="20738"/>
                  <a:pt x="8080" y="19174"/>
                </a:cubicBezTo>
                <a:cubicBezTo>
                  <a:pt x="8491" y="17616"/>
                  <a:pt x="8718" y="15541"/>
                  <a:pt x="8718" y="13336"/>
                </a:cubicBezTo>
                <a:cubicBezTo>
                  <a:pt x="8718" y="11261"/>
                  <a:pt x="8934" y="9304"/>
                  <a:pt x="9328" y="7838"/>
                </a:cubicBezTo>
                <a:cubicBezTo>
                  <a:pt x="9722" y="6372"/>
                  <a:pt x="10244" y="5558"/>
                  <a:pt x="10800" y="5558"/>
                </a:cubicBezTo>
                <a:lnTo>
                  <a:pt x="10822" y="5558"/>
                </a:lnTo>
                <a:cubicBezTo>
                  <a:pt x="11374" y="5558"/>
                  <a:pt x="11892" y="6366"/>
                  <a:pt x="12282" y="7838"/>
                </a:cubicBezTo>
                <a:cubicBezTo>
                  <a:pt x="12669" y="9304"/>
                  <a:pt x="12882" y="11256"/>
                  <a:pt x="12882" y="13336"/>
                </a:cubicBezTo>
                <a:cubicBezTo>
                  <a:pt x="12882" y="15541"/>
                  <a:pt x="13112" y="17616"/>
                  <a:pt x="13530" y="19180"/>
                </a:cubicBezTo>
                <a:cubicBezTo>
                  <a:pt x="13948" y="20743"/>
                  <a:pt x="14502" y="21600"/>
                  <a:pt x="15094" y="21600"/>
                </a:cubicBezTo>
                <a:lnTo>
                  <a:pt x="15116" y="21600"/>
                </a:lnTo>
                <a:cubicBezTo>
                  <a:pt x="15703" y="21600"/>
                  <a:pt x="16256" y="20738"/>
                  <a:pt x="16668" y="19174"/>
                </a:cubicBezTo>
                <a:cubicBezTo>
                  <a:pt x="17079" y="17616"/>
                  <a:pt x="17306" y="15541"/>
                  <a:pt x="17306" y="13336"/>
                </a:cubicBezTo>
                <a:cubicBezTo>
                  <a:pt x="17306" y="11261"/>
                  <a:pt x="17522" y="9304"/>
                  <a:pt x="17916" y="7838"/>
                </a:cubicBezTo>
                <a:cubicBezTo>
                  <a:pt x="18310" y="6366"/>
                  <a:pt x="18833" y="5558"/>
                  <a:pt x="19388" y="5558"/>
                </a:cubicBezTo>
                <a:cubicBezTo>
                  <a:pt x="20537" y="5558"/>
                  <a:pt x="21470" y="9045"/>
                  <a:pt x="21470" y="13336"/>
                </a:cubicBezTo>
                <a:lnTo>
                  <a:pt x="21600" y="13336"/>
                </a:lnTo>
                <a:lnTo>
                  <a:pt x="21600" y="8264"/>
                </a:lnTo>
                <a:close/>
                <a:moveTo>
                  <a:pt x="2215" y="485"/>
                </a:moveTo>
                <a:lnTo>
                  <a:pt x="2236" y="485"/>
                </a:lnTo>
                <a:cubicBezTo>
                  <a:pt x="2789" y="485"/>
                  <a:pt x="3307" y="1294"/>
                  <a:pt x="3697" y="2765"/>
                </a:cubicBezTo>
                <a:cubicBezTo>
                  <a:pt x="3925" y="3628"/>
                  <a:pt x="4092" y="4663"/>
                  <a:pt x="4192" y="5789"/>
                </a:cubicBezTo>
                <a:cubicBezTo>
                  <a:pt x="4089" y="5024"/>
                  <a:pt x="3954" y="4318"/>
                  <a:pt x="3789" y="3693"/>
                </a:cubicBezTo>
                <a:cubicBezTo>
                  <a:pt x="3376" y="2129"/>
                  <a:pt x="2825" y="1267"/>
                  <a:pt x="2236" y="1267"/>
                </a:cubicBezTo>
                <a:lnTo>
                  <a:pt x="2215" y="1267"/>
                </a:lnTo>
                <a:cubicBezTo>
                  <a:pt x="1351" y="1267"/>
                  <a:pt x="600" y="3127"/>
                  <a:pt x="237" y="5838"/>
                </a:cubicBezTo>
                <a:cubicBezTo>
                  <a:pt x="511" y="2733"/>
                  <a:pt x="1294" y="485"/>
                  <a:pt x="2215" y="485"/>
                </a:cubicBezTo>
                <a:close/>
                <a:moveTo>
                  <a:pt x="2215" y="1757"/>
                </a:moveTo>
                <a:lnTo>
                  <a:pt x="2236" y="1757"/>
                </a:lnTo>
                <a:cubicBezTo>
                  <a:pt x="2789" y="1757"/>
                  <a:pt x="3307" y="2566"/>
                  <a:pt x="3697" y="4038"/>
                </a:cubicBezTo>
                <a:cubicBezTo>
                  <a:pt x="3925" y="4900"/>
                  <a:pt x="4092" y="5935"/>
                  <a:pt x="4192" y="7062"/>
                </a:cubicBezTo>
                <a:cubicBezTo>
                  <a:pt x="4089" y="6296"/>
                  <a:pt x="3954" y="5590"/>
                  <a:pt x="3789" y="4965"/>
                </a:cubicBezTo>
                <a:cubicBezTo>
                  <a:pt x="3376" y="3401"/>
                  <a:pt x="2825" y="2539"/>
                  <a:pt x="2236" y="2539"/>
                </a:cubicBezTo>
                <a:lnTo>
                  <a:pt x="2215" y="2539"/>
                </a:lnTo>
                <a:cubicBezTo>
                  <a:pt x="1351" y="2539"/>
                  <a:pt x="600" y="4399"/>
                  <a:pt x="237" y="7110"/>
                </a:cubicBezTo>
                <a:cubicBezTo>
                  <a:pt x="511" y="4005"/>
                  <a:pt x="1294" y="1757"/>
                  <a:pt x="2215" y="1757"/>
                </a:cubicBezTo>
                <a:close/>
                <a:moveTo>
                  <a:pt x="3789" y="7498"/>
                </a:moveTo>
                <a:cubicBezTo>
                  <a:pt x="3376" y="5935"/>
                  <a:pt x="2825" y="5073"/>
                  <a:pt x="2236" y="5073"/>
                </a:cubicBezTo>
                <a:lnTo>
                  <a:pt x="2215" y="5073"/>
                </a:lnTo>
                <a:cubicBezTo>
                  <a:pt x="1351" y="5073"/>
                  <a:pt x="600" y="6932"/>
                  <a:pt x="237" y="9644"/>
                </a:cubicBezTo>
                <a:cubicBezTo>
                  <a:pt x="511" y="6539"/>
                  <a:pt x="1293" y="4291"/>
                  <a:pt x="2215" y="4291"/>
                </a:cubicBezTo>
                <a:lnTo>
                  <a:pt x="2236" y="4291"/>
                </a:lnTo>
                <a:cubicBezTo>
                  <a:pt x="2789" y="4291"/>
                  <a:pt x="3307" y="5099"/>
                  <a:pt x="3697" y="6571"/>
                </a:cubicBezTo>
                <a:cubicBezTo>
                  <a:pt x="3925" y="7434"/>
                  <a:pt x="4092" y="8469"/>
                  <a:pt x="4192" y="9595"/>
                </a:cubicBezTo>
                <a:cubicBezTo>
                  <a:pt x="4089" y="8830"/>
                  <a:pt x="3954" y="8124"/>
                  <a:pt x="3789" y="7498"/>
                </a:cubicBezTo>
                <a:close/>
                <a:moveTo>
                  <a:pt x="3789" y="6231"/>
                </a:moveTo>
                <a:cubicBezTo>
                  <a:pt x="3376" y="4668"/>
                  <a:pt x="2825" y="3806"/>
                  <a:pt x="2236" y="3806"/>
                </a:cubicBezTo>
                <a:lnTo>
                  <a:pt x="2215" y="3806"/>
                </a:lnTo>
                <a:cubicBezTo>
                  <a:pt x="1351" y="3806"/>
                  <a:pt x="600" y="5665"/>
                  <a:pt x="237" y="8377"/>
                </a:cubicBezTo>
                <a:cubicBezTo>
                  <a:pt x="511" y="5272"/>
                  <a:pt x="1293" y="3024"/>
                  <a:pt x="2215" y="3024"/>
                </a:cubicBezTo>
                <a:lnTo>
                  <a:pt x="2236" y="3024"/>
                </a:lnTo>
                <a:cubicBezTo>
                  <a:pt x="2789" y="3024"/>
                  <a:pt x="3307" y="3833"/>
                  <a:pt x="3697" y="5304"/>
                </a:cubicBezTo>
                <a:cubicBezTo>
                  <a:pt x="3925" y="6167"/>
                  <a:pt x="4092" y="7202"/>
                  <a:pt x="4192" y="8328"/>
                </a:cubicBezTo>
                <a:cubicBezTo>
                  <a:pt x="4089" y="7563"/>
                  <a:pt x="3954" y="6857"/>
                  <a:pt x="3789" y="6231"/>
                </a:cubicBezTo>
                <a:close/>
                <a:moveTo>
                  <a:pt x="7989" y="18829"/>
                </a:moveTo>
                <a:cubicBezTo>
                  <a:pt x="7601" y="20301"/>
                  <a:pt x="7083" y="21109"/>
                  <a:pt x="6529" y="21109"/>
                </a:cubicBezTo>
                <a:lnTo>
                  <a:pt x="6507" y="21109"/>
                </a:lnTo>
                <a:cubicBezTo>
                  <a:pt x="5952" y="21109"/>
                  <a:pt x="5428" y="20301"/>
                  <a:pt x="5036" y="18829"/>
                </a:cubicBezTo>
                <a:cubicBezTo>
                  <a:pt x="4802" y="17956"/>
                  <a:pt x="4630" y="16910"/>
                  <a:pt x="4529" y="15767"/>
                </a:cubicBezTo>
                <a:cubicBezTo>
                  <a:pt x="4635" y="16549"/>
                  <a:pt x="4773" y="17266"/>
                  <a:pt x="4943" y="17902"/>
                </a:cubicBezTo>
                <a:cubicBezTo>
                  <a:pt x="5362" y="19465"/>
                  <a:pt x="5916" y="20322"/>
                  <a:pt x="6507" y="20322"/>
                </a:cubicBezTo>
                <a:lnTo>
                  <a:pt x="6529" y="20322"/>
                </a:lnTo>
                <a:cubicBezTo>
                  <a:pt x="7116" y="20322"/>
                  <a:pt x="7669" y="19460"/>
                  <a:pt x="8082" y="17897"/>
                </a:cubicBezTo>
                <a:cubicBezTo>
                  <a:pt x="8246" y="17271"/>
                  <a:pt x="8382" y="16565"/>
                  <a:pt x="8484" y="15800"/>
                </a:cubicBezTo>
                <a:cubicBezTo>
                  <a:pt x="8386" y="16937"/>
                  <a:pt x="8219" y="17967"/>
                  <a:pt x="7989" y="18829"/>
                </a:cubicBezTo>
                <a:close/>
                <a:moveTo>
                  <a:pt x="7989" y="17562"/>
                </a:moveTo>
                <a:cubicBezTo>
                  <a:pt x="7601" y="19034"/>
                  <a:pt x="7083" y="19843"/>
                  <a:pt x="6529" y="19843"/>
                </a:cubicBezTo>
                <a:lnTo>
                  <a:pt x="6507" y="19843"/>
                </a:lnTo>
                <a:cubicBezTo>
                  <a:pt x="5952" y="19843"/>
                  <a:pt x="5428" y="19034"/>
                  <a:pt x="5036" y="17562"/>
                </a:cubicBezTo>
                <a:cubicBezTo>
                  <a:pt x="4803" y="16695"/>
                  <a:pt x="4632" y="15649"/>
                  <a:pt x="4531" y="14506"/>
                </a:cubicBezTo>
                <a:cubicBezTo>
                  <a:pt x="4636" y="15288"/>
                  <a:pt x="4775" y="16005"/>
                  <a:pt x="4945" y="16641"/>
                </a:cubicBezTo>
                <a:cubicBezTo>
                  <a:pt x="5363" y="18204"/>
                  <a:pt x="5917" y="19061"/>
                  <a:pt x="6509" y="19061"/>
                </a:cubicBezTo>
                <a:lnTo>
                  <a:pt x="6531" y="19061"/>
                </a:lnTo>
                <a:cubicBezTo>
                  <a:pt x="7118" y="19061"/>
                  <a:pt x="7670" y="18199"/>
                  <a:pt x="8083" y="16635"/>
                </a:cubicBezTo>
                <a:cubicBezTo>
                  <a:pt x="8248" y="16010"/>
                  <a:pt x="8383" y="15304"/>
                  <a:pt x="8486" y="14538"/>
                </a:cubicBezTo>
                <a:cubicBezTo>
                  <a:pt x="8386" y="15670"/>
                  <a:pt x="8219" y="16700"/>
                  <a:pt x="7989" y="17562"/>
                </a:cubicBezTo>
                <a:close/>
                <a:moveTo>
                  <a:pt x="7989" y="16296"/>
                </a:moveTo>
                <a:cubicBezTo>
                  <a:pt x="7601" y="17767"/>
                  <a:pt x="7083" y="18576"/>
                  <a:pt x="6529" y="18576"/>
                </a:cubicBezTo>
                <a:lnTo>
                  <a:pt x="6507" y="18576"/>
                </a:lnTo>
                <a:cubicBezTo>
                  <a:pt x="5952" y="18576"/>
                  <a:pt x="5428" y="17767"/>
                  <a:pt x="5036" y="16296"/>
                </a:cubicBezTo>
                <a:cubicBezTo>
                  <a:pt x="4802" y="15422"/>
                  <a:pt x="4630" y="14377"/>
                  <a:pt x="4529" y="13234"/>
                </a:cubicBezTo>
                <a:cubicBezTo>
                  <a:pt x="4635" y="14015"/>
                  <a:pt x="4773" y="14732"/>
                  <a:pt x="4943" y="15369"/>
                </a:cubicBezTo>
                <a:cubicBezTo>
                  <a:pt x="5362" y="16932"/>
                  <a:pt x="5916" y="17789"/>
                  <a:pt x="6507" y="17789"/>
                </a:cubicBezTo>
                <a:lnTo>
                  <a:pt x="6529" y="17789"/>
                </a:lnTo>
                <a:cubicBezTo>
                  <a:pt x="7116" y="17789"/>
                  <a:pt x="7669" y="16926"/>
                  <a:pt x="8082" y="15363"/>
                </a:cubicBezTo>
                <a:cubicBezTo>
                  <a:pt x="8246" y="14738"/>
                  <a:pt x="8382" y="14032"/>
                  <a:pt x="8484" y="13266"/>
                </a:cubicBezTo>
                <a:cubicBezTo>
                  <a:pt x="8386" y="14398"/>
                  <a:pt x="8219" y="15433"/>
                  <a:pt x="7989" y="16296"/>
                </a:cubicBezTo>
                <a:close/>
                <a:moveTo>
                  <a:pt x="7989" y="15029"/>
                </a:moveTo>
                <a:cubicBezTo>
                  <a:pt x="7601" y="16501"/>
                  <a:pt x="7083" y="17309"/>
                  <a:pt x="6531" y="17309"/>
                </a:cubicBezTo>
                <a:lnTo>
                  <a:pt x="6509" y="17309"/>
                </a:lnTo>
                <a:cubicBezTo>
                  <a:pt x="5953" y="17309"/>
                  <a:pt x="5430" y="16501"/>
                  <a:pt x="5037" y="15029"/>
                </a:cubicBezTo>
                <a:cubicBezTo>
                  <a:pt x="4803" y="14156"/>
                  <a:pt x="4632" y="13115"/>
                  <a:pt x="4531" y="11972"/>
                </a:cubicBezTo>
                <a:cubicBezTo>
                  <a:pt x="4636" y="12754"/>
                  <a:pt x="4775" y="13471"/>
                  <a:pt x="4945" y="14107"/>
                </a:cubicBezTo>
                <a:cubicBezTo>
                  <a:pt x="5363" y="15670"/>
                  <a:pt x="5917" y="16527"/>
                  <a:pt x="6509" y="16527"/>
                </a:cubicBezTo>
                <a:lnTo>
                  <a:pt x="6531" y="16527"/>
                </a:lnTo>
                <a:cubicBezTo>
                  <a:pt x="7118" y="16527"/>
                  <a:pt x="7670" y="15665"/>
                  <a:pt x="8083" y="14102"/>
                </a:cubicBezTo>
                <a:cubicBezTo>
                  <a:pt x="8248" y="13476"/>
                  <a:pt x="8383" y="12770"/>
                  <a:pt x="8486" y="12005"/>
                </a:cubicBezTo>
                <a:cubicBezTo>
                  <a:pt x="8386" y="13131"/>
                  <a:pt x="8219" y="14166"/>
                  <a:pt x="7989" y="15029"/>
                </a:cubicBezTo>
                <a:close/>
                <a:moveTo>
                  <a:pt x="9330" y="2765"/>
                </a:moveTo>
                <a:cubicBezTo>
                  <a:pt x="9724" y="1294"/>
                  <a:pt x="10246" y="485"/>
                  <a:pt x="10801" y="485"/>
                </a:cubicBezTo>
                <a:lnTo>
                  <a:pt x="10823" y="485"/>
                </a:lnTo>
                <a:cubicBezTo>
                  <a:pt x="11376" y="485"/>
                  <a:pt x="11894" y="1294"/>
                  <a:pt x="12283" y="2765"/>
                </a:cubicBezTo>
                <a:cubicBezTo>
                  <a:pt x="12511" y="3628"/>
                  <a:pt x="12679" y="4663"/>
                  <a:pt x="12778" y="5789"/>
                </a:cubicBezTo>
                <a:cubicBezTo>
                  <a:pt x="12676" y="5024"/>
                  <a:pt x="12540" y="4318"/>
                  <a:pt x="12376" y="3693"/>
                </a:cubicBezTo>
                <a:cubicBezTo>
                  <a:pt x="11963" y="2129"/>
                  <a:pt x="11412" y="1267"/>
                  <a:pt x="10823" y="1267"/>
                </a:cubicBezTo>
                <a:lnTo>
                  <a:pt x="10801" y="1267"/>
                </a:lnTo>
                <a:cubicBezTo>
                  <a:pt x="10211" y="1267"/>
                  <a:pt x="9656" y="2124"/>
                  <a:pt x="9237" y="3687"/>
                </a:cubicBezTo>
                <a:cubicBezTo>
                  <a:pt x="9067" y="4323"/>
                  <a:pt x="8929" y="5046"/>
                  <a:pt x="8823" y="5822"/>
                </a:cubicBezTo>
                <a:cubicBezTo>
                  <a:pt x="8924" y="4684"/>
                  <a:pt x="9096" y="3639"/>
                  <a:pt x="9330" y="2765"/>
                </a:cubicBezTo>
                <a:close/>
                <a:moveTo>
                  <a:pt x="9330" y="4032"/>
                </a:moveTo>
                <a:cubicBezTo>
                  <a:pt x="9724" y="2561"/>
                  <a:pt x="10246" y="1752"/>
                  <a:pt x="10801" y="1752"/>
                </a:cubicBezTo>
                <a:lnTo>
                  <a:pt x="10823" y="1752"/>
                </a:lnTo>
                <a:cubicBezTo>
                  <a:pt x="11376" y="1752"/>
                  <a:pt x="11894" y="2561"/>
                  <a:pt x="12283" y="4032"/>
                </a:cubicBezTo>
                <a:cubicBezTo>
                  <a:pt x="12511" y="4895"/>
                  <a:pt x="12679" y="5930"/>
                  <a:pt x="12778" y="7056"/>
                </a:cubicBezTo>
                <a:cubicBezTo>
                  <a:pt x="12676" y="6291"/>
                  <a:pt x="12540" y="5585"/>
                  <a:pt x="12376" y="4959"/>
                </a:cubicBezTo>
                <a:cubicBezTo>
                  <a:pt x="11963" y="3396"/>
                  <a:pt x="11412" y="2534"/>
                  <a:pt x="10823" y="2534"/>
                </a:cubicBezTo>
                <a:lnTo>
                  <a:pt x="10801" y="2534"/>
                </a:lnTo>
                <a:cubicBezTo>
                  <a:pt x="10211" y="2534"/>
                  <a:pt x="9656" y="3391"/>
                  <a:pt x="9237" y="4954"/>
                </a:cubicBezTo>
                <a:cubicBezTo>
                  <a:pt x="9067" y="5590"/>
                  <a:pt x="8929" y="6312"/>
                  <a:pt x="8823" y="7089"/>
                </a:cubicBezTo>
                <a:cubicBezTo>
                  <a:pt x="8924" y="5951"/>
                  <a:pt x="9096" y="4905"/>
                  <a:pt x="9330" y="4032"/>
                </a:cubicBezTo>
                <a:close/>
                <a:moveTo>
                  <a:pt x="12376" y="7498"/>
                </a:moveTo>
                <a:cubicBezTo>
                  <a:pt x="11963" y="5935"/>
                  <a:pt x="11412" y="5073"/>
                  <a:pt x="10823" y="5073"/>
                </a:cubicBezTo>
                <a:lnTo>
                  <a:pt x="10801" y="5073"/>
                </a:lnTo>
                <a:cubicBezTo>
                  <a:pt x="10211" y="5073"/>
                  <a:pt x="9656" y="5930"/>
                  <a:pt x="9237" y="7493"/>
                </a:cubicBezTo>
                <a:cubicBezTo>
                  <a:pt x="9067" y="8129"/>
                  <a:pt x="8929" y="8851"/>
                  <a:pt x="8823" y="9628"/>
                </a:cubicBezTo>
                <a:cubicBezTo>
                  <a:pt x="8924" y="8485"/>
                  <a:pt x="9095" y="7439"/>
                  <a:pt x="9330" y="6566"/>
                </a:cubicBezTo>
                <a:cubicBezTo>
                  <a:pt x="9724" y="5094"/>
                  <a:pt x="10246" y="4286"/>
                  <a:pt x="10801" y="4286"/>
                </a:cubicBezTo>
                <a:lnTo>
                  <a:pt x="10823" y="4286"/>
                </a:lnTo>
                <a:cubicBezTo>
                  <a:pt x="11376" y="4286"/>
                  <a:pt x="11894" y="5094"/>
                  <a:pt x="12283" y="6566"/>
                </a:cubicBezTo>
                <a:cubicBezTo>
                  <a:pt x="12511" y="7428"/>
                  <a:pt x="12679" y="8463"/>
                  <a:pt x="12778" y="9590"/>
                </a:cubicBezTo>
                <a:cubicBezTo>
                  <a:pt x="12676" y="8830"/>
                  <a:pt x="12540" y="8124"/>
                  <a:pt x="12376" y="7498"/>
                </a:cubicBezTo>
                <a:close/>
                <a:moveTo>
                  <a:pt x="12376" y="6231"/>
                </a:moveTo>
                <a:cubicBezTo>
                  <a:pt x="11963" y="4668"/>
                  <a:pt x="11412" y="3806"/>
                  <a:pt x="10823" y="3806"/>
                </a:cubicBezTo>
                <a:lnTo>
                  <a:pt x="10801" y="3806"/>
                </a:lnTo>
                <a:cubicBezTo>
                  <a:pt x="10211" y="3806"/>
                  <a:pt x="9656" y="4663"/>
                  <a:pt x="9237" y="6226"/>
                </a:cubicBezTo>
                <a:cubicBezTo>
                  <a:pt x="9067" y="6862"/>
                  <a:pt x="8929" y="7585"/>
                  <a:pt x="8823" y="8361"/>
                </a:cubicBezTo>
                <a:cubicBezTo>
                  <a:pt x="8924" y="7218"/>
                  <a:pt x="9095" y="6172"/>
                  <a:pt x="9330" y="5299"/>
                </a:cubicBezTo>
                <a:cubicBezTo>
                  <a:pt x="9724" y="3827"/>
                  <a:pt x="10246" y="3019"/>
                  <a:pt x="10801" y="3019"/>
                </a:cubicBezTo>
                <a:lnTo>
                  <a:pt x="10823" y="3019"/>
                </a:lnTo>
                <a:cubicBezTo>
                  <a:pt x="11376" y="3019"/>
                  <a:pt x="11894" y="3827"/>
                  <a:pt x="12283" y="5299"/>
                </a:cubicBezTo>
                <a:cubicBezTo>
                  <a:pt x="12511" y="6161"/>
                  <a:pt x="12679" y="7196"/>
                  <a:pt x="12778" y="8323"/>
                </a:cubicBezTo>
                <a:cubicBezTo>
                  <a:pt x="12676" y="7563"/>
                  <a:pt x="12540" y="6857"/>
                  <a:pt x="12376" y="6231"/>
                </a:cubicBezTo>
                <a:close/>
                <a:moveTo>
                  <a:pt x="13531" y="14107"/>
                </a:moveTo>
                <a:cubicBezTo>
                  <a:pt x="13950" y="15670"/>
                  <a:pt x="14504" y="16527"/>
                  <a:pt x="15095" y="16527"/>
                </a:cubicBezTo>
                <a:lnTo>
                  <a:pt x="15117" y="16527"/>
                </a:lnTo>
                <a:cubicBezTo>
                  <a:pt x="15704" y="16527"/>
                  <a:pt x="16257" y="15665"/>
                  <a:pt x="16670" y="14102"/>
                </a:cubicBezTo>
                <a:cubicBezTo>
                  <a:pt x="16834" y="13476"/>
                  <a:pt x="16970" y="12770"/>
                  <a:pt x="17072" y="12005"/>
                </a:cubicBezTo>
                <a:cubicBezTo>
                  <a:pt x="16973" y="13131"/>
                  <a:pt x="16805" y="14161"/>
                  <a:pt x="16577" y="15029"/>
                </a:cubicBezTo>
                <a:cubicBezTo>
                  <a:pt x="16188" y="16501"/>
                  <a:pt x="15670" y="17309"/>
                  <a:pt x="15117" y="17309"/>
                </a:cubicBezTo>
                <a:lnTo>
                  <a:pt x="15095" y="17309"/>
                </a:lnTo>
                <a:cubicBezTo>
                  <a:pt x="14540" y="17309"/>
                  <a:pt x="14016" y="16501"/>
                  <a:pt x="13624" y="15029"/>
                </a:cubicBezTo>
                <a:cubicBezTo>
                  <a:pt x="13390" y="14156"/>
                  <a:pt x="13218" y="13110"/>
                  <a:pt x="13117" y="11967"/>
                </a:cubicBezTo>
                <a:cubicBezTo>
                  <a:pt x="13223" y="12754"/>
                  <a:pt x="13361" y="13471"/>
                  <a:pt x="13531" y="14107"/>
                </a:cubicBezTo>
                <a:close/>
                <a:moveTo>
                  <a:pt x="16577" y="18829"/>
                </a:moveTo>
                <a:cubicBezTo>
                  <a:pt x="16189" y="20301"/>
                  <a:pt x="15671" y="21109"/>
                  <a:pt x="15117" y="21109"/>
                </a:cubicBezTo>
                <a:lnTo>
                  <a:pt x="15095" y="21109"/>
                </a:lnTo>
                <a:cubicBezTo>
                  <a:pt x="14540" y="21109"/>
                  <a:pt x="14016" y="20301"/>
                  <a:pt x="13624" y="18829"/>
                </a:cubicBezTo>
                <a:cubicBezTo>
                  <a:pt x="13390" y="17956"/>
                  <a:pt x="13218" y="16910"/>
                  <a:pt x="13117" y="15767"/>
                </a:cubicBezTo>
                <a:cubicBezTo>
                  <a:pt x="13223" y="16549"/>
                  <a:pt x="13361" y="17266"/>
                  <a:pt x="13531" y="17902"/>
                </a:cubicBezTo>
                <a:cubicBezTo>
                  <a:pt x="13950" y="19465"/>
                  <a:pt x="14504" y="20322"/>
                  <a:pt x="15095" y="20322"/>
                </a:cubicBezTo>
                <a:lnTo>
                  <a:pt x="15117" y="20322"/>
                </a:lnTo>
                <a:cubicBezTo>
                  <a:pt x="15704" y="20322"/>
                  <a:pt x="16257" y="19460"/>
                  <a:pt x="16670" y="17897"/>
                </a:cubicBezTo>
                <a:cubicBezTo>
                  <a:pt x="16834" y="17271"/>
                  <a:pt x="16970" y="16565"/>
                  <a:pt x="17072" y="15800"/>
                </a:cubicBezTo>
                <a:cubicBezTo>
                  <a:pt x="16973" y="16937"/>
                  <a:pt x="16805" y="17967"/>
                  <a:pt x="16577" y="18829"/>
                </a:cubicBezTo>
                <a:close/>
                <a:moveTo>
                  <a:pt x="16577" y="17562"/>
                </a:moveTo>
                <a:cubicBezTo>
                  <a:pt x="16189" y="19034"/>
                  <a:pt x="15671" y="19843"/>
                  <a:pt x="15117" y="19843"/>
                </a:cubicBezTo>
                <a:lnTo>
                  <a:pt x="15095" y="19843"/>
                </a:lnTo>
                <a:cubicBezTo>
                  <a:pt x="14540" y="19843"/>
                  <a:pt x="14016" y="19034"/>
                  <a:pt x="13624" y="17562"/>
                </a:cubicBezTo>
                <a:cubicBezTo>
                  <a:pt x="13390" y="16689"/>
                  <a:pt x="13218" y="15643"/>
                  <a:pt x="13117" y="14501"/>
                </a:cubicBezTo>
                <a:cubicBezTo>
                  <a:pt x="13223" y="15282"/>
                  <a:pt x="13361" y="15999"/>
                  <a:pt x="13531" y="16635"/>
                </a:cubicBezTo>
                <a:cubicBezTo>
                  <a:pt x="13950" y="18199"/>
                  <a:pt x="14504" y="19056"/>
                  <a:pt x="15095" y="19056"/>
                </a:cubicBezTo>
                <a:lnTo>
                  <a:pt x="15117" y="19056"/>
                </a:lnTo>
                <a:cubicBezTo>
                  <a:pt x="15704" y="19056"/>
                  <a:pt x="16257" y="18193"/>
                  <a:pt x="16670" y="16630"/>
                </a:cubicBezTo>
                <a:cubicBezTo>
                  <a:pt x="16834" y="16005"/>
                  <a:pt x="16970" y="15298"/>
                  <a:pt x="17072" y="14533"/>
                </a:cubicBezTo>
                <a:cubicBezTo>
                  <a:pt x="16973" y="15670"/>
                  <a:pt x="16805" y="16700"/>
                  <a:pt x="16577" y="17562"/>
                </a:cubicBezTo>
                <a:close/>
                <a:moveTo>
                  <a:pt x="16577" y="16296"/>
                </a:moveTo>
                <a:cubicBezTo>
                  <a:pt x="16189" y="17767"/>
                  <a:pt x="15671" y="18576"/>
                  <a:pt x="15117" y="18576"/>
                </a:cubicBezTo>
                <a:lnTo>
                  <a:pt x="15095" y="18576"/>
                </a:lnTo>
                <a:cubicBezTo>
                  <a:pt x="14540" y="18576"/>
                  <a:pt x="14016" y="17767"/>
                  <a:pt x="13624" y="16296"/>
                </a:cubicBezTo>
                <a:cubicBezTo>
                  <a:pt x="13390" y="15422"/>
                  <a:pt x="13218" y="14377"/>
                  <a:pt x="13117" y="13234"/>
                </a:cubicBezTo>
                <a:cubicBezTo>
                  <a:pt x="13223" y="14015"/>
                  <a:pt x="13361" y="14732"/>
                  <a:pt x="13531" y="15369"/>
                </a:cubicBezTo>
                <a:cubicBezTo>
                  <a:pt x="13950" y="16932"/>
                  <a:pt x="14504" y="17789"/>
                  <a:pt x="15095" y="17789"/>
                </a:cubicBezTo>
                <a:lnTo>
                  <a:pt x="15117" y="17789"/>
                </a:lnTo>
                <a:cubicBezTo>
                  <a:pt x="15704" y="17789"/>
                  <a:pt x="16257" y="16926"/>
                  <a:pt x="16670" y="15363"/>
                </a:cubicBezTo>
                <a:cubicBezTo>
                  <a:pt x="16834" y="14738"/>
                  <a:pt x="16970" y="14032"/>
                  <a:pt x="17072" y="13266"/>
                </a:cubicBezTo>
                <a:cubicBezTo>
                  <a:pt x="16973" y="14398"/>
                  <a:pt x="16805" y="15433"/>
                  <a:pt x="16577" y="16296"/>
                </a:cubicBezTo>
                <a:close/>
                <a:moveTo>
                  <a:pt x="17916" y="2765"/>
                </a:moveTo>
                <a:cubicBezTo>
                  <a:pt x="18310" y="1294"/>
                  <a:pt x="18833" y="485"/>
                  <a:pt x="19388" y="485"/>
                </a:cubicBezTo>
                <a:cubicBezTo>
                  <a:pt x="20309" y="485"/>
                  <a:pt x="21092" y="2733"/>
                  <a:pt x="21366" y="5838"/>
                </a:cubicBezTo>
                <a:cubicBezTo>
                  <a:pt x="21003" y="3132"/>
                  <a:pt x="20252" y="1267"/>
                  <a:pt x="19388" y="1267"/>
                </a:cubicBezTo>
                <a:cubicBezTo>
                  <a:pt x="18798" y="1267"/>
                  <a:pt x="18242" y="2124"/>
                  <a:pt x="17824" y="3687"/>
                </a:cubicBezTo>
                <a:cubicBezTo>
                  <a:pt x="17654" y="4323"/>
                  <a:pt x="17515" y="5046"/>
                  <a:pt x="17410" y="5822"/>
                </a:cubicBezTo>
                <a:cubicBezTo>
                  <a:pt x="17512" y="4684"/>
                  <a:pt x="17683" y="3639"/>
                  <a:pt x="17916" y="2765"/>
                </a:cubicBezTo>
                <a:close/>
                <a:moveTo>
                  <a:pt x="17916" y="4032"/>
                </a:moveTo>
                <a:cubicBezTo>
                  <a:pt x="18310" y="2561"/>
                  <a:pt x="18833" y="1752"/>
                  <a:pt x="19388" y="1752"/>
                </a:cubicBezTo>
                <a:cubicBezTo>
                  <a:pt x="20309" y="1752"/>
                  <a:pt x="21092" y="4000"/>
                  <a:pt x="21366" y="7105"/>
                </a:cubicBezTo>
                <a:cubicBezTo>
                  <a:pt x="21003" y="4399"/>
                  <a:pt x="20252" y="2534"/>
                  <a:pt x="19388" y="2534"/>
                </a:cubicBezTo>
                <a:cubicBezTo>
                  <a:pt x="18798" y="2534"/>
                  <a:pt x="18242" y="3391"/>
                  <a:pt x="17824" y="4954"/>
                </a:cubicBezTo>
                <a:cubicBezTo>
                  <a:pt x="17654" y="5590"/>
                  <a:pt x="17515" y="6312"/>
                  <a:pt x="17410" y="7089"/>
                </a:cubicBezTo>
                <a:cubicBezTo>
                  <a:pt x="17512" y="5951"/>
                  <a:pt x="17683" y="4905"/>
                  <a:pt x="17916" y="4032"/>
                </a:cubicBezTo>
                <a:close/>
                <a:moveTo>
                  <a:pt x="19390" y="5073"/>
                </a:moveTo>
                <a:cubicBezTo>
                  <a:pt x="18799" y="5073"/>
                  <a:pt x="18244" y="5930"/>
                  <a:pt x="17825" y="7493"/>
                </a:cubicBezTo>
                <a:cubicBezTo>
                  <a:pt x="17655" y="8129"/>
                  <a:pt x="17517" y="8851"/>
                  <a:pt x="17411" y="9628"/>
                </a:cubicBezTo>
                <a:cubicBezTo>
                  <a:pt x="17512" y="8485"/>
                  <a:pt x="17683" y="7439"/>
                  <a:pt x="17918" y="6566"/>
                </a:cubicBezTo>
                <a:cubicBezTo>
                  <a:pt x="18312" y="5094"/>
                  <a:pt x="18834" y="4286"/>
                  <a:pt x="19390" y="4286"/>
                </a:cubicBezTo>
                <a:cubicBezTo>
                  <a:pt x="20310" y="4286"/>
                  <a:pt x="21094" y="6533"/>
                  <a:pt x="21368" y="9638"/>
                </a:cubicBezTo>
                <a:cubicBezTo>
                  <a:pt x="21004" y="6938"/>
                  <a:pt x="20254" y="5073"/>
                  <a:pt x="19390" y="5073"/>
                </a:cubicBezTo>
                <a:close/>
                <a:moveTo>
                  <a:pt x="19390" y="3806"/>
                </a:moveTo>
                <a:cubicBezTo>
                  <a:pt x="18799" y="3806"/>
                  <a:pt x="18244" y="4663"/>
                  <a:pt x="17825" y="6226"/>
                </a:cubicBezTo>
                <a:cubicBezTo>
                  <a:pt x="17655" y="6862"/>
                  <a:pt x="17517" y="7585"/>
                  <a:pt x="17411" y="8361"/>
                </a:cubicBezTo>
                <a:cubicBezTo>
                  <a:pt x="17512" y="7218"/>
                  <a:pt x="17683" y="6172"/>
                  <a:pt x="17918" y="5299"/>
                </a:cubicBezTo>
                <a:cubicBezTo>
                  <a:pt x="18312" y="3827"/>
                  <a:pt x="18834" y="3019"/>
                  <a:pt x="19390" y="3019"/>
                </a:cubicBezTo>
                <a:cubicBezTo>
                  <a:pt x="20310" y="3019"/>
                  <a:pt x="21094" y="5267"/>
                  <a:pt x="21368" y="8372"/>
                </a:cubicBezTo>
                <a:cubicBezTo>
                  <a:pt x="21004" y="5665"/>
                  <a:pt x="20254" y="3806"/>
                  <a:pt x="19390" y="3806"/>
                </a:cubicBezTo>
                <a:close/>
              </a:path>
            </a:pathLst>
          </a:custGeom>
          <a:solidFill>
            <a:schemeClr val="bg1">
              <a:lumMod val="75000"/>
            </a:schemeClr>
          </a:solidFill>
          <a:ln w="12700">
            <a:miter lim="400000"/>
          </a:ln>
        </p:spPr>
        <p:txBody>
          <a:bodyPr lIns="28575" tIns="28575" rIns="28575" bIns="28575" anchor="ctr"/>
          <a:lstStyle/>
          <a:p>
            <a:endParaRPr sz="2250">
              <a:solidFill>
                <a:srgbClr val="FFFFFF"/>
              </a:solidFill>
            </a:endParaRPr>
          </a:p>
        </p:txBody>
      </p:sp>
      <p:grpSp>
        <p:nvGrpSpPr>
          <p:cNvPr id="15" name="Group 14">
            <a:extLst>
              <a:ext uri="{FF2B5EF4-FFF2-40B4-BE49-F238E27FC236}">
                <a16:creationId xmlns:a16="http://schemas.microsoft.com/office/drawing/2014/main" id="{E8B2FF0F-9C09-3CC6-73B0-6173F9E1248E}"/>
              </a:ext>
            </a:extLst>
          </p:cNvPr>
          <p:cNvGrpSpPr/>
          <p:nvPr/>
        </p:nvGrpSpPr>
        <p:grpSpPr>
          <a:xfrm>
            <a:off x="7758688" y="3715827"/>
            <a:ext cx="2789785" cy="1781815"/>
            <a:chOff x="6234688" y="3311790"/>
            <a:chExt cx="2789785" cy="1781815"/>
          </a:xfrm>
        </p:grpSpPr>
        <p:sp>
          <p:nvSpPr>
            <p:cNvPr id="16" name="Circle">
              <a:extLst>
                <a:ext uri="{FF2B5EF4-FFF2-40B4-BE49-F238E27FC236}">
                  <a16:creationId xmlns:a16="http://schemas.microsoft.com/office/drawing/2014/main" id="{7DCF229C-AF24-7D01-AB81-A646C974AD32}"/>
                </a:ext>
              </a:extLst>
            </p:cNvPr>
            <p:cNvSpPr/>
            <p:nvPr/>
          </p:nvSpPr>
          <p:spPr>
            <a:xfrm>
              <a:off x="7035448" y="3311790"/>
              <a:ext cx="1190600" cy="1190599"/>
            </a:xfrm>
            <a:prstGeom prst="ellipse">
              <a:avLst/>
            </a:prstGeom>
            <a:solidFill>
              <a:srgbClr val="9ACCCE"/>
            </a:solidFill>
            <a:ln w="12700">
              <a:miter lim="400000"/>
            </a:ln>
          </p:spPr>
          <p:txBody>
            <a:bodyPr lIns="28575" tIns="28575" rIns="28575" bIns="28575" anchor="ctr"/>
            <a:lstStyle/>
            <a:p>
              <a:pPr>
                <a:defRPr sz="3000">
                  <a:solidFill>
                    <a:srgbClr val="FFFFFF"/>
                  </a:solidFill>
                </a:defRPr>
              </a:pPr>
              <a:endParaRPr sz="2250"/>
            </a:p>
          </p:txBody>
        </p:sp>
        <p:sp>
          <p:nvSpPr>
            <p:cNvPr id="17" name="TextBox 16">
              <a:extLst>
                <a:ext uri="{FF2B5EF4-FFF2-40B4-BE49-F238E27FC236}">
                  <a16:creationId xmlns:a16="http://schemas.microsoft.com/office/drawing/2014/main" id="{A2BFFD81-BBAB-BA40-9816-D7CF9BF21F69}"/>
                </a:ext>
              </a:extLst>
            </p:cNvPr>
            <p:cNvSpPr txBox="1"/>
            <p:nvPr/>
          </p:nvSpPr>
          <p:spPr>
            <a:xfrm>
              <a:off x="6234688" y="4693111"/>
              <a:ext cx="2789785" cy="400494"/>
            </a:xfrm>
            <a:prstGeom prst="rect">
              <a:avLst/>
            </a:prstGeom>
            <a:noFill/>
          </p:spPr>
          <p:txBody>
            <a:bodyPr wrap="square">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تحديد السبب الجذري</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sp>
          <p:nvSpPr>
            <p:cNvPr id="18" name="TextBox 17">
              <a:extLst>
                <a:ext uri="{FF2B5EF4-FFF2-40B4-BE49-F238E27FC236}">
                  <a16:creationId xmlns:a16="http://schemas.microsoft.com/office/drawing/2014/main" id="{4BC5784A-4D6A-C75F-726A-825D095EFD9C}"/>
                </a:ext>
              </a:extLst>
            </p:cNvPr>
            <p:cNvSpPr txBox="1"/>
            <p:nvPr/>
          </p:nvSpPr>
          <p:spPr>
            <a:xfrm>
              <a:off x="7355840" y="3824244"/>
              <a:ext cx="495481" cy="400110"/>
            </a:xfrm>
            <a:prstGeom prst="rect">
              <a:avLst/>
            </a:prstGeom>
            <a:noFill/>
          </p:spPr>
          <p:txBody>
            <a:bodyPr wrap="square" rtlCol="0">
              <a:spAutoFit/>
            </a:bodyPr>
            <a:lstStyle/>
            <a:p>
              <a:pPr algn="l"/>
              <a:r>
                <a:rPr lang="en-US" sz="2000" spc="0" baseline="0" dirty="0">
                  <a:ln/>
                  <a:latin typeface="Montserrat Black"/>
                  <a:sym typeface="Montserrat Black"/>
                  <a:rtl val="0"/>
                </a:rPr>
                <a:t>01</a:t>
              </a:r>
            </a:p>
          </p:txBody>
        </p:sp>
      </p:grpSp>
      <p:grpSp>
        <p:nvGrpSpPr>
          <p:cNvPr id="19" name="Group 18">
            <a:extLst>
              <a:ext uri="{FF2B5EF4-FFF2-40B4-BE49-F238E27FC236}">
                <a16:creationId xmlns:a16="http://schemas.microsoft.com/office/drawing/2014/main" id="{0A8D122D-77CD-C8DD-0E6E-03F2A45F9974}"/>
              </a:ext>
            </a:extLst>
          </p:cNvPr>
          <p:cNvGrpSpPr/>
          <p:nvPr/>
        </p:nvGrpSpPr>
        <p:grpSpPr>
          <a:xfrm>
            <a:off x="6596582" y="2285383"/>
            <a:ext cx="2046836" cy="2142953"/>
            <a:chOff x="5072582" y="1881346"/>
            <a:chExt cx="2046836" cy="2142953"/>
          </a:xfrm>
        </p:grpSpPr>
        <p:sp>
          <p:nvSpPr>
            <p:cNvPr id="20" name="Circle">
              <a:extLst>
                <a:ext uri="{FF2B5EF4-FFF2-40B4-BE49-F238E27FC236}">
                  <a16:creationId xmlns:a16="http://schemas.microsoft.com/office/drawing/2014/main" id="{79BC2E93-E05D-0CB5-1A51-AF5A229B83D1}"/>
                </a:ext>
              </a:extLst>
            </p:cNvPr>
            <p:cNvSpPr/>
            <p:nvPr/>
          </p:nvSpPr>
          <p:spPr>
            <a:xfrm>
              <a:off x="5506074" y="2833700"/>
              <a:ext cx="1190600" cy="1190599"/>
            </a:xfrm>
            <a:prstGeom prst="ellipse">
              <a:avLst/>
            </a:prstGeom>
            <a:solidFill>
              <a:srgbClr val="3D8E92"/>
            </a:solidFill>
            <a:ln w="12700">
              <a:miter lim="400000"/>
            </a:ln>
          </p:spPr>
          <p:txBody>
            <a:bodyPr lIns="28575" tIns="28575" rIns="28575" bIns="28575" anchor="ctr"/>
            <a:lstStyle/>
            <a:p>
              <a:pPr>
                <a:defRPr sz="3000">
                  <a:solidFill>
                    <a:srgbClr val="FFFFFF"/>
                  </a:solidFill>
                </a:defRPr>
              </a:pPr>
              <a:endParaRPr sz="2250"/>
            </a:p>
          </p:txBody>
        </p:sp>
        <p:sp>
          <p:nvSpPr>
            <p:cNvPr id="21" name="TextBox 20">
              <a:extLst>
                <a:ext uri="{FF2B5EF4-FFF2-40B4-BE49-F238E27FC236}">
                  <a16:creationId xmlns:a16="http://schemas.microsoft.com/office/drawing/2014/main" id="{7805729A-D41B-154E-4A02-6979A5792940}"/>
                </a:ext>
              </a:extLst>
            </p:cNvPr>
            <p:cNvSpPr txBox="1"/>
            <p:nvPr/>
          </p:nvSpPr>
          <p:spPr>
            <a:xfrm>
              <a:off x="5072582" y="1881346"/>
              <a:ext cx="2046836" cy="400494"/>
            </a:xfrm>
            <a:prstGeom prst="rect">
              <a:avLst/>
            </a:prstGeom>
            <a:noFill/>
          </p:spPr>
          <p:txBody>
            <a:bodyPr wrap="square">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وضع خطة تطوير مخصصة</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sp>
          <p:nvSpPr>
            <p:cNvPr id="22" name="TextBox 21">
              <a:extLst>
                <a:ext uri="{FF2B5EF4-FFF2-40B4-BE49-F238E27FC236}">
                  <a16:creationId xmlns:a16="http://schemas.microsoft.com/office/drawing/2014/main" id="{21C55E02-A7CD-7ED4-85A8-21CB167F80CA}"/>
                </a:ext>
              </a:extLst>
            </p:cNvPr>
            <p:cNvSpPr txBox="1"/>
            <p:nvPr/>
          </p:nvSpPr>
          <p:spPr>
            <a:xfrm>
              <a:off x="5864381" y="3196523"/>
              <a:ext cx="769981" cy="400110"/>
            </a:xfrm>
            <a:prstGeom prst="rect">
              <a:avLst/>
            </a:prstGeom>
            <a:noFill/>
          </p:spPr>
          <p:txBody>
            <a:bodyPr wrap="square" rtlCol="0">
              <a:spAutoFit/>
            </a:bodyPr>
            <a:lstStyle/>
            <a:p>
              <a:pPr algn="l"/>
              <a:r>
                <a:rPr lang="en-US" sz="2000" spc="0" baseline="0" dirty="0">
                  <a:ln/>
                  <a:latin typeface="Montserrat Black"/>
                  <a:sym typeface="Montserrat Black"/>
                  <a:rtl val="0"/>
                </a:rPr>
                <a:t>02</a:t>
              </a:r>
            </a:p>
          </p:txBody>
        </p:sp>
      </p:grpSp>
      <p:grpSp>
        <p:nvGrpSpPr>
          <p:cNvPr id="23" name="Group 22">
            <a:extLst>
              <a:ext uri="{FF2B5EF4-FFF2-40B4-BE49-F238E27FC236}">
                <a16:creationId xmlns:a16="http://schemas.microsoft.com/office/drawing/2014/main" id="{141587A6-5F6F-5AA5-7B9D-34BB52A8B613}"/>
              </a:ext>
            </a:extLst>
          </p:cNvPr>
          <p:cNvGrpSpPr/>
          <p:nvPr/>
        </p:nvGrpSpPr>
        <p:grpSpPr>
          <a:xfrm>
            <a:off x="4798755" y="3715827"/>
            <a:ext cx="2320663" cy="1864613"/>
            <a:chOff x="3274755" y="3311790"/>
            <a:chExt cx="2320663" cy="1864613"/>
          </a:xfrm>
        </p:grpSpPr>
        <p:sp>
          <p:nvSpPr>
            <p:cNvPr id="24" name="Circle">
              <a:extLst>
                <a:ext uri="{FF2B5EF4-FFF2-40B4-BE49-F238E27FC236}">
                  <a16:creationId xmlns:a16="http://schemas.microsoft.com/office/drawing/2014/main" id="{0323A4DA-E316-6E86-C6C4-B18EC6AF32D6}"/>
                </a:ext>
              </a:extLst>
            </p:cNvPr>
            <p:cNvSpPr/>
            <p:nvPr/>
          </p:nvSpPr>
          <p:spPr>
            <a:xfrm>
              <a:off x="3976701" y="3311790"/>
              <a:ext cx="1190599" cy="1190599"/>
            </a:xfrm>
            <a:prstGeom prst="ellipse">
              <a:avLst/>
            </a:prstGeom>
            <a:solidFill>
              <a:srgbClr val="FFCC66"/>
            </a:solidFill>
            <a:ln w="12700">
              <a:miter lim="400000"/>
            </a:ln>
          </p:spPr>
          <p:txBody>
            <a:bodyPr lIns="28575" tIns="28575" rIns="28575" bIns="28575" anchor="ctr"/>
            <a:lstStyle/>
            <a:p>
              <a:pPr>
                <a:defRPr sz="3000">
                  <a:solidFill>
                    <a:srgbClr val="FFFFFF"/>
                  </a:solidFill>
                </a:defRPr>
              </a:pPr>
              <a:endParaRPr sz="2250"/>
            </a:p>
          </p:txBody>
        </p:sp>
        <p:sp>
          <p:nvSpPr>
            <p:cNvPr id="25" name="TextBox 24">
              <a:extLst>
                <a:ext uri="{FF2B5EF4-FFF2-40B4-BE49-F238E27FC236}">
                  <a16:creationId xmlns:a16="http://schemas.microsoft.com/office/drawing/2014/main" id="{D7E28162-DA6E-56AD-DD8A-B42F755EED12}"/>
                </a:ext>
              </a:extLst>
            </p:cNvPr>
            <p:cNvSpPr txBox="1"/>
            <p:nvPr/>
          </p:nvSpPr>
          <p:spPr>
            <a:xfrm>
              <a:off x="3274755" y="4775909"/>
              <a:ext cx="2320663" cy="400494"/>
            </a:xfrm>
            <a:prstGeom prst="rect">
              <a:avLst/>
            </a:prstGeom>
            <a:noFill/>
          </p:spPr>
          <p:txBody>
            <a:bodyPr wrap="square">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تقديم تغذية راجعة بنّاءة</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sp>
          <p:nvSpPr>
            <p:cNvPr id="26" name="TextBox 25">
              <a:extLst>
                <a:ext uri="{FF2B5EF4-FFF2-40B4-BE49-F238E27FC236}">
                  <a16:creationId xmlns:a16="http://schemas.microsoft.com/office/drawing/2014/main" id="{5C33542A-6134-FC19-1950-906175FC726E}"/>
                </a:ext>
              </a:extLst>
            </p:cNvPr>
            <p:cNvSpPr txBox="1"/>
            <p:nvPr/>
          </p:nvSpPr>
          <p:spPr>
            <a:xfrm>
              <a:off x="4270733" y="3824244"/>
              <a:ext cx="630722" cy="400110"/>
            </a:xfrm>
            <a:prstGeom prst="rect">
              <a:avLst/>
            </a:prstGeom>
            <a:noFill/>
          </p:spPr>
          <p:txBody>
            <a:bodyPr wrap="square" rtlCol="0">
              <a:spAutoFit/>
            </a:bodyPr>
            <a:lstStyle/>
            <a:p>
              <a:pPr algn="l"/>
              <a:r>
                <a:rPr lang="en-US" sz="2000" spc="0" baseline="0" dirty="0">
                  <a:ln/>
                  <a:latin typeface="Montserrat Black"/>
                  <a:sym typeface="Montserrat Black"/>
                  <a:rtl val="0"/>
                </a:rPr>
                <a:t>03</a:t>
              </a:r>
            </a:p>
          </p:txBody>
        </p:sp>
      </p:grpSp>
      <p:grpSp>
        <p:nvGrpSpPr>
          <p:cNvPr id="27" name="Group 26">
            <a:extLst>
              <a:ext uri="{FF2B5EF4-FFF2-40B4-BE49-F238E27FC236}">
                <a16:creationId xmlns:a16="http://schemas.microsoft.com/office/drawing/2014/main" id="{C3A100F9-7DD3-C782-80DF-8DAA9051DAB3}"/>
              </a:ext>
            </a:extLst>
          </p:cNvPr>
          <p:cNvGrpSpPr/>
          <p:nvPr/>
        </p:nvGrpSpPr>
        <p:grpSpPr>
          <a:xfrm>
            <a:off x="3122329" y="2255095"/>
            <a:ext cx="2796763" cy="2173241"/>
            <a:chOff x="1598329" y="1851058"/>
            <a:chExt cx="2796763" cy="2173241"/>
          </a:xfrm>
        </p:grpSpPr>
        <p:sp>
          <p:nvSpPr>
            <p:cNvPr id="28" name="Circle">
              <a:extLst>
                <a:ext uri="{FF2B5EF4-FFF2-40B4-BE49-F238E27FC236}">
                  <a16:creationId xmlns:a16="http://schemas.microsoft.com/office/drawing/2014/main" id="{B51DDDC2-0B0E-67EA-95CA-603C49809334}"/>
                </a:ext>
              </a:extLst>
            </p:cNvPr>
            <p:cNvSpPr/>
            <p:nvPr/>
          </p:nvSpPr>
          <p:spPr>
            <a:xfrm>
              <a:off x="2447327" y="2833700"/>
              <a:ext cx="1190599" cy="1190599"/>
            </a:xfrm>
            <a:prstGeom prst="ellipse">
              <a:avLst/>
            </a:prstGeom>
            <a:solidFill>
              <a:srgbClr val="3D8E92"/>
            </a:solidFill>
            <a:ln w="12700">
              <a:miter lim="400000"/>
            </a:ln>
          </p:spPr>
          <p:txBody>
            <a:bodyPr lIns="28575" tIns="28575" rIns="28575" bIns="28575" anchor="ctr"/>
            <a:lstStyle/>
            <a:p>
              <a:pPr>
                <a:defRPr sz="3000">
                  <a:solidFill>
                    <a:srgbClr val="FFFFFF"/>
                  </a:solidFill>
                </a:defRPr>
              </a:pPr>
              <a:endParaRPr sz="2250"/>
            </a:p>
          </p:txBody>
        </p:sp>
        <p:sp>
          <p:nvSpPr>
            <p:cNvPr id="29" name="TextBox 28">
              <a:extLst>
                <a:ext uri="{FF2B5EF4-FFF2-40B4-BE49-F238E27FC236}">
                  <a16:creationId xmlns:a16="http://schemas.microsoft.com/office/drawing/2014/main" id="{2E66B142-66F9-66F1-68B8-85574BE4D68D}"/>
                </a:ext>
              </a:extLst>
            </p:cNvPr>
            <p:cNvSpPr txBox="1"/>
            <p:nvPr/>
          </p:nvSpPr>
          <p:spPr>
            <a:xfrm>
              <a:off x="1598329" y="1851058"/>
              <a:ext cx="2796763" cy="400494"/>
            </a:xfrm>
            <a:prstGeom prst="rect">
              <a:avLst/>
            </a:prstGeom>
            <a:noFill/>
          </p:spPr>
          <p:txBody>
            <a:bodyPr wrap="square">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المتابعة والدعم</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sp>
          <p:nvSpPr>
            <p:cNvPr id="30" name="TextBox 29">
              <a:extLst>
                <a:ext uri="{FF2B5EF4-FFF2-40B4-BE49-F238E27FC236}">
                  <a16:creationId xmlns:a16="http://schemas.microsoft.com/office/drawing/2014/main" id="{720ED062-4E44-62A5-4E00-DC81ACD68CE4}"/>
                </a:ext>
              </a:extLst>
            </p:cNvPr>
            <p:cNvSpPr txBox="1"/>
            <p:nvPr/>
          </p:nvSpPr>
          <p:spPr>
            <a:xfrm>
              <a:off x="2779274" y="3196523"/>
              <a:ext cx="704899" cy="400110"/>
            </a:xfrm>
            <a:prstGeom prst="rect">
              <a:avLst/>
            </a:prstGeom>
            <a:noFill/>
          </p:spPr>
          <p:txBody>
            <a:bodyPr wrap="square" rtlCol="0">
              <a:spAutoFit/>
            </a:bodyPr>
            <a:lstStyle/>
            <a:p>
              <a:pPr algn="l"/>
              <a:r>
                <a:rPr lang="en-US" sz="2000" spc="0" baseline="0" dirty="0">
                  <a:ln/>
                  <a:latin typeface="Montserrat Black"/>
                  <a:sym typeface="Montserrat Black"/>
                  <a:rtl val="0"/>
                </a:rPr>
                <a:t>04</a:t>
              </a:r>
            </a:p>
          </p:txBody>
        </p:sp>
      </p:grpSp>
      <p:grpSp>
        <p:nvGrpSpPr>
          <p:cNvPr id="31" name="Group 30">
            <a:extLst>
              <a:ext uri="{FF2B5EF4-FFF2-40B4-BE49-F238E27FC236}">
                <a16:creationId xmlns:a16="http://schemas.microsoft.com/office/drawing/2014/main" id="{46596F4C-121B-B94A-E76B-FB6BB3BF2F7F}"/>
              </a:ext>
            </a:extLst>
          </p:cNvPr>
          <p:cNvGrpSpPr/>
          <p:nvPr/>
        </p:nvGrpSpPr>
        <p:grpSpPr>
          <a:xfrm>
            <a:off x="1672645" y="3715827"/>
            <a:ext cx="2630629" cy="1832932"/>
            <a:chOff x="148645" y="3311790"/>
            <a:chExt cx="2630629" cy="1832932"/>
          </a:xfrm>
        </p:grpSpPr>
        <p:sp>
          <p:nvSpPr>
            <p:cNvPr id="225" name="Circle">
              <a:extLst>
                <a:ext uri="{FF2B5EF4-FFF2-40B4-BE49-F238E27FC236}">
                  <a16:creationId xmlns:a16="http://schemas.microsoft.com/office/drawing/2014/main" id="{2142DDD1-B0DF-6B80-297D-DFBAA4992879}"/>
                </a:ext>
              </a:extLst>
            </p:cNvPr>
            <p:cNvSpPr/>
            <p:nvPr/>
          </p:nvSpPr>
          <p:spPr>
            <a:xfrm>
              <a:off x="917953" y="3311790"/>
              <a:ext cx="1190599" cy="1190599"/>
            </a:xfrm>
            <a:prstGeom prst="ellipse">
              <a:avLst/>
            </a:prstGeom>
            <a:solidFill>
              <a:srgbClr val="9ACCCE"/>
            </a:solidFill>
            <a:ln w="12700">
              <a:miter lim="400000"/>
            </a:ln>
          </p:spPr>
          <p:txBody>
            <a:bodyPr lIns="28575" tIns="28575" rIns="28575" bIns="28575" anchor="ctr"/>
            <a:lstStyle/>
            <a:p>
              <a:pPr>
                <a:defRPr sz="3000">
                  <a:solidFill>
                    <a:srgbClr val="FFFFFF"/>
                  </a:solidFill>
                </a:defRPr>
              </a:pPr>
              <a:endParaRPr sz="2250"/>
            </a:p>
          </p:txBody>
        </p:sp>
        <p:sp>
          <p:nvSpPr>
            <p:cNvPr id="226" name="TextBox 225">
              <a:extLst>
                <a:ext uri="{FF2B5EF4-FFF2-40B4-BE49-F238E27FC236}">
                  <a16:creationId xmlns:a16="http://schemas.microsoft.com/office/drawing/2014/main" id="{85158166-A9A7-EE99-B17F-D890C6A39F70}"/>
                </a:ext>
              </a:extLst>
            </p:cNvPr>
            <p:cNvSpPr txBox="1"/>
            <p:nvPr/>
          </p:nvSpPr>
          <p:spPr>
            <a:xfrm>
              <a:off x="148645" y="4744228"/>
              <a:ext cx="2630629" cy="400494"/>
            </a:xfrm>
            <a:prstGeom prst="rect">
              <a:avLst/>
            </a:prstGeom>
            <a:noFill/>
          </p:spPr>
          <p:txBody>
            <a:bodyPr wrap="square">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تعزيز ثقافة التطوير</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sp>
          <p:nvSpPr>
            <p:cNvPr id="230" name="TextBox 229">
              <a:extLst>
                <a:ext uri="{FF2B5EF4-FFF2-40B4-BE49-F238E27FC236}">
                  <a16:creationId xmlns:a16="http://schemas.microsoft.com/office/drawing/2014/main" id="{F7FCFCB9-6B96-041A-0DEF-84C77EADDBC5}"/>
                </a:ext>
              </a:extLst>
            </p:cNvPr>
            <p:cNvSpPr txBox="1"/>
            <p:nvPr/>
          </p:nvSpPr>
          <p:spPr>
            <a:xfrm>
              <a:off x="1265511" y="3707034"/>
              <a:ext cx="807089" cy="400110"/>
            </a:xfrm>
            <a:prstGeom prst="rect">
              <a:avLst/>
            </a:prstGeom>
            <a:noFill/>
          </p:spPr>
          <p:txBody>
            <a:bodyPr wrap="square" rtlCol="0">
              <a:spAutoFit/>
            </a:bodyPr>
            <a:lstStyle/>
            <a:p>
              <a:pPr algn="l"/>
              <a:r>
                <a:rPr lang="en-US" sz="2000" spc="0" baseline="0">
                  <a:ln/>
                  <a:latin typeface="Montserrat Black"/>
                  <a:sym typeface="Montserrat Black"/>
                  <a:rtl val="0"/>
                </a:rPr>
                <a:t>05</a:t>
              </a:r>
              <a:endParaRPr lang="en-US" sz="2000" spc="0" baseline="0" dirty="0">
                <a:ln/>
                <a:latin typeface="Montserrat Black"/>
                <a:sym typeface="Montserrat Black"/>
                <a:rtl val="0"/>
              </a:endParaRPr>
            </a:p>
          </p:txBody>
        </p:sp>
      </p:grpSp>
    </p:spTree>
    <p:extLst>
      <p:ext uri="{BB962C8B-B14F-4D97-AF65-F5344CB8AC3E}">
        <p14:creationId xmlns:p14="http://schemas.microsoft.com/office/powerpoint/2010/main" val="7630739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9"/>
                                        </p:tgtEl>
                                        <p:attrNameLst>
                                          <p:attrName>style.visibility</p:attrName>
                                        </p:attrNameLst>
                                      </p:cBhvr>
                                      <p:to>
                                        <p:strVal val="visible"/>
                                      </p:to>
                                    </p:set>
                                    <p:animEffect transition="in" filter="fade">
                                      <p:cBhvr>
                                        <p:cTn id="14" dur="1000"/>
                                        <p:tgtEl>
                                          <p:spTgt spid="19"/>
                                        </p:tgtEl>
                                      </p:cBhvr>
                                    </p:animEffect>
                                    <p:anim calcmode="lin" valueType="num">
                                      <p:cBhvr>
                                        <p:cTn id="15" dur="1000" fill="hold"/>
                                        <p:tgtEl>
                                          <p:spTgt spid="19"/>
                                        </p:tgtEl>
                                        <p:attrNameLst>
                                          <p:attrName>ppt_x</p:attrName>
                                        </p:attrNameLst>
                                      </p:cBhvr>
                                      <p:tavLst>
                                        <p:tav tm="0">
                                          <p:val>
                                            <p:strVal val="#ppt_x"/>
                                          </p:val>
                                        </p:tav>
                                        <p:tav tm="100000">
                                          <p:val>
                                            <p:strVal val="#ppt_x"/>
                                          </p:val>
                                        </p:tav>
                                      </p:tavLst>
                                    </p:anim>
                                    <p:anim calcmode="lin" valueType="num">
                                      <p:cBhvr>
                                        <p:cTn id="16"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23"/>
                                        </p:tgtEl>
                                        <p:attrNameLst>
                                          <p:attrName>style.visibility</p:attrName>
                                        </p:attrNameLst>
                                      </p:cBhvr>
                                      <p:to>
                                        <p:strVal val="visible"/>
                                      </p:to>
                                    </p:set>
                                    <p:animEffect transition="in" filter="fade">
                                      <p:cBhvr>
                                        <p:cTn id="21" dur="1000"/>
                                        <p:tgtEl>
                                          <p:spTgt spid="23"/>
                                        </p:tgtEl>
                                      </p:cBhvr>
                                    </p:animEffect>
                                    <p:anim calcmode="lin" valueType="num">
                                      <p:cBhvr>
                                        <p:cTn id="22" dur="1000" fill="hold"/>
                                        <p:tgtEl>
                                          <p:spTgt spid="23"/>
                                        </p:tgtEl>
                                        <p:attrNameLst>
                                          <p:attrName>ppt_x</p:attrName>
                                        </p:attrNameLst>
                                      </p:cBhvr>
                                      <p:tavLst>
                                        <p:tav tm="0">
                                          <p:val>
                                            <p:strVal val="#ppt_x"/>
                                          </p:val>
                                        </p:tav>
                                        <p:tav tm="100000">
                                          <p:val>
                                            <p:strVal val="#ppt_x"/>
                                          </p:val>
                                        </p:tav>
                                      </p:tavLst>
                                    </p:anim>
                                    <p:anim calcmode="lin" valueType="num">
                                      <p:cBhvr>
                                        <p:cTn id="23"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27"/>
                                        </p:tgtEl>
                                        <p:attrNameLst>
                                          <p:attrName>style.visibility</p:attrName>
                                        </p:attrNameLst>
                                      </p:cBhvr>
                                      <p:to>
                                        <p:strVal val="visible"/>
                                      </p:to>
                                    </p:set>
                                    <p:animEffect transition="in" filter="fade">
                                      <p:cBhvr>
                                        <p:cTn id="28" dur="1000"/>
                                        <p:tgtEl>
                                          <p:spTgt spid="27"/>
                                        </p:tgtEl>
                                      </p:cBhvr>
                                    </p:animEffect>
                                    <p:anim calcmode="lin" valueType="num">
                                      <p:cBhvr>
                                        <p:cTn id="29" dur="1000" fill="hold"/>
                                        <p:tgtEl>
                                          <p:spTgt spid="27"/>
                                        </p:tgtEl>
                                        <p:attrNameLst>
                                          <p:attrName>ppt_x</p:attrName>
                                        </p:attrNameLst>
                                      </p:cBhvr>
                                      <p:tavLst>
                                        <p:tav tm="0">
                                          <p:val>
                                            <p:strVal val="#ppt_x"/>
                                          </p:val>
                                        </p:tav>
                                        <p:tav tm="100000">
                                          <p:val>
                                            <p:strVal val="#ppt_x"/>
                                          </p:val>
                                        </p:tav>
                                      </p:tavLst>
                                    </p:anim>
                                    <p:anim calcmode="lin" valueType="num">
                                      <p:cBhvr>
                                        <p:cTn id="30"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31"/>
                                        </p:tgtEl>
                                        <p:attrNameLst>
                                          <p:attrName>style.visibility</p:attrName>
                                        </p:attrNameLst>
                                      </p:cBhvr>
                                      <p:to>
                                        <p:strVal val="visible"/>
                                      </p:to>
                                    </p:set>
                                    <p:animEffect transition="in" filter="fade">
                                      <p:cBhvr>
                                        <p:cTn id="35" dur="1000"/>
                                        <p:tgtEl>
                                          <p:spTgt spid="31"/>
                                        </p:tgtEl>
                                      </p:cBhvr>
                                    </p:animEffect>
                                    <p:anim calcmode="lin" valueType="num">
                                      <p:cBhvr>
                                        <p:cTn id="36" dur="1000" fill="hold"/>
                                        <p:tgtEl>
                                          <p:spTgt spid="31"/>
                                        </p:tgtEl>
                                        <p:attrNameLst>
                                          <p:attrName>ppt_x</p:attrName>
                                        </p:attrNameLst>
                                      </p:cBhvr>
                                      <p:tavLst>
                                        <p:tav tm="0">
                                          <p:val>
                                            <p:strVal val="#ppt_x"/>
                                          </p:val>
                                        </p:tav>
                                        <p:tav tm="100000">
                                          <p:val>
                                            <p:strVal val="#ppt_x"/>
                                          </p:val>
                                        </p:tav>
                                      </p:tavLst>
                                    </p:anim>
                                    <p:anim calcmode="lin" valueType="num">
                                      <p:cBhvr>
                                        <p:cTn id="37"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2190733" y="675008"/>
            <a:ext cx="7810534" cy="968852"/>
            <a:chOff x="2190733" y="519096"/>
            <a:chExt cx="7810534" cy="968852"/>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190733" y="519096"/>
              <a:ext cx="7810534"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استراتيجيات معالجة ضعف الأداء الفردي والجماعي</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224" name="TextBox 223">
            <a:extLst>
              <a:ext uri="{FF2B5EF4-FFF2-40B4-BE49-F238E27FC236}">
                <a16:creationId xmlns:a16="http://schemas.microsoft.com/office/drawing/2014/main" id="{CA1EA3CF-D05C-E372-AA93-BA30C9434F25}"/>
              </a:ext>
            </a:extLst>
          </p:cNvPr>
          <p:cNvSpPr txBox="1"/>
          <p:nvPr/>
        </p:nvSpPr>
        <p:spPr>
          <a:xfrm>
            <a:off x="2852427" y="2427040"/>
            <a:ext cx="8908078" cy="1154162"/>
          </a:xfrm>
          <a:prstGeom prst="rect">
            <a:avLst/>
          </a:prstGeom>
          <a:noFill/>
        </p:spPr>
        <p:txBody>
          <a:bodyPr wrap="square">
            <a:spAutoFit/>
          </a:bodyPr>
          <a:lstStyle/>
          <a:p>
            <a:pPr marL="342900" indent="-342900" algn="just" rtl="1">
              <a:lnSpc>
                <a:spcPct val="150000"/>
              </a:lnSpc>
              <a:spcAft>
                <a:spcPts val="800"/>
              </a:spcAft>
              <a:buSzPct val="15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ضعف الأداء، سواء على المستوى الفردي أو الجماعي، يمكن أن يؤثر بشكل كبير على الكفاءة التشغيلية، السلامة، والأهداف الاستراتيجية في قطاع الطاقة. </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
        <p:nvSpPr>
          <p:cNvPr id="227" name="TextBox 226">
            <a:extLst>
              <a:ext uri="{FF2B5EF4-FFF2-40B4-BE49-F238E27FC236}">
                <a16:creationId xmlns:a16="http://schemas.microsoft.com/office/drawing/2014/main" id="{1ECB1E32-B0E4-1AF6-ADD1-0E283828E83B}"/>
              </a:ext>
            </a:extLst>
          </p:cNvPr>
          <p:cNvSpPr txBox="1"/>
          <p:nvPr/>
        </p:nvSpPr>
        <p:spPr>
          <a:xfrm>
            <a:off x="3840479" y="3920834"/>
            <a:ext cx="7920025" cy="2262158"/>
          </a:xfrm>
          <a:prstGeom prst="rect">
            <a:avLst/>
          </a:prstGeom>
          <a:noFill/>
        </p:spPr>
        <p:txBody>
          <a:bodyPr wrap="square">
            <a:spAutoFit/>
          </a:bodyPr>
          <a:lstStyle/>
          <a:p>
            <a:pPr marL="342900" lvl="0" indent="-342900" algn="just" rtl="1">
              <a:lnSpc>
                <a:spcPct val="150000"/>
              </a:lnSpc>
              <a:spcAft>
                <a:spcPts val="800"/>
              </a:spcAft>
              <a:buSzPct val="15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ونظراً لطبيعة هذا القطاع التي تتطلب دقة عالية، التزاماً بمعايير السلامة، ومواكبة التطورات التكنولوجية، يتطلب معالجة ضعف الأداء استراتيجيات مخصصة تأخذ في الاعتبار التحديات الفريدة مثل ظروف العمل القاسية، الضغوط الزمنية، والتحولات نحو الطاقة المستدامة. فيما يلي استراتيجيات شاملة لمعالجة ضعف الأداء الفردي والجماعي في قطاع الطاقة، مع أمثلة عملية.</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pic>
        <p:nvPicPr>
          <p:cNvPr id="229" name="Picture 228" descr="A person holding a puzzle piece&#10;&#10;AI-generated content may be incorrect.">
            <a:extLst>
              <a:ext uri="{FF2B5EF4-FFF2-40B4-BE49-F238E27FC236}">
                <a16:creationId xmlns:a16="http://schemas.microsoft.com/office/drawing/2014/main" id="{174C4D11-967E-9E65-858A-6A59AEFF3D3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2602" y="3185254"/>
            <a:ext cx="3672746" cy="3672746"/>
          </a:xfrm>
          <a:prstGeom prst="rect">
            <a:avLst/>
          </a:prstGeom>
        </p:spPr>
      </p:pic>
    </p:spTree>
    <p:extLst>
      <p:ext uri="{BB962C8B-B14F-4D97-AF65-F5344CB8AC3E}">
        <p14:creationId xmlns:p14="http://schemas.microsoft.com/office/powerpoint/2010/main" val="30291337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29"/>
                                        </p:tgtEl>
                                        <p:attrNameLst>
                                          <p:attrName>style.visibility</p:attrName>
                                        </p:attrNameLst>
                                      </p:cBhvr>
                                      <p:to>
                                        <p:strVal val="visible"/>
                                      </p:to>
                                    </p:set>
                                    <p:animEffect transition="in" filter="fade">
                                      <p:cBhvr>
                                        <p:cTn id="7" dur="1000"/>
                                        <p:tgtEl>
                                          <p:spTgt spid="229"/>
                                        </p:tgtEl>
                                      </p:cBhvr>
                                    </p:animEffect>
                                    <p:anim calcmode="lin" valueType="num">
                                      <p:cBhvr>
                                        <p:cTn id="8" dur="1000" fill="hold"/>
                                        <p:tgtEl>
                                          <p:spTgt spid="229"/>
                                        </p:tgtEl>
                                        <p:attrNameLst>
                                          <p:attrName>ppt_x</p:attrName>
                                        </p:attrNameLst>
                                      </p:cBhvr>
                                      <p:tavLst>
                                        <p:tav tm="0">
                                          <p:val>
                                            <p:strVal val="#ppt_x"/>
                                          </p:val>
                                        </p:tav>
                                        <p:tav tm="100000">
                                          <p:val>
                                            <p:strVal val="#ppt_x"/>
                                          </p:val>
                                        </p:tav>
                                      </p:tavLst>
                                    </p:anim>
                                    <p:anim calcmode="lin" valueType="num">
                                      <p:cBhvr>
                                        <p:cTn id="9" dur="1000" fill="hold"/>
                                        <p:tgtEl>
                                          <p:spTgt spid="229"/>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24"/>
                                        </p:tgtEl>
                                        <p:attrNameLst>
                                          <p:attrName>style.visibility</p:attrName>
                                        </p:attrNameLst>
                                      </p:cBhvr>
                                      <p:to>
                                        <p:strVal val="visible"/>
                                      </p:to>
                                    </p:set>
                                    <p:animEffect transition="in" filter="fade">
                                      <p:cBhvr>
                                        <p:cTn id="12" dur="1000"/>
                                        <p:tgtEl>
                                          <p:spTgt spid="224"/>
                                        </p:tgtEl>
                                      </p:cBhvr>
                                    </p:animEffect>
                                    <p:anim calcmode="lin" valueType="num">
                                      <p:cBhvr>
                                        <p:cTn id="13" dur="1000" fill="hold"/>
                                        <p:tgtEl>
                                          <p:spTgt spid="224"/>
                                        </p:tgtEl>
                                        <p:attrNameLst>
                                          <p:attrName>ppt_x</p:attrName>
                                        </p:attrNameLst>
                                      </p:cBhvr>
                                      <p:tavLst>
                                        <p:tav tm="0">
                                          <p:val>
                                            <p:strVal val="#ppt_x"/>
                                          </p:val>
                                        </p:tav>
                                        <p:tav tm="100000">
                                          <p:val>
                                            <p:strVal val="#ppt_x"/>
                                          </p:val>
                                        </p:tav>
                                      </p:tavLst>
                                    </p:anim>
                                    <p:anim calcmode="lin" valueType="num">
                                      <p:cBhvr>
                                        <p:cTn id="14" dur="1000" fill="hold"/>
                                        <p:tgtEl>
                                          <p:spTgt spid="224"/>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227"/>
                                        </p:tgtEl>
                                        <p:attrNameLst>
                                          <p:attrName>style.visibility</p:attrName>
                                        </p:attrNameLst>
                                      </p:cBhvr>
                                      <p:to>
                                        <p:strVal val="visible"/>
                                      </p:to>
                                    </p:set>
                                    <p:animEffect transition="in" filter="fade">
                                      <p:cBhvr>
                                        <p:cTn id="19" dur="1000"/>
                                        <p:tgtEl>
                                          <p:spTgt spid="227"/>
                                        </p:tgtEl>
                                      </p:cBhvr>
                                    </p:animEffect>
                                    <p:anim calcmode="lin" valueType="num">
                                      <p:cBhvr>
                                        <p:cTn id="20" dur="1000" fill="hold"/>
                                        <p:tgtEl>
                                          <p:spTgt spid="227"/>
                                        </p:tgtEl>
                                        <p:attrNameLst>
                                          <p:attrName>ppt_x</p:attrName>
                                        </p:attrNameLst>
                                      </p:cBhvr>
                                      <p:tavLst>
                                        <p:tav tm="0">
                                          <p:val>
                                            <p:strVal val="#ppt_x"/>
                                          </p:val>
                                        </p:tav>
                                        <p:tav tm="100000">
                                          <p:val>
                                            <p:strVal val="#ppt_x"/>
                                          </p:val>
                                        </p:tav>
                                      </p:tavLst>
                                    </p:anim>
                                    <p:anim calcmode="lin" valueType="num">
                                      <p:cBhvr>
                                        <p:cTn id="21" dur="1000" fill="hold"/>
                                        <p:tgtEl>
                                          <p:spTgt spid="2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4" grpId="0"/>
      <p:bldP spid="22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الفرق بين الإدارة والقيادة في توجيه الفرق</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14" name="TextBox 13">
            <a:extLst>
              <a:ext uri="{FF2B5EF4-FFF2-40B4-BE49-F238E27FC236}">
                <a16:creationId xmlns:a16="http://schemas.microsoft.com/office/drawing/2014/main" id="{AADD489C-8EB4-C2A7-1AAB-A07CF57198A0}"/>
              </a:ext>
            </a:extLst>
          </p:cNvPr>
          <p:cNvSpPr txBox="1"/>
          <p:nvPr/>
        </p:nvSpPr>
        <p:spPr>
          <a:xfrm>
            <a:off x="3624737" y="2239556"/>
            <a:ext cx="8081682" cy="587853"/>
          </a:xfrm>
          <a:prstGeom prst="rect">
            <a:avLst/>
          </a:prstGeom>
          <a:noFill/>
        </p:spPr>
        <p:txBody>
          <a:bodyPr wrap="square">
            <a:spAutoFit/>
          </a:bodyPr>
          <a:lstStyle/>
          <a:p>
            <a:pPr algn="r" rtl="1">
              <a:lnSpc>
                <a:spcPct val="115000"/>
              </a:lnSpc>
            </a:pPr>
            <a:r>
              <a:rPr lang="ar-SA" sz="28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تعريف القيادة:</a:t>
            </a:r>
            <a:endParaRPr lang="en-US" sz="28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sp>
        <p:nvSpPr>
          <p:cNvPr id="16" name="TextBox 15">
            <a:extLst>
              <a:ext uri="{FF2B5EF4-FFF2-40B4-BE49-F238E27FC236}">
                <a16:creationId xmlns:a16="http://schemas.microsoft.com/office/drawing/2014/main" id="{C702CD8C-803E-D64C-8A05-289BBFF0A15B}"/>
              </a:ext>
            </a:extLst>
          </p:cNvPr>
          <p:cNvSpPr txBox="1"/>
          <p:nvPr/>
        </p:nvSpPr>
        <p:spPr>
          <a:xfrm>
            <a:off x="3624737" y="2827409"/>
            <a:ext cx="8081682" cy="1154162"/>
          </a:xfrm>
          <a:prstGeom prst="rect">
            <a:avLst/>
          </a:prstGeom>
          <a:noFill/>
        </p:spPr>
        <p:txBody>
          <a:bodyPr wrap="square">
            <a:spAutoFit/>
          </a:bodyPr>
          <a:lstStyle/>
          <a:p>
            <a:pPr marL="342900" lvl="0" indent="-342900" algn="just" rtl="1">
              <a:lnSpc>
                <a:spcPct val="150000"/>
              </a:lnSpc>
              <a:spcAft>
                <a:spcPts val="800"/>
              </a:spcAft>
              <a:buSzPct val="15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القيادة هي عملية إلهام وتحفيز الأفراد لتحقيق رؤية مشتركة من خلال التأثير الشخصي، اتخاذ القرارات الاستراتيجية، وبناء العلاقات. تركز على توجيه الفريق نحو أهداف طويلة الأمد.</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
        <p:nvSpPr>
          <p:cNvPr id="31" name="TextBox 30">
            <a:extLst>
              <a:ext uri="{FF2B5EF4-FFF2-40B4-BE49-F238E27FC236}">
                <a16:creationId xmlns:a16="http://schemas.microsoft.com/office/drawing/2014/main" id="{D0085DD1-57AA-CFC4-D1B7-A2EB0F7F5807}"/>
              </a:ext>
            </a:extLst>
          </p:cNvPr>
          <p:cNvSpPr txBox="1"/>
          <p:nvPr/>
        </p:nvSpPr>
        <p:spPr>
          <a:xfrm>
            <a:off x="3624737" y="4569424"/>
            <a:ext cx="8081682" cy="1154162"/>
          </a:xfrm>
          <a:prstGeom prst="rect">
            <a:avLst/>
          </a:prstGeom>
          <a:noFill/>
        </p:spPr>
        <p:txBody>
          <a:bodyPr wrap="square">
            <a:spAutoFit/>
          </a:bodyPr>
          <a:lstStyle/>
          <a:p>
            <a:pPr marL="342900" indent="-342900" algn="just" rtl="1">
              <a:lnSpc>
                <a:spcPct val="150000"/>
              </a:lnSpc>
              <a:spcAft>
                <a:spcPts val="800"/>
              </a:spcAft>
              <a:buSzPct val="15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مثال: قائد يُحفّز فريقه لابتكار حلول جديدة لمشكلة معقدة من خلال جلسات عصف ذهني ودعم الأفكار الإبداعية.</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pic>
        <p:nvPicPr>
          <p:cNvPr id="15" name="Picture 14">
            <a:extLst>
              <a:ext uri="{FF2B5EF4-FFF2-40B4-BE49-F238E27FC236}">
                <a16:creationId xmlns:a16="http://schemas.microsoft.com/office/drawing/2014/main" id="{C36699A4-FA96-79AA-DA2D-F8989D76D9C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6593" y="3521406"/>
            <a:ext cx="2775585" cy="2202180"/>
          </a:xfrm>
          <a:prstGeom prst="rect">
            <a:avLst/>
          </a:prstGeom>
        </p:spPr>
      </p:pic>
    </p:spTree>
    <p:extLst>
      <p:ext uri="{BB962C8B-B14F-4D97-AF65-F5344CB8AC3E}">
        <p14:creationId xmlns:p14="http://schemas.microsoft.com/office/powerpoint/2010/main" val="4602567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6"/>
                                        </p:tgtEl>
                                        <p:attrNameLst>
                                          <p:attrName>style.visibility</p:attrName>
                                        </p:attrNameLst>
                                      </p:cBhvr>
                                      <p:to>
                                        <p:strVal val="visible"/>
                                      </p:to>
                                    </p:set>
                                    <p:animEffect transition="in" filter="fade">
                                      <p:cBhvr>
                                        <p:cTn id="14" dur="1000"/>
                                        <p:tgtEl>
                                          <p:spTgt spid="16"/>
                                        </p:tgtEl>
                                      </p:cBhvr>
                                    </p:animEffect>
                                    <p:anim calcmode="lin" valueType="num">
                                      <p:cBhvr>
                                        <p:cTn id="15" dur="1000" fill="hold"/>
                                        <p:tgtEl>
                                          <p:spTgt spid="16"/>
                                        </p:tgtEl>
                                        <p:attrNameLst>
                                          <p:attrName>ppt_x</p:attrName>
                                        </p:attrNameLst>
                                      </p:cBhvr>
                                      <p:tavLst>
                                        <p:tav tm="0">
                                          <p:val>
                                            <p:strVal val="#ppt_x"/>
                                          </p:val>
                                        </p:tav>
                                        <p:tav tm="100000">
                                          <p:val>
                                            <p:strVal val="#ppt_x"/>
                                          </p:val>
                                        </p:tav>
                                      </p:tavLst>
                                    </p:anim>
                                    <p:anim calcmode="lin" valueType="num">
                                      <p:cBhvr>
                                        <p:cTn id="16"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1"/>
                                        </p:tgtEl>
                                        <p:attrNameLst>
                                          <p:attrName>style.visibility</p:attrName>
                                        </p:attrNameLst>
                                      </p:cBhvr>
                                      <p:to>
                                        <p:strVal val="visible"/>
                                      </p:to>
                                    </p:set>
                                    <p:animEffect transition="in" filter="fade">
                                      <p:cBhvr>
                                        <p:cTn id="21" dur="1000"/>
                                        <p:tgtEl>
                                          <p:spTgt spid="31"/>
                                        </p:tgtEl>
                                      </p:cBhvr>
                                    </p:animEffect>
                                    <p:anim calcmode="lin" valueType="num">
                                      <p:cBhvr>
                                        <p:cTn id="22" dur="1000" fill="hold"/>
                                        <p:tgtEl>
                                          <p:spTgt spid="31"/>
                                        </p:tgtEl>
                                        <p:attrNameLst>
                                          <p:attrName>ppt_x</p:attrName>
                                        </p:attrNameLst>
                                      </p:cBhvr>
                                      <p:tavLst>
                                        <p:tav tm="0">
                                          <p:val>
                                            <p:strVal val="#ppt_x"/>
                                          </p:val>
                                        </p:tav>
                                        <p:tav tm="100000">
                                          <p:val>
                                            <p:strVal val="#ppt_x"/>
                                          </p:val>
                                        </p:tav>
                                      </p:tavLst>
                                    </p:anim>
                                    <p:anim calcmode="lin" valueType="num">
                                      <p:cBhvr>
                                        <p:cTn id="23" dur="1000" fill="hold"/>
                                        <p:tgtEl>
                                          <p:spTgt spid="31"/>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0"/>
                                  </p:stCondLst>
                                  <p:childTnLst>
                                    <p:set>
                                      <p:cBhvr>
                                        <p:cTn id="25" dur="1" fill="hold">
                                          <p:stCondLst>
                                            <p:cond delay="0"/>
                                          </p:stCondLst>
                                        </p:cTn>
                                        <p:tgtEl>
                                          <p:spTgt spid="15"/>
                                        </p:tgtEl>
                                        <p:attrNameLst>
                                          <p:attrName>style.visibility</p:attrName>
                                        </p:attrNameLst>
                                      </p:cBhvr>
                                      <p:to>
                                        <p:strVal val="visible"/>
                                      </p:to>
                                    </p:set>
                                    <p:animEffect transition="in" filter="fade">
                                      <p:cBhvr>
                                        <p:cTn id="26" dur="1000"/>
                                        <p:tgtEl>
                                          <p:spTgt spid="15"/>
                                        </p:tgtEl>
                                      </p:cBhvr>
                                    </p:animEffect>
                                    <p:anim calcmode="lin" valueType="num">
                                      <p:cBhvr>
                                        <p:cTn id="27" dur="1000" fill="hold"/>
                                        <p:tgtEl>
                                          <p:spTgt spid="15"/>
                                        </p:tgtEl>
                                        <p:attrNameLst>
                                          <p:attrName>ppt_x</p:attrName>
                                        </p:attrNameLst>
                                      </p:cBhvr>
                                      <p:tavLst>
                                        <p:tav tm="0">
                                          <p:val>
                                            <p:strVal val="#ppt_x"/>
                                          </p:val>
                                        </p:tav>
                                        <p:tav tm="100000">
                                          <p:val>
                                            <p:strVal val="#ppt_x"/>
                                          </p:val>
                                        </p:tav>
                                      </p:tavLst>
                                    </p:anim>
                                    <p:anim calcmode="lin" valueType="num">
                                      <p:cBhvr>
                                        <p:cTn id="28"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6" grpId="0"/>
      <p:bldP spid="31" grpId="0"/>
    </p:bld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2190733" y="675008"/>
            <a:ext cx="7810534" cy="968852"/>
            <a:chOff x="2190733" y="519096"/>
            <a:chExt cx="7810534" cy="968852"/>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190733" y="519096"/>
              <a:ext cx="7810534"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استراتيجيات معالجة ضعف الأداء الفردي</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14" name="Group 13">
            <a:extLst>
              <a:ext uri="{FF2B5EF4-FFF2-40B4-BE49-F238E27FC236}">
                <a16:creationId xmlns:a16="http://schemas.microsoft.com/office/drawing/2014/main" id="{D7C012CA-F151-1B6A-65BA-7F404CC51F97}"/>
              </a:ext>
            </a:extLst>
          </p:cNvPr>
          <p:cNvGrpSpPr/>
          <p:nvPr/>
        </p:nvGrpSpPr>
        <p:grpSpPr>
          <a:xfrm>
            <a:off x="6563802" y="2411005"/>
            <a:ext cx="3213735" cy="1017995"/>
            <a:chOff x="7879645" y="417689"/>
            <a:chExt cx="3213735" cy="1017995"/>
          </a:xfrm>
        </p:grpSpPr>
        <p:grpSp>
          <p:nvGrpSpPr>
            <p:cNvPr id="15" name="Group 14">
              <a:extLst>
                <a:ext uri="{FF2B5EF4-FFF2-40B4-BE49-F238E27FC236}">
                  <a16:creationId xmlns:a16="http://schemas.microsoft.com/office/drawing/2014/main" id="{89E407EB-FC23-FB7B-8AEE-B07AAABE2C25}"/>
                </a:ext>
              </a:extLst>
            </p:cNvPr>
            <p:cNvGrpSpPr/>
            <p:nvPr/>
          </p:nvGrpSpPr>
          <p:grpSpPr>
            <a:xfrm>
              <a:off x="7879645" y="417689"/>
              <a:ext cx="3213735" cy="1017995"/>
              <a:chOff x="7292622" y="1140178"/>
              <a:chExt cx="3213735" cy="1017995"/>
            </a:xfrm>
          </p:grpSpPr>
          <p:grpSp>
            <p:nvGrpSpPr>
              <p:cNvPr id="17" name="Group 16">
                <a:extLst>
                  <a:ext uri="{FF2B5EF4-FFF2-40B4-BE49-F238E27FC236}">
                    <a16:creationId xmlns:a16="http://schemas.microsoft.com/office/drawing/2014/main" id="{416F1A4C-DA11-347C-DA83-BAD4478C50D2}"/>
                  </a:ext>
                </a:extLst>
              </p:cNvPr>
              <p:cNvGrpSpPr/>
              <p:nvPr/>
            </p:nvGrpSpPr>
            <p:grpSpPr>
              <a:xfrm>
                <a:off x="7292622" y="1140178"/>
                <a:ext cx="3213735" cy="999501"/>
                <a:chOff x="6096000" y="1140178"/>
                <a:chExt cx="4410357" cy="1371661"/>
              </a:xfrm>
            </p:grpSpPr>
            <p:sp>
              <p:nvSpPr>
                <p:cNvPr id="19" name="Freeform: Shape 18">
                  <a:extLst>
                    <a:ext uri="{FF2B5EF4-FFF2-40B4-BE49-F238E27FC236}">
                      <a16:creationId xmlns:a16="http://schemas.microsoft.com/office/drawing/2014/main" id="{B8E14F0B-6E9F-84FB-F934-E12453A027B7}"/>
                    </a:ext>
                  </a:extLst>
                </p:cNvPr>
                <p:cNvSpPr/>
                <p:nvPr/>
              </p:nvSpPr>
              <p:spPr>
                <a:xfrm>
                  <a:off x="6096000" y="1140178"/>
                  <a:ext cx="4074523" cy="1085937"/>
                </a:xfrm>
                <a:custGeom>
                  <a:avLst/>
                  <a:gdLst>
                    <a:gd name="connsiteX0" fmla="*/ 0 w 4074523"/>
                    <a:gd name="connsiteY0" fmla="*/ 0 h 1085937"/>
                    <a:gd name="connsiteX1" fmla="*/ 4074523 w 4074523"/>
                    <a:gd name="connsiteY1" fmla="*/ 0 h 1085937"/>
                    <a:gd name="connsiteX2" fmla="*/ 4074523 w 4074523"/>
                    <a:gd name="connsiteY2" fmla="*/ 1085938 h 1085937"/>
                    <a:gd name="connsiteX3" fmla="*/ 0 w 4074523"/>
                    <a:gd name="connsiteY3" fmla="*/ 1085938 h 1085937"/>
                  </a:gdLst>
                  <a:ahLst/>
                  <a:cxnLst>
                    <a:cxn ang="0">
                      <a:pos x="connsiteX0" y="connsiteY0"/>
                    </a:cxn>
                    <a:cxn ang="0">
                      <a:pos x="connsiteX1" y="connsiteY1"/>
                    </a:cxn>
                    <a:cxn ang="0">
                      <a:pos x="connsiteX2" y="connsiteY2"/>
                    </a:cxn>
                    <a:cxn ang="0">
                      <a:pos x="connsiteX3" y="connsiteY3"/>
                    </a:cxn>
                  </a:cxnLst>
                  <a:rect l="l" t="t" r="r" b="b"/>
                  <a:pathLst>
                    <a:path w="4074523" h="1085937">
                      <a:moveTo>
                        <a:pt x="0" y="0"/>
                      </a:moveTo>
                      <a:lnTo>
                        <a:pt x="4074523" y="0"/>
                      </a:lnTo>
                      <a:lnTo>
                        <a:pt x="4074523" y="1085938"/>
                      </a:lnTo>
                      <a:lnTo>
                        <a:pt x="0" y="1085938"/>
                      </a:lnTo>
                      <a:close/>
                    </a:path>
                  </a:pathLst>
                </a:custGeom>
                <a:gradFill flip="none" rotWithShape="1">
                  <a:gsLst>
                    <a:gs pos="0">
                      <a:srgbClr val="A5A5A5">
                        <a:lumMod val="5000"/>
                        <a:lumOff val="95000"/>
                      </a:srgbClr>
                    </a:gs>
                    <a:gs pos="74000">
                      <a:srgbClr val="A5A5A5">
                        <a:lumMod val="45000"/>
                        <a:lumOff val="55000"/>
                      </a:srgbClr>
                    </a:gs>
                    <a:gs pos="83000">
                      <a:srgbClr val="A5A5A5">
                        <a:lumMod val="45000"/>
                        <a:lumOff val="55000"/>
                      </a:srgbClr>
                    </a:gs>
                    <a:gs pos="100000">
                      <a:srgbClr val="A5A5A5">
                        <a:lumMod val="30000"/>
                        <a:lumOff val="70000"/>
                      </a:srgbClr>
                    </a:gs>
                  </a:gsLst>
                  <a:lin ang="5400000" scaled="1"/>
                  <a:tileRect/>
                </a:gradFill>
                <a:ln w="31124" cap="flat">
                  <a:solidFill>
                    <a:srgbClr val="168489"/>
                  </a:solid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ndParaRPr>
                </a:p>
              </p:txBody>
            </p:sp>
            <p:sp>
              <p:nvSpPr>
                <p:cNvPr id="20" name="Freeform: Shape 19">
                  <a:extLst>
                    <a:ext uri="{FF2B5EF4-FFF2-40B4-BE49-F238E27FC236}">
                      <a16:creationId xmlns:a16="http://schemas.microsoft.com/office/drawing/2014/main" id="{78158700-9167-D772-2E1C-0B80E1E1DDF0}"/>
                    </a:ext>
                  </a:extLst>
                </p:cNvPr>
                <p:cNvSpPr/>
                <p:nvPr/>
              </p:nvSpPr>
              <p:spPr>
                <a:xfrm>
                  <a:off x="10170523" y="1140178"/>
                  <a:ext cx="335834" cy="1138227"/>
                </a:xfrm>
                <a:custGeom>
                  <a:avLst/>
                  <a:gdLst>
                    <a:gd name="connsiteX0" fmla="*/ 0 w 335834"/>
                    <a:gd name="connsiteY0" fmla="*/ 0 h 1138227"/>
                    <a:gd name="connsiteX1" fmla="*/ 0 w 335834"/>
                    <a:gd name="connsiteY1" fmla="*/ 1138227 h 1138227"/>
                    <a:gd name="connsiteX2" fmla="*/ 335834 w 335834"/>
                    <a:gd name="connsiteY2" fmla="*/ 859039 h 1138227"/>
                    <a:gd name="connsiteX3" fmla="*/ 0 w 335834"/>
                    <a:gd name="connsiteY3" fmla="*/ 0 h 1138227"/>
                  </a:gdLst>
                  <a:ahLst/>
                  <a:cxnLst>
                    <a:cxn ang="0">
                      <a:pos x="connsiteX0" y="connsiteY0"/>
                    </a:cxn>
                    <a:cxn ang="0">
                      <a:pos x="connsiteX1" y="connsiteY1"/>
                    </a:cxn>
                    <a:cxn ang="0">
                      <a:pos x="connsiteX2" y="connsiteY2"/>
                    </a:cxn>
                    <a:cxn ang="0">
                      <a:pos x="connsiteX3" y="connsiteY3"/>
                    </a:cxn>
                  </a:cxnLst>
                  <a:rect l="l" t="t" r="r" b="b"/>
                  <a:pathLst>
                    <a:path w="335834" h="1138227">
                      <a:moveTo>
                        <a:pt x="0" y="0"/>
                      </a:moveTo>
                      <a:lnTo>
                        <a:pt x="0" y="1138227"/>
                      </a:lnTo>
                      <a:lnTo>
                        <a:pt x="335834" y="859039"/>
                      </a:lnTo>
                      <a:lnTo>
                        <a:pt x="0" y="0"/>
                      </a:lnTo>
                      <a:close/>
                    </a:path>
                  </a:pathLst>
                </a:custGeom>
                <a:solidFill>
                  <a:srgbClr val="168489"/>
                </a:solidFill>
                <a:ln w="31124"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ndParaRPr>
                </a:p>
              </p:txBody>
            </p:sp>
            <p:sp>
              <p:nvSpPr>
                <p:cNvPr id="21" name="Freeform: Shape 20">
                  <a:extLst>
                    <a:ext uri="{FF2B5EF4-FFF2-40B4-BE49-F238E27FC236}">
                      <a16:creationId xmlns:a16="http://schemas.microsoft.com/office/drawing/2014/main" id="{0B6EE8EC-9040-F4F2-8B33-2E94B7463F59}"/>
                    </a:ext>
                  </a:extLst>
                </p:cNvPr>
                <p:cNvSpPr/>
                <p:nvPr/>
              </p:nvSpPr>
              <p:spPr>
                <a:xfrm>
                  <a:off x="9106994" y="1999217"/>
                  <a:ext cx="1399362" cy="512622"/>
                </a:xfrm>
                <a:custGeom>
                  <a:avLst/>
                  <a:gdLst>
                    <a:gd name="connsiteX0" fmla="*/ 149398 w 1399362"/>
                    <a:gd name="connsiteY0" fmla="*/ 512622 h 512622"/>
                    <a:gd name="connsiteX1" fmla="*/ 791188 w 1399362"/>
                    <a:gd name="connsiteY1" fmla="*/ 512622 h 512622"/>
                    <a:gd name="connsiteX2" fmla="*/ 1007504 w 1399362"/>
                    <a:gd name="connsiteY2" fmla="*/ 512622 h 512622"/>
                    <a:gd name="connsiteX3" fmla="*/ 1399363 w 1399362"/>
                    <a:gd name="connsiteY3" fmla="*/ 0 h 512622"/>
                    <a:gd name="connsiteX4" fmla="*/ 791188 w 1399362"/>
                    <a:gd name="connsiteY4" fmla="*/ 0 h 512622"/>
                    <a:gd name="connsiteX5" fmla="*/ 662021 w 1399362"/>
                    <a:gd name="connsiteY5" fmla="*/ 0 h 512622"/>
                    <a:gd name="connsiteX6" fmla="*/ 395594 w 1399362"/>
                    <a:gd name="connsiteY6" fmla="*/ 0 h 512622"/>
                    <a:gd name="connsiteX7" fmla="*/ 0 w 1399362"/>
                    <a:gd name="connsiteY7" fmla="*/ 512622 h 512622"/>
                    <a:gd name="connsiteX8" fmla="*/ 149398 w 1399362"/>
                    <a:gd name="connsiteY8" fmla="*/ 512622 h 512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99362" h="512622">
                      <a:moveTo>
                        <a:pt x="149398" y="512622"/>
                      </a:moveTo>
                      <a:lnTo>
                        <a:pt x="791188" y="512622"/>
                      </a:lnTo>
                      <a:lnTo>
                        <a:pt x="1007504" y="512622"/>
                      </a:lnTo>
                      <a:lnTo>
                        <a:pt x="1399363" y="0"/>
                      </a:lnTo>
                      <a:lnTo>
                        <a:pt x="791188" y="0"/>
                      </a:lnTo>
                      <a:lnTo>
                        <a:pt x="662021" y="0"/>
                      </a:lnTo>
                      <a:lnTo>
                        <a:pt x="395594" y="0"/>
                      </a:lnTo>
                      <a:lnTo>
                        <a:pt x="0" y="512622"/>
                      </a:lnTo>
                      <a:lnTo>
                        <a:pt x="149398" y="512622"/>
                      </a:lnTo>
                      <a:close/>
                    </a:path>
                  </a:pathLst>
                </a:custGeom>
                <a:solidFill>
                  <a:srgbClr val="168489"/>
                </a:solidFill>
                <a:ln w="31124"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Calibri" panose="020F0502020204030204"/>
                  </a:endParaRPr>
                </a:p>
              </p:txBody>
            </p:sp>
          </p:grpSp>
          <p:sp>
            <p:nvSpPr>
              <p:cNvPr id="18" name="TextBox 17">
                <a:extLst>
                  <a:ext uri="{FF2B5EF4-FFF2-40B4-BE49-F238E27FC236}">
                    <a16:creationId xmlns:a16="http://schemas.microsoft.com/office/drawing/2014/main" id="{3A96ADB2-6454-DCCD-009B-2451B324288A}"/>
                  </a:ext>
                </a:extLst>
              </p:cNvPr>
              <p:cNvSpPr txBox="1"/>
              <p:nvPr/>
            </p:nvSpPr>
            <p:spPr>
              <a:xfrm>
                <a:off x="9719733" y="1788841"/>
                <a:ext cx="541908" cy="369332"/>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dirty="0">
                    <a:ln>
                      <a:noFill/>
                    </a:ln>
                    <a:solidFill>
                      <a:prstClr val="white"/>
                    </a:solidFill>
                    <a:effectLst/>
                    <a:uLnTx/>
                    <a:uFillTx/>
                    <a:latin typeface="Calibri" panose="020F0502020204030204"/>
                  </a:rPr>
                  <a:t>01</a:t>
                </a:r>
              </a:p>
            </p:txBody>
          </p:sp>
        </p:grpSp>
        <p:sp>
          <p:nvSpPr>
            <p:cNvPr id="16" name="TextBox 15">
              <a:extLst>
                <a:ext uri="{FF2B5EF4-FFF2-40B4-BE49-F238E27FC236}">
                  <a16:creationId xmlns:a16="http://schemas.microsoft.com/office/drawing/2014/main" id="{B77BABBD-CCFD-E2B7-2F1B-C28B51ABDCEC}"/>
                </a:ext>
              </a:extLst>
            </p:cNvPr>
            <p:cNvSpPr txBox="1"/>
            <p:nvPr/>
          </p:nvSpPr>
          <p:spPr>
            <a:xfrm>
              <a:off x="8071851" y="441034"/>
              <a:ext cx="2228628" cy="719043"/>
            </a:xfrm>
            <a:prstGeom prst="rect">
              <a:avLst/>
            </a:prstGeom>
            <a:noFill/>
          </p:spPr>
          <p:txBody>
            <a:bodyPr wrap="square">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تحديد الأسباب الجذرية من خلال الحوار الفردي  </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22" name="Group 21">
            <a:extLst>
              <a:ext uri="{FF2B5EF4-FFF2-40B4-BE49-F238E27FC236}">
                <a16:creationId xmlns:a16="http://schemas.microsoft.com/office/drawing/2014/main" id="{08058B0C-00D6-EB5D-AB8E-34E51BCAC99D}"/>
              </a:ext>
            </a:extLst>
          </p:cNvPr>
          <p:cNvGrpSpPr/>
          <p:nvPr/>
        </p:nvGrpSpPr>
        <p:grpSpPr>
          <a:xfrm>
            <a:off x="6563802" y="3578335"/>
            <a:ext cx="3213735" cy="1036489"/>
            <a:chOff x="7879645" y="1561951"/>
            <a:chExt cx="3213735" cy="1036489"/>
          </a:xfrm>
        </p:grpSpPr>
        <p:grpSp>
          <p:nvGrpSpPr>
            <p:cNvPr id="23" name="Group 22">
              <a:extLst>
                <a:ext uri="{FF2B5EF4-FFF2-40B4-BE49-F238E27FC236}">
                  <a16:creationId xmlns:a16="http://schemas.microsoft.com/office/drawing/2014/main" id="{5795AA55-41A8-EFE5-5AA3-BE3F0E4C70D9}"/>
                </a:ext>
              </a:extLst>
            </p:cNvPr>
            <p:cNvGrpSpPr/>
            <p:nvPr/>
          </p:nvGrpSpPr>
          <p:grpSpPr>
            <a:xfrm>
              <a:off x="7879645" y="1580445"/>
              <a:ext cx="3213735" cy="1017995"/>
              <a:chOff x="7292622" y="1140178"/>
              <a:chExt cx="3213735" cy="1017995"/>
            </a:xfrm>
          </p:grpSpPr>
          <p:grpSp>
            <p:nvGrpSpPr>
              <p:cNvPr id="25" name="Group 24">
                <a:extLst>
                  <a:ext uri="{FF2B5EF4-FFF2-40B4-BE49-F238E27FC236}">
                    <a16:creationId xmlns:a16="http://schemas.microsoft.com/office/drawing/2014/main" id="{33FA64C0-724F-CC21-2AA1-CD259F8EDB36}"/>
                  </a:ext>
                </a:extLst>
              </p:cNvPr>
              <p:cNvGrpSpPr/>
              <p:nvPr/>
            </p:nvGrpSpPr>
            <p:grpSpPr>
              <a:xfrm>
                <a:off x="7292622" y="1140178"/>
                <a:ext cx="3213735" cy="999501"/>
                <a:chOff x="6096000" y="1140178"/>
                <a:chExt cx="4410357" cy="1371661"/>
              </a:xfrm>
            </p:grpSpPr>
            <p:sp>
              <p:nvSpPr>
                <p:cNvPr id="27" name="Freeform: Shape 26">
                  <a:extLst>
                    <a:ext uri="{FF2B5EF4-FFF2-40B4-BE49-F238E27FC236}">
                      <a16:creationId xmlns:a16="http://schemas.microsoft.com/office/drawing/2014/main" id="{816BF18A-7986-8C1F-2C26-BA0E31C1C29D}"/>
                    </a:ext>
                  </a:extLst>
                </p:cNvPr>
                <p:cNvSpPr/>
                <p:nvPr/>
              </p:nvSpPr>
              <p:spPr>
                <a:xfrm>
                  <a:off x="6096000" y="1140178"/>
                  <a:ext cx="4074523" cy="1085937"/>
                </a:xfrm>
                <a:custGeom>
                  <a:avLst/>
                  <a:gdLst>
                    <a:gd name="connsiteX0" fmla="*/ 0 w 4074523"/>
                    <a:gd name="connsiteY0" fmla="*/ 0 h 1085937"/>
                    <a:gd name="connsiteX1" fmla="*/ 4074523 w 4074523"/>
                    <a:gd name="connsiteY1" fmla="*/ 0 h 1085937"/>
                    <a:gd name="connsiteX2" fmla="*/ 4074523 w 4074523"/>
                    <a:gd name="connsiteY2" fmla="*/ 1085938 h 1085937"/>
                    <a:gd name="connsiteX3" fmla="*/ 0 w 4074523"/>
                    <a:gd name="connsiteY3" fmla="*/ 1085938 h 1085937"/>
                  </a:gdLst>
                  <a:ahLst/>
                  <a:cxnLst>
                    <a:cxn ang="0">
                      <a:pos x="connsiteX0" y="connsiteY0"/>
                    </a:cxn>
                    <a:cxn ang="0">
                      <a:pos x="connsiteX1" y="connsiteY1"/>
                    </a:cxn>
                    <a:cxn ang="0">
                      <a:pos x="connsiteX2" y="connsiteY2"/>
                    </a:cxn>
                    <a:cxn ang="0">
                      <a:pos x="connsiteX3" y="connsiteY3"/>
                    </a:cxn>
                  </a:cxnLst>
                  <a:rect l="l" t="t" r="r" b="b"/>
                  <a:pathLst>
                    <a:path w="4074523" h="1085937">
                      <a:moveTo>
                        <a:pt x="0" y="0"/>
                      </a:moveTo>
                      <a:lnTo>
                        <a:pt x="4074523" y="0"/>
                      </a:lnTo>
                      <a:lnTo>
                        <a:pt x="4074523" y="1085938"/>
                      </a:lnTo>
                      <a:lnTo>
                        <a:pt x="0" y="1085938"/>
                      </a:lnTo>
                      <a:close/>
                    </a:path>
                  </a:pathLst>
                </a:custGeom>
                <a:gradFill flip="none" rotWithShape="1">
                  <a:gsLst>
                    <a:gs pos="0">
                      <a:srgbClr val="A5A5A5">
                        <a:lumMod val="5000"/>
                        <a:lumOff val="95000"/>
                      </a:srgbClr>
                    </a:gs>
                    <a:gs pos="74000">
                      <a:srgbClr val="A5A5A5">
                        <a:lumMod val="45000"/>
                        <a:lumOff val="55000"/>
                      </a:srgbClr>
                    </a:gs>
                    <a:gs pos="83000">
                      <a:srgbClr val="A5A5A5">
                        <a:lumMod val="45000"/>
                        <a:lumOff val="55000"/>
                      </a:srgbClr>
                    </a:gs>
                    <a:gs pos="100000">
                      <a:srgbClr val="A5A5A5">
                        <a:lumMod val="30000"/>
                        <a:lumOff val="70000"/>
                      </a:srgbClr>
                    </a:gs>
                  </a:gsLst>
                  <a:lin ang="5400000" scaled="1"/>
                  <a:tileRect/>
                </a:gradFill>
                <a:ln w="31124" cap="flat">
                  <a:solidFill>
                    <a:srgbClr val="6CB4B8"/>
                  </a:solid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ndParaRPr>
                </a:p>
              </p:txBody>
            </p:sp>
            <p:sp>
              <p:nvSpPr>
                <p:cNvPr id="28" name="Freeform: Shape 27">
                  <a:extLst>
                    <a:ext uri="{FF2B5EF4-FFF2-40B4-BE49-F238E27FC236}">
                      <a16:creationId xmlns:a16="http://schemas.microsoft.com/office/drawing/2014/main" id="{E272153E-693A-98B0-9BF3-46CFB273BBAC}"/>
                    </a:ext>
                  </a:extLst>
                </p:cNvPr>
                <p:cNvSpPr/>
                <p:nvPr/>
              </p:nvSpPr>
              <p:spPr>
                <a:xfrm>
                  <a:off x="10170523" y="1140178"/>
                  <a:ext cx="335834" cy="1138227"/>
                </a:xfrm>
                <a:custGeom>
                  <a:avLst/>
                  <a:gdLst>
                    <a:gd name="connsiteX0" fmla="*/ 0 w 335834"/>
                    <a:gd name="connsiteY0" fmla="*/ 0 h 1138227"/>
                    <a:gd name="connsiteX1" fmla="*/ 0 w 335834"/>
                    <a:gd name="connsiteY1" fmla="*/ 1138227 h 1138227"/>
                    <a:gd name="connsiteX2" fmla="*/ 335834 w 335834"/>
                    <a:gd name="connsiteY2" fmla="*/ 859039 h 1138227"/>
                    <a:gd name="connsiteX3" fmla="*/ 0 w 335834"/>
                    <a:gd name="connsiteY3" fmla="*/ 0 h 1138227"/>
                  </a:gdLst>
                  <a:ahLst/>
                  <a:cxnLst>
                    <a:cxn ang="0">
                      <a:pos x="connsiteX0" y="connsiteY0"/>
                    </a:cxn>
                    <a:cxn ang="0">
                      <a:pos x="connsiteX1" y="connsiteY1"/>
                    </a:cxn>
                    <a:cxn ang="0">
                      <a:pos x="connsiteX2" y="connsiteY2"/>
                    </a:cxn>
                    <a:cxn ang="0">
                      <a:pos x="connsiteX3" y="connsiteY3"/>
                    </a:cxn>
                  </a:cxnLst>
                  <a:rect l="l" t="t" r="r" b="b"/>
                  <a:pathLst>
                    <a:path w="335834" h="1138227">
                      <a:moveTo>
                        <a:pt x="0" y="0"/>
                      </a:moveTo>
                      <a:lnTo>
                        <a:pt x="0" y="1138227"/>
                      </a:lnTo>
                      <a:lnTo>
                        <a:pt x="335834" y="859039"/>
                      </a:lnTo>
                      <a:lnTo>
                        <a:pt x="0" y="0"/>
                      </a:lnTo>
                      <a:close/>
                    </a:path>
                  </a:pathLst>
                </a:custGeom>
                <a:solidFill>
                  <a:srgbClr val="6CB4B8"/>
                </a:solidFill>
                <a:ln w="31124" cap="flat">
                  <a:solidFill>
                    <a:srgbClr val="6CB4B8"/>
                  </a:solid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ndParaRPr>
                </a:p>
              </p:txBody>
            </p:sp>
            <p:sp>
              <p:nvSpPr>
                <p:cNvPr id="29" name="Freeform: Shape 28">
                  <a:extLst>
                    <a:ext uri="{FF2B5EF4-FFF2-40B4-BE49-F238E27FC236}">
                      <a16:creationId xmlns:a16="http://schemas.microsoft.com/office/drawing/2014/main" id="{C9A81C29-648F-2CD6-F4BF-F8C25986521B}"/>
                    </a:ext>
                  </a:extLst>
                </p:cNvPr>
                <p:cNvSpPr/>
                <p:nvPr/>
              </p:nvSpPr>
              <p:spPr>
                <a:xfrm>
                  <a:off x="9106994" y="1999217"/>
                  <a:ext cx="1399362" cy="512622"/>
                </a:xfrm>
                <a:custGeom>
                  <a:avLst/>
                  <a:gdLst>
                    <a:gd name="connsiteX0" fmla="*/ 149398 w 1399362"/>
                    <a:gd name="connsiteY0" fmla="*/ 512622 h 512622"/>
                    <a:gd name="connsiteX1" fmla="*/ 791188 w 1399362"/>
                    <a:gd name="connsiteY1" fmla="*/ 512622 h 512622"/>
                    <a:gd name="connsiteX2" fmla="*/ 1007504 w 1399362"/>
                    <a:gd name="connsiteY2" fmla="*/ 512622 h 512622"/>
                    <a:gd name="connsiteX3" fmla="*/ 1399363 w 1399362"/>
                    <a:gd name="connsiteY3" fmla="*/ 0 h 512622"/>
                    <a:gd name="connsiteX4" fmla="*/ 791188 w 1399362"/>
                    <a:gd name="connsiteY4" fmla="*/ 0 h 512622"/>
                    <a:gd name="connsiteX5" fmla="*/ 662021 w 1399362"/>
                    <a:gd name="connsiteY5" fmla="*/ 0 h 512622"/>
                    <a:gd name="connsiteX6" fmla="*/ 395594 w 1399362"/>
                    <a:gd name="connsiteY6" fmla="*/ 0 h 512622"/>
                    <a:gd name="connsiteX7" fmla="*/ 0 w 1399362"/>
                    <a:gd name="connsiteY7" fmla="*/ 512622 h 512622"/>
                    <a:gd name="connsiteX8" fmla="*/ 149398 w 1399362"/>
                    <a:gd name="connsiteY8" fmla="*/ 512622 h 512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99362" h="512622">
                      <a:moveTo>
                        <a:pt x="149398" y="512622"/>
                      </a:moveTo>
                      <a:lnTo>
                        <a:pt x="791188" y="512622"/>
                      </a:lnTo>
                      <a:lnTo>
                        <a:pt x="1007504" y="512622"/>
                      </a:lnTo>
                      <a:lnTo>
                        <a:pt x="1399363" y="0"/>
                      </a:lnTo>
                      <a:lnTo>
                        <a:pt x="791188" y="0"/>
                      </a:lnTo>
                      <a:lnTo>
                        <a:pt x="662021" y="0"/>
                      </a:lnTo>
                      <a:lnTo>
                        <a:pt x="395594" y="0"/>
                      </a:lnTo>
                      <a:lnTo>
                        <a:pt x="0" y="512622"/>
                      </a:lnTo>
                      <a:lnTo>
                        <a:pt x="149398" y="512622"/>
                      </a:lnTo>
                      <a:close/>
                    </a:path>
                  </a:pathLst>
                </a:custGeom>
                <a:solidFill>
                  <a:srgbClr val="6CB4B8"/>
                </a:solidFill>
                <a:ln w="31124" cap="flat">
                  <a:solidFill>
                    <a:srgbClr val="6CB4B8"/>
                  </a:solid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Calibri" panose="020F0502020204030204"/>
                  </a:endParaRPr>
                </a:p>
              </p:txBody>
            </p:sp>
          </p:grpSp>
          <p:sp>
            <p:nvSpPr>
              <p:cNvPr id="26" name="TextBox 25">
                <a:extLst>
                  <a:ext uri="{FF2B5EF4-FFF2-40B4-BE49-F238E27FC236}">
                    <a16:creationId xmlns:a16="http://schemas.microsoft.com/office/drawing/2014/main" id="{D0D13972-408F-E6E7-BD5B-03AC31F41C5D}"/>
                  </a:ext>
                </a:extLst>
              </p:cNvPr>
              <p:cNvSpPr txBox="1"/>
              <p:nvPr/>
            </p:nvSpPr>
            <p:spPr>
              <a:xfrm>
                <a:off x="9719733" y="1788841"/>
                <a:ext cx="541908" cy="369332"/>
              </a:xfrm>
              <a:prstGeom prst="rect">
                <a:avLst/>
              </a:prstGeom>
              <a:noFill/>
              <a:ln>
                <a:noFill/>
              </a:ln>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dirty="0">
                    <a:ln>
                      <a:noFill/>
                    </a:ln>
                    <a:solidFill>
                      <a:prstClr val="white"/>
                    </a:solidFill>
                    <a:effectLst/>
                    <a:uLnTx/>
                    <a:uFillTx/>
                    <a:latin typeface="Calibri" panose="020F0502020204030204"/>
                  </a:rPr>
                  <a:t>02</a:t>
                </a:r>
              </a:p>
            </p:txBody>
          </p:sp>
        </p:grpSp>
        <p:sp>
          <p:nvSpPr>
            <p:cNvPr id="24" name="TextBox 23">
              <a:extLst>
                <a:ext uri="{FF2B5EF4-FFF2-40B4-BE49-F238E27FC236}">
                  <a16:creationId xmlns:a16="http://schemas.microsoft.com/office/drawing/2014/main" id="{D23206CF-F180-3007-AF14-D22FF933A51B}"/>
                </a:ext>
              </a:extLst>
            </p:cNvPr>
            <p:cNvSpPr txBox="1"/>
            <p:nvPr/>
          </p:nvSpPr>
          <p:spPr>
            <a:xfrm>
              <a:off x="8143019" y="1561951"/>
              <a:ext cx="2086292" cy="719043"/>
            </a:xfrm>
            <a:prstGeom prst="rect">
              <a:avLst/>
            </a:prstGeom>
            <a:noFill/>
          </p:spPr>
          <p:txBody>
            <a:bodyPr wrap="square">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وضع خطة تحسين أداء مخصصة (</a:t>
              </a:r>
              <a:r>
                <a:rPr lang="en-US" b="1" dirty="0">
                  <a:latin typeface="Times New Roman" panose="02020603050405020304" pitchFamily="18" charset="0"/>
                  <a:ea typeface="Calibri" panose="020F0502020204030204" pitchFamily="34" charset="0"/>
                  <a:cs typeface="Adobe Arabic" panose="02040503050201020203" pitchFamily="18" charset="-78"/>
                </a:rPr>
                <a:t>PIP</a:t>
              </a:r>
              <a:r>
                <a:rPr lang="ar-EG" b="1" dirty="0">
                  <a:latin typeface="Times New Roman" panose="02020603050405020304" pitchFamily="18" charset="0"/>
                  <a:ea typeface="Calibri" panose="020F0502020204030204" pitchFamily="34" charset="0"/>
                  <a:cs typeface="Adobe Arabic" panose="02040503050201020203" pitchFamily="18" charset="-78"/>
                </a:rPr>
                <a:t>)  </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30" name="Group 29">
            <a:extLst>
              <a:ext uri="{FF2B5EF4-FFF2-40B4-BE49-F238E27FC236}">
                <a16:creationId xmlns:a16="http://schemas.microsoft.com/office/drawing/2014/main" id="{5F84B627-3419-24DE-E376-5AF1665EA57D}"/>
              </a:ext>
            </a:extLst>
          </p:cNvPr>
          <p:cNvGrpSpPr/>
          <p:nvPr/>
        </p:nvGrpSpPr>
        <p:grpSpPr>
          <a:xfrm>
            <a:off x="6563802" y="4782653"/>
            <a:ext cx="3213735" cy="1017995"/>
            <a:chOff x="7879645" y="2810933"/>
            <a:chExt cx="3213735" cy="1017995"/>
          </a:xfrm>
        </p:grpSpPr>
        <p:grpSp>
          <p:nvGrpSpPr>
            <p:cNvPr id="31" name="Group 30">
              <a:extLst>
                <a:ext uri="{FF2B5EF4-FFF2-40B4-BE49-F238E27FC236}">
                  <a16:creationId xmlns:a16="http://schemas.microsoft.com/office/drawing/2014/main" id="{921E8E4C-9DD9-7B7C-95E3-C1A085607676}"/>
                </a:ext>
              </a:extLst>
            </p:cNvPr>
            <p:cNvGrpSpPr/>
            <p:nvPr/>
          </p:nvGrpSpPr>
          <p:grpSpPr>
            <a:xfrm>
              <a:off x="7879645" y="2810933"/>
              <a:ext cx="3213735" cy="1017995"/>
              <a:chOff x="7292622" y="1140178"/>
              <a:chExt cx="3213735" cy="1017995"/>
            </a:xfrm>
          </p:grpSpPr>
          <p:grpSp>
            <p:nvGrpSpPr>
              <p:cNvPr id="226" name="Group 225">
                <a:extLst>
                  <a:ext uri="{FF2B5EF4-FFF2-40B4-BE49-F238E27FC236}">
                    <a16:creationId xmlns:a16="http://schemas.microsoft.com/office/drawing/2014/main" id="{E08A9572-CF3A-B800-7188-33DDB967D29F}"/>
                  </a:ext>
                </a:extLst>
              </p:cNvPr>
              <p:cNvGrpSpPr/>
              <p:nvPr/>
            </p:nvGrpSpPr>
            <p:grpSpPr>
              <a:xfrm>
                <a:off x="7292622" y="1140178"/>
                <a:ext cx="3213735" cy="999501"/>
                <a:chOff x="6096000" y="1140178"/>
                <a:chExt cx="4410357" cy="1371661"/>
              </a:xfrm>
            </p:grpSpPr>
            <p:sp>
              <p:nvSpPr>
                <p:cNvPr id="229" name="Freeform: Shape 228">
                  <a:extLst>
                    <a:ext uri="{FF2B5EF4-FFF2-40B4-BE49-F238E27FC236}">
                      <a16:creationId xmlns:a16="http://schemas.microsoft.com/office/drawing/2014/main" id="{7438FF66-24F6-7D02-97A3-11322FC8604A}"/>
                    </a:ext>
                  </a:extLst>
                </p:cNvPr>
                <p:cNvSpPr/>
                <p:nvPr/>
              </p:nvSpPr>
              <p:spPr>
                <a:xfrm>
                  <a:off x="6096000" y="1140178"/>
                  <a:ext cx="4074523" cy="1085937"/>
                </a:xfrm>
                <a:custGeom>
                  <a:avLst/>
                  <a:gdLst>
                    <a:gd name="connsiteX0" fmla="*/ 0 w 4074523"/>
                    <a:gd name="connsiteY0" fmla="*/ 0 h 1085937"/>
                    <a:gd name="connsiteX1" fmla="*/ 4074523 w 4074523"/>
                    <a:gd name="connsiteY1" fmla="*/ 0 h 1085937"/>
                    <a:gd name="connsiteX2" fmla="*/ 4074523 w 4074523"/>
                    <a:gd name="connsiteY2" fmla="*/ 1085938 h 1085937"/>
                    <a:gd name="connsiteX3" fmla="*/ 0 w 4074523"/>
                    <a:gd name="connsiteY3" fmla="*/ 1085938 h 1085937"/>
                  </a:gdLst>
                  <a:ahLst/>
                  <a:cxnLst>
                    <a:cxn ang="0">
                      <a:pos x="connsiteX0" y="connsiteY0"/>
                    </a:cxn>
                    <a:cxn ang="0">
                      <a:pos x="connsiteX1" y="connsiteY1"/>
                    </a:cxn>
                    <a:cxn ang="0">
                      <a:pos x="connsiteX2" y="connsiteY2"/>
                    </a:cxn>
                    <a:cxn ang="0">
                      <a:pos x="connsiteX3" y="connsiteY3"/>
                    </a:cxn>
                  </a:cxnLst>
                  <a:rect l="l" t="t" r="r" b="b"/>
                  <a:pathLst>
                    <a:path w="4074523" h="1085937">
                      <a:moveTo>
                        <a:pt x="0" y="0"/>
                      </a:moveTo>
                      <a:lnTo>
                        <a:pt x="4074523" y="0"/>
                      </a:lnTo>
                      <a:lnTo>
                        <a:pt x="4074523" y="1085938"/>
                      </a:lnTo>
                      <a:lnTo>
                        <a:pt x="0" y="1085938"/>
                      </a:lnTo>
                      <a:close/>
                    </a:path>
                  </a:pathLst>
                </a:custGeom>
                <a:gradFill flip="none" rotWithShape="1">
                  <a:gsLst>
                    <a:gs pos="0">
                      <a:srgbClr val="A5A5A5">
                        <a:lumMod val="5000"/>
                        <a:lumOff val="95000"/>
                      </a:srgbClr>
                    </a:gs>
                    <a:gs pos="74000">
                      <a:srgbClr val="A5A5A5">
                        <a:lumMod val="45000"/>
                        <a:lumOff val="55000"/>
                      </a:srgbClr>
                    </a:gs>
                    <a:gs pos="83000">
                      <a:srgbClr val="A5A5A5">
                        <a:lumMod val="45000"/>
                        <a:lumOff val="55000"/>
                      </a:srgbClr>
                    </a:gs>
                    <a:gs pos="100000">
                      <a:srgbClr val="A5A5A5">
                        <a:lumMod val="30000"/>
                        <a:lumOff val="70000"/>
                      </a:srgbClr>
                    </a:gs>
                  </a:gsLst>
                  <a:lin ang="5400000" scaled="1"/>
                  <a:tileRect/>
                </a:gradFill>
                <a:ln w="31124" cap="flat">
                  <a:solidFill>
                    <a:srgbClr val="FFB819"/>
                  </a:solid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ndParaRPr>
                </a:p>
              </p:txBody>
            </p:sp>
            <p:sp>
              <p:nvSpPr>
                <p:cNvPr id="230" name="Freeform: Shape 229">
                  <a:extLst>
                    <a:ext uri="{FF2B5EF4-FFF2-40B4-BE49-F238E27FC236}">
                      <a16:creationId xmlns:a16="http://schemas.microsoft.com/office/drawing/2014/main" id="{D3C5808F-96DC-B490-BBEE-1DB1A01DAD0B}"/>
                    </a:ext>
                  </a:extLst>
                </p:cNvPr>
                <p:cNvSpPr/>
                <p:nvPr/>
              </p:nvSpPr>
              <p:spPr>
                <a:xfrm>
                  <a:off x="10170523" y="1140178"/>
                  <a:ext cx="335834" cy="1138226"/>
                </a:xfrm>
                <a:custGeom>
                  <a:avLst/>
                  <a:gdLst>
                    <a:gd name="connsiteX0" fmla="*/ 0 w 335834"/>
                    <a:gd name="connsiteY0" fmla="*/ 0 h 1138227"/>
                    <a:gd name="connsiteX1" fmla="*/ 0 w 335834"/>
                    <a:gd name="connsiteY1" fmla="*/ 1138227 h 1138227"/>
                    <a:gd name="connsiteX2" fmla="*/ 335834 w 335834"/>
                    <a:gd name="connsiteY2" fmla="*/ 859039 h 1138227"/>
                    <a:gd name="connsiteX3" fmla="*/ 0 w 335834"/>
                    <a:gd name="connsiteY3" fmla="*/ 0 h 1138227"/>
                  </a:gdLst>
                  <a:ahLst/>
                  <a:cxnLst>
                    <a:cxn ang="0">
                      <a:pos x="connsiteX0" y="connsiteY0"/>
                    </a:cxn>
                    <a:cxn ang="0">
                      <a:pos x="connsiteX1" y="connsiteY1"/>
                    </a:cxn>
                    <a:cxn ang="0">
                      <a:pos x="connsiteX2" y="connsiteY2"/>
                    </a:cxn>
                    <a:cxn ang="0">
                      <a:pos x="connsiteX3" y="connsiteY3"/>
                    </a:cxn>
                  </a:cxnLst>
                  <a:rect l="l" t="t" r="r" b="b"/>
                  <a:pathLst>
                    <a:path w="335834" h="1138227">
                      <a:moveTo>
                        <a:pt x="0" y="0"/>
                      </a:moveTo>
                      <a:lnTo>
                        <a:pt x="0" y="1138227"/>
                      </a:lnTo>
                      <a:lnTo>
                        <a:pt x="335834" y="859039"/>
                      </a:lnTo>
                      <a:lnTo>
                        <a:pt x="0" y="0"/>
                      </a:lnTo>
                      <a:close/>
                    </a:path>
                  </a:pathLst>
                </a:custGeom>
                <a:solidFill>
                  <a:srgbClr val="FFCC66"/>
                </a:solidFill>
                <a:ln w="31124" cap="flat">
                  <a:solidFill>
                    <a:srgbClr val="FFCC66"/>
                  </a:solid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Calibri" panose="020F0502020204030204"/>
                  </a:endParaRPr>
                </a:p>
              </p:txBody>
            </p:sp>
            <p:sp>
              <p:nvSpPr>
                <p:cNvPr id="231" name="Freeform: Shape 230">
                  <a:extLst>
                    <a:ext uri="{FF2B5EF4-FFF2-40B4-BE49-F238E27FC236}">
                      <a16:creationId xmlns:a16="http://schemas.microsoft.com/office/drawing/2014/main" id="{89BD6EB7-BE49-DFA3-0911-387FC54507DA}"/>
                    </a:ext>
                  </a:extLst>
                </p:cNvPr>
                <p:cNvSpPr/>
                <p:nvPr/>
              </p:nvSpPr>
              <p:spPr>
                <a:xfrm>
                  <a:off x="9106994" y="1999217"/>
                  <a:ext cx="1399362" cy="512622"/>
                </a:xfrm>
                <a:custGeom>
                  <a:avLst/>
                  <a:gdLst>
                    <a:gd name="connsiteX0" fmla="*/ 149398 w 1399362"/>
                    <a:gd name="connsiteY0" fmla="*/ 512622 h 512622"/>
                    <a:gd name="connsiteX1" fmla="*/ 791188 w 1399362"/>
                    <a:gd name="connsiteY1" fmla="*/ 512622 h 512622"/>
                    <a:gd name="connsiteX2" fmla="*/ 1007504 w 1399362"/>
                    <a:gd name="connsiteY2" fmla="*/ 512622 h 512622"/>
                    <a:gd name="connsiteX3" fmla="*/ 1399363 w 1399362"/>
                    <a:gd name="connsiteY3" fmla="*/ 0 h 512622"/>
                    <a:gd name="connsiteX4" fmla="*/ 791188 w 1399362"/>
                    <a:gd name="connsiteY4" fmla="*/ 0 h 512622"/>
                    <a:gd name="connsiteX5" fmla="*/ 662021 w 1399362"/>
                    <a:gd name="connsiteY5" fmla="*/ 0 h 512622"/>
                    <a:gd name="connsiteX6" fmla="*/ 395594 w 1399362"/>
                    <a:gd name="connsiteY6" fmla="*/ 0 h 512622"/>
                    <a:gd name="connsiteX7" fmla="*/ 0 w 1399362"/>
                    <a:gd name="connsiteY7" fmla="*/ 512622 h 512622"/>
                    <a:gd name="connsiteX8" fmla="*/ 149398 w 1399362"/>
                    <a:gd name="connsiteY8" fmla="*/ 512622 h 512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99362" h="512622">
                      <a:moveTo>
                        <a:pt x="149398" y="512622"/>
                      </a:moveTo>
                      <a:lnTo>
                        <a:pt x="791188" y="512622"/>
                      </a:lnTo>
                      <a:lnTo>
                        <a:pt x="1007504" y="512622"/>
                      </a:lnTo>
                      <a:lnTo>
                        <a:pt x="1399363" y="0"/>
                      </a:lnTo>
                      <a:lnTo>
                        <a:pt x="791188" y="0"/>
                      </a:lnTo>
                      <a:lnTo>
                        <a:pt x="662021" y="0"/>
                      </a:lnTo>
                      <a:lnTo>
                        <a:pt x="395594" y="0"/>
                      </a:lnTo>
                      <a:lnTo>
                        <a:pt x="0" y="512622"/>
                      </a:lnTo>
                      <a:lnTo>
                        <a:pt x="149398" y="512622"/>
                      </a:lnTo>
                      <a:close/>
                    </a:path>
                  </a:pathLst>
                </a:custGeom>
                <a:solidFill>
                  <a:srgbClr val="FFCC66"/>
                </a:solidFill>
                <a:ln w="31124" cap="flat">
                  <a:solidFill>
                    <a:srgbClr val="FFCC66"/>
                  </a:solid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Calibri" panose="020F0502020204030204"/>
                  </a:endParaRPr>
                </a:p>
              </p:txBody>
            </p:sp>
          </p:grpSp>
          <p:sp>
            <p:nvSpPr>
              <p:cNvPr id="228" name="TextBox 227">
                <a:extLst>
                  <a:ext uri="{FF2B5EF4-FFF2-40B4-BE49-F238E27FC236}">
                    <a16:creationId xmlns:a16="http://schemas.microsoft.com/office/drawing/2014/main" id="{118E3BF8-AA39-C84B-F7B3-EF5958142917}"/>
                  </a:ext>
                </a:extLst>
              </p:cNvPr>
              <p:cNvSpPr txBox="1"/>
              <p:nvPr/>
            </p:nvSpPr>
            <p:spPr>
              <a:xfrm>
                <a:off x="9719733" y="1788841"/>
                <a:ext cx="541908" cy="369332"/>
              </a:xfrm>
              <a:prstGeom prst="rect">
                <a:avLst/>
              </a:prstGeom>
              <a:noFill/>
              <a:ln>
                <a:noFill/>
              </a:ln>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dirty="0">
                    <a:ln>
                      <a:noFill/>
                    </a:ln>
                    <a:solidFill>
                      <a:prstClr val="white"/>
                    </a:solidFill>
                    <a:effectLst/>
                    <a:uLnTx/>
                    <a:uFillTx/>
                    <a:latin typeface="Calibri" panose="020F0502020204030204"/>
                  </a:rPr>
                  <a:t>03</a:t>
                </a:r>
              </a:p>
            </p:txBody>
          </p:sp>
        </p:grpSp>
        <p:sp>
          <p:nvSpPr>
            <p:cNvPr id="225" name="TextBox 224">
              <a:extLst>
                <a:ext uri="{FF2B5EF4-FFF2-40B4-BE49-F238E27FC236}">
                  <a16:creationId xmlns:a16="http://schemas.microsoft.com/office/drawing/2014/main" id="{647A500E-CF7E-B6A3-2D92-CF4BD6D3EB48}"/>
                </a:ext>
              </a:extLst>
            </p:cNvPr>
            <p:cNvSpPr txBox="1"/>
            <p:nvPr/>
          </p:nvSpPr>
          <p:spPr>
            <a:xfrm>
              <a:off x="8110722" y="3010739"/>
              <a:ext cx="2506865" cy="400494"/>
            </a:xfrm>
            <a:prstGeom prst="rect">
              <a:avLst/>
            </a:prstGeom>
            <a:noFill/>
          </p:spPr>
          <p:txBody>
            <a:bodyPr wrap="square">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تقديم التدريب المستهدف  </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232" name="Group 231">
            <a:extLst>
              <a:ext uri="{FF2B5EF4-FFF2-40B4-BE49-F238E27FC236}">
                <a16:creationId xmlns:a16="http://schemas.microsoft.com/office/drawing/2014/main" id="{4FCAF79B-7911-5DA4-22F8-6BA6ADEF2E6E}"/>
              </a:ext>
            </a:extLst>
          </p:cNvPr>
          <p:cNvGrpSpPr/>
          <p:nvPr/>
        </p:nvGrpSpPr>
        <p:grpSpPr>
          <a:xfrm>
            <a:off x="2890256" y="2901508"/>
            <a:ext cx="3213735" cy="1017995"/>
            <a:chOff x="7879645" y="1580445"/>
            <a:chExt cx="3213735" cy="1017995"/>
          </a:xfrm>
        </p:grpSpPr>
        <p:grpSp>
          <p:nvGrpSpPr>
            <p:cNvPr id="233" name="Group 232">
              <a:extLst>
                <a:ext uri="{FF2B5EF4-FFF2-40B4-BE49-F238E27FC236}">
                  <a16:creationId xmlns:a16="http://schemas.microsoft.com/office/drawing/2014/main" id="{BD5C7CBC-383B-186E-E061-E9EA3979130E}"/>
                </a:ext>
              </a:extLst>
            </p:cNvPr>
            <p:cNvGrpSpPr/>
            <p:nvPr/>
          </p:nvGrpSpPr>
          <p:grpSpPr>
            <a:xfrm>
              <a:off x="7879645" y="1580445"/>
              <a:ext cx="3213735" cy="1017995"/>
              <a:chOff x="7292622" y="1140178"/>
              <a:chExt cx="3213735" cy="1017995"/>
            </a:xfrm>
          </p:grpSpPr>
          <p:grpSp>
            <p:nvGrpSpPr>
              <p:cNvPr id="235" name="Group 234">
                <a:extLst>
                  <a:ext uri="{FF2B5EF4-FFF2-40B4-BE49-F238E27FC236}">
                    <a16:creationId xmlns:a16="http://schemas.microsoft.com/office/drawing/2014/main" id="{792A5C63-017A-7261-DAC6-BA422293124F}"/>
                  </a:ext>
                </a:extLst>
              </p:cNvPr>
              <p:cNvGrpSpPr/>
              <p:nvPr/>
            </p:nvGrpSpPr>
            <p:grpSpPr>
              <a:xfrm>
                <a:off x="7292622" y="1140178"/>
                <a:ext cx="3213735" cy="999501"/>
                <a:chOff x="6096000" y="1140178"/>
                <a:chExt cx="4410357" cy="1371661"/>
              </a:xfrm>
            </p:grpSpPr>
            <p:sp>
              <p:nvSpPr>
                <p:cNvPr id="237" name="Freeform: Shape 236">
                  <a:extLst>
                    <a:ext uri="{FF2B5EF4-FFF2-40B4-BE49-F238E27FC236}">
                      <a16:creationId xmlns:a16="http://schemas.microsoft.com/office/drawing/2014/main" id="{E4F2E54E-40BE-F8B1-6530-65A1014D41F0}"/>
                    </a:ext>
                  </a:extLst>
                </p:cNvPr>
                <p:cNvSpPr/>
                <p:nvPr/>
              </p:nvSpPr>
              <p:spPr>
                <a:xfrm>
                  <a:off x="6096000" y="1140178"/>
                  <a:ext cx="4074523" cy="1085937"/>
                </a:xfrm>
                <a:custGeom>
                  <a:avLst/>
                  <a:gdLst>
                    <a:gd name="connsiteX0" fmla="*/ 0 w 4074523"/>
                    <a:gd name="connsiteY0" fmla="*/ 0 h 1085937"/>
                    <a:gd name="connsiteX1" fmla="*/ 4074523 w 4074523"/>
                    <a:gd name="connsiteY1" fmla="*/ 0 h 1085937"/>
                    <a:gd name="connsiteX2" fmla="*/ 4074523 w 4074523"/>
                    <a:gd name="connsiteY2" fmla="*/ 1085938 h 1085937"/>
                    <a:gd name="connsiteX3" fmla="*/ 0 w 4074523"/>
                    <a:gd name="connsiteY3" fmla="*/ 1085938 h 1085937"/>
                  </a:gdLst>
                  <a:ahLst/>
                  <a:cxnLst>
                    <a:cxn ang="0">
                      <a:pos x="connsiteX0" y="connsiteY0"/>
                    </a:cxn>
                    <a:cxn ang="0">
                      <a:pos x="connsiteX1" y="connsiteY1"/>
                    </a:cxn>
                    <a:cxn ang="0">
                      <a:pos x="connsiteX2" y="connsiteY2"/>
                    </a:cxn>
                    <a:cxn ang="0">
                      <a:pos x="connsiteX3" y="connsiteY3"/>
                    </a:cxn>
                  </a:cxnLst>
                  <a:rect l="l" t="t" r="r" b="b"/>
                  <a:pathLst>
                    <a:path w="4074523" h="1085937">
                      <a:moveTo>
                        <a:pt x="0" y="0"/>
                      </a:moveTo>
                      <a:lnTo>
                        <a:pt x="4074523" y="0"/>
                      </a:lnTo>
                      <a:lnTo>
                        <a:pt x="4074523" y="1085938"/>
                      </a:lnTo>
                      <a:lnTo>
                        <a:pt x="0" y="1085938"/>
                      </a:lnTo>
                      <a:close/>
                    </a:path>
                  </a:pathLst>
                </a:custGeom>
                <a:gradFill flip="none" rotWithShape="1">
                  <a:gsLst>
                    <a:gs pos="0">
                      <a:srgbClr val="A5A5A5">
                        <a:lumMod val="5000"/>
                        <a:lumOff val="95000"/>
                      </a:srgbClr>
                    </a:gs>
                    <a:gs pos="74000">
                      <a:srgbClr val="A5A5A5">
                        <a:lumMod val="45000"/>
                        <a:lumOff val="55000"/>
                      </a:srgbClr>
                    </a:gs>
                    <a:gs pos="83000">
                      <a:srgbClr val="A5A5A5">
                        <a:lumMod val="45000"/>
                        <a:lumOff val="55000"/>
                      </a:srgbClr>
                    </a:gs>
                    <a:gs pos="100000">
                      <a:srgbClr val="A5A5A5">
                        <a:lumMod val="30000"/>
                        <a:lumOff val="70000"/>
                      </a:srgbClr>
                    </a:gs>
                  </a:gsLst>
                  <a:lin ang="5400000" scaled="1"/>
                  <a:tileRect/>
                </a:gradFill>
                <a:ln w="31124" cap="flat">
                  <a:solidFill>
                    <a:srgbClr val="6CB4B8"/>
                  </a:solid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ndParaRPr>
                </a:p>
              </p:txBody>
            </p:sp>
            <p:sp>
              <p:nvSpPr>
                <p:cNvPr id="238" name="Freeform: Shape 237">
                  <a:extLst>
                    <a:ext uri="{FF2B5EF4-FFF2-40B4-BE49-F238E27FC236}">
                      <a16:creationId xmlns:a16="http://schemas.microsoft.com/office/drawing/2014/main" id="{BD43CC59-AC99-7B95-9C47-1861E0F7B442}"/>
                    </a:ext>
                  </a:extLst>
                </p:cNvPr>
                <p:cNvSpPr/>
                <p:nvPr/>
              </p:nvSpPr>
              <p:spPr>
                <a:xfrm>
                  <a:off x="10170523" y="1140178"/>
                  <a:ext cx="335834" cy="1138227"/>
                </a:xfrm>
                <a:custGeom>
                  <a:avLst/>
                  <a:gdLst>
                    <a:gd name="connsiteX0" fmla="*/ 0 w 335834"/>
                    <a:gd name="connsiteY0" fmla="*/ 0 h 1138227"/>
                    <a:gd name="connsiteX1" fmla="*/ 0 w 335834"/>
                    <a:gd name="connsiteY1" fmla="*/ 1138227 h 1138227"/>
                    <a:gd name="connsiteX2" fmla="*/ 335834 w 335834"/>
                    <a:gd name="connsiteY2" fmla="*/ 859039 h 1138227"/>
                    <a:gd name="connsiteX3" fmla="*/ 0 w 335834"/>
                    <a:gd name="connsiteY3" fmla="*/ 0 h 1138227"/>
                  </a:gdLst>
                  <a:ahLst/>
                  <a:cxnLst>
                    <a:cxn ang="0">
                      <a:pos x="connsiteX0" y="connsiteY0"/>
                    </a:cxn>
                    <a:cxn ang="0">
                      <a:pos x="connsiteX1" y="connsiteY1"/>
                    </a:cxn>
                    <a:cxn ang="0">
                      <a:pos x="connsiteX2" y="connsiteY2"/>
                    </a:cxn>
                    <a:cxn ang="0">
                      <a:pos x="connsiteX3" y="connsiteY3"/>
                    </a:cxn>
                  </a:cxnLst>
                  <a:rect l="l" t="t" r="r" b="b"/>
                  <a:pathLst>
                    <a:path w="335834" h="1138227">
                      <a:moveTo>
                        <a:pt x="0" y="0"/>
                      </a:moveTo>
                      <a:lnTo>
                        <a:pt x="0" y="1138227"/>
                      </a:lnTo>
                      <a:lnTo>
                        <a:pt x="335834" y="859039"/>
                      </a:lnTo>
                      <a:lnTo>
                        <a:pt x="0" y="0"/>
                      </a:lnTo>
                      <a:close/>
                    </a:path>
                  </a:pathLst>
                </a:custGeom>
                <a:solidFill>
                  <a:srgbClr val="6CB4B8"/>
                </a:solidFill>
                <a:ln w="31124" cap="flat">
                  <a:solidFill>
                    <a:srgbClr val="6CB4B8"/>
                  </a:solid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ndParaRPr>
                </a:p>
              </p:txBody>
            </p:sp>
            <p:sp>
              <p:nvSpPr>
                <p:cNvPr id="239" name="Freeform: Shape 238">
                  <a:extLst>
                    <a:ext uri="{FF2B5EF4-FFF2-40B4-BE49-F238E27FC236}">
                      <a16:creationId xmlns:a16="http://schemas.microsoft.com/office/drawing/2014/main" id="{6E976658-5C8D-8703-43A2-10FCCDBAC4D1}"/>
                    </a:ext>
                  </a:extLst>
                </p:cNvPr>
                <p:cNvSpPr/>
                <p:nvPr/>
              </p:nvSpPr>
              <p:spPr>
                <a:xfrm>
                  <a:off x="9106994" y="1999217"/>
                  <a:ext cx="1399362" cy="512622"/>
                </a:xfrm>
                <a:custGeom>
                  <a:avLst/>
                  <a:gdLst>
                    <a:gd name="connsiteX0" fmla="*/ 149398 w 1399362"/>
                    <a:gd name="connsiteY0" fmla="*/ 512622 h 512622"/>
                    <a:gd name="connsiteX1" fmla="*/ 791188 w 1399362"/>
                    <a:gd name="connsiteY1" fmla="*/ 512622 h 512622"/>
                    <a:gd name="connsiteX2" fmla="*/ 1007504 w 1399362"/>
                    <a:gd name="connsiteY2" fmla="*/ 512622 h 512622"/>
                    <a:gd name="connsiteX3" fmla="*/ 1399363 w 1399362"/>
                    <a:gd name="connsiteY3" fmla="*/ 0 h 512622"/>
                    <a:gd name="connsiteX4" fmla="*/ 791188 w 1399362"/>
                    <a:gd name="connsiteY4" fmla="*/ 0 h 512622"/>
                    <a:gd name="connsiteX5" fmla="*/ 662021 w 1399362"/>
                    <a:gd name="connsiteY5" fmla="*/ 0 h 512622"/>
                    <a:gd name="connsiteX6" fmla="*/ 395594 w 1399362"/>
                    <a:gd name="connsiteY6" fmla="*/ 0 h 512622"/>
                    <a:gd name="connsiteX7" fmla="*/ 0 w 1399362"/>
                    <a:gd name="connsiteY7" fmla="*/ 512622 h 512622"/>
                    <a:gd name="connsiteX8" fmla="*/ 149398 w 1399362"/>
                    <a:gd name="connsiteY8" fmla="*/ 512622 h 512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99362" h="512622">
                      <a:moveTo>
                        <a:pt x="149398" y="512622"/>
                      </a:moveTo>
                      <a:lnTo>
                        <a:pt x="791188" y="512622"/>
                      </a:lnTo>
                      <a:lnTo>
                        <a:pt x="1007504" y="512622"/>
                      </a:lnTo>
                      <a:lnTo>
                        <a:pt x="1399363" y="0"/>
                      </a:lnTo>
                      <a:lnTo>
                        <a:pt x="791188" y="0"/>
                      </a:lnTo>
                      <a:lnTo>
                        <a:pt x="662021" y="0"/>
                      </a:lnTo>
                      <a:lnTo>
                        <a:pt x="395594" y="0"/>
                      </a:lnTo>
                      <a:lnTo>
                        <a:pt x="0" y="512622"/>
                      </a:lnTo>
                      <a:lnTo>
                        <a:pt x="149398" y="512622"/>
                      </a:lnTo>
                      <a:close/>
                    </a:path>
                  </a:pathLst>
                </a:custGeom>
                <a:solidFill>
                  <a:srgbClr val="6CB4B8"/>
                </a:solidFill>
                <a:ln w="31124" cap="flat">
                  <a:solidFill>
                    <a:srgbClr val="6CB4B8"/>
                  </a:solid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Calibri" panose="020F0502020204030204"/>
                  </a:endParaRPr>
                </a:p>
              </p:txBody>
            </p:sp>
          </p:grpSp>
          <p:sp>
            <p:nvSpPr>
              <p:cNvPr id="236" name="TextBox 235">
                <a:extLst>
                  <a:ext uri="{FF2B5EF4-FFF2-40B4-BE49-F238E27FC236}">
                    <a16:creationId xmlns:a16="http://schemas.microsoft.com/office/drawing/2014/main" id="{02ECC9A7-482F-C2F4-2534-F61AF5C5C998}"/>
                  </a:ext>
                </a:extLst>
              </p:cNvPr>
              <p:cNvSpPr txBox="1"/>
              <p:nvPr/>
            </p:nvSpPr>
            <p:spPr>
              <a:xfrm>
                <a:off x="9719733" y="1788841"/>
                <a:ext cx="541908" cy="369332"/>
              </a:xfrm>
              <a:prstGeom prst="rect">
                <a:avLst/>
              </a:prstGeom>
              <a:noFill/>
              <a:ln>
                <a:noFill/>
              </a:ln>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dirty="0">
                    <a:ln>
                      <a:noFill/>
                    </a:ln>
                    <a:solidFill>
                      <a:prstClr val="white"/>
                    </a:solidFill>
                    <a:effectLst/>
                    <a:uLnTx/>
                    <a:uFillTx/>
                    <a:latin typeface="Calibri" panose="020F0502020204030204"/>
                  </a:rPr>
                  <a:t>04</a:t>
                </a:r>
              </a:p>
            </p:txBody>
          </p:sp>
        </p:grpSp>
        <p:sp>
          <p:nvSpPr>
            <p:cNvPr id="234" name="TextBox 233">
              <a:extLst>
                <a:ext uri="{FF2B5EF4-FFF2-40B4-BE49-F238E27FC236}">
                  <a16:creationId xmlns:a16="http://schemas.microsoft.com/office/drawing/2014/main" id="{8FC330FE-642E-6452-B615-E5CA454FDC95}"/>
                </a:ext>
              </a:extLst>
            </p:cNvPr>
            <p:cNvSpPr txBox="1"/>
            <p:nvPr/>
          </p:nvSpPr>
          <p:spPr>
            <a:xfrm>
              <a:off x="8107888" y="1748260"/>
              <a:ext cx="2353291" cy="400494"/>
            </a:xfrm>
            <a:prstGeom prst="rect">
              <a:avLst/>
            </a:prstGeom>
            <a:noFill/>
          </p:spPr>
          <p:txBody>
            <a:bodyPr wrap="square">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التحفيز من خلال التقدير والمكافآت  </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240" name="Group 239">
            <a:extLst>
              <a:ext uri="{FF2B5EF4-FFF2-40B4-BE49-F238E27FC236}">
                <a16:creationId xmlns:a16="http://schemas.microsoft.com/office/drawing/2014/main" id="{554EA091-6460-F7B3-EC0F-ED501EF5E425}"/>
              </a:ext>
            </a:extLst>
          </p:cNvPr>
          <p:cNvGrpSpPr/>
          <p:nvPr/>
        </p:nvGrpSpPr>
        <p:grpSpPr>
          <a:xfrm>
            <a:off x="2890256" y="4087333"/>
            <a:ext cx="3213735" cy="1017995"/>
            <a:chOff x="7879645" y="417689"/>
            <a:chExt cx="3213735" cy="1017995"/>
          </a:xfrm>
        </p:grpSpPr>
        <p:grpSp>
          <p:nvGrpSpPr>
            <p:cNvPr id="241" name="Group 240">
              <a:extLst>
                <a:ext uri="{FF2B5EF4-FFF2-40B4-BE49-F238E27FC236}">
                  <a16:creationId xmlns:a16="http://schemas.microsoft.com/office/drawing/2014/main" id="{F25EBD45-5257-DE05-FD8C-F150E1ED2018}"/>
                </a:ext>
              </a:extLst>
            </p:cNvPr>
            <p:cNvGrpSpPr/>
            <p:nvPr/>
          </p:nvGrpSpPr>
          <p:grpSpPr>
            <a:xfrm>
              <a:off x="7879645" y="417689"/>
              <a:ext cx="3213735" cy="1017995"/>
              <a:chOff x="7292622" y="1140178"/>
              <a:chExt cx="3213735" cy="1017995"/>
            </a:xfrm>
          </p:grpSpPr>
          <p:grpSp>
            <p:nvGrpSpPr>
              <p:cNvPr id="243" name="Group 242">
                <a:extLst>
                  <a:ext uri="{FF2B5EF4-FFF2-40B4-BE49-F238E27FC236}">
                    <a16:creationId xmlns:a16="http://schemas.microsoft.com/office/drawing/2014/main" id="{DD2CEF03-23FD-C357-D119-0951F78B861F}"/>
                  </a:ext>
                </a:extLst>
              </p:cNvPr>
              <p:cNvGrpSpPr/>
              <p:nvPr/>
            </p:nvGrpSpPr>
            <p:grpSpPr>
              <a:xfrm>
                <a:off x="7292622" y="1140178"/>
                <a:ext cx="3213735" cy="999501"/>
                <a:chOff x="6096000" y="1140178"/>
                <a:chExt cx="4410357" cy="1371661"/>
              </a:xfrm>
            </p:grpSpPr>
            <p:sp>
              <p:nvSpPr>
                <p:cNvPr id="245" name="Freeform: Shape 244">
                  <a:extLst>
                    <a:ext uri="{FF2B5EF4-FFF2-40B4-BE49-F238E27FC236}">
                      <a16:creationId xmlns:a16="http://schemas.microsoft.com/office/drawing/2014/main" id="{CE5467CF-87DD-B857-6974-7547EA70EA8B}"/>
                    </a:ext>
                  </a:extLst>
                </p:cNvPr>
                <p:cNvSpPr/>
                <p:nvPr/>
              </p:nvSpPr>
              <p:spPr>
                <a:xfrm>
                  <a:off x="6096000" y="1140178"/>
                  <a:ext cx="4074523" cy="1085937"/>
                </a:xfrm>
                <a:custGeom>
                  <a:avLst/>
                  <a:gdLst>
                    <a:gd name="connsiteX0" fmla="*/ 0 w 4074523"/>
                    <a:gd name="connsiteY0" fmla="*/ 0 h 1085937"/>
                    <a:gd name="connsiteX1" fmla="*/ 4074523 w 4074523"/>
                    <a:gd name="connsiteY1" fmla="*/ 0 h 1085937"/>
                    <a:gd name="connsiteX2" fmla="*/ 4074523 w 4074523"/>
                    <a:gd name="connsiteY2" fmla="*/ 1085938 h 1085937"/>
                    <a:gd name="connsiteX3" fmla="*/ 0 w 4074523"/>
                    <a:gd name="connsiteY3" fmla="*/ 1085938 h 1085937"/>
                  </a:gdLst>
                  <a:ahLst/>
                  <a:cxnLst>
                    <a:cxn ang="0">
                      <a:pos x="connsiteX0" y="connsiteY0"/>
                    </a:cxn>
                    <a:cxn ang="0">
                      <a:pos x="connsiteX1" y="connsiteY1"/>
                    </a:cxn>
                    <a:cxn ang="0">
                      <a:pos x="connsiteX2" y="connsiteY2"/>
                    </a:cxn>
                    <a:cxn ang="0">
                      <a:pos x="connsiteX3" y="connsiteY3"/>
                    </a:cxn>
                  </a:cxnLst>
                  <a:rect l="l" t="t" r="r" b="b"/>
                  <a:pathLst>
                    <a:path w="4074523" h="1085937">
                      <a:moveTo>
                        <a:pt x="0" y="0"/>
                      </a:moveTo>
                      <a:lnTo>
                        <a:pt x="4074523" y="0"/>
                      </a:lnTo>
                      <a:lnTo>
                        <a:pt x="4074523" y="1085938"/>
                      </a:lnTo>
                      <a:lnTo>
                        <a:pt x="0" y="1085938"/>
                      </a:lnTo>
                      <a:close/>
                    </a:path>
                  </a:pathLst>
                </a:custGeom>
                <a:gradFill flip="none" rotWithShape="1">
                  <a:gsLst>
                    <a:gs pos="0">
                      <a:srgbClr val="A5A5A5">
                        <a:lumMod val="5000"/>
                        <a:lumOff val="95000"/>
                      </a:srgbClr>
                    </a:gs>
                    <a:gs pos="74000">
                      <a:srgbClr val="A5A5A5">
                        <a:lumMod val="45000"/>
                        <a:lumOff val="55000"/>
                      </a:srgbClr>
                    </a:gs>
                    <a:gs pos="83000">
                      <a:srgbClr val="A5A5A5">
                        <a:lumMod val="45000"/>
                        <a:lumOff val="55000"/>
                      </a:srgbClr>
                    </a:gs>
                    <a:gs pos="100000">
                      <a:srgbClr val="A5A5A5">
                        <a:lumMod val="30000"/>
                        <a:lumOff val="70000"/>
                      </a:srgbClr>
                    </a:gs>
                  </a:gsLst>
                  <a:lin ang="5400000" scaled="1"/>
                  <a:tileRect/>
                </a:gradFill>
                <a:ln w="31124" cap="flat">
                  <a:solidFill>
                    <a:srgbClr val="168489"/>
                  </a:solid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ndParaRPr>
                </a:p>
              </p:txBody>
            </p:sp>
            <p:sp>
              <p:nvSpPr>
                <p:cNvPr id="246" name="Freeform: Shape 245">
                  <a:extLst>
                    <a:ext uri="{FF2B5EF4-FFF2-40B4-BE49-F238E27FC236}">
                      <a16:creationId xmlns:a16="http://schemas.microsoft.com/office/drawing/2014/main" id="{228AA402-DE1D-59BE-1931-5CE4C45D62EF}"/>
                    </a:ext>
                  </a:extLst>
                </p:cNvPr>
                <p:cNvSpPr/>
                <p:nvPr/>
              </p:nvSpPr>
              <p:spPr>
                <a:xfrm>
                  <a:off x="10170523" y="1140178"/>
                  <a:ext cx="335834" cy="1138227"/>
                </a:xfrm>
                <a:custGeom>
                  <a:avLst/>
                  <a:gdLst>
                    <a:gd name="connsiteX0" fmla="*/ 0 w 335834"/>
                    <a:gd name="connsiteY0" fmla="*/ 0 h 1138227"/>
                    <a:gd name="connsiteX1" fmla="*/ 0 w 335834"/>
                    <a:gd name="connsiteY1" fmla="*/ 1138227 h 1138227"/>
                    <a:gd name="connsiteX2" fmla="*/ 335834 w 335834"/>
                    <a:gd name="connsiteY2" fmla="*/ 859039 h 1138227"/>
                    <a:gd name="connsiteX3" fmla="*/ 0 w 335834"/>
                    <a:gd name="connsiteY3" fmla="*/ 0 h 1138227"/>
                  </a:gdLst>
                  <a:ahLst/>
                  <a:cxnLst>
                    <a:cxn ang="0">
                      <a:pos x="connsiteX0" y="connsiteY0"/>
                    </a:cxn>
                    <a:cxn ang="0">
                      <a:pos x="connsiteX1" y="connsiteY1"/>
                    </a:cxn>
                    <a:cxn ang="0">
                      <a:pos x="connsiteX2" y="connsiteY2"/>
                    </a:cxn>
                    <a:cxn ang="0">
                      <a:pos x="connsiteX3" y="connsiteY3"/>
                    </a:cxn>
                  </a:cxnLst>
                  <a:rect l="l" t="t" r="r" b="b"/>
                  <a:pathLst>
                    <a:path w="335834" h="1138227">
                      <a:moveTo>
                        <a:pt x="0" y="0"/>
                      </a:moveTo>
                      <a:lnTo>
                        <a:pt x="0" y="1138227"/>
                      </a:lnTo>
                      <a:lnTo>
                        <a:pt x="335834" y="859039"/>
                      </a:lnTo>
                      <a:lnTo>
                        <a:pt x="0" y="0"/>
                      </a:lnTo>
                      <a:close/>
                    </a:path>
                  </a:pathLst>
                </a:custGeom>
                <a:solidFill>
                  <a:srgbClr val="168489"/>
                </a:solidFill>
                <a:ln w="31124"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ndParaRPr>
                </a:p>
              </p:txBody>
            </p:sp>
            <p:sp>
              <p:nvSpPr>
                <p:cNvPr id="247" name="Freeform: Shape 246">
                  <a:extLst>
                    <a:ext uri="{FF2B5EF4-FFF2-40B4-BE49-F238E27FC236}">
                      <a16:creationId xmlns:a16="http://schemas.microsoft.com/office/drawing/2014/main" id="{2E33C269-F04D-3257-A64B-7235C8E323D2}"/>
                    </a:ext>
                  </a:extLst>
                </p:cNvPr>
                <p:cNvSpPr/>
                <p:nvPr/>
              </p:nvSpPr>
              <p:spPr>
                <a:xfrm>
                  <a:off x="9106994" y="1999217"/>
                  <a:ext cx="1399362" cy="512622"/>
                </a:xfrm>
                <a:custGeom>
                  <a:avLst/>
                  <a:gdLst>
                    <a:gd name="connsiteX0" fmla="*/ 149398 w 1399362"/>
                    <a:gd name="connsiteY0" fmla="*/ 512622 h 512622"/>
                    <a:gd name="connsiteX1" fmla="*/ 791188 w 1399362"/>
                    <a:gd name="connsiteY1" fmla="*/ 512622 h 512622"/>
                    <a:gd name="connsiteX2" fmla="*/ 1007504 w 1399362"/>
                    <a:gd name="connsiteY2" fmla="*/ 512622 h 512622"/>
                    <a:gd name="connsiteX3" fmla="*/ 1399363 w 1399362"/>
                    <a:gd name="connsiteY3" fmla="*/ 0 h 512622"/>
                    <a:gd name="connsiteX4" fmla="*/ 791188 w 1399362"/>
                    <a:gd name="connsiteY4" fmla="*/ 0 h 512622"/>
                    <a:gd name="connsiteX5" fmla="*/ 662021 w 1399362"/>
                    <a:gd name="connsiteY5" fmla="*/ 0 h 512622"/>
                    <a:gd name="connsiteX6" fmla="*/ 395594 w 1399362"/>
                    <a:gd name="connsiteY6" fmla="*/ 0 h 512622"/>
                    <a:gd name="connsiteX7" fmla="*/ 0 w 1399362"/>
                    <a:gd name="connsiteY7" fmla="*/ 512622 h 512622"/>
                    <a:gd name="connsiteX8" fmla="*/ 149398 w 1399362"/>
                    <a:gd name="connsiteY8" fmla="*/ 512622 h 512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99362" h="512622">
                      <a:moveTo>
                        <a:pt x="149398" y="512622"/>
                      </a:moveTo>
                      <a:lnTo>
                        <a:pt x="791188" y="512622"/>
                      </a:lnTo>
                      <a:lnTo>
                        <a:pt x="1007504" y="512622"/>
                      </a:lnTo>
                      <a:lnTo>
                        <a:pt x="1399363" y="0"/>
                      </a:lnTo>
                      <a:lnTo>
                        <a:pt x="791188" y="0"/>
                      </a:lnTo>
                      <a:lnTo>
                        <a:pt x="662021" y="0"/>
                      </a:lnTo>
                      <a:lnTo>
                        <a:pt x="395594" y="0"/>
                      </a:lnTo>
                      <a:lnTo>
                        <a:pt x="0" y="512622"/>
                      </a:lnTo>
                      <a:lnTo>
                        <a:pt x="149398" y="512622"/>
                      </a:lnTo>
                      <a:close/>
                    </a:path>
                  </a:pathLst>
                </a:custGeom>
                <a:solidFill>
                  <a:srgbClr val="168489"/>
                </a:solidFill>
                <a:ln w="31124"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Calibri" panose="020F0502020204030204"/>
                  </a:endParaRPr>
                </a:p>
              </p:txBody>
            </p:sp>
          </p:grpSp>
          <p:sp>
            <p:nvSpPr>
              <p:cNvPr id="244" name="TextBox 243">
                <a:extLst>
                  <a:ext uri="{FF2B5EF4-FFF2-40B4-BE49-F238E27FC236}">
                    <a16:creationId xmlns:a16="http://schemas.microsoft.com/office/drawing/2014/main" id="{E155B32E-F9CB-EE46-46FB-A2989719EB86}"/>
                  </a:ext>
                </a:extLst>
              </p:cNvPr>
              <p:cNvSpPr txBox="1"/>
              <p:nvPr/>
            </p:nvSpPr>
            <p:spPr>
              <a:xfrm>
                <a:off x="9719733" y="1788841"/>
                <a:ext cx="541908" cy="369332"/>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en-US" b="1" kern="0" dirty="0">
                    <a:solidFill>
                      <a:prstClr val="white"/>
                    </a:solidFill>
                    <a:latin typeface="Calibri" panose="020F0502020204030204"/>
                  </a:rPr>
                  <a:t>05</a:t>
                </a:r>
                <a:endParaRPr kumimoji="0" lang="ar-SY" sz="1800" b="1" i="0" u="none" strike="noStrike" kern="0" cap="none" spc="0" normalizeH="0" baseline="0" noProof="0" dirty="0">
                  <a:ln>
                    <a:noFill/>
                  </a:ln>
                  <a:solidFill>
                    <a:prstClr val="white"/>
                  </a:solidFill>
                  <a:effectLst/>
                  <a:uLnTx/>
                  <a:uFillTx/>
                  <a:latin typeface="Calibri" panose="020F0502020204030204"/>
                </a:endParaRPr>
              </a:p>
            </p:txBody>
          </p:sp>
        </p:grpSp>
        <p:sp>
          <p:nvSpPr>
            <p:cNvPr id="242" name="TextBox 241">
              <a:extLst>
                <a:ext uri="{FF2B5EF4-FFF2-40B4-BE49-F238E27FC236}">
                  <a16:creationId xmlns:a16="http://schemas.microsoft.com/office/drawing/2014/main" id="{FF892980-B79B-C44C-0EDA-925E720B7C94}"/>
                </a:ext>
              </a:extLst>
            </p:cNvPr>
            <p:cNvSpPr txBox="1"/>
            <p:nvPr/>
          </p:nvSpPr>
          <p:spPr>
            <a:xfrm>
              <a:off x="8263854" y="523483"/>
              <a:ext cx="2124999" cy="400494"/>
            </a:xfrm>
            <a:prstGeom prst="rect">
              <a:avLst/>
            </a:prstGeom>
            <a:noFill/>
          </p:spPr>
          <p:txBody>
            <a:bodyPr wrap="square">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تقديم الدعم النفسي والشخصي  </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spTree>
    <p:extLst>
      <p:ext uri="{BB962C8B-B14F-4D97-AF65-F5344CB8AC3E}">
        <p14:creationId xmlns:p14="http://schemas.microsoft.com/office/powerpoint/2010/main" val="11321260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2"/>
                                        </p:tgtEl>
                                        <p:attrNameLst>
                                          <p:attrName>style.visibility</p:attrName>
                                        </p:attrNameLst>
                                      </p:cBhvr>
                                      <p:to>
                                        <p:strVal val="visible"/>
                                      </p:to>
                                    </p:set>
                                    <p:animEffect transition="in" filter="fade">
                                      <p:cBhvr>
                                        <p:cTn id="14" dur="1000"/>
                                        <p:tgtEl>
                                          <p:spTgt spid="22"/>
                                        </p:tgtEl>
                                      </p:cBhvr>
                                    </p:animEffect>
                                    <p:anim calcmode="lin" valueType="num">
                                      <p:cBhvr>
                                        <p:cTn id="15" dur="1000" fill="hold"/>
                                        <p:tgtEl>
                                          <p:spTgt spid="22"/>
                                        </p:tgtEl>
                                        <p:attrNameLst>
                                          <p:attrName>ppt_x</p:attrName>
                                        </p:attrNameLst>
                                      </p:cBhvr>
                                      <p:tavLst>
                                        <p:tav tm="0">
                                          <p:val>
                                            <p:strVal val="#ppt_x"/>
                                          </p:val>
                                        </p:tav>
                                        <p:tav tm="100000">
                                          <p:val>
                                            <p:strVal val="#ppt_x"/>
                                          </p:val>
                                        </p:tav>
                                      </p:tavLst>
                                    </p:anim>
                                    <p:anim calcmode="lin" valueType="num">
                                      <p:cBhvr>
                                        <p:cTn id="16"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0"/>
                                        </p:tgtEl>
                                        <p:attrNameLst>
                                          <p:attrName>style.visibility</p:attrName>
                                        </p:attrNameLst>
                                      </p:cBhvr>
                                      <p:to>
                                        <p:strVal val="visible"/>
                                      </p:to>
                                    </p:set>
                                    <p:animEffect transition="in" filter="fade">
                                      <p:cBhvr>
                                        <p:cTn id="21" dur="1000"/>
                                        <p:tgtEl>
                                          <p:spTgt spid="30"/>
                                        </p:tgtEl>
                                      </p:cBhvr>
                                    </p:animEffect>
                                    <p:anim calcmode="lin" valueType="num">
                                      <p:cBhvr>
                                        <p:cTn id="22" dur="1000" fill="hold"/>
                                        <p:tgtEl>
                                          <p:spTgt spid="30"/>
                                        </p:tgtEl>
                                        <p:attrNameLst>
                                          <p:attrName>ppt_x</p:attrName>
                                        </p:attrNameLst>
                                      </p:cBhvr>
                                      <p:tavLst>
                                        <p:tav tm="0">
                                          <p:val>
                                            <p:strVal val="#ppt_x"/>
                                          </p:val>
                                        </p:tav>
                                        <p:tav tm="100000">
                                          <p:val>
                                            <p:strVal val="#ppt_x"/>
                                          </p:val>
                                        </p:tav>
                                      </p:tavLst>
                                    </p:anim>
                                    <p:anim calcmode="lin" valueType="num">
                                      <p:cBhvr>
                                        <p:cTn id="23"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232"/>
                                        </p:tgtEl>
                                        <p:attrNameLst>
                                          <p:attrName>style.visibility</p:attrName>
                                        </p:attrNameLst>
                                      </p:cBhvr>
                                      <p:to>
                                        <p:strVal val="visible"/>
                                      </p:to>
                                    </p:set>
                                    <p:animEffect transition="in" filter="fade">
                                      <p:cBhvr>
                                        <p:cTn id="28" dur="1000"/>
                                        <p:tgtEl>
                                          <p:spTgt spid="232"/>
                                        </p:tgtEl>
                                      </p:cBhvr>
                                    </p:animEffect>
                                    <p:anim calcmode="lin" valueType="num">
                                      <p:cBhvr>
                                        <p:cTn id="29" dur="1000" fill="hold"/>
                                        <p:tgtEl>
                                          <p:spTgt spid="232"/>
                                        </p:tgtEl>
                                        <p:attrNameLst>
                                          <p:attrName>ppt_x</p:attrName>
                                        </p:attrNameLst>
                                      </p:cBhvr>
                                      <p:tavLst>
                                        <p:tav tm="0">
                                          <p:val>
                                            <p:strVal val="#ppt_x"/>
                                          </p:val>
                                        </p:tav>
                                        <p:tav tm="100000">
                                          <p:val>
                                            <p:strVal val="#ppt_x"/>
                                          </p:val>
                                        </p:tav>
                                      </p:tavLst>
                                    </p:anim>
                                    <p:anim calcmode="lin" valueType="num">
                                      <p:cBhvr>
                                        <p:cTn id="30" dur="1000" fill="hold"/>
                                        <p:tgtEl>
                                          <p:spTgt spid="232"/>
                                        </p:tgtEl>
                                        <p:attrNameLst>
                                          <p:attrName>ppt_y</p:attrName>
                                        </p:attrNameLst>
                                      </p:cBhvr>
                                      <p:tavLst>
                                        <p:tav tm="0">
                                          <p:val>
                                            <p:strVal val="#ppt_y+.1"/>
                                          </p:val>
                                        </p:tav>
                                        <p:tav tm="100000">
                                          <p:val>
                                            <p:strVal val="#ppt_y"/>
                                          </p:val>
                                        </p:tav>
                                      </p:tavLst>
                                    </p:anim>
                                  </p:childTnLst>
                                </p:cTn>
                              </p:par>
                              <p:par>
                                <p:cTn id="31" presetID="42" presetClass="entr" presetSubtype="0" fill="hold" nodeType="withEffect">
                                  <p:stCondLst>
                                    <p:cond delay="0"/>
                                  </p:stCondLst>
                                  <p:childTnLst>
                                    <p:set>
                                      <p:cBhvr>
                                        <p:cTn id="32" dur="1" fill="hold">
                                          <p:stCondLst>
                                            <p:cond delay="0"/>
                                          </p:stCondLst>
                                        </p:cTn>
                                        <p:tgtEl>
                                          <p:spTgt spid="240"/>
                                        </p:tgtEl>
                                        <p:attrNameLst>
                                          <p:attrName>style.visibility</p:attrName>
                                        </p:attrNameLst>
                                      </p:cBhvr>
                                      <p:to>
                                        <p:strVal val="visible"/>
                                      </p:to>
                                    </p:set>
                                    <p:animEffect transition="in" filter="fade">
                                      <p:cBhvr>
                                        <p:cTn id="33" dur="1000"/>
                                        <p:tgtEl>
                                          <p:spTgt spid="240"/>
                                        </p:tgtEl>
                                      </p:cBhvr>
                                    </p:animEffect>
                                    <p:anim calcmode="lin" valueType="num">
                                      <p:cBhvr>
                                        <p:cTn id="34" dur="1000" fill="hold"/>
                                        <p:tgtEl>
                                          <p:spTgt spid="240"/>
                                        </p:tgtEl>
                                        <p:attrNameLst>
                                          <p:attrName>ppt_x</p:attrName>
                                        </p:attrNameLst>
                                      </p:cBhvr>
                                      <p:tavLst>
                                        <p:tav tm="0">
                                          <p:val>
                                            <p:strVal val="#ppt_x"/>
                                          </p:val>
                                        </p:tav>
                                        <p:tav tm="100000">
                                          <p:val>
                                            <p:strVal val="#ppt_x"/>
                                          </p:val>
                                        </p:tav>
                                      </p:tavLst>
                                    </p:anim>
                                    <p:anim calcmode="lin" valueType="num">
                                      <p:cBhvr>
                                        <p:cTn id="35" dur="1000" fill="hold"/>
                                        <p:tgtEl>
                                          <p:spTgt spid="24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2190733" y="675008"/>
            <a:ext cx="7810534" cy="968852"/>
            <a:chOff x="2190733" y="519096"/>
            <a:chExt cx="7810534" cy="968852"/>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190733" y="519096"/>
              <a:ext cx="7810534"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استراتيجيات معالجة ضعف الأداء الفردي</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14" name="Group 13">
            <a:extLst>
              <a:ext uri="{FF2B5EF4-FFF2-40B4-BE49-F238E27FC236}">
                <a16:creationId xmlns:a16="http://schemas.microsoft.com/office/drawing/2014/main" id="{D7C012CA-F151-1B6A-65BA-7F404CC51F97}"/>
              </a:ext>
            </a:extLst>
          </p:cNvPr>
          <p:cNvGrpSpPr/>
          <p:nvPr/>
        </p:nvGrpSpPr>
        <p:grpSpPr>
          <a:xfrm>
            <a:off x="8394399" y="1964438"/>
            <a:ext cx="3213735" cy="1017995"/>
            <a:chOff x="7879645" y="417689"/>
            <a:chExt cx="3213735" cy="1017995"/>
          </a:xfrm>
        </p:grpSpPr>
        <p:grpSp>
          <p:nvGrpSpPr>
            <p:cNvPr id="15" name="Group 14">
              <a:extLst>
                <a:ext uri="{FF2B5EF4-FFF2-40B4-BE49-F238E27FC236}">
                  <a16:creationId xmlns:a16="http://schemas.microsoft.com/office/drawing/2014/main" id="{89E407EB-FC23-FB7B-8AEE-B07AAABE2C25}"/>
                </a:ext>
              </a:extLst>
            </p:cNvPr>
            <p:cNvGrpSpPr/>
            <p:nvPr/>
          </p:nvGrpSpPr>
          <p:grpSpPr>
            <a:xfrm>
              <a:off x="7879645" y="417689"/>
              <a:ext cx="3213735" cy="1017995"/>
              <a:chOff x="7292622" y="1140178"/>
              <a:chExt cx="3213735" cy="1017995"/>
            </a:xfrm>
          </p:grpSpPr>
          <p:grpSp>
            <p:nvGrpSpPr>
              <p:cNvPr id="17" name="Group 16">
                <a:extLst>
                  <a:ext uri="{FF2B5EF4-FFF2-40B4-BE49-F238E27FC236}">
                    <a16:creationId xmlns:a16="http://schemas.microsoft.com/office/drawing/2014/main" id="{416F1A4C-DA11-347C-DA83-BAD4478C50D2}"/>
                  </a:ext>
                </a:extLst>
              </p:cNvPr>
              <p:cNvGrpSpPr/>
              <p:nvPr/>
            </p:nvGrpSpPr>
            <p:grpSpPr>
              <a:xfrm>
                <a:off x="7292622" y="1140178"/>
                <a:ext cx="3213735" cy="999501"/>
                <a:chOff x="6096000" y="1140178"/>
                <a:chExt cx="4410357" cy="1371661"/>
              </a:xfrm>
            </p:grpSpPr>
            <p:sp>
              <p:nvSpPr>
                <p:cNvPr id="19" name="Freeform: Shape 18">
                  <a:extLst>
                    <a:ext uri="{FF2B5EF4-FFF2-40B4-BE49-F238E27FC236}">
                      <a16:creationId xmlns:a16="http://schemas.microsoft.com/office/drawing/2014/main" id="{B8E14F0B-6E9F-84FB-F934-E12453A027B7}"/>
                    </a:ext>
                  </a:extLst>
                </p:cNvPr>
                <p:cNvSpPr/>
                <p:nvPr/>
              </p:nvSpPr>
              <p:spPr>
                <a:xfrm>
                  <a:off x="6096000" y="1140178"/>
                  <a:ext cx="4074523" cy="1085937"/>
                </a:xfrm>
                <a:custGeom>
                  <a:avLst/>
                  <a:gdLst>
                    <a:gd name="connsiteX0" fmla="*/ 0 w 4074523"/>
                    <a:gd name="connsiteY0" fmla="*/ 0 h 1085937"/>
                    <a:gd name="connsiteX1" fmla="*/ 4074523 w 4074523"/>
                    <a:gd name="connsiteY1" fmla="*/ 0 h 1085937"/>
                    <a:gd name="connsiteX2" fmla="*/ 4074523 w 4074523"/>
                    <a:gd name="connsiteY2" fmla="*/ 1085938 h 1085937"/>
                    <a:gd name="connsiteX3" fmla="*/ 0 w 4074523"/>
                    <a:gd name="connsiteY3" fmla="*/ 1085938 h 1085937"/>
                  </a:gdLst>
                  <a:ahLst/>
                  <a:cxnLst>
                    <a:cxn ang="0">
                      <a:pos x="connsiteX0" y="connsiteY0"/>
                    </a:cxn>
                    <a:cxn ang="0">
                      <a:pos x="connsiteX1" y="connsiteY1"/>
                    </a:cxn>
                    <a:cxn ang="0">
                      <a:pos x="connsiteX2" y="connsiteY2"/>
                    </a:cxn>
                    <a:cxn ang="0">
                      <a:pos x="connsiteX3" y="connsiteY3"/>
                    </a:cxn>
                  </a:cxnLst>
                  <a:rect l="l" t="t" r="r" b="b"/>
                  <a:pathLst>
                    <a:path w="4074523" h="1085937">
                      <a:moveTo>
                        <a:pt x="0" y="0"/>
                      </a:moveTo>
                      <a:lnTo>
                        <a:pt x="4074523" y="0"/>
                      </a:lnTo>
                      <a:lnTo>
                        <a:pt x="4074523" y="1085938"/>
                      </a:lnTo>
                      <a:lnTo>
                        <a:pt x="0" y="1085938"/>
                      </a:lnTo>
                      <a:close/>
                    </a:path>
                  </a:pathLst>
                </a:custGeom>
                <a:gradFill flip="none" rotWithShape="1">
                  <a:gsLst>
                    <a:gs pos="0">
                      <a:srgbClr val="A5A5A5">
                        <a:lumMod val="5000"/>
                        <a:lumOff val="95000"/>
                      </a:srgbClr>
                    </a:gs>
                    <a:gs pos="74000">
                      <a:srgbClr val="A5A5A5">
                        <a:lumMod val="45000"/>
                        <a:lumOff val="55000"/>
                      </a:srgbClr>
                    </a:gs>
                    <a:gs pos="83000">
                      <a:srgbClr val="A5A5A5">
                        <a:lumMod val="45000"/>
                        <a:lumOff val="55000"/>
                      </a:srgbClr>
                    </a:gs>
                    <a:gs pos="100000">
                      <a:srgbClr val="A5A5A5">
                        <a:lumMod val="30000"/>
                        <a:lumOff val="70000"/>
                      </a:srgbClr>
                    </a:gs>
                  </a:gsLst>
                  <a:lin ang="5400000" scaled="1"/>
                  <a:tileRect/>
                </a:gradFill>
                <a:ln w="31124" cap="flat">
                  <a:solidFill>
                    <a:srgbClr val="168489"/>
                  </a:solid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ndParaRPr>
                </a:p>
              </p:txBody>
            </p:sp>
            <p:sp>
              <p:nvSpPr>
                <p:cNvPr id="20" name="Freeform: Shape 19">
                  <a:extLst>
                    <a:ext uri="{FF2B5EF4-FFF2-40B4-BE49-F238E27FC236}">
                      <a16:creationId xmlns:a16="http://schemas.microsoft.com/office/drawing/2014/main" id="{78158700-9167-D772-2E1C-0B80E1E1DDF0}"/>
                    </a:ext>
                  </a:extLst>
                </p:cNvPr>
                <p:cNvSpPr/>
                <p:nvPr/>
              </p:nvSpPr>
              <p:spPr>
                <a:xfrm>
                  <a:off x="10170523" y="1140178"/>
                  <a:ext cx="335834" cy="1138227"/>
                </a:xfrm>
                <a:custGeom>
                  <a:avLst/>
                  <a:gdLst>
                    <a:gd name="connsiteX0" fmla="*/ 0 w 335834"/>
                    <a:gd name="connsiteY0" fmla="*/ 0 h 1138227"/>
                    <a:gd name="connsiteX1" fmla="*/ 0 w 335834"/>
                    <a:gd name="connsiteY1" fmla="*/ 1138227 h 1138227"/>
                    <a:gd name="connsiteX2" fmla="*/ 335834 w 335834"/>
                    <a:gd name="connsiteY2" fmla="*/ 859039 h 1138227"/>
                    <a:gd name="connsiteX3" fmla="*/ 0 w 335834"/>
                    <a:gd name="connsiteY3" fmla="*/ 0 h 1138227"/>
                  </a:gdLst>
                  <a:ahLst/>
                  <a:cxnLst>
                    <a:cxn ang="0">
                      <a:pos x="connsiteX0" y="connsiteY0"/>
                    </a:cxn>
                    <a:cxn ang="0">
                      <a:pos x="connsiteX1" y="connsiteY1"/>
                    </a:cxn>
                    <a:cxn ang="0">
                      <a:pos x="connsiteX2" y="connsiteY2"/>
                    </a:cxn>
                    <a:cxn ang="0">
                      <a:pos x="connsiteX3" y="connsiteY3"/>
                    </a:cxn>
                  </a:cxnLst>
                  <a:rect l="l" t="t" r="r" b="b"/>
                  <a:pathLst>
                    <a:path w="335834" h="1138227">
                      <a:moveTo>
                        <a:pt x="0" y="0"/>
                      </a:moveTo>
                      <a:lnTo>
                        <a:pt x="0" y="1138227"/>
                      </a:lnTo>
                      <a:lnTo>
                        <a:pt x="335834" y="859039"/>
                      </a:lnTo>
                      <a:lnTo>
                        <a:pt x="0" y="0"/>
                      </a:lnTo>
                      <a:close/>
                    </a:path>
                  </a:pathLst>
                </a:custGeom>
                <a:solidFill>
                  <a:srgbClr val="168489"/>
                </a:solidFill>
                <a:ln w="31124"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ndParaRPr>
                </a:p>
              </p:txBody>
            </p:sp>
            <p:sp>
              <p:nvSpPr>
                <p:cNvPr id="21" name="Freeform: Shape 20">
                  <a:extLst>
                    <a:ext uri="{FF2B5EF4-FFF2-40B4-BE49-F238E27FC236}">
                      <a16:creationId xmlns:a16="http://schemas.microsoft.com/office/drawing/2014/main" id="{0B6EE8EC-9040-F4F2-8B33-2E94B7463F59}"/>
                    </a:ext>
                  </a:extLst>
                </p:cNvPr>
                <p:cNvSpPr/>
                <p:nvPr/>
              </p:nvSpPr>
              <p:spPr>
                <a:xfrm>
                  <a:off x="9106994" y="1999217"/>
                  <a:ext cx="1399362" cy="512622"/>
                </a:xfrm>
                <a:custGeom>
                  <a:avLst/>
                  <a:gdLst>
                    <a:gd name="connsiteX0" fmla="*/ 149398 w 1399362"/>
                    <a:gd name="connsiteY0" fmla="*/ 512622 h 512622"/>
                    <a:gd name="connsiteX1" fmla="*/ 791188 w 1399362"/>
                    <a:gd name="connsiteY1" fmla="*/ 512622 h 512622"/>
                    <a:gd name="connsiteX2" fmla="*/ 1007504 w 1399362"/>
                    <a:gd name="connsiteY2" fmla="*/ 512622 h 512622"/>
                    <a:gd name="connsiteX3" fmla="*/ 1399363 w 1399362"/>
                    <a:gd name="connsiteY3" fmla="*/ 0 h 512622"/>
                    <a:gd name="connsiteX4" fmla="*/ 791188 w 1399362"/>
                    <a:gd name="connsiteY4" fmla="*/ 0 h 512622"/>
                    <a:gd name="connsiteX5" fmla="*/ 662021 w 1399362"/>
                    <a:gd name="connsiteY5" fmla="*/ 0 h 512622"/>
                    <a:gd name="connsiteX6" fmla="*/ 395594 w 1399362"/>
                    <a:gd name="connsiteY6" fmla="*/ 0 h 512622"/>
                    <a:gd name="connsiteX7" fmla="*/ 0 w 1399362"/>
                    <a:gd name="connsiteY7" fmla="*/ 512622 h 512622"/>
                    <a:gd name="connsiteX8" fmla="*/ 149398 w 1399362"/>
                    <a:gd name="connsiteY8" fmla="*/ 512622 h 512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99362" h="512622">
                      <a:moveTo>
                        <a:pt x="149398" y="512622"/>
                      </a:moveTo>
                      <a:lnTo>
                        <a:pt x="791188" y="512622"/>
                      </a:lnTo>
                      <a:lnTo>
                        <a:pt x="1007504" y="512622"/>
                      </a:lnTo>
                      <a:lnTo>
                        <a:pt x="1399363" y="0"/>
                      </a:lnTo>
                      <a:lnTo>
                        <a:pt x="791188" y="0"/>
                      </a:lnTo>
                      <a:lnTo>
                        <a:pt x="662021" y="0"/>
                      </a:lnTo>
                      <a:lnTo>
                        <a:pt x="395594" y="0"/>
                      </a:lnTo>
                      <a:lnTo>
                        <a:pt x="0" y="512622"/>
                      </a:lnTo>
                      <a:lnTo>
                        <a:pt x="149398" y="512622"/>
                      </a:lnTo>
                      <a:close/>
                    </a:path>
                  </a:pathLst>
                </a:custGeom>
                <a:solidFill>
                  <a:srgbClr val="168489"/>
                </a:solidFill>
                <a:ln w="31124"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Calibri" panose="020F0502020204030204"/>
                  </a:endParaRPr>
                </a:p>
              </p:txBody>
            </p:sp>
          </p:grpSp>
          <p:sp>
            <p:nvSpPr>
              <p:cNvPr id="18" name="TextBox 17">
                <a:extLst>
                  <a:ext uri="{FF2B5EF4-FFF2-40B4-BE49-F238E27FC236}">
                    <a16:creationId xmlns:a16="http://schemas.microsoft.com/office/drawing/2014/main" id="{3A96ADB2-6454-DCCD-009B-2451B324288A}"/>
                  </a:ext>
                </a:extLst>
              </p:cNvPr>
              <p:cNvSpPr txBox="1"/>
              <p:nvPr/>
            </p:nvSpPr>
            <p:spPr>
              <a:xfrm>
                <a:off x="9719733" y="1788841"/>
                <a:ext cx="541908" cy="369332"/>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dirty="0">
                    <a:ln>
                      <a:noFill/>
                    </a:ln>
                    <a:solidFill>
                      <a:prstClr val="white"/>
                    </a:solidFill>
                    <a:effectLst/>
                    <a:uLnTx/>
                    <a:uFillTx/>
                    <a:latin typeface="Calibri" panose="020F0502020204030204"/>
                  </a:rPr>
                  <a:t>01</a:t>
                </a:r>
              </a:p>
            </p:txBody>
          </p:sp>
        </p:grpSp>
        <p:sp>
          <p:nvSpPr>
            <p:cNvPr id="16" name="TextBox 15">
              <a:extLst>
                <a:ext uri="{FF2B5EF4-FFF2-40B4-BE49-F238E27FC236}">
                  <a16:creationId xmlns:a16="http://schemas.microsoft.com/office/drawing/2014/main" id="{B77BABBD-CCFD-E2B7-2F1B-C28B51ABDCEC}"/>
                </a:ext>
              </a:extLst>
            </p:cNvPr>
            <p:cNvSpPr txBox="1"/>
            <p:nvPr/>
          </p:nvSpPr>
          <p:spPr>
            <a:xfrm>
              <a:off x="8071851" y="441034"/>
              <a:ext cx="2228628" cy="719043"/>
            </a:xfrm>
            <a:prstGeom prst="rect">
              <a:avLst/>
            </a:prstGeom>
            <a:noFill/>
          </p:spPr>
          <p:txBody>
            <a:bodyPr wrap="square">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تحديد الأسباب الجذرية من خلال الحوار الفردي  </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sp>
        <p:nvSpPr>
          <p:cNvPr id="224" name="TextBox 223">
            <a:extLst>
              <a:ext uri="{FF2B5EF4-FFF2-40B4-BE49-F238E27FC236}">
                <a16:creationId xmlns:a16="http://schemas.microsoft.com/office/drawing/2014/main" id="{A9FA0557-5E8A-92EB-150B-76802D3D67A2}"/>
              </a:ext>
            </a:extLst>
          </p:cNvPr>
          <p:cNvSpPr txBox="1"/>
          <p:nvPr/>
        </p:nvSpPr>
        <p:spPr>
          <a:xfrm>
            <a:off x="2698136" y="3172321"/>
            <a:ext cx="9062369" cy="1154162"/>
          </a:xfrm>
          <a:prstGeom prst="rect">
            <a:avLst/>
          </a:prstGeom>
          <a:noFill/>
        </p:spPr>
        <p:txBody>
          <a:bodyPr wrap="square">
            <a:spAutoFit/>
          </a:bodyPr>
          <a:lstStyle/>
          <a:p>
            <a:pPr marL="342900" indent="-342900" algn="just" rtl="1">
              <a:lnSpc>
                <a:spcPct val="150000"/>
              </a:lnSpc>
              <a:spcAft>
                <a:spcPts val="800"/>
              </a:spcAft>
              <a:buSzPct val="15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الوصف: إجراء جلسات فردية مع الموظف لفهم أسباب ضعف الأداء (مثل نقص المهارات، الإرهاق، أو مشكلات شخصية) باستخدام أسئلة مفتوحة ونهج داعم.  </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
        <p:nvSpPr>
          <p:cNvPr id="227" name="TextBox 226">
            <a:extLst>
              <a:ext uri="{FF2B5EF4-FFF2-40B4-BE49-F238E27FC236}">
                <a16:creationId xmlns:a16="http://schemas.microsoft.com/office/drawing/2014/main" id="{5A449CD3-602A-4FB6-E3C9-A31A9B0DCB69}"/>
              </a:ext>
            </a:extLst>
          </p:cNvPr>
          <p:cNvSpPr txBox="1"/>
          <p:nvPr/>
        </p:nvSpPr>
        <p:spPr>
          <a:xfrm>
            <a:off x="2852427" y="4389116"/>
            <a:ext cx="8908078" cy="1154162"/>
          </a:xfrm>
          <a:prstGeom prst="rect">
            <a:avLst/>
          </a:prstGeom>
          <a:noFill/>
        </p:spPr>
        <p:txBody>
          <a:bodyPr wrap="square">
            <a:spAutoFit/>
          </a:bodyPr>
          <a:lstStyle/>
          <a:p>
            <a:pPr marL="342900" indent="-342900" algn="just" rtl="1">
              <a:lnSpc>
                <a:spcPct val="150000"/>
              </a:lnSpc>
              <a:spcAft>
                <a:spcPts val="800"/>
              </a:spcAft>
              <a:buSzPct val="15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التطبيق في قطاع الطاقة: التركيز على التحديات المحددة التي قد يواجهها الموظف، مثل ضغط العمل في منصة نفطية أو صعوبة التعامل مع تقنيات جديدة في محطة طاقة متجددة.  </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
        <p:nvSpPr>
          <p:cNvPr id="248" name="TextBox 247">
            <a:extLst>
              <a:ext uri="{FF2B5EF4-FFF2-40B4-BE49-F238E27FC236}">
                <a16:creationId xmlns:a16="http://schemas.microsoft.com/office/drawing/2014/main" id="{A565F739-3697-0A51-EAEF-62975B68C8B3}"/>
              </a:ext>
            </a:extLst>
          </p:cNvPr>
          <p:cNvSpPr txBox="1"/>
          <p:nvPr/>
        </p:nvSpPr>
        <p:spPr>
          <a:xfrm>
            <a:off x="2852427" y="5605911"/>
            <a:ext cx="8908078" cy="1154162"/>
          </a:xfrm>
          <a:prstGeom prst="rect">
            <a:avLst/>
          </a:prstGeom>
          <a:noFill/>
        </p:spPr>
        <p:txBody>
          <a:bodyPr wrap="square">
            <a:spAutoFit/>
          </a:bodyPr>
          <a:lstStyle/>
          <a:p>
            <a:pPr marL="342900" lvl="0" indent="-342900" algn="just" rtl="1">
              <a:lnSpc>
                <a:spcPct val="150000"/>
              </a:lnSpc>
              <a:spcAft>
                <a:spcPts val="800"/>
              </a:spcAft>
              <a:buSzPct val="15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مثال: فني في محطة طاقة شمسية يرتكب أخطاء متكررة في صيانة الألواح. يُجري المدير جلسة ليجد أن السبب هو نقص التدريب على أنظمة التتبع الآلي.  </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Tree>
    <p:extLst>
      <p:ext uri="{BB962C8B-B14F-4D97-AF65-F5344CB8AC3E}">
        <p14:creationId xmlns:p14="http://schemas.microsoft.com/office/powerpoint/2010/main" val="4647506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24"/>
                                        </p:tgtEl>
                                        <p:attrNameLst>
                                          <p:attrName>style.visibility</p:attrName>
                                        </p:attrNameLst>
                                      </p:cBhvr>
                                      <p:to>
                                        <p:strVal val="visible"/>
                                      </p:to>
                                    </p:set>
                                    <p:animEffect transition="in" filter="fade">
                                      <p:cBhvr>
                                        <p:cTn id="7" dur="1000"/>
                                        <p:tgtEl>
                                          <p:spTgt spid="224"/>
                                        </p:tgtEl>
                                      </p:cBhvr>
                                    </p:animEffect>
                                    <p:anim calcmode="lin" valueType="num">
                                      <p:cBhvr>
                                        <p:cTn id="8" dur="1000" fill="hold"/>
                                        <p:tgtEl>
                                          <p:spTgt spid="224"/>
                                        </p:tgtEl>
                                        <p:attrNameLst>
                                          <p:attrName>ppt_x</p:attrName>
                                        </p:attrNameLst>
                                      </p:cBhvr>
                                      <p:tavLst>
                                        <p:tav tm="0">
                                          <p:val>
                                            <p:strVal val="#ppt_x"/>
                                          </p:val>
                                        </p:tav>
                                        <p:tav tm="100000">
                                          <p:val>
                                            <p:strVal val="#ppt_x"/>
                                          </p:val>
                                        </p:tav>
                                      </p:tavLst>
                                    </p:anim>
                                    <p:anim calcmode="lin" valueType="num">
                                      <p:cBhvr>
                                        <p:cTn id="9" dur="1000" fill="hold"/>
                                        <p:tgtEl>
                                          <p:spTgt spid="22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27"/>
                                        </p:tgtEl>
                                        <p:attrNameLst>
                                          <p:attrName>style.visibility</p:attrName>
                                        </p:attrNameLst>
                                      </p:cBhvr>
                                      <p:to>
                                        <p:strVal val="visible"/>
                                      </p:to>
                                    </p:set>
                                    <p:animEffect transition="in" filter="fade">
                                      <p:cBhvr>
                                        <p:cTn id="14" dur="1000"/>
                                        <p:tgtEl>
                                          <p:spTgt spid="227"/>
                                        </p:tgtEl>
                                      </p:cBhvr>
                                    </p:animEffect>
                                    <p:anim calcmode="lin" valueType="num">
                                      <p:cBhvr>
                                        <p:cTn id="15" dur="1000" fill="hold"/>
                                        <p:tgtEl>
                                          <p:spTgt spid="227"/>
                                        </p:tgtEl>
                                        <p:attrNameLst>
                                          <p:attrName>ppt_x</p:attrName>
                                        </p:attrNameLst>
                                      </p:cBhvr>
                                      <p:tavLst>
                                        <p:tav tm="0">
                                          <p:val>
                                            <p:strVal val="#ppt_x"/>
                                          </p:val>
                                        </p:tav>
                                        <p:tav tm="100000">
                                          <p:val>
                                            <p:strVal val="#ppt_x"/>
                                          </p:val>
                                        </p:tav>
                                      </p:tavLst>
                                    </p:anim>
                                    <p:anim calcmode="lin" valueType="num">
                                      <p:cBhvr>
                                        <p:cTn id="16" dur="1000" fill="hold"/>
                                        <p:tgtEl>
                                          <p:spTgt spid="227"/>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248"/>
                                        </p:tgtEl>
                                        <p:attrNameLst>
                                          <p:attrName>style.visibility</p:attrName>
                                        </p:attrNameLst>
                                      </p:cBhvr>
                                      <p:to>
                                        <p:strVal val="visible"/>
                                      </p:to>
                                    </p:set>
                                    <p:animEffect transition="in" filter="fade">
                                      <p:cBhvr>
                                        <p:cTn id="21" dur="1000"/>
                                        <p:tgtEl>
                                          <p:spTgt spid="248"/>
                                        </p:tgtEl>
                                      </p:cBhvr>
                                    </p:animEffect>
                                    <p:anim calcmode="lin" valueType="num">
                                      <p:cBhvr>
                                        <p:cTn id="22" dur="1000" fill="hold"/>
                                        <p:tgtEl>
                                          <p:spTgt spid="248"/>
                                        </p:tgtEl>
                                        <p:attrNameLst>
                                          <p:attrName>ppt_x</p:attrName>
                                        </p:attrNameLst>
                                      </p:cBhvr>
                                      <p:tavLst>
                                        <p:tav tm="0">
                                          <p:val>
                                            <p:strVal val="#ppt_x"/>
                                          </p:val>
                                        </p:tav>
                                        <p:tav tm="100000">
                                          <p:val>
                                            <p:strVal val="#ppt_x"/>
                                          </p:val>
                                        </p:tav>
                                      </p:tavLst>
                                    </p:anim>
                                    <p:anim calcmode="lin" valueType="num">
                                      <p:cBhvr>
                                        <p:cTn id="23" dur="1000" fill="hold"/>
                                        <p:tgtEl>
                                          <p:spTgt spid="24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4" grpId="0"/>
      <p:bldP spid="227" grpId="0"/>
      <p:bldP spid="248" grpId="0"/>
    </p:bldLst>
  </p:timing>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2190733" y="675008"/>
            <a:ext cx="7810534" cy="968852"/>
            <a:chOff x="2190733" y="519096"/>
            <a:chExt cx="7810534" cy="968852"/>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190733" y="519096"/>
              <a:ext cx="7810534"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استراتيجيات معالجة ضعف الأداء الفردي</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14" name="Group 13">
            <a:extLst>
              <a:ext uri="{FF2B5EF4-FFF2-40B4-BE49-F238E27FC236}">
                <a16:creationId xmlns:a16="http://schemas.microsoft.com/office/drawing/2014/main" id="{D7C012CA-F151-1B6A-65BA-7F404CC51F97}"/>
              </a:ext>
            </a:extLst>
          </p:cNvPr>
          <p:cNvGrpSpPr/>
          <p:nvPr/>
        </p:nvGrpSpPr>
        <p:grpSpPr>
          <a:xfrm>
            <a:off x="8394399" y="1964438"/>
            <a:ext cx="3213735" cy="1017995"/>
            <a:chOff x="7879645" y="417689"/>
            <a:chExt cx="3213735" cy="1017995"/>
          </a:xfrm>
        </p:grpSpPr>
        <p:grpSp>
          <p:nvGrpSpPr>
            <p:cNvPr id="15" name="Group 14">
              <a:extLst>
                <a:ext uri="{FF2B5EF4-FFF2-40B4-BE49-F238E27FC236}">
                  <a16:creationId xmlns:a16="http://schemas.microsoft.com/office/drawing/2014/main" id="{89E407EB-FC23-FB7B-8AEE-B07AAABE2C25}"/>
                </a:ext>
              </a:extLst>
            </p:cNvPr>
            <p:cNvGrpSpPr/>
            <p:nvPr/>
          </p:nvGrpSpPr>
          <p:grpSpPr>
            <a:xfrm>
              <a:off x="7879645" y="417689"/>
              <a:ext cx="3213735" cy="1017995"/>
              <a:chOff x="7292622" y="1140178"/>
              <a:chExt cx="3213735" cy="1017995"/>
            </a:xfrm>
          </p:grpSpPr>
          <p:grpSp>
            <p:nvGrpSpPr>
              <p:cNvPr id="17" name="Group 16">
                <a:extLst>
                  <a:ext uri="{FF2B5EF4-FFF2-40B4-BE49-F238E27FC236}">
                    <a16:creationId xmlns:a16="http://schemas.microsoft.com/office/drawing/2014/main" id="{416F1A4C-DA11-347C-DA83-BAD4478C50D2}"/>
                  </a:ext>
                </a:extLst>
              </p:cNvPr>
              <p:cNvGrpSpPr/>
              <p:nvPr/>
            </p:nvGrpSpPr>
            <p:grpSpPr>
              <a:xfrm>
                <a:off x="7292622" y="1140178"/>
                <a:ext cx="3213735" cy="999501"/>
                <a:chOff x="6096000" y="1140178"/>
                <a:chExt cx="4410357" cy="1371661"/>
              </a:xfrm>
            </p:grpSpPr>
            <p:sp>
              <p:nvSpPr>
                <p:cNvPr id="19" name="Freeform: Shape 18">
                  <a:extLst>
                    <a:ext uri="{FF2B5EF4-FFF2-40B4-BE49-F238E27FC236}">
                      <a16:creationId xmlns:a16="http://schemas.microsoft.com/office/drawing/2014/main" id="{B8E14F0B-6E9F-84FB-F934-E12453A027B7}"/>
                    </a:ext>
                  </a:extLst>
                </p:cNvPr>
                <p:cNvSpPr/>
                <p:nvPr/>
              </p:nvSpPr>
              <p:spPr>
                <a:xfrm>
                  <a:off x="6096000" y="1140178"/>
                  <a:ext cx="4074523" cy="1085937"/>
                </a:xfrm>
                <a:custGeom>
                  <a:avLst/>
                  <a:gdLst>
                    <a:gd name="connsiteX0" fmla="*/ 0 w 4074523"/>
                    <a:gd name="connsiteY0" fmla="*/ 0 h 1085937"/>
                    <a:gd name="connsiteX1" fmla="*/ 4074523 w 4074523"/>
                    <a:gd name="connsiteY1" fmla="*/ 0 h 1085937"/>
                    <a:gd name="connsiteX2" fmla="*/ 4074523 w 4074523"/>
                    <a:gd name="connsiteY2" fmla="*/ 1085938 h 1085937"/>
                    <a:gd name="connsiteX3" fmla="*/ 0 w 4074523"/>
                    <a:gd name="connsiteY3" fmla="*/ 1085938 h 1085937"/>
                  </a:gdLst>
                  <a:ahLst/>
                  <a:cxnLst>
                    <a:cxn ang="0">
                      <a:pos x="connsiteX0" y="connsiteY0"/>
                    </a:cxn>
                    <a:cxn ang="0">
                      <a:pos x="connsiteX1" y="connsiteY1"/>
                    </a:cxn>
                    <a:cxn ang="0">
                      <a:pos x="connsiteX2" y="connsiteY2"/>
                    </a:cxn>
                    <a:cxn ang="0">
                      <a:pos x="connsiteX3" y="connsiteY3"/>
                    </a:cxn>
                  </a:cxnLst>
                  <a:rect l="l" t="t" r="r" b="b"/>
                  <a:pathLst>
                    <a:path w="4074523" h="1085937">
                      <a:moveTo>
                        <a:pt x="0" y="0"/>
                      </a:moveTo>
                      <a:lnTo>
                        <a:pt x="4074523" y="0"/>
                      </a:lnTo>
                      <a:lnTo>
                        <a:pt x="4074523" y="1085938"/>
                      </a:lnTo>
                      <a:lnTo>
                        <a:pt x="0" y="1085938"/>
                      </a:lnTo>
                      <a:close/>
                    </a:path>
                  </a:pathLst>
                </a:custGeom>
                <a:gradFill flip="none" rotWithShape="1">
                  <a:gsLst>
                    <a:gs pos="0">
                      <a:srgbClr val="A5A5A5">
                        <a:lumMod val="5000"/>
                        <a:lumOff val="95000"/>
                      </a:srgbClr>
                    </a:gs>
                    <a:gs pos="74000">
                      <a:srgbClr val="A5A5A5">
                        <a:lumMod val="45000"/>
                        <a:lumOff val="55000"/>
                      </a:srgbClr>
                    </a:gs>
                    <a:gs pos="83000">
                      <a:srgbClr val="A5A5A5">
                        <a:lumMod val="45000"/>
                        <a:lumOff val="55000"/>
                      </a:srgbClr>
                    </a:gs>
                    <a:gs pos="100000">
                      <a:srgbClr val="A5A5A5">
                        <a:lumMod val="30000"/>
                        <a:lumOff val="70000"/>
                      </a:srgbClr>
                    </a:gs>
                  </a:gsLst>
                  <a:lin ang="5400000" scaled="1"/>
                  <a:tileRect/>
                </a:gradFill>
                <a:ln w="31124" cap="flat">
                  <a:solidFill>
                    <a:srgbClr val="168489"/>
                  </a:solid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ndParaRPr>
                </a:p>
              </p:txBody>
            </p:sp>
            <p:sp>
              <p:nvSpPr>
                <p:cNvPr id="20" name="Freeform: Shape 19">
                  <a:extLst>
                    <a:ext uri="{FF2B5EF4-FFF2-40B4-BE49-F238E27FC236}">
                      <a16:creationId xmlns:a16="http://schemas.microsoft.com/office/drawing/2014/main" id="{78158700-9167-D772-2E1C-0B80E1E1DDF0}"/>
                    </a:ext>
                  </a:extLst>
                </p:cNvPr>
                <p:cNvSpPr/>
                <p:nvPr/>
              </p:nvSpPr>
              <p:spPr>
                <a:xfrm>
                  <a:off x="10170523" y="1140178"/>
                  <a:ext cx="335834" cy="1138227"/>
                </a:xfrm>
                <a:custGeom>
                  <a:avLst/>
                  <a:gdLst>
                    <a:gd name="connsiteX0" fmla="*/ 0 w 335834"/>
                    <a:gd name="connsiteY0" fmla="*/ 0 h 1138227"/>
                    <a:gd name="connsiteX1" fmla="*/ 0 w 335834"/>
                    <a:gd name="connsiteY1" fmla="*/ 1138227 h 1138227"/>
                    <a:gd name="connsiteX2" fmla="*/ 335834 w 335834"/>
                    <a:gd name="connsiteY2" fmla="*/ 859039 h 1138227"/>
                    <a:gd name="connsiteX3" fmla="*/ 0 w 335834"/>
                    <a:gd name="connsiteY3" fmla="*/ 0 h 1138227"/>
                  </a:gdLst>
                  <a:ahLst/>
                  <a:cxnLst>
                    <a:cxn ang="0">
                      <a:pos x="connsiteX0" y="connsiteY0"/>
                    </a:cxn>
                    <a:cxn ang="0">
                      <a:pos x="connsiteX1" y="connsiteY1"/>
                    </a:cxn>
                    <a:cxn ang="0">
                      <a:pos x="connsiteX2" y="connsiteY2"/>
                    </a:cxn>
                    <a:cxn ang="0">
                      <a:pos x="connsiteX3" y="connsiteY3"/>
                    </a:cxn>
                  </a:cxnLst>
                  <a:rect l="l" t="t" r="r" b="b"/>
                  <a:pathLst>
                    <a:path w="335834" h="1138227">
                      <a:moveTo>
                        <a:pt x="0" y="0"/>
                      </a:moveTo>
                      <a:lnTo>
                        <a:pt x="0" y="1138227"/>
                      </a:lnTo>
                      <a:lnTo>
                        <a:pt x="335834" y="859039"/>
                      </a:lnTo>
                      <a:lnTo>
                        <a:pt x="0" y="0"/>
                      </a:lnTo>
                      <a:close/>
                    </a:path>
                  </a:pathLst>
                </a:custGeom>
                <a:solidFill>
                  <a:srgbClr val="168489"/>
                </a:solidFill>
                <a:ln w="31124"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ndParaRPr>
                </a:p>
              </p:txBody>
            </p:sp>
            <p:sp>
              <p:nvSpPr>
                <p:cNvPr id="21" name="Freeform: Shape 20">
                  <a:extLst>
                    <a:ext uri="{FF2B5EF4-FFF2-40B4-BE49-F238E27FC236}">
                      <a16:creationId xmlns:a16="http://schemas.microsoft.com/office/drawing/2014/main" id="{0B6EE8EC-9040-F4F2-8B33-2E94B7463F59}"/>
                    </a:ext>
                  </a:extLst>
                </p:cNvPr>
                <p:cNvSpPr/>
                <p:nvPr/>
              </p:nvSpPr>
              <p:spPr>
                <a:xfrm>
                  <a:off x="9106994" y="1999217"/>
                  <a:ext cx="1399362" cy="512622"/>
                </a:xfrm>
                <a:custGeom>
                  <a:avLst/>
                  <a:gdLst>
                    <a:gd name="connsiteX0" fmla="*/ 149398 w 1399362"/>
                    <a:gd name="connsiteY0" fmla="*/ 512622 h 512622"/>
                    <a:gd name="connsiteX1" fmla="*/ 791188 w 1399362"/>
                    <a:gd name="connsiteY1" fmla="*/ 512622 h 512622"/>
                    <a:gd name="connsiteX2" fmla="*/ 1007504 w 1399362"/>
                    <a:gd name="connsiteY2" fmla="*/ 512622 h 512622"/>
                    <a:gd name="connsiteX3" fmla="*/ 1399363 w 1399362"/>
                    <a:gd name="connsiteY3" fmla="*/ 0 h 512622"/>
                    <a:gd name="connsiteX4" fmla="*/ 791188 w 1399362"/>
                    <a:gd name="connsiteY4" fmla="*/ 0 h 512622"/>
                    <a:gd name="connsiteX5" fmla="*/ 662021 w 1399362"/>
                    <a:gd name="connsiteY5" fmla="*/ 0 h 512622"/>
                    <a:gd name="connsiteX6" fmla="*/ 395594 w 1399362"/>
                    <a:gd name="connsiteY6" fmla="*/ 0 h 512622"/>
                    <a:gd name="connsiteX7" fmla="*/ 0 w 1399362"/>
                    <a:gd name="connsiteY7" fmla="*/ 512622 h 512622"/>
                    <a:gd name="connsiteX8" fmla="*/ 149398 w 1399362"/>
                    <a:gd name="connsiteY8" fmla="*/ 512622 h 512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99362" h="512622">
                      <a:moveTo>
                        <a:pt x="149398" y="512622"/>
                      </a:moveTo>
                      <a:lnTo>
                        <a:pt x="791188" y="512622"/>
                      </a:lnTo>
                      <a:lnTo>
                        <a:pt x="1007504" y="512622"/>
                      </a:lnTo>
                      <a:lnTo>
                        <a:pt x="1399363" y="0"/>
                      </a:lnTo>
                      <a:lnTo>
                        <a:pt x="791188" y="0"/>
                      </a:lnTo>
                      <a:lnTo>
                        <a:pt x="662021" y="0"/>
                      </a:lnTo>
                      <a:lnTo>
                        <a:pt x="395594" y="0"/>
                      </a:lnTo>
                      <a:lnTo>
                        <a:pt x="0" y="512622"/>
                      </a:lnTo>
                      <a:lnTo>
                        <a:pt x="149398" y="512622"/>
                      </a:lnTo>
                      <a:close/>
                    </a:path>
                  </a:pathLst>
                </a:custGeom>
                <a:solidFill>
                  <a:srgbClr val="168489"/>
                </a:solidFill>
                <a:ln w="31124"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Calibri" panose="020F0502020204030204"/>
                  </a:endParaRPr>
                </a:p>
              </p:txBody>
            </p:sp>
          </p:grpSp>
          <p:sp>
            <p:nvSpPr>
              <p:cNvPr id="18" name="TextBox 17">
                <a:extLst>
                  <a:ext uri="{FF2B5EF4-FFF2-40B4-BE49-F238E27FC236}">
                    <a16:creationId xmlns:a16="http://schemas.microsoft.com/office/drawing/2014/main" id="{3A96ADB2-6454-DCCD-009B-2451B324288A}"/>
                  </a:ext>
                </a:extLst>
              </p:cNvPr>
              <p:cNvSpPr txBox="1"/>
              <p:nvPr/>
            </p:nvSpPr>
            <p:spPr>
              <a:xfrm>
                <a:off x="9719733" y="1788841"/>
                <a:ext cx="541908" cy="369332"/>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dirty="0">
                    <a:ln>
                      <a:noFill/>
                    </a:ln>
                    <a:solidFill>
                      <a:prstClr val="white"/>
                    </a:solidFill>
                    <a:effectLst/>
                    <a:uLnTx/>
                    <a:uFillTx/>
                    <a:latin typeface="Calibri" panose="020F0502020204030204"/>
                  </a:rPr>
                  <a:t>01</a:t>
                </a:r>
              </a:p>
            </p:txBody>
          </p:sp>
        </p:grpSp>
        <p:sp>
          <p:nvSpPr>
            <p:cNvPr id="16" name="TextBox 15">
              <a:extLst>
                <a:ext uri="{FF2B5EF4-FFF2-40B4-BE49-F238E27FC236}">
                  <a16:creationId xmlns:a16="http://schemas.microsoft.com/office/drawing/2014/main" id="{B77BABBD-CCFD-E2B7-2F1B-C28B51ABDCEC}"/>
                </a:ext>
              </a:extLst>
            </p:cNvPr>
            <p:cNvSpPr txBox="1"/>
            <p:nvPr/>
          </p:nvSpPr>
          <p:spPr>
            <a:xfrm>
              <a:off x="8071851" y="441034"/>
              <a:ext cx="2228628" cy="719043"/>
            </a:xfrm>
            <a:prstGeom prst="rect">
              <a:avLst/>
            </a:prstGeom>
            <a:noFill/>
          </p:spPr>
          <p:txBody>
            <a:bodyPr wrap="square">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تحديد الأسباب الجذرية من خلال الحوار الفردي  </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sp>
        <p:nvSpPr>
          <p:cNvPr id="224" name="TextBox 223">
            <a:extLst>
              <a:ext uri="{FF2B5EF4-FFF2-40B4-BE49-F238E27FC236}">
                <a16:creationId xmlns:a16="http://schemas.microsoft.com/office/drawing/2014/main" id="{A9FA0557-5E8A-92EB-150B-76802D3D67A2}"/>
              </a:ext>
            </a:extLst>
          </p:cNvPr>
          <p:cNvSpPr txBox="1"/>
          <p:nvPr/>
        </p:nvSpPr>
        <p:spPr>
          <a:xfrm>
            <a:off x="1281363" y="3001888"/>
            <a:ext cx="9062369" cy="600164"/>
          </a:xfrm>
          <a:prstGeom prst="rect">
            <a:avLst/>
          </a:prstGeom>
          <a:noFill/>
        </p:spPr>
        <p:txBody>
          <a:bodyPr wrap="square">
            <a:spAutoFit/>
          </a:bodyPr>
          <a:lstStyle/>
          <a:p>
            <a:pPr algn="just" rtl="1">
              <a:lnSpc>
                <a:spcPct val="150000"/>
              </a:lnSpc>
              <a:spcAft>
                <a:spcPts val="800"/>
              </a:spcAft>
              <a:buSzPct val="150000"/>
            </a:pPr>
            <a:r>
              <a:rPr lang="ar-SA" sz="2400" dirty="0">
                <a:solidFill>
                  <a:srgbClr val="168489"/>
                </a:solidFill>
                <a:latin typeface="Calibri" panose="020F0502020204030204" pitchFamily="34" charset="0"/>
                <a:ea typeface="Calibri" panose="020F0502020204030204" pitchFamily="34" charset="0"/>
                <a:cs typeface="Adobe Arabic" panose="02040503050201020203" pitchFamily="18" charset="-78"/>
              </a:rPr>
              <a:t>الخطوات:  </a:t>
            </a:r>
            <a:endParaRPr lang="en-US" sz="2400" dirty="0">
              <a:solidFill>
                <a:srgbClr val="168489"/>
              </a:solidFill>
              <a:latin typeface="Calibri" panose="020F0502020204030204" pitchFamily="34" charset="0"/>
              <a:ea typeface="Calibri" panose="020F0502020204030204" pitchFamily="34" charset="0"/>
              <a:cs typeface="Adobe Arabic" panose="02040503050201020203" pitchFamily="18" charset="-78"/>
            </a:endParaRPr>
          </a:p>
        </p:txBody>
      </p:sp>
      <p:sp>
        <p:nvSpPr>
          <p:cNvPr id="227" name="TextBox 226">
            <a:extLst>
              <a:ext uri="{FF2B5EF4-FFF2-40B4-BE49-F238E27FC236}">
                <a16:creationId xmlns:a16="http://schemas.microsoft.com/office/drawing/2014/main" id="{5A449CD3-602A-4FB6-E3C9-A31A9B0DCB69}"/>
              </a:ext>
            </a:extLst>
          </p:cNvPr>
          <p:cNvSpPr txBox="1"/>
          <p:nvPr/>
        </p:nvSpPr>
        <p:spPr>
          <a:xfrm>
            <a:off x="1435654" y="3805918"/>
            <a:ext cx="8908078" cy="600164"/>
          </a:xfrm>
          <a:prstGeom prst="rect">
            <a:avLst/>
          </a:prstGeom>
          <a:noFill/>
        </p:spPr>
        <p:txBody>
          <a:bodyPr wrap="square">
            <a:spAutoFit/>
          </a:bodyPr>
          <a:lstStyle/>
          <a:p>
            <a:pPr marL="342900" lvl="0" indent="-342900" algn="just" rtl="1">
              <a:lnSpc>
                <a:spcPct val="150000"/>
              </a:lnSpc>
              <a:spcAft>
                <a:spcPts val="800"/>
              </a:spcAft>
              <a:buSzPct val="150000"/>
              <a:buBlip>
                <a:blip r:embed="rId2"/>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جدولة اجتماع خاص في بيئة مريحة.  </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
        <p:nvSpPr>
          <p:cNvPr id="248" name="TextBox 247">
            <a:extLst>
              <a:ext uri="{FF2B5EF4-FFF2-40B4-BE49-F238E27FC236}">
                <a16:creationId xmlns:a16="http://schemas.microsoft.com/office/drawing/2014/main" id="{A565F739-3697-0A51-EAEF-62975B68C8B3}"/>
              </a:ext>
            </a:extLst>
          </p:cNvPr>
          <p:cNvSpPr txBox="1"/>
          <p:nvPr/>
        </p:nvSpPr>
        <p:spPr>
          <a:xfrm>
            <a:off x="1435654" y="4609948"/>
            <a:ext cx="8908078" cy="600164"/>
          </a:xfrm>
          <a:prstGeom prst="rect">
            <a:avLst/>
          </a:prstGeom>
          <a:noFill/>
        </p:spPr>
        <p:txBody>
          <a:bodyPr wrap="square">
            <a:spAutoFit/>
          </a:bodyPr>
          <a:lstStyle/>
          <a:p>
            <a:pPr marL="342900" indent="-342900" algn="just" rtl="1">
              <a:lnSpc>
                <a:spcPct val="150000"/>
              </a:lnSpc>
              <a:spcAft>
                <a:spcPts val="800"/>
              </a:spcAft>
              <a:buSzPct val="150000"/>
              <a:buBlip>
                <a:blip r:embed="rId2"/>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استخدام أسئلة مثل: "ما التحديات التي تواجهها في مهامك؟"  </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
        <p:nvSpPr>
          <p:cNvPr id="23" name="TextBox 22">
            <a:extLst>
              <a:ext uri="{FF2B5EF4-FFF2-40B4-BE49-F238E27FC236}">
                <a16:creationId xmlns:a16="http://schemas.microsoft.com/office/drawing/2014/main" id="{2C6E041F-1B0B-15C9-FF94-85A24D317C8F}"/>
              </a:ext>
            </a:extLst>
          </p:cNvPr>
          <p:cNvSpPr txBox="1"/>
          <p:nvPr/>
        </p:nvSpPr>
        <p:spPr>
          <a:xfrm>
            <a:off x="1435654" y="5471920"/>
            <a:ext cx="8908078" cy="600164"/>
          </a:xfrm>
          <a:prstGeom prst="rect">
            <a:avLst/>
          </a:prstGeom>
          <a:noFill/>
        </p:spPr>
        <p:txBody>
          <a:bodyPr wrap="square">
            <a:spAutoFit/>
          </a:bodyPr>
          <a:lstStyle/>
          <a:p>
            <a:pPr marL="342900" lvl="0" indent="-342900" algn="just" rtl="1">
              <a:lnSpc>
                <a:spcPct val="150000"/>
              </a:lnSpc>
              <a:spcAft>
                <a:spcPts val="800"/>
              </a:spcAft>
              <a:buSzPct val="150000"/>
              <a:buBlip>
                <a:blip r:embed="rId2"/>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توثيق الملاحظات لتصميم خطة تحسين.</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Tree>
    <p:extLst>
      <p:ext uri="{BB962C8B-B14F-4D97-AF65-F5344CB8AC3E}">
        <p14:creationId xmlns:p14="http://schemas.microsoft.com/office/powerpoint/2010/main" val="9751162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24"/>
                                        </p:tgtEl>
                                        <p:attrNameLst>
                                          <p:attrName>style.visibility</p:attrName>
                                        </p:attrNameLst>
                                      </p:cBhvr>
                                      <p:to>
                                        <p:strVal val="visible"/>
                                      </p:to>
                                    </p:set>
                                    <p:animEffect transition="in" filter="fade">
                                      <p:cBhvr>
                                        <p:cTn id="7" dur="1000"/>
                                        <p:tgtEl>
                                          <p:spTgt spid="224"/>
                                        </p:tgtEl>
                                      </p:cBhvr>
                                    </p:animEffect>
                                    <p:anim calcmode="lin" valueType="num">
                                      <p:cBhvr>
                                        <p:cTn id="8" dur="1000" fill="hold"/>
                                        <p:tgtEl>
                                          <p:spTgt spid="224"/>
                                        </p:tgtEl>
                                        <p:attrNameLst>
                                          <p:attrName>ppt_x</p:attrName>
                                        </p:attrNameLst>
                                      </p:cBhvr>
                                      <p:tavLst>
                                        <p:tav tm="0">
                                          <p:val>
                                            <p:strVal val="#ppt_x"/>
                                          </p:val>
                                        </p:tav>
                                        <p:tav tm="100000">
                                          <p:val>
                                            <p:strVal val="#ppt_x"/>
                                          </p:val>
                                        </p:tav>
                                      </p:tavLst>
                                    </p:anim>
                                    <p:anim calcmode="lin" valueType="num">
                                      <p:cBhvr>
                                        <p:cTn id="9" dur="1000" fill="hold"/>
                                        <p:tgtEl>
                                          <p:spTgt spid="22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27"/>
                                        </p:tgtEl>
                                        <p:attrNameLst>
                                          <p:attrName>style.visibility</p:attrName>
                                        </p:attrNameLst>
                                      </p:cBhvr>
                                      <p:to>
                                        <p:strVal val="visible"/>
                                      </p:to>
                                    </p:set>
                                    <p:animEffect transition="in" filter="fade">
                                      <p:cBhvr>
                                        <p:cTn id="14" dur="1000"/>
                                        <p:tgtEl>
                                          <p:spTgt spid="227"/>
                                        </p:tgtEl>
                                      </p:cBhvr>
                                    </p:animEffect>
                                    <p:anim calcmode="lin" valueType="num">
                                      <p:cBhvr>
                                        <p:cTn id="15" dur="1000" fill="hold"/>
                                        <p:tgtEl>
                                          <p:spTgt spid="227"/>
                                        </p:tgtEl>
                                        <p:attrNameLst>
                                          <p:attrName>ppt_x</p:attrName>
                                        </p:attrNameLst>
                                      </p:cBhvr>
                                      <p:tavLst>
                                        <p:tav tm="0">
                                          <p:val>
                                            <p:strVal val="#ppt_x"/>
                                          </p:val>
                                        </p:tav>
                                        <p:tav tm="100000">
                                          <p:val>
                                            <p:strVal val="#ppt_x"/>
                                          </p:val>
                                        </p:tav>
                                      </p:tavLst>
                                    </p:anim>
                                    <p:anim calcmode="lin" valueType="num">
                                      <p:cBhvr>
                                        <p:cTn id="16" dur="1000" fill="hold"/>
                                        <p:tgtEl>
                                          <p:spTgt spid="227"/>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248"/>
                                        </p:tgtEl>
                                        <p:attrNameLst>
                                          <p:attrName>style.visibility</p:attrName>
                                        </p:attrNameLst>
                                      </p:cBhvr>
                                      <p:to>
                                        <p:strVal val="visible"/>
                                      </p:to>
                                    </p:set>
                                    <p:animEffect transition="in" filter="fade">
                                      <p:cBhvr>
                                        <p:cTn id="21" dur="1000"/>
                                        <p:tgtEl>
                                          <p:spTgt spid="248"/>
                                        </p:tgtEl>
                                      </p:cBhvr>
                                    </p:animEffect>
                                    <p:anim calcmode="lin" valueType="num">
                                      <p:cBhvr>
                                        <p:cTn id="22" dur="1000" fill="hold"/>
                                        <p:tgtEl>
                                          <p:spTgt spid="248"/>
                                        </p:tgtEl>
                                        <p:attrNameLst>
                                          <p:attrName>ppt_x</p:attrName>
                                        </p:attrNameLst>
                                      </p:cBhvr>
                                      <p:tavLst>
                                        <p:tav tm="0">
                                          <p:val>
                                            <p:strVal val="#ppt_x"/>
                                          </p:val>
                                        </p:tav>
                                        <p:tav tm="100000">
                                          <p:val>
                                            <p:strVal val="#ppt_x"/>
                                          </p:val>
                                        </p:tav>
                                      </p:tavLst>
                                    </p:anim>
                                    <p:anim calcmode="lin" valueType="num">
                                      <p:cBhvr>
                                        <p:cTn id="23" dur="1000" fill="hold"/>
                                        <p:tgtEl>
                                          <p:spTgt spid="248"/>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23"/>
                                        </p:tgtEl>
                                        <p:attrNameLst>
                                          <p:attrName>style.visibility</p:attrName>
                                        </p:attrNameLst>
                                      </p:cBhvr>
                                      <p:to>
                                        <p:strVal val="visible"/>
                                      </p:to>
                                    </p:set>
                                    <p:animEffect transition="in" filter="fade">
                                      <p:cBhvr>
                                        <p:cTn id="28" dur="1000"/>
                                        <p:tgtEl>
                                          <p:spTgt spid="23"/>
                                        </p:tgtEl>
                                      </p:cBhvr>
                                    </p:animEffect>
                                    <p:anim calcmode="lin" valueType="num">
                                      <p:cBhvr>
                                        <p:cTn id="29" dur="1000" fill="hold"/>
                                        <p:tgtEl>
                                          <p:spTgt spid="23"/>
                                        </p:tgtEl>
                                        <p:attrNameLst>
                                          <p:attrName>ppt_x</p:attrName>
                                        </p:attrNameLst>
                                      </p:cBhvr>
                                      <p:tavLst>
                                        <p:tav tm="0">
                                          <p:val>
                                            <p:strVal val="#ppt_x"/>
                                          </p:val>
                                        </p:tav>
                                        <p:tav tm="100000">
                                          <p:val>
                                            <p:strVal val="#ppt_x"/>
                                          </p:val>
                                        </p:tav>
                                      </p:tavLst>
                                    </p:anim>
                                    <p:anim calcmode="lin" valueType="num">
                                      <p:cBhvr>
                                        <p:cTn id="30"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4" grpId="0"/>
      <p:bldP spid="227" grpId="0"/>
      <p:bldP spid="248" grpId="0"/>
      <p:bldP spid="23" grpId="0"/>
    </p:bldLst>
  </p:timing>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2190733" y="675008"/>
            <a:ext cx="7810534" cy="968852"/>
            <a:chOff x="2190733" y="519096"/>
            <a:chExt cx="7810534" cy="968852"/>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190733" y="519096"/>
              <a:ext cx="7810534"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استراتيجيات معالجة ضعف الأداء الفردي</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22" name="Group 21">
            <a:extLst>
              <a:ext uri="{FF2B5EF4-FFF2-40B4-BE49-F238E27FC236}">
                <a16:creationId xmlns:a16="http://schemas.microsoft.com/office/drawing/2014/main" id="{82DB1388-4AA4-9078-892B-E7EAF1D52198}"/>
              </a:ext>
            </a:extLst>
          </p:cNvPr>
          <p:cNvGrpSpPr/>
          <p:nvPr/>
        </p:nvGrpSpPr>
        <p:grpSpPr>
          <a:xfrm>
            <a:off x="8394399" y="2111042"/>
            <a:ext cx="3213735" cy="1036489"/>
            <a:chOff x="7879645" y="1561951"/>
            <a:chExt cx="3213735" cy="1036489"/>
          </a:xfrm>
        </p:grpSpPr>
        <p:grpSp>
          <p:nvGrpSpPr>
            <p:cNvPr id="23" name="Group 22">
              <a:extLst>
                <a:ext uri="{FF2B5EF4-FFF2-40B4-BE49-F238E27FC236}">
                  <a16:creationId xmlns:a16="http://schemas.microsoft.com/office/drawing/2014/main" id="{421F2C7C-111A-9F0E-EA86-393005E04058}"/>
                </a:ext>
              </a:extLst>
            </p:cNvPr>
            <p:cNvGrpSpPr/>
            <p:nvPr/>
          </p:nvGrpSpPr>
          <p:grpSpPr>
            <a:xfrm>
              <a:off x="7879645" y="1580445"/>
              <a:ext cx="3213735" cy="1017995"/>
              <a:chOff x="7292622" y="1140178"/>
              <a:chExt cx="3213735" cy="1017995"/>
            </a:xfrm>
          </p:grpSpPr>
          <p:grpSp>
            <p:nvGrpSpPr>
              <p:cNvPr id="25" name="Group 24">
                <a:extLst>
                  <a:ext uri="{FF2B5EF4-FFF2-40B4-BE49-F238E27FC236}">
                    <a16:creationId xmlns:a16="http://schemas.microsoft.com/office/drawing/2014/main" id="{C3092EF5-2E46-407D-DAE1-06B0281278A6}"/>
                  </a:ext>
                </a:extLst>
              </p:cNvPr>
              <p:cNvGrpSpPr/>
              <p:nvPr/>
            </p:nvGrpSpPr>
            <p:grpSpPr>
              <a:xfrm>
                <a:off x="7292622" y="1140178"/>
                <a:ext cx="3213735" cy="999501"/>
                <a:chOff x="6096000" y="1140178"/>
                <a:chExt cx="4410357" cy="1371661"/>
              </a:xfrm>
            </p:grpSpPr>
            <p:sp>
              <p:nvSpPr>
                <p:cNvPr id="27" name="Freeform: Shape 26">
                  <a:extLst>
                    <a:ext uri="{FF2B5EF4-FFF2-40B4-BE49-F238E27FC236}">
                      <a16:creationId xmlns:a16="http://schemas.microsoft.com/office/drawing/2014/main" id="{5D26442E-93E7-F59A-F7E9-18EC0A871F2B}"/>
                    </a:ext>
                  </a:extLst>
                </p:cNvPr>
                <p:cNvSpPr/>
                <p:nvPr/>
              </p:nvSpPr>
              <p:spPr>
                <a:xfrm>
                  <a:off x="6096000" y="1140178"/>
                  <a:ext cx="4074523" cy="1085937"/>
                </a:xfrm>
                <a:custGeom>
                  <a:avLst/>
                  <a:gdLst>
                    <a:gd name="connsiteX0" fmla="*/ 0 w 4074523"/>
                    <a:gd name="connsiteY0" fmla="*/ 0 h 1085937"/>
                    <a:gd name="connsiteX1" fmla="*/ 4074523 w 4074523"/>
                    <a:gd name="connsiteY1" fmla="*/ 0 h 1085937"/>
                    <a:gd name="connsiteX2" fmla="*/ 4074523 w 4074523"/>
                    <a:gd name="connsiteY2" fmla="*/ 1085938 h 1085937"/>
                    <a:gd name="connsiteX3" fmla="*/ 0 w 4074523"/>
                    <a:gd name="connsiteY3" fmla="*/ 1085938 h 1085937"/>
                  </a:gdLst>
                  <a:ahLst/>
                  <a:cxnLst>
                    <a:cxn ang="0">
                      <a:pos x="connsiteX0" y="connsiteY0"/>
                    </a:cxn>
                    <a:cxn ang="0">
                      <a:pos x="connsiteX1" y="connsiteY1"/>
                    </a:cxn>
                    <a:cxn ang="0">
                      <a:pos x="connsiteX2" y="connsiteY2"/>
                    </a:cxn>
                    <a:cxn ang="0">
                      <a:pos x="connsiteX3" y="connsiteY3"/>
                    </a:cxn>
                  </a:cxnLst>
                  <a:rect l="l" t="t" r="r" b="b"/>
                  <a:pathLst>
                    <a:path w="4074523" h="1085937">
                      <a:moveTo>
                        <a:pt x="0" y="0"/>
                      </a:moveTo>
                      <a:lnTo>
                        <a:pt x="4074523" y="0"/>
                      </a:lnTo>
                      <a:lnTo>
                        <a:pt x="4074523" y="1085938"/>
                      </a:lnTo>
                      <a:lnTo>
                        <a:pt x="0" y="1085938"/>
                      </a:lnTo>
                      <a:close/>
                    </a:path>
                  </a:pathLst>
                </a:custGeom>
                <a:gradFill flip="none" rotWithShape="1">
                  <a:gsLst>
                    <a:gs pos="0">
                      <a:srgbClr val="A5A5A5">
                        <a:lumMod val="5000"/>
                        <a:lumOff val="95000"/>
                      </a:srgbClr>
                    </a:gs>
                    <a:gs pos="74000">
                      <a:srgbClr val="A5A5A5">
                        <a:lumMod val="45000"/>
                        <a:lumOff val="55000"/>
                      </a:srgbClr>
                    </a:gs>
                    <a:gs pos="83000">
                      <a:srgbClr val="A5A5A5">
                        <a:lumMod val="45000"/>
                        <a:lumOff val="55000"/>
                      </a:srgbClr>
                    </a:gs>
                    <a:gs pos="100000">
                      <a:srgbClr val="A5A5A5">
                        <a:lumMod val="30000"/>
                        <a:lumOff val="70000"/>
                      </a:srgbClr>
                    </a:gs>
                  </a:gsLst>
                  <a:lin ang="5400000" scaled="1"/>
                  <a:tileRect/>
                </a:gradFill>
                <a:ln w="31124" cap="flat">
                  <a:solidFill>
                    <a:srgbClr val="6CB4B8"/>
                  </a:solid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ndParaRPr>
                </a:p>
              </p:txBody>
            </p:sp>
            <p:sp>
              <p:nvSpPr>
                <p:cNvPr id="28" name="Freeform: Shape 27">
                  <a:extLst>
                    <a:ext uri="{FF2B5EF4-FFF2-40B4-BE49-F238E27FC236}">
                      <a16:creationId xmlns:a16="http://schemas.microsoft.com/office/drawing/2014/main" id="{036E485F-57FE-7C26-5A2A-1B2C20919D64}"/>
                    </a:ext>
                  </a:extLst>
                </p:cNvPr>
                <p:cNvSpPr/>
                <p:nvPr/>
              </p:nvSpPr>
              <p:spPr>
                <a:xfrm>
                  <a:off x="10170523" y="1140178"/>
                  <a:ext cx="335834" cy="1138227"/>
                </a:xfrm>
                <a:custGeom>
                  <a:avLst/>
                  <a:gdLst>
                    <a:gd name="connsiteX0" fmla="*/ 0 w 335834"/>
                    <a:gd name="connsiteY0" fmla="*/ 0 h 1138227"/>
                    <a:gd name="connsiteX1" fmla="*/ 0 w 335834"/>
                    <a:gd name="connsiteY1" fmla="*/ 1138227 h 1138227"/>
                    <a:gd name="connsiteX2" fmla="*/ 335834 w 335834"/>
                    <a:gd name="connsiteY2" fmla="*/ 859039 h 1138227"/>
                    <a:gd name="connsiteX3" fmla="*/ 0 w 335834"/>
                    <a:gd name="connsiteY3" fmla="*/ 0 h 1138227"/>
                  </a:gdLst>
                  <a:ahLst/>
                  <a:cxnLst>
                    <a:cxn ang="0">
                      <a:pos x="connsiteX0" y="connsiteY0"/>
                    </a:cxn>
                    <a:cxn ang="0">
                      <a:pos x="connsiteX1" y="connsiteY1"/>
                    </a:cxn>
                    <a:cxn ang="0">
                      <a:pos x="connsiteX2" y="connsiteY2"/>
                    </a:cxn>
                    <a:cxn ang="0">
                      <a:pos x="connsiteX3" y="connsiteY3"/>
                    </a:cxn>
                  </a:cxnLst>
                  <a:rect l="l" t="t" r="r" b="b"/>
                  <a:pathLst>
                    <a:path w="335834" h="1138227">
                      <a:moveTo>
                        <a:pt x="0" y="0"/>
                      </a:moveTo>
                      <a:lnTo>
                        <a:pt x="0" y="1138227"/>
                      </a:lnTo>
                      <a:lnTo>
                        <a:pt x="335834" y="859039"/>
                      </a:lnTo>
                      <a:lnTo>
                        <a:pt x="0" y="0"/>
                      </a:lnTo>
                      <a:close/>
                    </a:path>
                  </a:pathLst>
                </a:custGeom>
                <a:solidFill>
                  <a:srgbClr val="6CB4B8"/>
                </a:solidFill>
                <a:ln w="31124" cap="flat">
                  <a:solidFill>
                    <a:srgbClr val="6CB4B8"/>
                  </a:solid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ndParaRPr>
                </a:p>
              </p:txBody>
            </p:sp>
            <p:sp>
              <p:nvSpPr>
                <p:cNvPr id="29" name="Freeform: Shape 28">
                  <a:extLst>
                    <a:ext uri="{FF2B5EF4-FFF2-40B4-BE49-F238E27FC236}">
                      <a16:creationId xmlns:a16="http://schemas.microsoft.com/office/drawing/2014/main" id="{C7756DAF-093D-4040-E15E-59098DDD7712}"/>
                    </a:ext>
                  </a:extLst>
                </p:cNvPr>
                <p:cNvSpPr/>
                <p:nvPr/>
              </p:nvSpPr>
              <p:spPr>
                <a:xfrm>
                  <a:off x="9106994" y="1999217"/>
                  <a:ext cx="1399362" cy="512622"/>
                </a:xfrm>
                <a:custGeom>
                  <a:avLst/>
                  <a:gdLst>
                    <a:gd name="connsiteX0" fmla="*/ 149398 w 1399362"/>
                    <a:gd name="connsiteY0" fmla="*/ 512622 h 512622"/>
                    <a:gd name="connsiteX1" fmla="*/ 791188 w 1399362"/>
                    <a:gd name="connsiteY1" fmla="*/ 512622 h 512622"/>
                    <a:gd name="connsiteX2" fmla="*/ 1007504 w 1399362"/>
                    <a:gd name="connsiteY2" fmla="*/ 512622 h 512622"/>
                    <a:gd name="connsiteX3" fmla="*/ 1399363 w 1399362"/>
                    <a:gd name="connsiteY3" fmla="*/ 0 h 512622"/>
                    <a:gd name="connsiteX4" fmla="*/ 791188 w 1399362"/>
                    <a:gd name="connsiteY4" fmla="*/ 0 h 512622"/>
                    <a:gd name="connsiteX5" fmla="*/ 662021 w 1399362"/>
                    <a:gd name="connsiteY5" fmla="*/ 0 h 512622"/>
                    <a:gd name="connsiteX6" fmla="*/ 395594 w 1399362"/>
                    <a:gd name="connsiteY6" fmla="*/ 0 h 512622"/>
                    <a:gd name="connsiteX7" fmla="*/ 0 w 1399362"/>
                    <a:gd name="connsiteY7" fmla="*/ 512622 h 512622"/>
                    <a:gd name="connsiteX8" fmla="*/ 149398 w 1399362"/>
                    <a:gd name="connsiteY8" fmla="*/ 512622 h 512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99362" h="512622">
                      <a:moveTo>
                        <a:pt x="149398" y="512622"/>
                      </a:moveTo>
                      <a:lnTo>
                        <a:pt x="791188" y="512622"/>
                      </a:lnTo>
                      <a:lnTo>
                        <a:pt x="1007504" y="512622"/>
                      </a:lnTo>
                      <a:lnTo>
                        <a:pt x="1399363" y="0"/>
                      </a:lnTo>
                      <a:lnTo>
                        <a:pt x="791188" y="0"/>
                      </a:lnTo>
                      <a:lnTo>
                        <a:pt x="662021" y="0"/>
                      </a:lnTo>
                      <a:lnTo>
                        <a:pt x="395594" y="0"/>
                      </a:lnTo>
                      <a:lnTo>
                        <a:pt x="0" y="512622"/>
                      </a:lnTo>
                      <a:lnTo>
                        <a:pt x="149398" y="512622"/>
                      </a:lnTo>
                      <a:close/>
                    </a:path>
                  </a:pathLst>
                </a:custGeom>
                <a:solidFill>
                  <a:srgbClr val="6CB4B8"/>
                </a:solidFill>
                <a:ln w="31124" cap="flat">
                  <a:solidFill>
                    <a:srgbClr val="6CB4B8"/>
                  </a:solid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Calibri" panose="020F0502020204030204"/>
                  </a:endParaRPr>
                </a:p>
              </p:txBody>
            </p:sp>
          </p:grpSp>
          <p:sp>
            <p:nvSpPr>
              <p:cNvPr id="26" name="TextBox 25">
                <a:extLst>
                  <a:ext uri="{FF2B5EF4-FFF2-40B4-BE49-F238E27FC236}">
                    <a16:creationId xmlns:a16="http://schemas.microsoft.com/office/drawing/2014/main" id="{F830511D-E4A8-0A61-8991-90AE95FB6C4B}"/>
                  </a:ext>
                </a:extLst>
              </p:cNvPr>
              <p:cNvSpPr txBox="1"/>
              <p:nvPr/>
            </p:nvSpPr>
            <p:spPr>
              <a:xfrm>
                <a:off x="9719733" y="1788841"/>
                <a:ext cx="541908" cy="369332"/>
              </a:xfrm>
              <a:prstGeom prst="rect">
                <a:avLst/>
              </a:prstGeom>
              <a:noFill/>
              <a:ln>
                <a:noFill/>
              </a:ln>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dirty="0">
                    <a:ln>
                      <a:noFill/>
                    </a:ln>
                    <a:solidFill>
                      <a:prstClr val="white"/>
                    </a:solidFill>
                    <a:effectLst/>
                    <a:uLnTx/>
                    <a:uFillTx/>
                    <a:latin typeface="Calibri" panose="020F0502020204030204"/>
                  </a:rPr>
                  <a:t>02</a:t>
                </a:r>
              </a:p>
            </p:txBody>
          </p:sp>
        </p:grpSp>
        <p:sp>
          <p:nvSpPr>
            <p:cNvPr id="24" name="TextBox 23">
              <a:extLst>
                <a:ext uri="{FF2B5EF4-FFF2-40B4-BE49-F238E27FC236}">
                  <a16:creationId xmlns:a16="http://schemas.microsoft.com/office/drawing/2014/main" id="{83C81455-77BB-A635-DCEA-7128B2E4E517}"/>
                </a:ext>
              </a:extLst>
            </p:cNvPr>
            <p:cNvSpPr txBox="1"/>
            <p:nvPr/>
          </p:nvSpPr>
          <p:spPr>
            <a:xfrm>
              <a:off x="8143019" y="1561951"/>
              <a:ext cx="2086292" cy="719043"/>
            </a:xfrm>
            <a:prstGeom prst="rect">
              <a:avLst/>
            </a:prstGeom>
            <a:noFill/>
          </p:spPr>
          <p:txBody>
            <a:bodyPr wrap="square">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وضع خطة تحسين أداء مخصصة (</a:t>
              </a:r>
              <a:r>
                <a:rPr lang="en-US" b="1" dirty="0">
                  <a:latin typeface="Times New Roman" panose="02020603050405020304" pitchFamily="18" charset="0"/>
                  <a:ea typeface="Calibri" panose="020F0502020204030204" pitchFamily="34" charset="0"/>
                  <a:cs typeface="Adobe Arabic" panose="02040503050201020203" pitchFamily="18" charset="-78"/>
                </a:rPr>
                <a:t>PIP</a:t>
              </a:r>
              <a:r>
                <a:rPr lang="ar-EG" b="1" dirty="0">
                  <a:latin typeface="Times New Roman" panose="02020603050405020304" pitchFamily="18" charset="0"/>
                  <a:ea typeface="Calibri" panose="020F0502020204030204" pitchFamily="34" charset="0"/>
                  <a:cs typeface="Adobe Arabic" panose="02040503050201020203" pitchFamily="18" charset="-78"/>
                </a:rPr>
                <a:t>)  </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sp>
        <p:nvSpPr>
          <p:cNvPr id="30" name="TextBox 29">
            <a:extLst>
              <a:ext uri="{FF2B5EF4-FFF2-40B4-BE49-F238E27FC236}">
                <a16:creationId xmlns:a16="http://schemas.microsoft.com/office/drawing/2014/main" id="{845A721D-9E39-2B12-5324-DCD183B80587}"/>
              </a:ext>
            </a:extLst>
          </p:cNvPr>
          <p:cNvSpPr txBox="1"/>
          <p:nvPr/>
        </p:nvSpPr>
        <p:spPr>
          <a:xfrm>
            <a:off x="2698136" y="3172321"/>
            <a:ext cx="9062369" cy="1154162"/>
          </a:xfrm>
          <a:prstGeom prst="rect">
            <a:avLst/>
          </a:prstGeom>
          <a:noFill/>
        </p:spPr>
        <p:txBody>
          <a:bodyPr wrap="square">
            <a:spAutoFit/>
          </a:bodyPr>
          <a:lstStyle/>
          <a:p>
            <a:pPr marL="342900" lvl="0" indent="-342900" algn="just" rtl="1">
              <a:lnSpc>
                <a:spcPct val="150000"/>
              </a:lnSpc>
              <a:spcAft>
                <a:spcPts val="800"/>
              </a:spcAft>
              <a:buSzPct val="15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الوصف: تصميم خطة تحسين أداء مع أهداف واضحة، قابلة للقياس، ومحددة زمنياً، مع توفير الدعم اللازم (مثل التدريب أو الإرشاد).  </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
        <p:nvSpPr>
          <p:cNvPr id="31" name="TextBox 30">
            <a:extLst>
              <a:ext uri="{FF2B5EF4-FFF2-40B4-BE49-F238E27FC236}">
                <a16:creationId xmlns:a16="http://schemas.microsoft.com/office/drawing/2014/main" id="{13CFA031-3541-1CAC-BE9E-25BEB373E1DF}"/>
              </a:ext>
            </a:extLst>
          </p:cNvPr>
          <p:cNvSpPr txBox="1"/>
          <p:nvPr/>
        </p:nvSpPr>
        <p:spPr>
          <a:xfrm>
            <a:off x="2852427" y="4389116"/>
            <a:ext cx="8908078" cy="1154162"/>
          </a:xfrm>
          <a:prstGeom prst="rect">
            <a:avLst/>
          </a:prstGeom>
          <a:noFill/>
        </p:spPr>
        <p:txBody>
          <a:bodyPr wrap="square">
            <a:spAutoFit/>
          </a:bodyPr>
          <a:lstStyle/>
          <a:p>
            <a:pPr marL="342900" lvl="0" indent="-342900" algn="just" rtl="1">
              <a:lnSpc>
                <a:spcPct val="150000"/>
              </a:lnSpc>
              <a:spcAft>
                <a:spcPts val="800"/>
              </a:spcAft>
              <a:buSzPct val="15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التطبيق في قطاع الطاقة: التركيز على مهارات محددة مثل تشغيل معدات متقدمة أو الالتزام ببروتوكولات السلامة.  </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
        <p:nvSpPr>
          <p:cNvPr id="32" name="TextBox 31">
            <a:extLst>
              <a:ext uri="{FF2B5EF4-FFF2-40B4-BE49-F238E27FC236}">
                <a16:creationId xmlns:a16="http://schemas.microsoft.com/office/drawing/2014/main" id="{3BA64AA2-D1E4-891E-46A9-9D8FB8B2E231}"/>
              </a:ext>
            </a:extLst>
          </p:cNvPr>
          <p:cNvSpPr txBox="1"/>
          <p:nvPr/>
        </p:nvSpPr>
        <p:spPr>
          <a:xfrm>
            <a:off x="2852427" y="5605911"/>
            <a:ext cx="8908078" cy="1154162"/>
          </a:xfrm>
          <a:prstGeom prst="rect">
            <a:avLst/>
          </a:prstGeom>
          <a:noFill/>
        </p:spPr>
        <p:txBody>
          <a:bodyPr wrap="square">
            <a:spAutoFit/>
          </a:bodyPr>
          <a:lstStyle/>
          <a:p>
            <a:pPr marL="342900" indent="-342900" algn="just" rtl="1">
              <a:lnSpc>
                <a:spcPct val="150000"/>
              </a:lnSpc>
              <a:spcAft>
                <a:spcPts val="800"/>
              </a:spcAft>
              <a:buSzPct val="15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مثال: مهندس في محطة طاقة نووية يظهر تأخراً في إعداد تقارير السلامة. تتضمن خطة التحسين تدريباً على برمجيات إدارة التقارير، مع مراجعة أسبوعية لمدة شهر.  </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Tree>
    <p:extLst>
      <p:ext uri="{BB962C8B-B14F-4D97-AF65-F5344CB8AC3E}">
        <p14:creationId xmlns:p14="http://schemas.microsoft.com/office/powerpoint/2010/main" val="3597662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1000"/>
                                        <p:tgtEl>
                                          <p:spTgt spid="30"/>
                                        </p:tgtEl>
                                      </p:cBhvr>
                                    </p:animEffect>
                                    <p:anim calcmode="lin" valueType="num">
                                      <p:cBhvr>
                                        <p:cTn id="8" dur="1000" fill="hold"/>
                                        <p:tgtEl>
                                          <p:spTgt spid="30"/>
                                        </p:tgtEl>
                                        <p:attrNameLst>
                                          <p:attrName>ppt_x</p:attrName>
                                        </p:attrNameLst>
                                      </p:cBhvr>
                                      <p:tavLst>
                                        <p:tav tm="0">
                                          <p:val>
                                            <p:strVal val="#ppt_x"/>
                                          </p:val>
                                        </p:tav>
                                        <p:tav tm="100000">
                                          <p:val>
                                            <p:strVal val="#ppt_x"/>
                                          </p:val>
                                        </p:tav>
                                      </p:tavLst>
                                    </p:anim>
                                    <p:anim calcmode="lin" valueType="num">
                                      <p:cBhvr>
                                        <p:cTn id="9"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1"/>
                                        </p:tgtEl>
                                        <p:attrNameLst>
                                          <p:attrName>style.visibility</p:attrName>
                                        </p:attrNameLst>
                                      </p:cBhvr>
                                      <p:to>
                                        <p:strVal val="visible"/>
                                      </p:to>
                                    </p:set>
                                    <p:animEffect transition="in" filter="fade">
                                      <p:cBhvr>
                                        <p:cTn id="14" dur="1000"/>
                                        <p:tgtEl>
                                          <p:spTgt spid="31"/>
                                        </p:tgtEl>
                                      </p:cBhvr>
                                    </p:animEffect>
                                    <p:anim calcmode="lin" valueType="num">
                                      <p:cBhvr>
                                        <p:cTn id="15" dur="1000" fill="hold"/>
                                        <p:tgtEl>
                                          <p:spTgt spid="31"/>
                                        </p:tgtEl>
                                        <p:attrNameLst>
                                          <p:attrName>ppt_x</p:attrName>
                                        </p:attrNameLst>
                                      </p:cBhvr>
                                      <p:tavLst>
                                        <p:tav tm="0">
                                          <p:val>
                                            <p:strVal val="#ppt_x"/>
                                          </p:val>
                                        </p:tav>
                                        <p:tav tm="100000">
                                          <p:val>
                                            <p:strVal val="#ppt_x"/>
                                          </p:val>
                                        </p:tav>
                                      </p:tavLst>
                                    </p:anim>
                                    <p:anim calcmode="lin" valueType="num">
                                      <p:cBhvr>
                                        <p:cTn id="16"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2"/>
                                        </p:tgtEl>
                                        <p:attrNameLst>
                                          <p:attrName>style.visibility</p:attrName>
                                        </p:attrNameLst>
                                      </p:cBhvr>
                                      <p:to>
                                        <p:strVal val="visible"/>
                                      </p:to>
                                    </p:set>
                                    <p:animEffect transition="in" filter="fade">
                                      <p:cBhvr>
                                        <p:cTn id="21" dur="1000"/>
                                        <p:tgtEl>
                                          <p:spTgt spid="32"/>
                                        </p:tgtEl>
                                      </p:cBhvr>
                                    </p:animEffect>
                                    <p:anim calcmode="lin" valueType="num">
                                      <p:cBhvr>
                                        <p:cTn id="22" dur="1000" fill="hold"/>
                                        <p:tgtEl>
                                          <p:spTgt spid="32"/>
                                        </p:tgtEl>
                                        <p:attrNameLst>
                                          <p:attrName>ppt_x</p:attrName>
                                        </p:attrNameLst>
                                      </p:cBhvr>
                                      <p:tavLst>
                                        <p:tav tm="0">
                                          <p:val>
                                            <p:strVal val="#ppt_x"/>
                                          </p:val>
                                        </p:tav>
                                        <p:tav tm="100000">
                                          <p:val>
                                            <p:strVal val="#ppt_x"/>
                                          </p:val>
                                        </p:tav>
                                      </p:tavLst>
                                    </p:anim>
                                    <p:anim calcmode="lin" valueType="num">
                                      <p:cBhvr>
                                        <p:cTn id="23"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P spid="32" grpId="0"/>
    </p:bldLst>
  </p:timing>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2190733" y="675008"/>
            <a:ext cx="7810534" cy="968852"/>
            <a:chOff x="2190733" y="519096"/>
            <a:chExt cx="7810534" cy="968852"/>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190733" y="519096"/>
              <a:ext cx="7810534"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استراتيجيات معالجة ضعف الأداء الفردي</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22" name="Group 21">
            <a:extLst>
              <a:ext uri="{FF2B5EF4-FFF2-40B4-BE49-F238E27FC236}">
                <a16:creationId xmlns:a16="http://schemas.microsoft.com/office/drawing/2014/main" id="{82DB1388-4AA4-9078-892B-E7EAF1D52198}"/>
              </a:ext>
            </a:extLst>
          </p:cNvPr>
          <p:cNvGrpSpPr/>
          <p:nvPr/>
        </p:nvGrpSpPr>
        <p:grpSpPr>
          <a:xfrm>
            <a:off x="8394399" y="2111042"/>
            <a:ext cx="3213735" cy="1036489"/>
            <a:chOff x="7879645" y="1561951"/>
            <a:chExt cx="3213735" cy="1036489"/>
          </a:xfrm>
        </p:grpSpPr>
        <p:grpSp>
          <p:nvGrpSpPr>
            <p:cNvPr id="23" name="Group 22">
              <a:extLst>
                <a:ext uri="{FF2B5EF4-FFF2-40B4-BE49-F238E27FC236}">
                  <a16:creationId xmlns:a16="http://schemas.microsoft.com/office/drawing/2014/main" id="{421F2C7C-111A-9F0E-EA86-393005E04058}"/>
                </a:ext>
              </a:extLst>
            </p:cNvPr>
            <p:cNvGrpSpPr/>
            <p:nvPr/>
          </p:nvGrpSpPr>
          <p:grpSpPr>
            <a:xfrm>
              <a:off x="7879645" y="1580445"/>
              <a:ext cx="3213735" cy="1017995"/>
              <a:chOff x="7292622" y="1140178"/>
              <a:chExt cx="3213735" cy="1017995"/>
            </a:xfrm>
          </p:grpSpPr>
          <p:grpSp>
            <p:nvGrpSpPr>
              <p:cNvPr id="25" name="Group 24">
                <a:extLst>
                  <a:ext uri="{FF2B5EF4-FFF2-40B4-BE49-F238E27FC236}">
                    <a16:creationId xmlns:a16="http://schemas.microsoft.com/office/drawing/2014/main" id="{C3092EF5-2E46-407D-DAE1-06B0281278A6}"/>
                  </a:ext>
                </a:extLst>
              </p:cNvPr>
              <p:cNvGrpSpPr/>
              <p:nvPr/>
            </p:nvGrpSpPr>
            <p:grpSpPr>
              <a:xfrm>
                <a:off x="7292622" y="1140178"/>
                <a:ext cx="3213735" cy="999501"/>
                <a:chOff x="6096000" y="1140178"/>
                <a:chExt cx="4410357" cy="1371661"/>
              </a:xfrm>
            </p:grpSpPr>
            <p:sp>
              <p:nvSpPr>
                <p:cNvPr id="27" name="Freeform: Shape 26">
                  <a:extLst>
                    <a:ext uri="{FF2B5EF4-FFF2-40B4-BE49-F238E27FC236}">
                      <a16:creationId xmlns:a16="http://schemas.microsoft.com/office/drawing/2014/main" id="{5D26442E-93E7-F59A-F7E9-18EC0A871F2B}"/>
                    </a:ext>
                  </a:extLst>
                </p:cNvPr>
                <p:cNvSpPr/>
                <p:nvPr/>
              </p:nvSpPr>
              <p:spPr>
                <a:xfrm>
                  <a:off x="6096000" y="1140178"/>
                  <a:ext cx="4074523" cy="1085937"/>
                </a:xfrm>
                <a:custGeom>
                  <a:avLst/>
                  <a:gdLst>
                    <a:gd name="connsiteX0" fmla="*/ 0 w 4074523"/>
                    <a:gd name="connsiteY0" fmla="*/ 0 h 1085937"/>
                    <a:gd name="connsiteX1" fmla="*/ 4074523 w 4074523"/>
                    <a:gd name="connsiteY1" fmla="*/ 0 h 1085937"/>
                    <a:gd name="connsiteX2" fmla="*/ 4074523 w 4074523"/>
                    <a:gd name="connsiteY2" fmla="*/ 1085938 h 1085937"/>
                    <a:gd name="connsiteX3" fmla="*/ 0 w 4074523"/>
                    <a:gd name="connsiteY3" fmla="*/ 1085938 h 1085937"/>
                  </a:gdLst>
                  <a:ahLst/>
                  <a:cxnLst>
                    <a:cxn ang="0">
                      <a:pos x="connsiteX0" y="connsiteY0"/>
                    </a:cxn>
                    <a:cxn ang="0">
                      <a:pos x="connsiteX1" y="connsiteY1"/>
                    </a:cxn>
                    <a:cxn ang="0">
                      <a:pos x="connsiteX2" y="connsiteY2"/>
                    </a:cxn>
                    <a:cxn ang="0">
                      <a:pos x="connsiteX3" y="connsiteY3"/>
                    </a:cxn>
                  </a:cxnLst>
                  <a:rect l="l" t="t" r="r" b="b"/>
                  <a:pathLst>
                    <a:path w="4074523" h="1085937">
                      <a:moveTo>
                        <a:pt x="0" y="0"/>
                      </a:moveTo>
                      <a:lnTo>
                        <a:pt x="4074523" y="0"/>
                      </a:lnTo>
                      <a:lnTo>
                        <a:pt x="4074523" y="1085938"/>
                      </a:lnTo>
                      <a:lnTo>
                        <a:pt x="0" y="1085938"/>
                      </a:lnTo>
                      <a:close/>
                    </a:path>
                  </a:pathLst>
                </a:custGeom>
                <a:gradFill flip="none" rotWithShape="1">
                  <a:gsLst>
                    <a:gs pos="0">
                      <a:srgbClr val="A5A5A5">
                        <a:lumMod val="5000"/>
                        <a:lumOff val="95000"/>
                      </a:srgbClr>
                    </a:gs>
                    <a:gs pos="74000">
                      <a:srgbClr val="A5A5A5">
                        <a:lumMod val="45000"/>
                        <a:lumOff val="55000"/>
                      </a:srgbClr>
                    </a:gs>
                    <a:gs pos="83000">
                      <a:srgbClr val="A5A5A5">
                        <a:lumMod val="45000"/>
                        <a:lumOff val="55000"/>
                      </a:srgbClr>
                    </a:gs>
                    <a:gs pos="100000">
                      <a:srgbClr val="A5A5A5">
                        <a:lumMod val="30000"/>
                        <a:lumOff val="70000"/>
                      </a:srgbClr>
                    </a:gs>
                  </a:gsLst>
                  <a:lin ang="5400000" scaled="1"/>
                  <a:tileRect/>
                </a:gradFill>
                <a:ln w="31124" cap="flat">
                  <a:solidFill>
                    <a:srgbClr val="6CB4B8"/>
                  </a:solid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ndParaRPr>
                </a:p>
              </p:txBody>
            </p:sp>
            <p:sp>
              <p:nvSpPr>
                <p:cNvPr id="28" name="Freeform: Shape 27">
                  <a:extLst>
                    <a:ext uri="{FF2B5EF4-FFF2-40B4-BE49-F238E27FC236}">
                      <a16:creationId xmlns:a16="http://schemas.microsoft.com/office/drawing/2014/main" id="{036E485F-57FE-7C26-5A2A-1B2C20919D64}"/>
                    </a:ext>
                  </a:extLst>
                </p:cNvPr>
                <p:cNvSpPr/>
                <p:nvPr/>
              </p:nvSpPr>
              <p:spPr>
                <a:xfrm>
                  <a:off x="10170523" y="1140178"/>
                  <a:ext cx="335834" cy="1138227"/>
                </a:xfrm>
                <a:custGeom>
                  <a:avLst/>
                  <a:gdLst>
                    <a:gd name="connsiteX0" fmla="*/ 0 w 335834"/>
                    <a:gd name="connsiteY0" fmla="*/ 0 h 1138227"/>
                    <a:gd name="connsiteX1" fmla="*/ 0 w 335834"/>
                    <a:gd name="connsiteY1" fmla="*/ 1138227 h 1138227"/>
                    <a:gd name="connsiteX2" fmla="*/ 335834 w 335834"/>
                    <a:gd name="connsiteY2" fmla="*/ 859039 h 1138227"/>
                    <a:gd name="connsiteX3" fmla="*/ 0 w 335834"/>
                    <a:gd name="connsiteY3" fmla="*/ 0 h 1138227"/>
                  </a:gdLst>
                  <a:ahLst/>
                  <a:cxnLst>
                    <a:cxn ang="0">
                      <a:pos x="connsiteX0" y="connsiteY0"/>
                    </a:cxn>
                    <a:cxn ang="0">
                      <a:pos x="connsiteX1" y="connsiteY1"/>
                    </a:cxn>
                    <a:cxn ang="0">
                      <a:pos x="connsiteX2" y="connsiteY2"/>
                    </a:cxn>
                    <a:cxn ang="0">
                      <a:pos x="connsiteX3" y="connsiteY3"/>
                    </a:cxn>
                  </a:cxnLst>
                  <a:rect l="l" t="t" r="r" b="b"/>
                  <a:pathLst>
                    <a:path w="335834" h="1138227">
                      <a:moveTo>
                        <a:pt x="0" y="0"/>
                      </a:moveTo>
                      <a:lnTo>
                        <a:pt x="0" y="1138227"/>
                      </a:lnTo>
                      <a:lnTo>
                        <a:pt x="335834" y="859039"/>
                      </a:lnTo>
                      <a:lnTo>
                        <a:pt x="0" y="0"/>
                      </a:lnTo>
                      <a:close/>
                    </a:path>
                  </a:pathLst>
                </a:custGeom>
                <a:solidFill>
                  <a:srgbClr val="6CB4B8"/>
                </a:solidFill>
                <a:ln w="31124" cap="flat">
                  <a:solidFill>
                    <a:srgbClr val="6CB4B8"/>
                  </a:solid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ndParaRPr>
                </a:p>
              </p:txBody>
            </p:sp>
            <p:sp>
              <p:nvSpPr>
                <p:cNvPr id="29" name="Freeform: Shape 28">
                  <a:extLst>
                    <a:ext uri="{FF2B5EF4-FFF2-40B4-BE49-F238E27FC236}">
                      <a16:creationId xmlns:a16="http://schemas.microsoft.com/office/drawing/2014/main" id="{C7756DAF-093D-4040-E15E-59098DDD7712}"/>
                    </a:ext>
                  </a:extLst>
                </p:cNvPr>
                <p:cNvSpPr/>
                <p:nvPr/>
              </p:nvSpPr>
              <p:spPr>
                <a:xfrm>
                  <a:off x="9106994" y="1999217"/>
                  <a:ext cx="1399362" cy="512622"/>
                </a:xfrm>
                <a:custGeom>
                  <a:avLst/>
                  <a:gdLst>
                    <a:gd name="connsiteX0" fmla="*/ 149398 w 1399362"/>
                    <a:gd name="connsiteY0" fmla="*/ 512622 h 512622"/>
                    <a:gd name="connsiteX1" fmla="*/ 791188 w 1399362"/>
                    <a:gd name="connsiteY1" fmla="*/ 512622 h 512622"/>
                    <a:gd name="connsiteX2" fmla="*/ 1007504 w 1399362"/>
                    <a:gd name="connsiteY2" fmla="*/ 512622 h 512622"/>
                    <a:gd name="connsiteX3" fmla="*/ 1399363 w 1399362"/>
                    <a:gd name="connsiteY3" fmla="*/ 0 h 512622"/>
                    <a:gd name="connsiteX4" fmla="*/ 791188 w 1399362"/>
                    <a:gd name="connsiteY4" fmla="*/ 0 h 512622"/>
                    <a:gd name="connsiteX5" fmla="*/ 662021 w 1399362"/>
                    <a:gd name="connsiteY5" fmla="*/ 0 h 512622"/>
                    <a:gd name="connsiteX6" fmla="*/ 395594 w 1399362"/>
                    <a:gd name="connsiteY6" fmla="*/ 0 h 512622"/>
                    <a:gd name="connsiteX7" fmla="*/ 0 w 1399362"/>
                    <a:gd name="connsiteY7" fmla="*/ 512622 h 512622"/>
                    <a:gd name="connsiteX8" fmla="*/ 149398 w 1399362"/>
                    <a:gd name="connsiteY8" fmla="*/ 512622 h 512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99362" h="512622">
                      <a:moveTo>
                        <a:pt x="149398" y="512622"/>
                      </a:moveTo>
                      <a:lnTo>
                        <a:pt x="791188" y="512622"/>
                      </a:lnTo>
                      <a:lnTo>
                        <a:pt x="1007504" y="512622"/>
                      </a:lnTo>
                      <a:lnTo>
                        <a:pt x="1399363" y="0"/>
                      </a:lnTo>
                      <a:lnTo>
                        <a:pt x="791188" y="0"/>
                      </a:lnTo>
                      <a:lnTo>
                        <a:pt x="662021" y="0"/>
                      </a:lnTo>
                      <a:lnTo>
                        <a:pt x="395594" y="0"/>
                      </a:lnTo>
                      <a:lnTo>
                        <a:pt x="0" y="512622"/>
                      </a:lnTo>
                      <a:lnTo>
                        <a:pt x="149398" y="512622"/>
                      </a:lnTo>
                      <a:close/>
                    </a:path>
                  </a:pathLst>
                </a:custGeom>
                <a:solidFill>
                  <a:srgbClr val="6CB4B8"/>
                </a:solidFill>
                <a:ln w="31124" cap="flat">
                  <a:solidFill>
                    <a:srgbClr val="6CB4B8"/>
                  </a:solid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Calibri" panose="020F0502020204030204"/>
                  </a:endParaRPr>
                </a:p>
              </p:txBody>
            </p:sp>
          </p:grpSp>
          <p:sp>
            <p:nvSpPr>
              <p:cNvPr id="26" name="TextBox 25">
                <a:extLst>
                  <a:ext uri="{FF2B5EF4-FFF2-40B4-BE49-F238E27FC236}">
                    <a16:creationId xmlns:a16="http://schemas.microsoft.com/office/drawing/2014/main" id="{F830511D-E4A8-0A61-8991-90AE95FB6C4B}"/>
                  </a:ext>
                </a:extLst>
              </p:cNvPr>
              <p:cNvSpPr txBox="1"/>
              <p:nvPr/>
            </p:nvSpPr>
            <p:spPr>
              <a:xfrm>
                <a:off x="9719733" y="1788841"/>
                <a:ext cx="541908" cy="369332"/>
              </a:xfrm>
              <a:prstGeom prst="rect">
                <a:avLst/>
              </a:prstGeom>
              <a:noFill/>
              <a:ln>
                <a:noFill/>
              </a:ln>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dirty="0">
                    <a:ln>
                      <a:noFill/>
                    </a:ln>
                    <a:solidFill>
                      <a:prstClr val="white"/>
                    </a:solidFill>
                    <a:effectLst/>
                    <a:uLnTx/>
                    <a:uFillTx/>
                    <a:latin typeface="Calibri" panose="020F0502020204030204"/>
                  </a:rPr>
                  <a:t>02</a:t>
                </a:r>
              </a:p>
            </p:txBody>
          </p:sp>
        </p:grpSp>
        <p:sp>
          <p:nvSpPr>
            <p:cNvPr id="24" name="TextBox 23">
              <a:extLst>
                <a:ext uri="{FF2B5EF4-FFF2-40B4-BE49-F238E27FC236}">
                  <a16:creationId xmlns:a16="http://schemas.microsoft.com/office/drawing/2014/main" id="{83C81455-77BB-A635-DCEA-7128B2E4E517}"/>
                </a:ext>
              </a:extLst>
            </p:cNvPr>
            <p:cNvSpPr txBox="1"/>
            <p:nvPr/>
          </p:nvSpPr>
          <p:spPr>
            <a:xfrm>
              <a:off x="8143019" y="1561951"/>
              <a:ext cx="2086292" cy="719043"/>
            </a:xfrm>
            <a:prstGeom prst="rect">
              <a:avLst/>
            </a:prstGeom>
            <a:noFill/>
          </p:spPr>
          <p:txBody>
            <a:bodyPr wrap="square">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وضع خطة تحسين أداء مخصصة (</a:t>
              </a:r>
              <a:r>
                <a:rPr lang="en-US" b="1" dirty="0">
                  <a:latin typeface="Times New Roman" panose="02020603050405020304" pitchFamily="18" charset="0"/>
                  <a:ea typeface="Calibri" panose="020F0502020204030204" pitchFamily="34" charset="0"/>
                  <a:cs typeface="Adobe Arabic" panose="02040503050201020203" pitchFamily="18" charset="-78"/>
                </a:rPr>
                <a:t>PIP</a:t>
              </a:r>
              <a:r>
                <a:rPr lang="ar-EG" b="1" dirty="0">
                  <a:latin typeface="Times New Roman" panose="02020603050405020304" pitchFamily="18" charset="0"/>
                  <a:ea typeface="Calibri" panose="020F0502020204030204" pitchFamily="34" charset="0"/>
                  <a:cs typeface="Adobe Arabic" panose="02040503050201020203" pitchFamily="18" charset="-78"/>
                </a:rPr>
                <a:t>)  </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sp>
        <p:nvSpPr>
          <p:cNvPr id="14" name="TextBox 13">
            <a:extLst>
              <a:ext uri="{FF2B5EF4-FFF2-40B4-BE49-F238E27FC236}">
                <a16:creationId xmlns:a16="http://schemas.microsoft.com/office/drawing/2014/main" id="{6183F618-CF5A-595E-9FE6-FC68BC069E99}"/>
              </a:ext>
            </a:extLst>
          </p:cNvPr>
          <p:cNvSpPr txBox="1"/>
          <p:nvPr/>
        </p:nvSpPr>
        <p:spPr>
          <a:xfrm>
            <a:off x="1281363" y="3001888"/>
            <a:ext cx="9062369" cy="600164"/>
          </a:xfrm>
          <a:prstGeom prst="rect">
            <a:avLst/>
          </a:prstGeom>
          <a:noFill/>
        </p:spPr>
        <p:txBody>
          <a:bodyPr wrap="square">
            <a:spAutoFit/>
          </a:bodyPr>
          <a:lstStyle/>
          <a:p>
            <a:pPr algn="just" rtl="1">
              <a:lnSpc>
                <a:spcPct val="150000"/>
              </a:lnSpc>
              <a:spcAft>
                <a:spcPts val="800"/>
              </a:spcAft>
              <a:buSzPct val="150000"/>
            </a:pPr>
            <a:r>
              <a:rPr lang="ar-SA" sz="2400" dirty="0">
                <a:solidFill>
                  <a:srgbClr val="168489"/>
                </a:solidFill>
                <a:latin typeface="Calibri" panose="020F0502020204030204" pitchFamily="34" charset="0"/>
                <a:ea typeface="Calibri" panose="020F0502020204030204" pitchFamily="34" charset="0"/>
                <a:cs typeface="Adobe Arabic" panose="02040503050201020203" pitchFamily="18" charset="-78"/>
              </a:rPr>
              <a:t>الخطوات:  </a:t>
            </a:r>
            <a:endParaRPr lang="en-US" sz="2400" dirty="0">
              <a:solidFill>
                <a:srgbClr val="168489"/>
              </a:solidFill>
              <a:latin typeface="Calibri" panose="020F0502020204030204" pitchFamily="34" charset="0"/>
              <a:ea typeface="Calibri" panose="020F0502020204030204" pitchFamily="34" charset="0"/>
              <a:cs typeface="Adobe Arabic" panose="02040503050201020203" pitchFamily="18" charset="-78"/>
            </a:endParaRPr>
          </a:p>
        </p:txBody>
      </p:sp>
      <p:sp>
        <p:nvSpPr>
          <p:cNvPr id="15" name="TextBox 14">
            <a:extLst>
              <a:ext uri="{FF2B5EF4-FFF2-40B4-BE49-F238E27FC236}">
                <a16:creationId xmlns:a16="http://schemas.microsoft.com/office/drawing/2014/main" id="{A73A53CC-AA1F-E5F0-8E16-2C9EFD5E9BE0}"/>
              </a:ext>
            </a:extLst>
          </p:cNvPr>
          <p:cNvSpPr txBox="1"/>
          <p:nvPr/>
        </p:nvSpPr>
        <p:spPr>
          <a:xfrm>
            <a:off x="1435654" y="3805918"/>
            <a:ext cx="8908078" cy="600164"/>
          </a:xfrm>
          <a:prstGeom prst="rect">
            <a:avLst/>
          </a:prstGeom>
          <a:noFill/>
        </p:spPr>
        <p:txBody>
          <a:bodyPr wrap="square">
            <a:spAutoFit/>
          </a:bodyPr>
          <a:lstStyle/>
          <a:p>
            <a:pPr marL="342900" indent="-342900" algn="just" rtl="1">
              <a:lnSpc>
                <a:spcPct val="150000"/>
              </a:lnSpc>
              <a:spcAft>
                <a:spcPts val="800"/>
              </a:spcAft>
              <a:buSzPct val="150000"/>
              <a:buBlip>
                <a:blip r:embed="rId2"/>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تحديد مجالات التحسين (مثل دقة التقارير).  </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
        <p:nvSpPr>
          <p:cNvPr id="16" name="TextBox 15">
            <a:extLst>
              <a:ext uri="{FF2B5EF4-FFF2-40B4-BE49-F238E27FC236}">
                <a16:creationId xmlns:a16="http://schemas.microsoft.com/office/drawing/2014/main" id="{A6B2F9E2-8431-D007-6933-0F47C2A4D03C}"/>
              </a:ext>
            </a:extLst>
          </p:cNvPr>
          <p:cNvSpPr txBox="1"/>
          <p:nvPr/>
        </p:nvSpPr>
        <p:spPr>
          <a:xfrm>
            <a:off x="1435654" y="4609948"/>
            <a:ext cx="8908078" cy="600164"/>
          </a:xfrm>
          <a:prstGeom prst="rect">
            <a:avLst/>
          </a:prstGeom>
          <a:noFill/>
        </p:spPr>
        <p:txBody>
          <a:bodyPr wrap="square">
            <a:spAutoFit/>
          </a:bodyPr>
          <a:lstStyle/>
          <a:p>
            <a:pPr marL="342900" lvl="0" indent="-342900" algn="just" rtl="1">
              <a:lnSpc>
                <a:spcPct val="150000"/>
              </a:lnSpc>
              <a:spcAft>
                <a:spcPts val="800"/>
              </a:spcAft>
              <a:buSzPct val="150000"/>
              <a:buBlip>
                <a:blip r:embed="rId2"/>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وضع أهداف </a:t>
            </a: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SMART</a:t>
            </a: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 (محددة، قابلة للقياس، قابلة للتحقيق، واقعية، محددة زمنياً).  </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
        <p:nvSpPr>
          <p:cNvPr id="17" name="TextBox 16">
            <a:extLst>
              <a:ext uri="{FF2B5EF4-FFF2-40B4-BE49-F238E27FC236}">
                <a16:creationId xmlns:a16="http://schemas.microsoft.com/office/drawing/2014/main" id="{B8801635-38BD-36A5-18BC-5659BF9288C9}"/>
              </a:ext>
            </a:extLst>
          </p:cNvPr>
          <p:cNvSpPr txBox="1"/>
          <p:nvPr/>
        </p:nvSpPr>
        <p:spPr>
          <a:xfrm>
            <a:off x="1435654" y="5471920"/>
            <a:ext cx="8908078" cy="600164"/>
          </a:xfrm>
          <a:prstGeom prst="rect">
            <a:avLst/>
          </a:prstGeom>
          <a:noFill/>
        </p:spPr>
        <p:txBody>
          <a:bodyPr wrap="square">
            <a:spAutoFit/>
          </a:bodyPr>
          <a:lstStyle/>
          <a:p>
            <a:pPr marL="342900" indent="-342900" algn="just" rtl="1">
              <a:lnSpc>
                <a:spcPct val="150000"/>
              </a:lnSpc>
              <a:spcAft>
                <a:spcPts val="800"/>
              </a:spcAft>
              <a:buSzPct val="150000"/>
              <a:buBlip>
                <a:blip r:embed="rId2"/>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تقديم موارد (تدريب، أدوات) ومتابعة التقدم.</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Tree>
    <p:extLst>
      <p:ext uri="{BB962C8B-B14F-4D97-AF65-F5344CB8AC3E}">
        <p14:creationId xmlns:p14="http://schemas.microsoft.com/office/powerpoint/2010/main" val="15603144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fade">
                                      <p:cBhvr>
                                        <p:cTn id="14" dur="1000"/>
                                        <p:tgtEl>
                                          <p:spTgt spid="15"/>
                                        </p:tgtEl>
                                      </p:cBhvr>
                                    </p:animEffect>
                                    <p:anim calcmode="lin" valueType="num">
                                      <p:cBhvr>
                                        <p:cTn id="15" dur="1000" fill="hold"/>
                                        <p:tgtEl>
                                          <p:spTgt spid="15"/>
                                        </p:tgtEl>
                                        <p:attrNameLst>
                                          <p:attrName>ppt_x</p:attrName>
                                        </p:attrNameLst>
                                      </p:cBhvr>
                                      <p:tavLst>
                                        <p:tav tm="0">
                                          <p:val>
                                            <p:strVal val="#ppt_x"/>
                                          </p:val>
                                        </p:tav>
                                        <p:tav tm="100000">
                                          <p:val>
                                            <p:strVal val="#ppt_x"/>
                                          </p:val>
                                        </p:tav>
                                      </p:tavLst>
                                    </p:anim>
                                    <p:anim calcmode="lin" valueType="num">
                                      <p:cBhvr>
                                        <p:cTn id="16"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fade">
                                      <p:cBhvr>
                                        <p:cTn id="21" dur="1000"/>
                                        <p:tgtEl>
                                          <p:spTgt spid="16"/>
                                        </p:tgtEl>
                                      </p:cBhvr>
                                    </p:animEffect>
                                    <p:anim calcmode="lin" valueType="num">
                                      <p:cBhvr>
                                        <p:cTn id="22" dur="1000" fill="hold"/>
                                        <p:tgtEl>
                                          <p:spTgt spid="16"/>
                                        </p:tgtEl>
                                        <p:attrNameLst>
                                          <p:attrName>ppt_x</p:attrName>
                                        </p:attrNameLst>
                                      </p:cBhvr>
                                      <p:tavLst>
                                        <p:tav tm="0">
                                          <p:val>
                                            <p:strVal val="#ppt_x"/>
                                          </p:val>
                                        </p:tav>
                                        <p:tav tm="100000">
                                          <p:val>
                                            <p:strVal val="#ppt_x"/>
                                          </p:val>
                                        </p:tav>
                                      </p:tavLst>
                                    </p:anim>
                                    <p:anim calcmode="lin" valueType="num">
                                      <p:cBhvr>
                                        <p:cTn id="23"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fade">
                                      <p:cBhvr>
                                        <p:cTn id="28" dur="1000"/>
                                        <p:tgtEl>
                                          <p:spTgt spid="17"/>
                                        </p:tgtEl>
                                      </p:cBhvr>
                                    </p:animEffect>
                                    <p:anim calcmode="lin" valueType="num">
                                      <p:cBhvr>
                                        <p:cTn id="29" dur="1000" fill="hold"/>
                                        <p:tgtEl>
                                          <p:spTgt spid="17"/>
                                        </p:tgtEl>
                                        <p:attrNameLst>
                                          <p:attrName>ppt_x</p:attrName>
                                        </p:attrNameLst>
                                      </p:cBhvr>
                                      <p:tavLst>
                                        <p:tav tm="0">
                                          <p:val>
                                            <p:strVal val="#ppt_x"/>
                                          </p:val>
                                        </p:tav>
                                        <p:tav tm="100000">
                                          <p:val>
                                            <p:strVal val="#ppt_x"/>
                                          </p:val>
                                        </p:tav>
                                      </p:tavLst>
                                    </p:anim>
                                    <p:anim calcmode="lin" valueType="num">
                                      <p:cBhvr>
                                        <p:cTn id="30"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P spid="17" grpId="0"/>
    </p:bldLst>
  </p:timing>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2190733" y="675008"/>
            <a:ext cx="7810534" cy="968852"/>
            <a:chOff x="2190733" y="519096"/>
            <a:chExt cx="7810534" cy="968852"/>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190733" y="519096"/>
              <a:ext cx="7810534"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استراتيجيات معالجة ضعف الأداء الفردي</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14" name="Group 13">
            <a:extLst>
              <a:ext uri="{FF2B5EF4-FFF2-40B4-BE49-F238E27FC236}">
                <a16:creationId xmlns:a16="http://schemas.microsoft.com/office/drawing/2014/main" id="{B53F912F-8E2C-6F53-236B-30FFB612F7C4}"/>
              </a:ext>
            </a:extLst>
          </p:cNvPr>
          <p:cNvGrpSpPr/>
          <p:nvPr/>
        </p:nvGrpSpPr>
        <p:grpSpPr>
          <a:xfrm>
            <a:off x="8394399" y="2039453"/>
            <a:ext cx="3213735" cy="1017995"/>
            <a:chOff x="7879645" y="2810933"/>
            <a:chExt cx="3213735" cy="1017995"/>
          </a:xfrm>
        </p:grpSpPr>
        <p:grpSp>
          <p:nvGrpSpPr>
            <p:cNvPr id="15" name="Group 14">
              <a:extLst>
                <a:ext uri="{FF2B5EF4-FFF2-40B4-BE49-F238E27FC236}">
                  <a16:creationId xmlns:a16="http://schemas.microsoft.com/office/drawing/2014/main" id="{7323D020-F20F-975B-66D0-B862D1DBE9DD}"/>
                </a:ext>
              </a:extLst>
            </p:cNvPr>
            <p:cNvGrpSpPr/>
            <p:nvPr/>
          </p:nvGrpSpPr>
          <p:grpSpPr>
            <a:xfrm>
              <a:off x="7879645" y="2810933"/>
              <a:ext cx="3213735" cy="1017995"/>
              <a:chOff x="7292622" y="1140178"/>
              <a:chExt cx="3213735" cy="1017995"/>
            </a:xfrm>
          </p:grpSpPr>
          <p:grpSp>
            <p:nvGrpSpPr>
              <p:cNvPr id="17" name="Group 16">
                <a:extLst>
                  <a:ext uri="{FF2B5EF4-FFF2-40B4-BE49-F238E27FC236}">
                    <a16:creationId xmlns:a16="http://schemas.microsoft.com/office/drawing/2014/main" id="{3009E12B-846C-4B05-EE67-C3C4EC603904}"/>
                  </a:ext>
                </a:extLst>
              </p:cNvPr>
              <p:cNvGrpSpPr/>
              <p:nvPr/>
            </p:nvGrpSpPr>
            <p:grpSpPr>
              <a:xfrm>
                <a:off x="7292622" y="1140178"/>
                <a:ext cx="3213735" cy="999501"/>
                <a:chOff x="6096000" y="1140178"/>
                <a:chExt cx="4410357" cy="1371661"/>
              </a:xfrm>
            </p:grpSpPr>
            <p:sp>
              <p:nvSpPr>
                <p:cNvPr id="19" name="Freeform: Shape 18">
                  <a:extLst>
                    <a:ext uri="{FF2B5EF4-FFF2-40B4-BE49-F238E27FC236}">
                      <a16:creationId xmlns:a16="http://schemas.microsoft.com/office/drawing/2014/main" id="{21C727E0-6E73-3D9B-87CC-28D7F763725F}"/>
                    </a:ext>
                  </a:extLst>
                </p:cNvPr>
                <p:cNvSpPr/>
                <p:nvPr/>
              </p:nvSpPr>
              <p:spPr>
                <a:xfrm>
                  <a:off x="6096000" y="1140178"/>
                  <a:ext cx="4074523" cy="1085937"/>
                </a:xfrm>
                <a:custGeom>
                  <a:avLst/>
                  <a:gdLst>
                    <a:gd name="connsiteX0" fmla="*/ 0 w 4074523"/>
                    <a:gd name="connsiteY0" fmla="*/ 0 h 1085937"/>
                    <a:gd name="connsiteX1" fmla="*/ 4074523 w 4074523"/>
                    <a:gd name="connsiteY1" fmla="*/ 0 h 1085937"/>
                    <a:gd name="connsiteX2" fmla="*/ 4074523 w 4074523"/>
                    <a:gd name="connsiteY2" fmla="*/ 1085938 h 1085937"/>
                    <a:gd name="connsiteX3" fmla="*/ 0 w 4074523"/>
                    <a:gd name="connsiteY3" fmla="*/ 1085938 h 1085937"/>
                  </a:gdLst>
                  <a:ahLst/>
                  <a:cxnLst>
                    <a:cxn ang="0">
                      <a:pos x="connsiteX0" y="connsiteY0"/>
                    </a:cxn>
                    <a:cxn ang="0">
                      <a:pos x="connsiteX1" y="connsiteY1"/>
                    </a:cxn>
                    <a:cxn ang="0">
                      <a:pos x="connsiteX2" y="connsiteY2"/>
                    </a:cxn>
                    <a:cxn ang="0">
                      <a:pos x="connsiteX3" y="connsiteY3"/>
                    </a:cxn>
                  </a:cxnLst>
                  <a:rect l="l" t="t" r="r" b="b"/>
                  <a:pathLst>
                    <a:path w="4074523" h="1085937">
                      <a:moveTo>
                        <a:pt x="0" y="0"/>
                      </a:moveTo>
                      <a:lnTo>
                        <a:pt x="4074523" y="0"/>
                      </a:lnTo>
                      <a:lnTo>
                        <a:pt x="4074523" y="1085938"/>
                      </a:lnTo>
                      <a:lnTo>
                        <a:pt x="0" y="1085938"/>
                      </a:lnTo>
                      <a:close/>
                    </a:path>
                  </a:pathLst>
                </a:custGeom>
                <a:gradFill flip="none" rotWithShape="1">
                  <a:gsLst>
                    <a:gs pos="0">
                      <a:srgbClr val="A5A5A5">
                        <a:lumMod val="5000"/>
                        <a:lumOff val="95000"/>
                      </a:srgbClr>
                    </a:gs>
                    <a:gs pos="74000">
                      <a:srgbClr val="A5A5A5">
                        <a:lumMod val="45000"/>
                        <a:lumOff val="55000"/>
                      </a:srgbClr>
                    </a:gs>
                    <a:gs pos="83000">
                      <a:srgbClr val="A5A5A5">
                        <a:lumMod val="45000"/>
                        <a:lumOff val="55000"/>
                      </a:srgbClr>
                    </a:gs>
                    <a:gs pos="100000">
                      <a:srgbClr val="A5A5A5">
                        <a:lumMod val="30000"/>
                        <a:lumOff val="70000"/>
                      </a:srgbClr>
                    </a:gs>
                  </a:gsLst>
                  <a:lin ang="5400000" scaled="1"/>
                  <a:tileRect/>
                </a:gradFill>
                <a:ln w="31124" cap="flat">
                  <a:solidFill>
                    <a:srgbClr val="FFB819"/>
                  </a:solid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ndParaRPr>
                </a:p>
              </p:txBody>
            </p:sp>
            <p:sp>
              <p:nvSpPr>
                <p:cNvPr id="20" name="Freeform: Shape 19">
                  <a:extLst>
                    <a:ext uri="{FF2B5EF4-FFF2-40B4-BE49-F238E27FC236}">
                      <a16:creationId xmlns:a16="http://schemas.microsoft.com/office/drawing/2014/main" id="{27ED5EBE-7C7B-4965-3201-21A13CB01E37}"/>
                    </a:ext>
                  </a:extLst>
                </p:cNvPr>
                <p:cNvSpPr/>
                <p:nvPr/>
              </p:nvSpPr>
              <p:spPr>
                <a:xfrm>
                  <a:off x="10170523" y="1140178"/>
                  <a:ext cx="335834" cy="1138226"/>
                </a:xfrm>
                <a:custGeom>
                  <a:avLst/>
                  <a:gdLst>
                    <a:gd name="connsiteX0" fmla="*/ 0 w 335834"/>
                    <a:gd name="connsiteY0" fmla="*/ 0 h 1138227"/>
                    <a:gd name="connsiteX1" fmla="*/ 0 w 335834"/>
                    <a:gd name="connsiteY1" fmla="*/ 1138227 h 1138227"/>
                    <a:gd name="connsiteX2" fmla="*/ 335834 w 335834"/>
                    <a:gd name="connsiteY2" fmla="*/ 859039 h 1138227"/>
                    <a:gd name="connsiteX3" fmla="*/ 0 w 335834"/>
                    <a:gd name="connsiteY3" fmla="*/ 0 h 1138227"/>
                  </a:gdLst>
                  <a:ahLst/>
                  <a:cxnLst>
                    <a:cxn ang="0">
                      <a:pos x="connsiteX0" y="connsiteY0"/>
                    </a:cxn>
                    <a:cxn ang="0">
                      <a:pos x="connsiteX1" y="connsiteY1"/>
                    </a:cxn>
                    <a:cxn ang="0">
                      <a:pos x="connsiteX2" y="connsiteY2"/>
                    </a:cxn>
                    <a:cxn ang="0">
                      <a:pos x="connsiteX3" y="connsiteY3"/>
                    </a:cxn>
                  </a:cxnLst>
                  <a:rect l="l" t="t" r="r" b="b"/>
                  <a:pathLst>
                    <a:path w="335834" h="1138227">
                      <a:moveTo>
                        <a:pt x="0" y="0"/>
                      </a:moveTo>
                      <a:lnTo>
                        <a:pt x="0" y="1138227"/>
                      </a:lnTo>
                      <a:lnTo>
                        <a:pt x="335834" y="859039"/>
                      </a:lnTo>
                      <a:lnTo>
                        <a:pt x="0" y="0"/>
                      </a:lnTo>
                      <a:close/>
                    </a:path>
                  </a:pathLst>
                </a:custGeom>
                <a:solidFill>
                  <a:srgbClr val="FFCC66"/>
                </a:solidFill>
                <a:ln w="31124" cap="flat">
                  <a:solidFill>
                    <a:srgbClr val="FFCC66"/>
                  </a:solid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Calibri" panose="020F0502020204030204"/>
                  </a:endParaRPr>
                </a:p>
              </p:txBody>
            </p:sp>
            <p:sp>
              <p:nvSpPr>
                <p:cNvPr id="21" name="Freeform: Shape 20">
                  <a:extLst>
                    <a:ext uri="{FF2B5EF4-FFF2-40B4-BE49-F238E27FC236}">
                      <a16:creationId xmlns:a16="http://schemas.microsoft.com/office/drawing/2014/main" id="{A69B8F36-F35B-8BD9-4928-835569D26274}"/>
                    </a:ext>
                  </a:extLst>
                </p:cNvPr>
                <p:cNvSpPr/>
                <p:nvPr/>
              </p:nvSpPr>
              <p:spPr>
                <a:xfrm>
                  <a:off x="9106994" y="1999217"/>
                  <a:ext cx="1399362" cy="512622"/>
                </a:xfrm>
                <a:custGeom>
                  <a:avLst/>
                  <a:gdLst>
                    <a:gd name="connsiteX0" fmla="*/ 149398 w 1399362"/>
                    <a:gd name="connsiteY0" fmla="*/ 512622 h 512622"/>
                    <a:gd name="connsiteX1" fmla="*/ 791188 w 1399362"/>
                    <a:gd name="connsiteY1" fmla="*/ 512622 h 512622"/>
                    <a:gd name="connsiteX2" fmla="*/ 1007504 w 1399362"/>
                    <a:gd name="connsiteY2" fmla="*/ 512622 h 512622"/>
                    <a:gd name="connsiteX3" fmla="*/ 1399363 w 1399362"/>
                    <a:gd name="connsiteY3" fmla="*/ 0 h 512622"/>
                    <a:gd name="connsiteX4" fmla="*/ 791188 w 1399362"/>
                    <a:gd name="connsiteY4" fmla="*/ 0 h 512622"/>
                    <a:gd name="connsiteX5" fmla="*/ 662021 w 1399362"/>
                    <a:gd name="connsiteY5" fmla="*/ 0 h 512622"/>
                    <a:gd name="connsiteX6" fmla="*/ 395594 w 1399362"/>
                    <a:gd name="connsiteY6" fmla="*/ 0 h 512622"/>
                    <a:gd name="connsiteX7" fmla="*/ 0 w 1399362"/>
                    <a:gd name="connsiteY7" fmla="*/ 512622 h 512622"/>
                    <a:gd name="connsiteX8" fmla="*/ 149398 w 1399362"/>
                    <a:gd name="connsiteY8" fmla="*/ 512622 h 512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99362" h="512622">
                      <a:moveTo>
                        <a:pt x="149398" y="512622"/>
                      </a:moveTo>
                      <a:lnTo>
                        <a:pt x="791188" y="512622"/>
                      </a:lnTo>
                      <a:lnTo>
                        <a:pt x="1007504" y="512622"/>
                      </a:lnTo>
                      <a:lnTo>
                        <a:pt x="1399363" y="0"/>
                      </a:lnTo>
                      <a:lnTo>
                        <a:pt x="791188" y="0"/>
                      </a:lnTo>
                      <a:lnTo>
                        <a:pt x="662021" y="0"/>
                      </a:lnTo>
                      <a:lnTo>
                        <a:pt x="395594" y="0"/>
                      </a:lnTo>
                      <a:lnTo>
                        <a:pt x="0" y="512622"/>
                      </a:lnTo>
                      <a:lnTo>
                        <a:pt x="149398" y="512622"/>
                      </a:lnTo>
                      <a:close/>
                    </a:path>
                  </a:pathLst>
                </a:custGeom>
                <a:solidFill>
                  <a:srgbClr val="FFCC66"/>
                </a:solidFill>
                <a:ln w="31124" cap="flat">
                  <a:solidFill>
                    <a:srgbClr val="FFCC66"/>
                  </a:solid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Calibri" panose="020F0502020204030204"/>
                  </a:endParaRPr>
                </a:p>
              </p:txBody>
            </p:sp>
          </p:grpSp>
          <p:sp>
            <p:nvSpPr>
              <p:cNvPr id="18" name="TextBox 17">
                <a:extLst>
                  <a:ext uri="{FF2B5EF4-FFF2-40B4-BE49-F238E27FC236}">
                    <a16:creationId xmlns:a16="http://schemas.microsoft.com/office/drawing/2014/main" id="{E5A58D35-FA15-5621-9109-BDC3D830E8F4}"/>
                  </a:ext>
                </a:extLst>
              </p:cNvPr>
              <p:cNvSpPr txBox="1"/>
              <p:nvPr/>
            </p:nvSpPr>
            <p:spPr>
              <a:xfrm>
                <a:off x="9719733" y="1788841"/>
                <a:ext cx="541908" cy="369332"/>
              </a:xfrm>
              <a:prstGeom prst="rect">
                <a:avLst/>
              </a:prstGeom>
              <a:noFill/>
              <a:ln>
                <a:noFill/>
              </a:ln>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dirty="0">
                    <a:ln>
                      <a:noFill/>
                    </a:ln>
                    <a:solidFill>
                      <a:prstClr val="white"/>
                    </a:solidFill>
                    <a:effectLst/>
                    <a:uLnTx/>
                    <a:uFillTx/>
                    <a:latin typeface="Calibri" panose="020F0502020204030204"/>
                  </a:rPr>
                  <a:t>03</a:t>
                </a:r>
              </a:p>
            </p:txBody>
          </p:sp>
        </p:grpSp>
        <p:sp>
          <p:nvSpPr>
            <p:cNvPr id="16" name="TextBox 15">
              <a:extLst>
                <a:ext uri="{FF2B5EF4-FFF2-40B4-BE49-F238E27FC236}">
                  <a16:creationId xmlns:a16="http://schemas.microsoft.com/office/drawing/2014/main" id="{8458865F-66B5-A095-69F3-AD95AA76B70F}"/>
                </a:ext>
              </a:extLst>
            </p:cNvPr>
            <p:cNvSpPr txBox="1"/>
            <p:nvPr/>
          </p:nvSpPr>
          <p:spPr>
            <a:xfrm>
              <a:off x="8110722" y="3010739"/>
              <a:ext cx="2506865" cy="400494"/>
            </a:xfrm>
            <a:prstGeom prst="rect">
              <a:avLst/>
            </a:prstGeom>
            <a:noFill/>
          </p:spPr>
          <p:txBody>
            <a:bodyPr wrap="square">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تقديم التدريب المستهدف  </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sp>
        <p:nvSpPr>
          <p:cNvPr id="30" name="TextBox 29">
            <a:extLst>
              <a:ext uri="{FF2B5EF4-FFF2-40B4-BE49-F238E27FC236}">
                <a16:creationId xmlns:a16="http://schemas.microsoft.com/office/drawing/2014/main" id="{DCB16F9F-4DDA-1E0D-8476-220331DDBB78}"/>
              </a:ext>
            </a:extLst>
          </p:cNvPr>
          <p:cNvSpPr txBox="1"/>
          <p:nvPr/>
        </p:nvSpPr>
        <p:spPr>
          <a:xfrm>
            <a:off x="2698136" y="3172321"/>
            <a:ext cx="9062369" cy="1154162"/>
          </a:xfrm>
          <a:prstGeom prst="rect">
            <a:avLst/>
          </a:prstGeom>
          <a:noFill/>
        </p:spPr>
        <p:txBody>
          <a:bodyPr wrap="square">
            <a:spAutoFit/>
          </a:bodyPr>
          <a:lstStyle/>
          <a:p>
            <a:pPr marL="342900" lvl="0" indent="-342900" algn="just" rtl="1">
              <a:lnSpc>
                <a:spcPct val="150000"/>
              </a:lnSpc>
              <a:spcAft>
                <a:spcPts val="800"/>
              </a:spcAft>
              <a:buSzPct val="15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الوصف: توفير تدريب مخصص لسد الفجوات في المهارات، مع التركيز على التكنولوجيا الحديثة أو معايير السلامة.  </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
        <p:nvSpPr>
          <p:cNvPr id="31" name="TextBox 30">
            <a:extLst>
              <a:ext uri="{FF2B5EF4-FFF2-40B4-BE49-F238E27FC236}">
                <a16:creationId xmlns:a16="http://schemas.microsoft.com/office/drawing/2014/main" id="{52898441-6693-E582-688F-C4D5D57EB8CF}"/>
              </a:ext>
            </a:extLst>
          </p:cNvPr>
          <p:cNvSpPr txBox="1"/>
          <p:nvPr/>
        </p:nvSpPr>
        <p:spPr>
          <a:xfrm>
            <a:off x="2852427" y="4389116"/>
            <a:ext cx="8908078" cy="1154162"/>
          </a:xfrm>
          <a:prstGeom prst="rect">
            <a:avLst/>
          </a:prstGeom>
          <a:noFill/>
        </p:spPr>
        <p:txBody>
          <a:bodyPr wrap="square">
            <a:spAutoFit/>
          </a:bodyPr>
          <a:lstStyle/>
          <a:p>
            <a:pPr marL="342900" lvl="0" indent="-342900" algn="just" rtl="1">
              <a:lnSpc>
                <a:spcPct val="150000"/>
              </a:lnSpc>
              <a:spcAft>
                <a:spcPts val="800"/>
              </a:spcAft>
              <a:buSzPct val="15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التطبيق في قطاع الطاقة: تدريب الموظفين على تقنيات جديدة مثل إدارة الشبكات الذكية، صيانة توربينات الرياح، أو تحليل البيانات في عمليات النفط والغاز.  </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
        <p:nvSpPr>
          <p:cNvPr id="32" name="TextBox 31">
            <a:extLst>
              <a:ext uri="{FF2B5EF4-FFF2-40B4-BE49-F238E27FC236}">
                <a16:creationId xmlns:a16="http://schemas.microsoft.com/office/drawing/2014/main" id="{E5D943BA-3284-134B-E67E-284915F91D32}"/>
              </a:ext>
            </a:extLst>
          </p:cNvPr>
          <p:cNvSpPr txBox="1"/>
          <p:nvPr/>
        </p:nvSpPr>
        <p:spPr>
          <a:xfrm>
            <a:off x="2852427" y="5605911"/>
            <a:ext cx="8908078" cy="1154162"/>
          </a:xfrm>
          <a:prstGeom prst="rect">
            <a:avLst/>
          </a:prstGeom>
          <a:noFill/>
        </p:spPr>
        <p:txBody>
          <a:bodyPr wrap="square">
            <a:spAutoFit/>
          </a:bodyPr>
          <a:lstStyle/>
          <a:p>
            <a:pPr marL="342900" lvl="0" indent="-342900" algn="just" rtl="1">
              <a:lnSpc>
                <a:spcPct val="150000"/>
              </a:lnSpc>
              <a:spcAft>
                <a:spcPts val="800"/>
              </a:spcAft>
              <a:buSzPct val="15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مثال: موظف في شركة طاقة رياح يواجه صعوبة في تشخيص أعطال التوربينات. يُسجل في دورة تدريبية عملية لمدة أسبوع حول أنظمة التشخيص الآلي.  </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Tree>
    <p:extLst>
      <p:ext uri="{BB962C8B-B14F-4D97-AF65-F5344CB8AC3E}">
        <p14:creationId xmlns:p14="http://schemas.microsoft.com/office/powerpoint/2010/main" val="8051210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1000"/>
                                        <p:tgtEl>
                                          <p:spTgt spid="30"/>
                                        </p:tgtEl>
                                      </p:cBhvr>
                                    </p:animEffect>
                                    <p:anim calcmode="lin" valueType="num">
                                      <p:cBhvr>
                                        <p:cTn id="8" dur="1000" fill="hold"/>
                                        <p:tgtEl>
                                          <p:spTgt spid="30"/>
                                        </p:tgtEl>
                                        <p:attrNameLst>
                                          <p:attrName>ppt_x</p:attrName>
                                        </p:attrNameLst>
                                      </p:cBhvr>
                                      <p:tavLst>
                                        <p:tav tm="0">
                                          <p:val>
                                            <p:strVal val="#ppt_x"/>
                                          </p:val>
                                        </p:tav>
                                        <p:tav tm="100000">
                                          <p:val>
                                            <p:strVal val="#ppt_x"/>
                                          </p:val>
                                        </p:tav>
                                      </p:tavLst>
                                    </p:anim>
                                    <p:anim calcmode="lin" valueType="num">
                                      <p:cBhvr>
                                        <p:cTn id="9"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1"/>
                                        </p:tgtEl>
                                        <p:attrNameLst>
                                          <p:attrName>style.visibility</p:attrName>
                                        </p:attrNameLst>
                                      </p:cBhvr>
                                      <p:to>
                                        <p:strVal val="visible"/>
                                      </p:to>
                                    </p:set>
                                    <p:animEffect transition="in" filter="fade">
                                      <p:cBhvr>
                                        <p:cTn id="14" dur="1000"/>
                                        <p:tgtEl>
                                          <p:spTgt spid="31"/>
                                        </p:tgtEl>
                                      </p:cBhvr>
                                    </p:animEffect>
                                    <p:anim calcmode="lin" valueType="num">
                                      <p:cBhvr>
                                        <p:cTn id="15" dur="1000" fill="hold"/>
                                        <p:tgtEl>
                                          <p:spTgt spid="31"/>
                                        </p:tgtEl>
                                        <p:attrNameLst>
                                          <p:attrName>ppt_x</p:attrName>
                                        </p:attrNameLst>
                                      </p:cBhvr>
                                      <p:tavLst>
                                        <p:tav tm="0">
                                          <p:val>
                                            <p:strVal val="#ppt_x"/>
                                          </p:val>
                                        </p:tav>
                                        <p:tav tm="100000">
                                          <p:val>
                                            <p:strVal val="#ppt_x"/>
                                          </p:val>
                                        </p:tav>
                                      </p:tavLst>
                                    </p:anim>
                                    <p:anim calcmode="lin" valueType="num">
                                      <p:cBhvr>
                                        <p:cTn id="16"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2"/>
                                        </p:tgtEl>
                                        <p:attrNameLst>
                                          <p:attrName>style.visibility</p:attrName>
                                        </p:attrNameLst>
                                      </p:cBhvr>
                                      <p:to>
                                        <p:strVal val="visible"/>
                                      </p:to>
                                    </p:set>
                                    <p:animEffect transition="in" filter="fade">
                                      <p:cBhvr>
                                        <p:cTn id="21" dur="1000"/>
                                        <p:tgtEl>
                                          <p:spTgt spid="32"/>
                                        </p:tgtEl>
                                      </p:cBhvr>
                                    </p:animEffect>
                                    <p:anim calcmode="lin" valueType="num">
                                      <p:cBhvr>
                                        <p:cTn id="22" dur="1000" fill="hold"/>
                                        <p:tgtEl>
                                          <p:spTgt spid="32"/>
                                        </p:tgtEl>
                                        <p:attrNameLst>
                                          <p:attrName>ppt_x</p:attrName>
                                        </p:attrNameLst>
                                      </p:cBhvr>
                                      <p:tavLst>
                                        <p:tav tm="0">
                                          <p:val>
                                            <p:strVal val="#ppt_x"/>
                                          </p:val>
                                        </p:tav>
                                        <p:tav tm="100000">
                                          <p:val>
                                            <p:strVal val="#ppt_x"/>
                                          </p:val>
                                        </p:tav>
                                      </p:tavLst>
                                    </p:anim>
                                    <p:anim calcmode="lin" valueType="num">
                                      <p:cBhvr>
                                        <p:cTn id="23"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P spid="32" grpId="0"/>
    </p:bldLst>
  </p:timing>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2190733" y="675008"/>
            <a:ext cx="7810534" cy="968852"/>
            <a:chOff x="2190733" y="519096"/>
            <a:chExt cx="7810534" cy="968852"/>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190733" y="519096"/>
              <a:ext cx="7810534"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استراتيجيات معالجة ضعف الأداء الفردي</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14" name="Group 13">
            <a:extLst>
              <a:ext uri="{FF2B5EF4-FFF2-40B4-BE49-F238E27FC236}">
                <a16:creationId xmlns:a16="http://schemas.microsoft.com/office/drawing/2014/main" id="{B53F912F-8E2C-6F53-236B-30FFB612F7C4}"/>
              </a:ext>
            </a:extLst>
          </p:cNvPr>
          <p:cNvGrpSpPr/>
          <p:nvPr/>
        </p:nvGrpSpPr>
        <p:grpSpPr>
          <a:xfrm>
            <a:off x="8394399" y="2039453"/>
            <a:ext cx="3213735" cy="1017995"/>
            <a:chOff x="7879645" y="2810933"/>
            <a:chExt cx="3213735" cy="1017995"/>
          </a:xfrm>
        </p:grpSpPr>
        <p:grpSp>
          <p:nvGrpSpPr>
            <p:cNvPr id="15" name="Group 14">
              <a:extLst>
                <a:ext uri="{FF2B5EF4-FFF2-40B4-BE49-F238E27FC236}">
                  <a16:creationId xmlns:a16="http://schemas.microsoft.com/office/drawing/2014/main" id="{7323D020-F20F-975B-66D0-B862D1DBE9DD}"/>
                </a:ext>
              </a:extLst>
            </p:cNvPr>
            <p:cNvGrpSpPr/>
            <p:nvPr/>
          </p:nvGrpSpPr>
          <p:grpSpPr>
            <a:xfrm>
              <a:off x="7879645" y="2810933"/>
              <a:ext cx="3213735" cy="1017995"/>
              <a:chOff x="7292622" y="1140178"/>
              <a:chExt cx="3213735" cy="1017995"/>
            </a:xfrm>
          </p:grpSpPr>
          <p:grpSp>
            <p:nvGrpSpPr>
              <p:cNvPr id="17" name="Group 16">
                <a:extLst>
                  <a:ext uri="{FF2B5EF4-FFF2-40B4-BE49-F238E27FC236}">
                    <a16:creationId xmlns:a16="http://schemas.microsoft.com/office/drawing/2014/main" id="{3009E12B-846C-4B05-EE67-C3C4EC603904}"/>
                  </a:ext>
                </a:extLst>
              </p:cNvPr>
              <p:cNvGrpSpPr/>
              <p:nvPr/>
            </p:nvGrpSpPr>
            <p:grpSpPr>
              <a:xfrm>
                <a:off x="7292622" y="1140178"/>
                <a:ext cx="3213735" cy="999501"/>
                <a:chOff x="6096000" y="1140178"/>
                <a:chExt cx="4410357" cy="1371661"/>
              </a:xfrm>
            </p:grpSpPr>
            <p:sp>
              <p:nvSpPr>
                <p:cNvPr id="19" name="Freeform: Shape 18">
                  <a:extLst>
                    <a:ext uri="{FF2B5EF4-FFF2-40B4-BE49-F238E27FC236}">
                      <a16:creationId xmlns:a16="http://schemas.microsoft.com/office/drawing/2014/main" id="{21C727E0-6E73-3D9B-87CC-28D7F763725F}"/>
                    </a:ext>
                  </a:extLst>
                </p:cNvPr>
                <p:cNvSpPr/>
                <p:nvPr/>
              </p:nvSpPr>
              <p:spPr>
                <a:xfrm>
                  <a:off x="6096000" y="1140178"/>
                  <a:ext cx="4074523" cy="1085937"/>
                </a:xfrm>
                <a:custGeom>
                  <a:avLst/>
                  <a:gdLst>
                    <a:gd name="connsiteX0" fmla="*/ 0 w 4074523"/>
                    <a:gd name="connsiteY0" fmla="*/ 0 h 1085937"/>
                    <a:gd name="connsiteX1" fmla="*/ 4074523 w 4074523"/>
                    <a:gd name="connsiteY1" fmla="*/ 0 h 1085937"/>
                    <a:gd name="connsiteX2" fmla="*/ 4074523 w 4074523"/>
                    <a:gd name="connsiteY2" fmla="*/ 1085938 h 1085937"/>
                    <a:gd name="connsiteX3" fmla="*/ 0 w 4074523"/>
                    <a:gd name="connsiteY3" fmla="*/ 1085938 h 1085937"/>
                  </a:gdLst>
                  <a:ahLst/>
                  <a:cxnLst>
                    <a:cxn ang="0">
                      <a:pos x="connsiteX0" y="connsiteY0"/>
                    </a:cxn>
                    <a:cxn ang="0">
                      <a:pos x="connsiteX1" y="connsiteY1"/>
                    </a:cxn>
                    <a:cxn ang="0">
                      <a:pos x="connsiteX2" y="connsiteY2"/>
                    </a:cxn>
                    <a:cxn ang="0">
                      <a:pos x="connsiteX3" y="connsiteY3"/>
                    </a:cxn>
                  </a:cxnLst>
                  <a:rect l="l" t="t" r="r" b="b"/>
                  <a:pathLst>
                    <a:path w="4074523" h="1085937">
                      <a:moveTo>
                        <a:pt x="0" y="0"/>
                      </a:moveTo>
                      <a:lnTo>
                        <a:pt x="4074523" y="0"/>
                      </a:lnTo>
                      <a:lnTo>
                        <a:pt x="4074523" y="1085938"/>
                      </a:lnTo>
                      <a:lnTo>
                        <a:pt x="0" y="1085938"/>
                      </a:lnTo>
                      <a:close/>
                    </a:path>
                  </a:pathLst>
                </a:custGeom>
                <a:gradFill flip="none" rotWithShape="1">
                  <a:gsLst>
                    <a:gs pos="0">
                      <a:srgbClr val="A5A5A5">
                        <a:lumMod val="5000"/>
                        <a:lumOff val="95000"/>
                      </a:srgbClr>
                    </a:gs>
                    <a:gs pos="74000">
                      <a:srgbClr val="A5A5A5">
                        <a:lumMod val="45000"/>
                        <a:lumOff val="55000"/>
                      </a:srgbClr>
                    </a:gs>
                    <a:gs pos="83000">
                      <a:srgbClr val="A5A5A5">
                        <a:lumMod val="45000"/>
                        <a:lumOff val="55000"/>
                      </a:srgbClr>
                    </a:gs>
                    <a:gs pos="100000">
                      <a:srgbClr val="A5A5A5">
                        <a:lumMod val="30000"/>
                        <a:lumOff val="70000"/>
                      </a:srgbClr>
                    </a:gs>
                  </a:gsLst>
                  <a:lin ang="5400000" scaled="1"/>
                  <a:tileRect/>
                </a:gradFill>
                <a:ln w="31124" cap="flat">
                  <a:solidFill>
                    <a:srgbClr val="FFB819"/>
                  </a:solid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ndParaRPr>
                </a:p>
              </p:txBody>
            </p:sp>
            <p:sp>
              <p:nvSpPr>
                <p:cNvPr id="20" name="Freeform: Shape 19">
                  <a:extLst>
                    <a:ext uri="{FF2B5EF4-FFF2-40B4-BE49-F238E27FC236}">
                      <a16:creationId xmlns:a16="http://schemas.microsoft.com/office/drawing/2014/main" id="{27ED5EBE-7C7B-4965-3201-21A13CB01E37}"/>
                    </a:ext>
                  </a:extLst>
                </p:cNvPr>
                <p:cNvSpPr/>
                <p:nvPr/>
              </p:nvSpPr>
              <p:spPr>
                <a:xfrm>
                  <a:off x="10170523" y="1140178"/>
                  <a:ext cx="335834" cy="1138226"/>
                </a:xfrm>
                <a:custGeom>
                  <a:avLst/>
                  <a:gdLst>
                    <a:gd name="connsiteX0" fmla="*/ 0 w 335834"/>
                    <a:gd name="connsiteY0" fmla="*/ 0 h 1138227"/>
                    <a:gd name="connsiteX1" fmla="*/ 0 w 335834"/>
                    <a:gd name="connsiteY1" fmla="*/ 1138227 h 1138227"/>
                    <a:gd name="connsiteX2" fmla="*/ 335834 w 335834"/>
                    <a:gd name="connsiteY2" fmla="*/ 859039 h 1138227"/>
                    <a:gd name="connsiteX3" fmla="*/ 0 w 335834"/>
                    <a:gd name="connsiteY3" fmla="*/ 0 h 1138227"/>
                  </a:gdLst>
                  <a:ahLst/>
                  <a:cxnLst>
                    <a:cxn ang="0">
                      <a:pos x="connsiteX0" y="connsiteY0"/>
                    </a:cxn>
                    <a:cxn ang="0">
                      <a:pos x="connsiteX1" y="connsiteY1"/>
                    </a:cxn>
                    <a:cxn ang="0">
                      <a:pos x="connsiteX2" y="connsiteY2"/>
                    </a:cxn>
                    <a:cxn ang="0">
                      <a:pos x="connsiteX3" y="connsiteY3"/>
                    </a:cxn>
                  </a:cxnLst>
                  <a:rect l="l" t="t" r="r" b="b"/>
                  <a:pathLst>
                    <a:path w="335834" h="1138227">
                      <a:moveTo>
                        <a:pt x="0" y="0"/>
                      </a:moveTo>
                      <a:lnTo>
                        <a:pt x="0" y="1138227"/>
                      </a:lnTo>
                      <a:lnTo>
                        <a:pt x="335834" y="859039"/>
                      </a:lnTo>
                      <a:lnTo>
                        <a:pt x="0" y="0"/>
                      </a:lnTo>
                      <a:close/>
                    </a:path>
                  </a:pathLst>
                </a:custGeom>
                <a:solidFill>
                  <a:srgbClr val="FFCC66"/>
                </a:solidFill>
                <a:ln w="31124" cap="flat">
                  <a:solidFill>
                    <a:srgbClr val="FFCC66"/>
                  </a:solid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Calibri" panose="020F0502020204030204"/>
                  </a:endParaRPr>
                </a:p>
              </p:txBody>
            </p:sp>
            <p:sp>
              <p:nvSpPr>
                <p:cNvPr id="21" name="Freeform: Shape 20">
                  <a:extLst>
                    <a:ext uri="{FF2B5EF4-FFF2-40B4-BE49-F238E27FC236}">
                      <a16:creationId xmlns:a16="http://schemas.microsoft.com/office/drawing/2014/main" id="{A69B8F36-F35B-8BD9-4928-835569D26274}"/>
                    </a:ext>
                  </a:extLst>
                </p:cNvPr>
                <p:cNvSpPr/>
                <p:nvPr/>
              </p:nvSpPr>
              <p:spPr>
                <a:xfrm>
                  <a:off x="9106994" y="1999217"/>
                  <a:ext cx="1399362" cy="512622"/>
                </a:xfrm>
                <a:custGeom>
                  <a:avLst/>
                  <a:gdLst>
                    <a:gd name="connsiteX0" fmla="*/ 149398 w 1399362"/>
                    <a:gd name="connsiteY0" fmla="*/ 512622 h 512622"/>
                    <a:gd name="connsiteX1" fmla="*/ 791188 w 1399362"/>
                    <a:gd name="connsiteY1" fmla="*/ 512622 h 512622"/>
                    <a:gd name="connsiteX2" fmla="*/ 1007504 w 1399362"/>
                    <a:gd name="connsiteY2" fmla="*/ 512622 h 512622"/>
                    <a:gd name="connsiteX3" fmla="*/ 1399363 w 1399362"/>
                    <a:gd name="connsiteY3" fmla="*/ 0 h 512622"/>
                    <a:gd name="connsiteX4" fmla="*/ 791188 w 1399362"/>
                    <a:gd name="connsiteY4" fmla="*/ 0 h 512622"/>
                    <a:gd name="connsiteX5" fmla="*/ 662021 w 1399362"/>
                    <a:gd name="connsiteY5" fmla="*/ 0 h 512622"/>
                    <a:gd name="connsiteX6" fmla="*/ 395594 w 1399362"/>
                    <a:gd name="connsiteY6" fmla="*/ 0 h 512622"/>
                    <a:gd name="connsiteX7" fmla="*/ 0 w 1399362"/>
                    <a:gd name="connsiteY7" fmla="*/ 512622 h 512622"/>
                    <a:gd name="connsiteX8" fmla="*/ 149398 w 1399362"/>
                    <a:gd name="connsiteY8" fmla="*/ 512622 h 512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99362" h="512622">
                      <a:moveTo>
                        <a:pt x="149398" y="512622"/>
                      </a:moveTo>
                      <a:lnTo>
                        <a:pt x="791188" y="512622"/>
                      </a:lnTo>
                      <a:lnTo>
                        <a:pt x="1007504" y="512622"/>
                      </a:lnTo>
                      <a:lnTo>
                        <a:pt x="1399363" y="0"/>
                      </a:lnTo>
                      <a:lnTo>
                        <a:pt x="791188" y="0"/>
                      </a:lnTo>
                      <a:lnTo>
                        <a:pt x="662021" y="0"/>
                      </a:lnTo>
                      <a:lnTo>
                        <a:pt x="395594" y="0"/>
                      </a:lnTo>
                      <a:lnTo>
                        <a:pt x="0" y="512622"/>
                      </a:lnTo>
                      <a:lnTo>
                        <a:pt x="149398" y="512622"/>
                      </a:lnTo>
                      <a:close/>
                    </a:path>
                  </a:pathLst>
                </a:custGeom>
                <a:solidFill>
                  <a:srgbClr val="FFCC66"/>
                </a:solidFill>
                <a:ln w="31124" cap="flat">
                  <a:solidFill>
                    <a:srgbClr val="FFCC66"/>
                  </a:solid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Calibri" panose="020F0502020204030204"/>
                  </a:endParaRPr>
                </a:p>
              </p:txBody>
            </p:sp>
          </p:grpSp>
          <p:sp>
            <p:nvSpPr>
              <p:cNvPr id="18" name="TextBox 17">
                <a:extLst>
                  <a:ext uri="{FF2B5EF4-FFF2-40B4-BE49-F238E27FC236}">
                    <a16:creationId xmlns:a16="http://schemas.microsoft.com/office/drawing/2014/main" id="{E5A58D35-FA15-5621-9109-BDC3D830E8F4}"/>
                  </a:ext>
                </a:extLst>
              </p:cNvPr>
              <p:cNvSpPr txBox="1"/>
              <p:nvPr/>
            </p:nvSpPr>
            <p:spPr>
              <a:xfrm>
                <a:off x="9719733" y="1788841"/>
                <a:ext cx="541908" cy="369332"/>
              </a:xfrm>
              <a:prstGeom prst="rect">
                <a:avLst/>
              </a:prstGeom>
              <a:noFill/>
              <a:ln>
                <a:noFill/>
              </a:ln>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dirty="0">
                    <a:ln>
                      <a:noFill/>
                    </a:ln>
                    <a:solidFill>
                      <a:prstClr val="white"/>
                    </a:solidFill>
                    <a:effectLst/>
                    <a:uLnTx/>
                    <a:uFillTx/>
                    <a:latin typeface="Calibri" panose="020F0502020204030204"/>
                  </a:rPr>
                  <a:t>03</a:t>
                </a:r>
              </a:p>
            </p:txBody>
          </p:sp>
        </p:grpSp>
        <p:sp>
          <p:nvSpPr>
            <p:cNvPr id="16" name="TextBox 15">
              <a:extLst>
                <a:ext uri="{FF2B5EF4-FFF2-40B4-BE49-F238E27FC236}">
                  <a16:creationId xmlns:a16="http://schemas.microsoft.com/office/drawing/2014/main" id="{8458865F-66B5-A095-69F3-AD95AA76B70F}"/>
                </a:ext>
              </a:extLst>
            </p:cNvPr>
            <p:cNvSpPr txBox="1"/>
            <p:nvPr/>
          </p:nvSpPr>
          <p:spPr>
            <a:xfrm>
              <a:off x="8110722" y="3010739"/>
              <a:ext cx="2506865" cy="400494"/>
            </a:xfrm>
            <a:prstGeom prst="rect">
              <a:avLst/>
            </a:prstGeom>
            <a:noFill/>
          </p:spPr>
          <p:txBody>
            <a:bodyPr wrap="square">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تقديم التدريب المستهدف  </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sp>
        <p:nvSpPr>
          <p:cNvPr id="22" name="TextBox 21">
            <a:extLst>
              <a:ext uri="{FF2B5EF4-FFF2-40B4-BE49-F238E27FC236}">
                <a16:creationId xmlns:a16="http://schemas.microsoft.com/office/drawing/2014/main" id="{640C83F4-ABF5-7E91-F122-85710D64B18F}"/>
              </a:ext>
            </a:extLst>
          </p:cNvPr>
          <p:cNvSpPr txBox="1"/>
          <p:nvPr/>
        </p:nvSpPr>
        <p:spPr>
          <a:xfrm>
            <a:off x="1281363" y="3001888"/>
            <a:ext cx="9062369" cy="600164"/>
          </a:xfrm>
          <a:prstGeom prst="rect">
            <a:avLst/>
          </a:prstGeom>
          <a:noFill/>
        </p:spPr>
        <p:txBody>
          <a:bodyPr wrap="square">
            <a:spAutoFit/>
          </a:bodyPr>
          <a:lstStyle/>
          <a:p>
            <a:pPr algn="just" rtl="1">
              <a:lnSpc>
                <a:spcPct val="150000"/>
              </a:lnSpc>
              <a:spcAft>
                <a:spcPts val="800"/>
              </a:spcAft>
              <a:buSzPct val="150000"/>
            </a:pPr>
            <a:r>
              <a:rPr lang="ar-SA" sz="2400" dirty="0">
                <a:solidFill>
                  <a:srgbClr val="168489"/>
                </a:solidFill>
                <a:latin typeface="Calibri" panose="020F0502020204030204" pitchFamily="34" charset="0"/>
                <a:ea typeface="Calibri" panose="020F0502020204030204" pitchFamily="34" charset="0"/>
                <a:cs typeface="Adobe Arabic" panose="02040503050201020203" pitchFamily="18" charset="-78"/>
              </a:rPr>
              <a:t>الخطوات:  </a:t>
            </a:r>
            <a:endParaRPr lang="en-US" sz="2400" dirty="0">
              <a:solidFill>
                <a:srgbClr val="168489"/>
              </a:solidFill>
              <a:latin typeface="Calibri" panose="020F0502020204030204" pitchFamily="34" charset="0"/>
              <a:ea typeface="Calibri" panose="020F0502020204030204" pitchFamily="34" charset="0"/>
              <a:cs typeface="Adobe Arabic" panose="02040503050201020203" pitchFamily="18" charset="-78"/>
            </a:endParaRPr>
          </a:p>
        </p:txBody>
      </p:sp>
      <p:sp>
        <p:nvSpPr>
          <p:cNvPr id="23" name="TextBox 22">
            <a:extLst>
              <a:ext uri="{FF2B5EF4-FFF2-40B4-BE49-F238E27FC236}">
                <a16:creationId xmlns:a16="http://schemas.microsoft.com/office/drawing/2014/main" id="{89319EA1-2243-75C4-D070-29002B2B20C9}"/>
              </a:ext>
            </a:extLst>
          </p:cNvPr>
          <p:cNvSpPr txBox="1"/>
          <p:nvPr/>
        </p:nvSpPr>
        <p:spPr>
          <a:xfrm>
            <a:off x="1435654" y="3805918"/>
            <a:ext cx="8908078" cy="600164"/>
          </a:xfrm>
          <a:prstGeom prst="rect">
            <a:avLst/>
          </a:prstGeom>
          <a:noFill/>
        </p:spPr>
        <p:txBody>
          <a:bodyPr wrap="square">
            <a:spAutoFit/>
          </a:bodyPr>
          <a:lstStyle/>
          <a:p>
            <a:pPr marL="342900" indent="-342900" algn="just" rtl="1">
              <a:lnSpc>
                <a:spcPct val="150000"/>
              </a:lnSpc>
              <a:spcAft>
                <a:spcPts val="800"/>
              </a:spcAft>
              <a:buSzPct val="150000"/>
              <a:buBlip>
                <a:blip r:embed="rId2"/>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تحديد المهارات المطلوبة عبر تقييم الأداء.  </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
        <p:nvSpPr>
          <p:cNvPr id="24" name="TextBox 23">
            <a:extLst>
              <a:ext uri="{FF2B5EF4-FFF2-40B4-BE49-F238E27FC236}">
                <a16:creationId xmlns:a16="http://schemas.microsoft.com/office/drawing/2014/main" id="{79A1C2ED-C501-1F47-206C-B14B2615DCCF}"/>
              </a:ext>
            </a:extLst>
          </p:cNvPr>
          <p:cNvSpPr txBox="1"/>
          <p:nvPr/>
        </p:nvSpPr>
        <p:spPr>
          <a:xfrm>
            <a:off x="1435654" y="4609948"/>
            <a:ext cx="8908078" cy="600164"/>
          </a:xfrm>
          <a:prstGeom prst="rect">
            <a:avLst/>
          </a:prstGeom>
          <a:noFill/>
        </p:spPr>
        <p:txBody>
          <a:bodyPr wrap="square">
            <a:spAutoFit/>
          </a:bodyPr>
          <a:lstStyle/>
          <a:p>
            <a:pPr marL="342900" lvl="0" indent="-342900" algn="just" rtl="1">
              <a:lnSpc>
                <a:spcPct val="150000"/>
              </a:lnSpc>
              <a:spcAft>
                <a:spcPts val="800"/>
              </a:spcAft>
              <a:buSzPct val="150000"/>
              <a:buBlip>
                <a:blip r:embed="rId2"/>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اختيار برنامج تدريبي (حضوري أو عبر الإنترنت).  </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
        <p:nvSpPr>
          <p:cNvPr id="25" name="TextBox 24">
            <a:extLst>
              <a:ext uri="{FF2B5EF4-FFF2-40B4-BE49-F238E27FC236}">
                <a16:creationId xmlns:a16="http://schemas.microsoft.com/office/drawing/2014/main" id="{E502501F-F8FA-2FA0-06B4-C44521CE4823}"/>
              </a:ext>
            </a:extLst>
          </p:cNvPr>
          <p:cNvSpPr txBox="1"/>
          <p:nvPr/>
        </p:nvSpPr>
        <p:spPr>
          <a:xfrm>
            <a:off x="1435654" y="5471920"/>
            <a:ext cx="8908078" cy="600164"/>
          </a:xfrm>
          <a:prstGeom prst="rect">
            <a:avLst/>
          </a:prstGeom>
          <a:noFill/>
        </p:spPr>
        <p:txBody>
          <a:bodyPr wrap="square">
            <a:spAutoFit/>
          </a:bodyPr>
          <a:lstStyle/>
          <a:p>
            <a:pPr marL="342900" indent="-342900" algn="just" rtl="1">
              <a:lnSpc>
                <a:spcPct val="150000"/>
              </a:lnSpc>
              <a:spcAft>
                <a:spcPts val="800"/>
              </a:spcAft>
              <a:buSzPct val="150000"/>
              <a:buBlip>
                <a:blip r:embed="rId2"/>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تقييم الأثر من خلال اختبار عملي بعد التدريب.</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Tree>
    <p:extLst>
      <p:ext uri="{BB962C8B-B14F-4D97-AF65-F5344CB8AC3E}">
        <p14:creationId xmlns:p14="http://schemas.microsoft.com/office/powerpoint/2010/main" val="2954523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1000"/>
                                        <p:tgtEl>
                                          <p:spTgt spid="22"/>
                                        </p:tgtEl>
                                      </p:cBhvr>
                                    </p:animEffect>
                                    <p:anim calcmode="lin" valueType="num">
                                      <p:cBhvr>
                                        <p:cTn id="8" dur="1000" fill="hold"/>
                                        <p:tgtEl>
                                          <p:spTgt spid="22"/>
                                        </p:tgtEl>
                                        <p:attrNameLst>
                                          <p:attrName>ppt_x</p:attrName>
                                        </p:attrNameLst>
                                      </p:cBhvr>
                                      <p:tavLst>
                                        <p:tav tm="0">
                                          <p:val>
                                            <p:strVal val="#ppt_x"/>
                                          </p:val>
                                        </p:tav>
                                        <p:tav tm="100000">
                                          <p:val>
                                            <p:strVal val="#ppt_x"/>
                                          </p:val>
                                        </p:tav>
                                      </p:tavLst>
                                    </p:anim>
                                    <p:anim calcmode="lin" valueType="num">
                                      <p:cBhvr>
                                        <p:cTn id="9"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3"/>
                                        </p:tgtEl>
                                        <p:attrNameLst>
                                          <p:attrName>style.visibility</p:attrName>
                                        </p:attrNameLst>
                                      </p:cBhvr>
                                      <p:to>
                                        <p:strVal val="visible"/>
                                      </p:to>
                                    </p:set>
                                    <p:animEffect transition="in" filter="fade">
                                      <p:cBhvr>
                                        <p:cTn id="14" dur="1000"/>
                                        <p:tgtEl>
                                          <p:spTgt spid="23"/>
                                        </p:tgtEl>
                                      </p:cBhvr>
                                    </p:animEffect>
                                    <p:anim calcmode="lin" valueType="num">
                                      <p:cBhvr>
                                        <p:cTn id="15" dur="1000" fill="hold"/>
                                        <p:tgtEl>
                                          <p:spTgt spid="23"/>
                                        </p:tgtEl>
                                        <p:attrNameLst>
                                          <p:attrName>ppt_x</p:attrName>
                                        </p:attrNameLst>
                                      </p:cBhvr>
                                      <p:tavLst>
                                        <p:tav tm="0">
                                          <p:val>
                                            <p:strVal val="#ppt_x"/>
                                          </p:val>
                                        </p:tav>
                                        <p:tav tm="100000">
                                          <p:val>
                                            <p:strVal val="#ppt_x"/>
                                          </p:val>
                                        </p:tav>
                                      </p:tavLst>
                                    </p:anim>
                                    <p:anim calcmode="lin" valueType="num">
                                      <p:cBhvr>
                                        <p:cTn id="16"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24"/>
                                        </p:tgtEl>
                                        <p:attrNameLst>
                                          <p:attrName>style.visibility</p:attrName>
                                        </p:attrNameLst>
                                      </p:cBhvr>
                                      <p:to>
                                        <p:strVal val="visible"/>
                                      </p:to>
                                    </p:set>
                                    <p:animEffect transition="in" filter="fade">
                                      <p:cBhvr>
                                        <p:cTn id="21" dur="1000"/>
                                        <p:tgtEl>
                                          <p:spTgt spid="24"/>
                                        </p:tgtEl>
                                      </p:cBhvr>
                                    </p:animEffect>
                                    <p:anim calcmode="lin" valueType="num">
                                      <p:cBhvr>
                                        <p:cTn id="22" dur="1000" fill="hold"/>
                                        <p:tgtEl>
                                          <p:spTgt spid="24"/>
                                        </p:tgtEl>
                                        <p:attrNameLst>
                                          <p:attrName>ppt_x</p:attrName>
                                        </p:attrNameLst>
                                      </p:cBhvr>
                                      <p:tavLst>
                                        <p:tav tm="0">
                                          <p:val>
                                            <p:strVal val="#ppt_x"/>
                                          </p:val>
                                        </p:tav>
                                        <p:tav tm="100000">
                                          <p:val>
                                            <p:strVal val="#ppt_x"/>
                                          </p:val>
                                        </p:tav>
                                      </p:tavLst>
                                    </p:anim>
                                    <p:anim calcmode="lin" valueType="num">
                                      <p:cBhvr>
                                        <p:cTn id="23"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25"/>
                                        </p:tgtEl>
                                        <p:attrNameLst>
                                          <p:attrName>style.visibility</p:attrName>
                                        </p:attrNameLst>
                                      </p:cBhvr>
                                      <p:to>
                                        <p:strVal val="visible"/>
                                      </p:to>
                                    </p:set>
                                    <p:animEffect transition="in" filter="fade">
                                      <p:cBhvr>
                                        <p:cTn id="28" dur="1000"/>
                                        <p:tgtEl>
                                          <p:spTgt spid="25"/>
                                        </p:tgtEl>
                                      </p:cBhvr>
                                    </p:animEffect>
                                    <p:anim calcmode="lin" valueType="num">
                                      <p:cBhvr>
                                        <p:cTn id="29" dur="1000" fill="hold"/>
                                        <p:tgtEl>
                                          <p:spTgt spid="25"/>
                                        </p:tgtEl>
                                        <p:attrNameLst>
                                          <p:attrName>ppt_x</p:attrName>
                                        </p:attrNameLst>
                                      </p:cBhvr>
                                      <p:tavLst>
                                        <p:tav tm="0">
                                          <p:val>
                                            <p:strVal val="#ppt_x"/>
                                          </p:val>
                                        </p:tav>
                                        <p:tav tm="100000">
                                          <p:val>
                                            <p:strVal val="#ppt_x"/>
                                          </p:val>
                                        </p:tav>
                                      </p:tavLst>
                                    </p:anim>
                                    <p:anim calcmode="lin" valueType="num">
                                      <p:cBhvr>
                                        <p:cTn id="30"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4" grpId="0"/>
      <p:bldP spid="25" grpId="0"/>
    </p:bldLst>
  </p:timing>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2190733" y="675008"/>
            <a:ext cx="7810534" cy="968852"/>
            <a:chOff x="2190733" y="519096"/>
            <a:chExt cx="7810534" cy="968852"/>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190733" y="519096"/>
              <a:ext cx="7810534"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استراتيجيات معالجة ضعف الأداء الفردي</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22" name="Group 21">
            <a:extLst>
              <a:ext uri="{FF2B5EF4-FFF2-40B4-BE49-F238E27FC236}">
                <a16:creationId xmlns:a16="http://schemas.microsoft.com/office/drawing/2014/main" id="{728AC0C5-8239-0099-2F4F-0EFD2BDE1DEA}"/>
              </a:ext>
            </a:extLst>
          </p:cNvPr>
          <p:cNvGrpSpPr/>
          <p:nvPr/>
        </p:nvGrpSpPr>
        <p:grpSpPr>
          <a:xfrm>
            <a:off x="8394399" y="2114699"/>
            <a:ext cx="3213735" cy="1017995"/>
            <a:chOff x="7879645" y="1580445"/>
            <a:chExt cx="3213735" cy="1017995"/>
          </a:xfrm>
        </p:grpSpPr>
        <p:grpSp>
          <p:nvGrpSpPr>
            <p:cNvPr id="23" name="Group 22">
              <a:extLst>
                <a:ext uri="{FF2B5EF4-FFF2-40B4-BE49-F238E27FC236}">
                  <a16:creationId xmlns:a16="http://schemas.microsoft.com/office/drawing/2014/main" id="{AB291DA5-DFF5-DA8C-E7B8-0B8F40986155}"/>
                </a:ext>
              </a:extLst>
            </p:cNvPr>
            <p:cNvGrpSpPr/>
            <p:nvPr/>
          </p:nvGrpSpPr>
          <p:grpSpPr>
            <a:xfrm>
              <a:off x="7879645" y="1580445"/>
              <a:ext cx="3213735" cy="1017995"/>
              <a:chOff x="7292622" y="1140178"/>
              <a:chExt cx="3213735" cy="1017995"/>
            </a:xfrm>
          </p:grpSpPr>
          <p:grpSp>
            <p:nvGrpSpPr>
              <p:cNvPr id="25" name="Group 24">
                <a:extLst>
                  <a:ext uri="{FF2B5EF4-FFF2-40B4-BE49-F238E27FC236}">
                    <a16:creationId xmlns:a16="http://schemas.microsoft.com/office/drawing/2014/main" id="{C35DE1DE-0009-8235-7CA6-B9D05DEE60D9}"/>
                  </a:ext>
                </a:extLst>
              </p:cNvPr>
              <p:cNvGrpSpPr/>
              <p:nvPr/>
            </p:nvGrpSpPr>
            <p:grpSpPr>
              <a:xfrm>
                <a:off x="7292622" y="1140178"/>
                <a:ext cx="3213735" cy="999501"/>
                <a:chOff x="6096000" y="1140178"/>
                <a:chExt cx="4410357" cy="1371661"/>
              </a:xfrm>
            </p:grpSpPr>
            <p:sp>
              <p:nvSpPr>
                <p:cNvPr id="27" name="Freeform: Shape 26">
                  <a:extLst>
                    <a:ext uri="{FF2B5EF4-FFF2-40B4-BE49-F238E27FC236}">
                      <a16:creationId xmlns:a16="http://schemas.microsoft.com/office/drawing/2014/main" id="{22DC5431-3FF1-0881-09D7-56CA4E931563}"/>
                    </a:ext>
                  </a:extLst>
                </p:cNvPr>
                <p:cNvSpPr/>
                <p:nvPr/>
              </p:nvSpPr>
              <p:spPr>
                <a:xfrm>
                  <a:off x="6096000" y="1140178"/>
                  <a:ext cx="4074523" cy="1085937"/>
                </a:xfrm>
                <a:custGeom>
                  <a:avLst/>
                  <a:gdLst>
                    <a:gd name="connsiteX0" fmla="*/ 0 w 4074523"/>
                    <a:gd name="connsiteY0" fmla="*/ 0 h 1085937"/>
                    <a:gd name="connsiteX1" fmla="*/ 4074523 w 4074523"/>
                    <a:gd name="connsiteY1" fmla="*/ 0 h 1085937"/>
                    <a:gd name="connsiteX2" fmla="*/ 4074523 w 4074523"/>
                    <a:gd name="connsiteY2" fmla="*/ 1085938 h 1085937"/>
                    <a:gd name="connsiteX3" fmla="*/ 0 w 4074523"/>
                    <a:gd name="connsiteY3" fmla="*/ 1085938 h 1085937"/>
                  </a:gdLst>
                  <a:ahLst/>
                  <a:cxnLst>
                    <a:cxn ang="0">
                      <a:pos x="connsiteX0" y="connsiteY0"/>
                    </a:cxn>
                    <a:cxn ang="0">
                      <a:pos x="connsiteX1" y="connsiteY1"/>
                    </a:cxn>
                    <a:cxn ang="0">
                      <a:pos x="connsiteX2" y="connsiteY2"/>
                    </a:cxn>
                    <a:cxn ang="0">
                      <a:pos x="connsiteX3" y="connsiteY3"/>
                    </a:cxn>
                  </a:cxnLst>
                  <a:rect l="l" t="t" r="r" b="b"/>
                  <a:pathLst>
                    <a:path w="4074523" h="1085937">
                      <a:moveTo>
                        <a:pt x="0" y="0"/>
                      </a:moveTo>
                      <a:lnTo>
                        <a:pt x="4074523" y="0"/>
                      </a:lnTo>
                      <a:lnTo>
                        <a:pt x="4074523" y="1085938"/>
                      </a:lnTo>
                      <a:lnTo>
                        <a:pt x="0" y="1085938"/>
                      </a:lnTo>
                      <a:close/>
                    </a:path>
                  </a:pathLst>
                </a:custGeom>
                <a:gradFill flip="none" rotWithShape="1">
                  <a:gsLst>
                    <a:gs pos="0">
                      <a:srgbClr val="A5A5A5">
                        <a:lumMod val="5000"/>
                        <a:lumOff val="95000"/>
                      </a:srgbClr>
                    </a:gs>
                    <a:gs pos="74000">
                      <a:srgbClr val="A5A5A5">
                        <a:lumMod val="45000"/>
                        <a:lumOff val="55000"/>
                      </a:srgbClr>
                    </a:gs>
                    <a:gs pos="83000">
                      <a:srgbClr val="A5A5A5">
                        <a:lumMod val="45000"/>
                        <a:lumOff val="55000"/>
                      </a:srgbClr>
                    </a:gs>
                    <a:gs pos="100000">
                      <a:srgbClr val="A5A5A5">
                        <a:lumMod val="30000"/>
                        <a:lumOff val="70000"/>
                      </a:srgbClr>
                    </a:gs>
                  </a:gsLst>
                  <a:lin ang="5400000" scaled="1"/>
                  <a:tileRect/>
                </a:gradFill>
                <a:ln w="31124" cap="flat">
                  <a:solidFill>
                    <a:srgbClr val="6CB4B8"/>
                  </a:solid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ndParaRPr>
                </a:p>
              </p:txBody>
            </p:sp>
            <p:sp>
              <p:nvSpPr>
                <p:cNvPr id="28" name="Freeform: Shape 27">
                  <a:extLst>
                    <a:ext uri="{FF2B5EF4-FFF2-40B4-BE49-F238E27FC236}">
                      <a16:creationId xmlns:a16="http://schemas.microsoft.com/office/drawing/2014/main" id="{18768428-9087-D852-8E48-EDA2150F9340}"/>
                    </a:ext>
                  </a:extLst>
                </p:cNvPr>
                <p:cNvSpPr/>
                <p:nvPr/>
              </p:nvSpPr>
              <p:spPr>
                <a:xfrm>
                  <a:off x="10170523" y="1140178"/>
                  <a:ext cx="335834" cy="1138227"/>
                </a:xfrm>
                <a:custGeom>
                  <a:avLst/>
                  <a:gdLst>
                    <a:gd name="connsiteX0" fmla="*/ 0 w 335834"/>
                    <a:gd name="connsiteY0" fmla="*/ 0 h 1138227"/>
                    <a:gd name="connsiteX1" fmla="*/ 0 w 335834"/>
                    <a:gd name="connsiteY1" fmla="*/ 1138227 h 1138227"/>
                    <a:gd name="connsiteX2" fmla="*/ 335834 w 335834"/>
                    <a:gd name="connsiteY2" fmla="*/ 859039 h 1138227"/>
                    <a:gd name="connsiteX3" fmla="*/ 0 w 335834"/>
                    <a:gd name="connsiteY3" fmla="*/ 0 h 1138227"/>
                  </a:gdLst>
                  <a:ahLst/>
                  <a:cxnLst>
                    <a:cxn ang="0">
                      <a:pos x="connsiteX0" y="connsiteY0"/>
                    </a:cxn>
                    <a:cxn ang="0">
                      <a:pos x="connsiteX1" y="connsiteY1"/>
                    </a:cxn>
                    <a:cxn ang="0">
                      <a:pos x="connsiteX2" y="connsiteY2"/>
                    </a:cxn>
                    <a:cxn ang="0">
                      <a:pos x="connsiteX3" y="connsiteY3"/>
                    </a:cxn>
                  </a:cxnLst>
                  <a:rect l="l" t="t" r="r" b="b"/>
                  <a:pathLst>
                    <a:path w="335834" h="1138227">
                      <a:moveTo>
                        <a:pt x="0" y="0"/>
                      </a:moveTo>
                      <a:lnTo>
                        <a:pt x="0" y="1138227"/>
                      </a:lnTo>
                      <a:lnTo>
                        <a:pt x="335834" y="859039"/>
                      </a:lnTo>
                      <a:lnTo>
                        <a:pt x="0" y="0"/>
                      </a:lnTo>
                      <a:close/>
                    </a:path>
                  </a:pathLst>
                </a:custGeom>
                <a:solidFill>
                  <a:srgbClr val="6CB4B8"/>
                </a:solidFill>
                <a:ln w="31124" cap="flat">
                  <a:solidFill>
                    <a:srgbClr val="6CB4B8"/>
                  </a:solid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ndParaRPr>
                </a:p>
              </p:txBody>
            </p:sp>
            <p:sp>
              <p:nvSpPr>
                <p:cNvPr id="29" name="Freeform: Shape 28">
                  <a:extLst>
                    <a:ext uri="{FF2B5EF4-FFF2-40B4-BE49-F238E27FC236}">
                      <a16:creationId xmlns:a16="http://schemas.microsoft.com/office/drawing/2014/main" id="{908CF796-67A1-6D7F-95E8-4CAC8A10369E}"/>
                    </a:ext>
                  </a:extLst>
                </p:cNvPr>
                <p:cNvSpPr/>
                <p:nvPr/>
              </p:nvSpPr>
              <p:spPr>
                <a:xfrm>
                  <a:off x="9106994" y="1999217"/>
                  <a:ext cx="1399362" cy="512622"/>
                </a:xfrm>
                <a:custGeom>
                  <a:avLst/>
                  <a:gdLst>
                    <a:gd name="connsiteX0" fmla="*/ 149398 w 1399362"/>
                    <a:gd name="connsiteY0" fmla="*/ 512622 h 512622"/>
                    <a:gd name="connsiteX1" fmla="*/ 791188 w 1399362"/>
                    <a:gd name="connsiteY1" fmla="*/ 512622 h 512622"/>
                    <a:gd name="connsiteX2" fmla="*/ 1007504 w 1399362"/>
                    <a:gd name="connsiteY2" fmla="*/ 512622 h 512622"/>
                    <a:gd name="connsiteX3" fmla="*/ 1399363 w 1399362"/>
                    <a:gd name="connsiteY3" fmla="*/ 0 h 512622"/>
                    <a:gd name="connsiteX4" fmla="*/ 791188 w 1399362"/>
                    <a:gd name="connsiteY4" fmla="*/ 0 h 512622"/>
                    <a:gd name="connsiteX5" fmla="*/ 662021 w 1399362"/>
                    <a:gd name="connsiteY5" fmla="*/ 0 h 512622"/>
                    <a:gd name="connsiteX6" fmla="*/ 395594 w 1399362"/>
                    <a:gd name="connsiteY6" fmla="*/ 0 h 512622"/>
                    <a:gd name="connsiteX7" fmla="*/ 0 w 1399362"/>
                    <a:gd name="connsiteY7" fmla="*/ 512622 h 512622"/>
                    <a:gd name="connsiteX8" fmla="*/ 149398 w 1399362"/>
                    <a:gd name="connsiteY8" fmla="*/ 512622 h 512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99362" h="512622">
                      <a:moveTo>
                        <a:pt x="149398" y="512622"/>
                      </a:moveTo>
                      <a:lnTo>
                        <a:pt x="791188" y="512622"/>
                      </a:lnTo>
                      <a:lnTo>
                        <a:pt x="1007504" y="512622"/>
                      </a:lnTo>
                      <a:lnTo>
                        <a:pt x="1399363" y="0"/>
                      </a:lnTo>
                      <a:lnTo>
                        <a:pt x="791188" y="0"/>
                      </a:lnTo>
                      <a:lnTo>
                        <a:pt x="662021" y="0"/>
                      </a:lnTo>
                      <a:lnTo>
                        <a:pt x="395594" y="0"/>
                      </a:lnTo>
                      <a:lnTo>
                        <a:pt x="0" y="512622"/>
                      </a:lnTo>
                      <a:lnTo>
                        <a:pt x="149398" y="512622"/>
                      </a:lnTo>
                      <a:close/>
                    </a:path>
                  </a:pathLst>
                </a:custGeom>
                <a:solidFill>
                  <a:srgbClr val="6CB4B8"/>
                </a:solidFill>
                <a:ln w="31124" cap="flat">
                  <a:solidFill>
                    <a:srgbClr val="6CB4B8"/>
                  </a:solid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Calibri" panose="020F0502020204030204"/>
                  </a:endParaRPr>
                </a:p>
              </p:txBody>
            </p:sp>
          </p:grpSp>
          <p:sp>
            <p:nvSpPr>
              <p:cNvPr id="26" name="TextBox 25">
                <a:extLst>
                  <a:ext uri="{FF2B5EF4-FFF2-40B4-BE49-F238E27FC236}">
                    <a16:creationId xmlns:a16="http://schemas.microsoft.com/office/drawing/2014/main" id="{C247E9B7-1162-70C6-47CC-31C333DC98F6}"/>
                  </a:ext>
                </a:extLst>
              </p:cNvPr>
              <p:cNvSpPr txBox="1"/>
              <p:nvPr/>
            </p:nvSpPr>
            <p:spPr>
              <a:xfrm>
                <a:off x="9719733" y="1788841"/>
                <a:ext cx="541908" cy="369332"/>
              </a:xfrm>
              <a:prstGeom prst="rect">
                <a:avLst/>
              </a:prstGeom>
              <a:noFill/>
              <a:ln>
                <a:noFill/>
              </a:ln>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dirty="0">
                    <a:ln>
                      <a:noFill/>
                    </a:ln>
                    <a:solidFill>
                      <a:prstClr val="white"/>
                    </a:solidFill>
                    <a:effectLst/>
                    <a:uLnTx/>
                    <a:uFillTx/>
                    <a:latin typeface="Calibri" panose="020F0502020204030204"/>
                  </a:rPr>
                  <a:t>04</a:t>
                </a:r>
              </a:p>
            </p:txBody>
          </p:sp>
        </p:grpSp>
        <p:sp>
          <p:nvSpPr>
            <p:cNvPr id="24" name="TextBox 23">
              <a:extLst>
                <a:ext uri="{FF2B5EF4-FFF2-40B4-BE49-F238E27FC236}">
                  <a16:creationId xmlns:a16="http://schemas.microsoft.com/office/drawing/2014/main" id="{133FC921-0CED-0AC5-8530-5CE8B276B1E7}"/>
                </a:ext>
              </a:extLst>
            </p:cNvPr>
            <p:cNvSpPr txBox="1"/>
            <p:nvPr/>
          </p:nvSpPr>
          <p:spPr>
            <a:xfrm>
              <a:off x="8107888" y="1748260"/>
              <a:ext cx="2353291" cy="400494"/>
            </a:xfrm>
            <a:prstGeom prst="rect">
              <a:avLst/>
            </a:prstGeom>
            <a:noFill/>
          </p:spPr>
          <p:txBody>
            <a:bodyPr wrap="square">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التحفيز من خلال التقدير والمكافآت  </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sp>
        <p:nvSpPr>
          <p:cNvPr id="30" name="TextBox 29">
            <a:extLst>
              <a:ext uri="{FF2B5EF4-FFF2-40B4-BE49-F238E27FC236}">
                <a16:creationId xmlns:a16="http://schemas.microsoft.com/office/drawing/2014/main" id="{A618828A-0084-460D-D0BE-84FD38065570}"/>
              </a:ext>
            </a:extLst>
          </p:cNvPr>
          <p:cNvSpPr txBox="1"/>
          <p:nvPr/>
        </p:nvSpPr>
        <p:spPr>
          <a:xfrm>
            <a:off x="2698136" y="3172321"/>
            <a:ext cx="9062369" cy="1154162"/>
          </a:xfrm>
          <a:prstGeom prst="rect">
            <a:avLst/>
          </a:prstGeom>
          <a:noFill/>
        </p:spPr>
        <p:txBody>
          <a:bodyPr wrap="square">
            <a:spAutoFit/>
          </a:bodyPr>
          <a:lstStyle/>
          <a:p>
            <a:pPr marL="342900" lvl="0" indent="-342900" algn="just" rtl="1">
              <a:lnSpc>
                <a:spcPct val="150000"/>
              </a:lnSpc>
              <a:spcAft>
                <a:spcPts val="800"/>
              </a:spcAft>
              <a:buSzPct val="15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الوصف: تعزيز الدافعية من خلال الإشادة بالإنجازات الصغيرة، تقديم مكافآت، أو توضيح مسارات التطور المهني.  </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
        <p:nvSpPr>
          <p:cNvPr id="31" name="TextBox 30">
            <a:extLst>
              <a:ext uri="{FF2B5EF4-FFF2-40B4-BE49-F238E27FC236}">
                <a16:creationId xmlns:a16="http://schemas.microsoft.com/office/drawing/2014/main" id="{35B20312-9011-AFEE-C300-F044FB5B35A7}"/>
              </a:ext>
            </a:extLst>
          </p:cNvPr>
          <p:cNvSpPr txBox="1"/>
          <p:nvPr/>
        </p:nvSpPr>
        <p:spPr>
          <a:xfrm>
            <a:off x="2852427" y="4389116"/>
            <a:ext cx="8908078" cy="600164"/>
          </a:xfrm>
          <a:prstGeom prst="rect">
            <a:avLst/>
          </a:prstGeom>
          <a:noFill/>
        </p:spPr>
        <p:txBody>
          <a:bodyPr wrap="square">
            <a:spAutoFit/>
          </a:bodyPr>
          <a:lstStyle/>
          <a:p>
            <a:pPr marL="342900" lvl="0" indent="-342900" algn="just" rtl="1">
              <a:lnSpc>
                <a:spcPct val="150000"/>
              </a:lnSpc>
              <a:spcAft>
                <a:spcPts val="800"/>
              </a:spcAft>
              <a:buSzPct val="15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التطبيق في قطاع الطاقة: التركيز على الإنجازات المرتبطة بالسلامة أو الكفاءة (مثل إكمال الصيانة دون أخطاء).  </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
        <p:nvSpPr>
          <p:cNvPr id="32" name="TextBox 31">
            <a:extLst>
              <a:ext uri="{FF2B5EF4-FFF2-40B4-BE49-F238E27FC236}">
                <a16:creationId xmlns:a16="http://schemas.microsoft.com/office/drawing/2014/main" id="{3DB5947C-662C-7161-C58E-219151EB25E5}"/>
              </a:ext>
            </a:extLst>
          </p:cNvPr>
          <p:cNvSpPr txBox="1"/>
          <p:nvPr/>
        </p:nvSpPr>
        <p:spPr>
          <a:xfrm>
            <a:off x="2852427" y="5368433"/>
            <a:ext cx="8908078" cy="1154162"/>
          </a:xfrm>
          <a:prstGeom prst="rect">
            <a:avLst/>
          </a:prstGeom>
          <a:noFill/>
        </p:spPr>
        <p:txBody>
          <a:bodyPr wrap="square">
            <a:spAutoFit/>
          </a:bodyPr>
          <a:lstStyle/>
          <a:p>
            <a:pPr marL="342900" indent="-342900" algn="just" rtl="1">
              <a:lnSpc>
                <a:spcPct val="150000"/>
              </a:lnSpc>
              <a:spcAft>
                <a:spcPts val="800"/>
              </a:spcAft>
              <a:buSzPct val="15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مثال: موظف مبيعات في شركة طاقة متجددة يظهر تراجعاً في تحقيق الأهداف. يُمنح شهادة تقدير لإتمام صفقة صغيرة، مع خطة لتحقيق أهداف أكبر تتضمن مكافأة.  </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Tree>
    <p:extLst>
      <p:ext uri="{BB962C8B-B14F-4D97-AF65-F5344CB8AC3E}">
        <p14:creationId xmlns:p14="http://schemas.microsoft.com/office/powerpoint/2010/main" val="42675550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1000"/>
                                        <p:tgtEl>
                                          <p:spTgt spid="30"/>
                                        </p:tgtEl>
                                      </p:cBhvr>
                                    </p:animEffect>
                                    <p:anim calcmode="lin" valueType="num">
                                      <p:cBhvr>
                                        <p:cTn id="8" dur="1000" fill="hold"/>
                                        <p:tgtEl>
                                          <p:spTgt spid="30"/>
                                        </p:tgtEl>
                                        <p:attrNameLst>
                                          <p:attrName>ppt_x</p:attrName>
                                        </p:attrNameLst>
                                      </p:cBhvr>
                                      <p:tavLst>
                                        <p:tav tm="0">
                                          <p:val>
                                            <p:strVal val="#ppt_x"/>
                                          </p:val>
                                        </p:tav>
                                        <p:tav tm="100000">
                                          <p:val>
                                            <p:strVal val="#ppt_x"/>
                                          </p:val>
                                        </p:tav>
                                      </p:tavLst>
                                    </p:anim>
                                    <p:anim calcmode="lin" valueType="num">
                                      <p:cBhvr>
                                        <p:cTn id="9"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1"/>
                                        </p:tgtEl>
                                        <p:attrNameLst>
                                          <p:attrName>style.visibility</p:attrName>
                                        </p:attrNameLst>
                                      </p:cBhvr>
                                      <p:to>
                                        <p:strVal val="visible"/>
                                      </p:to>
                                    </p:set>
                                    <p:animEffect transition="in" filter="fade">
                                      <p:cBhvr>
                                        <p:cTn id="14" dur="1000"/>
                                        <p:tgtEl>
                                          <p:spTgt spid="31"/>
                                        </p:tgtEl>
                                      </p:cBhvr>
                                    </p:animEffect>
                                    <p:anim calcmode="lin" valueType="num">
                                      <p:cBhvr>
                                        <p:cTn id="15" dur="1000" fill="hold"/>
                                        <p:tgtEl>
                                          <p:spTgt spid="31"/>
                                        </p:tgtEl>
                                        <p:attrNameLst>
                                          <p:attrName>ppt_x</p:attrName>
                                        </p:attrNameLst>
                                      </p:cBhvr>
                                      <p:tavLst>
                                        <p:tav tm="0">
                                          <p:val>
                                            <p:strVal val="#ppt_x"/>
                                          </p:val>
                                        </p:tav>
                                        <p:tav tm="100000">
                                          <p:val>
                                            <p:strVal val="#ppt_x"/>
                                          </p:val>
                                        </p:tav>
                                      </p:tavLst>
                                    </p:anim>
                                    <p:anim calcmode="lin" valueType="num">
                                      <p:cBhvr>
                                        <p:cTn id="16"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2"/>
                                        </p:tgtEl>
                                        <p:attrNameLst>
                                          <p:attrName>style.visibility</p:attrName>
                                        </p:attrNameLst>
                                      </p:cBhvr>
                                      <p:to>
                                        <p:strVal val="visible"/>
                                      </p:to>
                                    </p:set>
                                    <p:animEffect transition="in" filter="fade">
                                      <p:cBhvr>
                                        <p:cTn id="21" dur="1000"/>
                                        <p:tgtEl>
                                          <p:spTgt spid="32"/>
                                        </p:tgtEl>
                                      </p:cBhvr>
                                    </p:animEffect>
                                    <p:anim calcmode="lin" valueType="num">
                                      <p:cBhvr>
                                        <p:cTn id="22" dur="1000" fill="hold"/>
                                        <p:tgtEl>
                                          <p:spTgt spid="32"/>
                                        </p:tgtEl>
                                        <p:attrNameLst>
                                          <p:attrName>ppt_x</p:attrName>
                                        </p:attrNameLst>
                                      </p:cBhvr>
                                      <p:tavLst>
                                        <p:tav tm="0">
                                          <p:val>
                                            <p:strVal val="#ppt_x"/>
                                          </p:val>
                                        </p:tav>
                                        <p:tav tm="100000">
                                          <p:val>
                                            <p:strVal val="#ppt_x"/>
                                          </p:val>
                                        </p:tav>
                                      </p:tavLst>
                                    </p:anim>
                                    <p:anim calcmode="lin" valueType="num">
                                      <p:cBhvr>
                                        <p:cTn id="23"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P spid="32" grpId="0"/>
    </p:bldLst>
  </p:timing>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2190733" y="675008"/>
            <a:ext cx="7810534" cy="968852"/>
            <a:chOff x="2190733" y="519096"/>
            <a:chExt cx="7810534" cy="968852"/>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190733" y="519096"/>
              <a:ext cx="7810534"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استراتيجيات معالجة ضعف الأداء الفردي</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22" name="Group 21">
            <a:extLst>
              <a:ext uri="{FF2B5EF4-FFF2-40B4-BE49-F238E27FC236}">
                <a16:creationId xmlns:a16="http://schemas.microsoft.com/office/drawing/2014/main" id="{728AC0C5-8239-0099-2F4F-0EFD2BDE1DEA}"/>
              </a:ext>
            </a:extLst>
          </p:cNvPr>
          <p:cNvGrpSpPr/>
          <p:nvPr/>
        </p:nvGrpSpPr>
        <p:grpSpPr>
          <a:xfrm>
            <a:off x="8394399" y="2114699"/>
            <a:ext cx="3213735" cy="1017995"/>
            <a:chOff x="7879645" y="1580445"/>
            <a:chExt cx="3213735" cy="1017995"/>
          </a:xfrm>
        </p:grpSpPr>
        <p:grpSp>
          <p:nvGrpSpPr>
            <p:cNvPr id="23" name="Group 22">
              <a:extLst>
                <a:ext uri="{FF2B5EF4-FFF2-40B4-BE49-F238E27FC236}">
                  <a16:creationId xmlns:a16="http://schemas.microsoft.com/office/drawing/2014/main" id="{AB291DA5-DFF5-DA8C-E7B8-0B8F40986155}"/>
                </a:ext>
              </a:extLst>
            </p:cNvPr>
            <p:cNvGrpSpPr/>
            <p:nvPr/>
          </p:nvGrpSpPr>
          <p:grpSpPr>
            <a:xfrm>
              <a:off x="7879645" y="1580445"/>
              <a:ext cx="3213735" cy="1017995"/>
              <a:chOff x="7292622" y="1140178"/>
              <a:chExt cx="3213735" cy="1017995"/>
            </a:xfrm>
          </p:grpSpPr>
          <p:grpSp>
            <p:nvGrpSpPr>
              <p:cNvPr id="25" name="Group 24">
                <a:extLst>
                  <a:ext uri="{FF2B5EF4-FFF2-40B4-BE49-F238E27FC236}">
                    <a16:creationId xmlns:a16="http://schemas.microsoft.com/office/drawing/2014/main" id="{C35DE1DE-0009-8235-7CA6-B9D05DEE60D9}"/>
                  </a:ext>
                </a:extLst>
              </p:cNvPr>
              <p:cNvGrpSpPr/>
              <p:nvPr/>
            </p:nvGrpSpPr>
            <p:grpSpPr>
              <a:xfrm>
                <a:off x="7292622" y="1140178"/>
                <a:ext cx="3213735" cy="999501"/>
                <a:chOff x="6096000" y="1140178"/>
                <a:chExt cx="4410357" cy="1371661"/>
              </a:xfrm>
            </p:grpSpPr>
            <p:sp>
              <p:nvSpPr>
                <p:cNvPr id="27" name="Freeform: Shape 26">
                  <a:extLst>
                    <a:ext uri="{FF2B5EF4-FFF2-40B4-BE49-F238E27FC236}">
                      <a16:creationId xmlns:a16="http://schemas.microsoft.com/office/drawing/2014/main" id="{22DC5431-3FF1-0881-09D7-56CA4E931563}"/>
                    </a:ext>
                  </a:extLst>
                </p:cNvPr>
                <p:cNvSpPr/>
                <p:nvPr/>
              </p:nvSpPr>
              <p:spPr>
                <a:xfrm>
                  <a:off x="6096000" y="1140178"/>
                  <a:ext cx="4074523" cy="1085937"/>
                </a:xfrm>
                <a:custGeom>
                  <a:avLst/>
                  <a:gdLst>
                    <a:gd name="connsiteX0" fmla="*/ 0 w 4074523"/>
                    <a:gd name="connsiteY0" fmla="*/ 0 h 1085937"/>
                    <a:gd name="connsiteX1" fmla="*/ 4074523 w 4074523"/>
                    <a:gd name="connsiteY1" fmla="*/ 0 h 1085937"/>
                    <a:gd name="connsiteX2" fmla="*/ 4074523 w 4074523"/>
                    <a:gd name="connsiteY2" fmla="*/ 1085938 h 1085937"/>
                    <a:gd name="connsiteX3" fmla="*/ 0 w 4074523"/>
                    <a:gd name="connsiteY3" fmla="*/ 1085938 h 1085937"/>
                  </a:gdLst>
                  <a:ahLst/>
                  <a:cxnLst>
                    <a:cxn ang="0">
                      <a:pos x="connsiteX0" y="connsiteY0"/>
                    </a:cxn>
                    <a:cxn ang="0">
                      <a:pos x="connsiteX1" y="connsiteY1"/>
                    </a:cxn>
                    <a:cxn ang="0">
                      <a:pos x="connsiteX2" y="connsiteY2"/>
                    </a:cxn>
                    <a:cxn ang="0">
                      <a:pos x="connsiteX3" y="connsiteY3"/>
                    </a:cxn>
                  </a:cxnLst>
                  <a:rect l="l" t="t" r="r" b="b"/>
                  <a:pathLst>
                    <a:path w="4074523" h="1085937">
                      <a:moveTo>
                        <a:pt x="0" y="0"/>
                      </a:moveTo>
                      <a:lnTo>
                        <a:pt x="4074523" y="0"/>
                      </a:lnTo>
                      <a:lnTo>
                        <a:pt x="4074523" y="1085938"/>
                      </a:lnTo>
                      <a:lnTo>
                        <a:pt x="0" y="1085938"/>
                      </a:lnTo>
                      <a:close/>
                    </a:path>
                  </a:pathLst>
                </a:custGeom>
                <a:gradFill flip="none" rotWithShape="1">
                  <a:gsLst>
                    <a:gs pos="0">
                      <a:srgbClr val="A5A5A5">
                        <a:lumMod val="5000"/>
                        <a:lumOff val="95000"/>
                      </a:srgbClr>
                    </a:gs>
                    <a:gs pos="74000">
                      <a:srgbClr val="A5A5A5">
                        <a:lumMod val="45000"/>
                        <a:lumOff val="55000"/>
                      </a:srgbClr>
                    </a:gs>
                    <a:gs pos="83000">
                      <a:srgbClr val="A5A5A5">
                        <a:lumMod val="45000"/>
                        <a:lumOff val="55000"/>
                      </a:srgbClr>
                    </a:gs>
                    <a:gs pos="100000">
                      <a:srgbClr val="A5A5A5">
                        <a:lumMod val="30000"/>
                        <a:lumOff val="70000"/>
                      </a:srgbClr>
                    </a:gs>
                  </a:gsLst>
                  <a:lin ang="5400000" scaled="1"/>
                  <a:tileRect/>
                </a:gradFill>
                <a:ln w="31124" cap="flat">
                  <a:solidFill>
                    <a:srgbClr val="6CB4B8"/>
                  </a:solid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ndParaRPr>
                </a:p>
              </p:txBody>
            </p:sp>
            <p:sp>
              <p:nvSpPr>
                <p:cNvPr id="28" name="Freeform: Shape 27">
                  <a:extLst>
                    <a:ext uri="{FF2B5EF4-FFF2-40B4-BE49-F238E27FC236}">
                      <a16:creationId xmlns:a16="http://schemas.microsoft.com/office/drawing/2014/main" id="{18768428-9087-D852-8E48-EDA2150F9340}"/>
                    </a:ext>
                  </a:extLst>
                </p:cNvPr>
                <p:cNvSpPr/>
                <p:nvPr/>
              </p:nvSpPr>
              <p:spPr>
                <a:xfrm>
                  <a:off x="10170523" y="1140178"/>
                  <a:ext cx="335834" cy="1138227"/>
                </a:xfrm>
                <a:custGeom>
                  <a:avLst/>
                  <a:gdLst>
                    <a:gd name="connsiteX0" fmla="*/ 0 w 335834"/>
                    <a:gd name="connsiteY0" fmla="*/ 0 h 1138227"/>
                    <a:gd name="connsiteX1" fmla="*/ 0 w 335834"/>
                    <a:gd name="connsiteY1" fmla="*/ 1138227 h 1138227"/>
                    <a:gd name="connsiteX2" fmla="*/ 335834 w 335834"/>
                    <a:gd name="connsiteY2" fmla="*/ 859039 h 1138227"/>
                    <a:gd name="connsiteX3" fmla="*/ 0 w 335834"/>
                    <a:gd name="connsiteY3" fmla="*/ 0 h 1138227"/>
                  </a:gdLst>
                  <a:ahLst/>
                  <a:cxnLst>
                    <a:cxn ang="0">
                      <a:pos x="connsiteX0" y="connsiteY0"/>
                    </a:cxn>
                    <a:cxn ang="0">
                      <a:pos x="connsiteX1" y="connsiteY1"/>
                    </a:cxn>
                    <a:cxn ang="0">
                      <a:pos x="connsiteX2" y="connsiteY2"/>
                    </a:cxn>
                    <a:cxn ang="0">
                      <a:pos x="connsiteX3" y="connsiteY3"/>
                    </a:cxn>
                  </a:cxnLst>
                  <a:rect l="l" t="t" r="r" b="b"/>
                  <a:pathLst>
                    <a:path w="335834" h="1138227">
                      <a:moveTo>
                        <a:pt x="0" y="0"/>
                      </a:moveTo>
                      <a:lnTo>
                        <a:pt x="0" y="1138227"/>
                      </a:lnTo>
                      <a:lnTo>
                        <a:pt x="335834" y="859039"/>
                      </a:lnTo>
                      <a:lnTo>
                        <a:pt x="0" y="0"/>
                      </a:lnTo>
                      <a:close/>
                    </a:path>
                  </a:pathLst>
                </a:custGeom>
                <a:solidFill>
                  <a:srgbClr val="6CB4B8"/>
                </a:solidFill>
                <a:ln w="31124" cap="flat">
                  <a:solidFill>
                    <a:srgbClr val="6CB4B8"/>
                  </a:solid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ndParaRPr>
                </a:p>
              </p:txBody>
            </p:sp>
            <p:sp>
              <p:nvSpPr>
                <p:cNvPr id="29" name="Freeform: Shape 28">
                  <a:extLst>
                    <a:ext uri="{FF2B5EF4-FFF2-40B4-BE49-F238E27FC236}">
                      <a16:creationId xmlns:a16="http://schemas.microsoft.com/office/drawing/2014/main" id="{908CF796-67A1-6D7F-95E8-4CAC8A10369E}"/>
                    </a:ext>
                  </a:extLst>
                </p:cNvPr>
                <p:cNvSpPr/>
                <p:nvPr/>
              </p:nvSpPr>
              <p:spPr>
                <a:xfrm>
                  <a:off x="9106994" y="1999217"/>
                  <a:ext cx="1399362" cy="512622"/>
                </a:xfrm>
                <a:custGeom>
                  <a:avLst/>
                  <a:gdLst>
                    <a:gd name="connsiteX0" fmla="*/ 149398 w 1399362"/>
                    <a:gd name="connsiteY0" fmla="*/ 512622 h 512622"/>
                    <a:gd name="connsiteX1" fmla="*/ 791188 w 1399362"/>
                    <a:gd name="connsiteY1" fmla="*/ 512622 h 512622"/>
                    <a:gd name="connsiteX2" fmla="*/ 1007504 w 1399362"/>
                    <a:gd name="connsiteY2" fmla="*/ 512622 h 512622"/>
                    <a:gd name="connsiteX3" fmla="*/ 1399363 w 1399362"/>
                    <a:gd name="connsiteY3" fmla="*/ 0 h 512622"/>
                    <a:gd name="connsiteX4" fmla="*/ 791188 w 1399362"/>
                    <a:gd name="connsiteY4" fmla="*/ 0 h 512622"/>
                    <a:gd name="connsiteX5" fmla="*/ 662021 w 1399362"/>
                    <a:gd name="connsiteY5" fmla="*/ 0 h 512622"/>
                    <a:gd name="connsiteX6" fmla="*/ 395594 w 1399362"/>
                    <a:gd name="connsiteY6" fmla="*/ 0 h 512622"/>
                    <a:gd name="connsiteX7" fmla="*/ 0 w 1399362"/>
                    <a:gd name="connsiteY7" fmla="*/ 512622 h 512622"/>
                    <a:gd name="connsiteX8" fmla="*/ 149398 w 1399362"/>
                    <a:gd name="connsiteY8" fmla="*/ 512622 h 512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99362" h="512622">
                      <a:moveTo>
                        <a:pt x="149398" y="512622"/>
                      </a:moveTo>
                      <a:lnTo>
                        <a:pt x="791188" y="512622"/>
                      </a:lnTo>
                      <a:lnTo>
                        <a:pt x="1007504" y="512622"/>
                      </a:lnTo>
                      <a:lnTo>
                        <a:pt x="1399363" y="0"/>
                      </a:lnTo>
                      <a:lnTo>
                        <a:pt x="791188" y="0"/>
                      </a:lnTo>
                      <a:lnTo>
                        <a:pt x="662021" y="0"/>
                      </a:lnTo>
                      <a:lnTo>
                        <a:pt x="395594" y="0"/>
                      </a:lnTo>
                      <a:lnTo>
                        <a:pt x="0" y="512622"/>
                      </a:lnTo>
                      <a:lnTo>
                        <a:pt x="149398" y="512622"/>
                      </a:lnTo>
                      <a:close/>
                    </a:path>
                  </a:pathLst>
                </a:custGeom>
                <a:solidFill>
                  <a:srgbClr val="6CB4B8"/>
                </a:solidFill>
                <a:ln w="31124" cap="flat">
                  <a:solidFill>
                    <a:srgbClr val="6CB4B8"/>
                  </a:solid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Calibri" panose="020F0502020204030204"/>
                  </a:endParaRPr>
                </a:p>
              </p:txBody>
            </p:sp>
          </p:grpSp>
          <p:sp>
            <p:nvSpPr>
              <p:cNvPr id="26" name="TextBox 25">
                <a:extLst>
                  <a:ext uri="{FF2B5EF4-FFF2-40B4-BE49-F238E27FC236}">
                    <a16:creationId xmlns:a16="http://schemas.microsoft.com/office/drawing/2014/main" id="{C247E9B7-1162-70C6-47CC-31C333DC98F6}"/>
                  </a:ext>
                </a:extLst>
              </p:cNvPr>
              <p:cNvSpPr txBox="1"/>
              <p:nvPr/>
            </p:nvSpPr>
            <p:spPr>
              <a:xfrm>
                <a:off x="9719733" y="1788841"/>
                <a:ext cx="541908" cy="369332"/>
              </a:xfrm>
              <a:prstGeom prst="rect">
                <a:avLst/>
              </a:prstGeom>
              <a:noFill/>
              <a:ln>
                <a:noFill/>
              </a:ln>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dirty="0">
                    <a:ln>
                      <a:noFill/>
                    </a:ln>
                    <a:solidFill>
                      <a:prstClr val="white"/>
                    </a:solidFill>
                    <a:effectLst/>
                    <a:uLnTx/>
                    <a:uFillTx/>
                    <a:latin typeface="Calibri" panose="020F0502020204030204"/>
                  </a:rPr>
                  <a:t>04</a:t>
                </a:r>
              </a:p>
            </p:txBody>
          </p:sp>
        </p:grpSp>
        <p:sp>
          <p:nvSpPr>
            <p:cNvPr id="24" name="TextBox 23">
              <a:extLst>
                <a:ext uri="{FF2B5EF4-FFF2-40B4-BE49-F238E27FC236}">
                  <a16:creationId xmlns:a16="http://schemas.microsoft.com/office/drawing/2014/main" id="{133FC921-0CED-0AC5-8530-5CE8B276B1E7}"/>
                </a:ext>
              </a:extLst>
            </p:cNvPr>
            <p:cNvSpPr txBox="1"/>
            <p:nvPr/>
          </p:nvSpPr>
          <p:spPr>
            <a:xfrm>
              <a:off x="8107888" y="1748260"/>
              <a:ext cx="2353291" cy="400494"/>
            </a:xfrm>
            <a:prstGeom prst="rect">
              <a:avLst/>
            </a:prstGeom>
            <a:noFill/>
          </p:spPr>
          <p:txBody>
            <a:bodyPr wrap="square">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التحفيز من خلال التقدير والمكافآت  </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sp>
        <p:nvSpPr>
          <p:cNvPr id="14" name="TextBox 13">
            <a:extLst>
              <a:ext uri="{FF2B5EF4-FFF2-40B4-BE49-F238E27FC236}">
                <a16:creationId xmlns:a16="http://schemas.microsoft.com/office/drawing/2014/main" id="{59CD9D10-5CCA-FA31-BF92-12477A0DBAA1}"/>
              </a:ext>
            </a:extLst>
          </p:cNvPr>
          <p:cNvSpPr txBox="1"/>
          <p:nvPr/>
        </p:nvSpPr>
        <p:spPr>
          <a:xfrm>
            <a:off x="1281363" y="3001888"/>
            <a:ext cx="9062369" cy="600164"/>
          </a:xfrm>
          <a:prstGeom prst="rect">
            <a:avLst/>
          </a:prstGeom>
          <a:noFill/>
        </p:spPr>
        <p:txBody>
          <a:bodyPr wrap="square">
            <a:spAutoFit/>
          </a:bodyPr>
          <a:lstStyle/>
          <a:p>
            <a:pPr algn="just" rtl="1">
              <a:lnSpc>
                <a:spcPct val="150000"/>
              </a:lnSpc>
              <a:spcAft>
                <a:spcPts val="800"/>
              </a:spcAft>
              <a:buSzPct val="150000"/>
            </a:pPr>
            <a:r>
              <a:rPr lang="ar-SA" sz="2400" dirty="0">
                <a:solidFill>
                  <a:srgbClr val="168489"/>
                </a:solidFill>
                <a:latin typeface="Calibri" panose="020F0502020204030204" pitchFamily="34" charset="0"/>
                <a:ea typeface="Calibri" panose="020F0502020204030204" pitchFamily="34" charset="0"/>
                <a:cs typeface="Adobe Arabic" panose="02040503050201020203" pitchFamily="18" charset="-78"/>
              </a:rPr>
              <a:t>الخطوات:  </a:t>
            </a:r>
            <a:endParaRPr lang="en-US" sz="2400" dirty="0">
              <a:solidFill>
                <a:srgbClr val="168489"/>
              </a:solidFill>
              <a:latin typeface="Calibri" panose="020F0502020204030204" pitchFamily="34" charset="0"/>
              <a:ea typeface="Calibri" panose="020F0502020204030204" pitchFamily="34" charset="0"/>
              <a:cs typeface="Adobe Arabic" panose="02040503050201020203" pitchFamily="18" charset="-78"/>
            </a:endParaRPr>
          </a:p>
        </p:txBody>
      </p:sp>
      <p:sp>
        <p:nvSpPr>
          <p:cNvPr id="15" name="TextBox 14">
            <a:extLst>
              <a:ext uri="{FF2B5EF4-FFF2-40B4-BE49-F238E27FC236}">
                <a16:creationId xmlns:a16="http://schemas.microsoft.com/office/drawing/2014/main" id="{8DD36F00-9F39-BEE9-F62C-B903C165CC93}"/>
              </a:ext>
            </a:extLst>
          </p:cNvPr>
          <p:cNvSpPr txBox="1"/>
          <p:nvPr/>
        </p:nvSpPr>
        <p:spPr>
          <a:xfrm>
            <a:off x="1435654" y="3805918"/>
            <a:ext cx="8908078" cy="600164"/>
          </a:xfrm>
          <a:prstGeom prst="rect">
            <a:avLst/>
          </a:prstGeom>
          <a:noFill/>
        </p:spPr>
        <p:txBody>
          <a:bodyPr wrap="square">
            <a:spAutoFit/>
          </a:bodyPr>
          <a:lstStyle/>
          <a:p>
            <a:pPr marL="342900" indent="-342900" algn="just" rtl="1">
              <a:lnSpc>
                <a:spcPct val="150000"/>
              </a:lnSpc>
              <a:spcAft>
                <a:spcPts val="800"/>
              </a:spcAft>
              <a:buSzPct val="150000"/>
              <a:buBlip>
                <a:blip r:embed="rId2"/>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تحديد إنجازات محددة للاعتراف بها.  </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
        <p:nvSpPr>
          <p:cNvPr id="16" name="TextBox 15">
            <a:extLst>
              <a:ext uri="{FF2B5EF4-FFF2-40B4-BE49-F238E27FC236}">
                <a16:creationId xmlns:a16="http://schemas.microsoft.com/office/drawing/2014/main" id="{80861F38-857C-8222-A640-DC38195D36A9}"/>
              </a:ext>
            </a:extLst>
          </p:cNvPr>
          <p:cNvSpPr txBox="1"/>
          <p:nvPr/>
        </p:nvSpPr>
        <p:spPr>
          <a:xfrm>
            <a:off x="1435654" y="4609948"/>
            <a:ext cx="8908078" cy="600164"/>
          </a:xfrm>
          <a:prstGeom prst="rect">
            <a:avLst/>
          </a:prstGeom>
          <a:noFill/>
        </p:spPr>
        <p:txBody>
          <a:bodyPr wrap="square">
            <a:spAutoFit/>
          </a:bodyPr>
          <a:lstStyle/>
          <a:p>
            <a:pPr marL="342900" lvl="0" indent="-342900" algn="just" rtl="1">
              <a:lnSpc>
                <a:spcPct val="150000"/>
              </a:lnSpc>
              <a:spcAft>
                <a:spcPts val="800"/>
              </a:spcAft>
              <a:buSzPct val="150000"/>
              <a:buBlip>
                <a:blip r:embed="rId2"/>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استخدام مكافآت مادية (مثل مكافأة مالية) أو معنوية (مثل الإشادة العلنية).  </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
        <p:nvSpPr>
          <p:cNvPr id="17" name="TextBox 16">
            <a:extLst>
              <a:ext uri="{FF2B5EF4-FFF2-40B4-BE49-F238E27FC236}">
                <a16:creationId xmlns:a16="http://schemas.microsoft.com/office/drawing/2014/main" id="{5859E453-1BEB-5E25-9B82-178936457A09}"/>
              </a:ext>
            </a:extLst>
          </p:cNvPr>
          <p:cNvSpPr txBox="1"/>
          <p:nvPr/>
        </p:nvSpPr>
        <p:spPr>
          <a:xfrm>
            <a:off x="1435654" y="5471920"/>
            <a:ext cx="8908078" cy="600164"/>
          </a:xfrm>
          <a:prstGeom prst="rect">
            <a:avLst/>
          </a:prstGeom>
          <a:noFill/>
        </p:spPr>
        <p:txBody>
          <a:bodyPr wrap="square">
            <a:spAutoFit/>
          </a:bodyPr>
          <a:lstStyle/>
          <a:p>
            <a:pPr marL="342900" indent="-342900" algn="just" rtl="1">
              <a:lnSpc>
                <a:spcPct val="150000"/>
              </a:lnSpc>
              <a:spcAft>
                <a:spcPts val="800"/>
              </a:spcAft>
              <a:buSzPct val="150000"/>
              <a:buBlip>
                <a:blip r:embed="rId2"/>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ربط التحفيز بأهداف طويلة المدى.</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Tree>
    <p:extLst>
      <p:ext uri="{BB962C8B-B14F-4D97-AF65-F5344CB8AC3E}">
        <p14:creationId xmlns:p14="http://schemas.microsoft.com/office/powerpoint/2010/main" val="6290337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fade">
                                      <p:cBhvr>
                                        <p:cTn id="14" dur="1000"/>
                                        <p:tgtEl>
                                          <p:spTgt spid="15"/>
                                        </p:tgtEl>
                                      </p:cBhvr>
                                    </p:animEffect>
                                    <p:anim calcmode="lin" valueType="num">
                                      <p:cBhvr>
                                        <p:cTn id="15" dur="1000" fill="hold"/>
                                        <p:tgtEl>
                                          <p:spTgt spid="15"/>
                                        </p:tgtEl>
                                        <p:attrNameLst>
                                          <p:attrName>ppt_x</p:attrName>
                                        </p:attrNameLst>
                                      </p:cBhvr>
                                      <p:tavLst>
                                        <p:tav tm="0">
                                          <p:val>
                                            <p:strVal val="#ppt_x"/>
                                          </p:val>
                                        </p:tav>
                                        <p:tav tm="100000">
                                          <p:val>
                                            <p:strVal val="#ppt_x"/>
                                          </p:val>
                                        </p:tav>
                                      </p:tavLst>
                                    </p:anim>
                                    <p:anim calcmode="lin" valueType="num">
                                      <p:cBhvr>
                                        <p:cTn id="16"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fade">
                                      <p:cBhvr>
                                        <p:cTn id="21" dur="1000"/>
                                        <p:tgtEl>
                                          <p:spTgt spid="16"/>
                                        </p:tgtEl>
                                      </p:cBhvr>
                                    </p:animEffect>
                                    <p:anim calcmode="lin" valueType="num">
                                      <p:cBhvr>
                                        <p:cTn id="22" dur="1000" fill="hold"/>
                                        <p:tgtEl>
                                          <p:spTgt spid="16"/>
                                        </p:tgtEl>
                                        <p:attrNameLst>
                                          <p:attrName>ppt_x</p:attrName>
                                        </p:attrNameLst>
                                      </p:cBhvr>
                                      <p:tavLst>
                                        <p:tav tm="0">
                                          <p:val>
                                            <p:strVal val="#ppt_x"/>
                                          </p:val>
                                        </p:tav>
                                        <p:tav tm="100000">
                                          <p:val>
                                            <p:strVal val="#ppt_x"/>
                                          </p:val>
                                        </p:tav>
                                      </p:tavLst>
                                    </p:anim>
                                    <p:anim calcmode="lin" valueType="num">
                                      <p:cBhvr>
                                        <p:cTn id="23"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fade">
                                      <p:cBhvr>
                                        <p:cTn id="28" dur="1000"/>
                                        <p:tgtEl>
                                          <p:spTgt spid="17"/>
                                        </p:tgtEl>
                                      </p:cBhvr>
                                    </p:animEffect>
                                    <p:anim calcmode="lin" valueType="num">
                                      <p:cBhvr>
                                        <p:cTn id="29" dur="1000" fill="hold"/>
                                        <p:tgtEl>
                                          <p:spTgt spid="17"/>
                                        </p:tgtEl>
                                        <p:attrNameLst>
                                          <p:attrName>ppt_x</p:attrName>
                                        </p:attrNameLst>
                                      </p:cBhvr>
                                      <p:tavLst>
                                        <p:tav tm="0">
                                          <p:val>
                                            <p:strVal val="#ppt_x"/>
                                          </p:val>
                                        </p:tav>
                                        <p:tav tm="100000">
                                          <p:val>
                                            <p:strVal val="#ppt_x"/>
                                          </p:val>
                                        </p:tav>
                                      </p:tavLst>
                                    </p:anim>
                                    <p:anim calcmode="lin" valueType="num">
                                      <p:cBhvr>
                                        <p:cTn id="30"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P spid="17" grpId="0"/>
    </p:bldLst>
  </p:timing>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2190733" y="675008"/>
            <a:ext cx="7810534" cy="968852"/>
            <a:chOff x="2190733" y="519096"/>
            <a:chExt cx="7810534" cy="968852"/>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190733" y="519096"/>
              <a:ext cx="7810534"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استراتيجيات معالجة ضعف الأداء الفردي</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14" name="Group 13">
            <a:extLst>
              <a:ext uri="{FF2B5EF4-FFF2-40B4-BE49-F238E27FC236}">
                <a16:creationId xmlns:a16="http://schemas.microsoft.com/office/drawing/2014/main" id="{6D0DAD87-BE59-547F-43D4-874E9B6A55BC}"/>
              </a:ext>
            </a:extLst>
          </p:cNvPr>
          <p:cNvGrpSpPr/>
          <p:nvPr/>
        </p:nvGrpSpPr>
        <p:grpSpPr>
          <a:xfrm>
            <a:off x="8394399" y="2067147"/>
            <a:ext cx="3213735" cy="1017995"/>
            <a:chOff x="7879645" y="417689"/>
            <a:chExt cx="3213735" cy="1017995"/>
          </a:xfrm>
        </p:grpSpPr>
        <p:grpSp>
          <p:nvGrpSpPr>
            <p:cNvPr id="15" name="Group 14">
              <a:extLst>
                <a:ext uri="{FF2B5EF4-FFF2-40B4-BE49-F238E27FC236}">
                  <a16:creationId xmlns:a16="http://schemas.microsoft.com/office/drawing/2014/main" id="{570560CC-48A8-3CD3-6340-4B36F3A2FFBC}"/>
                </a:ext>
              </a:extLst>
            </p:cNvPr>
            <p:cNvGrpSpPr/>
            <p:nvPr/>
          </p:nvGrpSpPr>
          <p:grpSpPr>
            <a:xfrm>
              <a:off x="7879645" y="417689"/>
              <a:ext cx="3213735" cy="1017995"/>
              <a:chOff x="7292622" y="1140178"/>
              <a:chExt cx="3213735" cy="1017995"/>
            </a:xfrm>
          </p:grpSpPr>
          <p:grpSp>
            <p:nvGrpSpPr>
              <p:cNvPr id="17" name="Group 16">
                <a:extLst>
                  <a:ext uri="{FF2B5EF4-FFF2-40B4-BE49-F238E27FC236}">
                    <a16:creationId xmlns:a16="http://schemas.microsoft.com/office/drawing/2014/main" id="{8F242D43-84E2-C623-0238-B5825691F525}"/>
                  </a:ext>
                </a:extLst>
              </p:cNvPr>
              <p:cNvGrpSpPr/>
              <p:nvPr/>
            </p:nvGrpSpPr>
            <p:grpSpPr>
              <a:xfrm>
                <a:off x="7292622" y="1140178"/>
                <a:ext cx="3213735" cy="999501"/>
                <a:chOff x="6096000" y="1140178"/>
                <a:chExt cx="4410357" cy="1371661"/>
              </a:xfrm>
            </p:grpSpPr>
            <p:sp>
              <p:nvSpPr>
                <p:cNvPr id="19" name="Freeform: Shape 18">
                  <a:extLst>
                    <a:ext uri="{FF2B5EF4-FFF2-40B4-BE49-F238E27FC236}">
                      <a16:creationId xmlns:a16="http://schemas.microsoft.com/office/drawing/2014/main" id="{5923E685-B137-B4A7-5AFE-16E3C52E1520}"/>
                    </a:ext>
                  </a:extLst>
                </p:cNvPr>
                <p:cNvSpPr/>
                <p:nvPr/>
              </p:nvSpPr>
              <p:spPr>
                <a:xfrm>
                  <a:off x="6096000" y="1140178"/>
                  <a:ext cx="4074523" cy="1085937"/>
                </a:xfrm>
                <a:custGeom>
                  <a:avLst/>
                  <a:gdLst>
                    <a:gd name="connsiteX0" fmla="*/ 0 w 4074523"/>
                    <a:gd name="connsiteY0" fmla="*/ 0 h 1085937"/>
                    <a:gd name="connsiteX1" fmla="*/ 4074523 w 4074523"/>
                    <a:gd name="connsiteY1" fmla="*/ 0 h 1085937"/>
                    <a:gd name="connsiteX2" fmla="*/ 4074523 w 4074523"/>
                    <a:gd name="connsiteY2" fmla="*/ 1085938 h 1085937"/>
                    <a:gd name="connsiteX3" fmla="*/ 0 w 4074523"/>
                    <a:gd name="connsiteY3" fmla="*/ 1085938 h 1085937"/>
                  </a:gdLst>
                  <a:ahLst/>
                  <a:cxnLst>
                    <a:cxn ang="0">
                      <a:pos x="connsiteX0" y="connsiteY0"/>
                    </a:cxn>
                    <a:cxn ang="0">
                      <a:pos x="connsiteX1" y="connsiteY1"/>
                    </a:cxn>
                    <a:cxn ang="0">
                      <a:pos x="connsiteX2" y="connsiteY2"/>
                    </a:cxn>
                    <a:cxn ang="0">
                      <a:pos x="connsiteX3" y="connsiteY3"/>
                    </a:cxn>
                  </a:cxnLst>
                  <a:rect l="l" t="t" r="r" b="b"/>
                  <a:pathLst>
                    <a:path w="4074523" h="1085937">
                      <a:moveTo>
                        <a:pt x="0" y="0"/>
                      </a:moveTo>
                      <a:lnTo>
                        <a:pt x="4074523" y="0"/>
                      </a:lnTo>
                      <a:lnTo>
                        <a:pt x="4074523" y="1085938"/>
                      </a:lnTo>
                      <a:lnTo>
                        <a:pt x="0" y="1085938"/>
                      </a:lnTo>
                      <a:close/>
                    </a:path>
                  </a:pathLst>
                </a:custGeom>
                <a:gradFill flip="none" rotWithShape="1">
                  <a:gsLst>
                    <a:gs pos="0">
                      <a:srgbClr val="A5A5A5">
                        <a:lumMod val="5000"/>
                        <a:lumOff val="95000"/>
                      </a:srgbClr>
                    </a:gs>
                    <a:gs pos="74000">
                      <a:srgbClr val="A5A5A5">
                        <a:lumMod val="45000"/>
                        <a:lumOff val="55000"/>
                      </a:srgbClr>
                    </a:gs>
                    <a:gs pos="83000">
                      <a:srgbClr val="A5A5A5">
                        <a:lumMod val="45000"/>
                        <a:lumOff val="55000"/>
                      </a:srgbClr>
                    </a:gs>
                    <a:gs pos="100000">
                      <a:srgbClr val="A5A5A5">
                        <a:lumMod val="30000"/>
                        <a:lumOff val="70000"/>
                      </a:srgbClr>
                    </a:gs>
                  </a:gsLst>
                  <a:lin ang="5400000" scaled="1"/>
                  <a:tileRect/>
                </a:gradFill>
                <a:ln w="31124" cap="flat">
                  <a:solidFill>
                    <a:srgbClr val="168489"/>
                  </a:solid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ndParaRPr>
                </a:p>
              </p:txBody>
            </p:sp>
            <p:sp>
              <p:nvSpPr>
                <p:cNvPr id="20" name="Freeform: Shape 19">
                  <a:extLst>
                    <a:ext uri="{FF2B5EF4-FFF2-40B4-BE49-F238E27FC236}">
                      <a16:creationId xmlns:a16="http://schemas.microsoft.com/office/drawing/2014/main" id="{AA472C10-CFC4-016B-5121-62B1445A2C50}"/>
                    </a:ext>
                  </a:extLst>
                </p:cNvPr>
                <p:cNvSpPr/>
                <p:nvPr/>
              </p:nvSpPr>
              <p:spPr>
                <a:xfrm>
                  <a:off x="10170523" y="1140178"/>
                  <a:ext cx="335834" cy="1138227"/>
                </a:xfrm>
                <a:custGeom>
                  <a:avLst/>
                  <a:gdLst>
                    <a:gd name="connsiteX0" fmla="*/ 0 w 335834"/>
                    <a:gd name="connsiteY0" fmla="*/ 0 h 1138227"/>
                    <a:gd name="connsiteX1" fmla="*/ 0 w 335834"/>
                    <a:gd name="connsiteY1" fmla="*/ 1138227 h 1138227"/>
                    <a:gd name="connsiteX2" fmla="*/ 335834 w 335834"/>
                    <a:gd name="connsiteY2" fmla="*/ 859039 h 1138227"/>
                    <a:gd name="connsiteX3" fmla="*/ 0 w 335834"/>
                    <a:gd name="connsiteY3" fmla="*/ 0 h 1138227"/>
                  </a:gdLst>
                  <a:ahLst/>
                  <a:cxnLst>
                    <a:cxn ang="0">
                      <a:pos x="connsiteX0" y="connsiteY0"/>
                    </a:cxn>
                    <a:cxn ang="0">
                      <a:pos x="connsiteX1" y="connsiteY1"/>
                    </a:cxn>
                    <a:cxn ang="0">
                      <a:pos x="connsiteX2" y="connsiteY2"/>
                    </a:cxn>
                    <a:cxn ang="0">
                      <a:pos x="connsiteX3" y="connsiteY3"/>
                    </a:cxn>
                  </a:cxnLst>
                  <a:rect l="l" t="t" r="r" b="b"/>
                  <a:pathLst>
                    <a:path w="335834" h="1138227">
                      <a:moveTo>
                        <a:pt x="0" y="0"/>
                      </a:moveTo>
                      <a:lnTo>
                        <a:pt x="0" y="1138227"/>
                      </a:lnTo>
                      <a:lnTo>
                        <a:pt x="335834" y="859039"/>
                      </a:lnTo>
                      <a:lnTo>
                        <a:pt x="0" y="0"/>
                      </a:lnTo>
                      <a:close/>
                    </a:path>
                  </a:pathLst>
                </a:custGeom>
                <a:solidFill>
                  <a:srgbClr val="168489"/>
                </a:solidFill>
                <a:ln w="31124"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ndParaRPr>
                </a:p>
              </p:txBody>
            </p:sp>
            <p:sp>
              <p:nvSpPr>
                <p:cNvPr id="21" name="Freeform: Shape 20">
                  <a:extLst>
                    <a:ext uri="{FF2B5EF4-FFF2-40B4-BE49-F238E27FC236}">
                      <a16:creationId xmlns:a16="http://schemas.microsoft.com/office/drawing/2014/main" id="{DDCA5680-4C1A-2271-BF82-EB435CA544E2}"/>
                    </a:ext>
                  </a:extLst>
                </p:cNvPr>
                <p:cNvSpPr/>
                <p:nvPr/>
              </p:nvSpPr>
              <p:spPr>
                <a:xfrm>
                  <a:off x="9106994" y="1999217"/>
                  <a:ext cx="1399362" cy="512622"/>
                </a:xfrm>
                <a:custGeom>
                  <a:avLst/>
                  <a:gdLst>
                    <a:gd name="connsiteX0" fmla="*/ 149398 w 1399362"/>
                    <a:gd name="connsiteY0" fmla="*/ 512622 h 512622"/>
                    <a:gd name="connsiteX1" fmla="*/ 791188 w 1399362"/>
                    <a:gd name="connsiteY1" fmla="*/ 512622 h 512622"/>
                    <a:gd name="connsiteX2" fmla="*/ 1007504 w 1399362"/>
                    <a:gd name="connsiteY2" fmla="*/ 512622 h 512622"/>
                    <a:gd name="connsiteX3" fmla="*/ 1399363 w 1399362"/>
                    <a:gd name="connsiteY3" fmla="*/ 0 h 512622"/>
                    <a:gd name="connsiteX4" fmla="*/ 791188 w 1399362"/>
                    <a:gd name="connsiteY4" fmla="*/ 0 h 512622"/>
                    <a:gd name="connsiteX5" fmla="*/ 662021 w 1399362"/>
                    <a:gd name="connsiteY5" fmla="*/ 0 h 512622"/>
                    <a:gd name="connsiteX6" fmla="*/ 395594 w 1399362"/>
                    <a:gd name="connsiteY6" fmla="*/ 0 h 512622"/>
                    <a:gd name="connsiteX7" fmla="*/ 0 w 1399362"/>
                    <a:gd name="connsiteY7" fmla="*/ 512622 h 512622"/>
                    <a:gd name="connsiteX8" fmla="*/ 149398 w 1399362"/>
                    <a:gd name="connsiteY8" fmla="*/ 512622 h 512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99362" h="512622">
                      <a:moveTo>
                        <a:pt x="149398" y="512622"/>
                      </a:moveTo>
                      <a:lnTo>
                        <a:pt x="791188" y="512622"/>
                      </a:lnTo>
                      <a:lnTo>
                        <a:pt x="1007504" y="512622"/>
                      </a:lnTo>
                      <a:lnTo>
                        <a:pt x="1399363" y="0"/>
                      </a:lnTo>
                      <a:lnTo>
                        <a:pt x="791188" y="0"/>
                      </a:lnTo>
                      <a:lnTo>
                        <a:pt x="662021" y="0"/>
                      </a:lnTo>
                      <a:lnTo>
                        <a:pt x="395594" y="0"/>
                      </a:lnTo>
                      <a:lnTo>
                        <a:pt x="0" y="512622"/>
                      </a:lnTo>
                      <a:lnTo>
                        <a:pt x="149398" y="512622"/>
                      </a:lnTo>
                      <a:close/>
                    </a:path>
                  </a:pathLst>
                </a:custGeom>
                <a:solidFill>
                  <a:srgbClr val="168489"/>
                </a:solidFill>
                <a:ln w="31124"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Calibri" panose="020F0502020204030204"/>
                  </a:endParaRPr>
                </a:p>
              </p:txBody>
            </p:sp>
          </p:grpSp>
          <p:sp>
            <p:nvSpPr>
              <p:cNvPr id="18" name="TextBox 17">
                <a:extLst>
                  <a:ext uri="{FF2B5EF4-FFF2-40B4-BE49-F238E27FC236}">
                    <a16:creationId xmlns:a16="http://schemas.microsoft.com/office/drawing/2014/main" id="{C23FC59E-F342-7BA7-7ADC-5074ECA539FA}"/>
                  </a:ext>
                </a:extLst>
              </p:cNvPr>
              <p:cNvSpPr txBox="1"/>
              <p:nvPr/>
            </p:nvSpPr>
            <p:spPr>
              <a:xfrm>
                <a:off x="9719733" y="1788841"/>
                <a:ext cx="541908" cy="369332"/>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en-US" b="1" kern="0" dirty="0">
                    <a:solidFill>
                      <a:prstClr val="white"/>
                    </a:solidFill>
                    <a:latin typeface="Calibri" panose="020F0502020204030204"/>
                  </a:rPr>
                  <a:t>05</a:t>
                </a:r>
                <a:endParaRPr kumimoji="0" lang="ar-SY" sz="1800" b="1" i="0" u="none" strike="noStrike" kern="0" cap="none" spc="0" normalizeH="0" baseline="0" noProof="0" dirty="0">
                  <a:ln>
                    <a:noFill/>
                  </a:ln>
                  <a:solidFill>
                    <a:prstClr val="white"/>
                  </a:solidFill>
                  <a:effectLst/>
                  <a:uLnTx/>
                  <a:uFillTx/>
                  <a:latin typeface="Calibri" panose="020F0502020204030204"/>
                </a:endParaRPr>
              </a:p>
            </p:txBody>
          </p:sp>
        </p:grpSp>
        <p:sp>
          <p:nvSpPr>
            <p:cNvPr id="16" name="TextBox 15">
              <a:extLst>
                <a:ext uri="{FF2B5EF4-FFF2-40B4-BE49-F238E27FC236}">
                  <a16:creationId xmlns:a16="http://schemas.microsoft.com/office/drawing/2014/main" id="{FDE06138-FCFF-08B9-23B4-D482A22DE696}"/>
                </a:ext>
              </a:extLst>
            </p:cNvPr>
            <p:cNvSpPr txBox="1"/>
            <p:nvPr/>
          </p:nvSpPr>
          <p:spPr>
            <a:xfrm>
              <a:off x="8263854" y="523483"/>
              <a:ext cx="2124999" cy="400494"/>
            </a:xfrm>
            <a:prstGeom prst="rect">
              <a:avLst/>
            </a:prstGeom>
            <a:noFill/>
          </p:spPr>
          <p:txBody>
            <a:bodyPr wrap="square">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تقديم الدعم النفسي والشخصي  </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sp>
        <p:nvSpPr>
          <p:cNvPr id="30" name="TextBox 29">
            <a:extLst>
              <a:ext uri="{FF2B5EF4-FFF2-40B4-BE49-F238E27FC236}">
                <a16:creationId xmlns:a16="http://schemas.microsoft.com/office/drawing/2014/main" id="{A429FF02-4C0E-6EC2-2409-1168AF654A25}"/>
              </a:ext>
            </a:extLst>
          </p:cNvPr>
          <p:cNvSpPr txBox="1"/>
          <p:nvPr/>
        </p:nvSpPr>
        <p:spPr>
          <a:xfrm>
            <a:off x="2698136" y="3172321"/>
            <a:ext cx="9062369" cy="600164"/>
          </a:xfrm>
          <a:prstGeom prst="rect">
            <a:avLst/>
          </a:prstGeom>
          <a:noFill/>
        </p:spPr>
        <p:txBody>
          <a:bodyPr wrap="square">
            <a:spAutoFit/>
          </a:bodyPr>
          <a:lstStyle/>
          <a:p>
            <a:pPr marL="342900" lvl="0" indent="-342900" algn="just" rtl="1">
              <a:lnSpc>
                <a:spcPct val="150000"/>
              </a:lnSpc>
              <a:spcAft>
                <a:spcPts val="800"/>
              </a:spcAft>
              <a:buSzPct val="15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الوصف: توفير برامج دعم نفسي أو مرونة في العمل لمعالجة الضغوط الشخصية التي تؤثر على الأداء.  </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
        <p:nvSpPr>
          <p:cNvPr id="31" name="TextBox 30">
            <a:extLst>
              <a:ext uri="{FF2B5EF4-FFF2-40B4-BE49-F238E27FC236}">
                <a16:creationId xmlns:a16="http://schemas.microsoft.com/office/drawing/2014/main" id="{512A6D51-431F-F275-E9B3-2FB6BC1339F7}"/>
              </a:ext>
            </a:extLst>
          </p:cNvPr>
          <p:cNvSpPr txBox="1"/>
          <p:nvPr/>
        </p:nvSpPr>
        <p:spPr>
          <a:xfrm>
            <a:off x="2852427" y="4086359"/>
            <a:ext cx="8908078" cy="1154162"/>
          </a:xfrm>
          <a:prstGeom prst="rect">
            <a:avLst/>
          </a:prstGeom>
          <a:noFill/>
        </p:spPr>
        <p:txBody>
          <a:bodyPr wrap="square">
            <a:spAutoFit/>
          </a:bodyPr>
          <a:lstStyle/>
          <a:p>
            <a:pPr marL="342900" lvl="0" indent="-342900" algn="just" rtl="1">
              <a:lnSpc>
                <a:spcPct val="150000"/>
              </a:lnSpc>
              <a:spcAft>
                <a:spcPts val="800"/>
              </a:spcAft>
              <a:buSzPct val="15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التطبيق في قطاع الطاقة: دعم الموظفين في المواقع النائية (مثل منصات النفط) من خلال جلسات استشارية عبر الإنترنت أو إجازات مرنة.  </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
        <p:nvSpPr>
          <p:cNvPr id="32" name="TextBox 31">
            <a:extLst>
              <a:ext uri="{FF2B5EF4-FFF2-40B4-BE49-F238E27FC236}">
                <a16:creationId xmlns:a16="http://schemas.microsoft.com/office/drawing/2014/main" id="{E2D649BD-5A5F-10B7-6F0B-6F84997A6274}"/>
              </a:ext>
            </a:extLst>
          </p:cNvPr>
          <p:cNvSpPr txBox="1"/>
          <p:nvPr/>
        </p:nvSpPr>
        <p:spPr>
          <a:xfrm>
            <a:off x="2852427" y="5554395"/>
            <a:ext cx="8908078" cy="1154162"/>
          </a:xfrm>
          <a:prstGeom prst="rect">
            <a:avLst/>
          </a:prstGeom>
          <a:noFill/>
        </p:spPr>
        <p:txBody>
          <a:bodyPr wrap="square">
            <a:spAutoFit/>
          </a:bodyPr>
          <a:lstStyle/>
          <a:p>
            <a:pPr marL="342900" indent="-342900" algn="just" rtl="1">
              <a:lnSpc>
                <a:spcPct val="150000"/>
              </a:lnSpc>
              <a:spcAft>
                <a:spcPts val="800"/>
              </a:spcAft>
              <a:buSzPct val="15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مثال: فني في حقل غاز يُظهر تشتتاً بسبب ضغوط عائلية. تُقدم الشركة جلسات دعم نفسي وتخفيض ساعات العمل ولو بشكل مؤقت لتحسين تركيزه.  </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Tree>
    <p:extLst>
      <p:ext uri="{BB962C8B-B14F-4D97-AF65-F5344CB8AC3E}">
        <p14:creationId xmlns:p14="http://schemas.microsoft.com/office/powerpoint/2010/main" val="38494302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1000"/>
                                        <p:tgtEl>
                                          <p:spTgt spid="30"/>
                                        </p:tgtEl>
                                      </p:cBhvr>
                                    </p:animEffect>
                                    <p:anim calcmode="lin" valueType="num">
                                      <p:cBhvr>
                                        <p:cTn id="8" dur="1000" fill="hold"/>
                                        <p:tgtEl>
                                          <p:spTgt spid="30"/>
                                        </p:tgtEl>
                                        <p:attrNameLst>
                                          <p:attrName>ppt_x</p:attrName>
                                        </p:attrNameLst>
                                      </p:cBhvr>
                                      <p:tavLst>
                                        <p:tav tm="0">
                                          <p:val>
                                            <p:strVal val="#ppt_x"/>
                                          </p:val>
                                        </p:tav>
                                        <p:tav tm="100000">
                                          <p:val>
                                            <p:strVal val="#ppt_x"/>
                                          </p:val>
                                        </p:tav>
                                      </p:tavLst>
                                    </p:anim>
                                    <p:anim calcmode="lin" valueType="num">
                                      <p:cBhvr>
                                        <p:cTn id="9"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1"/>
                                        </p:tgtEl>
                                        <p:attrNameLst>
                                          <p:attrName>style.visibility</p:attrName>
                                        </p:attrNameLst>
                                      </p:cBhvr>
                                      <p:to>
                                        <p:strVal val="visible"/>
                                      </p:to>
                                    </p:set>
                                    <p:animEffect transition="in" filter="fade">
                                      <p:cBhvr>
                                        <p:cTn id="14" dur="1000"/>
                                        <p:tgtEl>
                                          <p:spTgt spid="31"/>
                                        </p:tgtEl>
                                      </p:cBhvr>
                                    </p:animEffect>
                                    <p:anim calcmode="lin" valueType="num">
                                      <p:cBhvr>
                                        <p:cTn id="15" dur="1000" fill="hold"/>
                                        <p:tgtEl>
                                          <p:spTgt spid="31"/>
                                        </p:tgtEl>
                                        <p:attrNameLst>
                                          <p:attrName>ppt_x</p:attrName>
                                        </p:attrNameLst>
                                      </p:cBhvr>
                                      <p:tavLst>
                                        <p:tav tm="0">
                                          <p:val>
                                            <p:strVal val="#ppt_x"/>
                                          </p:val>
                                        </p:tav>
                                        <p:tav tm="100000">
                                          <p:val>
                                            <p:strVal val="#ppt_x"/>
                                          </p:val>
                                        </p:tav>
                                      </p:tavLst>
                                    </p:anim>
                                    <p:anim calcmode="lin" valueType="num">
                                      <p:cBhvr>
                                        <p:cTn id="16"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2"/>
                                        </p:tgtEl>
                                        <p:attrNameLst>
                                          <p:attrName>style.visibility</p:attrName>
                                        </p:attrNameLst>
                                      </p:cBhvr>
                                      <p:to>
                                        <p:strVal val="visible"/>
                                      </p:to>
                                    </p:set>
                                    <p:animEffect transition="in" filter="fade">
                                      <p:cBhvr>
                                        <p:cTn id="21" dur="1000"/>
                                        <p:tgtEl>
                                          <p:spTgt spid="32"/>
                                        </p:tgtEl>
                                      </p:cBhvr>
                                    </p:animEffect>
                                    <p:anim calcmode="lin" valueType="num">
                                      <p:cBhvr>
                                        <p:cTn id="22" dur="1000" fill="hold"/>
                                        <p:tgtEl>
                                          <p:spTgt spid="32"/>
                                        </p:tgtEl>
                                        <p:attrNameLst>
                                          <p:attrName>ppt_x</p:attrName>
                                        </p:attrNameLst>
                                      </p:cBhvr>
                                      <p:tavLst>
                                        <p:tav tm="0">
                                          <p:val>
                                            <p:strVal val="#ppt_x"/>
                                          </p:val>
                                        </p:tav>
                                        <p:tav tm="100000">
                                          <p:val>
                                            <p:strVal val="#ppt_x"/>
                                          </p:val>
                                        </p:tav>
                                      </p:tavLst>
                                    </p:anim>
                                    <p:anim calcmode="lin" valueType="num">
                                      <p:cBhvr>
                                        <p:cTn id="23"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P spid="3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الفرق بين الإدارة والقيادة في توجيه الفرق</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15" name="Group 14">
            <a:extLst>
              <a:ext uri="{FF2B5EF4-FFF2-40B4-BE49-F238E27FC236}">
                <a16:creationId xmlns:a16="http://schemas.microsoft.com/office/drawing/2014/main" id="{69CCB134-1278-2A1D-A733-E359194D3C5C}"/>
              </a:ext>
            </a:extLst>
          </p:cNvPr>
          <p:cNvGrpSpPr/>
          <p:nvPr/>
        </p:nvGrpSpPr>
        <p:grpSpPr>
          <a:xfrm>
            <a:off x="7863910" y="2280912"/>
            <a:ext cx="1637082" cy="3290653"/>
            <a:chOff x="7402858" y="2014784"/>
            <a:chExt cx="1855356" cy="3729400"/>
          </a:xfrm>
        </p:grpSpPr>
        <p:sp>
          <p:nvSpPr>
            <p:cNvPr id="17" name="Arrow: Pentagon 16">
              <a:extLst>
                <a:ext uri="{FF2B5EF4-FFF2-40B4-BE49-F238E27FC236}">
                  <a16:creationId xmlns:a16="http://schemas.microsoft.com/office/drawing/2014/main" id="{B0F309DD-4B62-5437-4DD3-62F8910EDB43}"/>
                </a:ext>
              </a:extLst>
            </p:cNvPr>
            <p:cNvSpPr/>
            <p:nvPr/>
          </p:nvSpPr>
          <p:spPr>
            <a:xfrm rot="5400000">
              <a:off x="6461795" y="2955847"/>
              <a:ext cx="3729400" cy="1847273"/>
            </a:xfrm>
            <a:prstGeom prst="homePlate">
              <a:avLst/>
            </a:prstGeom>
            <a:solidFill>
              <a:srgbClr val="50A3A7"/>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18" name="Rectangle 17">
              <a:extLst>
                <a:ext uri="{FF2B5EF4-FFF2-40B4-BE49-F238E27FC236}">
                  <a16:creationId xmlns:a16="http://schemas.microsoft.com/office/drawing/2014/main" id="{3C5C7121-FA11-28EB-BE55-3D24F59603C1}"/>
                </a:ext>
              </a:extLst>
            </p:cNvPr>
            <p:cNvSpPr/>
            <p:nvPr/>
          </p:nvSpPr>
          <p:spPr>
            <a:xfrm>
              <a:off x="7402858" y="2014784"/>
              <a:ext cx="1847088" cy="1283197"/>
            </a:xfrm>
            <a:prstGeom prst="rect">
              <a:avLst/>
            </a:prstGeom>
            <a:solidFill>
              <a:srgbClr val="168489">
                <a:alpha val="25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8000" b="1" i="0" u="none" strike="noStrike" kern="0" cap="none" spc="0" normalizeH="0" baseline="0" noProof="0" dirty="0">
                  <a:ln>
                    <a:noFill/>
                  </a:ln>
                  <a:solidFill>
                    <a:prstClr val="white"/>
                  </a:solidFill>
                  <a:effectLst/>
                  <a:uLnTx/>
                  <a:uFillTx/>
                  <a:latin typeface="Calibri" panose="020F0502020204030204"/>
                  <a:ea typeface="+mn-ea"/>
                  <a:cs typeface="+mn-cs"/>
                </a:rPr>
                <a:t>1</a:t>
              </a:r>
            </a:p>
          </p:txBody>
        </p:sp>
        <p:sp>
          <p:nvSpPr>
            <p:cNvPr id="19" name="Freeform: Shape 18">
              <a:extLst>
                <a:ext uri="{FF2B5EF4-FFF2-40B4-BE49-F238E27FC236}">
                  <a16:creationId xmlns:a16="http://schemas.microsoft.com/office/drawing/2014/main" id="{FAABB9E9-B5CF-B1B6-5D2A-562571E4B5B6}"/>
                </a:ext>
              </a:extLst>
            </p:cNvPr>
            <p:cNvSpPr/>
            <p:nvPr/>
          </p:nvSpPr>
          <p:spPr>
            <a:xfrm rot="5400000">
              <a:off x="6896425" y="3390663"/>
              <a:ext cx="3729400" cy="977642"/>
            </a:xfrm>
            <a:custGeom>
              <a:avLst/>
              <a:gdLst>
                <a:gd name="connsiteX0" fmla="*/ 0 w 3729400"/>
                <a:gd name="connsiteY0" fmla="*/ 79431 h 977642"/>
                <a:gd name="connsiteX1" fmla="*/ 0 w 3729400"/>
                <a:gd name="connsiteY1" fmla="*/ 0 h 977642"/>
                <a:gd name="connsiteX2" fmla="*/ 2805764 w 3729400"/>
                <a:gd name="connsiteY2" fmla="*/ 0 h 977642"/>
                <a:gd name="connsiteX3" fmla="*/ 3729400 w 3729400"/>
                <a:gd name="connsiteY3" fmla="*/ 923637 h 977642"/>
                <a:gd name="connsiteX4" fmla="*/ 3675396 w 3729400"/>
                <a:gd name="connsiteY4" fmla="*/ 977642 h 977642"/>
                <a:gd name="connsiteX5" fmla="*/ 2777186 w 3729400"/>
                <a:gd name="connsiteY5" fmla="*/ 79431 h 977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729400" h="977642">
                  <a:moveTo>
                    <a:pt x="0" y="79431"/>
                  </a:moveTo>
                  <a:lnTo>
                    <a:pt x="0" y="0"/>
                  </a:lnTo>
                  <a:lnTo>
                    <a:pt x="2805764" y="0"/>
                  </a:lnTo>
                  <a:lnTo>
                    <a:pt x="3729400" y="923637"/>
                  </a:lnTo>
                  <a:lnTo>
                    <a:pt x="3675396" y="977642"/>
                  </a:lnTo>
                  <a:lnTo>
                    <a:pt x="2777186" y="79431"/>
                  </a:lnTo>
                  <a:close/>
                </a:path>
              </a:pathLst>
            </a:custGeom>
            <a:solidFill>
              <a:sysClr val="windowText" lastClr="000000">
                <a:alpha val="35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20" name="TextBox 19">
              <a:extLst>
                <a:ext uri="{FF2B5EF4-FFF2-40B4-BE49-F238E27FC236}">
                  <a16:creationId xmlns:a16="http://schemas.microsoft.com/office/drawing/2014/main" id="{2CFF70A1-5288-A720-E55B-939F89005880}"/>
                </a:ext>
              </a:extLst>
            </p:cNvPr>
            <p:cNvSpPr txBox="1"/>
            <p:nvPr/>
          </p:nvSpPr>
          <p:spPr>
            <a:xfrm>
              <a:off x="7410940" y="3761770"/>
              <a:ext cx="1847274" cy="570309"/>
            </a:xfrm>
            <a:prstGeom prst="rect">
              <a:avLst/>
            </a:prstGeom>
            <a:noFill/>
          </p:spPr>
          <p:txBody>
            <a:bodyPr wrap="square">
              <a:spAutoFit/>
            </a:bodyPr>
            <a:lstStyle/>
            <a:p>
              <a:pPr algn="ctr">
                <a:lnSpc>
                  <a:spcPct val="115000"/>
                </a:lnSpc>
              </a:pPr>
              <a:r>
                <a:rPr lang="ar-EG" sz="2400" b="1" dirty="0">
                  <a:solidFill>
                    <a:schemeClr val="bg1"/>
                  </a:solidFill>
                  <a:latin typeface="Times New Roman" panose="02020603050405020304" pitchFamily="18" charset="0"/>
                  <a:ea typeface="Calibri" panose="020F0502020204030204" pitchFamily="34" charset="0"/>
                  <a:cs typeface="Adobe Arabic" panose="02040503050201020203" pitchFamily="18" charset="-78"/>
                </a:rPr>
                <a:t>التركيز</a:t>
              </a:r>
              <a:endParaRPr lang="en-US" sz="2400" b="1" dirty="0">
                <a:solidFill>
                  <a:schemeClr val="bg1"/>
                </a:solidFill>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21" name="Group 20">
            <a:extLst>
              <a:ext uri="{FF2B5EF4-FFF2-40B4-BE49-F238E27FC236}">
                <a16:creationId xmlns:a16="http://schemas.microsoft.com/office/drawing/2014/main" id="{77A52293-E526-4E72-CED3-58A05819B713}"/>
              </a:ext>
            </a:extLst>
          </p:cNvPr>
          <p:cNvGrpSpPr/>
          <p:nvPr/>
        </p:nvGrpSpPr>
        <p:grpSpPr>
          <a:xfrm>
            <a:off x="4483393" y="2343174"/>
            <a:ext cx="1637082" cy="3290653"/>
            <a:chOff x="7402858" y="2014784"/>
            <a:chExt cx="1855356" cy="3729400"/>
          </a:xfrm>
        </p:grpSpPr>
        <p:sp>
          <p:nvSpPr>
            <p:cNvPr id="22" name="Arrow: Pentagon 21">
              <a:extLst>
                <a:ext uri="{FF2B5EF4-FFF2-40B4-BE49-F238E27FC236}">
                  <a16:creationId xmlns:a16="http://schemas.microsoft.com/office/drawing/2014/main" id="{381333F3-59E9-1491-7875-014F170EAE83}"/>
                </a:ext>
              </a:extLst>
            </p:cNvPr>
            <p:cNvSpPr/>
            <p:nvPr/>
          </p:nvSpPr>
          <p:spPr>
            <a:xfrm rot="5400000">
              <a:off x="6461795" y="2955847"/>
              <a:ext cx="3729400" cy="1847273"/>
            </a:xfrm>
            <a:prstGeom prst="homePlate">
              <a:avLst/>
            </a:prstGeom>
            <a:solidFill>
              <a:srgbClr val="50A3A7"/>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23" name="Rectangle 22">
              <a:extLst>
                <a:ext uri="{FF2B5EF4-FFF2-40B4-BE49-F238E27FC236}">
                  <a16:creationId xmlns:a16="http://schemas.microsoft.com/office/drawing/2014/main" id="{77255453-0EA2-1609-103F-4D55FD8E3AF1}"/>
                </a:ext>
              </a:extLst>
            </p:cNvPr>
            <p:cNvSpPr/>
            <p:nvPr/>
          </p:nvSpPr>
          <p:spPr>
            <a:xfrm>
              <a:off x="7402858" y="2014784"/>
              <a:ext cx="1847088" cy="1283197"/>
            </a:xfrm>
            <a:prstGeom prst="rect">
              <a:avLst/>
            </a:prstGeom>
            <a:solidFill>
              <a:srgbClr val="168489">
                <a:alpha val="25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en-US" sz="8000" b="1" kern="0" dirty="0">
                  <a:solidFill>
                    <a:prstClr val="white"/>
                  </a:solidFill>
                  <a:latin typeface="Calibri" panose="020F0502020204030204"/>
                </a:rPr>
                <a:t>3</a:t>
              </a:r>
              <a:endParaRPr kumimoji="0" lang="en-US" sz="8000" b="1"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24" name="Freeform: Shape 23">
              <a:extLst>
                <a:ext uri="{FF2B5EF4-FFF2-40B4-BE49-F238E27FC236}">
                  <a16:creationId xmlns:a16="http://schemas.microsoft.com/office/drawing/2014/main" id="{0801EF34-063D-8C87-C3A8-FB70F49AD90B}"/>
                </a:ext>
              </a:extLst>
            </p:cNvPr>
            <p:cNvSpPr/>
            <p:nvPr/>
          </p:nvSpPr>
          <p:spPr>
            <a:xfrm rot="5400000">
              <a:off x="6896425" y="3390663"/>
              <a:ext cx="3729400" cy="977642"/>
            </a:xfrm>
            <a:custGeom>
              <a:avLst/>
              <a:gdLst>
                <a:gd name="connsiteX0" fmla="*/ 0 w 3729400"/>
                <a:gd name="connsiteY0" fmla="*/ 79431 h 977642"/>
                <a:gd name="connsiteX1" fmla="*/ 0 w 3729400"/>
                <a:gd name="connsiteY1" fmla="*/ 0 h 977642"/>
                <a:gd name="connsiteX2" fmla="*/ 2805764 w 3729400"/>
                <a:gd name="connsiteY2" fmla="*/ 0 h 977642"/>
                <a:gd name="connsiteX3" fmla="*/ 3729400 w 3729400"/>
                <a:gd name="connsiteY3" fmla="*/ 923637 h 977642"/>
                <a:gd name="connsiteX4" fmla="*/ 3675396 w 3729400"/>
                <a:gd name="connsiteY4" fmla="*/ 977642 h 977642"/>
                <a:gd name="connsiteX5" fmla="*/ 2777186 w 3729400"/>
                <a:gd name="connsiteY5" fmla="*/ 79431 h 977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729400" h="977642">
                  <a:moveTo>
                    <a:pt x="0" y="79431"/>
                  </a:moveTo>
                  <a:lnTo>
                    <a:pt x="0" y="0"/>
                  </a:lnTo>
                  <a:lnTo>
                    <a:pt x="2805764" y="0"/>
                  </a:lnTo>
                  <a:lnTo>
                    <a:pt x="3729400" y="923637"/>
                  </a:lnTo>
                  <a:lnTo>
                    <a:pt x="3675396" y="977642"/>
                  </a:lnTo>
                  <a:lnTo>
                    <a:pt x="2777186" y="79431"/>
                  </a:lnTo>
                  <a:close/>
                </a:path>
              </a:pathLst>
            </a:custGeom>
            <a:solidFill>
              <a:sysClr val="windowText" lastClr="000000">
                <a:alpha val="35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25" name="TextBox 24">
              <a:extLst>
                <a:ext uri="{FF2B5EF4-FFF2-40B4-BE49-F238E27FC236}">
                  <a16:creationId xmlns:a16="http://schemas.microsoft.com/office/drawing/2014/main" id="{A895C307-B5EB-5866-BCDF-8C89F3B60B73}"/>
                </a:ext>
              </a:extLst>
            </p:cNvPr>
            <p:cNvSpPr txBox="1"/>
            <p:nvPr/>
          </p:nvSpPr>
          <p:spPr>
            <a:xfrm>
              <a:off x="7410940" y="3761770"/>
              <a:ext cx="1847274" cy="570309"/>
            </a:xfrm>
            <a:prstGeom prst="rect">
              <a:avLst/>
            </a:prstGeom>
            <a:noFill/>
          </p:spPr>
          <p:txBody>
            <a:bodyPr wrap="square">
              <a:spAutoFit/>
            </a:bodyPr>
            <a:lstStyle/>
            <a:p>
              <a:pPr algn="ctr">
                <a:lnSpc>
                  <a:spcPct val="115000"/>
                </a:lnSpc>
              </a:pPr>
              <a:r>
                <a:rPr lang="ar-EG" sz="2400" b="1" dirty="0">
                  <a:latin typeface="Times New Roman" panose="02020603050405020304" pitchFamily="18" charset="0"/>
                  <a:ea typeface="Calibri" panose="020F0502020204030204" pitchFamily="34" charset="0"/>
                  <a:cs typeface="Adobe Arabic" panose="02040503050201020203" pitchFamily="18" charset="-78"/>
                </a:rPr>
                <a:t>الهدف</a:t>
              </a:r>
              <a:endParaRPr lang="en-US" sz="2400"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26" name="Group 25">
            <a:extLst>
              <a:ext uri="{FF2B5EF4-FFF2-40B4-BE49-F238E27FC236}">
                <a16:creationId xmlns:a16="http://schemas.microsoft.com/office/drawing/2014/main" id="{FE2094FD-510A-2720-C04F-AEDD8157AF03}"/>
              </a:ext>
            </a:extLst>
          </p:cNvPr>
          <p:cNvGrpSpPr/>
          <p:nvPr/>
        </p:nvGrpSpPr>
        <p:grpSpPr>
          <a:xfrm>
            <a:off x="6145200" y="2280911"/>
            <a:ext cx="1654632" cy="3290653"/>
            <a:chOff x="5221871" y="2014784"/>
            <a:chExt cx="1899259" cy="3777156"/>
          </a:xfrm>
        </p:grpSpPr>
        <p:sp>
          <p:nvSpPr>
            <p:cNvPr id="27" name="Arrow: Pentagon 26">
              <a:extLst>
                <a:ext uri="{FF2B5EF4-FFF2-40B4-BE49-F238E27FC236}">
                  <a16:creationId xmlns:a16="http://schemas.microsoft.com/office/drawing/2014/main" id="{28D2020A-910C-0AEA-536F-189CB76D30E6}"/>
                </a:ext>
              </a:extLst>
            </p:cNvPr>
            <p:cNvSpPr/>
            <p:nvPr/>
          </p:nvSpPr>
          <p:spPr>
            <a:xfrm rot="5400000">
              <a:off x="4329386" y="3003603"/>
              <a:ext cx="3729400" cy="1847273"/>
            </a:xfrm>
            <a:prstGeom prst="homePlate">
              <a:avLst/>
            </a:prstGeom>
            <a:solidFill>
              <a:srgbClr val="FFCC6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28" name="Rectangle 27">
              <a:extLst>
                <a:ext uri="{FF2B5EF4-FFF2-40B4-BE49-F238E27FC236}">
                  <a16:creationId xmlns:a16="http://schemas.microsoft.com/office/drawing/2014/main" id="{59D894F6-9DE3-1087-05F1-814F88B343F5}"/>
                </a:ext>
              </a:extLst>
            </p:cNvPr>
            <p:cNvSpPr/>
            <p:nvPr/>
          </p:nvSpPr>
          <p:spPr>
            <a:xfrm>
              <a:off x="5270729" y="2014784"/>
              <a:ext cx="1847088" cy="1283197"/>
            </a:xfrm>
            <a:prstGeom prst="rect">
              <a:avLst/>
            </a:prstGeom>
            <a:solidFill>
              <a:srgbClr val="FFB115">
                <a:alpha val="25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8000" b="1" i="0" u="none" strike="noStrike" kern="0" cap="none" spc="0" normalizeH="0" baseline="0" noProof="0" dirty="0">
                  <a:ln>
                    <a:noFill/>
                  </a:ln>
                  <a:effectLst/>
                  <a:uLnTx/>
                  <a:uFillTx/>
                  <a:latin typeface="Calibri" panose="020F0502020204030204"/>
                  <a:ea typeface="+mn-ea"/>
                  <a:cs typeface="+mn-cs"/>
                </a:rPr>
                <a:t>2</a:t>
              </a:r>
            </a:p>
          </p:txBody>
        </p:sp>
        <p:sp>
          <p:nvSpPr>
            <p:cNvPr id="29" name="Freeform: Shape 28">
              <a:extLst>
                <a:ext uri="{FF2B5EF4-FFF2-40B4-BE49-F238E27FC236}">
                  <a16:creationId xmlns:a16="http://schemas.microsoft.com/office/drawing/2014/main" id="{6232CD6D-E8CA-17B4-3FB2-C9E115595EB7}"/>
                </a:ext>
              </a:extLst>
            </p:cNvPr>
            <p:cNvSpPr/>
            <p:nvPr/>
          </p:nvSpPr>
          <p:spPr>
            <a:xfrm rot="5400000">
              <a:off x="4767609" y="3438418"/>
              <a:ext cx="3729400" cy="977642"/>
            </a:xfrm>
            <a:custGeom>
              <a:avLst/>
              <a:gdLst>
                <a:gd name="connsiteX0" fmla="*/ 0 w 3729400"/>
                <a:gd name="connsiteY0" fmla="*/ 79431 h 977642"/>
                <a:gd name="connsiteX1" fmla="*/ 0 w 3729400"/>
                <a:gd name="connsiteY1" fmla="*/ 0 h 977642"/>
                <a:gd name="connsiteX2" fmla="*/ 2805764 w 3729400"/>
                <a:gd name="connsiteY2" fmla="*/ 0 h 977642"/>
                <a:gd name="connsiteX3" fmla="*/ 3729400 w 3729400"/>
                <a:gd name="connsiteY3" fmla="*/ 923637 h 977642"/>
                <a:gd name="connsiteX4" fmla="*/ 3675396 w 3729400"/>
                <a:gd name="connsiteY4" fmla="*/ 977642 h 977642"/>
                <a:gd name="connsiteX5" fmla="*/ 2777186 w 3729400"/>
                <a:gd name="connsiteY5" fmla="*/ 79431 h 977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729400" h="977642">
                  <a:moveTo>
                    <a:pt x="0" y="79431"/>
                  </a:moveTo>
                  <a:lnTo>
                    <a:pt x="0" y="0"/>
                  </a:lnTo>
                  <a:lnTo>
                    <a:pt x="2805764" y="0"/>
                  </a:lnTo>
                  <a:lnTo>
                    <a:pt x="3729400" y="923637"/>
                  </a:lnTo>
                  <a:lnTo>
                    <a:pt x="3675396" y="977642"/>
                  </a:lnTo>
                  <a:lnTo>
                    <a:pt x="2777186" y="79431"/>
                  </a:lnTo>
                  <a:close/>
                </a:path>
              </a:pathLst>
            </a:custGeom>
            <a:solidFill>
              <a:sysClr val="windowText" lastClr="000000">
                <a:alpha val="35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30" name="TextBox 29">
              <a:extLst>
                <a:ext uri="{FF2B5EF4-FFF2-40B4-BE49-F238E27FC236}">
                  <a16:creationId xmlns:a16="http://schemas.microsoft.com/office/drawing/2014/main" id="{7B7119BE-F338-8569-9613-22745D0C0E07}"/>
                </a:ext>
              </a:extLst>
            </p:cNvPr>
            <p:cNvSpPr txBox="1"/>
            <p:nvPr/>
          </p:nvSpPr>
          <p:spPr>
            <a:xfrm>
              <a:off x="5221871" y="3784142"/>
              <a:ext cx="1847274" cy="577612"/>
            </a:xfrm>
            <a:prstGeom prst="rect">
              <a:avLst/>
            </a:prstGeom>
            <a:noFill/>
          </p:spPr>
          <p:txBody>
            <a:bodyPr wrap="square">
              <a:spAutoFit/>
            </a:bodyPr>
            <a:lstStyle/>
            <a:p>
              <a:pPr algn="ctr">
                <a:lnSpc>
                  <a:spcPct val="115000"/>
                </a:lnSpc>
              </a:pPr>
              <a:r>
                <a:rPr lang="ar-EG" sz="2400" b="1" dirty="0">
                  <a:latin typeface="Times New Roman" panose="02020603050405020304" pitchFamily="18" charset="0"/>
                  <a:ea typeface="Calibri" panose="020F0502020204030204" pitchFamily="34" charset="0"/>
                  <a:cs typeface="Adobe Arabic" panose="02040503050201020203" pitchFamily="18" charset="-78"/>
                </a:rPr>
                <a:t>النهج</a:t>
              </a:r>
              <a:endParaRPr lang="en-US" sz="2400"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32" name="Group 31">
            <a:extLst>
              <a:ext uri="{FF2B5EF4-FFF2-40B4-BE49-F238E27FC236}">
                <a16:creationId xmlns:a16="http://schemas.microsoft.com/office/drawing/2014/main" id="{BFCE12CE-A880-5C9E-4DAD-AD15244B769A}"/>
              </a:ext>
            </a:extLst>
          </p:cNvPr>
          <p:cNvGrpSpPr/>
          <p:nvPr/>
        </p:nvGrpSpPr>
        <p:grpSpPr>
          <a:xfrm>
            <a:off x="2787843" y="2280911"/>
            <a:ext cx="1654632" cy="3290653"/>
            <a:chOff x="5221871" y="2014784"/>
            <a:chExt cx="1899259" cy="3777156"/>
          </a:xfrm>
        </p:grpSpPr>
        <p:sp>
          <p:nvSpPr>
            <p:cNvPr id="33" name="Arrow: Pentagon 32">
              <a:extLst>
                <a:ext uri="{FF2B5EF4-FFF2-40B4-BE49-F238E27FC236}">
                  <a16:creationId xmlns:a16="http://schemas.microsoft.com/office/drawing/2014/main" id="{0ECB2F1C-E700-C9F9-8DB1-F9814FD57CDD}"/>
                </a:ext>
              </a:extLst>
            </p:cNvPr>
            <p:cNvSpPr/>
            <p:nvPr/>
          </p:nvSpPr>
          <p:spPr>
            <a:xfrm rot="5400000">
              <a:off x="4329386" y="3003603"/>
              <a:ext cx="3729400" cy="1847273"/>
            </a:xfrm>
            <a:prstGeom prst="homePlate">
              <a:avLst/>
            </a:prstGeom>
            <a:solidFill>
              <a:srgbClr val="FFCC6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34" name="Rectangle 33">
              <a:extLst>
                <a:ext uri="{FF2B5EF4-FFF2-40B4-BE49-F238E27FC236}">
                  <a16:creationId xmlns:a16="http://schemas.microsoft.com/office/drawing/2014/main" id="{B58A83D7-BA70-60D9-E77C-7D2BB80BA25F}"/>
                </a:ext>
              </a:extLst>
            </p:cNvPr>
            <p:cNvSpPr/>
            <p:nvPr/>
          </p:nvSpPr>
          <p:spPr>
            <a:xfrm>
              <a:off x="5270729" y="2014784"/>
              <a:ext cx="1847088" cy="1283197"/>
            </a:xfrm>
            <a:prstGeom prst="rect">
              <a:avLst/>
            </a:prstGeom>
            <a:solidFill>
              <a:srgbClr val="FFB115">
                <a:alpha val="25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en-US" sz="8000" b="1" kern="0" dirty="0">
                  <a:latin typeface="Calibri" panose="020F0502020204030204"/>
                </a:rPr>
                <a:t>4</a:t>
              </a:r>
              <a:endParaRPr kumimoji="0" lang="en-US" sz="8000" b="1" i="0" u="none" strike="noStrike" kern="0" cap="none" spc="0" normalizeH="0" baseline="0" noProof="0" dirty="0">
                <a:ln>
                  <a:noFill/>
                </a:ln>
                <a:effectLst/>
                <a:uLnTx/>
                <a:uFillTx/>
                <a:latin typeface="Calibri" panose="020F0502020204030204"/>
                <a:ea typeface="+mn-ea"/>
                <a:cs typeface="+mn-cs"/>
              </a:endParaRPr>
            </a:p>
          </p:txBody>
        </p:sp>
        <p:sp>
          <p:nvSpPr>
            <p:cNvPr id="35" name="Freeform: Shape 34">
              <a:extLst>
                <a:ext uri="{FF2B5EF4-FFF2-40B4-BE49-F238E27FC236}">
                  <a16:creationId xmlns:a16="http://schemas.microsoft.com/office/drawing/2014/main" id="{BC7DC3EC-6F74-AE35-16F2-F412F8F30195}"/>
                </a:ext>
              </a:extLst>
            </p:cNvPr>
            <p:cNvSpPr/>
            <p:nvPr/>
          </p:nvSpPr>
          <p:spPr>
            <a:xfrm rot="5400000">
              <a:off x="4767609" y="3438418"/>
              <a:ext cx="3729400" cy="977642"/>
            </a:xfrm>
            <a:custGeom>
              <a:avLst/>
              <a:gdLst>
                <a:gd name="connsiteX0" fmla="*/ 0 w 3729400"/>
                <a:gd name="connsiteY0" fmla="*/ 79431 h 977642"/>
                <a:gd name="connsiteX1" fmla="*/ 0 w 3729400"/>
                <a:gd name="connsiteY1" fmla="*/ 0 h 977642"/>
                <a:gd name="connsiteX2" fmla="*/ 2805764 w 3729400"/>
                <a:gd name="connsiteY2" fmla="*/ 0 h 977642"/>
                <a:gd name="connsiteX3" fmla="*/ 3729400 w 3729400"/>
                <a:gd name="connsiteY3" fmla="*/ 923637 h 977642"/>
                <a:gd name="connsiteX4" fmla="*/ 3675396 w 3729400"/>
                <a:gd name="connsiteY4" fmla="*/ 977642 h 977642"/>
                <a:gd name="connsiteX5" fmla="*/ 2777186 w 3729400"/>
                <a:gd name="connsiteY5" fmla="*/ 79431 h 977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729400" h="977642">
                  <a:moveTo>
                    <a:pt x="0" y="79431"/>
                  </a:moveTo>
                  <a:lnTo>
                    <a:pt x="0" y="0"/>
                  </a:lnTo>
                  <a:lnTo>
                    <a:pt x="2805764" y="0"/>
                  </a:lnTo>
                  <a:lnTo>
                    <a:pt x="3729400" y="923637"/>
                  </a:lnTo>
                  <a:lnTo>
                    <a:pt x="3675396" y="977642"/>
                  </a:lnTo>
                  <a:lnTo>
                    <a:pt x="2777186" y="79431"/>
                  </a:lnTo>
                  <a:close/>
                </a:path>
              </a:pathLst>
            </a:custGeom>
            <a:solidFill>
              <a:sysClr val="windowText" lastClr="000000">
                <a:alpha val="35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36" name="TextBox 35">
              <a:extLst>
                <a:ext uri="{FF2B5EF4-FFF2-40B4-BE49-F238E27FC236}">
                  <a16:creationId xmlns:a16="http://schemas.microsoft.com/office/drawing/2014/main" id="{104E53D9-EF61-B9A5-A0BE-C1F594209D27}"/>
                </a:ext>
              </a:extLst>
            </p:cNvPr>
            <p:cNvSpPr txBox="1"/>
            <p:nvPr/>
          </p:nvSpPr>
          <p:spPr>
            <a:xfrm>
              <a:off x="5221871" y="3784142"/>
              <a:ext cx="1847274" cy="577612"/>
            </a:xfrm>
            <a:prstGeom prst="rect">
              <a:avLst/>
            </a:prstGeom>
            <a:noFill/>
          </p:spPr>
          <p:txBody>
            <a:bodyPr wrap="square">
              <a:spAutoFit/>
            </a:bodyPr>
            <a:lstStyle/>
            <a:p>
              <a:pPr algn="ctr">
                <a:lnSpc>
                  <a:spcPct val="115000"/>
                </a:lnSpc>
              </a:pPr>
              <a:r>
                <a:rPr lang="ar-EG" sz="2400" b="1" dirty="0">
                  <a:latin typeface="Times New Roman" panose="02020603050405020304" pitchFamily="18" charset="0"/>
                  <a:ea typeface="Calibri" panose="020F0502020204030204" pitchFamily="34" charset="0"/>
                  <a:cs typeface="Adobe Arabic" panose="02040503050201020203" pitchFamily="18" charset="-78"/>
                </a:rPr>
                <a:t>العلاقة مع الفريق</a:t>
              </a:r>
              <a:endParaRPr lang="en-US" sz="2400" b="1" dirty="0">
                <a:latin typeface="Times New Roman" panose="02020603050405020304" pitchFamily="18" charset="0"/>
                <a:ea typeface="Calibri" panose="020F0502020204030204" pitchFamily="34" charset="0"/>
                <a:cs typeface="Adobe Arabic" panose="02040503050201020203" pitchFamily="18" charset="-78"/>
              </a:endParaRPr>
            </a:p>
          </p:txBody>
        </p:sp>
      </p:grpSp>
    </p:spTree>
    <p:extLst>
      <p:ext uri="{BB962C8B-B14F-4D97-AF65-F5344CB8AC3E}">
        <p14:creationId xmlns:p14="http://schemas.microsoft.com/office/powerpoint/2010/main" val="28674507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nodeType="clickEffect">
                                  <p:stCondLst>
                                    <p:cond delay="0"/>
                                  </p:stCondLst>
                                  <p:childTnLst>
                                    <p:set>
                                      <p:cBhvr>
                                        <p:cTn id="13" dur="1" fill="hold">
                                          <p:stCondLst>
                                            <p:cond delay="0"/>
                                          </p:stCondLst>
                                        </p:cTn>
                                        <p:tgtEl>
                                          <p:spTgt spid="26"/>
                                        </p:tgtEl>
                                        <p:attrNameLst>
                                          <p:attrName>style.visibility</p:attrName>
                                        </p:attrNameLst>
                                      </p:cBhvr>
                                      <p:to>
                                        <p:strVal val="visible"/>
                                      </p:to>
                                    </p:set>
                                    <p:animEffect transition="in" filter="fade">
                                      <p:cBhvr>
                                        <p:cTn id="14" dur="1000"/>
                                        <p:tgtEl>
                                          <p:spTgt spid="26"/>
                                        </p:tgtEl>
                                      </p:cBhvr>
                                    </p:animEffect>
                                    <p:anim calcmode="lin" valueType="num">
                                      <p:cBhvr>
                                        <p:cTn id="15" dur="1000" fill="hold"/>
                                        <p:tgtEl>
                                          <p:spTgt spid="26"/>
                                        </p:tgtEl>
                                        <p:attrNameLst>
                                          <p:attrName>ppt_x</p:attrName>
                                        </p:attrNameLst>
                                      </p:cBhvr>
                                      <p:tavLst>
                                        <p:tav tm="0">
                                          <p:val>
                                            <p:strVal val="#ppt_x"/>
                                          </p:val>
                                        </p:tav>
                                        <p:tav tm="100000">
                                          <p:val>
                                            <p:strVal val="#ppt_x"/>
                                          </p:val>
                                        </p:tav>
                                      </p:tavLst>
                                    </p:anim>
                                    <p:anim calcmode="lin" valueType="num">
                                      <p:cBhvr>
                                        <p:cTn id="16"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7" presetClass="entr" presetSubtype="0" fill="hold" nodeType="clickEffect">
                                  <p:stCondLst>
                                    <p:cond delay="0"/>
                                  </p:stCondLst>
                                  <p:childTnLst>
                                    <p:set>
                                      <p:cBhvr>
                                        <p:cTn id="20" dur="1" fill="hold">
                                          <p:stCondLst>
                                            <p:cond delay="0"/>
                                          </p:stCondLst>
                                        </p:cTn>
                                        <p:tgtEl>
                                          <p:spTgt spid="21"/>
                                        </p:tgtEl>
                                        <p:attrNameLst>
                                          <p:attrName>style.visibility</p:attrName>
                                        </p:attrNameLst>
                                      </p:cBhvr>
                                      <p:to>
                                        <p:strVal val="visible"/>
                                      </p:to>
                                    </p:set>
                                    <p:animEffect transition="in" filter="fade">
                                      <p:cBhvr>
                                        <p:cTn id="21" dur="1000"/>
                                        <p:tgtEl>
                                          <p:spTgt spid="21"/>
                                        </p:tgtEl>
                                      </p:cBhvr>
                                    </p:animEffect>
                                    <p:anim calcmode="lin" valueType="num">
                                      <p:cBhvr>
                                        <p:cTn id="22" dur="1000" fill="hold"/>
                                        <p:tgtEl>
                                          <p:spTgt spid="21"/>
                                        </p:tgtEl>
                                        <p:attrNameLst>
                                          <p:attrName>ppt_x</p:attrName>
                                        </p:attrNameLst>
                                      </p:cBhvr>
                                      <p:tavLst>
                                        <p:tav tm="0">
                                          <p:val>
                                            <p:strVal val="#ppt_x"/>
                                          </p:val>
                                        </p:tav>
                                        <p:tav tm="100000">
                                          <p:val>
                                            <p:strVal val="#ppt_x"/>
                                          </p:val>
                                        </p:tav>
                                      </p:tavLst>
                                    </p:anim>
                                    <p:anim calcmode="lin" valueType="num">
                                      <p:cBhvr>
                                        <p:cTn id="23"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7" presetClass="entr" presetSubtype="0" fill="hold" nodeType="clickEffect">
                                  <p:stCondLst>
                                    <p:cond delay="0"/>
                                  </p:stCondLst>
                                  <p:childTnLst>
                                    <p:set>
                                      <p:cBhvr>
                                        <p:cTn id="27" dur="1" fill="hold">
                                          <p:stCondLst>
                                            <p:cond delay="0"/>
                                          </p:stCondLst>
                                        </p:cTn>
                                        <p:tgtEl>
                                          <p:spTgt spid="32"/>
                                        </p:tgtEl>
                                        <p:attrNameLst>
                                          <p:attrName>style.visibility</p:attrName>
                                        </p:attrNameLst>
                                      </p:cBhvr>
                                      <p:to>
                                        <p:strVal val="visible"/>
                                      </p:to>
                                    </p:set>
                                    <p:animEffect transition="in" filter="fade">
                                      <p:cBhvr>
                                        <p:cTn id="28" dur="1000"/>
                                        <p:tgtEl>
                                          <p:spTgt spid="32"/>
                                        </p:tgtEl>
                                      </p:cBhvr>
                                    </p:animEffect>
                                    <p:anim calcmode="lin" valueType="num">
                                      <p:cBhvr>
                                        <p:cTn id="29" dur="1000" fill="hold"/>
                                        <p:tgtEl>
                                          <p:spTgt spid="32"/>
                                        </p:tgtEl>
                                        <p:attrNameLst>
                                          <p:attrName>ppt_x</p:attrName>
                                        </p:attrNameLst>
                                      </p:cBhvr>
                                      <p:tavLst>
                                        <p:tav tm="0">
                                          <p:val>
                                            <p:strVal val="#ppt_x"/>
                                          </p:val>
                                        </p:tav>
                                        <p:tav tm="100000">
                                          <p:val>
                                            <p:strVal val="#ppt_x"/>
                                          </p:val>
                                        </p:tav>
                                      </p:tavLst>
                                    </p:anim>
                                    <p:anim calcmode="lin" valueType="num">
                                      <p:cBhvr>
                                        <p:cTn id="30"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2190733" y="675008"/>
            <a:ext cx="7810534" cy="968852"/>
            <a:chOff x="2190733" y="519096"/>
            <a:chExt cx="7810534" cy="968852"/>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190733" y="519096"/>
              <a:ext cx="7810534"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استراتيجيات معالجة ضعف الأداء الفردي</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14" name="Group 13">
            <a:extLst>
              <a:ext uri="{FF2B5EF4-FFF2-40B4-BE49-F238E27FC236}">
                <a16:creationId xmlns:a16="http://schemas.microsoft.com/office/drawing/2014/main" id="{6D0DAD87-BE59-547F-43D4-874E9B6A55BC}"/>
              </a:ext>
            </a:extLst>
          </p:cNvPr>
          <p:cNvGrpSpPr/>
          <p:nvPr/>
        </p:nvGrpSpPr>
        <p:grpSpPr>
          <a:xfrm>
            <a:off x="8394399" y="2067147"/>
            <a:ext cx="3213735" cy="1017995"/>
            <a:chOff x="7879645" y="417689"/>
            <a:chExt cx="3213735" cy="1017995"/>
          </a:xfrm>
        </p:grpSpPr>
        <p:grpSp>
          <p:nvGrpSpPr>
            <p:cNvPr id="15" name="Group 14">
              <a:extLst>
                <a:ext uri="{FF2B5EF4-FFF2-40B4-BE49-F238E27FC236}">
                  <a16:creationId xmlns:a16="http://schemas.microsoft.com/office/drawing/2014/main" id="{570560CC-48A8-3CD3-6340-4B36F3A2FFBC}"/>
                </a:ext>
              </a:extLst>
            </p:cNvPr>
            <p:cNvGrpSpPr/>
            <p:nvPr/>
          </p:nvGrpSpPr>
          <p:grpSpPr>
            <a:xfrm>
              <a:off x="7879645" y="417689"/>
              <a:ext cx="3213735" cy="1017995"/>
              <a:chOff x="7292622" y="1140178"/>
              <a:chExt cx="3213735" cy="1017995"/>
            </a:xfrm>
          </p:grpSpPr>
          <p:grpSp>
            <p:nvGrpSpPr>
              <p:cNvPr id="17" name="Group 16">
                <a:extLst>
                  <a:ext uri="{FF2B5EF4-FFF2-40B4-BE49-F238E27FC236}">
                    <a16:creationId xmlns:a16="http://schemas.microsoft.com/office/drawing/2014/main" id="{8F242D43-84E2-C623-0238-B5825691F525}"/>
                  </a:ext>
                </a:extLst>
              </p:cNvPr>
              <p:cNvGrpSpPr/>
              <p:nvPr/>
            </p:nvGrpSpPr>
            <p:grpSpPr>
              <a:xfrm>
                <a:off x="7292622" y="1140178"/>
                <a:ext cx="3213735" cy="999501"/>
                <a:chOff x="6096000" y="1140178"/>
                <a:chExt cx="4410357" cy="1371661"/>
              </a:xfrm>
            </p:grpSpPr>
            <p:sp>
              <p:nvSpPr>
                <p:cNvPr id="19" name="Freeform: Shape 18">
                  <a:extLst>
                    <a:ext uri="{FF2B5EF4-FFF2-40B4-BE49-F238E27FC236}">
                      <a16:creationId xmlns:a16="http://schemas.microsoft.com/office/drawing/2014/main" id="{5923E685-B137-B4A7-5AFE-16E3C52E1520}"/>
                    </a:ext>
                  </a:extLst>
                </p:cNvPr>
                <p:cNvSpPr/>
                <p:nvPr/>
              </p:nvSpPr>
              <p:spPr>
                <a:xfrm>
                  <a:off x="6096000" y="1140178"/>
                  <a:ext cx="4074523" cy="1085937"/>
                </a:xfrm>
                <a:custGeom>
                  <a:avLst/>
                  <a:gdLst>
                    <a:gd name="connsiteX0" fmla="*/ 0 w 4074523"/>
                    <a:gd name="connsiteY0" fmla="*/ 0 h 1085937"/>
                    <a:gd name="connsiteX1" fmla="*/ 4074523 w 4074523"/>
                    <a:gd name="connsiteY1" fmla="*/ 0 h 1085937"/>
                    <a:gd name="connsiteX2" fmla="*/ 4074523 w 4074523"/>
                    <a:gd name="connsiteY2" fmla="*/ 1085938 h 1085937"/>
                    <a:gd name="connsiteX3" fmla="*/ 0 w 4074523"/>
                    <a:gd name="connsiteY3" fmla="*/ 1085938 h 1085937"/>
                  </a:gdLst>
                  <a:ahLst/>
                  <a:cxnLst>
                    <a:cxn ang="0">
                      <a:pos x="connsiteX0" y="connsiteY0"/>
                    </a:cxn>
                    <a:cxn ang="0">
                      <a:pos x="connsiteX1" y="connsiteY1"/>
                    </a:cxn>
                    <a:cxn ang="0">
                      <a:pos x="connsiteX2" y="connsiteY2"/>
                    </a:cxn>
                    <a:cxn ang="0">
                      <a:pos x="connsiteX3" y="connsiteY3"/>
                    </a:cxn>
                  </a:cxnLst>
                  <a:rect l="l" t="t" r="r" b="b"/>
                  <a:pathLst>
                    <a:path w="4074523" h="1085937">
                      <a:moveTo>
                        <a:pt x="0" y="0"/>
                      </a:moveTo>
                      <a:lnTo>
                        <a:pt x="4074523" y="0"/>
                      </a:lnTo>
                      <a:lnTo>
                        <a:pt x="4074523" y="1085938"/>
                      </a:lnTo>
                      <a:lnTo>
                        <a:pt x="0" y="1085938"/>
                      </a:lnTo>
                      <a:close/>
                    </a:path>
                  </a:pathLst>
                </a:custGeom>
                <a:gradFill flip="none" rotWithShape="1">
                  <a:gsLst>
                    <a:gs pos="0">
                      <a:srgbClr val="A5A5A5">
                        <a:lumMod val="5000"/>
                        <a:lumOff val="95000"/>
                      </a:srgbClr>
                    </a:gs>
                    <a:gs pos="74000">
                      <a:srgbClr val="A5A5A5">
                        <a:lumMod val="45000"/>
                        <a:lumOff val="55000"/>
                      </a:srgbClr>
                    </a:gs>
                    <a:gs pos="83000">
                      <a:srgbClr val="A5A5A5">
                        <a:lumMod val="45000"/>
                        <a:lumOff val="55000"/>
                      </a:srgbClr>
                    </a:gs>
                    <a:gs pos="100000">
                      <a:srgbClr val="A5A5A5">
                        <a:lumMod val="30000"/>
                        <a:lumOff val="70000"/>
                      </a:srgbClr>
                    </a:gs>
                  </a:gsLst>
                  <a:lin ang="5400000" scaled="1"/>
                  <a:tileRect/>
                </a:gradFill>
                <a:ln w="31124" cap="flat">
                  <a:solidFill>
                    <a:srgbClr val="168489"/>
                  </a:solid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ndParaRPr>
                </a:p>
              </p:txBody>
            </p:sp>
            <p:sp>
              <p:nvSpPr>
                <p:cNvPr id="20" name="Freeform: Shape 19">
                  <a:extLst>
                    <a:ext uri="{FF2B5EF4-FFF2-40B4-BE49-F238E27FC236}">
                      <a16:creationId xmlns:a16="http://schemas.microsoft.com/office/drawing/2014/main" id="{AA472C10-CFC4-016B-5121-62B1445A2C50}"/>
                    </a:ext>
                  </a:extLst>
                </p:cNvPr>
                <p:cNvSpPr/>
                <p:nvPr/>
              </p:nvSpPr>
              <p:spPr>
                <a:xfrm>
                  <a:off x="10170523" y="1140178"/>
                  <a:ext cx="335834" cy="1138227"/>
                </a:xfrm>
                <a:custGeom>
                  <a:avLst/>
                  <a:gdLst>
                    <a:gd name="connsiteX0" fmla="*/ 0 w 335834"/>
                    <a:gd name="connsiteY0" fmla="*/ 0 h 1138227"/>
                    <a:gd name="connsiteX1" fmla="*/ 0 w 335834"/>
                    <a:gd name="connsiteY1" fmla="*/ 1138227 h 1138227"/>
                    <a:gd name="connsiteX2" fmla="*/ 335834 w 335834"/>
                    <a:gd name="connsiteY2" fmla="*/ 859039 h 1138227"/>
                    <a:gd name="connsiteX3" fmla="*/ 0 w 335834"/>
                    <a:gd name="connsiteY3" fmla="*/ 0 h 1138227"/>
                  </a:gdLst>
                  <a:ahLst/>
                  <a:cxnLst>
                    <a:cxn ang="0">
                      <a:pos x="connsiteX0" y="connsiteY0"/>
                    </a:cxn>
                    <a:cxn ang="0">
                      <a:pos x="connsiteX1" y="connsiteY1"/>
                    </a:cxn>
                    <a:cxn ang="0">
                      <a:pos x="connsiteX2" y="connsiteY2"/>
                    </a:cxn>
                    <a:cxn ang="0">
                      <a:pos x="connsiteX3" y="connsiteY3"/>
                    </a:cxn>
                  </a:cxnLst>
                  <a:rect l="l" t="t" r="r" b="b"/>
                  <a:pathLst>
                    <a:path w="335834" h="1138227">
                      <a:moveTo>
                        <a:pt x="0" y="0"/>
                      </a:moveTo>
                      <a:lnTo>
                        <a:pt x="0" y="1138227"/>
                      </a:lnTo>
                      <a:lnTo>
                        <a:pt x="335834" y="859039"/>
                      </a:lnTo>
                      <a:lnTo>
                        <a:pt x="0" y="0"/>
                      </a:lnTo>
                      <a:close/>
                    </a:path>
                  </a:pathLst>
                </a:custGeom>
                <a:solidFill>
                  <a:srgbClr val="168489"/>
                </a:solidFill>
                <a:ln w="31124"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ndParaRPr>
                </a:p>
              </p:txBody>
            </p:sp>
            <p:sp>
              <p:nvSpPr>
                <p:cNvPr id="21" name="Freeform: Shape 20">
                  <a:extLst>
                    <a:ext uri="{FF2B5EF4-FFF2-40B4-BE49-F238E27FC236}">
                      <a16:creationId xmlns:a16="http://schemas.microsoft.com/office/drawing/2014/main" id="{DDCA5680-4C1A-2271-BF82-EB435CA544E2}"/>
                    </a:ext>
                  </a:extLst>
                </p:cNvPr>
                <p:cNvSpPr/>
                <p:nvPr/>
              </p:nvSpPr>
              <p:spPr>
                <a:xfrm>
                  <a:off x="9106994" y="1999217"/>
                  <a:ext cx="1399362" cy="512622"/>
                </a:xfrm>
                <a:custGeom>
                  <a:avLst/>
                  <a:gdLst>
                    <a:gd name="connsiteX0" fmla="*/ 149398 w 1399362"/>
                    <a:gd name="connsiteY0" fmla="*/ 512622 h 512622"/>
                    <a:gd name="connsiteX1" fmla="*/ 791188 w 1399362"/>
                    <a:gd name="connsiteY1" fmla="*/ 512622 h 512622"/>
                    <a:gd name="connsiteX2" fmla="*/ 1007504 w 1399362"/>
                    <a:gd name="connsiteY2" fmla="*/ 512622 h 512622"/>
                    <a:gd name="connsiteX3" fmla="*/ 1399363 w 1399362"/>
                    <a:gd name="connsiteY3" fmla="*/ 0 h 512622"/>
                    <a:gd name="connsiteX4" fmla="*/ 791188 w 1399362"/>
                    <a:gd name="connsiteY4" fmla="*/ 0 h 512622"/>
                    <a:gd name="connsiteX5" fmla="*/ 662021 w 1399362"/>
                    <a:gd name="connsiteY5" fmla="*/ 0 h 512622"/>
                    <a:gd name="connsiteX6" fmla="*/ 395594 w 1399362"/>
                    <a:gd name="connsiteY6" fmla="*/ 0 h 512622"/>
                    <a:gd name="connsiteX7" fmla="*/ 0 w 1399362"/>
                    <a:gd name="connsiteY7" fmla="*/ 512622 h 512622"/>
                    <a:gd name="connsiteX8" fmla="*/ 149398 w 1399362"/>
                    <a:gd name="connsiteY8" fmla="*/ 512622 h 512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99362" h="512622">
                      <a:moveTo>
                        <a:pt x="149398" y="512622"/>
                      </a:moveTo>
                      <a:lnTo>
                        <a:pt x="791188" y="512622"/>
                      </a:lnTo>
                      <a:lnTo>
                        <a:pt x="1007504" y="512622"/>
                      </a:lnTo>
                      <a:lnTo>
                        <a:pt x="1399363" y="0"/>
                      </a:lnTo>
                      <a:lnTo>
                        <a:pt x="791188" y="0"/>
                      </a:lnTo>
                      <a:lnTo>
                        <a:pt x="662021" y="0"/>
                      </a:lnTo>
                      <a:lnTo>
                        <a:pt x="395594" y="0"/>
                      </a:lnTo>
                      <a:lnTo>
                        <a:pt x="0" y="512622"/>
                      </a:lnTo>
                      <a:lnTo>
                        <a:pt x="149398" y="512622"/>
                      </a:lnTo>
                      <a:close/>
                    </a:path>
                  </a:pathLst>
                </a:custGeom>
                <a:solidFill>
                  <a:srgbClr val="168489"/>
                </a:solidFill>
                <a:ln w="31124"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Calibri" panose="020F0502020204030204"/>
                  </a:endParaRPr>
                </a:p>
              </p:txBody>
            </p:sp>
          </p:grpSp>
          <p:sp>
            <p:nvSpPr>
              <p:cNvPr id="18" name="TextBox 17">
                <a:extLst>
                  <a:ext uri="{FF2B5EF4-FFF2-40B4-BE49-F238E27FC236}">
                    <a16:creationId xmlns:a16="http://schemas.microsoft.com/office/drawing/2014/main" id="{C23FC59E-F342-7BA7-7ADC-5074ECA539FA}"/>
                  </a:ext>
                </a:extLst>
              </p:cNvPr>
              <p:cNvSpPr txBox="1"/>
              <p:nvPr/>
            </p:nvSpPr>
            <p:spPr>
              <a:xfrm>
                <a:off x="9719733" y="1788841"/>
                <a:ext cx="541908" cy="369332"/>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en-US" b="1" kern="0" dirty="0">
                    <a:solidFill>
                      <a:prstClr val="white"/>
                    </a:solidFill>
                    <a:latin typeface="Calibri" panose="020F0502020204030204"/>
                  </a:rPr>
                  <a:t>05</a:t>
                </a:r>
                <a:endParaRPr kumimoji="0" lang="ar-SY" sz="1800" b="1" i="0" u="none" strike="noStrike" kern="0" cap="none" spc="0" normalizeH="0" baseline="0" noProof="0" dirty="0">
                  <a:ln>
                    <a:noFill/>
                  </a:ln>
                  <a:solidFill>
                    <a:prstClr val="white"/>
                  </a:solidFill>
                  <a:effectLst/>
                  <a:uLnTx/>
                  <a:uFillTx/>
                  <a:latin typeface="Calibri" panose="020F0502020204030204"/>
                </a:endParaRPr>
              </a:p>
            </p:txBody>
          </p:sp>
        </p:grpSp>
        <p:sp>
          <p:nvSpPr>
            <p:cNvPr id="16" name="TextBox 15">
              <a:extLst>
                <a:ext uri="{FF2B5EF4-FFF2-40B4-BE49-F238E27FC236}">
                  <a16:creationId xmlns:a16="http://schemas.microsoft.com/office/drawing/2014/main" id="{FDE06138-FCFF-08B9-23B4-D482A22DE696}"/>
                </a:ext>
              </a:extLst>
            </p:cNvPr>
            <p:cNvSpPr txBox="1"/>
            <p:nvPr/>
          </p:nvSpPr>
          <p:spPr>
            <a:xfrm>
              <a:off x="8263854" y="523483"/>
              <a:ext cx="2124999" cy="400494"/>
            </a:xfrm>
            <a:prstGeom prst="rect">
              <a:avLst/>
            </a:prstGeom>
            <a:noFill/>
          </p:spPr>
          <p:txBody>
            <a:bodyPr wrap="square">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تقديم الدعم النفسي والشخصي  </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sp>
        <p:nvSpPr>
          <p:cNvPr id="22" name="TextBox 21">
            <a:extLst>
              <a:ext uri="{FF2B5EF4-FFF2-40B4-BE49-F238E27FC236}">
                <a16:creationId xmlns:a16="http://schemas.microsoft.com/office/drawing/2014/main" id="{479A0D73-DE29-AE4F-9F37-F3DF76976362}"/>
              </a:ext>
            </a:extLst>
          </p:cNvPr>
          <p:cNvSpPr txBox="1"/>
          <p:nvPr/>
        </p:nvSpPr>
        <p:spPr>
          <a:xfrm>
            <a:off x="1281363" y="3001888"/>
            <a:ext cx="9062369" cy="600164"/>
          </a:xfrm>
          <a:prstGeom prst="rect">
            <a:avLst/>
          </a:prstGeom>
          <a:noFill/>
        </p:spPr>
        <p:txBody>
          <a:bodyPr wrap="square">
            <a:spAutoFit/>
          </a:bodyPr>
          <a:lstStyle/>
          <a:p>
            <a:pPr algn="just" rtl="1">
              <a:lnSpc>
                <a:spcPct val="150000"/>
              </a:lnSpc>
              <a:spcAft>
                <a:spcPts val="800"/>
              </a:spcAft>
              <a:buSzPct val="150000"/>
            </a:pPr>
            <a:r>
              <a:rPr lang="ar-SA" sz="2400" dirty="0">
                <a:solidFill>
                  <a:srgbClr val="168489"/>
                </a:solidFill>
                <a:latin typeface="Calibri" panose="020F0502020204030204" pitchFamily="34" charset="0"/>
                <a:ea typeface="Calibri" panose="020F0502020204030204" pitchFamily="34" charset="0"/>
                <a:cs typeface="Adobe Arabic" panose="02040503050201020203" pitchFamily="18" charset="-78"/>
              </a:rPr>
              <a:t>الخطوات:  </a:t>
            </a:r>
            <a:endParaRPr lang="en-US" sz="2400" dirty="0">
              <a:solidFill>
                <a:srgbClr val="168489"/>
              </a:solidFill>
              <a:latin typeface="Calibri" panose="020F0502020204030204" pitchFamily="34" charset="0"/>
              <a:ea typeface="Calibri" panose="020F0502020204030204" pitchFamily="34" charset="0"/>
              <a:cs typeface="Adobe Arabic" panose="02040503050201020203" pitchFamily="18" charset="-78"/>
            </a:endParaRPr>
          </a:p>
        </p:txBody>
      </p:sp>
      <p:sp>
        <p:nvSpPr>
          <p:cNvPr id="23" name="TextBox 22">
            <a:extLst>
              <a:ext uri="{FF2B5EF4-FFF2-40B4-BE49-F238E27FC236}">
                <a16:creationId xmlns:a16="http://schemas.microsoft.com/office/drawing/2014/main" id="{DC85BAC3-828A-7AED-B1D2-29150D29F57D}"/>
              </a:ext>
            </a:extLst>
          </p:cNvPr>
          <p:cNvSpPr txBox="1"/>
          <p:nvPr/>
        </p:nvSpPr>
        <p:spPr>
          <a:xfrm>
            <a:off x="1435654" y="3805918"/>
            <a:ext cx="8908078" cy="600164"/>
          </a:xfrm>
          <a:prstGeom prst="rect">
            <a:avLst/>
          </a:prstGeom>
          <a:noFill/>
        </p:spPr>
        <p:txBody>
          <a:bodyPr wrap="square">
            <a:spAutoFit/>
          </a:bodyPr>
          <a:lstStyle/>
          <a:p>
            <a:pPr marL="342900" indent="-342900" algn="just" rtl="1">
              <a:lnSpc>
                <a:spcPct val="150000"/>
              </a:lnSpc>
              <a:spcAft>
                <a:spcPts val="800"/>
              </a:spcAft>
              <a:buSzPct val="150000"/>
              <a:buBlip>
                <a:blip r:embed="rId2"/>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تقديم برامج دعم مثل خطوط المساعدة النفسية.  </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
        <p:nvSpPr>
          <p:cNvPr id="24" name="TextBox 23">
            <a:extLst>
              <a:ext uri="{FF2B5EF4-FFF2-40B4-BE49-F238E27FC236}">
                <a16:creationId xmlns:a16="http://schemas.microsoft.com/office/drawing/2014/main" id="{F35C9C55-A338-00B6-C97F-48758188C62C}"/>
              </a:ext>
            </a:extLst>
          </p:cNvPr>
          <p:cNvSpPr txBox="1"/>
          <p:nvPr/>
        </p:nvSpPr>
        <p:spPr>
          <a:xfrm>
            <a:off x="1435654" y="4609948"/>
            <a:ext cx="8908078" cy="600164"/>
          </a:xfrm>
          <a:prstGeom prst="rect">
            <a:avLst/>
          </a:prstGeom>
          <a:noFill/>
        </p:spPr>
        <p:txBody>
          <a:bodyPr wrap="square">
            <a:spAutoFit/>
          </a:bodyPr>
          <a:lstStyle/>
          <a:p>
            <a:pPr marL="342900" lvl="0" indent="-342900" algn="just" rtl="1">
              <a:lnSpc>
                <a:spcPct val="150000"/>
              </a:lnSpc>
              <a:spcAft>
                <a:spcPts val="800"/>
              </a:spcAft>
              <a:buSzPct val="150000"/>
              <a:buBlip>
                <a:blip r:embed="rId2"/>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مناقشة خيارات مرنة مثل العمل عن بُعد أو إجازات قصيرة.  </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
        <p:nvSpPr>
          <p:cNvPr id="25" name="TextBox 24">
            <a:extLst>
              <a:ext uri="{FF2B5EF4-FFF2-40B4-BE49-F238E27FC236}">
                <a16:creationId xmlns:a16="http://schemas.microsoft.com/office/drawing/2014/main" id="{C73BD9B5-B7BE-9721-6EEC-66D65E1FD25A}"/>
              </a:ext>
            </a:extLst>
          </p:cNvPr>
          <p:cNvSpPr txBox="1"/>
          <p:nvPr/>
        </p:nvSpPr>
        <p:spPr>
          <a:xfrm>
            <a:off x="1435654" y="5471920"/>
            <a:ext cx="8908078" cy="600164"/>
          </a:xfrm>
          <a:prstGeom prst="rect">
            <a:avLst/>
          </a:prstGeom>
          <a:noFill/>
        </p:spPr>
        <p:txBody>
          <a:bodyPr wrap="square">
            <a:spAutoFit/>
          </a:bodyPr>
          <a:lstStyle/>
          <a:p>
            <a:pPr marL="342900" indent="-342900" algn="just" rtl="1">
              <a:lnSpc>
                <a:spcPct val="150000"/>
              </a:lnSpc>
              <a:spcAft>
                <a:spcPts val="800"/>
              </a:spcAft>
              <a:buSzPct val="150000"/>
              <a:buBlip>
                <a:blip r:embed="rId2"/>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متابعة تحسن الأداء بعد تقديم الدعم.</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Tree>
    <p:extLst>
      <p:ext uri="{BB962C8B-B14F-4D97-AF65-F5344CB8AC3E}">
        <p14:creationId xmlns:p14="http://schemas.microsoft.com/office/powerpoint/2010/main" val="38000607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1000"/>
                                        <p:tgtEl>
                                          <p:spTgt spid="22"/>
                                        </p:tgtEl>
                                      </p:cBhvr>
                                    </p:animEffect>
                                    <p:anim calcmode="lin" valueType="num">
                                      <p:cBhvr>
                                        <p:cTn id="8" dur="1000" fill="hold"/>
                                        <p:tgtEl>
                                          <p:spTgt spid="22"/>
                                        </p:tgtEl>
                                        <p:attrNameLst>
                                          <p:attrName>ppt_x</p:attrName>
                                        </p:attrNameLst>
                                      </p:cBhvr>
                                      <p:tavLst>
                                        <p:tav tm="0">
                                          <p:val>
                                            <p:strVal val="#ppt_x"/>
                                          </p:val>
                                        </p:tav>
                                        <p:tav tm="100000">
                                          <p:val>
                                            <p:strVal val="#ppt_x"/>
                                          </p:val>
                                        </p:tav>
                                      </p:tavLst>
                                    </p:anim>
                                    <p:anim calcmode="lin" valueType="num">
                                      <p:cBhvr>
                                        <p:cTn id="9"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3"/>
                                        </p:tgtEl>
                                        <p:attrNameLst>
                                          <p:attrName>style.visibility</p:attrName>
                                        </p:attrNameLst>
                                      </p:cBhvr>
                                      <p:to>
                                        <p:strVal val="visible"/>
                                      </p:to>
                                    </p:set>
                                    <p:animEffect transition="in" filter="fade">
                                      <p:cBhvr>
                                        <p:cTn id="14" dur="1000"/>
                                        <p:tgtEl>
                                          <p:spTgt spid="23"/>
                                        </p:tgtEl>
                                      </p:cBhvr>
                                    </p:animEffect>
                                    <p:anim calcmode="lin" valueType="num">
                                      <p:cBhvr>
                                        <p:cTn id="15" dur="1000" fill="hold"/>
                                        <p:tgtEl>
                                          <p:spTgt spid="23"/>
                                        </p:tgtEl>
                                        <p:attrNameLst>
                                          <p:attrName>ppt_x</p:attrName>
                                        </p:attrNameLst>
                                      </p:cBhvr>
                                      <p:tavLst>
                                        <p:tav tm="0">
                                          <p:val>
                                            <p:strVal val="#ppt_x"/>
                                          </p:val>
                                        </p:tav>
                                        <p:tav tm="100000">
                                          <p:val>
                                            <p:strVal val="#ppt_x"/>
                                          </p:val>
                                        </p:tav>
                                      </p:tavLst>
                                    </p:anim>
                                    <p:anim calcmode="lin" valueType="num">
                                      <p:cBhvr>
                                        <p:cTn id="16"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24"/>
                                        </p:tgtEl>
                                        <p:attrNameLst>
                                          <p:attrName>style.visibility</p:attrName>
                                        </p:attrNameLst>
                                      </p:cBhvr>
                                      <p:to>
                                        <p:strVal val="visible"/>
                                      </p:to>
                                    </p:set>
                                    <p:animEffect transition="in" filter="fade">
                                      <p:cBhvr>
                                        <p:cTn id="21" dur="1000"/>
                                        <p:tgtEl>
                                          <p:spTgt spid="24"/>
                                        </p:tgtEl>
                                      </p:cBhvr>
                                    </p:animEffect>
                                    <p:anim calcmode="lin" valueType="num">
                                      <p:cBhvr>
                                        <p:cTn id="22" dur="1000" fill="hold"/>
                                        <p:tgtEl>
                                          <p:spTgt spid="24"/>
                                        </p:tgtEl>
                                        <p:attrNameLst>
                                          <p:attrName>ppt_x</p:attrName>
                                        </p:attrNameLst>
                                      </p:cBhvr>
                                      <p:tavLst>
                                        <p:tav tm="0">
                                          <p:val>
                                            <p:strVal val="#ppt_x"/>
                                          </p:val>
                                        </p:tav>
                                        <p:tav tm="100000">
                                          <p:val>
                                            <p:strVal val="#ppt_x"/>
                                          </p:val>
                                        </p:tav>
                                      </p:tavLst>
                                    </p:anim>
                                    <p:anim calcmode="lin" valueType="num">
                                      <p:cBhvr>
                                        <p:cTn id="23"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25"/>
                                        </p:tgtEl>
                                        <p:attrNameLst>
                                          <p:attrName>style.visibility</p:attrName>
                                        </p:attrNameLst>
                                      </p:cBhvr>
                                      <p:to>
                                        <p:strVal val="visible"/>
                                      </p:to>
                                    </p:set>
                                    <p:animEffect transition="in" filter="fade">
                                      <p:cBhvr>
                                        <p:cTn id="28" dur="1000"/>
                                        <p:tgtEl>
                                          <p:spTgt spid="25"/>
                                        </p:tgtEl>
                                      </p:cBhvr>
                                    </p:animEffect>
                                    <p:anim calcmode="lin" valueType="num">
                                      <p:cBhvr>
                                        <p:cTn id="29" dur="1000" fill="hold"/>
                                        <p:tgtEl>
                                          <p:spTgt spid="25"/>
                                        </p:tgtEl>
                                        <p:attrNameLst>
                                          <p:attrName>ppt_x</p:attrName>
                                        </p:attrNameLst>
                                      </p:cBhvr>
                                      <p:tavLst>
                                        <p:tav tm="0">
                                          <p:val>
                                            <p:strVal val="#ppt_x"/>
                                          </p:val>
                                        </p:tav>
                                        <p:tav tm="100000">
                                          <p:val>
                                            <p:strVal val="#ppt_x"/>
                                          </p:val>
                                        </p:tav>
                                      </p:tavLst>
                                    </p:anim>
                                    <p:anim calcmode="lin" valueType="num">
                                      <p:cBhvr>
                                        <p:cTn id="30"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4" grpId="0"/>
      <p:bldP spid="25" grpId="0"/>
    </p:bldLst>
  </p:timing>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2190733" y="675008"/>
            <a:ext cx="7810534" cy="968852"/>
            <a:chOff x="2190733" y="519096"/>
            <a:chExt cx="7810534" cy="968852"/>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190733" y="519096"/>
              <a:ext cx="7810534"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استراتيجيات معالجة ضعف الأداء الجماعي</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224" name="Group 223">
            <a:extLst>
              <a:ext uri="{FF2B5EF4-FFF2-40B4-BE49-F238E27FC236}">
                <a16:creationId xmlns:a16="http://schemas.microsoft.com/office/drawing/2014/main" id="{58949F0C-FAA6-DBD9-6B3D-5BD0F24A5FE4}"/>
              </a:ext>
            </a:extLst>
          </p:cNvPr>
          <p:cNvGrpSpPr/>
          <p:nvPr/>
        </p:nvGrpSpPr>
        <p:grpSpPr>
          <a:xfrm>
            <a:off x="6230896" y="2098256"/>
            <a:ext cx="3424390" cy="1026735"/>
            <a:chOff x="4435920" y="2043054"/>
            <a:chExt cx="4014902" cy="1203788"/>
          </a:xfrm>
        </p:grpSpPr>
        <p:sp>
          <p:nvSpPr>
            <p:cNvPr id="227" name="사각형: 둥근 모서리 33">
              <a:extLst>
                <a:ext uri="{FF2B5EF4-FFF2-40B4-BE49-F238E27FC236}">
                  <a16:creationId xmlns:a16="http://schemas.microsoft.com/office/drawing/2014/main" id="{D2EFE1FB-DD40-4121-C450-B37813F27B78}"/>
                </a:ext>
              </a:extLst>
            </p:cNvPr>
            <p:cNvSpPr/>
            <p:nvPr/>
          </p:nvSpPr>
          <p:spPr>
            <a:xfrm flipH="1">
              <a:off x="4435920" y="2065828"/>
              <a:ext cx="3553947" cy="1158240"/>
            </a:xfrm>
            <a:prstGeom prst="roundRect">
              <a:avLst>
                <a:gd name="adj" fmla="val 8396"/>
              </a:avLst>
            </a:prstGeom>
            <a:solidFill>
              <a:schemeClr val="bg1"/>
            </a:solidFill>
            <a:ln w="38100">
              <a:solidFill>
                <a:srgbClr val="3D8E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p>
          </p:txBody>
        </p:sp>
        <p:grpSp>
          <p:nvGrpSpPr>
            <p:cNvPr id="248" name="그룹 34">
              <a:extLst>
                <a:ext uri="{FF2B5EF4-FFF2-40B4-BE49-F238E27FC236}">
                  <a16:creationId xmlns:a16="http://schemas.microsoft.com/office/drawing/2014/main" id="{3BFA0F12-D92C-5E48-1369-2AF1BCA6897B}"/>
                </a:ext>
              </a:extLst>
            </p:cNvPr>
            <p:cNvGrpSpPr/>
            <p:nvPr/>
          </p:nvGrpSpPr>
          <p:grpSpPr>
            <a:xfrm flipH="1">
              <a:off x="7594612" y="2043054"/>
              <a:ext cx="856210" cy="1203788"/>
              <a:chOff x="4335987" y="774785"/>
              <a:chExt cx="887766" cy="1248156"/>
            </a:xfrm>
          </p:grpSpPr>
          <p:sp>
            <p:nvSpPr>
              <p:cNvPr id="251" name="이등변 삼각형 35">
                <a:extLst>
                  <a:ext uri="{FF2B5EF4-FFF2-40B4-BE49-F238E27FC236}">
                    <a16:creationId xmlns:a16="http://schemas.microsoft.com/office/drawing/2014/main" id="{58B3D039-F5AA-8909-D3E1-5D9C675097B3}"/>
                  </a:ext>
                </a:extLst>
              </p:cNvPr>
              <p:cNvSpPr/>
              <p:nvPr/>
            </p:nvSpPr>
            <p:spPr>
              <a:xfrm rot="5400000">
                <a:off x="4155792" y="954980"/>
                <a:ext cx="1248156" cy="887766"/>
              </a:xfrm>
              <a:prstGeom prst="triangle">
                <a:avLst/>
              </a:prstGeom>
              <a:solidFill>
                <a:srgbClr val="116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252" name="이등변 삼각형 36">
                <a:extLst>
                  <a:ext uri="{FF2B5EF4-FFF2-40B4-BE49-F238E27FC236}">
                    <a16:creationId xmlns:a16="http://schemas.microsoft.com/office/drawing/2014/main" id="{B803FD86-6135-C352-1DA6-1FA6A24C271D}"/>
                  </a:ext>
                </a:extLst>
              </p:cNvPr>
              <p:cNvSpPr/>
              <p:nvPr/>
            </p:nvSpPr>
            <p:spPr>
              <a:xfrm rot="5400000">
                <a:off x="4284886" y="1008637"/>
                <a:ext cx="1097280" cy="780453"/>
              </a:xfrm>
              <a:prstGeom prst="triangle">
                <a:avLst/>
              </a:prstGeom>
              <a:solidFill>
                <a:srgbClr val="3D8E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sp>
          <p:nvSpPr>
            <p:cNvPr id="249" name="TextBox 248">
              <a:extLst>
                <a:ext uri="{FF2B5EF4-FFF2-40B4-BE49-F238E27FC236}">
                  <a16:creationId xmlns:a16="http://schemas.microsoft.com/office/drawing/2014/main" id="{957EDEF8-2723-724A-5922-3D7E6EE77ECE}"/>
                </a:ext>
              </a:extLst>
            </p:cNvPr>
            <p:cNvSpPr txBox="1"/>
            <p:nvPr/>
          </p:nvSpPr>
          <p:spPr>
            <a:xfrm>
              <a:off x="4738519" y="2223428"/>
              <a:ext cx="2752595" cy="843037"/>
            </a:xfrm>
            <a:prstGeom prst="rect">
              <a:avLst/>
            </a:prstGeom>
            <a:noFill/>
          </p:spPr>
          <p:txBody>
            <a:bodyPr wrap="square">
              <a:spAutoFit/>
            </a:bodyPr>
            <a:lstStyle/>
            <a:p>
              <a:pPr algn="ctr">
                <a:lnSpc>
                  <a:spcPct val="115000"/>
                </a:lnSpc>
                <a:spcAft>
                  <a:spcPts val="800"/>
                </a:spcAft>
              </a:pPr>
              <a:r>
                <a:rPr lang="ar-EG" b="1" dirty="0">
                  <a:latin typeface="Times New Roman" panose="02020603050405020304" pitchFamily="18" charset="0"/>
                  <a:ea typeface="Calibri" panose="020F0502020204030204" pitchFamily="34" charset="0"/>
                  <a:cs typeface="Adobe Arabic" panose="02040503050201020203" pitchFamily="18" charset="-78"/>
                </a:rPr>
                <a:t>إعادة توجيه الفريق نحو أهداف واضحة  </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sp>
          <p:nvSpPr>
            <p:cNvPr id="250" name="TextBox 249">
              <a:extLst>
                <a:ext uri="{FF2B5EF4-FFF2-40B4-BE49-F238E27FC236}">
                  <a16:creationId xmlns:a16="http://schemas.microsoft.com/office/drawing/2014/main" id="{D5E8BCE8-47D7-27C8-C39D-D2F750EF3723}"/>
                </a:ext>
              </a:extLst>
            </p:cNvPr>
            <p:cNvSpPr txBox="1"/>
            <p:nvPr/>
          </p:nvSpPr>
          <p:spPr>
            <a:xfrm>
              <a:off x="7716694" y="2332245"/>
              <a:ext cx="649842" cy="469106"/>
            </a:xfrm>
            <a:prstGeom prst="rect">
              <a:avLst/>
            </a:prstGeom>
            <a:noFill/>
          </p:spPr>
          <p:txBody>
            <a:bodyPr wrap="square" lIns="108000" rIns="108000" rtlCol="0">
              <a:spAutoFit/>
            </a:bodyPr>
            <a:lstStyle/>
            <a:p>
              <a:pPr algn="ctr"/>
              <a:r>
                <a:rPr lang="en-US" altLang="ko-KR" sz="2000" b="1" dirty="0">
                  <a:solidFill>
                    <a:schemeClr val="bg1"/>
                  </a:solidFill>
                  <a:cs typeface="Arial" pitchFamily="34" charset="0"/>
                </a:rPr>
                <a:t>01</a:t>
              </a:r>
              <a:endParaRPr lang="ko-KR" altLang="en-US" sz="2000" b="1" dirty="0">
                <a:solidFill>
                  <a:schemeClr val="bg1"/>
                </a:solidFill>
                <a:cs typeface="Arial" pitchFamily="34" charset="0"/>
              </a:endParaRPr>
            </a:p>
          </p:txBody>
        </p:sp>
      </p:grpSp>
      <p:grpSp>
        <p:nvGrpSpPr>
          <p:cNvPr id="253" name="Group 252">
            <a:extLst>
              <a:ext uri="{FF2B5EF4-FFF2-40B4-BE49-F238E27FC236}">
                <a16:creationId xmlns:a16="http://schemas.microsoft.com/office/drawing/2014/main" id="{BD259CAC-41E6-305F-DA44-A4ABEAFFADFE}"/>
              </a:ext>
            </a:extLst>
          </p:cNvPr>
          <p:cNvGrpSpPr/>
          <p:nvPr/>
        </p:nvGrpSpPr>
        <p:grpSpPr>
          <a:xfrm>
            <a:off x="6230896" y="3446609"/>
            <a:ext cx="3424390" cy="1026735"/>
            <a:chOff x="4473498" y="3511129"/>
            <a:chExt cx="4014902" cy="1203788"/>
          </a:xfrm>
        </p:grpSpPr>
        <p:sp>
          <p:nvSpPr>
            <p:cNvPr id="254" name="사각형: 둥근 모서리 33">
              <a:extLst>
                <a:ext uri="{FF2B5EF4-FFF2-40B4-BE49-F238E27FC236}">
                  <a16:creationId xmlns:a16="http://schemas.microsoft.com/office/drawing/2014/main" id="{EC332B28-77C8-93D1-0175-37FBA15049ED}"/>
                </a:ext>
              </a:extLst>
            </p:cNvPr>
            <p:cNvSpPr/>
            <p:nvPr/>
          </p:nvSpPr>
          <p:spPr>
            <a:xfrm flipH="1">
              <a:off x="4473498" y="3533903"/>
              <a:ext cx="3553947" cy="1158240"/>
            </a:xfrm>
            <a:prstGeom prst="roundRect">
              <a:avLst>
                <a:gd name="adj" fmla="val 8396"/>
              </a:avLst>
            </a:prstGeom>
            <a:solidFill>
              <a:schemeClr val="bg1"/>
            </a:solidFill>
            <a:ln w="38100">
              <a:solidFill>
                <a:srgbClr val="FFCC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nvGrpSpPr>
            <p:cNvPr id="255" name="그룹 34">
              <a:extLst>
                <a:ext uri="{FF2B5EF4-FFF2-40B4-BE49-F238E27FC236}">
                  <a16:creationId xmlns:a16="http://schemas.microsoft.com/office/drawing/2014/main" id="{F4EEE2C1-3005-8225-E91D-3301D7434303}"/>
                </a:ext>
              </a:extLst>
            </p:cNvPr>
            <p:cNvGrpSpPr/>
            <p:nvPr/>
          </p:nvGrpSpPr>
          <p:grpSpPr>
            <a:xfrm flipH="1">
              <a:off x="7632190" y="3511129"/>
              <a:ext cx="856210" cy="1203788"/>
              <a:chOff x="4335987" y="774785"/>
              <a:chExt cx="887766" cy="1248156"/>
            </a:xfrm>
          </p:grpSpPr>
          <p:sp>
            <p:nvSpPr>
              <p:cNvPr id="258" name="이등변 삼각형 35">
                <a:extLst>
                  <a:ext uri="{FF2B5EF4-FFF2-40B4-BE49-F238E27FC236}">
                    <a16:creationId xmlns:a16="http://schemas.microsoft.com/office/drawing/2014/main" id="{D2F48567-BBDA-4747-8EDD-733DEE4E083C}"/>
                  </a:ext>
                </a:extLst>
              </p:cNvPr>
              <p:cNvSpPr/>
              <p:nvPr/>
            </p:nvSpPr>
            <p:spPr>
              <a:xfrm rot="5400000">
                <a:off x="4155792" y="954980"/>
                <a:ext cx="1248156" cy="887766"/>
              </a:xfrm>
              <a:prstGeom prst="triangle">
                <a:avLst/>
              </a:prstGeom>
              <a:solidFill>
                <a:srgbClr val="DAA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259" name="이등변 삼각형 36">
                <a:extLst>
                  <a:ext uri="{FF2B5EF4-FFF2-40B4-BE49-F238E27FC236}">
                    <a16:creationId xmlns:a16="http://schemas.microsoft.com/office/drawing/2014/main" id="{1F50A847-56C7-29CA-766E-9F2EB7127DAC}"/>
                  </a:ext>
                </a:extLst>
              </p:cNvPr>
              <p:cNvSpPr/>
              <p:nvPr/>
            </p:nvSpPr>
            <p:spPr>
              <a:xfrm rot="5400000">
                <a:off x="4284886" y="1008637"/>
                <a:ext cx="1097280" cy="780453"/>
              </a:xfrm>
              <a:prstGeom prst="triangle">
                <a:avLst/>
              </a:prstGeom>
              <a:solidFill>
                <a:srgbClr val="FFCB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sp>
          <p:nvSpPr>
            <p:cNvPr id="256" name="TextBox 255">
              <a:extLst>
                <a:ext uri="{FF2B5EF4-FFF2-40B4-BE49-F238E27FC236}">
                  <a16:creationId xmlns:a16="http://schemas.microsoft.com/office/drawing/2014/main" id="{6CC1577E-2D4B-DE2C-D4F9-6ED3FF23972D}"/>
                </a:ext>
              </a:extLst>
            </p:cNvPr>
            <p:cNvSpPr txBox="1"/>
            <p:nvPr/>
          </p:nvSpPr>
          <p:spPr>
            <a:xfrm>
              <a:off x="4865618" y="3878243"/>
              <a:ext cx="2752595" cy="469556"/>
            </a:xfrm>
            <a:prstGeom prst="rect">
              <a:avLst/>
            </a:prstGeom>
            <a:noFill/>
          </p:spPr>
          <p:txBody>
            <a:bodyPr wrap="square">
              <a:spAutoFit/>
            </a:bodyPr>
            <a:lstStyle/>
            <a:p>
              <a:pPr algn="ctr">
                <a:lnSpc>
                  <a:spcPct val="115000"/>
                </a:lnSpc>
                <a:spcAft>
                  <a:spcPts val="800"/>
                </a:spcAft>
              </a:pPr>
              <a:r>
                <a:rPr lang="ar-EG" b="1" dirty="0">
                  <a:latin typeface="Times New Roman" panose="02020603050405020304" pitchFamily="18" charset="0"/>
                  <a:ea typeface="Calibri" panose="020F0502020204030204" pitchFamily="34" charset="0"/>
                  <a:cs typeface="Adobe Arabic" panose="02040503050201020203" pitchFamily="18" charset="-78"/>
                </a:rPr>
                <a:t>تعزيز التعاون والروح الجماعية  </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sp>
          <p:nvSpPr>
            <p:cNvPr id="257" name="TextBox 256">
              <a:extLst>
                <a:ext uri="{FF2B5EF4-FFF2-40B4-BE49-F238E27FC236}">
                  <a16:creationId xmlns:a16="http://schemas.microsoft.com/office/drawing/2014/main" id="{B0E0D0D9-21DA-CF17-9227-C5D5036C6193}"/>
                </a:ext>
              </a:extLst>
            </p:cNvPr>
            <p:cNvSpPr txBox="1"/>
            <p:nvPr/>
          </p:nvSpPr>
          <p:spPr>
            <a:xfrm>
              <a:off x="7824582" y="3823094"/>
              <a:ext cx="649842" cy="469106"/>
            </a:xfrm>
            <a:prstGeom prst="rect">
              <a:avLst/>
            </a:prstGeom>
            <a:noFill/>
          </p:spPr>
          <p:txBody>
            <a:bodyPr wrap="square" lIns="108000" rIns="108000" rtlCol="0">
              <a:spAutoFit/>
            </a:bodyPr>
            <a:lstStyle/>
            <a:p>
              <a:pPr algn="ctr"/>
              <a:r>
                <a:rPr lang="en-US" altLang="ko-KR" sz="2000" b="1" dirty="0">
                  <a:solidFill>
                    <a:schemeClr val="bg1"/>
                  </a:solidFill>
                  <a:cs typeface="Arial" pitchFamily="34" charset="0"/>
                </a:rPr>
                <a:t>02</a:t>
              </a:r>
              <a:endParaRPr lang="ko-KR" altLang="en-US" sz="2000" b="1" dirty="0">
                <a:solidFill>
                  <a:schemeClr val="bg1"/>
                </a:solidFill>
                <a:cs typeface="Arial" pitchFamily="34" charset="0"/>
              </a:endParaRPr>
            </a:p>
          </p:txBody>
        </p:sp>
      </p:grpSp>
      <p:grpSp>
        <p:nvGrpSpPr>
          <p:cNvPr id="260" name="Group 259">
            <a:extLst>
              <a:ext uri="{FF2B5EF4-FFF2-40B4-BE49-F238E27FC236}">
                <a16:creationId xmlns:a16="http://schemas.microsoft.com/office/drawing/2014/main" id="{7F572E74-991A-6E1C-40DF-052503880A24}"/>
              </a:ext>
            </a:extLst>
          </p:cNvPr>
          <p:cNvGrpSpPr/>
          <p:nvPr/>
        </p:nvGrpSpPr>
        <p:grpSpPr>
          <a:xfrm>
            <a:off x="6230896" y="4794962"/>
            <a:ext cx="3424390" cy="1026735"/>
            <a:chOff x="4473498" y="4979204"/>
            <a:chExt cx="4014902" cy="1203788"/>
          </a:xfrm>
        </p:grpSpPr>
        <p:sp>
          <p:nvSpPr>
            <p:cNvPr id="261" name="사각형: 둥근 모서리 33">
              <a:extLst>
                <a:ext uri="{FF2B5EF4-FFF2-40B4-BE49-F238E27FC236}">
                  <a16:creationId xmlns:a16="http://schemas.microsoft.com/office/drawing/2014/main" id="{E05AE74A-6ADE-D80E-2BFE-3B22168761DD}"/>
                </a:ext>
              </a:extLst>
            </p:cNvPr>
            <p:cNvSpPr/>
            <p:nvPr/>
          </p:nvSpPr>
          <p:spPr>
            <a:xfrm flipH="1">
              <a:off x="4473498" y="5001978"/>
              <a:ext cx="3553947" cy="1158240"/>
            </a:xfrm>
            <a:prstGeom prst="roundRect">
              <a:avLst>
                <a:gd name="adj" fmla="val 8396"/>
              </a:avLst>
            </a:prstGeom>
            <a:solidFill>
              <a:schemeClr val="bg1"/>
            </a:solidFill>
            <a:ln w="38100">
              <a:solidFill>
                <a:srgbClr val="3D8E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nvGrpSpPr>
            <p:cNvPr id="262" name="그룹 34">
              <a:extLst>
                <a:ext uri="{FF2B5EF4-FFF2-40B4-BE49-F238E27FC236}">
                  <a16:creationId xmlns:a16="http://schemas.microsoft.com/office/drawing/2014/main" id="{3C9D6211-D801-715F-FDBC-D2AF48C99E48}"/>
                </a:ext>
              </a:extLst>
            </p:cNvPr>
            <p:cNvGrpSpPr/>
            <p:nvPr/>
          </p:nvGrpSpPr>
          <p:grpSpPr>
            <a:xfrm flipH="1">
              <a:off x="7632190" y="4979204"/>
              <a:ext cx="856210" cy="1203788"/>
              <a:chOff x="4335987" y="774785"/>
              <a:chExt cx="887766" cy="1248156"/>
            </a:xfrm>
          </p:grpSpPr>
          <p:sp>
            <p:nvSpPr>
              <p:cNvPr id="265" name="이등변 삼각형 35">
                <a:extLst>
                  <a:ext uri="{FF2B5EF4-FFF2-40B4-BE49-F238E27FC236}">
                    <a16:creationId xmlns:a16="http://schemas.microsoft.com/office/drawing/2014/main" id="{815F46A5-E5A6-52FC-0C53-600F35F6A482}"/>
                  </a:ext>
                </a:extLst>
              </p:cNvPr>
              <p:cNvSpPr/>
              <p:nvPr/>
            </p:nvSpPr>
            <p:spPr>
              <a:xfrm rot="5400000">
                <a:off x="4155792" y="954980"/>
                <a:ext cx="1248156" cy="887766"/>
              </a:xfrm>
              <a:prstGeom prst="triangle">
                <a:avLst/>
              </a:prstGeom>
              <a:solidFill>
                <a:srgbClr val="116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266" name="이등변 삼각형 36">
                <a:extLst>
                  <a:ext uri="{FF2B5EF4-FFF2-40B4-BE49-F238E27FC236}">
                    <a16:creationId xmlns:a16="http://schemas.microsoft.com/office/drawing/2014/main" id="{A8AF229A-A3B7-FBBA-73F7-54EAE927FA05}"/>
                  </a:ext>
                </a:extLst>
              </p:cNvPr>
              <p:cNvSpPr/>
              <p:nvPr/>
            </p:nvSpPr>
            <p:spPr>
              <a:xfrm rot="5400000">
                <a:off x="4284886" y="1008637"/>
                <a:ext cx="1097280" cy="780453"/>
              </a:xfrm>
              <a:prstGeom prst="triangle">
                <a:avLst/>
              </a:prstGeom>
              <a:solidFill>
                <a:srgbClr val="3D8E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sp>
          <p:nvSpPr>
            <p:cNvPr id="263" name="TextBox 262">
              <a:extLst>
                <a:ext uri="{FF2B5EF4-FFF2-40B4-BE49-F238E27FC236}">
                  <a16:creationId xmlns:a16="http://schemas.microsoft.com/office/drawing/2014/main" id="{F259F80A-EE9A-3B67-1806-59F8DA3E9DEA}"/>
                </a:ext>
              </a:extLst>
            </p:cNvPr>
            <p:cNvSpPr txBox="1"/>
            <p:nvPr/>
          </p:nvSpPr>
          <p:spPr>
            <a:xfrm>
              <a:off x="4802285" y="5231649"/>
              <a:ext cx="2752595" cy="469556"/>
            </a:xfrm>
            <a:prstGeom prst="rect">
              <a:avLst/>
            </a:prstGeom>
            <a:noFill/>
          </p:spPr>
          <p:txBody>
            <a:bodyPr wrap="square">
              <a:spAutoFit/>
            </a:bodyPr>
            <a:lstStyle/>
            <a:p>
              <a:pPr algn="ctr">
                <a:lnSpc>
                  <a:spcPct val="115000"/>
                </a:lnSpc>
                <a:spcAft>
                  <a:spcPts val="800"/>
                </a:spcAft>
              </a:pPr>
              <a:r>
                <a:rPr lang="ar-EG" b="1" dirty="0">
                  <a:latin typeface="Times New Roman" panose="02020603050405020304" pitchFamily="18" charset="0"/>
                  <a:ea typeface="Calibri" panose="020F0502020204030204" pitchFamily="34" charset="0"/>
                  <a:cs typeface="Adobe Arabic" panose="02040503050201020203" pitchFamily="18" charset="-78"/>
                </a:rPr>
                <a:t>تقديم تدريب جماعي مخصص  </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sp>
          <p:nvSpPr>
            <p:cNvPr id="264" name="TextBox 263">
              <a:extLst>
                <a:ext uri="{FF2B5EF4-FFF2-40B4-BE49-F238E27FC236}">
                  <a16:creationId xmlns:a16="http://schemas.microsoft.com/office/drawing/2014/main" id="{6F833A5A-E232-7212-88BD-8A4B9A4FD77F}"/>
                </a:ext>
              </a:extLst>
            </p:cNvPr>
            <p:cNvSpPr txBox="1"/>
            <p:nvPr/>
          </p:nvSpPr>
          <p:spPr>
            <a:xfrm>
              <a:off x="7786809" y="5319485"/>
              <a:ext cx="649842" cy="469106"/>
            </a:xfrm>
            <a:prstGeom prst="rect">
              <a:avLst/>
            </a:prstGeom>
            <a:noFill/>
          </p:spPr>
          <p:txBody>
            <a:bodyPr wrap="square" lIns="108000" rIns="108000" rtlCol="0">
              <a:spAutoFit/>
            </a:bodyPr>
            <a:lstStyle/>
            <a:p>
              <a:pPr algn="ctr"/>
              <a:r>
                <a:rPr lang="en-US" altLang="ko-KR" sz="2000" b="1" dirty="0">
                  <a:solidFill>
                    <a:schemeClr val="bg1"/>
                  </a:solidFill>
                  <a:cs typeface="Arial" pitchFamily="34" charset="0"/>
                </a:rPr>
                <a:t>03</a:t>
              </a:r>
              <a:endParaRPr lang="ko-KR" altLang="en-US" sz="2000" b="1" dirty="0">
                <a:solidFill>
                  <a:schemeClr val="bg1"/>
                </a:solidFill>
                <a:cs typeface="Arial" pitchFamily="34" charset="0"/>
              </a:endParaRPr>
            </a:p>
          </p:txBody>
        </p:sp>
      </p:grpSp>
      <p:grpSp>
        <p:nvGrpSpPr>
          <p:cNvPr id="267" name="Group 266">
            <a:extLst>
              <a:ext uri="{FF2B5EF4-FFF2-40B4-BE49-F238E27FC236}">
                <a16:creationId xmlns:a16="http://schemas.microsoft.com/office/drawing/2014/main" id="{DD5653C3-3538-FF77-3EFF-69772C6E2D08}"/>
              </a:ext>
            </a:extLst>
          </p:cNvPr>
          <p:cNvGrpSpPr/>
          <p:nvPr/>
        </p:nvGrpSpPr>
        <p:grpSpPr>
          <a:xfrm>
            <a:off x="2501623" y="3427184"/>
            <a:ext cx="3424390" cy="1026735"/>
            <a:chOff x="4435920" y="2043054"/>
            <a:chExt cx="4014902" cy="1203788"/>
          </a:xfrm>
        </p:grpSpPr>
        <p:sp>
          <p:nvSpPr>
            <p:cNvPr id="268" name="사각형: 둥근 모서리 33">
              <a:extLst>
                <a:ext uri="{FF2B5EF4-FFF2-40B4-BE49-F238E27FC236}">
                  <a16:creationId xmlns:a16="http://schemas.microsoft.com/office/drawing/2014/main" id="{DA859E7A-1791-09C3-64DF-C9F84F5E791B}"/>
                </a:ext>
              </a:extLst>
            </p:cNvPr>
            <p:cNvSpPr/>
            <p:nvPr/>
          </p:nvSpPr>
          <p:spPr>
            <a:xfrm flipH="1">
              <a:off x="4435920" y="2065828"/>
              <a:ext cx="3553947" cy="1158240"/>
            </a:xfrm>
            <a:prstGeom prst="roundRect">
              <a:avLst>
                <a:gd name="adj" fmla="val 8396"/>
              </a:avLst>
            </a:prstGeom>
            <a:solidFill>
              <a:schemeClr val="bg1"/>
            </a:solidFill>
            <a:ln w="38100">
              <a:solidFill>
                <a:srgbClr val="3D8E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nvGrpSpPr>
            <p:cNvPr id="269" name="그룹 34">
              <a:extLst>
                <a:ext uri="{FF2B5EF4-FFF2-40B4-BE49-F238E27FC236}">
                  <a16:creationId xmlns:a16="http://schemas.microsoft.com/office/drawing/2014/main" id="{6A062CF0-4870-43D3-445B-C2463F988DE9}"/>
                </a:ext>
              </a:extLst>
            </p:cNvPr>
            <p:cNvGrpSpPr/>
            <p:nvPr/>
          </p:nvGrpSpPr>
          <p:grpSpPr>
            <a:xfrm flipH="1">
              <a:off x="7594612" y="2043054"/>
              <a:ext cx="856210" cy="1203788"/>
              <a:chOff x="4335987" y="774785"/>
              <a:chExt cx="887766" cy="1248156"/>
            </a:xfrm>
          </p:grpSpPr>
          <p:sp>
            <p:nvSpPr>
              <p:cNvPr id="272" name="이등변 삼각형 35">
                <a:extLst>
                  <a:ext uri="{FF2B5EF4-FFF2-40B4-BE49-F238E27FC236}">
                    <a16:creationId xmlns:a16="http://schemas.microsoft.com/office/drawing/2014/main" id="{E6137202-9C1A-0676-25DC-A384EB4D6087}"/>
                  </a:ext>
                </a:extLst>
              </p:cNvPr>
              <p:cNvSpPr/>
              <p:nvPr/>
            </p:nvSpPr>
            <p:spPr>
              <a:xfrm rot="5400000">
                <a:off x="4155792" y="954980"/>
                <a:ext cx="1248156" cy="887766"/>
              </a:xfrm>
              <a:prstGeom prst="triangle">
                <a:avLst/>
              </a:prstGeom>
              <a:solidFill>
                <a:srgbClr val="116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273" name="이등변 삼각형 36">
                <a:extLst>
                  <a:ext uri="{FF2B5EF4-FFF2-40B4-BE49-F238E27FC236}">
                    <a16:creationId xmlns:a16="http://schemas.microsoft.com/office/drawing/2014/main" id="{37912074-6D75-837F-7DB6-B47B3F6BE45A}"/>
                  </a:ext>
                </a:extLst>
              </p:cNvPr>
              <p:cNvSpPr/>
              <p:nvPr/>
            </p:nvSpPr>
            <p:spPr>
              <a:xfrm rot="5400000">
                <a:off x="4284886" y="1008637"/>
                <a:ext cx="1097280" cy="780453"/>
              </a:xfrm>
              <a:prstGeom prst="triangle">
                <a:avLst/>
              </a:prstGeom>
              <a:solidFill>
                <a:srgbClr val="3D8E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sp>
          <p:nvSpPr>
            <p:cNvPr id="270" name="TextBox 269">
              <a:extLst>
                <a:ext uri="{FF2B5EF4-FFF2-40B4-BE49-F238E27FC236}">
                  <a16:creationId xmlns:a16="http://schemas.microsoft.com/office/drawing/2014/main" id="{7212901F-E1AA-43E5-A055-78296D256B8D}"/>
                </a:ext>
              </a:extLst>
            </p:cNvPr>
            <p:cNvSpPr txBox="1"/>
            <p:nvPr/>
          </p:nvSpPr>
          <p:spPr>
            <a:xfrm>
              <a:off x="4672399" y="2186062"/>
              <a:ext cx="2752595" cy="469556"/>
            </a:xfrm>
            <a:prstGeom prst="rect">
              <a:avLst/>
            </a:prstGeom>
            <a:noFill/>
          </p:spPr>
          <p:txBody>
            <a:bodyPr wrap="square">
              <a:spAutoFit/>
            </a:bodyPr>
            <a:lstStyle/>
            <a:p>
              <a:pPr algn="ctr">
                <a:lnSpc>
                  <a:spcPct val="115000"/>
                </a:lnSpc>
                <a:spcAft>
                  <a:spcPts val="800"/>
                </a:spcAft>
              </a:pPr>
              <a:r>
                <a:rPr lang="ar-EG" b="1" dirty="0">
                  <a:latin typeface="Times New Roman" panose="02020603050405020304" pitchFamily="18" charset="0"/>
                  <a:ea typeface="Calibri" panose="020F0502020204030204" pitchFamily="34" charset="0"/>
                  <a:cs typeface="Adobe Arabic" panose="02040503050201020203" pitchFamily="18" charset="-78"/>
                </a:rPr>
                <a:t>تعزيز ثقافة السلامة والدعم  </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sp>
          <p:nvSpPr>
            <p:cNvPr id="271" name="TextBox 270">
              <a:extLst>
                <a:ext uri="{FF2B5EF4-FFF2-40B4-BE49-F238E27FC236}">
                  <a16:creationId xmlns:a16="http://schemas.microsoft.com/office/drawing/2014/main" id="{AE8501AC-66D8-4E25-3F46-F6CC36B8983B}"/>
                </a:ext>
              </a:extLst>
            </p:cNvPr>
            <p:cNvSpPr txBox="1"/>
            <p:nvPr/>
          </p:nvSpPr>
          <p:spPr>
            <a:xfrm>
              <a:off x="7716694" y="2332245"/>
              <a:ext cx="649842" cy="469106"/>
            </a:xfrm>
            <a:prstGeom prst="rect">
              <a:avLst/>
            </a:prstGeom>
            <a:noFill/>
          </p:spPr>
          <p:txBody>
            <a:bodyPr wrap="square" lIns="108000" rIns="108000" rtlCol="0">
              <a:spAutoFit/>
            </a:bodyPr>
            <a:lstStyle/>
            <a:p>
              <a:pPr algn="ctr"/>
              <a:r>
                <a:rPr lang="en-US" altLang="ko-KR" sz="2000" b="1" dirty="0">
                  <a:solidFill>
                    <a:schemeClr val="bg1"/>
                  </a:solidFill>
                  <a:cs typeface="Arial" pitchFamily="34" charset="0"/>
                </a:rPr>
                <a:t>05</a:t>
              </a:r>
              <a:endParaRPr lang="ko-KR" altLang="en-US" sz="2000" b="1" dirty="0">
                <a:solidFill>
                  <a:schemeClr val="bg1"/>
                </a:solidFill>
                <a:cs typeface="Arial" pitchFamily="34" charset="0"/>
              </a:endParaRPr>
            </a:p>
          </p:txBody>
        </p:sp>
      </p:grpSp>
      <p:grpSp>
        <p:nvGrpSpPr>
          <p:cNvPr id="274" name="Group 273">
            <a:extLst>
              <a:ext uri="{FF2B5EF4-FFF2-40B4-BE49-F238E27FC236}">
                <a16:creationId xmlns:a16="http://schemas.microsoft.com/office/drawing/2014/main" id="{C49AFB00-B366-341E-2449-1B95582B49D1}"/>
              </a:ext>
            </a:extLst>
          </p:cNvPr>
          <p:cNvGrpSpPr/>
          <p:nvPr/>
        </p:nvGrpSpPr>
        <p:grpSpPr>
          <a:xfrm>
            <a:off x="2501623" y="4764639"/>
            <a:ext cx="3424390" cy="1026735"/>
            <a:chOff x="4473498" y="3511129"/>
            <a:chExt cx="4014902" cy="1203788"/>
          </a:xfrm>
        </p:grpSpPr>
        <p:sp>
          <p:nvSpPr>
            <p:cNvPr id="275" name="사각형: 둥근 모서리 33">
              <a:extLst>
                <a:ext uri="{FF2B5EF4-FFF2-40B4-BE49-F238E27FC236}">
                  <a16:creationId xmlns:a16="http://schemas.microsoft.com/office/drawing/2014/main" id="{EF639DEF-93D5-96FB-EDF0-BD58FDF7CD8E}"/>
                </a:ext>
              </a:extLst>
            </p:cNvPr>
            <p:cNvSpPr/>
            <p:nvPr/>
          </p:nvSpPr>
          <p:spPr>
            <a:xfrm flipH="1">
              <a:off x="4473498" y="3533903"/>
              <a:ext cx="3553947" cy="1158240"/>
            </a:xfrm>
            <a:prstGeom prst="roundRect">
              <a:avLst>
                <a:gd name="adj" fmla="val 8396"/>
              </a:avLst>
            </a:prstGeom>
            <a:solidFill>
              <a:schemeClr val="bg1"/>
            </a:solidFill>
            <a:ln w="38100">
              <a:solidFill>
                <a:srgbClr val="FFCC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nvGrpSpPr>
            <p:cNvPr id="276" name="그룹 34">
              <a:extLst>
                <a:ext uri="{FF2B5EF4-FFF2-40B4-BE49-F238E27FC236}">
                  <a16:creationId xmlns:a16="http://schemas.microsoft.com/office/drawing/2014/main" id="{A4C4B633-A111-5E70-C309-20429E04C2F7}"/>
                </a:ext>
              </a:extLst>
            </p:cNvPr>
            <p:cNvGrpSpPr/>
            <p:nvPr/>
          </p:nvGrpSpPr>
          <p:grpSpPr>
            <a:xfrm flipH="1">
              <a:off x="7632190" y="3511129"/>
              <a:ext cx="856210" cy="1203788"/>
              <a:chOff x="4335987" y="774785"/>
              <a:chExt cx="887766" cy="1248156"/>
            </a:xfrm>
          </p:grpSpPr>
          <p:sp>
            <p:nvSpPr>
              <p:cNvPr id="279" name="이등변 삼각형 35">
                <a:extLst>
                  <a:ext uri="{FF2B5EF4-FFF2-40B4-BE49-F238E27FC236}">
                    <a16:creationId xmlns:a16="http://schemas.microsoft.com/office/drawing/2014/main" id="{11EBB076-9531-5C8F-F9F5-0A406F02ABBC}"/>
                  </a:ext>
                </a:extLst>
              </p:cNvPr>
              <p:cNvSpPr/>
              <p:nvPr/>
            </p:nvSpPr>
            <p:spPr>
              <a:xfrm rot="5400000">
                <a:off x="4155792" y="954980"/>
                <a:ext cx="1248156" cy="887766"/>
              </a:xfrm>
              <a:prstGeom prst="triangle">
                <a:avLst/>
              </a:prstGeom>
              <a:solidFill>
                <a:srgbClr val="DAA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280" name="이등변 삼각형 36">
                <a:extLst>
                  <a:ext uri="{FF2B5EF4-FFF2-40B4-BE49-F238E27FC236}">
                    <a16:creationId xmlns:a16="http://schemas.microsoft.com/office/drawing/2014/main" id="{C04C0B5B-0CB6-5661-6792-C861A2D637D6}"/>
                  </a:ext>
                </a:extLst>
              </p:cNvPr>
              <p:cNvSpPr/>
              <p:nvPr/>
            </p:nvSpPr>
            <p:spPr>
              <a:xfrm rot="5400000">
                <a:off x="4284886" y="1008637"/>
                <a:ext cx="1097280" cy="780453"/>
              </a:xfrm>
              <a:prstGeom prst="triangle">
                <a:avLst/>
              </a:prstGeom>
              <a:solidFill>
                <a:srgbClr val="FFCB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sp>
          <p:nvSpPr>
            <p:cNvPr id="277" name="TextBox 276">
              <a:extLst>
                <a:ext uri="{FF2B5EF4-FFF2-40B4-BE49-F238E27FC236}">
                  <a16:creationId xmlns:a16="http://schemas.microsoft.com/office/drawing/2014/main" id="{040DFC28-2E5D-C228-95CB-7CE4040448FD}"/>
                </a:ext>
              </a:extLst>
            </p:cNvPr>
            <p:cNvSpPr txBox="1"/>
            <p:nvPr/>
          </p:nvSpPr>
          <p:spPr>
            <a:xfrm>
              <a:off x="4836266" y="3691503"/>
              <a:ext cx="2752595" cy="843037"/>
            </a:xfrm>
            <a:prstGeom prst="rect">
              <a:avLst/>
            </a:prstGeom>
            <a:noFill/>
          </p:spPr>
          <p:txBody>
            <a:bodyPr wrap="square">
              <a:spAutoFit/>
            </a:bodyPr>
            <a:lstStyle/>
            <a:p>
              <a:pPr algn="ctr">
                <a:lnSpc>
                  <a:spcPct val="115000"/>
                </a:lnSpc>
                <a:spcAft>
                  <a:spcPts val="800"/>
                </a:spcAft>
              </a:pPr>
              <a:r>
                <a:rPr lang="ar-EG" b="1" dirty="0">
                  <a:latin typeface="Times New Roman" panose="02020603050405020304" pitchFamily="18" charset="0"/>
                  <a:ea typeface="Calibri" panose="020F0502020204030204" pitchFamily="34" charset="0"/>
                  <a:cs typeface="Adobe Arabic" panose="02040503050201020203" pitchFamily="18" charset="-78"/>
                </a:rPr>
                <a:t>إجراء تقييم مستمر مع تغذية راجعة جماعية  </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sp>
          <p:nvSpPr>
            <p:cNvPr id="278" name="TextBox 277">
              <a:extLst>
                <a:ext uri="{FF2B5EF4-FFF2-40B4-BE49-F238E27FC236}">
                  <a16:creationId xmlns:a16="http://schemas.microsoft.com/office/drawing/2014/main" id="{4E95EAFB-E35E-7410-B66F-B514C8EAC517}"/>
                </a:ext>
              </a:extLst>
            </p:cNvPr>
            <p:cNvSpPr txBox="1"/>
            <p:nvPr/>
          </p:nvSpPr>
          <p:spPr>
            <a:xfrm>
              <a:off x="7824582" y="3823094"/>
              <a:ext cx="649842" cy="469106"/>
            </a:xfrm>
            <a:prstGeom prst="rect">
              <a:avLst/>
            </a:prstGeom>
            <a:noFill/>
          </p:spPr>
          <p:txBody>
            <a:bodyPr wrap="square" lIns="108000" rIns="108000" rtlCol="0">
              <a:spAutoFit/>
            </a:bodyPr>
            <a:lstStyle/>
            <a:p>
              <a:pPr algn="ctr"/>
              <a:r>
                <a:rPr lang="en-US" altLang="ko-KR" sz="2000" b="1" dirty="0">
                  <a:solidFill>
                    <a:schemeClr val="bg1"/>
                  </a:solidFill>
                  <a:cs typeface="Arial" pitchFamily="34" charset="0"/>
                </a:rPr>
                <a:t>06</a:t>
              </a:r>
              <a:endParaRPr lang="ko-KR" altLang="en-US" sz="2000" b="1" dirty="0">
                <a:solidFill>
                  <a:schemeClr val="bg1"/>
                </a:solidFill>
                <a:cs typeface="Arial" pitchFamily="34" charset="0"/>
              </a:endParaRPr>
            </a:p>
          </p:txBody>
        </p:sp>
      </p:grpSp>
      <p:grpSp>
        <p:nvGrpSpPr>
          <p:cNvPr id="281" name="Group 280">
            <a:extLst>
              <a:ext uri="{FF2B5EF4-FFF2-40B4-BE49-F238E27FC236}">
                <a16:creationId xmlns:a16="http://schemas.microsoft.com/office/drawing/2014/main" id="{7280C918-4CF7-9FC6-9B66-5C7EFEC1B1D0}"/>
              </a:ext>
            </a:extLst>
          </p:cNvPr>
          <p:cNvGrpSpPr/>
          <p:nvPr/>
        </p:nvGrpSpPr>
        <p:grpSpPr>
          <a:xfrm>
            <a:off x="2501623" y="2089729"/>
            <a:ext cx="3424390" cy="1026735"/>
            <a:chOff x="4473498" y="3511129"/>
            <a:chExt cx="4014902" cy="1203788"/>
          </a:xfrm>
        </p:grpSpPr>
        <p:sp>
          <p:nvSpPr>
            <p:cNvPr id="282" name="사각형: 둥근 모서리 33">
              <a:extLst>
                <a:ext uri="{FF2B5EF4-FFF2-40B4-BE49-F238E27FC236}">
                  <a16:creationId xmlns:a16="http://schemas.microsoft.com/office/drawing/2014/main" id="{09B4FBAA-A88D-6ECF-9AA4-41C8C0696F08}"/>
                </a:ext>
              </a:extLst>
            </p:cNvPr>
            <p:cNvSpPr/>
            <p:nvPr/>
          </p:nvSpPr>
          <p:spPr>
            <a:xfrm flipH="1">
              <a:off x="4473498" y="3533903"/>
              <a:ext cx="3553947" cy="1158240"/>
            </a:xfrm>
            <a:prstGeom prst="roundRect">
              <a:avLst>
                <a:gd name="adj" fmla="val 8396"/>
              </a:avLst>
            </a:prstGeom>
            <a:solidFill>
              <a:schemeClr val="bg1"/>
            </a:solidFill>
            <a:ln w="38100">
              <a:solidFill>
                <a:srgbClr val="FFCC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nvGrpSpPr>
            <p:cNvPr id="283" name="그룹 34">
              <a:extLst>
                <a:ext uri="{FF2B5EF4-FFF2-40B4-BE49-F238E27FC236}">
                  <a16:creationId xmlns:a16="http://schemas.microsoft.com/office/drawing/2014/main" id="{9E0C28CD-CE4B-9D07-8FB3-98DAFEF0767B}"/>
                </a:ext>
              </a:extLst>
            </p:cNvPr>
            <p:cNvGrpSpPr/>
            <p:nvPr/>
          </p:nvGrpSpPr>
          <p:grpSpPr>
            <a:xfrm flipH="1">
              <a:off x="7632190" y="3511129"/>
              <a:ext cx="856210" cy="1203788"/>
              <a:chOff x="4335987" y="774785"/>
              <a:chExt cx="887766" cy="1248156"/>
            </a:xfrm>
          </p:grpSpPr>
          <p:sp>
            <p:nvSpPr>
              <p:cNvPr id="286" name="이등변 삼각형 35">
                <a:extLst>
                  <a:ext uri="{FF2B5EF4-FFF2-40B4-BE49-F238E27FC236}">
                    <a16:creationId xmlns:a16="http://schemas.microsoft.com/office/drawing/2014/main" id="{6F29C9FC-BD82-861D-01EF-187EE43E9FB6}"/>
                  </a:ext>
                </a:extLst>
              </p:cNvPr>
              <p:cNvSpPr/>
              <p:nvPr/>
            </p:nvSpPr>
            <p:spPr>
              <a:xfrm rot="5400000">
                <a:off x="4155792" y="954980"/>
                <a:ext cx="1248156" cy="887766"/>
              </a:xfrm>
              <a:prstGeom prst="triangle">
                <a:avLst/>
              </a:prstGeom>
              <a:solidFill>
                <a:srgbClr val="DAA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287" name="이등변 삼각형 36">
                <a:extLst>
                  <a:ext uri="{FF2B5EF4-FFF2-40B4-BE49-F238E27FC236}">
                    <a16:creationId xmlns:a16="http://schemas.microsoft.com/office/drawing/2014/main" id="{6112D4BC-D549-83FC-6D47-0046888C94CD}"/>
                  </a:ext>
                </a:extLst>
              </p:cNvPr>
              <p:cNvSpPr/>
              <p:nvPr/>
            </p:nvSpPr>
            <p:spPr>
              <a:xfrm rot="5400000">
                <a:off x="4284886" y="1008637"/>
                <a:ext cx="1097280" cy="780453"/>
              </a:xfrm>
              <a:prstGeom prst="triangle">
                <a:avLst/>
              </a:prstGeom>
              <a:solidFill>
                <a:srgbClr val="FFCB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sp>
          <p:nvSpPr>
            <p:cNvPr id="284" name="TextBox 283">
              <a:extLst>
                <a:ext uri="{FF2B5EF4-FFF2-40B4-BE49-F238E27FC236}">
                  <a16:creationId xmlns:a16="http://schemas.microsoft.com/office/drawing/2014/main" id="{B6EEF038-0E21-9326-A294-305C85C35947}"/>
                </a:ext>
              </a:extLst>
            </p:cNvPr>
            <p:cNvSpPr txBox="1"/>
            <p:nvPr/>
          </p:nvSpPr>
          <p:spPr>
            <a:xfrm>
              <a:off x="4776227" y="3748537"/>
              <a:ext cx="2752595" cy="469556"/>
            </a:xfrm>
            <a:prstGeom prst="rect">
              <a:avLst/>
            </a:prstGeom>
            <a:noFill/>
          </p:spPr>
          <p:txBody>
            <a:bodyPr wrap="square">
              <a:spAutoFit/>
            </a:bodyPr>
            <a:lstStyle/>
            <a:p>
              <a:pPr algn="ctr">
                <a:lnSpc>
                  <a:spcPct val="115000"/>
                </a:lnSpc>
                <a:spcAft>
                  <a:spcPts val="800"/>
                </a:spcAft>
              </a:pPr>
              <a:r>
                <a:rPr lang="ar-EG" b="1" dirty="0">
                  <a:latin typeface="Times New Roman" panose="02020603050405020304" pitchFamily="18" charset="0"/>
                  <a:ea typeface="Calibri" panose="020F0502020204030204" pitchFamily="34" charset="0"/>
                  <a:cs typeface="Adobe Arabic" panose="02040503050201020203" pitchFamily="18" charset="-78"/>
                </a:rPr>
                <a:t>تصميم نظام تحفيز جماعي  </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sp>
          <p:nvSpPr>
            <p:cNvPr id="285" name="TextBox 284">
              <a:extLst>
                <a:ext uri="{FF2B5EF4-FFF2-40B4-BE49-F238E27FC236}">
                  <a16:creationId xmlns:a16="http://schemas.microsoft.com/office/drawing/2014/main" id="{764AAB2E-BD20-F7C2-C14D-7F95C20263BC}"/>
                </a:ext>
              </a:extLst>
            </p:cNvPr>
            <p:cNvSpPr txBox="1"/>
            <p:nvPr/>
          </p:nvSpPr>
          <p:spPr>
            <a:xfrm>
              <a:off x="7824582" y="3823094"/>
              <a:ext cx="649842" cy="469106"/>
            </a:xfrm>
            <a:prstGeom prst="rect">
              <a:avLst/>
            </a:prstGeom>
            <a:noFill/>
          </p:spPr>
          <p:txBody>
            <a:bodyPr wrap="square" lIns="108000" rIns="108000" rtlCol="0">
              <a:spAutoFit/>
            </a:bodyPr>
            <a:lstStyle/>
            <a:p>
              <a:pPr algn="ctr"/>
              <a:r>
                <a:rPr lang="en-US" altLang="ko-KR" sz="2000" b="1" dirty="0">
                  <a:solidFill>
                    <a:schemeClr val="bg1"/>
                  </a:solidFill>
                  <a:cs typeface="Arial" pitchFamily="34" charset="0"/>
                </a:rPr>
                <a:t>04</a:t>
              </a:r>
              <a:endParaRPr lang="ko-KR" altLang="en-US" sz="2000" b="1" dirty="0">
                <a:solidFill>
                  <a:schemeClr val="bg1"/>
                </a:solidFill>
                <a:cs typeface="Arial" pitchFamily="34" charset="0"/>
              </a:endParaRPr>
            </a:p>
          </p:txBody>
        </p:sp>
      </p:grpSp>
    </p:spTree>
    <p:extLst>
      <p:ext uri="{BB962C8B-B14F-4D97-AF65-F5344CB8AC3E}">
        <p14:creationId xmlns:p14="http://schemas.microsoft.com/office/powerpoint/2010/main" val="29892838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24"/>
                                        </p:tgtEl>
                                        <p:attrNameLst>
                                          <p:attrName>style.visibility</p:attrName>
                                        </p:attrNameLst>
                                      </p:cBhvr>
                                      <p:to>
                                        <p:strVal val="visible"/>
                                      </p:to>
                                    </p:set>
                                    <p:animEffect transition="in" filter="fade">
                                      <p:cBhvr>
                                        <p:cTn id="7" dur="1000"/>
                                        <p:tgtEl>
                                          <p:spTgt spid="224"/>
                                        </p:tgtEl>
                                      </p:cBhvr>
                                    </p:animEffect>
                                    <p:anim calcmode="lin" valueType="num">
                                      <p:cBhvr>
                                        <p:cTn id="8" dur="1000" fill="hold"/>
                                        <p:tgtEl>
                                          <p:spTgt spid="224"/>
                                        </p:tgtEl>
                                        <p:attrNameLst>
                                          <p:attrName>ppt_x</p:attrName>
                                        </p:attrNameLst>
                                      </p:cBhvr>
                                      <p:tavLst>
                                        <p:tav tm="0">
                                          <p:val>
                                            <p:strVal val="#ppt_x"/>
                                          </p:val>
                                        </p:tav>
                                        <p:tav tm="100000">
                                          <p:val>
                                            <p:strVal val="#ppt_x"/>
                                          </p:val>
                                        </p:tav>
                                      </p:tavLst>
                                    </p:anim>
                                    <p:anim calcmode="lin" valueType="num">
                                      <p:cBhvr>
                                        <p:cTn id="9" dur="1000" fill="hold"/>
                                        <p:tgtEl>
                                          <p:spTgt spid="22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53"/>
                                        </p:tgtEl>
                                        <p:attrNameLst>
                                          <p:attrName>style.visibility</p:attrName>
                                        </p:attrNameLst>
                                      </p:cBhvr>
                                      <p:to>
                                        <p:strVal val="visible"/>
                                      </p:to>
                                    </p:set>
                                    <p:animEffect transition="in" filter="fade">
                                      <p:cBhvr>
                                        <p:cTn id="14" dur="1000"/>
                                        <p:tgtEl>
                                          <p:spTgt spid="253"/>
                                        </p:tgtEl>
                                      </p:cBhvr>
                                    </p:animEffect>
                                    <p:anim calcmode="lin" valueType="num">
                                      <p:cBhvr>
                                        <p:cTn id="15" dur="1000" fill="hold"/>
                                        <p:tgtEl>
                                          <p:spTgt spid="253"/>
                                        </p:tgtEl>
                                        <p:attrNameLst>
                                          <p:attrName>ppt_x</p:attrName>
                                        </p:attrNameLst>
                                      </p:cBhvr>
                                      <p:tavLst>
                                        <p:tav tm="0">
                                          <p:val>
                                            <p:strVal val="#ppt_x"/>
                                          </p:val>
                                        </p:tav>
                                        <p:tav tm="100000">
                                          <p:val>
                                            <p:strVal val="#ppt_x"/>
                                          </p:val>
                                        </p:tav>
                                      </p:tavLst>
                                    </p:anim>
                                    <p:anim calcmode="lin" valueType="num">
                                      <p:cBhvr>
                                        <p:cTn id="16" dur="1000" fill="hold"/>
                                        <p:tgtEl>
                                          <p:spTgt spid="25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260"/>
                                        </p:tgtEl>
                                        <p:attrNameLst>
                                          <p:attrName>style.visibility</p:attrName>
                                        </p:attrNameLst>
                                      </p:cBhvr>
                                      <p:to>
                                        <p:strVal val="visible"/>
                                      </p:to>
                                    </p:set>
                                    <p:animEffect transition="in" filter="fade">
                                      <p:cBhvr>
                                        <p:cTn id="21" dur="1000"/>
                                        <p:tgtEl>
                                          <p:spTgt spid="260"/>
                                        </p:tgtEl>
                                      </p:cBhvr>
                                    </p:animEffect>
                                    <p:anim calcmode="lin" valueType="num">
                                      <p:cBhvr>
                                        <p:cTn id="22" dur="1000" fill="hold"/>
                                        <p:tgtEl>
                                          <p:spTgt spid="260"/>
                                        </p:tgtEl>
                                        <p:attrNameLst>
                                          <p:attrName>ppt_x</p:attrName>
                                        </p:attrNameLst>
                                      </p:cBhvr>
                                      <p:tavLst>
                                        <p:tav tm="0">
                                          <p:val>
                                            <p:strVal val="#ppt_x"/>
                                          </p:val>
                                        </p:tav>
                                        <p:tav tm="100000">
                                          <p:val>
                                            <p:strVal val="#ppt_x"/>
                                          </p:val>
                                        </p:tav>
                                      </p:tavLst>
                                    </p:anim>
                                    <p:anim calcmode="lin" valueType="num">
                                      <p:cBhvr>
                                        <p:cTn id="23" dur="1000" fill="hold"/>
                                        <p:tgtEl>
                                          <p:spTgt spid="260"/>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0"/>
                                  </p:stCondLst>
                                  <p:childTnLst>
                                    <p:set>
                                      <p:cBhvr>
                                        <p:cTn id="25" dur="1" fill="hold">
                                          <p:stCondLst>
                                            <p:cond delay="0"/>
                                          </p:stCondLst>
                                        </p:cTn>
                                        <p:tgtEl>
                                          <p:spTgt spid="267"/>
                                        </p:tgtEl>
                                        <p:attrNameLst>
                                          <p:attrName>style.visibility</p:attrName>
                                        </p:attrNameLst>
                                      </p:cBhvr>
                                      <p:to>
                                        <p:strVal val="visible"/>
                                      </p:to>
                                    </p:set>
                                    <p:animEffect transition="in" filter="fade">
                                      <p:cBhvr>
                                        <p:cTn id="26" dur="1000"/>
                                        <p:tgtEl>
                                          <p:spTgt spid="267"/>
                                        </p:tgtEl>
                                      </p:cBhvr>
                                    </p:animEffect>
                                    <p:anim calcmode="lin" valueType="num">
                                      <p:cBhvr>
                                        <p:cTn id="27" dur="1000" fill="hold"/>
                                        <p:tgtEl>
                                          <p:spTgt spid="267"/>
                                        </p:tgtEl>
                                        <p:attrNameLst>
                                          <p:attrName>ppt_x</p:attrName>
                                        </p:attrNameLst>
                                      </p:cBhvr>
                                      <p:tavLst>
                                        <p:tav tm="0">
                                          <p:val>
                                            <p:strVal val="#ppt_x"/>
                                          </p:val>
                                        </p:tav>
                                        <p:tav tm="100000">
                                          <p:val>
                                            <p:strVal val="#ppt_x"/>
                                          </p:val>
                                        </p:tav>
                                      </p:tavLst>
                                    </p:anim>
                                    <p:anim calcmode="lin" valueType="num">
                                      <p:cBhvr>
                                        <p:cTn id="28" dur="1000" fill="hold"/>
                                        <p:tgtEl>
                                          <p:spTgt spid="267"/>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nodeType="clickEffect">
                                  <p:stCondLst>
                                    <p:cond delay="0"/>
                                  </p:stCondLst>
                                  <p:childTnLst>
                                    <p:set>
                                      <p:cBhvr>
                                        <p:cTn id="32" dur="1" fill="hold">
                                          <p:stCondLst>
                                            <p:cond delay="0"/>
                                          </p:stCondLst>
                                        </p:cTn>
                                        <p:tgtEl>
                                          <p:spTgt spid="274"/>
                                        </p:tgtEl>
                                        <p:attrNameLst>
                                          <p:attrName>style.visibility</p:attrName>
                                        </p:attrNameLst>
                                      </p:cBhvr>
                                      <p:to>
                                        <p:strVal val="visible"/>
                                      </p:to>
                                    </p:set>
                                    <p:animEffect transition="in" filter="fade">
                                      <p:cBhvr>
                                        <p:cTn id="33" dur="1000"/>
                                        <p:tgtEl>
                                          <p:spTgt spid="274"/>
                                        </p:tgtEl>
                                      </p:cBhvr>
                                    </p:animEffect>
                                    <p:anim calcmode="lin" valueType="num">
                                      <p:cBhvr>
                                        <p:cTn id="34" dur="1000" fill="hold"/>
                                        <p:tgtEl>
                                          <p:spTgt spid="274"/>
                                        </p:tgtEl>
                                        <p:attrNameLst>
                                          <p:attrName>ppt_x</p:attrName>
                                        </p:attrNameLst>
                                      </p:cBhvr>
                                      <p:tavLst>
                                        <p:tav tm="0">
                                          <p:val>
                                            <p:strVal val="#ppt_x"/>
                                          </p:val>
                                        </p:tav>
                                        <p:tav tm="100000">
                                          <p:val>
                                            <p:strVal val="#ppt_x"/>
                                          </p:val>
                                        </p:tav>
                                      </p:tavLst>
                                    </p:anim>
                                    <p:anim calcmode="lin" valueType="num">
                                      <p:cBhvr>
                                        <p:cTn id="35" dur="1000" fill="hold"/>
                                        <p:tgtEl>
                                          <p:spTgt spid="274"/>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nodeType="clickEffect">
                                  <p:stCondLst>
                                    <p:cond delay="0"/>
                                  </p:stCondLst>
                                  <p:childTnLst>
                                    <p:set>
                                      <p:cBhvr>
                                        <p:cTn id="39" dur="1" fill="hold">
                                          <p:stCondLst>
                                            <p:cond delay="0"/>
                                          </p:stCondLst>
                                        </p:cTn>
                                        <p:tgtEl>
                                          <p:spTgt spid="281"/>
                                        </p:tgtEl>
                                        <p:attrNameLst>
                                          <p:attrName>style.visibility</p:attrName>
                                        </p:attrNameLst>
                                      </p:cBhvr>
                                      <p:to>
                                        <p:strVal val="visible"/>
                                      </p:to>
                                    </p:set>
                                    <p:animEffect transition="in" filter="fade">
                                      <p:cBhvr>
                                        <p:cTn id="40" dur="1000"/>
                                        <p:tgtEl>
                                          <p:spTgt spid="281"/>
                                        </p:tgtEl>
                                      </p:cBhvr>
                                    </p:animEffect>
                                    <p:anim calcmode="lin" valueType="num">
                                      <p:cBhvr>
                                        <p:cTn id="41" dur="1000" fill="hold"/>
                                        <p:tgtEl>
                                          <p:spTgt spid="281"/>
                                        </p:tgtEl>
                                        <p:attrNameLst>
                                          <p:attrName>ppt_x</p:attrName>
                                        </p:attrNameLst>
                                      </p:cBhvr>
                                      <p:tavLst>
                                        <p:tav tm="0">
                                          <p:val>
                                            <p:strVal val="#ppt_x"/>
                                          </p:val>
                                        </p:tav>
                                        <p:tav tm="100000">
                                          <p:val>
                                            <p:strVal val="#ppt_x"/>
                                          </p:val>
                                        </p:tav>
                                      </p:tavLst>
                                    </p:anim>
                                    <p:anim calcmode="lin" valueType="num">
                                      <p:cBhvr>
                                        <p:cTn id="42" dur="1000" fill="hold"/>
                                        <p:tgtEl>
                                          <p:spTgt spid="28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2190733" y="675008"/>
            <a:ext cx="7810534" cy="968852"/>
            <a:chOff x="2190733" y="519096"/>
            <a:chExt cx="7810534" cy="968852"/>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190733" y="519096"/>
              <a:ext cx="7810534"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استراتيجيات معالجة ضعف الأداء الجماعي</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224" name="Group 223">
            <a:extLst>
              <a:ext uri="{FF2B5EF4-FFF2-40B4-BE49-F238E27FC236}">
                <a16:creationId xmlns:a16="http://schemas.microsoft.com/office/drawing/2014/main" id="{58949F0C-FAA6-DBD9-6B3D-5BD0F24A5FE4}"/>
              </a:ext>
            </a:extLst>
          </p:cNvPr>
          <p:cNvGrpSpPr/>
          <p:nvPr/>
        </p:nvGrpSpPr>
        <p:grpSpPr>
          <a:xfrm>
            <a:off x="8289072" y="1970666"/>
            <a:ext cx="3424390" cy="1026735"/>
            <a:chOff x="4435920" y="2043054"/>
            <a:chExt cx="4014902" cy="1203788"/>
          </a:xfrm>
        </p:grpSpPr>
        <p:sp>
          <p:nvSpPr>
            <p:cNvPr id="227" name="사각형: 둥근 모서리 33">
              <a:extLst>
                <a:ext uri="{FF2B5EF4-FFF2-40B4-BE49-F238E27FC236}">
                  <a16:creationId xmlns:a16="http://schemas.microsoft.com/office/drawing/2014/main" id="{D2EFE1FB-DD40-4121-C450-B37813F27B78}"/>
                </a:ext>
              </a:extLst>
            </p:cNvPr>
            <p:cNvSpPr/>
            <p:nvPr/>
          </p:nvSpPr>
          <p:spPr>
            <a:xfrm flipH="1">
              <a:off x="4435920" y="2065828"/>
              <a:ext cx="3553947" cy="1158240"/>
            </a:xfrm>
            <a:prstGeom prst="roundRect">
              <a:avLst>
                <a:gd name="adj" fmla="val 8396"/>
              </a:avLst>
            </a:prstGeom>
            <a:solidFill>
              <a:schemeClr val="bg1"/>
            </a:solidFill>
            <a:ln w="38100">
              <a:solidFill>
                <a:srgbClr val="3D8E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p>
          </p:txBody>
        </p:sp>
        <p:grpSp>
          <p:nvGrpSpPr>
            <p:cNvPr id="248" name="그룹 34">
              <a:extLst>
                <a:ext uri="{FF2B5EF4-FFF2-40B4-BE49-F238E27FC236}">
                  <a16:creationId xmlns:a16="http://schemas.microsoft.com/office/drawing/2014/main" id="{3BFA0F12-D92C-5E48-1369-2AF1BCA6897B}"/>
                </a:ext>
              </a:extLst>
            </p:cNvPr>
            <p:cNvGrpSpPr/>
            <p:nvPr/>
          </p:nvGrpSpPr>
          <p:grpSpPr>
            <a:xfrm flipH="1">
              <a:off x="7594612" y="2043054"/>
              <a:ext cx="856210" cy="1203788"/>
              <a:chOff x="4335987" y="774785"/>
              <a:chExt cx="887766" cy="1248156"/>
            </a:xfrm>
          </p:grpSpPr>
          <p:sp>
            <p:nvSpPr>
              <p:cNvPr id="251" name="이등변 삼각형 35">
                <a:extLst>
                  <a:ext uri="{FF2B5EF4-FFF2-40B4-BE49-F238E27FC236}">
                    <a16:creationId xmlns:a16="http://schemas.microsoft.com/office/drawing/2014/main" id="{58B3D039-F5AA-8909-D3E1-5D9C675097B3}"/>
                  </a:ext>
                </a:extLst>
              </p:cNvPr>
              <p:cNvSpPr/>
              <p:nvPr/>
            </p:nvSpPr>
            <p:spPr>
              <a:xfrm rot="5400000">
                <a:off x="4155792" y="954980"/>
                <a:ext cx="1248156" cy="887766"/>
              </a:xfrm>
              <a:prstGeom prst="triangle">
                <a:avLst/>
              </a:prstGeom>
              <a:solidFill>
                <a:srgbClr val="116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252" name="이등변 삼각형 36">
                <a:extLst>
                  <a:ext uri="{FF2B5EF4-FFF2-40B4-BE49-F238E27FC236}">
                    <a16:creationId xmlns:a16="http://schemas.microsoft.com/office/drawing/2014/main" id="{B803FD86-6135-C352-1DA6-1FA6A24C271D}"/>
                  </a:ext>
                </a:extLst>
              </p:cNvPr>
              <p:cNvSpPr/>
              <p:nvPr/>
            </p:nvSpPr>
            <p:spPr>
              <a:xfrm rot="5400000">
                <a:off x="4284886" y="1008637"/>
                <a:ext cx="1097280" cy="780453"/>
              </a:xfrm>
              <a:prstGeom prst="triangle">
                <a:avLst/>
              </a:prstGeom>
              <a:solidFill>
                <a:srgbClr val="3D8E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sp>
          <p:nvSpPr>
            <p:cNvPr id="249" name="TextBox 248">
              <a:extLst>
                <a:ext uri="{FF2B5EF4-FFF2-40B4-BE49-F238E27FC236}">
                  <a16:creationId xmlns:a16="http://schemas.microsoft.com/office/drawing/2014/main" id="{957EDEF8-2723-724A-5922-3D7E6EE77ECE}"/>
                </a:ext>
              </a:extLst>
            </p:cNvPr>
            <p:cNvSpPr txBox="1"/>
            <p:nvPr/>
          </p:nvSpPr>
          <p:spPr>
            <a:xfrm>
              <a:off x="4738519" y="2223428"/>
              <a:ext cx="2752595" cy="843037"/>
            </a:xfrm>
            <a:prstGeom prst="rect">
              <a:avLst/>
            </a:prstGeom>
            <a:noFill/>
          </p:spPr>
          <p:txBody>
            <a:bodyPr wrap="square">
              <a:spAutoFit/>
            </a:bodyPr>
            <a:lstStyle/>
            <a:p>
              <a:pPr algn="ctr">
                <a:lnSpc>
                  <a:spcPct val="115000"/>
                </a:lnSpc>
                <a:spcAft>
                  <a:spcPts val="800"/>
                </a:spcAft>
              </a:pPr>
              <a:r>
                <a:rPr lang="ar-EG" b="1" dirty="0">
                  <a:latin typeface="Times New Roman" panose="02020603050405020304" pitchFamily="18" charset="0"/>
                  <a:ea typeface="Calibri" panose="020F0502020204030204" pitchFamily="34" charset="0"/>
                  <a:cs typeface="Adobe Arabic" panose="02040503050201020203" pitchFamily="18" charset="-78"/>
                </a:rPr>
                <a:t>إعادة توجيه الفريق نحو أهداف واضحة  </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sp>
          <p:nvSpPr>
            <p:cNvPr id="250" name="TextBox 249">
              <a:extLst>
                <a:ext uri="{FF2B5EF4-FFF2-40B4-BE49-F238E27FC236}">
                  <a16:creationId xmlns:a16="http://schemas.microsoft.com/office/drawing/2014/main" id="{D5E8BCE8-47D7-27C8-C39D-D2F750EF3723}"/>
                </a:ext>
              </a:extLst>
            </p:cNvPr>
            <p:cNvSpPr txBox="1"/>
            <p:nvPr/>
          </p:nvSpPr>
          <p:spPr>
            <a:xfrm>
              <a:off x="7716694" y="2332245"/>
              <a:ext cx="649842" cy="469106"/>
            </a:xfrm>
            <a:prstGeom prst="rect">
              <a:avLst/>
            </a:prstGeom>
            <a:noFill/>
          </p:spPr>
          <p:txBody>
            <a:bodyPr wrap="square" lIns="108000" rIns="108000" rtlCol="0">
              <a:spAutoFit/>
            </a:bodyPr>
            <a:lstStyle/>
            <a:p>
              <a:pPr algn="ctr"/>
              <a:r>
                <a:rPr lang="en-US" altLang="ko-KR" sz="2000" b="1" dirty="0">
                  <a:solidFill>
                    <a:schemeClr val="bg1"/>
                  </a:solidFill>
                  <a:cs typeface="Arial" pitchFamily="34" charset="0"/>
                </a:rPr>
                <a:t>01</a:t>
              </a:r>
              <a:endParaRPr lang="ko-KR" altLang="en-US" sz="2000" b="1" dirty="0">
                <a:solidFill>
                  <a:schemeClr val="bg1"/>
                </a:solidFill>
                <a:cs typeface="Arial" pitchFamily="34" charset="0"/>
              </a:endParaRPr>
            </a:p>
          </p:txBody>
        </p:sp>
      </p:grpSp>
      <p:sp>
        <p:nvSpPr>
          <p:cNvPr id="14" name="TextBox 13">
            <a:extLst>
              <a:ext uri="{FF2B5EF4-FFF2-40B4-BE49-F238E27FC236}">
                <a16:creationId xmlns:a16="http://schemas.microsoft.com/office/drawing/2014/main" id="{3F2D91B0-A381-9F22-424C-CC56AC7E4225}"/>
              </a:ext>
            </a:extLst>
          </p:cNvPr>
          <p:cNvSpPr txBox="1"/>
          <p:nvPr/>
        </p:nvSpPr>
        <p:spPr>
          <a:xfrm>
            <a:off x="2698136" y="3172321"/>
            <a:ext cx="9062369" cy="600164"/>
          </a:xfrm>
          <a:prstGeom prst="rect">
            <a:avLst/>
          </a:prstGeom>
          <a:noFill/>
        </p:spPr>
        <p:txBody>
          <a:bodyPr wrap="square">
            <a:spAutoFit/>
          </a:bodyPr>
          <a:lstStyle/>
          <a:p>
            <a:pPr marL="342900" indent="-342900" algn="just" rtl="1">
              <a:lnSpc>
                <a:spcPct val="150000"/>
              </a:lnSpc>
              <a:spcAft>
                <a:spcPts val="800"/>
              </a:spcAft>
              <a:buSzPct val="150000"/>
              <a:buBlip>
                <a:blip r:embed="rId2"/>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الوصف: توضيح الأهداف الجماعية، إعادة تنظيم الأدوار، وتعزيز التواصل لضمان التوافق بين أعضاء الفريق.  </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
        <p:nvSpPr>
          <p:cNvPr id="15" name="TextBox 14">
            <a:extLst>
              <a:ext uri="{FF2B5EF4-FFF2-40B4-BE49-F238E27FC236}">
                <a16:creationId xmlns:a16="http://schemas.microsoft.com/office/drawing/2014/main" id="{31654C27-2EF4-002C-1990-05D30EBBAA3F}"/>
              </a:ext>
            </a:extLst>
          </p:cNvPr>
          <p:cNvSpPr txBox="1"/>
          <p:nvPr/>
        </p:nvSpPr>
        <p:spPr>
          <a:xfrm>
            <a:off x="2852427" y="4117414"/>
            <a:ext cx="8908078" cy="1154162"/>
          </a:xfrm>
          <a:prstGeom prst="rect">
            <a:avLst/>
          </a:prstGeom>
          <a:noFill/>
        </p:spPr>
        <p:txBody>
          <a:bodyPr wrap="square">
            <a:spAutoFit/>
          </a:bodyPr>
          <a:lstStyle/>
          <a:p>
            <a:pPr marL="342900" indent="-342900" algn="just" rtl="1">
              <a:lnSpc>
                <a:spcPct val="150000"/>
              </a:lnSpc>
              <a:spcAft>
                <a:spcPts val="800"/>
              </a:spcAft>
              <a:buSzPct val="150000"/>
              <a:buBlip>
                <a:blip r:embed="rId2"/>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التطبيق في قطاع الطاقة: إعادة هيكلة سير العمل في مشاريع الطاقة الكبرى (مثل تركيب مزرعة رياح) لتجنّب التداخل وتحسين الكفاءة.  </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
        <p:nvSpPr>
          <p:cNvPr id="16" name="TextBox 15">
            <a:extLst>
              <a:ext uri="{FF2B5EF4-FFF2-40B4-BE49-F238E27FC236}">
                <a16:creationId xmlns:a16="http://schemas.microsoft.com/office/drawing/2014/main" id="{B984CF71-33F7-DBAE-4E2F-29913B9CD397}"/>
              </a:ext>
            </a:extLst>
          </p:cNvPr>
          <p:cNvSpPr txBox="1"/>
          <p:nvPr/>
        </p:nvSpPr>
        <p:spPr>
          <a:xfrm>
            <a:off x="2852427" y="5368433"/>
            <a:ext cx="8908078" cy="1154162"/>
          </a:xfrm>
          <a:prstGeom prst="rect">
            <a:avLst/>
          </a:prstGeom>
          <a:noFill/>
        </p:spPr>
        <p:txBody>
          <a:bodyPr wrap="square">
            <a:spAutoFit/>
          </a:bodyPr>
          <a:lstStyle/>
          <a:p>
            <a:pPr marL="342900" lvl="0" indent="-342900" algn="just" rtl="1">
              <a:lnSpc>
                <a:spcPct val="150000"/>
              </a:lnSpc>
              <a:spcAft>
                <a:spcPts val="800"/>
              </a:spcAft>
              <a:buSzPct val="150000"/>
              <a:buBlip>
                <a:blip r:embed="rId2"/>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مثال: فريق تركيب توربينات رياح بحرية يعاني من تأخيرات بسبب سوء التنسيق. يُعقد اجتماع لتوضيح المهام، تعيين قائد ميداني، وتحديد جدول زمني واضح.  </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Tree>
    <p:extLst>
      <p:ext uri="{BB962C8B-B14F-4D97-AF65-F5344CB8AC3E}">
        <p14:creationId xmlns:p14="http://schemas.microsoft.com/office/powerpoint/2010/main" val="11689959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fade">
                                      <p:cBhvr>
                                        <p:cTn id="14" dur="1000"/>
                                        <p:tgtEl>
                                          <p:spTgt spid="15"/>
                                        </p:tgtEl>
                                      </p:cBhvr>
                                    </p:animEffect>
                                    <p:anim calcmode="lin" valueType="num">
                                      <p:cBhvr>
                                        <p:cTn id="15" dur="1000" fill="hold"/>
                                        <p:tgtEl>
                                          <p:spTgt spid="15"/>
                                        </p:tgtEl>
                                        <p:attrNameLst>
                                          <p:attrName>ppt_x</p:attrName>
                                        </p:attrNameLst>
                                      </p:cBhvr>
                                      <p:tavLst>
                                        <p:tav tm="0">
                                          <p:val>
                                            <p:strVal val="#ppt_x"/>
                                          </p:val>
                                        </p:tav>
                                        <p:tav tm="100000">
                                          <p:val>
                                            <p:strVal val="#ppt_x"/>
                                          </p:val>
                                        </p:tav>
                                      </p:tavLst>
                                    </p:anim>
                                    <p:anim calcmode="lin" valueType="num">
                                      <p:cBhvr>
                                        <p:cTn id="16"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fade">
                                      <p:cBhvr>
                                        <p:cTn id="21" dur="1000"/>
                                        <p:tgtEl>
                                          <p:spTgt spid="16"/>
                                        </p:tgtEl>
                                      </p:cBhvr>
                                    </p:animEffect>
                                    <p:anim calcmode="lin" valueType="num">
                                      <p:cBhvr>
                                        <p:cTn id="22" dur="1000" fill="hold"/>
                                        <p:tgtEl>
                                          <p:spTgt spid="16"/>
                                        </p:tgtEl>
                                        <p:attrNameLst>
                                          <p:attrName>ppt_x</p:attrName>
                                        </p:attrNameLst>
                                      </p:cBhvr>
                                      <p:tavLst>
                                        <p:tav tm="0">
                                          <p:val>
                                            <p:strVal val="#ppt_x"/>
                                          </p:val>
                                        </p:tav>
                                        <p:tav tm="100000">
                                          <p:val>
                                            <p:strVal val="#ppt_x"/>
                                          </p:val>
                                        </p:tav>
                                      </p:tavLst>
                                    </p:anim>
                                    <p:anim calcmode="lin" valueType="num">
                                      <p:cBhvr>
                                        <p:cTn id="23"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Lst>
  </p:timing>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2190733" y="675008"/>
            <a:ext cx="7810534" cy="968852"/>
            <a:chOff x="2190733" y="519096"/>
            <a:chExt cx="7810534" cy="968852"/>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190733" y="519096"/>
              <a:ext cx="7810534"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استراتيجيات معالجة ضعف الأداء الجماعي</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224" name="Group 223">
            <a:extLst>
              <a:ext uri="{FF2B5EF4-FFF2-40B4-BE49-F238E27FC236}">
                <a16:creationId xmlns:a16="http://schemas.microsoft.com/office/drawing/2014/main" id="{58949F0C-FAA6-DBD9-6B3D-5BD0F24A5FE4}"/>
              </a:ext>
            </a:extLst>
          </p:cNvPr>
          <p:cNvGrpSpPr/>
          <p:nvPr/>
        </p:nvGrpSpPr>
        <p:grpSpPr>
          <a:xfrm>
            <a:off x="8289072" y="1970666"/>
            <a:ext cx="3424390" cy="1026735"/>
            <a:chOff x="4435920" y="2043054"/>
            <a:chExt cx="4014902" cy="1203788"/>
          </a:xfrm>
        </p:grpSpPr>
        <p:sp>
          <p:nvSpPr>
            <p:cNvPr id="227" name="사각형: 둥근 모서리 33">
              <a:extLst>
                <a:ext uri="{FF2B5EF4-FFF2-40B4-BE49-F238E27FC236}">
                  <a16:creationId xmlns:a16="http://schemas.microsoft.com/office/drawing/2014/main" id="{D2EFE1FB-DD40-4121-C450-B37813F27B78}"/>
                </a:ext>
              </a:extLst>
            </p:cNvPr>
            <p:cNvSpPr/>
            <p:nvPr/>
          </p:nvSpPr>
          <p:spPr>
            <a:xfrm flipH="1">
              <a:off x="4435920" y="2065828"/>
              <a:ext cx="3553947" cy="1158240"/>
            </a:xfrm>
            <a:prstGeom prst="roundRect">
              <a:avLst>
                <a:gd name="adj" fmla="val 8396"/>
              </a:avLst>
            </a:prstGeom>
            <a:solidFill>
              <a:schemeClr val="bg1"/>
            </a:solidFill>
            <a:ln w="38100">
              <a:solidFill>
                <a:srgbClr val="3D8E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p>
          </p:txBody>
        </p:sp>
        <p:grpSp>
          <p:nvGrpSpPr>
            <p:cNvPr id="248" name="그룹 34">
              <a:extLst>
                <a:ext uri="{FF2B5EF4-FFF2-40B4-BE49-F238E27FC236}">
                  <a16:creationId xmlns:a16="http://schemas.microsoft.com/office/drawing/2014/main" id="{3BFA0F12-D92C-5E48-1369-2AF1BCA6897B}"/>
                </a:ext>
              </a:extLst>
            </p:cNvPr>
            <p:cNvGrpSpPr/>
            <p:nvPr/>
          </p:nvGrpSpPr>
          <p:grpSpPr>
            <a:xfrm flipH="1">
              <a:off x="7594612" y="2043054"/>
              <a:ext cx="856210" cy="1203788"/>
              <a:chOff x="4335987" y="774785"/>
              <a:chExt cx="887766" cy="1248156"/>
            </a:xfrm>
          </p:grpSpPr>
          <p:sp>
            <p:nvSpPr>
              <p:cNvPr id="251" name="이등변 삼각형 35">
                <a:extLst>
                  <a:ext uri="{FF2B5EF4-FFF2-40B4-BE49-F238E27FC236}">
                    <a16:creationId xmlns:a16="http://schemas.microsoft.com/office/drawing/2014/main" id="{58B3D039-F5AA-8909-D3E1-5D9C675097B3}"/>
                  </a:ext>
                </a:extLst>
              </p:cNvPr>
              <p:cNvSpPr/>
              <p:nvPr/>
            </p:nvSpPr>
            <p:spPr>
              <a:xfrm rot="5400000">
                <a:off x="4155792" y="954980"/>
                <a:ext cx="1248156" cy="887766"/>
              </a:xfrm>
              <a:prstGeom prst="triangle">
                <a:avLst/>
              </a:prstGeom>
              <a:solidFill>
                <a:srgbClr val="116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252" name="이등변 삼각형 36">
                <a:extLst>
                  <a:ext uri="{FF2B5EF4-FFF2-40B4-BE49-F238E27FC236}">
                    <a16:creationId xmlns:a16="http://schemas.microsoft.com/office/drawing/2014/main" id="{B803FD86-6135-C352-1DA6-1FA6A24C271D}"/>
                  </a:ext>
                </a:extLst>
              </p:cNvPr>
              <p:cNvSpPr/>
              <p:nvPr/>
            </p:nvSpPr>
            <p:spPr>
              <a:xfrm rot="5400000">
                <a:off x="4284886" y="1008637"/>
                <a:ext cx="1097280" cy="780453"/>
              </a:xfrm>
              <a:prstGeom prst="triangle">
                <a:avLst/>
              </a:prstGeom>
              <a:solidFill>
                <a:srgbClr val="3D8E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sp>
          <p:nvSpPr>
            <p:cNvPr id="249" name="TextBox 248">
              <a:extLst>
                <a:ext uri="{FF2B5EF4-FFF2-40B4-BE49-F238E27FC236}">
                  <a16:creationId xmlns:a16="http://schemas.microsoft.com/office/drawing/2014/main" id="{957EDEF8-2723-724A-5922-3D7E6EE77ECE}"/>
                </a:ext>
              </a:extLst>
            </p:cNvPr>
            <p:cNvSpPr txBox="1"/>
            <p:nvPr/>
          </p:nvSpPr>
          <p:spPr>
            <a:xfrm>
              <a:off x="4738519" y="2223428"/>
              <a:ext cx="2752595" cy="843037"/>
            </a:xfrm>
            <a:prstGeom prst="rect">
              <a:avLst/>
            </a:prstGeom>
            <a:noFill/>
          </p:spPr>
          <p:txBody>
            <a:bodyPr wrap="square">
              <a:spAutoFit/>
            </a:bodyPr>
            <a:lstStyle/>
            <a:p>
              <a:pPr algn="ctr">
                <a:lnSpc>
                  <a:spcPct val="115000"/>
                </a:lnSpc>
                <a:spcAft>
                  <a:spcPts val="800"/>
                </a:spcAft>
              </a:pPr>
              <a:r>
                <a:rPr lang="ar-EG" b="1" dirty="0">
                  <a:latin typeface="Times New Roman" panose="02020603050405020304" pitchFamily="18" charset="0"/>
                  <a:ea typeface="Calibri" panose="020F0502020204030204" pitchFamily="34" charset="0"/>
                  <a:cs typeface="Adobe Arabic" panose="02040503050201020203" pitchFamily="18" charset="-78"/>
                </a:rPr>
                <a:t>إعادة توجيه الفريق نحو أهداف واضحة  </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sp>
          <p:nvSpPr>
            <p:cNvPr id="250" name="TextBox 249">
              <a:extLst>
                <a:ext uri="{FF2B5EF4-FFF2-40B4-BE49-F238E27FC236}">
                  <a16:creationId xmlns:a16="http://schemas.microsoft.com/office/drawing/2014/main" id="{D5E8BCE8-47D7-27C8-C39D-D2F750EF3723}"/>
                </a:ext>
              </a:extLst>
            </p:cNvPr>
            <p:cNvSpPr txBox="1"/>
            <p:nvPr/>
          </p:nvSpPr>
          <p:spPr>
            <a:xfrm>
              <a:off x="7716694" y="2332245"/>
              <a:ext cx="649842" cy="469106"/>
            </a:xfrm>
            <a:prstGeom prst="rect">
              <a:avLst/>
            </a:prstGeom>
            <a:noFill/>
          </p:spPr>
          <p:txBody>
            <a:bodyPr wrap="square" lIns="108000" rIns="108000" rtlCol="0">
              <a:spAutoFit/>
            </a:bodyPr>
            <a:lstStyle/>
            <a:p>
              <a:pPr algn="ctr"/>
              <a:r>
                <a:rPr lang="en-US" altLang="ko-KR" sz="2000" b="1" dirty="0">
                  <a:solidFill>
                    <a:schemeClr val="bg1"/>
                  </a:solidFill>
                  <a:cs typeface="Arial" pitchFamily="34" charset="0"/>
                </a:rPr>
                <a:t>01</a:t>
              </a:r>
              <a:endParaRPr lang="ko-KR" altLang="en-US" sz="2000" b="1" dirty="0">
                <a:solidFill>
                  <a:schemeClr val="bg1"/>
                </a:solidFill>
                <a:cs typeface="Arial" pitchFamily="34" charset="0"/>
              </a:endParaRPr>
            </a:p>
          </p:txBody>
        </p:sp>
      </p:grpSp>
      <p:sp>
        <p:nvSpPr>
          <p:cNvPr id="17" name="TextBox 16">
            <a:extLst>
              <a:ext uri="{FF2B5EF4-FFF2-40B4-BE49-F238E27FC236}">
                <a16:creationId xmlns:a16="http://schemas.microsoft.com/office/drawing/2014/main" id="{92D66903-F7E3-AF9B-95AC-30003FD2C514}"/>
              </a:ext>
            </a:extLst>
          </p:cNvPr>
          <p:cNvSpPr txBox="1"/>
          <p:nvPr/>
        </p:nvSpPr>
        <p:spPr>
          <a:xfrm>
            <a:off x="1281363" y="3001888"/>
            <a:ext cx="9062369" cy="600164"/>
          </a:xfrm>
          <a:prstGeom prst="rect">
            <a:avLst/>
          </a:prstGeom>
          <a:noFill/>
        </p:spPr>
        <p:txBody>
          <a:bodyPr wrap="square">
            <a:spAutoFit/>
          </a:bodyPr>
          <a:lstStyle/>
          <a:p>
            <a:pPr algn="just" rtl="1">
              <a:lnSpc>
                <a:spcPct val="150000"/>
              </a:lnSpc>
              <a:spcAft>
                <a:spcPts val="800"/>
              </a:spcAft>
              <a:buSzPct val="150000"/>
            </a:pPr>
            <a:r>
              <a:rPr lang="ar-SA" sz="2400" dirty="0">
                <a:solidFill>
                  <a:srgbClr val="168489"/>
                </a:solidFill>
                <a:latin typeface="Calibri" panose="020F0502020204030204" pitchFamily="34" charset="0"/>
                <a:ea typeface="Calibri" panose="020F0502020204030204" pitchFamily="34" charset="0"/>
                <a:cs typeface="Adobe Arabic" panose="02040503050201020203" pitchFamily="18" charset="-78"/>
              </a:rPr>
              <a:t>الخطوات:  </a:t>
            </a:r>
            <a:endParaRPr lang="en-US" sz="2400" dirty="0">
              <a:solidFill>
                <a:srgbClr val="168489"/>
              </a:solidFill>
              <a:latin typeface="Calibri" panose="020F0502020204030204" pitchFamily="34" charset="0"/>
              <a:ea typeface="Calibri" panose="020F0502020204030204" pitchFamily="34" charset="0"/>
              <a:cs typeface="Adobe Arabic" panose="02040503050201020203" pitchFamily="18" charset="-78"/>
            </a:endParaRPr>
          </a:p>
        </p:txBody>
      </p:sp>
      <p:sp>
        <p:nvSpPr>
          <p:cNvPr id="18" name="TextBox 17">
            <a:extLst>
              <a:ext uri="{FF2B5EF4-FFF2-40B4-BE49-F238E27FC236}">
                <a16:creationId xmlns:a16="http://schemas.microsoft.com/office/drawing/2014/main" id="{B668A7CD-B98B-365D-7A7A-D85120ECBBAA}"/>
              </a:ext>
            </a:extLst>
          </p:cNvPr>
          <p:cNvSpPr txBox="1"/>
          <p:nvPr/>
        </p:nvSpPr>
        <p:spPr>
          <a:xfrm>
            <a:off x="1435654" y="3805918"/>
            <a:ext cx="8908078" cy="600164"/>
          </a:xfrm>
          <a:prstGeom prst="rect">
            <a:avLst/>
          </a:prstGeom>
          <a:noFill/>
        </p:spPr>
        <p:txBody>
          <a:bodyPr wrap="square">
            <a:spAutoFit/>
          </a:bodyPr>
          <a:lstStyle/>
          <a:p>
            <a:pPr marL="342900" lvl="0" indent="-342900" algn="just" rtl="1">
              <a:lnSpc>
                <a:spcPct val="150000"/>
              </a:lnSpc>
              <a:spcAft>
                <a:spcPts val="800"/>
              </a:spcAft>
              <a:buSzPct val="15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عقد ورشة عمل لتحديد الأهداف وتوزيع المسؤوليات.  </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
        <p:nvSpPr>
          <p:cNvPr id="19" name="TextBox 18">
            <a:extLst>
              <a:ext uri="{FF2B5EF4-FFF2-40B4-BE49-F238E27FC236}">
                <a16:creationId xmlns:a16="http://schemas.microsoft.com/office/drawing/2014/main" id="{2AFE2F91-8329-70CF-E063-58336C94DF3B}"/>
              </a:ext>
            </a:extLst>
          </p:cNvPr>
          <p:cNvSpPr txBox="1"/>
          <p:nvPr/>
        </p:nvSpPr>
        <p:spPr>
          <a:xfrm>
            <a:off x="1435654" y="4609948"/>
            <a:ext cx="8908078" cy="600164"/>
          </a:xfrm>
          <a:prstGeom prst="rect">
            <a:avLst/>
          </a:prstGeom>
          <a:noFill/>
        </p:spPr>
        <p:txBody>
          <a:bodyPr wrap="square">
            <a:spAutoFit/>
          </a:bodyPr>
          <a:lstStyle/>
          <a:p>
            <a:pPr marL="342900" indent="-342900" algn="just" rtl="1">
              <a:lnSpc>
                <a:spcPct val="150000"/>
              </a:lnSpc>
              <a:spcAft>
                <a:spcPts val="800"/>
              </a:spcAft>
              <a:buSzPct val="15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استخدام أدوات إدارة المشاريع مثل </a:t>
            </a: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Trello</a:t>
            </a: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 أو </a:t>
            </a: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Microsoft Project</a:t>
            </a: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  </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
        <p:nvSpPr>
          <p:cNvPr id="20" name="TextBox 19">
            <a:extLst>
              <a:ext uri="{FF2B5EF4-FFF2-40B4-BE49-F238E27FC236}">
                <a16:creationId xmlns:a16="http://schemas.microsoft.com/office/drawing/2014/main" id="{7A6CC6A6-1FAD-CDF2-557C-380EA8462B7D}"/>
              </a:ext>
            </a:extLst>
          </p:cNvPr>
          <p:cNvSpPr txBox="1"/>
          <p:nvPr/>
        </p:nvSpPr>
        <p:spPr>
          <a:xfrm>
            <a:off x="1435654" y="5471920"/>
            <a:ext cx="8908078" cy="600164"/>
          </a:xfrm>
          <a:prstGeom prst="rect">
            <a:avLst/>
          </a:prstGeom>
          <a:noFill/>
        </p:spPr>
        <p:txBody>
          <a:bodyPr wrap="square">
            <a:spAutoFit/>
          </a:bodyPr>
          <a:lstStyle/>
          <a:p>
            <a:pPr marL="342900" lvl="0" indent="-342900" algn="just" rtl="1">
              <a:lnSpc>
                <a:spcPct val="150000"/>
              </a:lnSpc>
              <a:spcAft>
                <a:spcPts val="800"/>
              </a:spcAft>
              <a:buSzPct val="15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مراجعة الأهداف أسبوعياً لضمان التقدّم.</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Tree>
    <p:extLst>
      <p:ext uri="{BB962C8B-B14F-4D97-AF65-F5344CB8AC3E}">
        <p14:creationId xmlns:p14="http://schemas.microsoft.com/office/powerpoint/2010/main" val="19677147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anim calcmode="lin" valueType="num">
                                      <p:cBhvr>
                                        <p:cTn id="8" dur="1000" fill="hold"/>
                                        <p:tgtEl>
                                          <p:spTgt spid="17"/>
                                        </p:tgtEl>
                                        <p:attrNameLst>
                                          <p:attrName>ppt_x</p:attrName>
                                        </p:attrNameLst>
                                      </p:cBhvr>
                                      <p:tavLst>
                                        <p:tav tm="0">
                                          <p:val>
                                            <p:strVal val="#ppt_x"/>
                                          </p:val>
                                        </p:tav>
                                        <p:tav tm="100000">
                                          <p:val>
                                            <p:strVal val="#ppt_x"/>
                                          </p:val>
                                        </p:tav>
                                      </p:tavLst>
                                    </p:anim>
                                    <p:anim calcmode="lin" valueType="num">
                                      <p:cBhvr>
                                        <p:cTn id="9"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8"/>
                                        </p:tgtEl>
                                        <p:attrNameLst>
                                          <p:attrName>style.visibility</p:attrName>
                                        </p:attrNameLst>
                                      </p:cBhvr>
                                      <p:to>
                                        <p:strVal val="visible"/>
                                      </p:to>
                                    </p:set>
                                    <p:animEffect transition="in" filter="fade">
                                      <p:cBhvr>
                                        <p:cTn id="14" dur="1000"/>
                                        <p:tgtEl>
                                          <p:spTgt spid="18"/>
                                        </p:tgtEl>
                                      </p:cBhvr>
                                    </p:animEffect>
                                    <p:anim calcmode="lin" valueType="num">
                                      <p:cBhvr>
                                        <p:cTn id="15" dur="1000" fill="hold"/>
                                        <p:tgtEl>
                                          <p:spTgt spid="18"/>
                                        </p:tgtEl>
                                        <p:attrNameLst>
                                          <p:attrName>ppt_x</p:attrName>
                                        </p:attrNameLst>
                                      </p:cBhvr>
                                      <p:tavLst>
                                        <p:tav tm="0">
                                          <p:val>
                                            <p:strVal val="#ppt_x"/>
                                          </p:val>
                                        </p:tav>
                                        <p:tav tm="100000">
                                          <p:val>
                                            <p:strVal val="#ppt_x"/>
                                          </p:val>
                                        </p:tav>
                                      </p:tavLst>
                                    </p:anim>
                                    <p:anim calcmode="lin" valueType="num">
                                      <p:cBhvr>
                                        <p:cTn id="16"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fade">
                                      <p:cBhvr>
                                        <p:cTn id="21" dur="1000"/>
                                        <p:tgtEl>
                                          <p:spTgt spid="19"/>
                                        </p:tgtEl>
                                      </p:cBhvr>
                                    </p:animEffect>
                                    <p:anim calcmode="lin" valueType="num">
                                      <p:cBhvr>
                                        <p:cTn id="22" dur="1000" fill="hold"/>
                                        <p:tgtEl>
                                          <p:spTgt spid="19"/>
                                        </p:tgtEl>
                                        <p:attrNameLst>
                                          <p:attrName>ppt_x</p:attrName>
                                        </p:attrNameLst>
                                      </p:cBhvr>
                                      <p:tavLst>
                                        <p:tav tm="0">
                                          <p:val>
                                            <p:strVal val="#ppt_x"/>
                                          </p:val>
                                        </p:tav>
                                        <p:tav tm="100000">
                                          <p:val>
                                            <p:strVal val="#ppt_x"/>
                                          </p:val>
                                        </p:tav>
                                      </p:tavLst>
                                    </p:anim>
                                    <p:anim calcmode="lin" valueType="num">
                                      <p:cBhvr>
                                        <p:cTn id="23"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20"/>
                                        </p:tgtEl>
                                        <p:attrNameLst>
                                          <p:attrName>style.visibility</p:attrName>
                                        </p:attrNameLst>
                                      </p:cBhvr>
                                      <p:to>
                                        <p:strVal val="visible"/>
                                      </p:to>
                                    </p:set>
                                    <p:animEffect transition="in" filter="fade">
                                      <p:cBhvr>
                                        <p:cTn id="28" dur="1000"/>
                                        <p:tgtEl>
                                          <p:spTgt spid="20"/>
                                        </p:tgtEl>
                                      </p:cBhvr>
                                    </p:animEffect>
                                    <p:anim calcmode="lin" valueType="num">
                                      <p:cBhvr>
                                        <p:cTn id="29" dur="1000" fill="hold"/>
                                        <p:tgtEl>
                                          <p:spTgt spid="20"/>
                                        </p:tgtEl>
                                        <p:attrNameLst>
                                          <p:attrName>ppt_x</p:attrName>
                                        </p:attrNameLst>
                                      </p:cBhvr>
                                      <p:tavLst>
                                        <p:tav tm="0">
                                          <p:val>
                                            <p:strVal val="#ppt_x"/>
                                          </p:val>
                                        </p:tav>
                                        <p:tav tm="100000">
                                          <p:val>
                                            <p:strVal val="#ppt_x"/>
                                          </p:val>
                                        </p:tav>
                                      </p:tavLst>
                                    </p:anim>
                                    <p:anim calcmode="lin" valueType="num">
                                      <p:cBhvr>
                                        <p:cTn id="30"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9" grpId="0"/>
      <p:bldP spid="20" grpId="0"/>
    </p:bldLst>
  </p:timing>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2190733" y="675008"/>
            <a:ext cx="7810534" cy="968852"/>
            <a:chOff x="2190733" y="519096"/>
            <a:chExt cx="7810534" cy="968852"/>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190733" y="519096"/>
              <a:ext cx="7810534"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استراتيجيات معالجة ضعف الأداء الجماعي</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14" name="Group 13">
            <a:extLst>
              <a:ext uri="{FF2B5EF4-FFF2-40B4-BE49-F238E27FC236}">
                <a16:creationId xmlns:a16="http://schemas.microsoft.com/office/drawing/2014/main" id="{FA0CC9F2-4DDA-8613-4A04-D2199554CE83}"/>
              </a:ext>
            </a:extLst>
          </p:cNvPr>
          <p:cNvGrpSpPr/>
          <p:nvPr/>
        </p:nvGrpSpPr>
        <p:grpSpPr>
          <a:xfrm>
            <a:off x="7943091" y="1851725"/>
            <a:ext cx="3424390" cy="1026735"/>
            <a:chOff x="4473498" y="3511129"/>
            <a:chExt cx="4014902" cy="1203788"/>
          </a:xfrm>
        </p:grpSpPr>
        <p:sp>
          <p:nvSpPr>
            <p:cNvPr id="15" name="사각형: 둥근 모서리 33">
              <a:extLst>
                <a:ext uri="{FF2B5EF4-FFF2-40B4-BE49-F238E27FC236}">
                  <a16:creationId xmlns:a16="http://schemas.microsoft.com/office/drawing/2014/main" id="{8797494B-0C18-3B7C-CF57-758FEB9F004F}"/>
                </a:ext>
              </a:extLst>
            </p:cNvPr>
            <p:cNvSpPr/>
            <p:nvPr/>
          </p:nvSpPr>
          <p:spPr>
            <a:xfrm flipH="1">
              <a:off x="4473498" y="3533903"/>
              <a:ext cx="3553947" cy="1158240"/>
            </a:xfrm>
            <a:prstGeom prst="roundRect">
              <a:avLst>
                <a:gd name="adj" fmla="val 8396"/>
              </a:avLst>
            </a:prstGeom>
            <a:solidFill>
              <a:schemeClr val="bg1"/>
            </a:solidFill>
            <a:ln w="38100">
              <a:solidFill>
                <a:srgbClr val="FFCC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nvGrpSpPr>
            <p:cNvPr id="16" name="그룹 34">
              <a:extLst>
                <a:ext uri="{FF2B5EF4-FFF2-40B4-BE49-F238E27FC236}">
                  <a16:creationId xmlns:a16="http://schemas.microsoft.com/office/drawing/2014/main" id="{C35ED24E-FA52-123A-B80E-FD57C5679F4E}"/>
                </a:ext>
              </a:extLst>
            </p:cNvPr>
            <p:cNvGrpSpPr/>
            <p:nvPr/>
          </p:nvGrpSpPr>
          <p:grpSpPr>
            <a:xfrm flipH="1">
              <a:off x="7632190" y="3511129"/>
              <a:ext cx="856210" cy="1203788"/>
              <a:chOff x="4335987" y="774785"/>
              <a:chExt cx="887766" cy="1248156"/>
            </a:xfrm>
          </p:grpSpPr>
          <p:sp>
            <p:nvSpPr>
              <p:cNvPr id="19" name="이등변 삼각형 35">
                <a:extLst>
                  <a:ext uri="{FF2B5EF4-FFF2-40B4-BE49-F238E27FC236}">
                    <a16:creationId xmlns:a16="http://schemas.microsoft.com/office/drawing/2014/main" id="{F1B5FE71-042E-6CF0-1BAE-387E4408B21D}"/>
                  </a:ext>
                </a:extLst>
              </p:cNvPr>
              <p:cNvSpPr/>
              <p:nvPr/>
            </p:nvSpPr>
            <p:spPr>
              <a:xfrm rot="5400000">
                <a:off x="4155792" y="954980"/>
                <a:ext cx="1248156" cy="887766"/>
              </a:xfrm>
              <a:prstGeom prst="triangle">
                <a:avLst/>
              </a:prstGeom>
              <a:solidFill>
                <a:srgbClr val="DAA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20" name="이등변 삼각형 36">
                <a:extLst>
                  <a:ext uri="{FF2B5EF4-FFF2-40B4-BE49-F238E27FC236}">
                    <a16:creationId xmlns:a16="http://schemas.microsoft.com/office/drawing/2014/main" id="{272E0FF2-5794-8193-6300-008AB77C2F90}"/>
                  </a:ext>
                </a:extLst>
              </p:cNvPr>
              <p:cNvSpPr/>
              <p:nvPr/>
            </p:nvSpPr>
            <p:spPr>
              <a:xfrm rot="5400000">
                <a:off x="4284886" y="1008637"/>
                <a:ext cx="1097280" cy="780453"/>
              </a:xfrm>
              <a:prstGeom prst="triangle">
                <a:avLst/>
              </a:prstGeom>
              <a:solidFill>
                <a:srgbClr val="FFCB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sp>
          <p:nvSpPr>
            <p:cNvPr id="17" name="TextBox 16">
              <a:extLst>
                <a:ext uri="{FF2B5EF4-FFF2-40B4-BE49-F238E27FC236}">
                  <a16:creationId xmlns:a16="http://schemas.microsoft.com/office/drawing/2014/main" id="{751E4817-A68B-3963-3014-F33D2C8DBEF7}"/>
                </a:ext>
              </a:extLst>
            </p:cNvPr>
            <p:cNvSpPr txBox="1"/>
            <p:nvPr/>
          </p:nvSpPr>
          <p:spPr>
            <a:xfrm>
              <a:off x="4865618" y="3878243"/>
              <a:ext cx="2752595" cy="469556"/>
            </a:xfrm>
            <a:prstGeom prst="rect">
              <a:avLst/>
            </a:prstGeom>
            <a:noFill/>
          </p:spPr>
          <p:txBody>
            <a:bodyPr wrap="square">
              <a:spAutoFit/>
            </a:bodyPr>
            <a:lstStyle/>
            <a:p>
              <a:pPr algn="ctr">
                <a:lnSpc>
                  <a:spcPct val="115000"/>
                </a:lnSpc>
                <a:spcAft>
                  <a:spcPts val="800"/>
                </a:spcAft>
              </a:pPr>
              <a:r>
                <a:rPr lang="ar-EG" b="1" dirty="0">
                  <a:latin typeface="Times New Roman" panose="02020603050405020304" pitchFamily="18" charset="0"/>
                  <a:ea typeface="Calibri" panose="020F0502020204030204" pitchFamily="34" charset="0"/>
                  <a:cs typeface="Adobe Arabic" panose="02040503050201020203" pitchFamily="18" charset="-78"/>
                </a:rPr>
                <a:t>تعزيز التعاون والروح الجماعية  </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sp>
          <p:nvSpPr>
            <p:cNvPr id="18" name="TextBox 17">
              <a:extLst>
                <a:ext uri="{FF2B5EF4-FFF2-40B4-BE49-F238E27FC236}">
                  <a16:creationId xmlns:a16="http://schemas.microsoft.com/office/drawing/2014/main" id="{30423DDA-DBB9-5029-9783-5157B4F27F6C}"/>
                </a:ext>
              </a:extLst>
            </p:cNvPr>
            <p:cNvSpPr txBox="1"/>
            <p:nvPr/>
          </p:nvSpPr>
          <p:spPr>
            <a:xfrm>
              <a:off x="7824582" y="3823094"/>
              <a:ext cx="649842" cy="469106"/>
            </a:xfrm>
            <a:prstGeom prst="rect">
              <a:avLst/>
            </a:prstGeom>
            <a:noFill/>
          </p:spPr>
          <p:txBody>
            <a:bodyPr wrap="square" lIns="108000" rIns="108000" rtlCol="0">
              <a:spAutoFit/>
            </a:bodyPr>
            <a:lstStyle/>
            <a:p>
              <a:pPr algn="ctr"/>
              <a:r>
                <a:rPr lang="en-US" altLang="ko-KR" sz="2000" b="1" dirty="0">
                  <a:solidFill>
                    <a:schemeClr val="bg1"/>
                  </a:solidFill>
                  <a:cs typeface="Arial" pitchFamily="34" charset="0"/>
                </a:rPr>
                <a:t>02</a:t>
              </a:r>
              <a:endParaRPr lang="ko-KR" altLang="en-US" sz="2000" b="1" dirty="0">
                <a:solidFill>
                  <a:schemeClr val="bg1"/>
                </a:solidFill>
                <a:cs typeface="Arial" pitchFamily="34" charset="0"/>
              </a:endParaRPr>
            </a:p>
          </p:txBody>
        </p:sp>
      </p:grpSp>
      <p:sp>
        <p:nvSpPr>
          <p:cNvPr id="21" name="TextBox 20">
            <a:extLst>
              <a:ext uri="{FF2B5EF4-FFF2-40B4-BE49-F238E27FC236}">
                <a16:creationId xmlns:a16="http://schemas.microsoft.com/office/drawing/2014/main" id="{84FB4D34-AC91-2B88-5FBA-540F8428A6C1}"/>
              </a:ext>
            </a:extLst>
          </p:cNvPr>
          <p:cNvSpPr txBox="1"/>
          <p:nvPr/>
        </p:nvSpPr>
        <p:spPr>
          <a:xfrm>
            <a:off x="2698136" y="3172321"/>
            <a:ext cx="9062369" cy="600164"/>
          </a:xfrm>
          <a:prstGeom prst="rect">
            <a:avLst/>
          </a:prstGeom>
          <a:noFill/>
        </p:spPr>
        <p:txBody>
          <a:bodyPr wrap="square">
            <a:spAutoFit/>
          </a:bodyPr>
          <a:lstStyle/>
          <a:p>
            <a:pPr marL="342900" indent="-342900" algn="just" rtl="1">
              <a:lnSpc>
                <a:spcPct val="150000"/>
              </a:lnSpc>
              <a:spcAft>
                <a:spcPts val="800"/>
              </a:spcAft>
              <a:buSzPct val="150000"/>
              <a:buBlip>
                <a:blip r:embed="rId2"/>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الوصف: تنظيم أنشطة بناء الفريق أو تحسين قنوات التواصل لتعزيز الثقة والتعاون بين الأعضاء.  </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
        <p:nvSpPr>
          <p:cNvPr id="22" name="TextBox 21">
            <a:extLst>
              <a:ext uri="{FF2B5EF4-FFF2-40B4-BE49-F238E27FC236}">
                <a16:creationId xmlns:a16="http://schemas.microsoft.com/office/drawing/2014/main" id="{966E3F18-9256-856E-DE08-A6D200886253}"/>
              </a:ext>
            </a:extLst>
          </p:cNvPr>
          <p:cNvSpPr txBox="1"/>
          <p:nvPr/>
        </p:nvSpPr>
        <p:spPr>
          <a:xfrm>
            <a:off x="2852427" y="4093799"/>
            <a:ext cx="8908078" cy="1154162"/>
          </a:xfrm>
          <a:prstGeom prst="rect">
            <a:avLst/>
          </a:prstGeom>
          <a:noFill/>
        </p:spPr>
        <p:txBody>
          <a:bodyPr wrap="square">
            <a:spAutoFit/>
          </a:bodyPr>
          <a:lstStyle/>
          <a:p>
            <a:pPr marL="342900" indent="-342900" algn="just" rtl="1">
              <a:lnSpc>
                <a:spcPct val="150000"/>
              </a:lnSpc>
              <a:spcAft>
                <a:spcPts val="800"/>
              </a:spcAft>
              <a:buSzPct val="150000"/>
              <a:buBlip>
                <a:blip r:embed="rId2"/>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التطبيق في قطاع الطاقة: تنظيم جلسات تفاعلية لفرق العمل في الحقول أو المحطات لتقليل التوتر وتحسين التفاعل.  </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
        <p:nvSpPr>
          <p:cNvPr id="23" name="TextBox 22">
            <a:extLst>
              <a:ext uri="{FF2B5EF4-FFF2-40B4-BE49-F238E27FC236}">
                <a16:creationId xmlns:a16="http://schemas.microsoft.com/office/drawing/2014/main" id="{83198EC6-82C9-4F5F-F773-E6C0C54D9476}"/>
              </a:ext>
            </a:extLst>
          </p:cNvPr>
          <p:cNvSpPr txBox="1"/>
          <p:nvPr/>
        </p:nvSpPr>
        <p:spPr>
          <a:xfrm>
            <a:off x="2852427" y="5368433"/>
            <a:ext cx="8908078" cy="1154162"/>
          </a:xfrm>
          <a:prstGeom prst="rect">
            <a:avLst/>
          </a:prstGeom>
          <a:noFill/>
        </p:spPr>
        <p:txBody>
          <a:bodyPr wrap="square">
            <a:spAutoFit/>
          </a:bodyPr>
          <a:lstStyle/>
          <a:p>
            <a:pPr marL="342900" lvl="0" indent="-342900" algn="just" rtl="1">
              <a:lnSpc>
                <a:spcPct val="150000"/>
              </a:lnSpc>
              <a:spcAft>
                <a:spcPts val="800"/>
              </a:spcAft>
              <a:buSzPct val="150000"/>
              <a:buBlip>
                <a:blip r:embed="rId2"/>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مثال: فريق صيانة في محطة طاقة يعاني من ضعف التواصل. تُنظم الشركة يوماً ترفيهياً يتضمن ألعاباً جماعية، مع جلسات نقاش لتحسين التفاهم.  </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Tree>
    <p:extLst>
      <p:ext uri="{BB962C8B-B14F-4D97-AF65-F5344CB8AC3E}">
        <p14:creationId xmlns:p14="http://schemas.microsoft.com/office/powerpoint/2010/main" val="16597007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anim calcmode="lin" valueType="num">
                                      <p:cBhvr>
                                        <p:cTn id="8" dur="1000" fill="hold"/>
                                        <p:tgtEl>
                                          <p:spTgt spid="21"/>
                                        </p:tgtEl>
                                        <p:attrNameLst>
                                          <p:attrName>ppt_x</p:attrName>
                                        </p:attrNameLst>
                                      </p:cBhvr>
                                      <p:tavLst>
                                        <p:tav tm="0">
                                          <p:val>
                                            <p:strVal val="#ppt_x"/>
                                          </p:val>
                                        </p:tav>
                                        <p:tav tm="100000">
                                          <p:val>
                                            <p:strVal val="#ppt_x"/>
                                          </p:val>
                                        </p:tav>
                                      </p:tavLst>
                                    </p:anim>
                                    <p:anim calcmode="lin" valueType="num">
                                      <p:cBhvr>
                                        <p:cTn id="9"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2"/>
                                        </p:tgtEl>
                                        <p:attrNameLst>
                                          <p:attrName>style.visibility</p:attrName>
                                        </p:attrNameLst>
                                      </p:cBhvr>
                                      <p:to>
                                        <p:strVal val="visible"/>
                                      </p:to>
                                    </p:set>
                                    <p:animEffect transition="in" filter="fade">
                                      <p:cBhvr>
                                        <p:cTn id="14" dur="1000"/>
                                        <p:tgtEl>
                                          <p:spTgt spid="22"/>
                                        </p:tgtEl>
                                      </p:cBhvr>
                                    </p:animEffect>
                                    <p:anim calcmode="lin" valueType="num">
                                      <p:cBhvr>
                                        <p:cTn id="15" dur="1000" fill="hold"/>
                                        <p:tgtEl>
                                          <p:spTgt spid="22"/>
                                        </p:tgtEl>
                                        <p:attrNameLst>
                                          <p:attrName>ppt_x</p:attrName>
                                        </p:attrNameLst>
                                      </p:cBhvr>
                                      <p:tavLst>
                                        <p:tav tm="0">
                                          <p:val>
                                            <p:strVal val="#ppt_x"/>
                                          </p:val>
                                        </p:tav>
                                        <p:tav tm="100000">
                                          <p:val>
                                            <p:strVal val="#ppt_x"/>
                                          </p:val>
                                        </p:tav>
                                      </p:tavLst>
                                    </p:anim>
                                    <p:anim calcmode="lin" valueType="num">
                                      <p:cBhvr>
                                        <p:cTn id="16"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23"/>
                                        </p:tgtEl>
                                        <p:attrNameLst>
                                          <p:attrName>style.visibility</p:attrName>
                                        </p:attrNameLst>
                                      </p:cBhvr>
                                      <p:to>
                                        <p:strVal val="visible"/>
                                      </p:to>
                                    </p:set>
                                    <p:animEffect transition="in" filter="fade">
                                      <p:cBhvr>
                                        <p:cTn id="21" dur="1000"/>
                                        <p:tgtEl>
                                          <p:spTgt spid="23"/>
                                        </p:tgtEl>
                                      </p:cBhvr>
                                    </p:animEffect>
                                    <p:anim calcmode="lin" valueType="num">
                                      <p:cBhvr>
                                        <p:cTn id="22" dur="1000" fill="hold"/>
                                        <p:tgtEl>
                                          <p:spTgt spid="23"/>
                                        </p:tgtEl>
                                        <p:attrNameLst>
                                          <p:attrName>ppt_x</p:attrName>
                                        </p:attrNameLst>
                                      </p:cBhvr>
                                      <p:tavLst>
                                        <p:tav tm="0">
                                          <p:val>
                                            <p:strVal val="#ppt_x"/>
                                          </p:val>
                                        </p:tav>
                                        <p:tav tm="100000">
                                          <p:val>
                                            <p:strVal val="#ppt_x"/>
                                          </p:val>
                                        </p:tav>
                                      </p:tavLst>
                                    </p:anim>
                                    <p:anim calcmode="lin" valueType="num">
                                      <p:cBhvr>
                                        <p:cTn id="23"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Lst>
  </p:timing>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2190733" y="675008"/>
            <a:ext cx="7810534" cy="968852"/>
            <a:chOff x="2190733" y="519096"/>
            <a:chExt cx="7810534" cy="968852"/>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190733" y="519096"/>
              <a:ext cx="7810534"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استراتيجيات معالجة ضعف الأداء الجماعي</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14" name="Group 13">
            <a:extLst>
              <a:ext uri="{FF2B5EF4-FFF2-40B4-BE49-F238E27FC236}">
                <a16:creationId xmlns:a16="http://schemas.microsoft.com/office/drawing/2014/main" id="{AB4F82DA-1ACE-B56F-FDCF-34CDCA3E2223}"/>
              </a:ext>
            </a:extLst>
          </p:cNvPr>
          <p:cNvGrpSpPr/>
          <p:nvPr/>
        </p:nvGrpSpPr>
        <p:grpSpPr>
          <a:xfrm>
            <a:off x="7943091" y="1851725"/>
            <a:ext cx="3424390" cy="1026735"/>
            <a:chOff x="4473498" y="3511129"/>
            <a:chExt cx="4014902" cy="1203788"/>
          </a:xfrm>
        </p:grpSpPr>
        <p:sp>
          <p:nvSpPr>
            <p:cNvPr id="15" name="사각형: 둥근 모서리 33">
              <a:extLst>
                <a:ext uri="{FF2B5EF4-FFF2-40B4-BE49-F238E27FC236}">
                  <a16:creationId xmlns:a16="http://schemas.microsoft.com/office/drawing/2014/main" id="{B26AF2D2-EBBF-0D30-10AA-759C8D357F8E}"/>
                </a:ext>
              </a:extLst>
            </p:cNvPr>
            <p:cNvSpPr/>
            <p:nvPr/>
          </p:nvSpPr>
          <p:spPr>
            <a:xfrm flipH="1">
              <a:off x="4473498" y="3533903"/>
              <a:ext cx="3553947" cy="1158240"/>
            </a:xfrm>
            <a:prstGeom prst="roundRect">
              <a:avLst>
                <a:gd name="adj" fmla="val 8396"/>
              </a:avLst>
            </a:prstGeom>
            <a:solidFill>
              <a:schemeClr val="bg1"/>
            </a:solidFill>
            <a:ln w="38100">
              <a:solidFill>
                <a:srgbClr val="FFCC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nvGrpSpPr>
            <p:cNvPr id="16" name="그룹 34">
              <a:extLst>
                <a:ext uri="{FF2B5EF4-FFF2-40B4-BE49-F238E27FC236}">
                  <a16:creationId xmlns:a16="http://schemas.microsoft.com/office/drawing/2014/main" id="{27AF764F-030E-0BB6-2B51-DF0475F7E3A4}"/>
                </a:ext>
              </a:extLst>
            </p:cNvPr>
            <p:cNvGrpSpPr/>
            <p:nvPr/>
          </p:nvGrpSpPr>
          <p:grpSpPr>
            <a:xfrm flipH="1">
              <a:off x="7632190" y="3511129"/>
              <a:ext cx="856210" cy="1203788"/>
              <a:chOff x="4335987" y="774785"/>
              <a:chExt cx="887766" cy="1248156"/>
            </a:xfrm>
          </p:grpSpPr>
          <p:sp>
            <p:nvSpPr>
              <p:cNvPr id="19" name="이등변 삼각형 35">
                <a:extLst>
                  <a:ext uri="{FF2B5EF4-FFF2-40B4-BE49-F238E27FC236}">
                    <a16:creationId xmlns:a16="http://schemas.microsoft.com/office/drawing/2014/main" id="{E57977F8-BD16-4B2E-7968-D8E545F98BC3}"/>
                  </a:ext>
                </a:extLst>
              </p:cNvPr>
              <p:cNvSpPr/>
              <p:nvPr/>
            </p:nvSpPr>
            <p:spPr>
              <a:xfrm rot="5400000">
                <a:off x="4155792" y="954980"/>
                <a:ext cx="1248156" cy="887766"/>
              </a:xfrm>
              <a:prstGeom prst="triangle">
                <a:avLst/>
              </a:prstGeom>
              <a:solidFill>
                <a:srgbClr val="DAA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20" name="이등변 삼각형 36">
                <a:extLst>
                  <a:ext uri="{FF2B5EF4-FFF2-40B4-BE49-F238E27FC236}">
                    <a16:creationId xmlns:a16="http://schemas.microsoft.com/office/drawing/2014/main" id="{494F6DAA-8390-045E-5B79-13FA002FC99F}"/>
                  </a:ext>
                </a:extLst>
              </p:cNvPr>
              <p:cNvSpPr/>
              <p:nvPr/>
            </p:nvSpPr>
            <p:spPr>
              <a:xfrm rot="5400000">
                <a:off x="4284886" y="1008637"/>
                <a:ext cx="1097280" cy="780453"/>
              </a:xfrm>
              <a:prstGeom prst="triangle">
                <a:avLst/>
              </a:prstGeom>
              <a:solidFill>
                <a:srgbClr val="FFCB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sp>
          <p:nvSpPr>
            <p:cNvPr id="17" name="TextBox 16">
              <a:extLst>
                <a:ext uri="{FF2B5EF4-FFF2-40B4-BE49-F238E27FC236}">
                  <a16:creationId xmlns:a16="http://schemas.microsoft.com/office/drawing/2014/main" id="{D7411A53-98C2-0124-4208-E0391BD52945}"/>
                </a:ext>
              </a:extLst>
            </p:cNvPr>
            <p:cNvSpPr txBox="1"/>
            <p:nvPr/>
          </p:nvSpPr>
          <p:spPr>
            <a:xfrm>
              <a:off x="4865618" y="3878243"/>
              <a:ext cx="2752595" cy="469556"/>
            </a:xfrm>
            <a:prstGeom prst="rect">
              <a:avLst/>
            </a:prstGeom>
            <a:noFill/>
          </p:spPr>
          <p:txBody>
            <a:bodyPr wrap="square">
              <a:spAutoFit/>
            </a:bodyPr>
            <a:lstStyle/>
            <a:p>
              <a:pPr algn="ctr">
                <a:lnSpc>
                  <a:spcPct val="115000"/>
                </a:lnSpc>
                <a:spcAft>
                  <a:spcPts val="800"/>
                </a:spcAft>
              </a:pPr>
              <a:r>
                <a:rPr lang="ar-EG" b="1" dirty="0">
                  <a:latin typeface="Times New Roman" panose="02020603050405020304" pitchFamily="18" charset="0"/>
                  <a:ea typeface="Calibri" panose="020F0502020204030204" pitchFamily="34" charset="0"/>
                  <a:cs typeface="Adobe Arabic" panose="02040503050201020203" pitchFamily="18" charset="-78"/>
                </a:rPr>
                <a:t>تعزيز التعاون والروح الجماعية  </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sp>
          <p:nvSpPr>
            <p:cNvPr id="18" name="TextBox 17">
              <a:extLst>
                <a:ext uri="{FF2B5EF4-FFF2-40B4-BE49-F238E27FC236}">
                  <a16:creationId xmlns:a16="http://schemas.microsoft.com/office/drawing/2014/main" id="{D942C1BF-E532-ED80-0A03-6FE5A3454C93}"/>
                </a:ext>
              </a:extLst>
            </p:cNvPr>
            <p:cNvSpPr txBox="1"/>
            <p:nvPr/>
          </p:nvSpPr>
          <p:spPr>
            <a:xfrm>
              <a:off x="7824582" y="3823094"/>
              <a:ext cx="649842" cy="469106"/>
            </a:xfrm>
            <a:prstGeom prst="rect">
              <a:avLst/>
            </a:prstGeom>
            <a:noFill/>
          </p:spPr>
          <p:txBody>
            <a:bodyPr wrap="square" lIns="108000" rIns="108000" rtlCol="0">
              <a:spAutoFit/>
            </a:bodyPr>
            <a:lstStyle/>
            <a:p>
              <a:pPr algn="ctr"/>
              <a:r>
                <a:rPr lang="en-US" altLang="ko-KR" sz="2000" b="1" dirty="0">
                  <a:solidFill>
                    <a:schemeClr val="bg1"/>
                  </a:solidFill>
                  <a:cs typeface="Arial" pitchFamily="34" charset="0"/>
                </a:rPr>
                <a:t>02</a:t>
              </a:r>
              <a:endParaRPr lang="ko-KR" altLang="en-US" sz="2000" b="1" dirty="0">
                <a:solidFill>
                  <a:schemeClr val="bg1"/>
                </a:solidFill>
                <a:cs typeface="Arial" pitchFamily="34" charset="0"/>
              </a:endParaRPr>
            </a:p>
          </p:txBody>
        </p:sp>
      </p:grpSp>
      <p:sp>
        <p:nvSpPr>
          <p:cNvPr id="21" name="TextBox 20">
            <a:extLst>
              <a:ext uri="{FF2B5EF4-FFF2-40B4-BE49-F238E27FC236}">
                <a16:creationId xmlns:a16="http://schemas.microsoft.com/office/drawing/2014/main" id="{2B4BA231-91B7-901A-FA8A-7A5C1D7723BE}"/>
              </a:ext>
            </a:extLst>
          </p:cNvPr>
          <p:cNvSpPr txBox="1"/>
          <p:nvPr/>
        </p:nvSpPr>
        <p:spPr>
          <a:xfrm>
            <a:off x="1281363" y="3001888"/>
            <a:ext cx="9062369" cy="600164"/>
          </a:xfrm>
          <a:prstGeom prst="rect">
            <a:avLst/>
          </a:prstGeom>
          <a:noFill/>
        </p:spPr>
        <p:txBody>
          <a:bodyPr wrap="square">
            <a:spAutoFit/>
          </a:bodyPr>
          <a:lstStyle/>
          <a:p>
            <a:pPr algn="just" rtl="1">
              <a:lnSpc>
                <a:spcPct val="150000"/>
              </a:lnSpc>
              <a:spcAft>
                <a:spcPts val="800"/>
              </a:spcAft>
              <a:buSzPct val="150000"/>
            </a:pPr>
            <a:r>
              <a:rPr lang="ar-SA" sz="2400" dirty="0">
                <a:solidFill>
                  <a:srgbClr val="168489"/>
                </a:solidFill>
                <a:latin typeface="Calibri" panose="020F0502020204030204" pitchFamily="34" charset="0"/>
                <a:ea typeface="Calibri" panose="020F0502020204030204" pitchFamily="34" charset="0"/>
                <a:cs typeface="Adobe Arabic" panose="02040503050201020203" pitchFamily="18" charset="-78"/>
              </a:rPr>
              <a:t>الخطوات:  </a:t>
            </a:r>
            <a:endParaRPr lang="en-US" sz="2400" dirty="0">
              <a:solidFill>
                <a:srgbClr val="168489"/>
              </a:solidFill>
              <a:latin typeface="Calibri" panose="020F0502020204030204" pitchFamily="34" charset="0"/>
              <a:ea typeface="Calibri" panose="020F0502020204030204" pitchFamily="34" charset="0"/>
              <a:cs typeface="Adobe Arabic" panose="02040503050201020203" pitchFamily="18" charset="-78"/>
            </a:endParaRPr>
          </a:p>
        </p:txBody>
      </p:sp>
      <p:sp>
        <p:nvSpPr>
          <p:cNvPr id="22" name="TextBox 21">
            <a:extLst>
              <a:ext uri="{FF2B5EF4-FFF2-40B4-BE49-F238E27FC236}">
                <a16:creationId xmlns:a16="http://schemas.microsoft.com/office/drawing/2014/main" id="{7EBACB8E-9B3F-ED15-1BB9-5B69EDFEA97F}"/>
              </a:ext>
            </a:extLst>
          </p:cNvPr>
          <p:cNvSpPr txBox="1"/>
          <p:nvPr/>
        </p:nvSpPr>
        <p:spPr>
          <a:xfrm>
            <a:off x="1435654" y="3805918"/>
            <a:ext cx="8908078" cy="600164"/>
          </a:xfrm>
          <a:prstGeom prst="rect">
            <a:avLst/>
          </a:prstGeom>
          <a:noFill/>
        </p:spPr>
        <p:txBody>
          <a:bodyPr wrap="square">
            <a:spAutoFit/>
          </a:bodyPr>
          <a:lstStyle/>
          <a:p>
            <a:pPr marL="342900" lvl="0" indent="-342900" algn="just" rtl="1">
              <a:lnSpc>
                <a:spcPct val="150000"/>
              </a:lnSpc>
              <a:spcAft>
                <a:spcPts val="800"/>
              </a:spcAft>
              <a:buSzPct val="15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تنظيم أنشطة مثل حل المشكلات الجماعية أو الرحلات الميدانية.  </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
        <p:nvSpPr>
          <p:cNvPr id="23" name="TextBox 22">
            <a:extLst>
              <a:ext uri="{FF2B5EF4-FFF2-40B4-BE49-F238E27FC236}">
                <a16:creationId xmlns:a16="http://schemas.microsoft.com/office/drawing/2014/main" id="{AE78069F-7E2B-A39F-7BC2-5771260EF04F}"/>
              </a:ext>
            </a:extLst>
          </p:cNvPr>
          <p:cNvSpPr txBox="1"/>
          <p:nvPr/>
        </p:nvSpPr>
        <p:spPr>
          <a:xfrm>
            <a:off x="1435654" y="4609948"/>
            <a:ext cx="8908078" cy="600164"/>
          </a:xfrm>
          <a:prstGeom prst="rect">
            <a:avLst/>
          </a:prstGeom>
          <a:noFill/>
        </p:spPr>
        <p:txBody>
          <a:bodyPr wrap="square">
            <a:spAutoFit/>
          </a:bodyPr>
          <a:lstStyle/>
          <a:p>
            <a:pPr marL="342900" indent="-342900" algn="just" rtl="1">
              <a:lnSpc>
                <a:spcPct val="150000"/>
              </a:lnSpc>
              <a:spcAft>
                <a:spcPts val="800"/>
              </a:spcAft>
              <a:buSzPct val="15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إنشاء قنوات تواصل مفتوحة مثل مجموعات </a:t>
            </a: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WhatsApp</a:t>
            </a: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 أو منصات داخلية.  </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
        <p:nvSpPr>
          <p:cNvPr id="24" name="TextBox 23">
            <a:extLst>
              <a:ext uri="{FF2B5EF4-FFF2-40B4-BE49-F238E27FC236}">
                <a16:creationId xmlns:a16="http://schemas.microsoft.com/office/drawing/2014/main" id="{4E795E77-88E6-E5B5-079D-B175B8867ABA}"/>
              </a:ext>
            </a:extLst>
          </p:cNvPr>
          <p:cNvSpPr txBox="1"/>
          <p:nvPr/>
        </p:nvSpPr>
        <p:spPr>
          <a:xfrm>
            <a:off x="1435654" y="5471920"/>
            <a:ext cx="8908078" cy="600164"/>
          </a:xfrm>
          <a:prstGeom prst="rect">
            <a:avLst/>
          </a:prstGeom>
          <a:noFill/>
        </p:spPr>
        <p:txBody>
          <a:bodyPr wrap="square">
            <a:spAutoFit/>
          </a:bodyPr>
          <a:lstStyle/>
          <a:p>
            <a:pPr marL="342900" lvl="0" indent="-342900" algn="just" rtl="1">
              <a:lnSpc>
                <a:spcPct val="150000"/>
              </a:lnSpc>
              <a:spcAft>
                <a:spcPts val="800"/>
              </a:spcAft>
              <a:buSzPct val="15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تقييم مستوى التعاون عبر استبيانات دورية.</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Tree>
    <p:extLst>
      <p:ext uri="{BB962C8B-B14F-4D97-AF65-F5344CB8AC3E}">
        <p14:creationId xmlns:p14="http://schemas.microsoft.com/office/powerpoint/2010/main" val="14703158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anim calcmode="lin" valueType="num">
                                      <p:cBhvr>
                                        <p:cTn id="8" dur="1000" fill="hold"/>
                                        <p:tgtEl>
                                          <p:spTgt spid="21"/>
                                        </p:tgtEl>
                                        <p:attrNameLst>
                                          <p:attrName>ppt_x</p:attrName>
                                        </p:attrNameLst>
                                      </p:cBhvr>
                                      <p:tavLst>
                                        <p:tav tm="0">
                                          <p:val>
                                            <p:strVal val="#ppt_x"/>
                                          </p:val>
                                        </p:tav>
                                        <p:tav tm="100000">
                                          <p:val>
                                            <p:strVal val="#ppt_x"/>
                                          </p:val>
                                        </p:tav>
                                      </p:tavLst>
                                    </p:anim>
                                    <p:anim calcmode="lin" valueType="num">
                                      <p:cBhvr>
                                        <p:cTn id="9"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2"/>
                                        </p:tgtEl>
                                        <p:attrNameLst>
                                          <p:attrName>style.visibility</p:attrName>
                                        </p:attrNameLst>
                                      </p:cBhvr>
                                      <p:to>
                                        <p:strVal val="visible"/>
                                      </p:to>
                                    </p:set>
                                    <p:animEffect transition="in" filter="fade">
                                      <p:cBhvr>
                                        <p:cTn id="14" dur="1000"/>
                                        <p:tgtEl>
                                          <p:spTgt spid="22"/>
                                        </p:tgtEl>
                                      </p:cBhvr>
                                    </p:animEffect>
                                    <p:anim calcmode="lin" valueType="num">
                                      <p:cBhvr>
                                        <p:cTn id="15" dur="1000" fill="hold"/>
                                        <p:tgtEl>
                                          <p:spTgt spid="22"/>
                                        </p:tgtEl>
                                        <p:attrNameLst>
                                          <p:attrName>ppt_x</p:attrName>
                                        </p:attrNameLst>
                                      </p:cBhvr>
                                      <p:tavLst>
                                        <p:tav tm="0">
                                          <p:val>
                                            <p:strVal val="#ppt_x"/>
                                          </p:val>
                                        </p:tav>
                                        <p:tav tm="100000">
                                          <p:val>
                                            <p:strVal val="#ppt_x"/>
                                          </p:val>
                                        </p:tav>
                                      </p:tavLst>
                                    </p:anim>
                                    <p:anim calcmode="lin" valueType="num">
                                      <p:cBhvr>
                                        <p:cTn id="16"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23"/>
                                        </p:tgtEl>
                                        <p:attrNameLst>
                                          <p:attrName>style.visibility</p:attrName>
                                        </p:attrNameLst>
                                      </p:cBhvr>
                                      <p:to>
                                        <p:strVal val="visible"/>
                                      </p:to>
                                    </p:set>
                                    <p:animEffect transition="in" filter="fade">
                                      <p:cBhvr>
                                        <p:cTn id="21" dur="1000"/>
                                        <p:tgtEl>
                                          <p:spTgt spid="23"/>
                                        </p:tgtEl>
                                      </p:cBhvr>
                                    </p:animEffect>
                                    <p:anim calcmode="lin" valueType="num">
                                      <p:cBhvr>
                                        <p:cTn id="22" dur="1000" fill="hold"/>
                                        <p:tgtEl>
                                          <p:spTgt spid="23"/>
                                        </p:tgtEl>
                                        <p:attrNameLst>
                                          <p:attrName>ppt_x</p:attrName>
                                        </p:attrNameLst>
                                      </p:cBhvr>
                                      <p:tavLst>
                                        <p:tav tm="0">
                                          <p:val>
                                            <p:strVal val="#ppt_x"/>
                                          </p:val>
                                        </p:tav>
                                        <p:tav tm="100000">
                                          <p:val>
                                            <p:strVal val="#ppt_x"/>
                                          </p:val>
                                        </p:tav>
                                      </p:tavLst>
                                    </p:anim>
                                    <p:anim calcmode="lin" valueType="num">
                                      <p:cBhvr>
                                        <p:cTn id="23"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24"/>
                                        </p:tgtEl>
                                        <p:attrNameLst>
                                          <p:attrName>style.visibility</p:attrName>
                                        </p:attrNameLst>
                                      </p:cBhvr>
                                      <p:to>
                                        <p:strVal val="visible"/>
                                      </p:to>
                                    </p:set>
                                    <p:animEffect transition="in" filter="fade">
                                      <p:cBhvr>
                                        <p:cTn id="28" dur="1000"/>
                                        <p:tgtEl>
                                          <p:spTgt spid="24"/>
                                        </p:tgtEl>
                                      </p:cBhvr>
                                    </p:animEffect>
                                    <p:anim calcmode="lin" valueType="num">
                                      <p:cBhvr>
                                        <p:cTn id="29" dur="1000" fill="hold"/>
                                        <p:tgtEl>
                                          <p:spTgt spid="24"/>
                                        </p:tgtEl>
                                        <p:attrNameLst>
                                          <p:attrName>ppt_x</p:attrName>
                                        </p:attrNameLst>
                                      </p:cBhvr>
                                      <p:tavLst>
                                        <p:tav tm="0">
                                          <p:val>
                                            <p:strVal val="#ppt_x"/>
                                          </p:val>
                                        </p:tav>
                                        <p:tav tm="100000">
                                          <p:val>
                                            <p:strVal val="#ppt_x"/>
                                          </p:val>
                                        </p:tav>
                                      </p:tavLst>
                                    </p:anim>
                                    <p:anim calcmode="lin" valueType="num">
                                      <p:cBhvr>
                                        <p:cTn id="30"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P spid="24" grpId="0"/>
    </p:bldLst>
  </p:timing>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2190733" y="675008"/>
            <a:ext cx="7810534" cy="968852"/>
            <a:chOff x="2190733" y="519096"/>
            <a:chExt cx="7810534" cy="968852"/>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190733" y="519096"/>
              <a:ext cx="7810534"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استراتيجيات معالجة ضعف الأداء الجماعي</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21" name="Group 20">
            <a:extLst>
              <a:ext uri="{FF2B5EF4-FFF2-40B4-BE49-F238E27FC236}">
                <a16:creationId xmlns:a16="http://schemas.microsoft.com/office/drawing/2014/main" id="{39C53EAD-95ED-9266-B29E-83D1AF87F397}"/>
              </a:ext>
            </a:extLst>
          </p:cNvPr>
          <p:cNvGrpSpPr/>
          <p:nvPr/>
        </p:nvGrpSpPr>
        <p:grpSpPr>
          <a:xfrm>
            <a:off x="7788797" y="1902906"/>
            <a:ext cx="3424390" cy="1026735"/>
            <a:chOff x="4473498" y="4979204"/>
            <a:chExt cx="4014902" cy="1203788"/>
          </a:xfrm>
        </p:grpSpPr>
        <p:sp>
          <p:nvSpPr>
            <p:cNvPr id="22" name="사각형: 둥근 모서리 33">
              <a:extLst>
                <a:ext uri="{FF2B5EF4-FFF2-40B4-BE49-F238E27FC236}">
                  <a16:creationId xmlns:a16="http://schemas.microsoft.com/office/drawing/2014/main" id="{B69CBE0C-358D-70DC-9459-6AAB75787AAE}"/>
                </a:ext>
              </a:extLst>
            </p:cNvPr>
            <p:cNvSpPr/>
            <p:nvPr/>
          </p:nvSpPr>
          <p:spPr>
            <a:xfrm flipH="1">
              <a:off x="4473498" y="5001978"/>
              <a:ext cx="3553947" cy="1158240"/>
            </a:xfrm>
            <a:prstGeom prst="roundRect">
              <a:avLst>
                <a:gd name="adj" fmla="val 8396"/>
              </a:avLst>
            </a:prstGeom>
            <a:solidFill>
              <a:schemeClr val="bg1"/>
            </a:solidFill>
            <a:ln w="38100">
              <a:solidFill>
                <a:srgbClr val="3D8E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nvGrpSpPr>
            <p:cNvPr id="23" name="그룹 34">
              <a:extLst>
                <a:ext uri="{FF2B5EF4-FFF2-40B4-BE49-F238E27FC236}">
                  <a16:creationId xmlns:a16="http://schemas.microsoft.com/office/drawing/2014/main" id="{C9E8D695-3BBE-02D5-AE44-C6D7862AA0E0}"/>
                </a:ext>
              </a:extLst>
            </p:cNvPr>
            <p:cNvGrpSpPr/>
            <p:nvPr/>
          </p:nvGrpSpPr>
          <p:grpSpPr>
            <a:xfrm flipH="1">
              <a:off x="7632190" y="4979204"/>
              <a:ext cx="856210" cy="1203788"/>
              <a:chOff x="4335987" y="774785"/>
              <a:chExt cx="887766" cy="1248156"/>
            </a:xfrm>
          </p:grpSpPr>
          <p:sp>
            <p:nvSpPr>
              <p:cNvPr id="26" name="이등변 삼각형 35">
                <a:extLst>
                  <a:ext uri="{FF2B5EF4-FFF2-40B4-BE49-F238E27FC236}">
                    <a16:creationId xmlns:a16="http://schemas.microsoft.com/office/drawing/2014/main" id="{E7AB89EA-D145-71BC-F5C7-2BD5365FA78C}"/>
                  </a:ext>
                </a:extLst>
              </p:cNvPr>
              <p:cNvSpPr/>
              <p:nvPr/>
            </p:nvSpPr>
            <p:spPr>
              <a:xfrm rot="5400000">
                <a:off x="4155792" y="954980"/>
                <a:ext cx="1248156" cy="887766"/>
              </a:xfrm>
              <a:prstGeom prst="triangle">
                <a:avLst/>
              </a:prstGeom>
              <a:solidFill>
                <a:srgbClr val="116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27" name="이등변 삼각형 36">
                <a:extLst>
                  <a:ext uri="{FF2B5EF4-FFF2-40B4-BE49-F238E27FC236}">
                    <a16:creationId xmlns:a16="http://schemas.microsoft.com/office/drawing/2014/main" id="{B340E54F-C794-BCB6-F59C-260F5AF11278}"/>
                  </a:ext>
                </a:extLst>
              </p:cNvPr>
              <p:cNvSpPr/>
              <p:nvPr/>
            </p:nvSpPr>
            <p:spPr>
              <a:xfrm rot="5400000">
                <a:off x="4284886" y="1008637"/>
                <a:ext cx="1097280" cy="780453"/>
              </a:xfrm>
              <a:prstGeom prst="triangle">
                <a:avLst/>
              </a:prstGeom>
              <a:solidFill>
                <a:srgbClr val="3D8E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sp>
          <p:nvSpPr>
            <p:cNvPr id="24" name="TextBox 23">
              <a:extLst>
                <a:ext uri="{FF2B5EF4-FFF2-40B4-BE49-F238E27FC236}">
                  <a16:creationId xmlns:a16="http://schemas.microsoft.com/office/drawing/2014/main" id="{4BE82396-2CE3-C8DC-CCFB-5F291B0B2849}"/>
                </a:ext>
              </a:extLst>
            </p:cNvPr>
            <p:cNvSpPr txBox="1"/>
            <p:nvPr/>
          </p:nvSpPr>
          <p:spPr>
            <a:xfrm>
              <a:off x="4802285" y="5231649"/>
              <a:ext cx="2752595" cy="469556"/>
            </a:xfrm>
            <a:prstGeom prst="rect">
              <a:avLst/>
            </a:prstGeom>
            <a:noFill/>
          </p:spPr>
          <p:txBody>
            <a:bodyPr wrap="square">
              <a:spAutoFit/>
            </a:bodyPr>
            <a:lstStyle/>
            <a:p>
              <a:pPr algn="ctr">
                <a:lnSpc>
                  <a:spcPct val="115000"/>
                </a:lnSpc>
                <a:spcAft>
                  <a:spcPts val="800"/>
                </a:spcAft>
              </a:pPr>
              <a:r>
                <a:rPr lang="ar-EG" b="1" dirty="0">
                  <a:latin typeface="Times New Roman" panose="02020603050405020304" pitchFamily="18" charset="0"/>
                  <a:ea typeface="Calibri" panose="020F0502020204030204" pitchFamily="34" charset="0"/>
                  <a:cs typeface="Adobe Arabic" panose="02040503050201020203" pitchFamily="18" charset="-78"/>
                </a:rPr>
                <a:t>تقديم تدريب جماعي مخصص  </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sp>
          <p:nvSpPr>
            <p:cNvPr id="25" name="TextBox 24">
              <a:extLst>
                <a:ext uri="{FF2B5EF4-FFF2-40B4-BE49-F238E27FC236}">
                  <a16:creationId xmlns:a16="http://schemas.microsoft.com/office/drawing/2014/main" id="{7BA97168-17EC-7299-56B1-7CCEB83EBBFC}"/>
                </a:ext>
              </a:extLst>
            </p:cNvPr>
            <p:cNvSpPr txBox="1"/>
            <p:nvPr/>
          </p:nvSpPr>
          <p:spPr>
            <a:xfrm>
              <a:off x="7786809" y="5319485"/>
              <a:ext cx="649842" cy="469106"/>
            </a:xfrm>
            <a:prstGeom prst="rect">
              <a:avLst/>
            </a:prstGeom>
            <a:noFill/>
          </p:spPr>
          <p:txBody>
            <a:bodyPr wrap="square" lIns="108000" rIns="108000" rtlCol="0">
              <a:spAutoFit/>
            </a:bodyPr>
            <a:lstStyle/>
            <a:p>
              <a:pPr algn="ctr"/>
              <a:r>
                <a:rPr lang="en-US" altLang="ko-KR" sz="2000" b="1" dirty="0">
                  <a:solidFill>
                    <a:schemeClr val="bg1"/>
                  </a:solidFill>
                  <a:cs typeface="Arial" pitchFamily="34" charset="0"/>
                </a:rPr>
                <a:t>03</a:t>
              </a:r>
              <a:endParaRPr lang="ko-KR" altLang="en-US" sz="2000" b="1" dirty="0">
                <a:solidFill>
                  <a:schemeClr val="bg1"/>
                </a:solidFill>
                <a:cs typeface="Arial" pitchFamily="34" charset="0"/>
              </a:endParaRPr>
            </a:p>
          </p:txBody>
        </p:sp>
      </p:grpSp>
      <p:sp>
        <p:nvSpPr>
          <p:cNvPr id="28" name="TextBox 27">
            <a:extLst>
              <a:ext uri="{FF2B5EF4-FFF2-40B4-BE49-F238E27FC236}">
                <a16:creationId xmlns:a16="http://schemas.microsoft.com/office/drawing/2014/main" id="{2C531063-E348-C9F9-E87F-8CECED5DB545}"/>
              </a:ext>
            </a:extLst>
          </p:cNvPr>
          <p:cNvSpPr txBox="1"/>
          <p:nvPr/>
        </p:nvSpPr>
        <p:spPr>
          <a:xfrm>
            <a:off x="2698136" y="3172321"/>
            <a:ext cx="9062369" cy="600164"/>
          </a:xfrm>
          <a:prstGeom prst="rect">
            <a:avLst/>
          </a:prstGeom>
          <a:noFill/>
        </p:spPr>
        <p:txBody>
          <a:bodyPr wrap="square">
            <a:spAutoFit/>
          </a:bodyPr>
          <a:lstStyle/>
          <a:p>
            <a:pPr marL="342900" indent="-342900" algn="just" rtl="1">
              <a:lnSpc>
                <a:spcPct val="150000"/>
              </a:lnSpc>
              <a:spcAft>
                <a:spcPts val="800"/>
              </a:spcAft>
              <a:buSzPct val="150000"/>
              <a:buBlip>
                <a:blip r:embed="rId2"/>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الوصف: تدريب الفريق على المهارات المطلوبة بشكل جماعي لتحسين الأداء، مع التركيز على التكامل والتنسيق.  </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
        <p:nvSpPr>
          <p:cNvPr id="29" name="TextBox 28">
            <a:extLst>
              <a:ext uri="{FF2B5EF4-FFF2-40B4-BE49-F238E27FC236}">
                <a16:creationId xmlns:a16="http://schemas.microsoft.com/office/drawing/2014/main" id="{01923856-9767-360E-3F6D-34EDA48A160E}"/>
              </a:ext>
            </a:extLst>
          </p:cNvPr>
          <p:cNvSpPr txBox="1"/>
          <p:nvPr/>
        </p:nvSpPr>
        <p:spPr>
          <a:xfrm>
            <a:off x="2852427" y="4049654"/>
            <a:ext cx="8908078" cy="1154162"/>
          </a:xfrm>
          <a:prstGeom prst="rect">
            <a:avLst/>
          </a:prstGeom>
          <a:noFill/>
        </p:spPr>
        <p:txBody>
          <a:bodyPr wrap="square">
            <a:spAutoFit/>
          </a:bodyPr>
          <a:lstStyle/>
          <a:p>
            <a:pPr marL="342900" indent="-342900" algn="just" rtl="1">
              <a:lnSpc>
                <a:spcPct val="150000"/>
              </a:lnSpc>
              <a:spcAft>
                <a:spcPts val="800"/>
              </a:spcAft>
              <a:buSzPct val="150000"/>
              <a:buBlip>
                <a:blip r:embed="rId2"/>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التطبيق في قطاع الطاقة: تدريب الفرق على تقنيات متقدمة مثل الأتمتة في محطات الطاقة أو إدارة المخاطر في الحقول النفطية.  </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
        <p:nvSpPr>
          <p:cNvPr id="30" name="TextBox 29">
            <a:extLst>
              <a:ext uri="{FF2B5EF4-FFF2-40B4-BE49-F238E27FC236}">
                <a16:creationId xmlns:a16="http://schemas.microsoft.com/office/drawing/2014/main" id="{C25C4E62-CCAC-BDD0-137A-50A107D97A41}"/>
              </a:ext>
            </a:extLst>
          </p:cNvPr>
          <p:cNvSpPr txBox="1"/>
          <p:nvPr/>
        </p:nvSpPr>
        <p:spPr>
          <a:xfrm>
            <a:off x="2852427" y="5368433"/>
            <a:ext cx="8908078" cy="1154162"/>
          </a:xfrm>
          <a:prstGeom prst="rect">
            <a:avLst/>
          </a:prstGeom>
          <a:noFill/>
        </p:spPr>
        <p:txBody>
          <a:bodyPr wrap="square">
            <a:spAutoFit/>
          </a:bodyPr>
          <a:lstStyle/>
          <a:p>
            <a:pPr marL="342900" lvl="0" indent="-342900" algn="just" rtl="1">
              <a:lnSpc>
                <a:spcPct val="150000"/>
              </a:lnSpc>
              <a:spcAft>
                <a:spcPts val="800"/>
              </a:spcAft>
              <a:buSzPct val="150000"/>
              <a:buBlip>
                <a:blip r:embed="rId2"/>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مثال: فريق تشغيل في منصة نفطية يرتكب أخطاء تشغيلية. تُنظم دورة تدريبية محاكاة لمدة يومين حول إجراءات التشغيل القياسية (</a:t>
            </a: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SOPs</a:t>
            </a: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  </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Tree>
    <p:extLst>
      <p:ext uri="{BB962C8B-B14F-4D97-AF65-F5344CB8AC3E}">
        <p14:creationId xmlns:p14="http://schemas.microsoft.com/office/powerpoint/2010/main" val="14891596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1000"/>
                                        <p:tgtEl>
                                          <p:spTgt spid="28"/>
                                        </p:tgtEl>
                                      </p:cBhvr>
                                    </p:animEffect>
                                    <p:anim calcmode="lin" valueType="num">
                                      <p:cBhvr>
                                        <p:cTn id="8" dur="1000" fill="hold"/>
                                        <p:tgtEl>
                                          <p:spTgt spid="28"/>
                                        </p:tgtEl>
                                        <p:attrNameLst>
                                          <p:attrName>ppt_x</p:attrName>
                                        </p:attrNameLst>
                                      </p:cBhvr>
                                      <p:tavLst>
                                        <p:tav tm="0">
                                          <p:val>
                                            <p:strVal val="#ppt_x"/>
                                          </p:val>
                                        </p:tav>
                                        <p:tav tm="100000">
                                          <p:val>
                                            <p:strVal val="#ppt_x"/>
                                          </p:val>
                                        </p:tav>
                                      </p:tavLst>
                                    </p:anim>
                                    <p:anim calcmode="lin" valueType="num">
                                      <p:cBhvr>
                                        <p:cTn id="9"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9"/>
                                        </p:tgtEl>
                                        <p:attrNameLst>
                                          <p:attrName>style.visibility</p:attrName>
                                        </p:attrNameLst>
                                      </p:cBhvr>
                                      <p:to>
                                        <p:strVal val="visible"/>
                                      </p:to>
                                    </p:set>
                                    <p:animEffect transition="in" filter="fade">
                                      <p:cBhvr>
                                        <p:cTn id="14" dur="1000"/>
                                        <p:tgtEl>
                                          <p:spTgt spid="29"/>
                                        </p:tgtEl>
                                      </p:cBhvr>
                                    </p:animEffect>
                                    <p:anim calcmode="lin" valueType="num">
                                      <p:cBhvr>
                                        <p:cTn id="15" dur="1000" fill="hold"/>
                                        <p:tgtEl>
                                          <p:spTgt spid="29"/>
                                        </p:tgtEl>
                                        <p:attrNameLst>
                                          <p:attrName>ppt_x</p:attrName>
                                        </p:attrNameLst>
                                      </p:cBhvr>
                                      <p:tavLst>
                                        <p:tav tm="0">
                                          <p:val>
                                            <p:strVal val="#ppt_x"/>
                                          </p:val>
                                        </p:tav>
                                        <p:tav tm="100000">
                                          <p:val>
                                            <p:strVal val="#ppt_x"/>
                                          </p:val>
                                        </p:tav>
                                      </p:tavLst>
                                    </p:anim>
                                    <p:anim calcmode="lin" valueType="num">
                                      <p:cBhvr>
                                        <p:cTn id="16"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0"/>
                                        </p:tgtEl>
                                        <p:attrNameLst>
                                          <p:attrName>style.visibility</p:attrName>
                                        </p:attrNameLst>
                                      </p:cBhvr>
                                      <p:to>
                                        <p:strVal val="visible"/>
                                      </p:to>
                                    </p:set>
                                    <p:animEffect transition="in" filter="fade">
                                      <p:cBhvr>
                                        <p:cTn id="21" dur="1000"/>
                                        <p:tgtEl>
                                          <p:spTgt spid="30"/>
                                        </p:tgtEl>
                                      </p:cBhvr>
                                    </p:animEffect>
                                    <p:anim calcmode="lin" valueType="num">
                                      <p:cBhvr>
                                        <p:cTn id="22" dur="1000" fill="hold"/>
                                        <p:tgtEl>
                                          <p:spTgt spid="30"/>
                                        </p:tgtEl>
                                        <p:attrNameLst>
                                          <p:attrName>ppt_x</p:attrName>
                                        </p:attrNameLst>
                                      </p:cBhvr>
                                      <p:tavLst>
                                        <p:tav tm="0">
                                          <p:val>
                                            <p:strVal val="#ppt_x"/>
                                          </p:val>
                                        </p:tav>
                                        <p:tav tm="100000">
                                          <p:val>
                                            <p:strVal val="#ppt_x"/>
                                          </p:val>
                                        </p:tav>
                                      </p:tavLst>
                                    </p:anim>
                                    <p:anim calcmode="lin" valueType="num">
                                      <p:cBhvr>
                                        <p:cTn id="23"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P spid="30" grpId="0"/>
    </p:bldLst>
  </p:timing>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2190733" y="675008"/>
            <a:ext cx="7810534" cy="968852"/>
            <a:chOff x="2190733" y="519096"/>
            <a:chExt cx="7810534" cy="968852"/>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190733" y="519096"/>
              <a:ext cx="7810534"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استراتيجيات معالجة ضعف الأداء الجماعي</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21" name="Group 20">
            <a:extLst>
              <a:ext uri="{FF2B5EF4-FFF2-40B4-BE49-F238E27FC236}">
                <a16:creationId xmlns:a16="http://schemas.microsoft.com/office/drawing/2014/main" id="{39C53EAD-95ED-9266-B29E-83D1AF87F397}"/>
              </a:ext>
            </a:extLst>
          </p:cNvPr>
          <p:cNvGrpSpPr/>
          <p:nvPr/>
        </p:nvGrpSpPr>
        <p:grpSpPr>
          <a:xfrm>
            <a:off x="7788797" y="1902906"/>
            <a:ext cx="3424390" cy="1026735"/>
            <a:chOff x="4473498" y="4979204"/>
            <a:chExt cx="4014902" cy="1203788"/>
          </a:xfrm>
        </p:grpSpPr>
        <p:sp>
          <p:nvSpPr>
            <p:cNvPr id="22" name="사각형: 둥근 모서리 33">
              <a:extLst>
                <a:ext uri="{FF2B5EF4-FFF2-40B4-BE49-F238E27FC236}">
                  <a16:creationId xmlns:a16="http://schemas.microsoft.com/office/drawing/2014/main" id="{B69CBE0C-358D-70DC-9459-6AAB75787AAE}"/>
                </a:ext>
              </a:extLst>
            </p:cNvPr>
            <p:cNvSpPr/>
            <p:nvPr/>
          </p:nvSpPr>
          <p:spPr>
            <a:xfrm flipH="1">
              <a:off x="4473498" y="5001978"/>
              <a:ext cx="3553947" cy="1158240"/>
            </a:xfrm>
            <a:prstGeom prst="roundRect">
              <a:avLst>
                <a:gd name="adj" fmla="val 8396"/>
              </a:avLst>
            </a:prstGeom>
            <a:solidFill>
              <a:schemeClr val="bg1"/>
            </a:solidFill>
            <a:ln w="38100">
              <a:solidFill>
                <a:srgbClr val="3D8E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nvGrpSpPr>
            <p:cNvPr id="23" name="그룹 34">
              <a:extLst>
                <a:ext uri="{FF2B5EF4-FFF2-40B4-BE49-F238E27FC236}">
                  <a16:creationId xmlns:a16="http://schemas.microsoft.com/office/drawing/2014/main" id="{C9E8D695-3BBE-02D5-AE44-C6D7862AA0E0}"/>
                </a:ext>
              </a:extLst>
            </p:cNvPr>
            <p:cNvGrpSpPr/>
            <p:nvPr/>
          </p:nvGrpSpPr>
          <p:grpSpPr>
            <a:xfrm flipH="1">
              <a:off x="7632190" y="4979204"/>
              <a:ext cx="856210" cy="1203788"/>
              <a:chOff x="4335987" y="774785"/>
              <a:chExt cx="887766" cy="1248156"/>
            </a:xfrm>
          </p:grpSpPr>
          <p:sp>
            <p:nvSpPr>
              <p:cNvPr id="26" name="이등변 삼각형 35">
                <a:extLst>
                  <a:ext uri="{FF2B5EF4-FFF2-40B4-BE49-F238E27FC236}">
                    <a16:creationId xmlns:a16="http://schemas.microsoft.com/office/drawing/2014/main" id="{E7AB89EA-D145-71BC-F5C7-2BD5365FA78C}"/>
                  </a:ext>
                </a:extLst>
              </p:cNvPr>
              <p:cNvSpPr/>
              <p:nvPr/>
            </p:nvSpPr>
            <p:spPr>
              <a:xfrm rot="5400000">
                <a:off x="4155792" y="954980"/>
                <a:ext cx="1248156" cy="887766"/>
              </a:xfrm>
              <a:prstGeom prst="triangle">
                <a:avLst/>
              </a:prstGeom>
              <a:solidFill>
                <a:srgbClr val="116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27" name="이등변 삼각형 36">
                <a:extLst>
                  <a:ext uri="{FF2B5EF4-FFF2-40B4-BE49-F238E27FC236}">
                    <a16:creationId xmlns:a16="http://schemas.microsoft.com/office/drawing/2014/main" id="{B340E54F-C794-BCB6-F59C-260F5AF11278}"/>
                  </a:ext>
                </a:extLst>
              </p:cNvPr>
              <p:cNvSpPr/>
              <p:nvPr/>
            </p:nvSpPr>
            <p:spPr>
              <a:xfrm rot="5400000">
                <a:off x="4284886" y="1008637"/>
                <a:ext cx="1097280" cy="780453"/>
              </a:xfrm>
              <a:prstGeom prst="triangle">
                <a:avLst/>
              </a:prstGeom>
              <a:solidFill>
                <a:srgbClr val="3D8E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sp>
          <p:nvSpPr>
            <p:cNvPr id="24" name="TextBox 23">
              <a:extLst>
                <a:ext uri="{FF2B5EF4-FFF2-40B4-BE49-F238E27FC236}">
                  <a16:creationId xmlns:a16="http://schemas.microsoft.com/office/drawing/2014/main" id="{4BE82396-2CE3-C8DC-CCFB-5F291B0B2849}"/>
                </a:ext>
              </a:extLst>
            </p:cNvPr>
            <p:cNvSpPr txBox="1"/>
            <p:nvPr/>
          </p:nvSpPr>
          <p:spPr>
            <a:xfrm>
              <a:off x="4802285" y="5231649"/>
              <a:ext cx="2752595" cy="469556"/>
            </a:xfrm>
            <a:prstGeom prst="rect">
              <a:avLst/>
            </a:prstGeom>
            <a:noFill/>
          </p:spPr>
          <p:txBody>
            <a:bodyPr wrap="square">
              <a:spAutoFit/>
            </a:bodyPr>
            <a:lstStyle/>
            <a:p>
              <a:pPr algn="ctr">
                <a:lnSpc>
                  <a:spcPct val="115000"/>
                </a:lnSpc>
                <a:spcAft>
                  <a:spcPts val="800"/>
                </a:spcAft>
              </a:pPr>
              <a:r>
                <a:rPr lang="ar-EG" b="1" dirty="0">
                  <a:latin typeface="Times New Roman" panose="02020603050405020304" pitchFamily="18" charset="0"/>
                  <a:ea typeface="Calibri" panose="020F0502020204030204" pitchFamily="34" charset="0"/>
                  <a:cs typeface="Adobe Arabic" panose="02040503050201020203" pitchFamily="18" charset="-78"/>
                </a:rPr>
                <a:t>تقديم تدريب جماعي مخصص  </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sp>
          <p:nvSpPr>
            <p:cNvPr id="25" name="TextBox 24">
              <a:extLst>
                <a:ext uri="{FF2B5EF4-FFF2-40B4-BE49-F238E27FC236}">
                  <a16:creationId xmlns:a16="http://schemas.microsoft.com/office/drawing/2014/main" id="{7BA97168-17EC-7299-56B1-7CCEB83EBBFC}"/>
                </a:ext>
              </a:extLst>
            </p:cNvPr>
            <p:cNvSpPr txBox="1"/>
            <p:nvPr/>
          </p:nvSpPr>
          <p:spPr>
            <a:xfrm>
              <a:off x="7786809" y="5319485"/>
              <a:ext cx="649842" cy="469106"/>
            </a:xfrm>
            <a:prstGeom prst="rect">
              <a:avLst/>
            </a:prstGeom>
            <a:noFill/>
          </p:spPr>
          <p:txBody>
            <a:bodyPr wrap="square" lIns="108000" rIns="108000" rtlCol="0">
              <a:spAutoFit/>
            </a:bodyPr>
            <a:lstStyle/>
            <a:p>
              <a:pPr algn="ctr"/>
              <a:r>
                <a:rPr lang="en-US" altLang="ko-KR" sz="2000" b="1" dirty="0">
                  <a:solidFill>
                    <a:schemeClr val="bg1"/>
                  </a:solidFill>
                  <a:cs typeface="Arial" pitchFamily="34" charset="0"/>
                </a:rPr>
                <a:t>03</a:t>
              </a:r>
              <a:endParaRPr lang="ko-KR" altLang="en-US" sz="2000" b="1" dirty="0">
                <a:solidFill>
                  <a:schemeClr val="bg1"/>
                </a:solidFill>
                <a:cs typeface="Arial" pitchFamily="34" charset="0"/>
              </a:endParaRPr>
            </a:p>
          </p:txBody>
        </p:sp>
      </p:grpSp>
      <p:sp>
        <p:nvSpPr>
          <p:cNvPr id="17" name="TextBox 16">
            <a:extLst>
              <a:ext uri="{FF2B5EF4-FFF2-40B4-BE49-F238E27FC236}">
                <a16:creationId xmlns:a16="http://schemas.microsoft.com/office/drawing/2014/main" id="{BE0C54C6-EA34-3467-3ACE-854CC7917D81}"/>
              </a:ext>
            </a:extLst>
          </p:cNvPr>
          <p:cNvSpPr txBox="1"/>
          <p:nvPr/>
        </p:nvSpPr>
        <p:spPr>
          <a:xfrm>
            <a:off x="1281363" y="3001888"/>
            <a:ext cx="9062369" cy="600164"/>
          </a:xfrm>
          <a:prstGeom prst="rect">
            <a:avLst/>
          </a:prstGeom>
          <a:noFill/>
        </p:spPr>
        <p:txBody>
          <a:bodyPr wrap="square">
            <a:spAutoFit/>
          </a:bodyPr>
          <a:lstStyle/>
          <a:p>
            <a:pPr algn="just" rtl="1">
              <a:lnSpc>
                <a:spcPct val="150000"/>
              </a:lnSpc>
              <a:spcAft>
                <a:spcPts val="800"/>
              </a:spcAft>
              <a:buSzPct val="150000"/>
            </a:pPr>
            <a:r>
              <a:rPr lang="ar-SA" sz="2400" dirty="0">
                <a:solidFill>
                  <a:srgbClr val="168489"/>
                </a:solidFill>
                <a:latin typeface="Calibri" panose="020F0502020204030204" pitchFamily="34" charset="0"/>
                <a:ea typeface="Calibri" panose="020F0502020204030204" pitchFamily="34" charset="0"/>
                <a:cs typeface="Adobe Arabic" panose="02040503050201020203" pitchFamily="18" charset="-78"/>
              </a:rPr>
              <a:t>الخطوات:  </a:t>
            </a:r>
            <a:endParaRPr lang="en-US" sz="2400" dirty="0">
              <a:solidFill>
                <a:srgbClr val="168489"/>
              </a:solidFill>
              <a:latin typeface="Calibri" panose="020F0502020204030204" pitchFamily="34" charset="0"/>
              <a:ea typeface="Calibri" panose="020F0502020204030204" pitchFamily="34" charset="0"/>
              <a:cs typeface="Adobe Arabic" panose="02040503050201020203" pitchFamily="18" charset="-78"/>
            </a:endParaRPr>
          </a:p>
        </p:txBody>
      </p:sp>
      <p:sp>
        <p:nvSpPr>
          <p:cNvPr id="18" name="TextBox 17">
            <a:extLst>
              <a:ext uri="{FF2B5EF4-FFF2-40B4-BE49-F238E27FC236}">
                <a16:creationId xmlns:a16="http://schemas.microsoft.com/office/drawing/2014/main" id="{F1F0C861-E98E-3253-A8EF-FE8B593E10AA}"/>
              </a:ext>
            </a:extLst>
          </p:cNvPr>
          <p:cNvSpPr txBox="1"/>
          <p:nvPr/>
        </p:nvSpPr>
        <p:spPr>
          <a:xfrm>
            <a:off x="1435654" y="3805918"/>
            <a:ext cx="8908078" cy="600164"/>
          </a:xfrm>
          <a:prstGeom prst="rect">
            <a:avLst/>
          </a:prstGeom>
          <a:noFill/>
        </p:spPr>
        <p:txBody>
          <a:bodyPr wrap="square">
            <a:spAutoFit/>
          </a:bodyPr>
          <a:lstStyle/>
          <a:p>
            <a:pPr marL="342900" lvl="0" indent="-342900" algn="just" rtl="1">
              <a:lnSpc>
                <a:spcPct val="150000"/>
              </a:lnSpc>
              <a:spcAft>
                <a:spcPts val="800"/>
              </a:spcAft>
              <a:buSzPct val="15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تحديد الفجوات المهارية عبر تقييم أداء الفريق.  </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
        <p:nvSpPr>
          <p:cNvPr id="19" name="TextBox 18">
            <a:extLst>
              <a:ext uri="{FF2B5EF4-FFF2-40B4-BE49-F238E27FC236}">
                <a16:creationId xmlns:a16="http://schemas.microsoft.com/office/drawing/2014/main" id="{E85041A4-8FA3-8CEA-2A3B-3D9CDAC18FF5}"/>
              </a:ext>
            </a:extLst>
          </p:cNvPr>
          <p:cNvSpPr txBox="1"/>
          <p:nvPr/>
        </p:nvSpPr>
        <p:spPr>
          <a:xfrm>
            <a:off x="1435654" y="4609948"/>
            <a:ext cx="8908078" cy="600164"/>
          </a:xfrm>
          <a:prstGeom prst="rect">
            <a:avLst/>
          </a:prstGeom>
          <a:noFill/>
        </p:spPr>
        <p:txBody>
          <a:bodyPr wrap="square">
            <a:spAutoFit/>
          </a:bodyPr>
          <a:lstStyle/>
          <a:p>
            <a:pPr marL="342900" indent="-342900" algn="just" rtl="1">
              <a:lnSpc>
                <a:spcPct val="150000"/>
              </a:lnSpc>
              <a:spcAft>
                <a:spcPts val="800"/>
              </a:spcAft>
              <a:buSzPct val="15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تصميم برنامج تدريبي جماعي (مثل ورش عمل عملية).  </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
        <p:nvSpPr>
          <p:cNvPr id="20" name="TextBox 19">
            <a:extLst>
              <a:ext uri="{FF2B5EF4-FFF2-40B4-BE49-F238E27FC236}">
                <a16:creationId xmlns:a16="http://schemas.microsoft.com/office/drawing/2014/main" id="{C5B3439A-563A-C74F-D367-2B493288DED5}"/>
              </a:ext>
            </a:extLst>
          </p:cNvPr>
          <p:cNvSpPr txBox="1"/>
          <p:nvPr/>
        </p:nvSpPr>
        <p:spPr>
          <a:xfrm>
            <a:off x="1435654" y="5471920"/>
            <a:ext cx="8908078" cy="600164"/>
          </a:xfrm>
          <a:prstGeom prst="rect">
            <a:avLst/>
          </a:prstGeom>
          <a:noFill/>
        </p:spPr>
        <p:txBody>
          <a:bodyPr wrap="square">
            <a:spAutoFit/>
          </a:bodyPr>
          <a:lstStyle/>
          <a:p>
            <a:pPr marL="342900" lvl="0" indent="-342900" algn="just" rtl="1">
              <a:lnSpc>
                <a:spcPct val="150000"/>
              </a:lnSpc>
              <a:spcAft>
                <a:spcPts val="800"/>
              </a:spcAft>
              <a:buSzPct val="15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تقييم الأداء الجماعي بعد التدريب عبر مشاريع تجريبية.</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Tree>
    <p:extLst>
      <p:ext uri="{BB962C8B-B14F-4D97-AF65-F5344CB8AC3E}">
        <p14:creationId xmlns:p14="http://schemas.microsoft.com/office/powerpoint/2010/main" val="13270853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anim calcmode="lin" valueType="num">
                                      <p:cBhvr>
                                        <p:cTn id="8" dur="1000" fill="hold"/>
                                        <p:tgtEl>
                                          <p:spTgt spid="17"/>
                                        </p:tgtEl>
                                        <p:attrNameLst>
                                          <p:attrName>ppt_x</p:attrName>
                                        </p:attrNameLst>
                                      </p:cBhvr>
                                      <p:tavLst>
                                        <p:tav tm="0">
                                          <p:val>
                                            <p:strVal val="#ppt_x"/>
                                          </p:val>
                                        </p:tav>
                                        <p:tav tm="100000">
                                          <p:val>
                                            <p:strVal val="#ppt_x"/>
                                          </p:val>
                                        </p:tav>
                                      </p:tavLst>
                                    </p:anim>
                                    <p:anim calcmode="lin" valueType="num">
                                      <p:cBhvr>
                                        <p:cTn id="9"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8"/>
                                        </p:tgtEl>
                                        <p:attrNameLst>
                                          <p:attrName>style.visibility</p:attrName>
                                        </p:attrNameLst>
                                      </p:cBhvr>
                                      <p:to>
                                        <p:strVal val="visible"/>
                                      </p:to>
                                    </p:set>
                                    <p:animEffect transition="in" filter="fade">
                                      <p:cBhvr>
                                        <p:cTn id="14" dur="1000"/>
                                        <p:tgtEl>
                                          <p:spTgt spid="18"/>
                                        </p:tgtEl>
                                      </p:cBhvr>
                                    </p:animEffect>
                                    <p:anim calcmode="lin" valueType="num">
                                      <p:cBhvr>
                                        <p:cTn id="15" dur="1000" fill="hold"/>
                                        <p:tgtEl>
                                          <p:spTgt spid="18"/>
                                        </p:tgtEl>
                                        <p:attrNameLst>
                                          <p:attrName>ppt_x</p:attrName>
                                        </p:attrNameLst>
                                      </p:cBhvr>
                                      <p:tavLst>
                                        <p:tav tm="0">
                                          <p:val>
                                            <p:strVal val="#ppt_x"/>
                                          </p:val>
                                        </p:tav>
                                        <p:tav tm="100000">
                                          <p:val>
                                            <p:strVal val="#ppt_x"/>
                                          </p:val>
                                        </p:tav>
                                      </p:tavLst>
                                    </p:anim>
                                    <p:anim calcmode="lin" valueType="num">
                                      <p:cBhvr>
                                        <p:cTn id="16"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fade">
                                      <p:cBhvr>
                                        <p:cTn id="21" dur="1000"/>
                                        <p:tgtEl>
                                          <p:spTgt spid="19"/>
                                        </p:tgtEl>
                                      </p:cBhvr>
                                    </p:animEffect>
                                    <p:anim calcmode="lin" valueType="num">
                                      <p:cBhvr>
                                        <p:cTn id="22" dur="1000" fill="hold"/>
                                        <p:tgtEl>
                                          <p:spTgt spid="19"/>
                                        </p:tgtEl>
                                        <p:attrNameLst>
                                          <p:attrName>ppt_x</p:attrName>
                                        </p:attrNameLst>
                                      </p:cBhvr>
                                      <p:tavLst>
                                        <p:tav tm="0">
                                          <p:val>
                                            <p:strVal val="#ppt_x"/>
                                          </p:val>
                                        </p:tav>
                                        <p:tav tm="100000">
                                          <p:val>
                                            <p:strVal val="#ppt_x"/>
                                          </p:val>
                                        </p:tav>
                                      </p:tavLst>
                                    </p:anim>
                                    <p:anim calcmode="lin" valueType="num">
                                      <p:cBhvr>
                                        <p:cTn id="23"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20"/>
                                        </p:tgtEl>
                                        <p:attrNameLst>
                                          <p:attrName>style.visibility</p:attrName>
                                        </p:attrNameLst>
                                      </p:cBhvr>
                                      <p:to>
                                        <p:strVal val="visible"/>
                                      </p:to>
                                    </p:set>
                                    <p:animEffect transition="in" filter="fade">
                                      <p:cBhvr>
                                        <p:cTn id="28" dur="1000"/>
                                        <p:tgtEl>
                                          <p:spTgt spid="20"/>
                                        </p:tgtEl>
                                      </p:cBhvr>
                                    </p:animEffect>
                                    <p:anim calcmode="lin" valueType="num">
                                      <p:cBhvr>
                                        <p:cTn id="29" dur="1000" fill="hold"/>
                                        <p:tgtEl>
                                          <p:spTgt spid="20"/>
                                        </p:tgtEl>
                                        <p:attrNameLst>
                                          <p:attrName>ppt_x</p:attrName>
                                        </p:attrNameLst>
                                      </p:cBhvr>
                                      <p:tavLst>
                                        <p:tav tm="0">
                                          <p:val>
                                            <p:strVal val="#ppt_x"/>
                                          </p:val>
                                        </p:tav>
                                        <p:tav tm="100000">
                                          <p:val>
                                            <p:strVal val="#ppt_x"/>
                                          </p:val>
                                        </p:tav>
                                      </p:tavLst>
                                    </p:anim>
                                    <p:anim calcmode="lin" valueType="num">
                                      <p:cBhvr>
                                        <p:cTn id="30"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9" grpId="0"/>
      <p:bldP spid="20" grpId="0"/>
    </p:bldLst>
  </p:timing>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2190733" y="675008"/>
            <a:ext cx="7810534" cy="968852"/>
            <a:chOff x="2190733" y="519096"/>
            <a:chExt cx="7810534" cy="968852"/>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190733" y="519096"/>
              <a:ext cx="7810534"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استراتيجيات معالجة ضعف الأداء الجماعي</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14" name="Group 13">
            <a:extLst>
              <a:ext uri="{FF2B5EF4-FFF2-40B4-BE49-F238E27FC236}">
                <a16:creationId xmlns:a16="http://schemas.microsoft.com/office/drawing/2014/main" id="{B211A10C-3901-D434-A1E1-4576A0591D6C}"/>
              </a:ext>
            </a:extLst>
          </p:cNvPr>
          <p:cNvGrpSpPr/>
          <p:nvPr/>
        </p:nvGrpSpPr>
        <p:grpSpPr>
          <a:xfrm>
            <a:off x="7943091" y="2089729"/>
            <a:ext cx="3424390" cy="1026735"/>
            <a:chOff x="4473498" y="3511129"/>
            <a:chExt cx="4014902" cy="1203788"/>
          </a:xfrm>
        </p:grpSpPr>
        <p:sp>
          <p:nvSpPr>
            <p:cNvPr id="15" name="사각형: 둥근 모서리 33">
              <a:extLst>
                <a:ext uri="{FF2B5EF4-FFF2-40B4-BE49-F238E27FC236}">
                  <a16:creationId xmlns:a16="http://schemas.microsoft.com/office/drawing/2014/main" id="{F1965AFD-45DB-B121-DA17-0A61CE00ED17}"/>
                </a:ext>
              </a:extLst>
            </p:cNvPr>
            <p:cNvSpPr/>
            <p:nvPr/>
          </p:nvSpPr>
          <p:spPr>
            <a:xfrm flipH="1">
              <a:off x="4473498" y="3533903"/>
              <a:ext cx="3553947" cy="1158240"/>
            </a:xfrm>
            <a:prstGeom prst="roundRect">
              <a:avLst>
                <a:gd name="adj" fmla="val 8396"/>
              </a:avLst>
            </a:prstGeom>
            <a:solidFill>
              <a:schemeClr val="bg1"/>
            </a:solidFill>
            <a:ln w="38100">
              <a:solidFill>
                <a:srgbClr val="FFCC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nvGrpSpPr>
            <p:cNvPr id="16" name="그룹 34">
              <a:extLst>
                <a:ext uri="{FF2B5EF4-FFF2-40B4-BE49-F238E27FC236}">
                  <a16:creationId xmlns:a16="http://schemas.microsoft.com/office/drawing/2014/main" id="{2D19D7A9-1324-A2D2-4439-F4E7BFD0AC94}"/>
                </a:ext>
              </a:extLst>
            </p:cNvPr>
            <p:cNvGrpSpPr/>
            <p:nvPr/>
          </p:nvGrpSpPr>
          <p:grpSpPr>
            <a:xfrm flipH="1">
              <a:off x="7632190" y="3511129"/>
              <a:ext cx="856210" cy="1203788"/>
              <a:chOff x="4335987" y="774785"/>
              <a:chExt cx="887766" cy="1248156"/>
            </a:xfrm>
          </p:grpSpPr>
          <p:sp>
            <p:nvSpPr>
              <p:cNvPr id="19" name="이등변 삼각형 35">
                <a:extLst>
                  <a:ext uri="{FF2B5EF4-FFF2-40B4-BE49-F238E27FC236}">
                    <a16:creationId xmlns:a16="http://schemas.microsoft.com/office/drawing/2014/main" id="{24713F78-8EA3-804D-30C3-F32B2681E735}"/>
                  </a:ext>
                </a:extLst>
              </p:cNvPr>
              <p:cNvSpPr/>
              <p:nvPr/>
            </p:nvSpPr>
            <p:spPr>
              <a:xfrm rot="5400000">
                <a:off x="4155792" y="954980"/>
                <a:ext cx="1248156" cy="887766"/>
              </a:xfrm>
              <a:prstGeom prst="triangle">
                <a:avLst/>
              </a:prstGeom>
              <a:solidFill>
                <a:srgbClr val="DAA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20" name="이등변 삼각형 36">
                <a:extLst>
                  <a:ext uri="{FF2B5EF4-FFF2-40B4-BE49-F238E27FC236}">
                    <a16:creationId xmlns:a16="http://schemas.microsoft.com/office/drawing/2014/main" id="{9261DB08-29AE-E707-B1B5-520518837DAC}"/>
                  </a:ext>
                </a:extLst>
              </p:cNvPr>
              <p:cNvSpPr/>
              <p:nvPr/>
            </p:nvSpPr>
            <p:spPr>
              <a:xfrm rot="5400000">
                <a:off x="4284886" y="1008637"/>
                <a:ext cx="1097280" cy="780453"/>
              </a:xfrm>
              <a:prstGeom prst="triangle">
                <a:avLst/>
              </a:prstGeom>
              <a:solidFill>
                <a:srgbClr val="FFCB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sp>
          <p:nvSpPr>
            <p:cNvPr id="17" name="TextBox 16">
              <a:extLst>
                <a:ext uri="{FF2B5EF4-FFF2-40B4-BE49-F238E27FC236}">
                  <a16:creationId xmlns:a16="http://schemas.microsoft.com/office/drawing/2014/main" id="{DB70A379-9014-FA11-A6BC-FB857FEF97C3}"/>
                </a:ext>
              </a:extLst>
            </p:cNvPr>
            <p:cNvSpPr txBox="1"/>
            <p:nvPr/>
          </p:nvSpPr>
          <p:spPr>
            <a:xfrm>
              <a:off x="4776227" y="3748537"/>
              <a:ext cx="2752595" cy="469556"/>
            </a:xfrm>
            <a:prstGeom prst="rect">
              <a:avLst/>
            </a:prstGeom>
            <a:noFill/>
          </p:spPr>
          <p:txBody>
            <a:bodyPr wrap="square">
              <a:spAutoFit/>
            </a:bodyPr>
            <a:lstStyle/>
            <a:p>
              <a:pPr algn="ctr">
                <a:lnSpc>
                  <a:spcPct val="115000"/>
                </a:lnSpc>
                <a:spcAft>
                  <a:spcPts val="800"/>
                </a:spcAft>
              </a:pPr>
              <a:r>
                <a:rPr lang="ar-EG" b="1" dirty="0">
                  <a:latin typeface="Times New Roman" panose="02020603050405020304" pitchFamily="18" charset="0"/>
                  <a:ea typeface="Calibri" panose="020F0502020204030204" pitchFamily="34" charset="0"/>
                  <a:cs typeface="Adobe Arabic" panose="02040503050201020203" pitchFamily="18" charset="-78"/>
                </a:rPr>
                <a:t>تصميم نظام تحفيز جماعي  </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sp>
          <p:nvSpPr>
            <p:cNvPr id="18" name="TextBox 17">
              <a:extLst>
                <a:ext uri="{FF2B5EF4-FFF2-40B4-BE49-F238E27FC236}">
                  <a16:creationId xmlns:a16="http://schemas.microsoft.com/office/drawing/2014/main" id="{AF83250E-E2BB-596E-A9D2-687F1E1E3A5D}"/>
                </a:ext>
              </a:extLst>
            </p:cNvPr>
            <p:cNvSpPr txBox="1"/>
            <p:nvPr/>
          </p:nvSpPr>
          <p:spPr>
            <a:xfrm>
              <a:off x="7824582" y="3823094"/>
              <a:ext cx="649842" cy="469106"/>
            </a:xfrm>
            <a:prstGeom prst="rect">
              <a:avLst/>
            </a:prstGeom>
            <a:noFill/>
          </p:spPr>
          <p:txBody>
            <a:bodyPr wrap="square" lIns="108000" rIns="108000" rtlCol="0">
              <a:spAutoFit/>
            </a:bodyPr>
            <a:lstStyle/>
            <a:p>
              <a:pPr algn="ctr"/>
              <a:r>
                <a:rPr lang="en-US" altLang="ko-KR" sz="2000" b="1" dirty="0">
                  <a:solidFill>
                    <a:schemeClr val="bg1"/>
                  </a:solidFill>
                  <a:cs typeface="Arial" pitchFamily="34" charset="0"/>
                </a:rPr>
                <a:t>04</a:t>
              </a:r>
              <a:endParaRPr lang="ko-KR" altLang="en-US" sz="2000" b="1" dirty="0">
                <a:solidFill>
                  <a:schemeClr val="bg1"/>
                </a:solidFill>
                <a:cs typeface="Arial" pitchFamily="34" charset="0"/>
              </a:endParaRPr>
            </a:p>
          </p:txBody>
        </p:sp>
      </p:grpSp>
      <p:sp>
        <p:nvSpPr>
          <p:cNvPr id="28" name="TextBox 27">
            <a:extLst>
              <a:ext uri="{FF2B5EF4-FFF2-40B4-BE49-F238E27FC236}">
                <a16:creationId xmlns:a16="http://schemas.microsoft.com/office/drawing/2014/main" id="{36EAF200-39AA-4DAB-ABE5-C5E0262B2231}"/>
              </a:ext>
            </a:extLst>
          </p:cNvPr>
          <p:cNvSpPr txBox="1"/>
          <p:nvPr/>
        </p:nvSpPr>
        <p:spPr>
          <a:xfrm>
            <a:off x="2698136" y="3172321"/>
            <a:ext cx="9062369" cy="600164"/>
          </a:xfrm>
          <a:prstGeom prst="rect">
            <a:avLst/>
          </a:prstGeom>
          <a:noFill/>
        </p:spPr>
        <p:txBody>
          <a:bodyPr wrap="square">
            <a:spAutoFit/>
          </a:bodyPr>
          <a:lstStyle/>
          <a:p>
            <a:pPr marL="342900" indent="-342900" algn="just" rtl="1">
              <a:lnSpc>
                <a:spcPct val="150000"/>
              </a:lnSpc>
              <a:spcAft>
                <a:spcPts val="800"/>
              </a:spcAft>
              <a:buSzPct val="150000"/>
              <a:buBlip>
                <a:blip r:embed="rId2"/>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الوصف: إنشاء برامج مكافآت أو تقدير للفريق ككل لتعزيز الدافعية وتحقيق الأهداف المشتركة.  </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
        <p:nvSpPr>
          <p:cNvPr id="29" name="TextBox 28">
            <a:extLst>
              <a:ext uri="{FF2B5EF4-FFF2-40B4-BE49-F238E27FC236}">
                <a16:creationId xmlns:a16="http://schemas.microsoft.com/office/drawing/2014/main" id="{2B24A971-ADEA-7E27-43C0-723617AB5F5C}"/>
              </a:ext>
            </a:extLst>
          </p:cNvPr>
          <p:cNvSpPr txBox="1"/>
          <p:nvPr/>
        </p:nvSpPr>
        <p:spPr>
          <a:xfrm>
            <a:off x="2852427" y="4135331"/>
            <a:ext cx="8908078" cy="1154162"/>
          </a:xfrm>
          <a:prstGeom prst="rect">
            <a:avLst/>
          </a:prstGeom>
          <a:noFill/>
        </p:spPr>
        <p:txBody>
          <a:bodyPr wrap="square">
            <a:spAutoFit/>
          </a:bodyPr>
          <a:lstStyle/>
          <a:p>
            <a:pPr marL="342900" indent="-342900" algn="just" rtl="1">
              <a:lnSpc>
                <a:spcPct val="150000"/>
              </a:lnSpc>
              <a:spcAft>
                <a:spcPts val="800"/>
              </a:spcAft>
              <a:buSzPct val="150000"/>
              <a:buBlip>
                <a:blip r:embed="rId2"/>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التطبيق في قطاع الطاقة: مكافأة الفرق التي تحقق أهداف السلامة، الكفاءة، أو الاستدامة (مثل تقليل الانبعاثات).  </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
        <p:nvSpPr>
          <p:cNvPr id="30" name="TextBox 29">
            <a:extLst>
              <a:ext uri="{FF2B5EF4-FFF2-40B4-BE49-F238E27FC236}">
                <a16:creationId xmlns:a16="http://schemas.microsoft.com/office/drawing/2014/main" id="{761DCCF7-5A4D-7407-3111-84F98CC2121A}"/>
              </a:ext>
            </a:extLst>
          </p:cNvPr>
          <p:cNvSpPr txBox="1"/>
          <p:nvPr/>
        </p:nvSpPr>
        <p:spPr>
          <a:xfrm>
            <a:off x="2852427" y="5368433"/>
            <a:ext cx="8908078" cy="1154162"/>
          </a:xfrm>
          <a:prstGeom prst="rect">
            <a:avLst/>
          </a:prstGeom>
          <a:noFill/>
        </p:spPr>
        <p:txBody>
          <a:bodyPr wrap="square">
            <a:spAutoFit/>
          </a:bodyPr>
          <a:lstStyle/>
          <a:p>
            <a:pPr marL="342900" lvl="0" indent="-342900" algn="just" rtl="1">
              <a:lnSpc>
                <a:spcPct val="150000"/>
              </a:lnSpc>
              <a:spcAft>
                <a:spcPts val="800"/>
              </a:spcAft>
              <a:buSzPct val="150000"/>
              <a:buBlip>
                <a:blip r:embed="rId2"/>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مثال: فريق صيانة في محطة طاقة شمسية يعاني من انخفاض الإنتاجية. تُقدم الشركة مكافأة جماعية لإكمال الصيانة الدورية دون أخطاء، مع الإشادة في النشرة الداخلية.  </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Tree>
    <p:extLst>
      <p:ext uri="{BB962C8B-B14F-4D97-AF65-F5344CB8AC3E}">
        <p14:creationId xmlns:p14="http://schemas.microsoft.com/office/powerpoint/2010/main" val="14071977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1000"/>
                                        <p:tgtEl>
                                          <p:spTgt spid="28"/>
                                        </p:tgtEl>
                                      </p:cBhvr>
                                    </p:animEffect>
                                    <p:anim calcmode="lin" valueType="num">
                                      <p:cBhvr>
                                        <p:cTn id="8" dur="1000" fill="hold"/>
                                        <p:tgtEl>
                                          <p:spTgt spid="28"/>
                                        </p:tgtEl>
                                        <p:attrNameLst>
                                          <p:attrName>ppt_x</p:attrName>
                                        </p:attrNameLst>
                                      </p:cBhvr>
                                      <p:tavLst>
                                        <p:tav tm="0">
                                          <p:val>
                                            <p:strVal val="#ppt_x"/>
                                          </p:val>
                                        </p:tav>
                                        <p:tav tm="100000">
                                          <p:val>
                                            <p:strVal val="#ppt_x"/>
                                          </p:val>
                                        </p:tav>
                                      </p:tavLst>
                                    </p:anim>
                                    <p:anim calcmode="lin" valueType="num">
                                      <p:cBhvr>
                                        <p:cTn id="9"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9"/>
                                        </p:tgtEl>
                                        <p:attrNameLst>
                                          <p:attrName>style.visibility</p:attrName>
                                        </p:attrNameLst>
                                      </p:cBhvr>
                                      <p:to>
                                        <p:strVal val="visible"/>
                                      </p:to>
                                    </p:set>
                                    <p:animEffect transition="in" filter="fade">
                                      <p:cBhvr>
                                        <p:cTn id="14" dur="1000"/>
                                        <p:tgtEl>
                                          <p:spTgt spid="29"/>
                                        </p:tgtEl>
                                      </p:cBhvr>
                                    </p:animEffect>
                                    <p:anim calcmode="lin" valueType="num">
                                      <p:cBhvr>
                                        <p:cTn id="15" dur="1000" fill="hold"/>
                                        <p:tgtEl>
                                          <p:spTgt spid="29"/>
                                        </p:tgtEl>
                                        <p:attrNameLst>
                                          <p:attrName>ppt_x</p:attrName>
                                        </p:attrNameLst>
                                      </p:cBhvr>
                                      <p:tavLst>
                                        <p:tav tm="0">
                                          <p:val>
                                            <p:strVal val="#ppt_x"/>
                                          </p:val>
                                        </p:tav>
                                        <p:tav tm="100000">
                                          <p:val>
                                            <p:strVal val="#ppt_x"/>
                                          </p:val>
                                        </p:tav>
                                      </p:tavLst>
                                    </p:anim>
                                    <p:anim calcmode="lin" valueType="num">
                                      <p:cBhvr>
                                        <p:cTn id="16"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0"/>
                                        </p:tgtEl>
                                        <p:attrNameLst>
                                          <p:attrName>style.visibility</p:attrName>
                                        </p:attrNameLst>
                                      </p:cBhvr>
                                      <p:to>
                                        <p:strVal val="visible"/>
                                      </p:to>
                                    </p:set>
                                    <p:animEffect transition="in" filter="fade">
                                      <p:cBhvr>
                                        <p:cTn id="21" dur="1000"/>
                                        <p:tgtEl>
                                          <p:spTgt spid="30"/>
                                        </p:tgtEl>
                                      </p:cBhvr>
                                    </p:animEffect>
                                    <p:anim calcmode="lin" valueType="num">
                                      <p:cBhvr>
                                        <p:cTn id="22" dur="1000" fill="hold"/>
                                        <p:tgtEl>
                                          <p:spTgt spid="30"/>
                                        </p:tgtEl>
                                        <p:attrNameLst>
                                          <p:attrName>ppt_x</p:attrName>
                                        </p:attrNameLst>
                                      </p:cBhvr>
                                      <p:tavLst>
                                        <p:tav tm="0">
                                          <p:val>
                                            <p:strVal val="#ppt_x"/>
                                          </p:val>
                                        </p:tav>
                                        <p:tav tm="100000">
                                          <p:val>
                                            <p:strVal val="#ppt_x"/>
                                          </p:val>
                                        </p:tav>
                                      </p:tavLst>
                                    </p:anim>
                                    <p:anim calcmode="lin" valueType="num">
                                      <p:cBhvr>
                                        <p:cTn id="23"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P spid="30" grpId="0"/>
    </p:bldLst>
  </p:timing>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2190733" y="675008"/>
            <a:ext cx="7810534" cy="968852"/>
            <a:chOff x="2190733" y="519096"/>
            <a:chExt cx="7810534" cy="968852"/>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190733" y="519096"/>
              <a:ext cx="7810534"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استراتيجيات معالجة ضعف الأداء الجماعي</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14" name="Group 13">
            <a:extLst>
              <a:ext uri="{FF2B5EF4-FFF2-40B4-BE49-F238E27FC236}">
                <a16:creationId xmlns:a16="http://schemas.microsoft.com/office/drawing/2014/main" id="{B211A10C-3901-D434-A1E1-4576A0591D6C}"/>
              </a:ext>
            </a:extLst>
          </p:cNvPr>
          <p:cNvGrpSpPr/>
          <p:nvPr/>
        </p:nvGrpSpPr>
        <p:grpSpPr>
          <a:xfrm>
            <a:off x="7943091" y="2089729"/>
            <a:ext cx="3424390" cy="1026735"/>
            <a:chOff x="4473498" y="3511129"/>
            <a:chExt cx="4014902" cy="1203788"/>
          </a:xfrm>
        </p:grpSpPr>
        <p:sp>
          <p:nvSpPr>
            <p:cNvPr id="15" name="사각형: 둥근 모서리 33">
              <a:extLst>
                <a:ext uri="{FF2B5EF4-FFF2-40B4-BE49-F238E27FC236}">
                  <a16:creationId xmlns:a16="http://schemas.microsoft.com/office/drawing/2014/main" id="{F1965AFD-45DB-B121-DA17-0A61CE00ED17}"/>
                </a:ext>
              </a:extLst>
            </p:cNvPr>
            <p:cNvSpPr/>
            <p:nvPr/>
          </p:nvSpPr>
          <p:spPr>
            <a:xfrm flipH="1">
              <a:off x="4473498" y="3533903"/>
              <a:ext cx="3553947" cy="1158240"/>
            </a:xfrm>
            <a:prstGeom prst="roundRect">
              <a:avLst>
                <a:gd name="adj" fmla="val 8396"/>
              </a:avLst>
            </a:prstGeom>
            <a:solidFill>
              <a:schemeClr val="bg1"/>
            </a:solidFill>
            <a:ln w="38100">
              <a:solidFill>
                <a:srgbClr val="FFCC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nvGrpSpPr>
            <p:cNvPr id="16" name="그룹 34">
              <a:extLst>
                <a:ext uri="{FF2B5EF4-FFF2-40B4-BE49-F238E27FC236}">
                  <a16:creationId xmlns:a16="http://schemas.microsoft.com/office/drawing/2014/main" id="{2D19D7A9-1324-A2D2-4439-F4E7BFD0AC94}"/>
                </a:ext>
              </a:extLst>
            </p:cNvPr>
            <p:cNvGrpSpPr/>
            <p:nvPr/>
          </p:nvGrpSpPr>
          <p:grpSpPr>
            <a:xfrm flipH="1">
              <a:off x="7632190" y="3511129"/>
              <a:ext cx="856210" cy="1203788"/>
              <a:chOff x="4335987" y="774785"/>
              <a:chExt cx="887766" cy="1248156"/>
            </a:xfrm>
          </p:grpSpPr>
          <p:sp>
            <p:nvSpPr>
              <p:cNvPr id="19" name="이등변 삼각형 35">
                <a:extLst>
                  <a:ext uri="{FF2B5EF4-FFF2-40B4-BE49-F238E27FC236}">
                    <a16:creationId xmlns:a16="http://schemas.microsoft.com/office/drawing/2014/main" id="{24713F78-8EA3-804D-30C3-F32B2681E735}"/>
                  </a:ext>
                </a:extLst>
              </p:cNvPr>
              <p:cNvSpPr/>
              <p:nvPr/>
            </p:nvSpPr>
            <p:spPr>
              <a:xfrm rot="5400000">
                <a:off x="4155792" y="954980"/>
                <a:ext cx="1248156" cy="887766"/>
              </a:xfrm>
              <a:prstGeom prst="triangle">
                <a:avLst/>
              </a:prstGeom>
              <a:solidFill>
                <a:srgbClr val="DAA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20" name="이등변 삼각형 36">
                <a:extLst>
                  <a:ext uri="{FF2B5EF4-FFF2-40B4-BE49-F238E27FC236}">
                    <a16:creationId xmlns:a16="http://schemas.microsoft.com/office/drawing/2014/main" id="{9261DB08-29AE-E707-B1B5-520518837DAC}"/>
                  </a:ext>
                </a:extLst>
              </p:cNvPr>
              <p:cNvSpPr/>
              <p:nvPr/>
            </p:nvSpPr>
            <p:spPr>
              <a:xfrm rot="5400000">
                <a:off x="4284886" y="1008637"/>
                <a:ext cx="1097280" cy="780453"/>
              </a:xfrm>
              <a:prstGeom prst="triangle">
                <a:avLst/>
              </a:prstGeom>
              <a:solidFill>
                <a:srgbClr val="FFCB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sp>
          <p:nvSpPr>
            <p:cNvPr id="17" name="TextBox 16">
              <a:extLst>
                <a:ext uri="{FF2B5EF4-FFF2-40B4-BE49-F238E27FC236}">
                  <a16:creationId xmlns:a16="http://schemas.microsoft.com/office/drawing/2014/main" id="{DB70A379-9014-FA11-A6BC-FB857FEF97C3}"/>
                </a:ext>
              </a:extLst>
            </p:cNvPr>
            <p:cNvSpPr txBox="1"/>
            <p:nvPr/>
          </p:nvSpPr>
          <p:spPr>
            <a:xfrm>
              <a:off x="4776227" y="3748537"/>
              <a:ext cx="2752595" cy="469556"/>
            </a:xfrm>
            <a:prstGeom prst="rect">
              <a:avLst/>
            </a:prstGeom>
            <a:noFill/>
          </p:spPr>
          <p:txBody>
            <a:bodyPr wrap="square">
              <a:spAutoFit/>
            </a:bodyPr>
            <a:lstStyle/>
            <a:p>
              <a:pPr algn="ctr">
                <a:lnSpc>
                  <a:spcPct val="115000"/>
                </a:lnSpc>
                <a:spcAft>
                  <a:spcPts val="800"/>
                </a:spcAft>
              </a:pPr>
              <a:r>
                <a:rPr lang="ar-EG" b="1" dirty="0">
                  <a:latin typeface="Times New Roman" panose="02020603050405020304" pitchFamily="18" charset="0"/>
                  <a:ea typeface="Calibri" panose="020F0502020204030204" pitchFamily="34" charset="0"/>
                  <a:cs typeface="Adobe Arabic" panose="02040503050201020203" pitchFamily="18" charset="-78"/>
                </a:rPr>
                <a:t>تصميم نظام تحفيز جماعي  </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sp>
          <p:nvSpPr>
            <p:cNvPr id="18" name="TextBox 17">
              <a:extLst>
                <a:ext uri="{FF2B5EF4-FFF2-40B4-BE49-F238E27FC236}">
                  <a16:creationId xmlns:a16="http://schemas.microsoft.com/office/drawing/2014/main" id="{AF83250E-E2BB-596E-A9D2-687F1E1E3A5D}"/>
                </a:ext>
              </a:extLst>
            </p:cNvPr>
            <p:cNvSpPr txBox="1"/>
            <p:nvPr/>
          </p:nvSpPr>
          <p:spPr>
            <a:xfrm>
              <a:off x="7824582" y="3823094"/>
              <a:ext cx="649842" cy="469106"/>
            </a:xfrm>
            <a:prstGeom prst="rect">
              <a:avLst/>
            </a:prstGeom>
            <a:noFill/>
          </p:spPr>
          <p:txBody>
            <a:bodyPr wrap="square" lIns="108000" rIns="108000" rtlCol="0">
              <a:spAutoFit/>
            </a:bodyPr>
            <a:lstStyle/>
            <a:p>
              <a:pPr algn="ctr"/>
              <a:r>
                <a:rPr lang="en-US" altLang="ko-KR" sz="2000" b="1" dirty="0">
                  <a:solidFill>
                    <a:schemeClr val="bg1"/>
                  </a:solidFill>
                  <a:cs typeface="Arial" pitchFamily="34" charset="0"/>
                </a:rPr>
                <a:t>04</a:t>
              </a:r>
              <a:endParaRPr lang="ko-KR" altLang="en-US" sz="2000" b="1" dirty="0">
                <a:solidFill>
                  <a:schemeClr val="bg1"/>
                </a:solidFill>
                <a:cs typeface="Arial" pitchFamily="34" charset="0"/>
              </a:endParaRPr>
            </a:p>
          </p:txBody>
        </p:sp>
      </p:grpSp>
      <p:sp>
        <p:nvSpPr>
          <p:cNvPr id="21" name="TextBox 20">
            <a:extLst>
              <a:ext uri="{FF2B5EF4-FFF2-40B4-BE49-F238E27FC236}">
                <a16:creationId xmlns:a16="http://schemas.microsoft.com/office/drawing/2014/main" id="{0F1C6695-F005-DEEC-EB29-448757C1CBFF}"/>
              </a:ext>
            </a:extLst>
          </p:cNvPr>
          <p:cNvSpPr txBox="1"/>
          <p:nvPr/>
        </p:nvSpPr>
        <p:spPr>
          <a:xfrm>
            <a:off x="1281363" y="3001888"/>
            <a:ext cx="9062369" cy="600164"/>
          </a:xfrm>
          <a:prstGeom prst="rect">
            <a:avLst/>
          </a:prstGeom>
          <a:noFill/>
        </p:spPr>
        <p:txBody>
          <a:bodyPr wrap="square">
            <a:spAutoFit/>
          </a:bodyPr>
          <a:lstStyle/>
          <a:p>
            <a:pPr algn="just" rtl="1">
              <a:lnSpc>
                <a:spcPct val="150000"/>
              </a:lnSpc>
              <a:spcAft>
                <a:spcPts val="800"/>
              </a:spcAft>
              <a:buSzPct val="150000"/>
            </a:pPr>
            <a:r>
              <a:rPr lang="ar-SA" sz="2400" dirty="0">
                <a:solidFill>
                  <a:srgbClr val="168489"/>
                </a:solidFill>
                <a:latin typeface="Calibri" panose="020F0502020204030204" pitchFamily="34" charset="0"/>
                <a:ea typeface="Calibri" panose="020F0502020204030204" pitchFamily="34" charset="0"/>
                <a:cs typeface="Adobe Arabic" panose="02040503050201020203" pitchFamily="18" charset="-78"/>
              </a:rPr>
              <a:t>الخطوات:  </a:t>
            </a:r>
            <a:endParaRPr lang="en-US" sz="2400" dirty="0">
              <a:solidFill>
                <a:srgbClr val="168489"/>
              </a:solidFill>
              <a:latin typeface="Calibri" panose="020F0502020204030204" pitchFamily="34" charset="0"/>
              <a:ea typeface="Calibri" panose="020F0502020204030204" pitchFamily="34" charset="0"/>
              <a:cs typeface="Adobe Arabic" panose="02040503050201020203" pitchFamily="18" charset="-78"/>
            </a:endParaRPr>
          </a:p>
        </p:txBody>
      </p:sp>
      <p:sp>
        <p:nvSpPr>
          <p:cNvPr id="22" name="TextBox 21">
            <a:extLst>
              <a:ext uri="{FF2B5EF4-FFF2-40B4-BE49-F238E27FC236}">
                <a16:creationId xmlns:a16="http://schemas.microsoft.com/office/drawing/2014/main" id="{CC6B4036-7737-B155-8459-DC97BAEFA33D}"/>
              </a:ext>
            </a:extLst>
          </p:cNvPr>
          <p:cNvSpPr txBox="1"/>
          <p:nvPr/>
        </p:nvSpPr>
        <p:spPr>
          <a:xfrm>
            <a:off x="1435654" y="3805918"/>
            <a:ext cx="8908078" cy="600164"/>
          </a:xfrm>
          <a:prstGeom prst="rect">
            <a:avLst/>
          </a:prstGeom>
          <a:noFill/>
        </p:spPr>
        <p:txBody>
          <a:bodyPr wrap="square">
            <a:spAutoFit/>
          </a:bodyPr>
          <a:lstStyle/>
          <a:p>
            <a:pPr marL="342900" lvl="0" indent="-342900" algn="just" rtl="1">
              <a:lnSpc>
                <a:spcPct val="150000"/>
              </a:lnSpc>
              <a:spcAft>
                <a:spcPts val="800"/>
              </a:spcAft>
              <a:buSzPct val="15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تحديد أهداف جماعية قابلة للقياس (مثل تقليل وقت التوقف).  </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
        <p:nvSpPr>
          <p:cNvPr id="23" name="TextBox 22">
            <a:extLst>
              <a:ext uri="{FF2B5EF4-FFF2-40B4-BE49-F238E27FC236}">
                <a16:creationId xmlns:a16="http://schemas.microsoft.com/office/drawing/2014/main" id="{ED8E22E8-7516-0759-C7B0-DD390AC4F74D}"/>
              </a:ext>
            </a:extLst>
          </p:cNvPr>
          <p:cNvSpPr txBox="1"/>
          <p:nvPr/>
        </p:nvSpPr>
        <p:spPr>
          <a:xfrm>
            <a:off x="1435654" y="4609948"/>
            <a:ext cx="8908078" cy="600164"/>
          </a:xfrm>
          <a:prstGeom prst="rect">
            <a:avLst/>
          </a:prstGeom>
          <a:noFill/>
        </p:spPr>
        <p:txBody>
          <a:bodyPr wrap="square">
            <a:spAutoFit/>
          </a:bodyPr>
          <a:lstStyle/>
          <a:p>
            <a:pPr marL="342900" indent="-342900" algn="just" rtl="1">
              <a:lnSpc>
                <a:spcPct val="150000"/>
              </a:lnSpc>
              <a:spcAft>
                <a:spcPts val="800"/>
              </a:spcAft>
              <a:buSzPct val="15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تصميم مكافآت متنوعة (مالية، إجازات إضافية، تقدير علني).  </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
        <p:nvSpPr>
          <p:cNvPr id="24" name="TextBox 23">
            <a:extLst>
              <a:ext uri="{FF2B5EF4-FFF2-40B4-BE49-F238E27FC236}">
                <a16:creationId xmlns:a16="http://schemas.microsoft.com/office/drawing/2014/main" id="{B9BFA4BE-4498-A1C1-6640-C8D5101EF2CB}"/>
              </a:ext>
            </a:extLst>
          </p:cNvPr>
          <p:cNvSpPr txBox="1"/>
          <p:nvPr/>
        </p:nvSpPr>
        <p:spPr>
          <a:xfrm>
            <a:off x="1435654" y="5471920"/>
            <a:ext cx="8908078" cy="600164"/>
          </a:xfrm>
          <a:prstGeom prst="rect">
            <a:avLst/>
          </a:prstGeom>
          <a:noFill/>
        </p:spPr>
        <p:txBody>
          <a:bodyPr wrap="square">
            <a:spAutoFit/>
          </a:bodyPr>
          <a:lstStyle/>
          <a:p>
            <a:pPr marL="342900" lvl="0" indent="-342900" algn="just" rtl="1">
              <a:lnSpc>
                <a:spcPct val="150000"/>
              </a:lnSpc>
              <a:spcAft>
                <a:spcPts val="800"/>
              </a:spcAft>
              <a:buSzPct val="15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الاحتفاء بالإنجازات في اجتماعات الفريق.</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Tree>
    <p:extLst>
      <p:ext uri="{BB962C8B-B14F-4D97-AF65-F5344CB8AC3E}">
        <p14:creationId xmlns:p14="http://schemas.microsoft.com/office/powerpoint/2010/main" val="30192056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anim calcmode="lin" valueType="num">
                                      <p:cBhvr>
                                        <p:cTn id="8" dur="1000" fill="hold"/>
                                        <p:tgtEl>
                                          <p:spTgt spid="21"/>
                                        </p:tgtEl>
                                        <p:attrNameLst>
                                          <p:attrName>ppt_x</p:attrName>
                                        </p:attrNameLst>
                                      </p:cBhvr>
                                      <p:tavLst>
                                        <p:tav tm="0">
                                          <p:val>
                                            <p:strVal val="#ppt_x"/>
                                          </p:val>
                                        </p:tav>
                                        <p:tav tm="100000">
                                          <p:val>
                                            <p:strVal val="#ppt_x"/>
                                          </p:val>
                                        </p:tav>
                                      </p:tavLst>
                                    </p:anim>
                                    <p:anim calcmode="lin" valueType="num">
                                      <p:cBhvr>
                                        <p:cTn id="9"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2"/>
                                        </p:tgtEl>
                                        <p:attrNameLst>
                                          <p:attrName>style.visibility</p:attrName>
                                        </p:attrNameLst>
                                      </p:cBhvr>
                                      <p:to>
                                        <p:strVal val="visible"/>
                                      </p:to>
                                    </p:set>
                                    <p:animEffect transition="in" filter="fade">
                                      <p:cBhvr>
                                        <p:cTn id="14" dur="1000"/>
                                        <p:tgtEl>
                                          <p:spTgt spid="22"/>
                                        </p:tgtEl>
                                      </p:cBhvr>
                                    </p:animEffect>
                                    <p:anim calcmode="lin" valueType="num">
                                      <p:cBhvr>
                                        <p:cTn id="15" dur="1000" fill="hold"/>
                                        <p:tgtEl>
                                          <p:spTgt spid="22"/>
                                        </p:tgtEl>
                                        <p:attrNameLst>
                                          <p:attrName>ppt_x</p:attrName>
                                        </p:attrNameLst>
                                      </p:cBhvr>
                                      <p:tavLst>
                                        <p:tav tm="0">
                                          <p:val>
                                            <p:strVal val="#ppt_x"/>
                                          </p:val>
                                        </p:tav>
                                        <p:tav tm="100000">
                                          <p:val>
                                            <p:strVal val="#ppt_x"/>
                                          </p:val>
                                        </p:tav>
                                      </p:tavLst>
                                    </p:anim>
                                    <p:anim calcmode="lin" valueType="num">
                                      <p:cBhvr>
                                        <p:cTn id="16"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23"/>
                                        </p:tgtEl>
                                        <p:attrNameLst>
                                          <p:attrName>style.visibility</p:attrName>
                                        </p:attrNameLst>
                                      </p:cBhvr>
                                      <p:to>
                                        <p:strVal val="visible"/>
                                      </p:to>
                                    </p:set>
                                    <p:animEffect transition="in" filter="fade">
                                      <p:cBhvr>
                                        <p:cTn id="21" dur="1000"/>
                                        <p:tgtEl>
                                          <p:spTgt spid="23"/>
                                        </p:tgtEl>
                                      </p:cBhvr>
                                    </p:animEffect>
                                    <p:anim calcmode="lin" valueType="num">
                                      <p:cBhvr>
                                        <p:cTn id="22" dur="1000" fill="hold"/>
                                        <p:tgtEl>
                                          <p:spTgt spid="23"/>
                                        </p:tgtEl>
                                        <p:attrNameLst>
                                          <p:attrName>ppt_x</p:attrName>
                                        </p:attrNameLst>
                                      </p:cBhvr>
                                      <p:tavLst>
                                        <p:tav tm="0">
                                          <p:val>
                                            <p:strVal val="#ppt_x"/>
                                          </p:val>
                                        </p:tav>
                                        <p:tav tm="100000">
                                          <p:val>
                                            <p:strVal val="#ppt_x"/>
                                          </p:val>
                                        </p:tav>
                                      </p:tavLst>
                                    </p:anim>
                                    <p:anim calcmode="lin" valueType="num">
                                      <p:cBhvr>
                                        <p:cTn id="23"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24"/>
                                        </p:tgtEl>
                                        <p:attrNameLst>
                                          <p:attrName>style.visibility</p:attrName>
                                        </p:attrNameLst>
                                      </p:cBhvr>
                                      <p:to>
                                        <p:strVal val="visible"/>
                                      </p:to>
                                    </p:set>
                                    <p:animEffect transition="in" filter="fade">
                                      <p:cBhvr>
                                        <p:cTn id="28" dur="1000"/>
                                        <p:tgtEl>
                                          <p:spTgt spid="24"/>
                                        </p:tgtEl>
                                      </p:cBhvr>
                                    </p:animEffect>
                                    <p:anim calcmode="lin" valueType="num">
                                      <p:cBhvr>
                                        <p:cTn id="29" dur="1000" fill="hold"/>
                                        <p:tgtEl>
                                          <p:spTgt spid="24"/>
                                        </p:tgtEl>
                                        <p:attrNameLst>
                                          <p:attrName>ppt_x</p:attrName>
                                        </p:attrNameLst>
                                      </p:cBhvr>
                                      <p:tavLst>
                                        <p:tav tm="0">
                                          <p:val>
                                            <p:strVal val="#ppt_x"/>
                                          </p:val>
                                        </p:tav>
                                        <p:tav tm="100000">
                                          <p:val>
                                            <p:strVal val="#ppt_x"/>
                                          </p:val>
                                        </p:tav>
                                      </p:tavLst>
                                    </p:anim>
                                    <p:anim calcmode="lin" valueType="num">
                                      <p:cBhvr>
                                        <p:cTn id="30"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P spid="2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الفرق بين الإدارة والقيادة في توجيه الفرق</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15" name="Group 14">
            <a:extLst>
              <a:ext uri="{FF2B5EF4-FFF2-40B4-BE49-F238E27FC236}">
                <a16:creationId xmlns:a16="http://schemas.microsoft.com/office/drawing/2014/main" id="{69CCB134-1278-2A1D-A733-E359194D3C5C}"/>
              </a:ext>
            </a:extLst>
          </p:cNvPr>
          <p:cNvGrpSpPr/>
          <p:nvPr/>
        </p:nvGrpSpPr>
        <p:grpSpPr>
          <a:xfrm>
            <a:off x="9167910" y="2280912"/>
            <a:ext cx="1637082" cy="3290653"/>
            <a:chOff x="7402858" y="2014784"/>
            <a:chExt cx="1855356" cy="3729400"/>
          </a:xfrm>
        </p:grpSpPr>
        <p:sp>
          <p:nvSpPr>
            <p:cNvPr id="17" name="Arrow: Pentagon 16">
              <a:extLst>
                <a:ext uri="{FF2B5EF4-FFF2-40B4-BE49-F238E27FC236}">
                  <a16:creationId xmlns:a16="http://schemas.microsoft.com/office/drawing/2014/main" id="{B0F309DD-4B62-5437-4DD3-62F8910EDB43}"/>
                </a:ext>
              </a:extLst>
            </p:cNvPr>
            <p:cNvSpPr/>
            <p:nvPr/>
          </p:nvSpPr>
          <p:spPr>
            <a:xfrm rot="5400000">
              <a:off x="6461795" y="2955847"/>
              <a:ext cx="3729400" cy="1847273"/>
            </a:xfrm>
            <a:prstGeom prst="homePlate">
              <a:avLst/>
            </a:prstGeom>
            <a:solidFill>
              <a:srgbClr val="50A3A7"/>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18" name="Rectangle 17">
              <a:extLst>
                <a:ext uri="{FF2B5EF4-FFF2-40B4-BE49-F238E27FC236}">
                  <a16:creationId xmlns:a16="http://schemas.microsoft.com/office/drawing/2014/main" id="{3C5C7121-FA11-28EB-BE55-3D24F59603C1}"/>
                </a:ext>
              </a:extLst>
            </p:cNvPr>
            <p:cNvSpPr/>
            <p:nvPr/>
          </p:nvSpPr>
          <p:spPr>
            <a:xfrm>
              <a:off x="7402858" y="2014784"/>
              <a:ext cx="1847088" cy="1283197"/>
            </a:xfrm>
            <a:prstGeom prst="rect">
              <a:avLst/>
            </a:prstGeom>
            <a:solidFill>
              <a:srgbClr val="168489">
                <a:alpha val="25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8000" b="1" i="0" u="none" strike="noStrike" kern="0" cap="none" spc="0" normalizeH="0" baseline="0" noProof="0" dirty="0">
                  <a:ln>
                    <a:noFill/>
                  </a:ln>
                  <a:solidFill>
                    <a:prstClr val="white"/>
                  </a:solidFill>
                  <a:effectLst/>
                  <a:uLnTx/>
                  <a:uFillTx/>
                  <a:latin typeface="Calibri" panose="020F0502020204030204"/>
                  <a:ea typeface="+mn-ea"/>
                  <a:cs typeface="+mn-cs"/>
                </a:rPr>
                <a:t>1</a:t>
              </a:r>
            </a:p>
          </p:txBody>
        </p:sp>
        <p:sp>
          <p:nvSpPr>
            <p:cNvPr id="19" name="Freeform: Shape 18">
              <a:extLst>
                <a:ext uri="{FF2B5EF4-FFF2-40B4-BE49-F238E27FC236}">
                  <a16:creationId xmlns:a16="http://schemas.microsoft.com/office/drawing/2014/main" id="{FAABB9E9-B5CF-B1B6-5D2A-562571E4B5B6}"/>
                </a:ext>
              </a:extLst>
            </p:cNvPr>
            <p:cNvSpPr/>
            <p:nvPr/>
          </p:nvSpPr>
          <p:spPr>
            <a:xfrm rot="5400000">
              <a:off x="6896425" y="3390663"/>
              <a:ext cx="3729400" cy="977642"/>
            </a:xfrm>
            <a:custGeom>
              <a:avLst/>
              <a:gdLst>
                <a:gd name="connsiteX0" fmla="*/ 0 w 3729400"/>
                <a:gd name="connsiteY0" fmla="*/ 79431 h 977642"/>
                <a:gd name="connsiteX1" fmla="*/ 0 w 3729400"/>
                <a:gd name="connsiteY1" fmla="*/ 0 h 977642"/>
                <a:gd name="connsiteX2" fmla="*/ 2805764 w 3729400"/>
                <a:gd name="connsiteY2" fmla="*/ 0 h 977642"/>
                <a:gd name="connsiteX3" fmla="*/ 3729400 w 3729400"/>
                <a:gd name="connsiteY3" fmla="*/ 923637 h 977642"/>
                <a:gd name="connsiteX4" fmla="*/ 3675396 w 3729400"/>
                <a:gd name="connsiteY4" fmla="*/ 977642 h 977642"/>
                <a:gd name="connsiteX5" fmla="*/ 2777186 w 3729400"/>
                <a:gd name="connsiteY5" fmla="*/ 79431 h 977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729400" h="977642">
                  <a:moveTo>
                    <a:pt x="0" y="79431"/>
                  </a:moveTo>
                  <a:lnTo>
                    <a:pt x="0" y="0"/>
                  </a:lnTo>
                  <a:lnTo>
                    <a:pt x="2805764" y="0"/>
                  </a:lnTo>
                  <a:lnTo>
                    <a:pt x="3729400" y="923637"/>
                  </a:lnTo>
                  <a:lnTo>
                    <a:pt x="3675396" y="977642"/>
                  </a:lnTo>
                  <a:lnTo>
                    <a:pt x="2777186" y="79431"/>
                  </a:lnTo>
                  <a:close/>
                </a:path>
              </a:pathLst>
            </a:custGeom>
            <a:solidFill>
              <a:sysClr val="windowText" lastClr="000000">
                <a:alpha val="35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20" name="TextBox 19">
              <a:extLst>
                <a:ext uri="{FF2B5EF4-FFF2-40B4-BE49-F238E27FC236}">
                  <a16:creationId xmlns:a16="http://schemas.microsoft.com/office/drawing/2014/main" id="{2CFF70A1-5288-A720-E55B-939F89005880}"/>
                </a:ext>
              </a:extLst>
            </p:cNvPr>
            <p:cNvSpPr txBox="1"/>
            <p:nvPr/>
          </p:nvSpPr>
          <p:spPr>
            <a:xfrm>
              <a:off x="7410940" y="3761770"/>
              <a:ext cx="1847274" cy="570309"/>
            </a:xfrm>
            <a:prstGeom prst="rect">
              <a:avLst/>
            </a:prstGeom>
            <a:noFill/>
          </p:spPr>
          <p:txBody>
            <a:bodyPr wrap="square">
              <a:spAutoFit/>
            </a:bodyPr>
            <a:lstStyle/>
            <a:p>
              <a:pPr algn="ctr">
                <a:lnSpc>
                  <a:spcPct val="115000"/>
                </a:lnSpc>
              </a:pPr>
              <a:r>
                <a:rPr lang="ar-EG" sz="2400" b="1" dirty="0">
                  <a:solidFill>
                    <a:schemeClr val="bg1"/>
                  </a:solidFill>
                  <a:latin typeface="Times New Roman" panose="02020603050405020304" pitchFamily="18" charset="0"/>
                  <a:ea typeface="Calibri" panose="020F0502020204030204" pitchFamily="34" charset="0"/>
                  <a:cs typeface="Adobe Arabic" panose="02040503050201020203" pitchFamily="18" charset="-78"/>
                </a:rPr>
                <a:t>التركيز</a:t>
              </a:r>
              <a:endParaRPr lang="en-US" sz="2400" b="1" dirty="0">
                <a:solidFill>
                  <a:schemeClr val="bg1"/>
                </a:solidFill>
                <a:latin typeface="Times New Roman" panose="02020603050405020304" pitchFamily="18" charset="0"/>
                <a:ea typeface="Calibri" panose="020F0502020204030204" pitchFamily="34" charset="0"/>
                <a:cs typeface="Adobe Arabic" panose="02040503050201020203" pitchFamily="18" charset="-78"/>
              </a:endParaRPr>
            </a:p>
          </p:txBody>
        </p:sp>
      </p:grpSp>
      <p:sp>
        <p:nvSpPr>
          <p:cNvPr id="14" name="TextBox 13">
            <a:extLst>
              <a:ext uri="{FF2B5EF4-FFF2-40B4-BE49-F238E27FC236}">
                <a16:creationId xmlns:a16="http://schemas.microsoft.com/office/drawing/2014/main" id="{77A7442F-02F2-D494-82B4-6F7EC6F498B1}"/>
              </a:ext>
            </a:extLst>
          </p:cNvPr>
          <p:cNvSpPr txBox="1"/>
          <p:nvPr/>
        </p:nvSpPr>
        <p:spPr>
          <a:xfrm>
            <a:off x="1136822" y="2472256"/>
            <a:ext cx="7496243" cy="600164"/>
          </a:xfrm>
          <a:prstGeom prst="rect">
            <a:avLst/>
          </a:prstGeom>
          <a:noFill/>
        </p:spPr>
        <p:txBody>
          <a:bodyPr wrap="square">
            <a:spAutoFit/>
          </a:bodyPr>
          <a:lstStyle/>
          <a:p>
            <a:pPr marL="342900" indent="-342900" algn="just" rtl="1">
              <a:lnSpc>
                <a:spcPct val="150000"/>
              </a:lnSpc>
              <a:spcAft>
                <a:spcPts val="800"/>
              </a:spcAft>
              <a:buSzPct val="15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الإدارة: تعتمد على السيطرة والتخطيط من خلال هيكلية رسمية وقواعد واضحة.</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
        <p:nvSpPr>
          <p:cNvPr id="16" name="TextBox 15">
            <a:extLst>
              <a:ext uri="{FF2B5EF4-FFF2-40B4-BE49-F238E27FC236}">
                <a16:creationId xmlns:a16="http://schemas.microsoft.com/office/drawing/2014/main" id="{8D410DBB-8EB3-86A6-9444-25E1A901333E}"/>
              </a:ext>
            </a:extLst>
          </p:cNvPr>
          <p:cNvSpPr txBox="1"/>
          <p:nvPr/>
        </p:nvSpPr>
        <p:spPr>
          <a:xfrm>
            <a:off x="1136821" y="3926238"/>
            <a:ext cx="7496243" cy="600164"/>
          </a:xfrm>
          <a:prstGeom prst="rect">
            <a:avLst/>
          </a:prstGeom>
          <a:noFill/>
        </p:spPr>
        <p:txBody>
          <a:bodyPr wrap="square">
            <a:spAutoFit/>
          </a:bodyPr>
          <a:lstStyle/>
          <a:p>
            <a:pPr marL="342900" indent="-342900" algn="just" rtl="1">
              <a:lnSpc>
                <a:spcPct val="150000"/>
              </a:lnSpc>
              <a:spcAft>
                <a:spcPts val="800"/>
              </a:spcAft>
              <a:buSzPct val="15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القيادة: تعتمد على التأثير الشخصي والعلاقات لبناء الثقة والالتزام.</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
        <p:nvSpPr>
          <p:cNvPr id="31" name="TextBox 30">
            <a:extLst>
              <a:ext uri="{FF2B5EF4-FFF2-40B4-BE49-F238E27FC236}">
                <a16:creationId xmlns:a16="http://schemas.microsoft.com/office/drawing/2014/main" id="{7344A91B-9E2A-EB03-3EC6-4FC8C6684843}"/>
              </a:ext>
            </a:extLst>
          </p:cNvPr>
          <p:cNvSpPr txBox="1"/>
          <p:nvPr/>
        </p:nvSpPr>
        <p:spPr>
          <a:xfrm>
            <a:off x="1136822" y="3185417"/>
            <a:ext cx="7496243" cy="600164"/>
          </a:xfrm>
          <a:prstGeom prst="rect">
            <a:avLst/>
          </a:prstGeom>
          <a:noFill/>
        </p:spPr>
        <p:txBody>
          <a:bodyPr wrap="square">
            <a:spAutoFit/>
          </a:bodyPr>
          <a:lstStyle/>
          <a:p>
            <a:pPr marL="342900" indent="-342900" algn="just" rtl="1">
              <a:lnSpc>
                <a:spcPct val="150000"/>
              </a:lnSpc>
              <a:spcAft>
                <a:spcPts val="800"/>
              </a:spcAft>
              <a:buSzPct val="15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مثال: وضع سياسات حضور واضحة لضمان الانضباط.</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
        <p:nvSpPr>
          <p:cNvPr id="37" name="TextBox 36">
            <a:extLst>
              <a:ext uri="{FF2B5EF4-FFF2-40B4-BE49-F238E27FC236}">
                <a16:creationId xmlns:a16="http://schemas.microsoft.com/office/drawing/2014/main" id="{9FD98BEA-4FDB-3FFD-18FA-7067568D1DED}"/>
              </a:ext>
            </a:extLst>
          </p:cNvPr>
          <p:cNvSpPr txBox="1"/>
          <p:nvPr/>
        </p:nvSpPr>
        <p:spPr>
          <a:xfrm>
            <a:off x="1136821" y="4639399"/>
            <a:ext cx="7496243" cy="600164"/>
          </a:xfrm>
          <a:prstGeom prst="rect">
            <a:avLst/>
          </a:prstGeom>
          <a:noFill/>
        </p:spPr>
        <p:txBody>
          <a:bodyPr wrap="square">
            <a:spAutoFit/>
          </a:bodyPr>
          <a:lstStyle/>
          <a:p>
            <a:pPr marL="342900" indent="-342900" algn="just" rtl="1">
              <a:lnSpc>
                <a:spcPct val="150000"/>
              </a:lnSpc>
              <a:spcAft>
                <a:spcPts val="800"/>
              </a:spcAft>
              <a:buSzPct val="15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مثال: قائد يستمع لمخاوف الفريق ويعمل على تعزيز التعاون.</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Tree>
    <p:extLst>
      <p:ext uri="{BB962C8B-B14F-4D97-AF65-F5344CB8AC3E}">
        <p14:creationId xmlns:p14="http://schemas.microsoft.com/office/powerpoint/2010/main" val="20940520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1"/>
                                        </p:tgtEl>
                                        <p:attrNameLst>
                                          <p:attrName>style.visibility</p:attrName>
                                        </p:attrNameLst>
                                      </p:cBhvr>
                                      <p:to>
                                        <p:strVal val="visible"/>
                                      </p:to>
                                    </p:set>
                                    <p:animEffect transition="in" filter="fade">
                                      <p:cBhvr>
                                        <p:cTn id="14" dur="1000"/>
                                        <p:tgtEl>
                                          <p:spTgt spid="31"/>
                                        </p:tgtEl>
                                      </p:cBhvr>
                                    </p:animEffect>
                                    <p:anim calcmode="lin" valueType="num">
                                      <p:cBhvr>
                                        <p:cTn id="15" dur="1000" fill="hold"/>
                                        <p:tgtEl>
                                          <p:spTgt spid="31"/>
                                        </p:tgtEl>
                                        <p:attrNameLst>
                                          <p:attrName>ppt_x</p:attrName>
                                        </p:attrNameLst>
                                      </p:cBhvr>
                                      <p:tavLst>
                                        <p:tav tm="0">
                                          <p:val>
                                            <p:strVal val="#ppt_x"/>
                                          </p:val>
                                        </p:tav>
                                        <p:tav tm="100000">
                                          <p:val>
                                            <p:strVal val="#ppt_x"/>
                                          </p:val>
                                        </p:tav>
                                      </p:tavLst>
                                    </p:anim>
                                    <p:anim calcmode="lin" valueType="num">
                                      <p:cBhvr>
                                        <p:cTn id="16"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fade">
                                      <p:cBhvr>
                                        <p:cTn id="21" dur="1000"/>
                                        <p:tgtEl>
                                          <p:spTgt spid="16"/>
                                        </p:tgtEl>
                                      </p:cBhvr>
                                    </p:animEffect>
                                    <p:anim calcmode="lin" valueType="num">
                                      <p:cBhvr>
                                        <p:cTn id="22" dur="1000" fill="hold"/>
                                        <p:tgtEl>
                                          <p:spTgt spid="16"/>
                                        </p:tgtEl>
                                        <p:attrNameLst>
                                          <p:attrName>ppt_x</p:attrName>
                                        </p:attrNameLst>
                                      </p:cBhvr>
                                      <p:tavLst>
                                        <p:tav tm="0">
                                          <p:val>
                                            <p:strVal val="#ppt_x"/>
                                          </p:val>
                                        </p:tav>
                                        <p:tav tm="100000">
                                          <p:val>
                                            <p:strVal val="#ppt_x"/>
                                          </p:val>
                                        </p:tav>
                                      </p:tavLst>
                                    </p:anim>
                                    <p:anim calcmode="lin" valueType="num">
                                      <p:cBhvr>
                                        <p:cTn id="23"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7"/>
                                        </p:tgtEl>
                                        <p:attrNameLst>
                                          <p:attrName>style.visibility</p:attrName>
                                        </p:attrNameLst>
                                      </p:cBhvr>
                                      <p:to>
                                        <p:strVal val="visible"/>
                                      </p:to>
                                    </p:set>
                                    <p:animEffect transition="in" filter="fade">
                                      <p:cBhvr>
                                        <p:cTn id="28" dur="1000"/>
                                        <p:tgtEl>
                                          <p:spTgt spid="37"/>
                                        </p:tgtEl>
                                      </p:cBhvr>
                                    </p:animEffect>
                                    <p:anim calcmode="lin" valueType="num">
                                      <p:cBhvr>
                                        <p:cTn id="29" dur="1000" fill="hold"/>
                                        <p:tgtEl>
                                          <p:spTgt spid="37"/>
                                        </p:tgtEl>
                                        <p:attrNameLst>
                                          <p:attrName>ppt_x</p:attrName>
                                        </p:attrNameLst>
                                      </p:cBhvr>
                                      <p:tavLst>
                                        <p:tav tm="0">
                                          <p:val>
                                            <p:strVal val="#ppt_x"/>
                                          </p:val>
                                        </p:tav>
                                        <p:tav tm="100000">
                                          <p:val>
                                            <p:strVal val="#ppt_x"/>
                                          </p:val>
                                        </p:tav>
                                      </p:tavLst>
                                    </p:anim>
                                    <p:anim calcmode="lin" valueType="num">
                                      <p:cBhvr>
                                        <p:cTn id="30" dur="1000" fill="hold"/>
                                        <p:tgtEl>
                                          <p:spTgt spid="3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6" grpId="0"/>
      <p:bldP spid="31" grpId="0"/>
      <p:bldP spid="37" grpId="0"/>
    </p:bldLst>
  </p:timing>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2190733" y="675008"/>
            <a:ext cx="7810534" cy="968852"/>
            <a:chOff x="2190733" y="519096"/>
            <a:chExt cx="7810534" cy="968852"/>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190733" y="519096"/>
              <a:ext cx="7810534"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استراتيجيات معالجة ضعف الأداء الجماعي</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21" name="Group 20">
            <a:extLst>
              <a:ext uri="{FF2B5EF4-FFF2-40B4-BE49-F238E27FC236}">
                <a16:creationId xmlns:a16="http://schemas.microsoft.com/office/drawing/2014/main" id="{C768AE3D-1DBF-5E1A-D26E-F7F3A177734A}"/>
              </a:ext>
            </a:extLst>
          </p:cNvPr>
          <p:cNvGrpSpPr/>
          <p:nvPr/>
        </p:nvGrpSpPr>
        <p:grpSpPr>
          <a:xfrm>
            <a:off x="8136879" y="1959891"/>
            <a:ext cx="3424390" cy="1026735"/>
            <a:chOff x="4435920" y="2043054"/>
            <a:chExt cx="4014902" cy="1203788"/>
          </a:xfrm>
        </p:grpSpPr>
        <p:sp>
          <p:nvSpPr>
            <p:cNvPr id="22" name="사각형: 둥근 모서리 33">
              <a:extLst>
                <a:ext uri="{FF2B5EF4-FFF2-40B4-BE49-F238E27FC236}">
                  <a16:creationId xmlns:a16="http://schemas.microsoft.com/office/drawing/2014/main" id="{E1961261-1686-8C9F-F875-5337DB8E253A}"/>
                </a:ext>
              </a:extLst>
            </p:cNvPr>
            <p:cNvSpPr/>
            <p:nvPr/>
          </p:nvSpPr>
          <p:spPr>
            <a:xfrm flipH="1">
              <a:off x="4435920" y="2065828"/>
              <a:ext cx="3553947" cy="1158240"/>
            </a:xfrm>
            <a:prstGeom prst="roundRect">
              <a:avLst>
                <a:gd name="adj" fmla="val 8396"/>
              </a:avLst>
            </a:prstGeom>
            <a:solidFill>
              <a:schemeClr val="bg1"/>
            </a:solidFill>
            <a:ln w="38100">
              <a:solidFill>
                <a:srgbClr val="3D8E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nvGrpSpPr>
            <p:cNvPr id="23" name="그룹 34">
              <a:extLst>
                <a:ext uri="{FF2B5EF4-FFF2-40B4-BE49-F238E27FC236}">
                  <a16:creationId xmlns:a16="http://schemas.microsoft.com/office/drawing/2014/main" id="{58D657D0-E9B7-0F3D-727A-E0D63FECF97F}"/>
                </a:ext>
              </a:extLst>
            </p:cNvPr>
            <p:cNvGrpSpPr/>
            <p:nvPr/>
          </p:nvGrpSpPr>
          <p:grpSpPr>
            <a:xfrm flipH="1">
              <a:off x="7594612" y="2043054"/>
              <a:ext cx="856210" cy="1203788"/>
              <a:chOff x="4335987" y="774785"/>
              <a:chExt cx="887766" cy="1248156"/>
            </a:xfrm>
          </p:grpSpPr>
          <p:sp>
            <p:nvSpPr>
              <p:cNvPr id="26" name="이등변 삼각형 35">
                <a:extLst>
                  <a:ext uri="{FF2B5EF4-FFF2-40B4-BE49-F238E27FC236}">
                    <a16:creationId xmlns:a16="http://schemas.microsoft.com/office/drawing/2014/main" id="{AE6A3DB7-B962-AF20-F4C7-F45AD0F39225}"/>
                  </a:ext>
                </a:extLst>
              </p:cNvPr>
              <p:cNvSpPr/>
              <p:nvPr/>
            </p:nvSpPr>
            <p:spPr>
              <a:xfrm rot="5400000">
                <a:off x="4155792" y="954980"/>
                <a:ext cx="1248156" cy="887766"/>
              </a:xfrm>
              <a:prstGeom prst="triangle">
                <a:avLst/>
              </a:prstGeom>
              <a:solidFill>
                <a:srgbClr val="116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27" name="이등변 삼각형 36">
                <a:extLst>
                  <a:ext uri="{FF2B5EF4-FFF2-40B4-BE49-F238E27FC236}">
                    <a16:creationId xmlns:a16="http://schemas.microsoft.com/office/drawing/2014/main" id="{620138F3-1A84-92A1-1042-DC124C6FBA1A}"/>
                  </a:ext>
                </a:extLst>
              </p:cNvPr>
              <p:cNvSpPr/>
              <p:nvPr/>
            </p:nvSpPr>
            <p:spPr>
              <a:xfrm rot="5400000">
                <a:off x="4284886" y="1008637"/>
                <a:ext cx="1097280" cy="780453"/>
              </a:xfrm>
              <a:prstGeom prst="triangle">
                <a:avLst/>
              </a:prstGeom>
              <a:solidFill>
                <a:srgbClr val="3D8E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sp>
          <p:nvSpPr>
            <p:cNvPr id="24" name="TextBox 23">
              <a:extLst>
                <a:ext uri="{FF2B5EF4-FFF2-40B4-BE49-F238E27FC236}">
                  <a16:creationId xmlns:a16="http://schemas.microsoft.com/office/drawing/2014/main" id="{403421AD-6A2B-D9CB-305F-2472E4B94DA7}"/>
                </a:ext>
              </a:extLst>
            </p:cNvPr>
            <p:cNvSpPr txBox="1"/>
            <p:nvPr/>
          </p:nvSpPr>
          <p:spPr>
            <a:xfrm>
              <a:off x="4672399" y="2186062"/>
              <a:ext cx="2752595" cy="469556"/>
            </a:xfrm>
            <a:prstGeom prst="rect">
              <a:avLst/>
            </a:prstGeom>
            <a:noFill/>
          </p:spPr>
          <p:txBody>
            <a:bodyPr wrap="square">
              <a:spAutoFit/>
            </a:bodyPr>
            <a:lstStyle/>
            <a:p>
              <a:pPr algn="ctr">
                <a:lnSpc>
                  <a:spcPct val="115000"/>
                </a:lnSpc>
                <a:spcAft>
                  <a:spcPts val="800"/>
                </a:spcAft>
              </a:pPr>
              <a:r>
                <a:rPr lang="ar-EG" b="1" dirty="0">
                  <a:latin typeface="Times New Roman" panose="02020603050405020304" pitchFamily="18" charset="0"/>
                  <a:ea typeface="Calibri" panose="020F0502020204030204" pitchFamily="34" charset="0"/>
                  <a:cs typeface="Adobe Arabic" panose="02040503050201020203" pitchFamily="18" charset="-78"/>
                </a:rPr>
                <a:t>تعزيز ثقافة السلامة والدعم  </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sp>
          <p:nvSpPr>
            <p:cNvPr id="25" name="TextBox 24">
              <a:extLst>
                <a:ext uri="{FF2B5EF4-FFF2-40B4-BE49-F238E27FC236}">
                  <a16:creationId xmlns:a16="http://schemas.microsoft.com/office/drawing/2014/main" id="{55F18251-509D-D47E-3777-D32F22DC740A}"/>
                </a:ext>
              </a:extLst>
            </p:cNvPr>
            <p:cNvSpPr txBox="1"/>
            <p:nvPr/>
          </p:nvSpPr>
          <p:spPr>
            <a:xfrm>
              <a:off x="7716694" y="2332245"/>
              <a:ext cx="649842" cy="469106"/>
            </a:xfrm>
            <a:prstGeom prst="rect">
              <a:avLst/>
            </a:prstGeom>
            <a:noFill/>
          </p:spPr>
          <p:txBody>
            <a:bodyPr wrap="square" lIns="108000" rIns="108000" rtlCol="0">
              <a:spAutoFit/>
            </a:bodyPr>
            <a:lstStyle/>
            <a:p>
              <a:pPr algn="ctr"/>
              <a:r>
                <a:rPr lang="en-US" altLang="ko-KR" sz="2000" b="1" dirty="0">
                  <a:solidFill>
                    <a:schemeClr val="bg1"/>
                  </a:solidFill>
                  <a:cs typeface="Arial" pitchFamily="34" charset="0"/>
                </a:rPr>
                <a:t>05</a:t>
              </a:r>
              <a:endParaRPr lang="ko-KR" altLang="en-US" sz="2000" b="1" dirty="0">
                <a:solidFill>
                  <a:schemeClr val="bg1"/>
                </a:solidFill>
                <a:cs typeface="Arial" pitchFamily="34" charset="0"/>
              </a:endParaRPr>
            </a:p>
          </p:txBody>
        </p:sp>
      </p:grpSp>
      <p:sp>
        <p:nvSpPr>
          <p:cNvPr id="28" name="TextBox 27">
            <a:extLst>
              <a:ext uri="{FF2B5EF4-FFF2-40B4-BE49-F238E27FC236}">
                <a16:creationId xmlns:a16="http://schemas.microsoft.com/office/drawing/2014/main" id="{CD630708-4D88-35D5-BE30-340DC48587E8}"/>
              </a:ext>
            </a:extLst>
          </p:cNvPr>
          <p:cNvSpPr txBox="1"/>
          <p:nvPr/>
        </p:nvSpPr>
        <p:spPr>
          <a:xfrm>
            <a:off x="2698136" y="3172321"/>
            <a:ext cx="9062369" cy="1154162"/>
          </a:xfrm>
          <a:prstGeom prst="rect">
            <a:avLst/>
          </a:prstGeom>
          <a:noFill/>
        </p:spPr>
        <p:txBody>
          <a:bodyPr wrap="square">
            <a:spAutoFit/>
          </a:bodyPr>
          <a:lstStyle/>
          <a:p>
            <a:pPr marL="342900" indent="-342900" algn="just" rtl="1">
              <a:lnSpc>
                <a:spcPct val="150000"/>
              </a:lnSpc>
              <a:spcAft>
                <a:spcPts val="800"/>
              </a:spcAft>
              <a:buSzPct val="150000"/>
              <a:buBlip>
                <a:blip r:embed="rId2"/>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الوصف: تحسين بيئة العمل من خلال تعزيز معايير السلامة، توفير الموارد اللازمة، وتقليل التوتر المرتبط بالعمل في ظروف قاسية.  </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
        <p:nvSpPr>
          <p:cNvPr id="29" name="TextBox 28">
            <a:extLst>
              <a:ext uri="{FF2B5EF4-FFF2-40B4-BE49-F238E27FC236}">
                <a16:creationId xmlns:a16="http://schemas.microsoft.com/office/drawing/2014/main" id="{E1227380-A482-5451-E5DD-059944B0CDA6}"/>
              </a:ext>
            </a:extLst>
          </p:cNvPr>
          <p:cNvSpPr txBox="1"/>
          <p:nvPr/>
        </p:nvSpPr>
        <p:spPr>
          <a:xfrm>
            <a:off x="2852427" y="4389116"/>
            <a:ext cx="8908078" cy="1154162"/>
          </a:xfrm>
          <a:prstGeom prst="rect">
            <a:avLst/>
          </a:prstGeom>
          <a:noFill/>
        </p:spPr>
        <p:txBody>
          <a:bodyPr wrap="square">
            <a:spAutoFit/>
          </a:bodyPr>
          <a:lstStyle/>
          <a:p>
            <a:pPr marL="342900" indent="-342900" algn="just" rtl="1">
              <a:lnSpc>
                <a:spcPct val="150000"/>
              </a:lnSpc>
              <a:spcAft>
                <a:spcPts val="800"/>
              </a:spcAft>
              <a:buSzPct val="150000"/>
              <a:buBlip>
                <a:blip r:embed="rId2"/>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التطبيق في قطاع الطاقة: التركيز على السلامة في المواقع النائية (مثل منصات النفط أو مزارع الرياح البحرية) وتوفير بيئة داعمة.  </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
        <p:nvSpPr>
          <p:cNvPr id="30" name="TextBox 29">
            <a:extLst>
              <a:ext uri="{FF2B5EF4-FFF2-40B4-BE49-F238E27FC236}">
                <a16:creationId xmlns:a16="http://schemas.microsoft.com/office/drawing/2014/main" id="{0EF40B5C-D013-6E72-03FF-115FD8AAC1DB}"/>
              </a:ext>
            </a:extLst>
          </p:cNvPr>
          <p:cNvSpPr txBox="1"/>
          <p:nvPr/>
        </p:nvSpPr>
        <p:spPr>
          <a:xfrm>
            <a:off x="2852427" y="5543278"/>
            <a:ext cx="8908078" cy="1154162"/>
          </a:xfrm>
          <a:prstGeom prst="rect">
            <a:avLst/>
          </a:prstGeom>
          <a:noFill/>
        </p:spPr>
        <p:txBody>
          <a:bodyPr wrap="square">
            <a:spAutoFit/>
          </a:bodyPr>
          <a:lstStyle/>
          <a:p>
            <a:pPr marL="342900" lvl="0" indent="-342900" algn="just" rtl="1">
              <a:lnSpc>
                <a:spcPct val="150000"/>
              </a:lnSpc>
              <a:spcAft>
                <a:spcPts val="800"/>
              </a:spcAft>
              <a:buSzPct val="150000"/>
              <a:buBlip>
                <a:blip r:embed="rId2"/>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مثال: فريق في حقل نفطي يُظهر تراجعاً بسبب مخاوف السلامة. تُطبق الشركة برنامج "صفر حوادث" مع تدريبات يومية ومعدات حماية متطورة.  </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Tree>
    <p:extLst>
      <p:ext uri="{BB962C8B-B14F-4D97-AF65-F5344CB8AC3E}">
        <p14:creationId xmlns:p14="http://schemas.microsoft.com/office/powerpoint/2010/main" val="31889000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1000"/>
                                        <p:tgtEl>
                                          <p:spTgt spid="28"/>
                                        </p:tgtEl>
                                      </p:cBhvr>
                                    </p:animEffect>
                                    <p:anim calcmode="lin" valueType="num">
                                      <p:cBhvr>
                                        <p:cTn id="8" dur="1000" fill="hold"/>
                                        <p:tgtEl>
                                          <p:spTgt spid="28"/>
                                        </p:tgtEl>
                                        <p:attrNameLst>
                                          <p:attrName>ppt_x</p:attrName>
                                        </p:attrNameLst>
                                      </p:cBhvr>
                                      <p:tavLst>
                                        <p:tav tm="0">
                                          <p:val>
                                            <p:strVal val="#ppt_x"/>
                                          </p:val>
                                        </p:tav>
                                        <p:tav tm="100000">
                                          <p:val>
                                            <p:strVal val="#ppt_x"/>
                                          </p:val>
                                        </p:tav>
                                      </p:tavLst>
                                    </p:anim>
                                    <p:anim calcmode="lin" valueType="num">
                                      <p:cBhvr>
                                        <p:cTn id="9"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9"/>
                                        </p:tgtEl>
                                        <p:attrNameLst>
                                          <p:attrName>style.visibility</p:attrName>
                                        </p:attrNameLst>
                                      </p:cBhvr>
                                      <p:to>
                                        <p:strVal val="visible"/>
                                      </p:to>
                                    </p:set>
                                    <p:animEffect transition="in" filter="fade">
                                      <p:cBhvr>
                                        <p:cTn id="14" dur="1000"/>
                                        <p:tgtEl>
                                          <p:spTgt spid="29"/>
                                        </p:tgtEl>
                                      </p:cBhvr>
                                    </p:animEffect>
                                    <p:anim calcmode="lin" valueType="num">
                                      <p:cBhvr>
                                        <p:cTn id="15" dur="1000" fill="hold"/>
                                        <p:tgtEl>
                                          <p:spTgt spid="29"/>
                                        </p:tgtEl>
                                        <p:attrNameLst>
                                          <p:attrName>ppt_x</p:attrName>
                                        </p:attrNameLst>
                                      </p:cBhvr>
                                      <p:tavLst>
                                        <p:tav tm="0">
                                          <p:val>
                                            <p:strVal val="#ppt_x"/>
                                          </p:val>
                                        </p:tav>
                                        <p:tav tm="100000">
                                          <p:val>
                                            <p:strVal val="#ppt_x"/>
                                          </p:val>
                                        </p:tav>
                                      </p:tavLst>
                                    </p:anim>
                                    <p:anim calcmode="lin" valueType="num">
                                      <p:cBhvr>
                                        <p:cTn id="16"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0"/>
                                        </p:tgtEl>
                                        <p:attrNameLst>
                                          <p:attrName>style.visibility</p:attrName>
                                        </p:attrNameLst>
                                      </p:cBhvr>
                                      <p:to>
                                        <p:strVal val="visible"/>
                                      </p:to>
                                    </p:set>
                                    <p:animEffect transition="in" filter="fade">
                                      <p:cBhvr>
                                        <p:cTn id="21" dur="1000"/>
                                        <p:tgtEl>
                                          <p:spTgt spid="30"/>
                                        </p:tgtEl>
                                      </p:cBhvr>
                                    </p:animEffect>
                                    <p:anim calcmode="lin" valueType="num">
                                      <p:cBhvr>
                                        <p:cTn id="22" dur="1000" fill="hold"/>
                                        <p:tgtEl>
                                          <p:spTgt spid="30"/>
                                        </p:tgtEl>
                                        <p:attrNameLst>
                                          <p:attrName>ppt_x</p:attrName>
                                        </p:attrNameLst>
                                      </p:cBhvr>
                                      <p:tavLst>
                                        <p:tav tm="0">
                                          <p:val>
                                            <p:strVal val="#ppt_x"/>
                                          </p:val>
                                        </p:tav>
                                        <p:tav tm="100000">
                                          <p:val>
                                            <p:strVal val="#ppt_x"/>
                                          </p:val>
                                        </p:tav>
                                      </p:tavLst>
                                    </p:anim>
                                    <p:anim calcmode="lin" valueType="num">
                                      <p:cBhvr>
                                        <p:cTn id="23"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P spid="30" grpId="0"/>
    </p:bldLst>
  </p:timing>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2190733" y="675008"/>
            <a:ext cx="7810534" cy="968852"/>
            <a:chOff x="2190733" y="519096"/>
            <a:chExt cx="7810534" cy="968852"/>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190733" y="519096"/>
              <a:ext cx="7810534"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استراتيجيات معالجة ضعف الأداء الجماعي</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21" name="Group 20">
            <a:extLst>
              <a:ext uri="{FF2B5EF4-FFF2-40B4-BE49-F238E27FC236}">
                <a16:creationId xmlns:a16="http://schemas.microsoft.com/office/drawing/2014/main" id="{C768AE3D-1DBF-5E1A-D26E-F7F3A177734A}"/>
              </a:ext>
            </a:extLst>
          </p:cNvPr>
          <p:cNvGrpSpPr/>
          <p:nvPr/>
        </p:nvGrpSpPr>
        <p:grpSpPr>
          <a:xfrm>
            <a:off x="8136879" y="1959891"/>
            <a:ext cx="3424390" cy="1026735"/>
            <a:chOff x="4435920" y="2043054"/>
            <a:chExt cx="4014902" cy="1203788"/>
          </a:xfrm>
        </p:grpSpPr>
        <p:sp>
          <p:nvSpPr>
            <p:cNvPr id="22" name="사각형: 둥근 모서리 33">
              <a:extLst>
                <a:ext uri="{FF2B5EF4-FFF2-40B4-BE49-F238E27FC236}">
                  <a16:creationId xmlns:a16="http://schemas.microsoft.com/office/drawing/2014/main" id="{E1961261-1686-8C9F-F875-5337DB8E253A}"/>
                </a:ext>
              </a:extLst>
            </p:cNvPr>
            <p:cNvSpPr/>
            <p:nvPr/>
          </p:nvSpPr>
          <p:spPr>
            <a:xfrm flipH="1">
              <a:off x="4435920" y="2065828"/>
              <a:ext cx="3553947" cy="1158240"/>
            </a:xfrm>
            <a:prstGeom prst="roundRect">
              <a:avLst>
                <a:gd name="adj" fmla="val 8396"/>
              </a:avLst>
            </a:prstGeom>
            <a:solidFill>
              <a:schemeClr val="bg1"/>
            </a:solidFill>
            <a:ln w="38100">
              <a:solidFill>
                <a:srgbClr val="3D8E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nvGrpSpPr>
            <p:cNvPr id="23" name="그룹 34">
              <a:extLst>
                <a:ext uri="{FF2B5EF4-FFF2-40B4-BE49-F238E27FC236}">
                  <a16:creationId xmlns:a16="http://schemas.microsoft.com/office/drawing/2014/main" id="{58D657D0-E9B7-0F3D-727A-E0D63FECF97F}"/>
                </a:ext>
              </a:extLst>
            </p:cNvPr>
            <p:cNvGrpSpPr/>
            <p:nvPr/>
          </p:nvGrpSpPr>
          <p:grpSpPr>
            <a:xfrm flipH="1">
              <a:off x="7594612" y="2043054"/>
              <a:ext cx="856210" cy="1203788"/>
              <a:chOff x="4335987" y="774785"/>
              <a:chExt cx="887766" cy="1248156"/>
            </a:xfrm>
          </p:grpSpPr>
          <p:sp>
            <p:nvSpPr>
              <p:cNvPr id="26" name="이등변 삼각형 35">
                <a:extLst>
                  <a:ext uri="{FF2B5EF4-FFF2-40B4-BE49-F238E27FC236}">
                    <a16:creationId xmlns:a16="http://schemas.microsoft.com/office/drawing/2014/main" id="{AE6A3DB7-B962-AF20-F4C7-F45AD0F39225}"/>
                  </a:ext>
                </a:extLst>
              </p:cNvPr>
              <p:cNvSpPr/>
              <p:nvPr/>
            </p:nvSpPr>
            <p:spPr>
              <a:xfrm rot="5400000">
                <a:off x="4155792" y="954980"/>
                <a:ext cx="1248156" cy="887766"/>
              </a:xfrm>
              <a:prstGeom prst="triangle">
                <a:avLst/>
              </a:prstGeom>
              <a:solidFill>
                <a:srgbClr val="116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27" name="이등변 삼각형 36">
                <a:extLst>
                  <a:ext uri="{FF2B5EF4-FFF2-40B4-BE49-F238E27FC236}">
                    <a16:creationId xmlns:a16="http://schemas.microsoft.com/office/drawing/2014/main" id="{620138F3-1A84-92A1-1042-DC124C6FBA1A}"/>
                  </a:ext>
                </a:extLst>
              </p:cNvPr>
              <p:cNvSpPr/>
              <p:nvPr/>
            </p:nvSpPr>
            <p:spPr>
              <a:xfrm rot="5400000">
                <a:off x="4284886" y="1008637"/>
                <a:ext cx="1097280" cy="780453"/>
              </a:xfrm>
              <a:prstGeom prst="triangle">
                <a:avLst/>
              </a:prstGeom>
              <a:solidFill>
                <a:srgbClr val="3D8E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sp>
          <p:nvSpPr>
            <p:cNvPr id="24" name="TextBox 23">
              <a:extLst>
                <a:ext uri="{FF2B5EF4-FFF2-40B4-BE49-F238E27FC236}">
                  <a16:creationId xmlns:a16="http://schemas.microsoft.com/office/drawing/2014/main" id="{403421AD-6A2B-D9CB-305F-2472E4B94DA7}"/>
                </a:ext>
              </a:extLst>
            </p:cNvPr>
            <p:cNvSpPr txBox="1"/>
            <p:nvPr/>
          </p:nvSpPr>
          <p:spPr>
            <a:xfrm>
              <a:off x="4672399" y="2186062"/>
              <a:ext cx="2752595" cy="469556"/>
            </a:xfrm>
            <a:prstGeom prst="rect">
              <a:avLst/>
            </a:prstGeom>
            <a:noFill/>
          </p:spPr>
          <p:txBody>
            <a:bodyPr wrap="square">
              <a:spAutoFit/>
            </a:bodyPr>
            <a:lstStyle/>
            <a:p>
              <a:pPr algn="ctr">
                <a:lnSpc>
                  <a:spcPct val="115000"/>
                </a:lnSpc>
                <a:spcAft>
                  <a:spcPts val="800"/>
                </a:spcAft>
              </a:pPr>
              <a:r>
                <a:rPr lang="ar-EG" b="1" dirty="0">
                  <a:latin typeface="Times New Roman" panose="02020603050405020304" pitchFamily="18" charset="0"/>
                  <a:ea typeface="Calibri" panose="020F0502020204030204" pitchFamily="34" charset="0"/>
                  <a:cs typeface="Adobe Arabic" panose="02040503050201020203" pitchFamily="18" charset="-78"/>
                </a:rPr>
                <a:t>تعزيز ثقافة السلامة والدعم  </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sp>
          <p:nvSpPr>
            <p:cNvPr id="25" name="TextBox 24">
              <a:extLst>
                <a:ext uri="{FF2B5EF4-FFF2-40B4-BE49-F238E27FC236}">
                  <a16:creationId xmlns:a16="http://schemas.microsoft.com/office/drawing/2014/main" id="{55F18251-509D-D47E-3777-D32F22DC740A}"/>
                </a:ext>
              </a:extLst>
            </p:cNvPr>
            <p:cNvSpPr txBox="1"/>
            <p:nvPr/>
          </p:nvSpPr>
          <p:spPr>
            <a:xfrm>
              <a:off x="7716694" y="2332245"/>
              <a:ext cx="649842" cy="469106"/>
            </a:xfrm>
            <a:prstGeom prst="rect">
              <a:avLst/>
            </a:prstGeom>
            <a:noFill/>
          </p:spPr>
          <p:txBody>
            <a:bodyPr wrap="square" lIns="108000" rIns="108000" rtlCol="0">
              <a:spAutoFit/>
            </a:bodyPr>
            <a:lstStyle/>
            <a:p>
              <a:pPr algn="ctr"/>
              <a:r>
                <a:rPr lang="en-US" altLang="ko-KR" sz="2000" b="1" dirty="0">
                  <a:solidFill>
                    <a:schemeClr val="bg1"/>
                  </a:solidFill>
                  <a:cs typeface="Arial" pitchFamily="34" charset="0"/>
                </a:rPr>
                <a:t>05</a:t>
              </a:r>
              <a:endParaRPr lang="ko-KR" altLang="en-US" sz="2000" b="1" dirty="0">
                <a:solidFill>
                  <a:schemeClr val="bg1"/>
                </a:solidFill>
                <a:cs typeface="Arial" pitchFamily="34" charset="0"/>
              </a:endParaRPr>
            </a:p>
          </p:txBody>
        </p:sp>
      </p:grpSp>
      <p:sp>
        <p:nvSpPr>
          <p:cNvPr id="14" name="TextBox 13">
            <a:extLst>
              <a:ext uri="{FF2B5EF4-FFF2-40B4-BE49-F238E27FC236}">
                <a16:creationId xmlns:a16="http://schemas.microsoft.com/office/drawing/2014/main" id="{9D10D515-96AA-7089-97AE-1A50D9F221BF}"/>
              </a:ext>
            </a:extLst>
          </p:cNvPr>
          <p:cNvSpPr txBox="1"/>
          <p:nvPr/>
        </p:nvSpPr>
        <p:spPr>
          <a:xfrm>
            <a:off x="1281363" y="3001888"/>
            <a:ext cx="9062369" cy="600164"/>
          </a:xfrm>
          <a:prstGeom prst="rect">
            <a:avLst/>
          </a:prstGeom>
          <a:noFill/>
        </p:spPr>
        <p:txBody>
          <a:bodyPr wrap="square">
            <a:spAutoFit/>
          </a:bodyPr>
          <a:lstStyle/>
          <a:p>
            <a:pPr algn="just" rtl="1">
              <a:lnSpc>
                <a:spcPct val="150000"/>
              </a:lnSpc>
              <a:spcAft>
                <a:spcPts val="800"/>
              </a:spcAft>
              <a:buSzPct val="150000"/>
            </a:pPr>
            <a:r>
              <a:rPr lang="ar-SA" sz="2400" dirty="0">
                <a:solidFill>
                  <a:srgbClr val="168489"/>
                </a:solidFill>
                <a:latin typeface="Calibri" panose="020F0502020204030204" pitchFamily="34" charset="0"/>
                <a:ea typeface="Calibri" panose="020F0502020204030204" pitchFamily="34" charset="0"/>
                <a:cs typeface="Adobe Arabic" panose="02040503050201020203" pitchFamily="18" charset="-78"/>
              </a:rPr>
              <a:t>الخطوات:  </a:t>
            </a:r>
            <a:endParaRPr lang="en-US" sz="2400" dirty="0">
              <a:solidFill>
                <a:srgbClr val="168489"/>
              </a:solidFill>
              <a:latin typeface="Calibri" panose="020F0502020204030204" pitchFamily="34" charset="0"/>
              <a:ea typeface="Calibri" panose="020F0502020204030204" pitchFamily="34" charset="0"/>
              <a:cs typeface="Adobe Arabic" panose="02040503050201020203" pitchFamily="18" charset="-78"/>
            </a:endParaRPr>
          </a:p>
        </p:txBody>
      </p:sp>
      <p:sp>
        <p:nvSpPr>
          <p:cNvPr id="15" name="TextBox 14">
            <a:extLst>
              <a:ext uri="{FF2B5EF4-FFF2-40B4-BE49-F238E27FC236}">
                <a16:creationId xmlns:a16="http://schemas.microsoft.com/office/drawing/2014/main" id="{AE302BA9-6B5A-7C78-FF10-1AEC29B74AD3}"/>
              </a:ext>
            </a:extLst>
          </p:cNvPr>
          <p:cNvSpPr txBox="1"/>
          <p:nvPr/>
        </p:nvSpPr>
        <p:spPr>
          <a:xfrm>
            <a:off x="1435654" y="3805918"/>
            <a:ext cx="8908078" cy="600164"/>
          </a:xfrm>
          <a:prstGeom prst="rect">
            <a:avLst/>
          </a:prstGeom>
          <a:noFill/>
        </p:spPr>
        <p:txBody>
          <a:bodyPr wrap="square">
            <a:spAutoFit/>
          </a:bodyPr>
          <a:lstStyle/>
          <a:p>
            <a:pPr marL="342900" lvl="0" indent="-342900" algn="just" rtl="1">
              <a:lnSpc>
                <a:spcPct val="150000"/>
              </a:lnSpc>
              <a:spcAft>
                <a:spcPts val="800"/>
              </a:spcAft>
              <a:buSzPct val="15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إجراء تقييم لمخاطر السلامة في بيئة العمل.  </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
        <p:nvSpPr>
          <p:cNvPr id="16" name="TextBox 15">
            <a:extLst>
              <a:ext uri="{FF2B5EF4-FFF2-40B4-BE49-F238E27FC236}">
                <a16:creationId xmlns:a16="http://schemas.microsoft.com/office/drawing/2014/main" id="{B0362EB9-3818-6237-114F-D5E3156F22EA}"/>
              </a:ext>
            </a:extLst>
          </p:cNvPr>
          <p:cNvSpPr txBox="1"/>
          <p:nvPr/>
        </p:nvSpPr>
        <p:spPr>
          <a:xfrm>
            <a:off x="1435654" y="4609948"/>
            <a:ext cx="8908078" cy="600164"/>
          </a:xfrm>
          <a:prstGeom prst="rect">
            <a:avLst/>
          </a:prstGeom>
          <a:noFill/>
        </p:spPr>
        <p:txBody>
          <a:bodyPr wrap="square">
            <a:spAutoFit/>
          </a:bodyPr>
          <a:lstStyle/>
          <a:p>
            <a:pPr marL="342900" indent="-342900" algn="just" rtl="1">
              <a:lnSpc>
                <a:spcPct val="150000"/>
              </a:lnSpc>
              <a:spcAft>
                <a:spcPts val="800"/>
              </a:spcAft>
              <a:buSzPct val="15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توفير معدات وموارد تقلل من التوتر (مثل أنظمة تكييف أو استراحات مريحة).  </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
        <p:nvSpPr>
          <p:cNvPr id="17" name="TextBox 16">
            <a:extLst>
              <a:ext uri="{FF2B5EF4-FFF2-40B4-BE49-F238E27FC236}">
                <a16:creationId xmlns:a16="http://schemas.microsoft.com/office/drawing/2014/main" id="{25E2E1F8-7300-B489-26C7-90B0FED2E1E6}"/>
              </a:ext>
            </a:extLst>
          </p:cNvPr>
          <p:cNvSpPr txBox="1"/>
          <p:nvPr/>
        </p:nvSpPr>
        <p:spPr>
          <a:xfrm>
            <a:off x="1435654" y="5471920"/>
            <a:ext cx="8908078" cy="600164"/>
          </a:xfrm>
          <a:prstGeom prst="rect">
            <a:avLst/>
          </a:prstGeom>
          <a:noFill/>
        </p:spPr>
        <p:txBody>
          <a:bodyPr wrap="square">
            <a:spAutoFit/>
          </a:bodyPr>
          <a:lstStyle/>
          <a:p>
            <a:pPr marL="342900" lvl="0" indent="-342900" algn="just" rtl="1">
              <a:lnSpc>
                <a:spcPct val="150000"/>
              </a:lnSpc>
              <a:spcAft>
                <a:spcPts val="800"/>
              </a:spcAft>
              <a:buSzPct val="15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إشراك الفريق في وضع بروتوكولات السلامة.</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Tree>
    <p:extLst>
      <p:ext uri="{BB962C8B-B14F-4D97-AF65-F5344CB8AC3E}">
        <p14:creationId xmlns:p14="http://schemas.microsoft.com/office/powerpoint/2010/main" val="37642330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fade">
                                      <p:cBhvr>
                                        <p:cTn id="14" dur="1000"/>
                                        <p:tgtEl>
                                          <p:spTgt spid="15"/>
                                        </p:tgtEl>
                                      </p:cBhvr>
                                    </p:animEffect>
                                    <p:anim calcmode="lin" valueType="num">
                                      <p:cBhvr>
                                        <p:cTn id="15" dur="1000" fill="hold"/>
                                        <p:tgtEl>
                                          <p:spTgt spid="15"/>
                                        </p:tgtEl>
                                        <p:attrNameLst>
                                          <p:attrName>ppt_x</p:attrName>
                                        </p:attrNameLst>
                                      </p:cBhvr>
                                      <p:tavLst>
                                        <p:tav tm="0">
                                          <p:val>
                                            <p:strVal val="#ppt_x"/>
                                          </p:val>
                                        </p:tav>
                                        <p:tav tm="100000">
                                          <p:val>
                                            <p:strVal val="#ppt_x"/>
                                          </p:val>
                                        </p:tav>
                                      </p:tavLst>
                                    </p:anim>
                                    <p:anim calcmode="lin" valueType="num">
                                      <p:cBhvr>
                                        <p:cTn id="16"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fade">
                                      <p:cBhvr>
                                        <p:cTn id="21" dur="1000"/>
                                        <p:tgtEl>
                                          <p:spTgt spid="16"/>
                                        </p:tgtEl>
                                      </p:cBhvr>
                                    </p:animEffect>
                                    <p:anim calcmode="lin" valueType="num">
                                      <p:cBhvr>
                                        <p:cTn id="22" dur="1000" fill="hold"/>
                                        <p:tgtEl>
                                          <p:spTgt spid="16"/>
                                        </p:tgtEl>
                                        <p:attrNameLst>
                                          <p:attrName>ppt_x</p:attrName>
                                        </p:attrNameLst>
                                      </p:cBhvr>
                                      <p:tavLst>
                                        <p:tav tm="0">
                                          <p:val>
                                            <p:strVal val="#ppt_x"/>
                                          </p:val>
                                        </p:tav>
                                        <p:tav tm="100000">
                                          <p:val>
                                            <p:strVal val="#ppt_x"/>
                                          </p:val>
                                        </p:tav>
                                      </p:tavLst>
                                    </p:anim>
                                    <p:anim calcmode="lin" valueType="num">
                                      <p:cBhvr>
                                        <p:cTn id="23"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fade">
                                      <p:cBhvr>
                                        <p:cTn id="28" dur="1000"/>
                                        <p:tgtEl>
                                          <p:spTgt spid="17"/>
                                        </p:tgtEl>
                                      </p:cBhvr>
                                    </p:animEffect>
                                    <p:anim calcmode="lin" valueType="num">
                                      <p:cBhvr>
                                        <p:cTn id="29" dur="1000" fill="hold"/>
                                        <p:tgtEl>
                                          <p:spTgt spid="17"/>
                                        </p:tgtEl>
                                        <p:attrNameLst>
                                          <p:attrName>ppt_x</p:attrName>
                                        </p:attrNameLst>
                                      </p:cBhvr>
                                      <p:tavLst>
                                        <p:tav tm="0">
                                          <p:val>
                                            <p:strVal val="#ppt_x"/>
                                          </p:val>
                                        </p:tav>
                                        <p:tav tm="100000">
                                          <p:val>
                                            <p:strVal val="#ppt_x"/>
                                          </p:val>
                                        </p:tav>
                                      </p:tavLst>
                                    </p:anim>
                                    <p:anim calcmode="lin" valueType="num">
                                      <p:cBhvr>
                                        <p:cTn id="30"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P spid="17" grpId="0"/>
    </p:bldLst>
  </p:timing>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2190733" y="675008"/>
            <a:ext cx="7810534" cy="968852"/>
            <a:chOff x="2190733" y="519096"/>
            <a:chExt cx="7810534" cy="968852"/>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190733" y="519096"/>
              <a:ext cx="7810534"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استراتيجيات معالجة ضعف الأداء الجماعي</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14" name="Group 13">
            <a:extLst>
              <a:ext uri="{FF2B5EF4-FFF2-40B4-BE49-F238E27FC236}">
                <a16:creationId xmlns:a16="http://schemas.microsoft.com/office/drawing/2014/main" id="{DC043B76-FC7E-A49C-DD4C-62360765888C}"/>
              </a:ext>
            </a:extLst>
          </p:cNvPr>
          <p:cNvGrpSpPr/>
          <p:nvPr/>
        </p:nvGrpSpPr>
        <p:grpSpPr>
          <a:xfrm>
            <a:off x="8115614" y="1936378"/>
            <a:ext cx="3424390" cy="1026735"/>
            <a:chOff x="4473498" y="3511129"/>
            <a:chExt cx="4014902" cy="1203788"/>
          </a:xfrm>
        </p:grpSpPr>
        <p:sp>
          <p:nvSpPr>
            <p:cNvPr id="15" name="사각형: 둥근 모서리 33">
              <a:extLst>
                <a:ext uri="{FF2B5EF4-FFF2-40B4-BE49-F238E27FC236}">
                  <a16:creationId xmlns:a16="http://schemas.microsoft.com/office/drawing/2014/main" id="{BD75EBC9-464D-745B-0C8B-780D9E230893}"/>
                </a:ext>
              </a:extLst>
            </p:cNvPr>
            <p:cNvSpPr/>
            <p:nvPr/>
          </p:nvSpPr>
          <p:spPr>
            <a:xfrm flipH="1">
              <a:off x="4473498" y="3533903"/>
              <a:ext cx="3553947" cy="1158240"/>
            </a:xfrm>
            <a:prstGeom prst="roundRect">
              <a:avLst>
                <a:gd name="adj" fmla="val 8396"/>
              </a:avLst>
            </a:prstGeom>
            <a:solidFill>
              <a:schemeClr val="bg1"/>
            </a:solidFill>
            <a:ln w="38100">
              <a:solidFill>
                <a:srgbClr val="FFCC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nvGrpSpPr>
            <p:cNvPr id="16" name="그룹 34">
              <a:extLst>
                <a:ext uri="{FF2B5EF4-FFF2-40B4-BE49-F238E27FC236}">
                  <a16:creationId xmlns:a16="http://schemas.microsoft.com/office/drawing/2014/main" id="{747622D5-1D39-7EC6-85CA-3719EDDC208E}"/>
                </a:ext>
              </a:extLst>
            </p:cNvPr>
            <p:cNvGrpSpPr/>
            <p:nvPr/>
          </p:nvGrpSpPr>
          <p:grpSpPr>
            <a:xfrm flipH="1">
              <a:off x="7632190" y="3511129"/>
              <a:ext cx="856210" cy="1203788"/>
              <a:chOff x="4335987" y="774785"/>
              <a:chExt cx="887766" cy="1248156"/>
            </a:xfrm>
          </p:grpSpPr>
          <p:sp>
            <p:nvSpPr>
              <p:cNvPr id="19" name="이등변 삼각형 35">
                <a:extLst>
                  <a:ext uri="{FF2B5EF4-FFF2-40B4-BE49-F238E27FC236}">
                    <a16:creationId xmlns:a16="http://schemas.microsoft.com/office/drawing/2014/main" id="{29BEFA90-246E-822D-9338-D7AC7E6B9A5F}"/>
                  </a:ext>
                </a:extLst>
              </p:cNvPr>
              <p:cNvSpPr/>
              <p:nvPr/>
            </p:nvSpPr>
            <p:spPr>
              <a:xfrm rot="5400000">
                <a:off x="4155792" y="954980"/>
                <a:ext cx="1248156" cy="887766"/>
              </a:xfrm>
              <a:prstGeom prst="triangle">
                <a:avLst/>
              </a:prstGeom>
              <a:solidFill>
                <a:srgbClr val="DAA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20" name="이등변 삼각형 36">
                <a:extLst>
                  <a:ext uri="{FF2B5EF4-FFF2-40B4-BE49-F238E27FC236}">
                    <a16:creationId xmlns:a16="http://schemas.microsoft.com/office/drawing/2014/main" id="{F94550BC-FE6B-BE27-713B-B433626338FB}"/>
                  </a:ext>
                </a:extLst>
              </p:cNvPr>
              <p:cNvSpPr/>
              <p:nvPr/>
            </p:nvSpPr>
            <p:spPr>
              <a:xfrm rot="5400000">
                <a:off x="4284886" y="1008637"/>
                <a:ext cx="1097280" cy="780453"/>
              </a:xfrm>
              <a:prstGeom prst="triangle">
                <a:avLst/>
              </a:prstGeom>
              <a:solidFill>
                <a:srgbClr val="FFCB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sp>
          <p:nvSpPr>
            <p:cNvPr id="17" name="TextBox 16">
              <a:extLst>
                <a:ext uri="{FF2B5EF4-FFF2-40B4-BE49-F238E27FC236}">
                  <a16:creationId xmlns:a16="http://schemas.microsoft.com/office/drawing/2014/main" id="{26BD6031-6EF1-D8F4-B20C-7B22AF94937B}"/>
                </a:ext>
              </a:extLst>
            </p:cNvPr>
            <p:cNvSpPr txBox="1"/>
            <p:nvPr/>
          </p:nvSpPr>
          <p:spPr>
            <a:xfrm>
              <a:off x="4836266" y="3691503"/>
              <a:ext cx="2752595" cy="843037"/>
            </a:xfrm>
            <a:prstGeom prst="rect">
              <a:avLst/>
            </a:prstGeom>
            <a:noFill/>
          </p:spPr>
          <p:txBody>
            <a:bodyPr wrap="square">
              <a:spAutoFit/>
            </a:bodyPr>
            <a:lstStyle/>
            <a:p>
              <a:pPr algn="ctr">
                <a:lnSpc>
                  <a:spcPct val="115000"/>
                </a:lnSpc>
                <a:spcAft>
                  <a:spcPts val="800"/>
                </a:spcAft>
              </a:pPr>
              <a:r>
                <a:rPr lang="ar-EG" b="1" dirty="0">
                  <a:latin typeface="Times New Roman" panose="02020603050405020304" pitchFamily="18" charset="0"/>
                  <a:ea typeface="Calibri" panose="020F0502020204030204" pitchFamily="34" charset="0"/>
                  <a:cs typeface="Adobe Arabic" panose="02040503050201020203" pitchFamily="18" charset="-78"/>
                </a:rPr>
                <a:t>إجراء تقييم مستمر مع تغذية راجعة جماعية  </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sp>
          <p:nvSpPr>
            <p:cNvPr id="18" name="TextBox 17">
              <a:extLst>
                <a:ext uri="{FF2B5EF4-FFF2-40B4-BE49-F238E27FC236}">
                  <a16:creationId xmlns:a16="http://schemas.microsoft.com/office/drawing/2014/main" id="{9543DD78-4E7C-E25D-4021-7069ADE32228}"/>
                </a:ext>
              </a:extLst>
            </p:cNvPr>
            <p:cNvSpPr txBox="1"/>
            <p:nvPr/>
          </p:nvSpPr>
          <p:spPr>
            <a:xfrm>
              <a:off x="7824582" y="3823094"/>
              <a:ext cx="649842" cy="469106"/>
            </a:xfrm>
            <a:prstGeom prst="rect">
              <a:avLst/>
            </a:prstGeom>
            <a:noFill/>
          </p:spPr>
          <p:txBody>
            <a:bodyPr wrap="square" lIns="108000" rIns="108000" rtlCol="0">
              <a:spAutoFit/>
            </a:bodyPr>
            <a:lstStyle/>
            <a:p>
              <a:pPr algn="ctr"/>
              <a:r>
                <a:rPr lang="en-US" altLang="ko-KR" sz="2000" b="1" dirty="0">
                  <a:solidFill>
                    <a:schemeClr val="bg1"/>
                  </a:solidFill>
                  <a:cs typeface="Arial" pitchFamily="34" charset="0"/>
                </a:rPr>
                <a:t>06</a:t>
              </a:r>
              <a:endParaRPr lang="ko-KR" altLang="en-US" sz="2000" b="1" dirty="0">
                <a:solidFill>
                  <a:schemeClr val="bg1"/>
                </a:solidFill>
                <a:cs typeface="Arial" pitchFamily="34" charset="0"/>
              </a:endParaRPr>
            </a:p>
          </p:txBody>
        </p:sp>
      </p:grpSp>
      <p:sp>
        <p:nvSpPr>
          <p:cNvPr id="32" name="TextBox 31">
            <a:extLst>
              <a:ext uri="{FF2B5EF4-FFF2-40B4-BE49-F238E27FC236}">
                <a16:creationId xmlns:a16="http://schemas.microsoft.com/office/drawing/2014/main" id="{65B62BD4-AD6E-490B-3D42-1229AD8A7F4C}"/>
              </a:ext>
            </a:extLst>
          </p:cNvPr>
          <p:cNvSpPr txBox="1"/>
          <p:nvPr/>
        </p:nvSpPr>
        <p:spPr>
          <a:xfrm>
            <a:off x="2698136" y="3172321"/>
            <a:ext cx="9062369" cy="600164"/>
          </a:xfrm>
          <a:prstGeom prst="rect">
            <a:avLst/>
          </a:prstGeom>
          <a:noFill/>
        </p:spPr>
        <p:txBody>
          <a:bodyPr wrap="square">
            <a:spAutoFit/>
          </a:bodyPr>
          <a:lstStyle/>
          <a:p>
            <a:pPr marL="342900" indent="-342900" algn="just" rtl="1">
              <a:lnSpc>
                <a:spcPct val="150000"/>
              </a:lnSpc>
              <a:spcAft>
                <a:spcPts val="800"/>
              </a:spcAft>
              <a:buSzPct val="150000"/>
              <a:buBlip>
                <a:blip r:embed="rId2"/>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الوصف: تطبيق تقييم مستمر لأداء الفريق مع تقديم تغذية راجعة بنّاءة تُركّز على التحسين والتطوير.  </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
        <p:nvSpPr>
          <p:cNvPr id="33" name="TextBox 32">
            <a:extLst>
              <a:ext uri="{FF2B5EF4-FFF2-40B4-BE49-F238E27FC236}">
                <a16:creationId xmlns:a16="http://schemas.microsoft.com/office/drawing/2014/main" id="{1CB5E954-C891-A741-0780-B10F826C7FD8}"/>
              </a:ext>
            </a:extLst>
          </p:cNvPr>
          <p:cNvSpPr txBox="1"/>
          <p:nvPr/>
        </p:nvSpPr>
        <p:spPr>
          <a:xfrm>
            <a:off x="2852427" y="4063701"/>
            <a:ext cx="8908078" cy="1154162"/>
          </a:xfrm>
          <a:prstGeom prst="rect">
            <a:avLst/>
          </a:prstGeom>
          <a:noFill/>
        </p:spPr>
        <p:txBody>
          <a:bodyPr wrap="square">
            <a:spAutoFit/>
          </a:bodyPr>
          <a:lstStyle/>
          <a:p>
            <a:pPr marL="342900" indent="-342900" algn="just" rtl="1">
              <a:lnSpc>
                <a:spcPct val="150000"/>
              </a:lnSpc>
              <a:spcAft>
                <a:spcPts val="800"/>
              </a:spcAft>
              <a:buSzPct val="150000"/>
              <a:buBlip>
                <a:blip r:embed="rId2"/>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التطبيق في قطاع الطاقة: مراجعة أداء الفرق في مشاريع الطاقة (مثل تركيب ألواح شمسية) أسبوعياً لتحديد التحديات ومعالجتها فوراً.  </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
        <p:nvSpPr>
          <p:cNvPr id="34" name="TextBox 33">
            <a:extLst>
              <a:ext uri="{FF2B5EF4-FFF2-40B4-BE49-F238E27FC236}">
                <a16:creationId xmlns:a16="http://schemas.microsoft.com/office/drawing/2014/main" id="{F7E481B2-C469-9F93-F297-365FA93C9318}"/>
              </a:ext>
            </a:extLst>
          </p:cNvPr>
          <p:cNvSpPr txBox="1"/>
          <p:nvPr/>
        </p:nvSpPr>
        <p:spPr>
          <a:xfrm>
            <a:off x="2852427" y="5368433"/>
            <a:ext cx="8908078" cy="1154162"/>
          </a:xfrm>
          <a:prstGeom prst="rect">
            <a:avLst/>
          </a:prstGeom>
          <a:noFill/>
        </p:spPr>
        <p:txBody>
          <a:bodyPr wrap="square">
            <a:spAutoFit/>
          </a:bodyPr>
          <a:lstStyle/>
          <a:p>
            <a:pPr marL="342900" lvl="0" indent="-342900" algn="just" rtl="1">
              <a:lnSpc>
                <a:spcPct val="150000"/>
              </a:lnSpc>
              <a:spcAft>
                <a:spcPts val="800"/>
              </a:spcAft>
              <a:buSzPct val="150000"/>
              <a:buBlip>
                <a:blip r:embed="rId2"/>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مثال: فريق إدارة مشروع طاقة كهربائية يعاني من ضعف التنسيق. يُجري المدير جلسات تغذية راجعة أسبوعية، مع تحديد نقاط القوة (مثل الالتزام بالسلامة) ومجالات التحسين (مثل إدارة الوقت).  </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Tree>
    <p:extLst>
      <p:ext uri="{BB962C8B-B14F-4D97-AF65-F5344CB8AC3E}">
        <p14:creationId xmlns:p14="http://schemas.microsoft.com/office/powerpoint/2010/main" val="36811831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1000"/>
                                        <p:tgtEl>
                                          <p:spTgt spid="32"/>
                                        </p:tgtEl>
                                      </p:cBhvr>
                                    </p:animEffect>
                                    <p:anim calcmode="lin" valueType="num">
                                      <p:cBhvr>
                                        <p:cTn id="8" dur="1000" fill="hold"/>
                                        <p:tgtEl>
                                          <p:spTgt spid="32"/>
                                        </p:tgtEl>
                                        <p:attrNameLst>
                                          <p:attrName>ppt_x</p:attrName>
                                        </p:attrNameLst>
                                      </p:cBhvr>
                                      <p:tavLst>
                                        <p:tav tm="0">
                                          <p:val>
                                            <p:strVal val="#ppt_x"/>
                                          </p:val>
                                        </p:tav>
                                        <p:tav tm="100000">
                                          <p:val>
                                            <p:strVal val="#ppt_x"/>
                                          </p:val>
                                        </p:tav>
                                      </p:tavLst>
                                    </p:anim>
                                    <p:anim calcmode="lin" valueType="num">
                                      <p:cBhvr>
                                        <p:cTn id="9"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3"/>
                                        </p:tgtEl>
                                        <p:attrNameLst>
                                          <p:attrName>style.visibility</p:attrName>
                                        </p:attrNameLst>
                                      </p:cBhvr>
                                      <p:to>
                                        <p:strVal val="visible"/>
                                      </p:to>
                                    </p:set>
                                    <p:animEffect transition="in" filter="fade">
                                      <p:cBhvr>
                                        <p:cTn id="14" dur="1000"/>
                                        <p:tgtEl>
                                          <p:spTgt spid="33"/>
                                        </p:tgtEl>
                                      </p:cBhvr>
                                    </p:animEffect>
                                    <p:anim calcmode="lin" valueType="num">
                                      <p:cBhvr>
                                        <p:cTn id="15" dur="1000" fill="hold"/>
                                        <p:tgtEl>
                                          <p:spTgt spid="33"/>
                                        </p:tgtEl>
                                        <p:attrNameLst>
                                          <p:attrName>ppt_x</p:attrName>
                                        </p:attrNameLst>
                                      </p:cBhvr>
                                      <p:tavLst>
                                        <p:tav tm="0">
                                          <p:val>
                                            <p:strVal val="#ppt_x"/>
                                          </p:val>
                                        </p:tav>
                                        <p:tav tm="100000">
                                          <p:val>
                                            <p:strVal val="#ppt_x"/>
                                          </p:val>
                                        </p:tav>
                                      </p:tavLst>
                                    </p:anim>
                                    <p:anim calcmode="lin" valueType="num">
                                      <p:cBhvr>
                                        <p:cTn id="16" dur="1000" fill="hold"/>
                                        <p:tgtEl>
                                          <p:spTgt spid="3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4"/>
                                        </p:tgtEl>
                                        <p:attrNameLst>
                                          <p:attrName>style.visibility</p:attrName>
                                        </p:attrNameLst>
                                      </p:cBhvr>
                                      <p:to>
                                        <p:strVal val="visible"/>
                                      </p:to>
                                    </p:set>
                                    <p:animEffect transition="in" filter="fade">
                                      <p:cBhvr>
                                        <p:cTn id="21" dur="1000"/>
                                        <p:tgtEl>
                                          <p:spTgt spid="34"/>
                                        </p:tgtEl>
                                      </p:cBhvr>
                                    </p:animEffect>
                                    <p:anim calcmode="lin" valueType="num">
                                      <p:cBhvr>
                                        <p:cTn id="22" dur="1000" fill="hold"/>
                                        <p:tgtEl>
                                          <p:spTgt spid="34"/>
                                        </p:tgtEl>
                                        <p:attrNameLst>
                                          <p:attrName>ppt_x</p:attrName>
                                        </p:attrNameLst>
                                      </p:cBhvr>
                                      <p:tavLst>
                                        <p:tav tm="0">
                                          <p:val>
                                            <p:strVal val="#ppt_x"/>
                                          </p:val>
                                        </p:tav>
                                        <p:tav tm="100000">
                                          <p:val>
                                            <p:strVal val="#ppt_x"/>
                                          </p:val>
                                        </p:tav>
                                      </p:tavLst>
                                    </p:anim>
                                    <p:anim calcmode="lin" valueType="num">
                                      <p:cBhvr>
                                        <p:cTn id="23"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3" grpId="0"/>
      <p:bldP spid="34" grpId="0"/>
    </p:bldLst>
  </p:timing>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2190733" y="675008"/>
            <a:ext cx="7810534" cy="968852"/>
            <a:chOff x="2190733" y="519096"/>
            <a:chExt cx="7810534" cy="968852"/>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190733" y="519096"/>
              <a:ext cx="7810534"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استراتيجيات معالجة ضعف الأداء الجماعي</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14" name="Group 13">
            <a:extLst>
              <a:ext uri="{FF2B5EF4-FFF2-40B4-BE49-F238E27FC236}">
                <a16:creationId xmlns:a16="http://schemas.microsoft.com/office/drawing/2014/main" id="{DC043B76-FC7E-A49C-DD4C-62360765888C}"/>
              </a:ext>
            </a:extLst>
          </p:cNvPr>
          <p:cNvGrpSpPr/>
          <p:nvPr/>
        </p:nvGrpSpPr>
        <p:grpSpPr>
          <a:xfrm>
            <a:off x="8115614" y="1936378"/>
            <a:ext cx="3424390" cy="1026735"/>
            <a:chOff x="4473498" y="3511129"/>
            <a:chExt cx="4014902" cy="1203788"/>
          </a:xfrm>
        </p:grpSpPr>
        <p:sp>
          <p:nvSpPr>
            <p:cNvPr id="15" name="사각형: 둥근 모서리 33">
              <a:extLst>
                <a:ext uri="{FF2B5EF4-FFF2-40B4-BE49-F238E27FC236}">
                  <a16:creationId xmlns:a16="http://schemas.microsoft.com/office/drawing/2014/main" id="{BD75EBC9-464D-745B-0C8B-780D9E230893}"/>
                </a:ext>
              </a:extLst>
            </p:cNvPr>
            <p:cNvSpPr/>
            <p:nvPr/>
          </p:nvSpPr>
          <p:spPr>
            <a:xfrm flipH="1">
              <a:off x="4473498" y="3533903"/>
              <a:ext cx="3553947" cy="1158240"/>
            </a:xfrm>
            <a:prstGeom prst="roundRect">
              <a:avLst>
                <a:gd name="adj" fmla="val 8396"/>
              </a:avLst>
            </a:prstGeom>
            <a:solidFill>
              <a:schemeClr val="bg1"/>
            </a:solidFill>
            <a:ln w="38100">
              <a:solidFill>
                <a:srgbClr val="FFCC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nvGrpSpPr>
            <p:cNvPr id="16" name="그룹 34">
              <a:extLst>
                <a:ext uri="{FF2B5EF4-FFF2-40B4-BE49-F238E27FC236}">
                  <a16:creationId xmlns:a16="http://schemas.microsoft.com/office/drawing/2014/main" id="{747622D5-1D39-7EC6-85CA-3719EDDC208E}"/>
                </a:ext>
              </a:extLst>
            </p:cNvPr>
            <p:cNvGrpSpPr/>
            <p:nvPr/>
          </p:nvGrpSpPr>
          <p:grpSpPr>
            <a:xfrm flipH="1">
              <a:off x="7632190" y="3511129"/>
              <a:ext cx="856210" cy="1203788"/>
              <a:chOff x="4335987" y="774785"/>
              <a:chExt cx="887766" cy="1248156"/>
            </a:xfrm>
          </p:grpSpPr>
          <p:sp>
            <p:nvSpPr>
              <p:cNvPr id="19" name="이등변 삼각형 35">
                <a:extLst>
                  <a:ext uri="{FF2B5EF4-FFF2-40B4-BE49-F238E27FC236}">
                    <a16:creationId xmlns:a16="http://schemas.microsoft.com/office/drawing/2014/main" id="{29BEFA90-246E-822D-9338-D7AC7E6B9A5F}"/>
                  </a:ext>
                </a:extLst>
              </p:cNvPr>
              <p:cNvSpPr/>
              <p:nvPr/>
            </p:nvSpPr>
            <p:spPr>
              <a:xfrm rot="5400000">
                <a:off x="4155792" y="954980"/>
                <a:ext cx="1248156" cy="887766"/>
              </a:xfrm>
              <a:prstGeom prst="triangle">
                <a:avLst/>
              </a:prstGeom>
              <a:solidFill>
                <a:srgbClr val="DAA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20" name="이등변 삼각형 36">
                <a:extLst>
                  <a:ext uri="{FF2B5EF4-FFF2-40B4-BE49-F238E27FC236}">
                    <a16:creationId xmlns:a16="http://schemas.microsoft.com/office/drawing/2014/main" id="{F94550BC-FE6B-BE27-713B-B433626338FB}"/>
                  </a:ext>
                </a:extLst>
              </p:cNvPr>
              <p:cNvSpPr/>
              <p:nvPr/>
            </p:nvSpPr>
            <p:spPr>
              <a:xfrm rot="5400000">
                <a:off x="4284886" y="1008637"/>
                <a:ext cx="1097280" cy="780453"/>
              </a:xfrm>
              <a:prstGeom prst="triangle">
                <a:avLst/>
              </a:prstGeom>
              <a:solidFill>
                <a:srgbClr val="FFCB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sp>
          <p:nvSpPr>
            <p:cNvPr id="17" name="TextBox 16">
              <a:extLst>
                <a:ext uri="{FF2B5EF4-FFF2-40B4-BE49-F238E27FC236}">
                  <a16:creationId xmlns:a16="http://schemas.microsoft.com/office/drawing/2014/main" id="{26BD6031-6EF1-D8F4-B20C-7B22AF94937B}"/>
                </a:ext>
              </a:extLst>
            </p:cNvPr>
            <p:cNvSpPr txBox="1"/>
            <p:nvPr/>
          </p:nvSpPr>
          <p:spPr>
            <a:xfrm>
              <a:off x="4836266" y="3691503"/>
              <a:ext cx="2752595" cy="843037"/>
            </a:xfrm>
            <a:prstGeom prst="rect">
              <a:avLst/>
            </a:prstGeom>
            <a:noFill/>
          </p:spPr>
          <p:txBody>
            <a:bodyPr wrap="square">
              <a:spAutoFit/>
            </a:bodyPr>
            <a:lstStyle/>
            <a:p>
              <a:pPr algn="ctr">
                <a:lnSpc>
                  <a:spcPct val="115000"/>
                </a:lnSpc>
                <a:spcAft>
                  <a:spcPts val="800"/>
                </a:spcAft>
              </a:pPr>
              <a:r>
                <a:rPr lang="ar-EG" b="1" dirty="0">
                  <a:latin typeface="Times New Roman" panose="02020603050405020304" pitchFamily="18" charset="0"/>
                  <a:ea typeface="Calibri" panose="020F0502020204030204" pitchFamily="34" charset="0"/>
                  <a:cs typeface="Adobe Arabic" panose="02040503050201020203" pitchFamily="18" charset="-78"/>
                </a:rPr>
                <a:t>إجراء تقييم مستمر مع تغذية راجعة جماعية  </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sp>
          <p:nvSpPr>
            <p:cNvPr id="18" name="TextBox 17">
              <a:extLst>
                <a:ext uri="{FF2B5EF4-FFF2-40B4-BE49-F238E27FC236}">
                  <a16:creationId xmlns:a16="http://schemas.microsoft.com/office/drawing/2014/main" id="{9543DD78-4E7C-E25D-4021-7069ADE32228}"/>
                </a:ext>
              </a:extLst>
            </p:cNvPr>
            <p:cNvSpPr txBox="1"/>
            <p:nvPr/>
          </p:nvSpPr>
          <p:spPr>
            <a:xfrm>
              <a:off x="7824582" y="3823094"/>
              <a:ext cx="649842" cy="469106"/>
            </a:xfrm>
            <a:prstGeom prst="rect">
              <a:avLst/>
            </a:prstGeom>
            <a:noFill/>
          </p:spPr>
          <p:txBody>
            <a:bodyPr wrap="square" lIns="108000" rIns="108000" rtlCol="0">
              <a:spAutoFit/>
            </a:bodyPr>
            <a:lstStyle/>
            <a:p>
              <a:pPr algn="ctr"/>
              <a:r>
                <a:rPr lang="en-US" altLang="ko-KR" sz="2000" b="1" dirty="0">
                  <a:solidFill>
                    <a:schemeClr val="bg1"/>
                  </a:solidFill>
                  <a:cs typeface="Arial" pitchFamily="34" charset="0"/>
                </a:rPr>
                <a:t>06</a:t>
              </a:r>
              <a:endParaRPr lang="ko-KR" altLang="en-US" sz="2000" b="1" dirty="0">
                <a:solidFill>
                  <a:schemeClr val="bg1"/>
                </a:solidFill>
                <a:cs typeface="Arial" pitchFamily="34" charset="0"/>
              </a:endParaRPr>
            </a:p>
          </p:txBody>
        </p:sp>
      </p:grpSp>
      <p:sp>
        <p:nvSpPr>
          <p:cNvPr id="21" name="TextBox 20">
            <a:extLst>
              <a:ext uri="{FF2B5EF4-FFF2-40B4-BE49-F238E27FC236}">
                <a16:creationId xmlns:a16="http://schemas.microsoft.com/office/drawing/2014/main" id="{626F93EE-B1C9-3E21-70AC-16B77E5551DE}"/>
              </a:ext>
            </a:extLst>
          </p:cNvPr>
          <p:cNvSpPr txBox="1"/>
          <p:nvPr/>
        </p:nvSpPr>
        <p:spPr>
          <a:xfrm>
            <a:off x="1281363" y="3001888"/>
            <a:ext cx="9062369" cy="600164"/>
          </a:xfrm>
          <a:prstGeom prst="rect">
            <a:avLst/>
          </a:prstGeom>
          <a:noFill/>
        </p:spPr>
        <p:txBody>
          <a:bodyPr wrap="square">
            <a:spAutoFit/>
          </a:bodyPr>
          <a:lstStyle/>
          <a:p>
            <a:pPr algn="just" rtl="1">
              <a:lnSpc>
                <a:spcPct val="150000"/>
              </a:lnSpc>
              <a:spcAft>
                <a:spcPts val="800"/>
              </a:spcAft>
              <a:buSzPct val="150000"/>
            </a:pPr>
            <a:r>
              <a:rPr lang="ar-SA" sz="2400" dirty="0">
                <a:solidFill>
                  <a:srgbClr val="168489"/>
                </a:solidFill>
                <a:latin typeface="Calibri" panose="020F0502020204030204" pitchFamily="34" charset="0"/>
                <a:ea typeface="Calibri" panose="020F0502020204030204" pitchFamily="34" charset="0"/>
                <a:cs typeface="Adobe Arabic" panose="02040503050201020203" pitchFamily="18" charset="-78"/>
              </a:rPr>
              <a:t>الخطوات:  </a:t>
            </a:r>
            <a:endParaRPr lang="en-US" sz="2400" dirty="0">
              <a:solidFill>
                <a:srgbClr val="168489"/>
              </a:solidFill>
              <a:latin typeface="Calibri" panose="020F0502020204030204" pitchFamily="34" charset="0"/>
              <a:ea typeface="Calibri" panose="020F0502020204030204" pitchFamily="34" charset="0"/>
              <a:cs typeface="Adobe Arabic" panose="02040503050201020203" pitchFamily="18" charset="-78"/>
            </a:endParaRPr>
          </a:p>
        </p:txBody>
      </p:sp>
      <p:sp>
        <p:nvSpPr>
          <p:cNvPr id="22" name="TextBox 21">
            <a:extLst>
              <a:ext uri="{FF2B5EF4-FFF2-40B4-BE49-F238E27FC236}">
                <a16:creationId xmlns:a16="http://schemas.microsoft.com/office/drawing/2014/main" id="{97C1012D-4408-73FC-4922-9D792BDCED26}"/>
              </a:ext>
            </a:extLst>
          </p:cNvPr>
          <p:cNvSpPr txBox="1"/>
          <p:nvPr/>
        </p:nvSpPr>
        <p:spPr>
          <a:xfrm>
            <a:off x="1435654" y="3805918"/>
            <a:ext cx="8908078" cy="600164"/>
          </a:xfrm>
          <a:prstGeom prst="rect">
            <a:avLst/>
          </a:prstGeom>
          <a:noFill/>
        </p:spPr>
        <p:txBody>
          <a:bodyPr wrap="square">
            <a:spAutoFit/>
          </a:bodyPr>
          <a:lstStyle/>
          <a:p>
            <a:pPr marL="342900" lvl="0" indent="-342900" algn="just" rtl="1">
              <a:lnSpc>
                <a:spcPct val="150000"/>
              </a:lnSpc>
              <a:spcAft>
                <a:spcPts val="800"/>
              </a:spcAft>
              <a:buSzPct val="15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تحديد مقاييس الأداء الجماعي (مثل معدل إكمال المهام).  </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
        <p:nvSpPr>
          <p:cNvPr id="23" name="TextBox 22">
            <a:extLst>
              <a:ext uri="{FF2B5EF4-FFF2-40B4-BE49-F238E27FC236}">
                <a16:creationId xmlns:a16="http://schemas.microsoft.com/office/drawing/2014/main" id="{11A1227E-4602-F5A8-3803-C5268A9CE7EF}"/>
              </a:ext>
            </a:extLst>
          </p:cNvPr>
          <p:cNvSpPr txBox="1"/>
          <p:nvPr/>
        </p:nvSpPr>
        <p:spPr>
          <a:xfrm>
            <a:off x="1435654" y="4609948"/>
            <a:ext cx="8908078" cy="600164"/>
          </a:xfrm>
          <a:prstGeom prst="rect">
            <a:avLst/>
          </a:prstGeom>
          <a:noFill/>
        </p:spPr>
        <p:txBody>
          <a:bodyPr wrap="square">
            <a:spAutoFit/>
          </a:bodyPr>
          <a:lstStyle/>
          <a:p>
            <a:pPr marL="342900" indent="-342900" algn="just" rtl="1">
              <a:lnSpc>
                <a:spcPct val="150000"/>
              </a:lnSpc>
              <a:spcAft>
                <a:spcPts val="800"/>
              </a:spcAft>
              <a:buSzPct val="15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عقد جلسات تغذية راجعة قصيرة ومنتظمة.  </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
        <p:nvSpPr>
          <p:cNvPr id="24" name="TextBox 23">
            <a:extLst>
              <a:ext uri="{FF2B5EF4-FFF2-40B4-BE49-F238E27FC236}">
                <a16:creationId xmlns:a16="http://schemas.microsoft.com/office/drawing/2014/main" id="{17519089-B2CA-D7D5-2DCA-B6C1177AE640}"/>
              </a:ext>
            </a:extLst>
          </p:cNvPr>
          <p:cNvSpPr txBox="1"/>
          <p:nvPr/>
        </p:nvSpPr>
        <p:spPr>
          <a:xfrm>
            <a:off x="1435654" y="5471920"/>
            <a:ext cx="8908078" cy="600164"/>
          </a:xfrm>
          <a:prstGeom prst="rect">
            <a:avLst/>
          </a:prstGeom>
          <a:noFill/>
        </p:spPr>
        <p:txBody>
          <a:bodyPr wrap="square">
            <a:spAutoFit/>
          </a:bodyPr>
          <a:lstStyle/>
          <a:p>
            <a:pPr marL="342900" lvl="0" indent="-342900" algn="just" rtl="1">
              <a:lnSpc>
                <a:spcPct val="150000"/>
              </a:lnSpc>
              <a:spcAft>
                <a:spcPts val="800"/>
              </a:spcAft>
              <a:buSzPct val="15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تشجيع الفريق على اقتراح حلول لتحسين الأداء.</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Tree>
    <p:extLst>
      <p:ext uri="{BB962C8B-B14F-4D97-AF65-F5344CB8AC3E}">
        <p14:creationId xmlns:p14="http://schemas.microsoft.com/office/powerpoint/2010/main" val="20094501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anim calcmode="lin" valueType="num">
                                      <p:cBhvr>
                                        <p:cTn id="8" dur="1000" fill="hold"/>
                                        <p:tgtEl>
                                          <p:spTgt spid="21"/>
                                        </p:tgtEl>
                                        <p:attrNameLst>
                                          <p:attrName>ppt_x</p:attrName>
                                        </p:attrNameLst>
                                      </p:cBhvr>
                                      <p:tavLst>
                                        <p:tav tm="0">
                                          <p:val>
                                            <p:strVal val="#ppt_x"/>
                                          </p:val>
                                        </p:tav>
                                        <p:tav tm="100000">
                                          <p:val>
                                            <p:strVal val="#ppt_x"/>
                                          </p:val>
                                        </p:tav>
                                      </p:tavLst>
                                    </p:anim>
                                    <p:anim calcmode="lin" valueType="num">
                                      <p:cBhvr>
                                        <p:cTn id="9"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2"/>
                                        </p:tgtEl>
                                        <p:attrNameLst>
                                          <p:attrName>style.visibility</p:attrName>
                                        </p:attrNameLst>
                                      </p:cBhvr>
                                      <p:to>
                                        <p:strVal val="visible"/>
                                      </p:to>
                                    </p:set>
                                    <p:animEffect transition="in" filter="fade">
                                      <p:cBhvr>
                                        <p:cTn id="14" dur="1000"/>
                                        <p:tgtEl>
                                          <p:spTgt spid="22"/>
                                        </p:tgtEl>
                                      </p:cBhvr>
                                    </p:animEffect>
                                    <p:anim calcmode="lin" valueType="num">
                                      <p:cBhvr>
                                        <p:cTn id="15" dur="1000" fill="hold"/>
                                        <p:tgtEl>
                                          <p:spTgt spid="22"/>
                                        </p:tgtEl>
                                        <p:attrNameLst>
                                          <p:attrName>ppt_x</p:attrName>
                                        </p:attrNameLst>
                                      </p:cBhvr>
                                      <p:tavLst>
                                        <p:tav tm="0">
                                          <p:val>
                                            <p:strVal val="#ppt_x"/>
                                          </p:val>
                                        </p:tav>
                                        <p:tav tm="100000">
                                          <p:val>
                                            <p:strVal val="#ppt_x"/>
                                          </p:val>
                                        </p:tav>
                                      </p:tavLst>
                                    </p:anim>
                                    <p:anim calcmode="lin" valueType="num">
                                      <p:cBhvr>
                                        <p:cTn id="16"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23"/>
                                        </p:tgtEl>
                                        <p:attrNameLst>
                                          <p:attrName>style.visibility</p:attrName>
                                        </p:attrNameLst>
                                      </p:cBhvr>
                                      <p:to>
                                        <p:strVal val="visible"/>
                                      </p:to>
                                    </p:set>
                                    <p:animEffect transition="in" filter="fade">
                                      <p:cBhvr>
                                        <p:cTn id="21" dur="1000"/>
                                        <p:tgtEl>
                                          <p:spTgt spid="23"/>
                                        </p:tgtEl>
                                      </p:cBhvr>
                                    </p:animEffect>
                                    <p:anim calcmode="lin" valueType="num">
                                      <p:cBhvr>
                                        <p:cTn id="22" dur="1000" fill="hold"/>
                                        <p:tgtEl>
                                          <p:spTgt spid="23"/>
                                        </p:tgtEl>
                                        <p:attrNameLst>
                                          <p:attrName>ppt_x</p:attrName>
                                        </p:attrNameLst>
                                      </p:cBhvr>
                                      <p:tavLst>
                                        <p:tav tm="0">
                                          <p:val>
                                            <p:strVal val="#ppt_x"/>
                                          </p:val>
                                        </p:tav>
                                        <p:tav tm="100000">
                                          <p:val>
                                            <p:strVal val="#ppt_x"/>
                                          </p:val>
                                        </p:tav>
                                      </p:tavLst>
                                    </p:anim>
                                    <p:anim calcmode="lin" valueType="num">
                                      <p:cBhvr>
                                        <p:cTn id="23"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24"/>
                                        </p:tgtEl>
                                        <p:attrNameLst>
                                          <p:attrName>style.visibility</p:attrName>
                                        </p:attrNameLst>
                                      </p:cBhvr>
                                      <p:to>
                                        <p:strVal val="visible"/>
                                      </p:to>
                                    </p:set>
                                    <p:animEffect transition="in" filter="fade">
                                      <p:cBhvr>
                                        <p:cTn id="28" dur="1000"/>
                                        <p:tgtEl>
                                          <p:spTgt spid="24"/>
                                        </p:tgtEl>
                                      </p:cBhvr>
                                    </p:animEffect>
                                    <p:anim calcmode="lin" valueType="num">
                                      <p:cBhvr>
                                        <p:cTn id="29" dur="1000" fill="hold"/>
                                        <p:tgtEl>
                                          <p:spTgt spid="24"/>
                                        </p:tgtEl>
                                        <p:attrNameLst>
                                          <p:attrName>ppt_x</p:attrName>
                                        </p:attrNameLst>
                                      </p:cBhvr>
                                      <p:tavLst>
                                        <p:tav tm="0">
                                          <p:val>
                                            <p:strVal val="#ppt_x"/>
                                          </p:val>
                                        </p:tav>
                                        <p:tav tm="100000">
                                          <p:val>
                                            <p:strVal val="#ppt_x"/>
                                          </p:val>
                                        </p:tav>
                                      </p:tavLst>
                                    </p:anim>
                                    <p:anim calcmode="lin" valueType="num">
                                      <p:cBhvr>
                                        <p:cTn id="30"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P spid="24" grpId="0"/>
    </p:bldLst>
  </p:timing>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1C4698E0-A9CA-19DF-F778-4FF381CDB285}"/>
              </a:ext>
            </a:extLst>
          </p:cNvPr>
          <p:cNvGrpSpPr/>
          <p:nvPr/>
        </p:nvGrpSpPr>
        <p:grpSpPr>
          <a:xfrm>
            <a:off x="2698136" y="675008"/>
            <a:ext cx="6957150" cy="968852"/>
            <a:chOff x="2698136" y="519096"/>
            <a:chExt cx="6957150" cy="968852"/>
          </a:xfrm>
        </p:grpSpPr>
        <p:grpSp>
          <p:nvGrpSpPr>
            <p:cNvPr id="7" name="Group 6">
              <a:extLst>
                <a:ext uri="{FF2B5EF4-FFF2-40B4-BE49-F238E27FC236}">
                  <a16:creationId xmlns:a16="http://schemas.microsoft.com/office/drawing/2014/main" id="{347411DE-DF2D-37DF-F9A3-D5A3B903B743}"/>
                </a:ext>
              </a:extLst>
            </p:cNvPr>
            <p:cNvGrpSpPr/>
            <p:nvPr/>
          </p:nvGrpSpPr>
          <p:grpSpPr>
            <a:xfrm>
              <a:off x="2698136" y="1333654"/>
              <a:ext cx="6957150" cy="154294"/>
              <a:chOff x="2941058" y="1479627"/>
              <a:chExt cx="6957150" cy="154294"/>
            </a:xfrm>
          </p:grpSpPr>
          <p:sp>
            <p:nvSpPr>
              <p:cNvPr id="21" name="Oval 20">
                <a:extLst>
                  <a:ext uri="{FF2B5EF4-FFF2-40B4-BE49-F238E27FC236}">
                    <a16:creationId xmlns:a16="http://schemas.microsoft.com/office/drawing/2014/main" id="{FA9DCEC3-E87A-38A4-EB01-4513E1C76447}"/>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4" name="Group 23">
                <a:extLst>
                  <a:ext uri="{FF2B5EF4-FFF2-40B4-BE49-F238E27FC236}">
                    <a16:creationId xmlns:a16="http://schemas.microsoft.com/office/drawing/2014/main" id="{731EEE20-7870-5A0A-F077-90E1CAF7FF1C}"/>
                  </a:ext>
                </a:extLst>
              </p:cNvPr>
              <p:cNvGrpSpPr/>
              <p:nvPr/>
            </p:nvGrpSpPr>
            <p:grpSpPr>
              <a:xfrm>
                <a:off x="9256541" y="1479627"/>
                <a:ext cx="641667" cy="154294"/>
                <a:chOff x="9256541" y="1479627"/>
                <a:chExt cx="641667" cy="154294"/>
              </a:xfrm>
              <a:solidFill>
                <a:srgbClr val="627383"/>
              </a:solidFill>
            </p:grpSpPr>
            <p:sp>
              <p:nvSpPr>
                <p:cNvPr id="29" name="Arrow: Striped Right 28">
                  <a:extLst>
                    <a:ext uri="{FF2B5EF4-FFF2-40B4-BE49-F238E27FC236}">
                      <a16:creationId xmlns:a16="http://schemas.microsoft.com/office/drawing/2014/main" id="{F5EFF53D-5F94-CE37-8A69-EFE3BEAE7966}"/>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30" name="Arrow: Striped Right 29">
                  <a:extLst>
                    <a:ext uri="{FF2B5EF4-FFF2-40B4-BE49-F238E27FC236}">
                      <a16:creationId xmlns:a16="http://schemas.microsoft.com/office/drawing/2014/main" id="{B2302138-A3DC-60B2-239F-D04F10075192}"/>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31" name="Arrow: Striped Right 30">
                  <a:extLst>
                    <a:ext uri="{FF2B5EF4-FFF2-40B4-BE49-F238E27FC236}">
                      <a16:creationId xmlns:a16="http://schemas.microsoft.com/office/drawing/2014/main" id="{FBB5407F-24B0-6E7A-0851-14DF0DDD6B21}"/>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5" name="Group 24">
                <a:extLst>
                  <a:ext uri="{FF2B5EF4-FFF2-40B4-BE49-F238E27FC236}">
                    <a16:creationId xmlns:a16="http://schemas.microsoft.com/office/drawing/2014/main" id="{00D0AE41-080D-8649-49E7-89153CC3493A}"/>
                  </a:ext>
                </a:extLst>
              </p:cNvPr>
              <p:cNvGrpSpPr/>
              <p:nvPr/>
            </p:nvGrpSpPr>
            <p:grpSpPr>
              <a:xfrm>
                <a:off x="2941058" y="1479627"/>
                <a:ext cx="641667" cy="154294"/>
                <a:chOff x="9256541" y="1479627"/>
                <a:chExt cx="641667" cy="154294"/>
              </a:xfrm>
              <a:solidFill>
                <a:srgbClr val="627383"/>
              </a:solidFill>
            </p:grpSpPr>
            <p:sp>
              <p:nvSpPr>
                <p:cNvPr id="26" name="Arrow: Striped Right 25">
                  <a:extLst>
                    <a:ext uri="{FF2B5EF4-FFF2-40B4-BE49-F238E27FC236}">
                      <a16:creationId xmlns:a16="http://schemas.microsoft.com/office/drawing/2014/main" id="{1B2EEF89-02E8-4473-9E69-CB17B48E3BF4}"/>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Arrow: Striped Right 26">
                  <a:extLst>
                    <a:ext uri="{FF2B5EF4-FFF2-40B4-BE49-F238E27FC236}">
                      <a16:creationId xmlns:a16="http://schemas.microsoft.com/office/drawing/2014/main" id="{8349285A-75F7-D59A-7CE9-0F91A43621C4}"/>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8" name="Arrow: Striped Right 27">
                  <a:extLst>
                    <a:ext uri="{FF2B5EF4-FFF2-40B4-BE49-F238E27FC236}">
                      <a16:creationId xmlns:a16="http://schemas.microsoft.com/office/drawing/2014/main" id="{198D05C9-8D5F-100D-57FE-BDDDCBD3BAC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20" name="TextBox 19">
              <a:extLst>
                <a:ext uri="{FF2B5EF4-FFF2-40B4-BE49-F238E27FC236}">
                  <a16:creationId xmlns:a16="http://schemas.microsoft.com/office/drawing/2014/main" id="{EFA2A69C-74CC-F46F-D37B-62B7FDE84473}"/>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الفرق بين معالجة الأداء الفردي والجماعي</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aphicFrame>
        <p:nvGraphicFramePr>
          <p:cNvPr id="2" name="Table 1">
            <a:extLst>
              <a:ext uri="{FF2B5EF4-FFF2-40B4-BE49-F238E27FC236}">
                <a16:creationId xmlns:a16="http://schemas.microsoft.com/office/drawing/2014/main" id="{078F60BD-7D9D-93D8-D409-279199F82F8D}"/>
              </a:ext>
            </a:extLst>
          </p:cNvPr>
          <p:cNvGraphicFramePr>
            <a:graphicFrameLocks noGrp="1"/>
          </p:cNvGraphicFramePr>
          <p:nvPr>
            <p:extLst>
              <p:ext uri="{D42A27DB-BD31-4B8C-83A1-F6EECF244321}">
                <p14:modId xmlns:p14="http://schemas.microsoft.com/office/powerpoint/2010/main" val="3458681934"/>
              </p:ext>
            </p:extLst>
          </p:nvPr>
        </p:nvGraphicFramePr>
        <p:xfrm>
          <a:off x="2866888" y="1977986"/>
          <a:ext cx="6421867" cy="4359299"/>
        </p:xfrm>
        <a:graphic>
          <a:graphicData uri="http://schemas.openxmlformats.org/drawingml/2006/table">
            <a:tbl>
              <a:tblPr rtl="1" firstRow="1" firstCol="1" bandRow="1"/>
              <a:tblGrid>
                <a:gridCol w="2140385">
                  <a:extLst>
                    <a:ext uri="{9D8B030D-6E8A-4147-A177-3AD203B41FA5}">
                      <a16:colId xmlns:a16="http://schemas.microsoft.com/office/drawing/2014/main" val="2663964330"/>
                    </a:ext>
                  </a:extLst>
                </a:gridCol>
                <a:gridCol w="2140385">
                  <a:extLst>
                    <a:ext uri="{9D8B030D-6E8A-4147-A177-3AD203B41FA5}">
                      <a16:colId xmlns:a16="http://schemas.microsoft.com/office/drawing/2014/main" val="4234615514"/>
                    </a:ext>
                  </a:extLst>
                </a:gridCol>
                <a:gridCol w="2141097">
                  <a:extLst>
                    <a:ext uri="{9D8B030D-6E8A-4147-A177-3AD203B41FA5}">
                      <a16:colId xmlns:a16="http://schemas.microsoft.com/office/drawing/2014/main" val="1939090293"/>
                    </a:ext>
                  </a:extLst>
                </a:gridCol>
              </a:tblGrid>
              <a:tr h="544912">
                <a:tc>
                  <a:txBody>
                    <a:bodyPr/>
                    <a:lstStyle/>
                    <a:p>
                      <a:pPr algn="ctr" rtl="1">
                        <a:lnSpc>
                          <a:spcPct val="115000"/>
                        </a:lnSpc>
                      </a:pPr>
                      <a:r>
                        <a:rPr lang="ar-SA" sz="1800" b="1" kern="100" dirty="0">
                          <a:solidFill>
                            <a:srgbClr val="168489"/>
                          </a:solidFill>
                          <a:effectLst/>
                          <a:latin typeface="Times New Roman" panose="02020603050405020304" pitchFamily="18" charset="0"/>
                          <a:ea typeface="Times New Roman" panose="02020603050405020304" pitchFamily="18" charset="0"/>
                          <a:cs typeface="Sakkal Majalla" panose="02000000000000000000" pitchFamily="2" charset="-78"/>
                        </a:rPr>
                        <a:t>الجانب</a:t>
                      </a:r>
                      <a:endParaRPr lang="en-US" sz="16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76926" marR="769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1">
                        <a:lnSpc>
                          <a:spcPct val="115000"/>
                        </a:lnSpc>
                      </a:pPr>
                      <a:r>
                        <a:rPr lang="ar-SA" sz="1800" b="1" kern="100">
                          <a:solidFill>
                            <a:srgbClr val="168489"/>
                          </a:solidFill>
                          <a:effectLst/>
                          <a:latin typeface="Times New Roman" panose="02020603050405020304" pitchFamily="18" charset="0"/>
                          <a:ea typeface="Times New Roman" panose="02020603050405020304" pitchFamily="18" charset="0"/>
                          <a:cs typeface="Sakkal Majalla" panose="02000000000000000000" pitchFamily="2" charset="-78"/>
                        </a:rPr>
                        <a:t>الأداء الفردي</a:t>
                      </a:r>
                      <a:endParaRPr lang="en-US" sz="16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76926" marR="769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1">
                        <a:lnSpc>
                          <a:spcPct val="115000"/>
                        </a:lnSpc>
                      </a:pPr>
                      <a:r>
                        <a:rPr lang="ar-SA" sz="1800" b="1" kern="100" dirty="0">
                          <a:solidFill>
                            <a:srgbClr val="168489"/>
                          </a:solidFill>
                          <a:effectLst/>
                          <a:latin typeface="Times New Roman" panose="02020603050405020304" pitchFamily="18" charset="0"/>
                          <a:ea typeface="Times New Roman" panose="02020603050405020304" pitchFamily="18" charset="0"/>
                          <a:cs typeface="Sakkal Majalla" panose="02000000000000000000" pitchFamily="2" charset="-78"/>
                        </a:rPr>
                        <a:t>الأداء الجماعي</a:t>
                      </a:r>
                      <a:endParaRPr lang="en-US" sz="16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76926" marR="769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2698418388"/>
                  </a:ext>
                </a:extLst>
              </a:tr>
              <a:tr h="1089825">
                <a:tc>
                  <a:txBody>
                    <a:bodyPr/>
                    <a:lstStyle/>
                    <a:p>
                      <a:pPr algn="ctr" rtl="1">
                        <a:lnSpc>
                          <a:spcPct val="115000"/>
                        </a:lnSpc>
                      </a:pPr>
                      <a:r>
                        <a:rPr lang="ar-SA" sz="1800" b="1" kern="100">
                          <a:solidFill>
                            <a:srgbClr val="168489"/>
                          </a:solidFill>
                          <a:effectLst/>
                          <a:latin typeface="Times New Roman" panose="02020603050405020304" pitchFamily="18" charset="0"/>
                          <a:ea typeface="Times New Roman" panose="02020603050405020304" pitchFamily="18" charset="0"/>
                          <a:cs typeface="Sakkal Majalla" panose="02000000000000000000" pitchFamily="2" charset="-78"/>
                        </a:rPr>
                        <a:t>التركيز</a:t>
                      </a:r>
                      <a:endParaRPr lang="en-US" sz="16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76926" marR="7692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rtl="1">
                        <a:lnSpc>
                          <a:spcPct val="115000"/>
                        </a:lnSpc>
                      </a:pPr>
                      <a:r>
                        <a:rPr lang="ar-SA" sz="1800" kern="10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تحديد التحديات الشخصية (مهارات، دافعية)</a:t>
                      </a:r>
                      <a:endParaRPr lang="en-US" sz="16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76926" marR="7692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rtl="1">
                        <a:lnSpc>
                          <a:spcPct val="115000"/>
                        </a:lnSpc>
                      </a:pPr>
                      <a:r>
                        <a:rPr lang="ar-SA" sz="1800" kern="10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تحسين التنسيق والتعاون بين الأعضاء</a:t>
                      </a:r>
                      <a:endParaRPr lang="en-US" sz="16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76926" marR="7692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377181198"/>
                  </a:ext>
                </a:extLst>
              </a:tr>
              <a:tr h="1089825">
                <a:tc>
                  <a:txBody>
                    <a:bodyPr/>
                    <a:lstStyle/>
                    <a:p>
                      <a:pPr algn="ctr" rtl="1">
                        <a:lnSpc>
                          <a:spcPct val="115000"/>
                        </a:lnSpc>
                      </a:pPr>
                      <a:r>
                        <a:rPr lang="ar-SA" sz="1800" b="1" kern="100">
                          <a:solidFill>
                            <a:srgbClr val="168489"/>
                          </a:solidFill>
                          <a:effectLst/>
                          <a:latin typeface="Times New Roman" panose="02020603050405020304" pitchFamily="18" charset="0"/>
                          <a:ea typeface="Times New Roman" panose="02020603050405020304" pitchFamily="18" charset="0"/>
                          <a:cs typeface="Sakkal Majalla" panose="02000000000000000000" pitchFamily="2" charset="-78"/>
                        </a:rPr>
                        <a:t>النهج</a:t>
                      </a:r>
                      <a:endParaRPr lang="en-US" sz="16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76926" marR="7692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rtl="1">
                        <a:lnSpc>
                          <a:spcPct val="115000"/>
                        </a:lnSpc>
                      </a:pPr>
                      <a:r>
                        <a:rPr lang="ar-SA" sz="1800" kern="10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خطط مخصصة (مثل </a:t>
                      </a:r>
                      <a:r>
                        <a:rPr lang="en-US" sz="1800" kern="10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PIP</a:t>
                      </a:r>
                      <a:r>
                        <a:rPr lang="ar-SA" sz="1800" kern="10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 تدريب فردي)</a:t>
                      </a:r>
                      <a:endParaRPr lang="en-US" sz="16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76926" marR="7692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rtl="1">
                        <a:lnSpc>
                          <a:spcPct val="115000"/>
                        </a:lnSpc>
                      </a:pPr>
                      <a:r>
                        <a:rPr lang="ar-SA" sz="1800" kern="10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استراتيجيات جماعية (مثل بناء الفريق، أهداف مشتركة)</a:t>
                      </a:r>
                      <a:endParaRPr lang="en-US" sz="16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76926" marR="7692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108122649"/>
                  </a:ext>
                </a:extLst>
              </a:tr>
              <a:tr h="544912">
                <a:tc>
                  <a:txBody>
                    <a:bodyPr/>
                    <a:lstStyle/>
                    <a:p>
                      <a:pPr algn="ctr" rtl="1">
                        <a:lnSpc>
                          <a:spcPct val="115000"/>
                        </a:lnSpc>
                      </a:pPr>
                      <a:r>
                        <a:rPr lang="ar-SA" sz="1800" b="1" kern="100">
                          <a:solidFill>
                            <a:srgbClr val="168489"/>
                          </a:solidFill>
                          <a:effectLst/>
                          <a:latin typeface="Times New Roman" panose="02020603050405020304" pitchFamily="18" charset="0"/>
                          <a:ea typeface="Times New Roman" panose="02020603050405020304" pitchFamily="18" charset="0"/>
                          <a:cs typeface="Sakkal Majalla" panose="02000000000000000000" pitchFamily="2" charset="-78"/>
                        </a:rPr>
                        <a:t>التحديات</a:t>
                      </a:r>
                      <a:endParaRPr lang="en-US" sz="16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76926" marR="7692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rtl="1">
                        <a:lnSpc>
                          <a:spcPct val="115000"/>
                        </a:lnSpc>
                      </a:pPr>
                      <a:r>
                        <a:rPr lang="ar-SA" sz="1800" kern="10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مشكلات شخصية أو مهنية</a:t>
                      </a:r>
                      <a:endParaRPr lang="en-US" sz="16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76926" marR="7692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rtl="1">
                        <a:lnSpc>
                          <a:spcPct val="115000"/>
                        </a:lnSpc>
                      </a:pPr>
                      <a:r>
                        <a:rPr lang="ar-SA" sz="1800" kern="10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ضعف التواصل أو التنسيق</a:t>
                      </a:r>
                      <a:endParaRPr lang="en-US" sz="16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76926" marR="7692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87153164"/>
                  </a:ext>
                </a:extLst>
              </a:tr>
              <a:tr h="1089825">
                <a:tc>
                  <a:txBody>
                    <a:bodyPr/>
                    <a:lstStyle/>
                    <a:p>
                      <a:pPr algn="ctr" rtl="1">
                        <a:lnSpc>
                          <a:spcPct val="115000"/>
                        </a:lnSpc>
                      </a:pPr>
                      <a:r>
                        <a:rPr lang="ar-SA" sz="1800" b="1" kern="100" dirty="0">
                          <a:solidFill>
                            <a:srgbClr val="168489"/>
                          </a:solidFill>
                          <a:effectLst/>
                          <a:latin typeface="Times New Roman" panose="02020603050405020304" pitchFamily="18" charset="0"/>
                          <a:ea typeface="Times New Roman" panose="02020603050405020304" pitchFamily="18" charset="0"/>
                          <a:cs typeface="Sakkal Majalla" panose="02000000000000000000" pitchFamily="2" charset="-78"/>
                        </a:rPr>
                        <a:t>مثال </a:t>
                      </a:r>
                      <a:endParaRPr lang="en-US" sz="16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76926" marR="7692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rtl="1">
                        <a:lnSpc>
                          <a:spcPct val="115000"/>
                        </a:lnSpc>
                      </a:pPr>
                      <a:r>
                        <a:rPr lang="ar-SA" sz="1800" kern="10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تدريب فني على صيانة ألواح شمسية</a:t>
                      </a:r>
                      <a:endParaRPr lang="en-US" sz="16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76926" marR="7692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rtl="1">
                        <a:lnSpc>
                          <a:spcPct val="115000"/>
                        </a:lnSpc>
                      </a:pPr>
                      <a:r>
                        <a:rPr lang="ar-SA" sz="1800" kern="100"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تحسين تنسيق فريق تركيب توربينات رياح</a:t>
                      </a:r>
                      <a:endParaRPr lang="en-US" sz="16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76926" marR="7692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757617145"/>
                  </a:ext>
                </a:extLst>
              </a:tr>
            </a:tbl>
          </a:graphicData>
        </a:graphic>
      </p:graphicFrame>
    </p:spTree>
    <p:extLst>
      <p:ext uri="{BB962C8B-B14F-4D97-AF65-F5344CB8AC3E}">
        <p14:creationId xmlns:p14="http://schemas.microsoft.com/office/powerpoint/2010/main" val="48705578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1C4698E0-A9CA-19DF-F778-4FF381CDB285}"/>
              </a:ext>
            </a:extLst>
          </p:cNvPr>
          <p:cNvGrpSpPr/>
          <p:nvPr/>
        </p:nvGrpSpPr>
        <p:grpSpPr>
          <a:xfrm>
            <a:off x="2698136" y="675008"/>
            <a:ext cx="6957150" cy="968852"/>
            <a:chOff x="2698136" y="519096"/>
            <a:chExt cx="6957150" cy="968852"/>
          </a:xfrm>
        </p:grpSpPr>
        <p:grpSp>
          <p:nvGrpSpPr>
            <p:cNvPr id="7" name="Group 6">
              <a:extLst>
                <a:ext uri="{FF2B5EF4-FFF2-40B4-BE49-F238E27FC236}">
                  <a16:creationId xmlns:a16="http://schemas.microsoft.com/office/drawing/2014/main" id="{347411DE-DF2D-37DF-F9A3-D5A3B903B743}"/>
                </a:ext>
              </a:extLst>
            </p:cNvPr>
            <p:cNvGrpSpPr/>
            <p:nvPr/>
          </p:nvGrpSpPr>
          <p:grpSpPr>
            <a:xfrm>
              <a:off x="2698136" y="1333654"/>
              <a:ext cx="6957150" cy="154294"/>
              <a:chOff x="2941058" y="1479627"/>
              <a:chExt cx="6957150" cy="154294"/>
            </a:xfrm>
          </p:grpSpPr>
          <p:sp>
            <p:nvSpPr>
              <p:cNvPr id="21" name="Oval 20">
                <a:extLst>
                  <a:ext uri="{FF2B5EF4-FFF2-40B4-BE49-F238E27FC236}">
                    <a16:creationId xmlns:a16="http://schemas.microsoft.com/office/drawing/2014/main" id="{FA9DCEC3-E87A-38A4-EB01-4513E1C76447}"/>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4" name="Group 23">
                <a:extLst>
                  <a:ext uri="{FF2B5EF4-FFF2-40B4-BE49-F238E27FC236}">
                    <a16:creationId xmlns:a16="http://schemas.microsoft.com/office/drawing/2014/main" id="{731EEE20-7870-5A0A-F077-90E1CAF7FF1C}"/>
                  </a:ext>
                </a:extLst>
              </p:cNvPr>
              <p:cNvGrpSpPr/>
              <p:nvPr/>
            </p:nvGrpSpPr>
            <p:grpSpPr>
              <a:xfrm>
                <a:off x="9256541" y="1479627"/>
                <a:ext cx="641667" cy="154294"/>
                <a:chOff x="9256541" y="1479627"/>
                <a:chExt cx="641667" cy="154294"/>
              </a:xfrm>
              <a:solidFill>
                <a:srgbClr val="627383"/>
              </a:solidFill>
            </p:grpSpPr>
            <p:sp>
              <p:nvSpPr>
                <p:cNvPr id="29" name="Arrow: Striped Right 28">
                  <a:extLst>
                    <a:ext uri="{FF2B5EF4-FFF2-40B4-BE49-F238E27FC236}">
                      <a16:creationId xmlns:a16="http://schemas.microsoft.com/office/drawing/2014/main" id="{F5EFF53D-5F94-CE37-8A69-EFE3BEAE7966}"/>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30" name="Arrow: Striped Right 29">
                  <a:extLst>
                    <a:ext uri="{FF2B5EF4-FFF2-40B4-BE49-F238E27FC236}">
                      <a16:creationId xmlns:a16="http://schemas.microsoft.com/office/drawing/2014/main" id="{B2302138-A3DC-60B2-239F-D04F10075192}"/>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31" name="Arrow: Striped Right 30">
                  <a:extLst>
                    <a:ext uri="{FF2B5EF4-FFF2-40B4-BE49-F238E27FC236}">
                      <a16:creationId xmlns:a16="http://schemas.microsoft.com/office/drawing/2014/main" id="{FBB5407F-24B0-6E7A-0851-14DF0DDD6B21}"/>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5" name="Group 24">
                <a:extLst>
                  <a:ext uri="{FF2B5EF4-FFF2-40B4-BE49-F238E27FC236}">
                    <a16:creationId xmlns:a16="http://schemas.microsoft.com/office/drawing/2014/main" id="{00D0AE41-080D-8649-49E7-89153CC3493A}"/>
                  </a:ext>
                </a:extLst>
              </p:cNvPr>
              <p:cNvGrpSpPr/>
              <p:nvPr/>
            </p:nvGrpSpPr>
            <p:grpSpPr>
              <a:xfrm>
                <a:off x="2941058" y="1479627"/>
                <a:ext cx="641667" cy="154294"/>
                <a:chOff x="9256541" y="1479627"/>
                <a:chExt cx="641667" cy="154294"/>
              </a:xfrm>
              <a:solidFill>
                <a:srgbClr val="627383"/>
              </a:solidFill>
            </p:grpSpPr>
            <p:sp>
              <p:nvSpPr>
                <p:cNvPr id="26" name="Arrow: Striped Right 25">
                  <a:extLst>
                    <a:ext uri="{FF2B5EF4-FFF2-40B4-BE49-F238E27FC236}">
                      <a16:creationId xmlns:a16="http://schemas.microsoft.com/office/drawing/2014/main" id="{1B2EEF89-02E8-4473-9E69-CB17B48E3BF4}"/>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Arrow: Striped Right 26">
                  <a:extLst>
                    <a:ext uri="{FF2B5EF4-FFF2-40B4-BE49-F238E27FC236}">
                      <a16:creationId xmlns:a16="http://schemas.microsoft.com/office/drawing/2014/main" id="{8349285A-75F7-D59A-7CE9-0F91A43621C4}"/>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8" name="Arrow: Striped Right 27">
                  <a:extLst>
                    <a:ext uri="{FF2B5EF4-FFF2-40B4-BE49-F238E27FC236}">
                      <a16:creationId xmlns:a16="http://schemas.microsoft.com/office/drawing/2014/main" id="{198D05C9-8D5F-100D-57FE-BDDDCBD3BAC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20" name="TextBox 19">
              <a:extLst>
                <a:ext uri="{FF2B5EF4-FFF2-40B4-BE49-F238E27FC236}">
                  <a16:creationId xmlns:a16="http://schemas.microsoft.com/office/drawing/2014/main" id="{EFA2A69C-74CC-F46F-D37B-62B7FDE84473}"/>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خطوات تنفيذية عامة لمعالجة ضعف الأداء</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3" name="Group 2">
            <a:extLst>
              <a:ext uri="{FF2B5EF4-FFF2-40B4-BE49-F238E27FC236}">
                <a16:creationId xmlns:a16="http://schemas.microsoft.com/office/drawing/2014/main" id="{8763D921-904F-8BF5-A526-0D0589FBF1E4}"/>
              </a:ext>
            </a:extLst>
          </p:cNvPr>
          <p:cNvGrpSpPr/>
          <p:nvPr/>
        </p:nvGrpSpPr>
        <p:grpSpPr>
          <a:xfrm>
            <a:off x="7717287" y="2650939"/>
            <a:ext cx="2723174" cy="2491786"/>
            <a:chOff x="7953979" y="1915504"/>
            <a:chExt cx="2723174" cy="2491786"/>
          </a:xfrm>
        </p:grpSpPr>
        <p:grpSp>
          <p:nvGrpSpPr>
            <p:cNvPr id="4" name="Group 3">
              <a:extLst>
                <a:ext uri="{FF2B5EF4-FFF2-40B4-BE49-F238E27FC236}">
                  <a16:creationId xmlns:a16="http://schemas.microsoft.com/office/drawing/2014/main" id="{6092FFB8-CB9B-7438-8AE3-4C3AAB7E729C}"/>
                </a:ext>
              </a:extLst>
            </p:cNvPr>
            <p:cNvGrpSpPr/>
            <p:nvPr/>
          </p:nvGrpSpPr>
          <p:grpSpPr>
            <a:xfrm>
              <a:off x="7953979" y="1915504"/>
              <a:ext cx="2031700" cy="1955134"/>
              <a:chOff x="8494442" y="1625227"/>
              <a:chExt cx="2708933" cy="2606845"/>
            </a:xfrm>
            <a:solidFill>
              <a:srgbClr val="2E6D70"/>
            </a:solidFill>
          </p:grpSpPr>
          <p:sp>
            <p:nvSpPr>
              <p:cNvPr id="8" name="Freeform: Shape 7">
                <a:extLst>
                  <a:ext uri="{FF2B5EF4-FFF2-40B4-BE49-F238E27FC236}">
                    <a16:creationId xmlns:a16="http://schemas.microsoft.com/office/drawing/2014/main" id="{B59B6C64-DF5A-CF89-80E3-BAD9BC2A4F3A}"/>
                  </a:ext>
                </a:extLst>
              </p:cNvPr>
              <p:cNvSpPr/>
              <p:nvPr/>
            </p:nvSpPr>
            <p:spPr>
              <a:xfrm>
                <a:off x="8593278" y="1913600"/>
                <a:ext cx="1494269" cy="2318472"/>
              </a:xfrm>
              <a:custGeom>
                <a:avLst/>
                <a:gdLst>
                  <a:gd name="connsiteX0" fmla="*/ 754281 w 1494269"/>
                  <a:gd name="connsiteY0" fmla="*/ 0 h 2318472"/>
                  <a:gd name="connsiteX1" fmla="*/ 761917 w 1494269"/>
                  <a:gd name="connsiteY1" fmla="*/ 0 h 2318472"/>
                  <a:gd name="connsiteX2" fmla="*/ 786744 w 1494269"/>
                  <a:gd name="connsiteY2" fmla="*/ 0 h 2318472"/>
                  <a:gd name="connsiteX3" fmla="*/ 1494269 w 1494269"/>
                  <a:gd name="connsiteY3" fmla="*/ 0 h 2318472"/>
                  <a:gd name="connsiteX4" fmla="*/ 1475789 w 1494269"/>
                  <a:gd name="connsiteY4" fmla="*/ 28483 h 2318472"/>
                  <a:gd name="connsiteX5" fmla="*/ 965439 w 1494269"/>
                  <a:gd name="connsiteY5" fmla="*/ 2117977 h 2318472"/>
                  <a:gd name="connsiteX6" fmla="*/ 971409 w 1494269"/>
                  <a:gd name="connsiteY6" fmla="*/ 2318472 h 2318472"/>
                  <a:gd name="connsiteX7" fmla="*/ 0 w 1494269"/>
                  <a:gd name="connsiteY7" fmla="*/ 2318472 h 2318472"/>
                  <a:gd name="connsiteX8" fmla="*/ 0 w 1494269"/>
                  <a:gd name="connsiteY8" fmla="*/ 2297460 h 2318472"/>
                  <a:gd name="connsiteX9" fmla="*/ 0 w 1494269"/>
                  <a:gd name="connsiteY9" fmla="*/ 2284092 h 2318472"/>
                  <a:gd name="connsiteX10" fmla="*/ 0 w 1494269"/>
                  <a:gd name="connsiteY10" fmla="*/ 2230618 h 2318472"/>
                  <a:gd name="connsiteX11" fmla="*/ 0 w 1494269"/>
                  <a:gd name="connsiteY11" fmla="*/ 2217250 h 2318472"/>
                  <a:gd name="connsiteX12" fmla="*/ 0 w 1494269"/>
                  <a:gd name="connsiteY12" fmla="*/ 2209613 h 2318472"/>
                  <a:gd name="connsiteX13" fmla="*/ 0 w 1494269"/>
                  <a:gd name="connsiteY13" fmla="*/ 2138949 h 2318472"/>
                  <a:gd name="connsiteX14" fmla="*/ 0 w 1494269"/>
                  <a:gd name="connsiteY14" fmla="*/ 2135128 h 2318472"/>
                  <a:gd name="connsiteX15" fmla="*/ 3822 w 1494269"/>
                  <a:gd name="connsiteY15" fmla="*/ 2047281 h 2318472"/>
                  <a:gd name="connsiteX16" fmla="*/ 3822 w 1494269"/>
                  <a:gd name="connsiteY16" fmla="*/ 2037734 h 2318472"/>
                  <a:gd name="connsiteX17" fmla="*/ 3822 w 1494269"/>
                  <a:gd name="connsiteY17" fmla="*/ 2033912 h 2318472"/>
                  <a:gd name="connsiteX18" fmla="*/ 7636 w 1494269"/>
                  <a:gd name="connsiteY18" fmla="*/ 1944155 h 2318472"/>
                  <a:gd name="connsiteX19" fmla="*/ 7636 w 1494269"/>
                  <a:gd name="connsiteY19" fmla="*/ 1936512 h 2318472"/>
                  <a:gd name="connsiteX20" fmla="*/ 7636 w 1494269"/>
                  <a:gd name="connsiteY20" fmla="*/ 1930786 h 2318472"/>
                  <a:gd name="connsiteX21" fmla="*/ 15273 w 1494269"/>
                  <a:gd name="connsiteY21" fmla="*/ 1823838 h 2318472"/>
                  <a:gd name="connsiteX22" fmla="*/ 15273 w 1494269"/>
                  <a:gd name="connsiteY22" fmla="*/ 1816195 h 2318472"/>
                  <a:gd name="connsiteX23" fmla="*/ 15273 w 1494269"/>
                  <a:gd name="connsiteY23" fmla="*/ 1812380 h 2318472"/>
                  <a:gd name="connsiteX24" fmla="*/ 26730 w 1494269"/>
                  <a:gd name="connsiteY24" fmla="*/ 1688243 h 2318472"/>
                  <a:gd name="connsiteX25" fmla="*/ 42010 w 1494269"/>
                  <a:gd name="connsiteY25" fmla="*/ 1552647 h 2318472"/>
                  <a:gd name="connsiteX26" fmla="*/ 42010 w 1494269"/>
                  <a:gd name="connsiteY26" fmla="*/ 1546922 h 2318472"/>
                  <a:gd name="connsiteX27" fmla="*/ 42010 w 1494269"/>
                  <a:gd name="connsiteY27" fmla="*/ 1539279 h 2318472"/>
                  <a:gd name="connsiteX28" fmla="*/ 51557 w 1494269"/>
                  <a:gd name="connsiteY28" fmla="*/ 1468622 h 2318472"/>
                  <a:gd name="connsiteX29" fmla="*/ 51557 w 1494269"/>
                  <a:gd name="connsiteY29" fmla="*/ 1459068 h 2318472"/>
                  <a:gd name="connsiteX30" fmla="*/ 61104 w 1494269"/>
                  <a:gd name="connsiteY30" fmla="*/ 1396047 h 2318472"/>
                  <a:gd name="connsiteX31" fmla="*/ 61104 w 1494269"/>
                  <a:gd name="connsiteY31" fmla="*/ 1386500 h 2318472"/>
                  <a:gd name="connsiteX32" fmla="*/ 61104 w 1494269"/>
                  <a:gd name="connsiteY32" fmla="*/ 1380768 h 2318472"/>
                  <a:gd name="connsiteX33" fmla="*/ 76383 w 1494269"/>
                  <a:gd name="connsiteY33" fmla="*/ 1291010 h 2318472"/>
                  <a:gd name="connsiteX34" fmla="*/ 78294 w 1494269"/>
                  <a:gd name="connsiteY34" fmla="*/ 1279552 h 2318472"/>
                  <a:gd name="connsiteX35" fmla="*/ 93566 w 1494269"/>
                  <a:gd name="connsiteY35" fmla="*/ 1191699 h 2318472"/>
                  <a:gd name="connsiteX36" fmla="*/ 93566 w 1494269"/>
                  <a:gd name="connsiteY36" fmla="*/ 1185973 h 2318472"/>
                  <a:gd name="connsiteX37" fmla="*/ 93566 w 1494269"/>
                  <a:gd name="connsiteY37" fmla="*/ 1180241 h 2318472"/>
                  <a:gd name="connsiteX38" fmla="*/ 105024 w 1494269"/>
                  <a:gd name="connsiteY38" fmla="*/ 1121041 h 2318472"/>
                  <a:gd name="connsiteX39" fmla="*/ 116482 w 1494269"/>
                  <a:gd name="connsiteY39" fmla="*/ 1063746 h 2318472"/>
                  <a:gd name="connsiteX40" fmla="*/ 120303 w 1494269"/>
                  <a:gd name="connsiteY40" fmla="*/ 1046556 h 2318472"/>
                  <a:gd name="connsiteX41" fmla="*/ 129850 w 1494269"/>
                  <a:gd name="connsiteY41" fmla="*/ 1004540 h 2318472"/>
                  <a:gd name="connsiteX42" fmla="*/ 133672 w 1494269"/>
                  <a:gd name="connsiteY42" fmla="*/ 989267 h 2318472"/>
                  <a:gd name="connsiteX43" fmla="*/ 147034 w 1494269"/>
                  <a:gd name="connsiteY43" fmla="*/ 933883 h 2318472"/>
                  <a:gd name="connsiteX44" fmla="*/ 147034 w 1494269"/>
                  <a:gd name="connsiteY44" fmla="*/ 926240 h 2318472"/>
                  <a:gd name="connsiteX45" fmla="*/ 160402 w 1494269"/>
                  <a:gd name="connsiteY45" fmla="*/ 878498 h 2318472"/>
                  <a:gd name="connsiteX46" fmla="*/ 164224 w 1494269"/>
                  <a:gd name="connsiteY46" fmla="*/ 863219 h 2318472"/>
                  <a:gd name="connsiteX47" fmla="*/ 175681 w 1494269"/>
                  <a:gd name="connsiteY47" fmla="*/ 823113 h 2318472"/>
                  <a:gd name="connsiteX48" fmla="*/ 179496 w 1494269"/>
                  <a:gd name="connsiteY48" fmla="*/ 809745 h 2318472"/>
                  <a:gd name="connsiteX49" fmla="*/ 194775 w 1494269"/>
                  <a:gd name="connsiteY49" fmla="*/ 760093 h 2318472"/>
                  <a:gd name="connsiteX50" fmla="*/ 198597 w 1494269"/>
                  <a:gd name="connsiteY50" fmla="*/ 750545 h 2318472"/>
                  <a:gd name="connsiteX51" fmla="*/ 211965 w 1494269"/>
                  <a:gd name="connsiteY51" fmla="*/ 710433 h 2318472"/>
                  <a:gd name="connsiteX52" fmla="*/ 217691 w 1494269"/>
                  <a:gd name="connsiteY52" fmla="*/ 695161 h 2318472"/>
                  <a:gd name="connsiteX53" fmla="*/ 231059 w 1494269"/>
                  <a:gd name="connsiteY53" fmla="*/ 656966 h 2318472"/>
                  <a:gd name="connsiteX54" fmla="*/ 234874 w 1494269"/>
                  <a:gd name="connsiteY54" fmla="*/ 647412 h 2318472"/>
                  <a:gd name="connsiteX55" fmla="*/ 252064 w 1494269"/>
                  <a:gd name="connsiteY55" fmla="*/ 601581 h 2318472"/>
                  <a:gd name="connsiteX56" fmla="*/ 255879 w 1494269"/>
                  <a:gd name="connsiteY56" fmla="*/ 590124 h 2318472"/>
                  <a:gd name="connsiteX57" fmla="*/ 269247 w 1494269"/>
                  <a:gd name="connsiteY57" fmla="*/ 555744 h 2318472"/>
                  <a:gd name="connsiteX58" fmla="*/ 274979 w 1494269"/>
                  <a:gd name="connsiteY58" fmla="*/ 542376 h 2318472"/>
                  <a:gd name="connsiteX59" fmla="*/ 290252 w 1494269"/>
                  <a:gd name="connsiteY59" fmla="*/ 506091 h 2318472"/>
                  <a:gd name="connsiteX60" fmla="*/ 292163 w 1494269"/>
                  <a:gd name="connsiteY60" fmla="*/ 498449 h 2318472"/>
                  <a:gd name="connsiteX61" fmla="*/ 311257 w 1494269"/>
                  <a:gd name="connsiteY61" fmla="*/ 458350 h 2318472"/>
                  <a:gd name="connsiteX62" fmla="*/ 316989 w 1494269"/>
                  <a:gd name="connsiteY62" fmla="*/ 446885 h 2318472"/>
                  <a:gd name="connsiteX63" fmla="*/ 330357 w 1494269"/>
                  <a:gd name="connsiteY63" fmla="*/ 416334 h 2318472"/>
                  <a:gd name="connsiteX64" fmla="*/ 336083 w 1494269"/>
                  <a:gd name="connsiteY64" fmla="*/ 404869 h 2318472"/>
                  <a:gd name="connsiteX65" fmla="*/ 355184 w 1494269"/>
                  <a:gd name="connsiteY65" fmla="*/ 368585 h 2318472"/>
                  <a:gd name="connsiteX66" fmla="*/ 355184 w 1494269"/>
                  <a:gd name="connsiteY66" fmla="*/ 366675 h 2318472"/>
                  <a:gd name="connsiteX67" fmla="*/ 374278 w 1494269"/>
                  <a:gd name="connsiteY67" fmla="*/ 330391 h 2318472"/>
                  <a:gd name="connsiteX68" fmla="*/ 380003 w 1494269"/>
                  <a:gd name="connsiteY68" fmla="*/ 320844 h 2318472"/>
                  <a:gd name="connsiteX69" fmla="*/ 395283 w 1494269"/>
                  <a:gd name="connsiteY69" fmla="*/ 296017 h 2318472"/>
                  <a:gd name="connsiteX70" fmla="*/ 401008 w 1494269"/>
                  <a:gd name="connsiteY70" fmla="*/ 286464 h 2318472"/>
                  <a:gd name="connsiteX71" fmla="*/ 422013 w 1494269"/>
                  <a:gd name="connsiteY71" fmla="*/ 254001 h 2318472"/>
                  <a:gd name="connsiteX72" fmla="*/ 422013 w 1494269"/>
                  <a:gd name="connsiteY72" fmla="*/ 252090 h 2318472"/>
                  <a:gd name="connsiteX73" fmla="*/ 441114 w 1494269"/>
                  <a:gd name="connsiteY73" fmla="*/ 223443 h 2318472"/>
                  <a:gd name="connsiteX74" fmla="*/ 446839 w 1494269"/>
                  <a:gd name="connsiteY74" fmla="*/ 213896 h 2318472"/>
                  <a:gd name="connsiteX75" fmla="*/ 464029 w 1494269"/>
                  <a:gd name="connsiteY75" fmla="*/ 192884 h 2318472"/>
                  <a:gd name="connsiteX76" fmla="*/ 469755 w 1494269"/>
                  <a:gd name="connsiteY76" fmla="*/ 185248 h 2318472"/>
                  <a:gd name="connsiteX77" fmla="*/ 490759 w 1494269"/>
                  <a:gd name="connsiteY77" fmla="*/ 158511 h 2318472"/>
                  <a:gd name="connsiteX78" fmla="*/ 494581 w 1494269"/>
                  <a:gd name="connsiteY78" fmla="*/ 154690 h 2318472"/>
                  <a:gd name="connsiteX79" fmla="*/ 513675 w 1494269"/>
                  <a:gd name="connsiteY79" fmla="*/ 133685 h 2318472"/>
                  <a:gd name="connsiteX80" fmla="*/ 521311 w 1494269"/>
                  <a:gd name="connsiteY80" fmla="*/ 126042 h 2318472"/>
                  <a:gd name="connsiteX81" fmla="*/ 538501 w 1494269"/>
                  <a:gd name="connsiteY81" fmla="*/ 108859 h 2318472"/>
                  <a:gd name="connsiteX82" fmla="*/ 544227 w 1494269"/>
                  <a:gd name="connsiteY82" fmla="*/ 103127 h 2318472"/>
                  <a:gd name="connsiteX83" fmla="*/ 567142 w 1494269"/>
                  <a:gd name="connsiteY83" fmla="*/ 84032 h 2318472"/>
                  <a:gd name="connsiteX84" fmla="*/ 572874 w 1494269"/>
                  <a:gd name="connsiteY84" fmla="*/ 80211 h 2318472"/>
                  <a:gd name="connsiteX85" fmla="*/ 591968 w 1494269"/>
                  <a:gd name="connsiteY85" fmla="*/ 66843 h 2318472"/>
                  <a:gd name="connsiteX86" fmla="*/ 599605 w 1494269"/>
                  <a:gd name="connsiteY86" fmla="*/ 61110 h 2318472"/>
                  <a:gd name="connsiteX87" fmla="*/ 618699 w 1494269"/>
                  <a:gd name="connsiteY87" fmla="*/ 47742 h 2318472"/>
                  <a:gd name="connsiteX88" fmla="*/ 622520 w 1494269"/>
                  <a:gd name="connsiteY88" fmla="*/ 43927 h 2318472"/>
                  <a:gd name="connsiteX89" fmla="*/ 645436 w 1494269"/>
                  <a:gd name="connsiteY89" fmla="*/ 30559 h 2318472"/>
                  <a:gd name="connsiteX90" fmla="*/ 651168 w 1494269"/>
                  <a:gd name="connsiteY90" fmla="*/ 26737 h 2318472"/>
                  <a:gd name="connsiteX91" fmla="*/ 670262 w 1494269"/>
                  <a:gd name="connsiteY91" fmla="*/ 19101 h 2318472"/>
                  <a:gd name="connsiteX92" fmla="*/ 677898 w 1494269"/>
                  <a:gd name="connsiteY92" fmla="*/ 15279 h 2318472"/>
                  <a:gd name="connsiteX93" fmla="*/ 698903 w 1494269"/>
                  <a:gd name="connsiteY93" fmla="*/ 7636 h 2318472"/>
                  <a:gd name="connsiteX94" fmla="*/ 702724 w 1494269"/>
                  <a:gd name="connsiteY94" fmla="*/ 7636 h 2318472"/>
                  <a:gd name="connsiteX95" fmla="*/ 727551 w 1494269"/>
                  <a:gd name="connsiteY95" fmla="*/ 1911 h 2318472"/>
                  <a:gd name="connsiteX96" fmla="*/ 735187 w 1494269"/>
                  <a:gd name="connsiteY96" fmla="*/ 1911 h 2318472"/>
                  <a:gd name="connsiteX97" fmla="*/ 754281 w 1494269"/>
                  <a:gd name="connsiteY97" fmla="*/ 0 h 2318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Lst>
                <a:rect l="l" t="t" r="r" b="b"/>
                <a:pathLst>
                  <a:path w="1494269" h="2318472">
                    <a:moveTo>
                      <a:pt x="754281" y="0"/>
                    </a:moveTo>
                    <a:cubicBezTo>
                      <a:pt x="756192" y="0"/>
                      <a:pt x="760013" y="0"/>
                      <a:pt x="761917" y="0"/>
                    </a:cubicBezTo>
                    <a:cubicBezTo>
                      <a:pt x="769560" y="0"/>
                      <a:pt x="779107" y="0"/>
                      <a:pt x="786744" y="0"/>
                    </a:cubicBezTo>
                    <a:lnTo>
                      <a:pt x="1494269" y="0"/>
                    </a:lnTo>
                    <a:lnTo>
                      <a:pt x="1475789" y="28483"/>
                    </a:lnTo>
                    <a:cubicBezTo>
                      <a:pt x="1160469" y="563231"/>
                      <a:pt x="965439" y="1301979"/>
                      <a:pt x="965439" y="2117977"/>
                    </a:cubicBezTo>
                    <a:lnTo>
                      <a:pt x="971409" y="2318472"/>
                    </a:lnTo>
                    <a:lnTo>
                      <a:pt x="0" y="2318472"/>
                    </a:lnTo>
                    <a:cubicBezTo>
                      <a:pt x="0" y="2312740"/>
                      <a:pt x="0" y="2305097"/>
                      <a:pt x="0" y="2297460"/>
                    </a:cubicBezTo>
                    <a:cubicBezTo>
                      <a:pt x="0" y="2291735"/>
                      <a:pt x="0" y="2287913"/>
                      <a:pt x="0" y="2284092"/>
                    </a:cubicBezTo>
                    <a:cubicBezTo>
                      <a:pt x="0" y="2266902"/>
                      <a:pt x="0" y="2247808"/>
                      <a:pt x="0" y="2230618"/>
                    </a:cubicBezTo>
                    <a:cubicBezTo>
                      <a:pt x="0" y="2226797"/>
                      <a:pt x="0" y="2221071"/>
                      <a:pt x="0" y="2217250"/>
                    </a:cubicBezTo>
                    <a:cubicBezTo>
                      <a:pt x="0" y="2213435"/>
                      <a:pt x="0" y="2211524"/>
                      <a:pt x="0" y="2209613"/>
                    </a:cubicBezTo>
                    <a:cubicBezTo>
                      <a:pt x="0" y="2186691"/>
                      <a:pt x="0" y="2161865"/>
                      <a:pt x="0" y="2138949"/>
                    </a:cubicBezTo>
                    <a:cubicBezTo>
                      <a:pt x="0" y="2137039"/>
                      <a:pt x="0" y="2135128"/>
                      <a:pt x="0" y="2135128"/>
                    </a:cubicBezTo>
                    <a:cubicBezTo>
                      <a:pt x="1911" y="2104576"/>
                      <a:pt x="3822" y="2075929"/>
                      <a:pt x="3822" y="2047281"/>
                    </a:cubicBezTo>
                    <a:cubicBezTo>
                      <a:pt x="3822" y="2043459"/>
                      <a:pt x="3822" y="2041549"/>
                      <a:pt x="3822" y="2037734"/>
                    </a:cubicBezTo>
                    <a:cubicBezTo>
                      <a:pt x="3822" y="2037734"/>
                      <a:pt x="3822" y="2033912"/>
                      <a:pt x="3822" y="2033912"/>
                    </a:cubicBezTo>
                    <a:cubicBezTo>
                      <a:pt x="3822" y="2003354"/>
                      <a:pt x="7636" y="1974706"/>
                      <a:pt x="7636" y="1944155"/>
                    </a:cubicBezTo>
                    <a:cubicBezTo>
                      <a:pt x="7636" y="1942244"/>
                      <a:pt x="7636" y="1938422"/>
                      <a:pt x="7636" y="1936512"/>
                    </a:cubicBezTo>
                    <a:cubicBezTo>
                      <a:pt x="7636" y="1934607"/>
                      <a:pt x="7636" y="1932690"/>
                      <a:pt x="7636" y="1930786"/>
                    </a:cubicBezTo>
                    <a:cubicBezTo>
                      <a:pt x="9547" y="1894495"/>
                      <a:pt x="13369" y="1860122"/>
                      <a:pt x="15273" y="1823838"/>
                    </a:cubicBezTo>
                    <a:cubicBezTo>
                      <a:pt x="15273" y="1820017"/>
                      <a:pt x="15273" y="1818106"/>
                      <a:pt x="15273" y="1816195"/>
                    </a:cubicBezTo>
                    <a:cubicBezTo>
                      <a:pt x="15273" y="1816195"/>
                      <a:pt x="15273" y="1812380"/>
                      <a:pt x="15273" y="1812380"/>
                    </a:cubicBezTo>
                    <a:cubicBezTo>
                      <a:pt x="19094" y="1770364"/>
                      <a:pt x="22916" y="1728348"/>
                      <a:pt x="26730" y="1688243"/>
                    </a:cubicBezTo>
                    <a:cubicBezTo>
                      <a:pt x="32463" y="1642405"/>
                      <a:pt x="36277" y="1596574"/>
                      <a:pt x="42010" y="1552647"/>
                    </a:cubicBezTo>
                    <a:cubicBezTo>
                      <a:pt x="42010" y="1550737"/>
                      <a:pt x="42010" y="1546922"/>
                      <a:pt x="42010" y="1546922"/>
                    </a:cubicBezTo>
                    <a:cubicBezTo>
                      <a:pt x="42010" y="1545011"/>
                      <a:pt x="42010" y="1541190"/>
                      <a:pt x="42010" y="1539279"/>
                    </a:cubicBezTo>
                    <a:cubicBezTo>
                      <a:pt x="45831" y="1516363"/>
                      <a:pt x="47742" y="1491537"/>
                      <a:pt x="51557" y="1468622"/>
                    </a:cubicBezTo>
                    <a:cubicBezTo>
                      <a:pt x="51557" y="1466711"/>
                      <a:pt x="51557" y="1462889"/>
                      <a:pt x="51557" y="1459068"/>
                    </a:cubicBezTo>
                    <a:cubicBezTo>
                      <a:pt x="55378" y="1438063"/>
                      <a:pt x="57289" y="1417052"/>
                      <a:pt x="61104" y="1396047"/>
                    </a:cubicBezTo>
                    <a:cubicBezTo>
                      <a:pt x="61104" y="1392226"/>
                      <a:pt x="61104" y="1390321"/>
                      <a:pt x="61104" y="1386500"/>
                    </a:cubicBezTo>
                    <a:cubicBezTo>
                      <a:pt x="61104" y="1384589"/>
                      <a:pt x="61104" y="1380768"/>
                      <a:pt x="61104" y="1380768"/>
                    </a:cubicBezTo>
                    <a:cubicBezTo>
                      <a:pt x="66836" y="1350209"/>
                      <a:pt x="70651" y="1321562"/>
                      <a:pt x="76383" y="1291010"/>
                    </a:cubicBezTo>
                    <a:cubicBezTo>
                      <a:pt x="78294" y="1287189"/>
                      <a:pt x="78294" y="1283367"/>
                      <a:pt x="78294" y="1279552"/>
                    </a:cubicBezTo>
                    <a:cubicBezTo>
                      <a:pt x="82109" y="1248994"/>
                      <a:pt x="87841" y="1220346"/>
                      <a:pt x="93566" y="1191699"/>
                    </a:cubicBezTo>
                    <a:cubicBezTo>
                      <a:pt x="93566" y="1189794"/>
                      <a:pt x="93566" y="1187877"/>
                      <a:pt x="93566" y="1185973"/>
                    </a:cubicBezTo>
                    <a:cubicBezTo>
                      <a:pt x="93566" y="1184062"/>
                      <a:pt x="93566" y="1182151"/>
                      <a:pt x="93566" y="1180241"/>
                    </a:cubicBezTo>
                    <a:cubicBezTo>
                      <a:pt x="97388" y="1159236"/>
                      <a:pt x="101209" y="1140135"/>
                      <a:pt x="105024" y="1121041"/>
                    </a:cubicBezTo>
                    <a:cubicBezTo>
                      <a:pt x="108846" y="1101941"/>
                      <a:pt x="112660" y="1082840"/>
                      <a:pt x="116482" y="1063746"/>
                    </a:cubicBezTo>
                    <a:cubicBezTo>
                      <a:pt x="118392" y="1058014"/>
                      <a:pt x="120303" y="1052288"/>
                      <a:pt x="120303" y="1046556"/>
                    </a:cubicBezTo>
                    <a:cubicBezTo>
                      <a:pt x="124125" y="1033188"/>
                      <a:pt x="126029" y="1017915"/>
                      <a:pt x="129850" y="1004540"/>
                    </a:cubicBezTo>
                    <a:cubicBezTo>
                      <a:pt x="131761" y="998814"/>
                      <a:pt x="133672" y="994993"/>
                      <a:pt x="133672" y="989267"/>
                    </a:cubicBezTo>
                    <a:cubicBezTo>
                      <a:pt x="137487" y="970167"/>
                      <a:pt x="143219" y="951073"/>
                      <a:pt x="147034" y="933883"/>
                    </a:cubicBezTo>
                    <a:cubicBezTo>
                      <a:pt x="147034" y="930061"/>
                      <a:pt x="147034" y="928150"/>
                      <a:pt x="147034" y="926240"/>
                    </a:cubicBezTo>
                    <a:cubicBezTo>
                      <a:pt x="152766" y="909056"/>
                      <a:pt x="156587" y="893777"/>
                      <a:pt x="160402" y="878498"/>
                    </a:cubicBezTo>
                    <a:cubicBezTo>
                      <a:pt x="160402" y="872766"/>
                      <a:pt x="164224" y="868951"/>
                      <a:pt x="164224" y="863219"/>
                    </a:cubicBezTo>
                    <a:cubicBezTo>
                      <a:pt x="168038" y="849850"/>
                      <a:pt x="171860" y="836482"/>
                      <a:pt x="175681" y="823113"/>
                    </a:cubicBezTo>
                    <a:cubicBezTo>
                      <a:pt x="177592" y="819292"/>
                      <a:pt x="179496" y="813566"/>
                      <a:pt x="179496" y="809745"/>
                    </a:cubicBezTo>
                    <a:cubicBezTo>
                      <a:pt x="185228" y="792555"/>
                      <a:pt x="189043" y="777276"/>
                      <a:pt x="194775" y="760093"/>
                    </a:cubicBezTo>
                    <a:cubicBezTo>
                      <a:pt x="196686" y="756271"/>
                      <a:pt x="198597" y="754360"/>
                      <a:pt x="198597" y="750545"/>
                    </a:cubicBezTo>
                    <a:cubicBezTo>
                      <a:pt x="202412" y="737170"/>
                      <a:pt x="208144" y="723809"/>
                      <a:pt x="211965" y="710433"/>
                    </a:cubicBezTo>
                    <a:cubicBezTo>
                      <a:pt x="213869" y="704708"/>
                      <a:pt x="217691" y="700886"/>
                      <a:pt x="217691" y="695161"/>
                    </a:cubicBezTo>
                    <a:cubicBezTo>
                      <a:pt x="221512" y="681792"/>
                      <a:pt x="227238" y="670328"/>
                      <a:pt x="231059" y="656966"/>
                    </a:cubicBezTo>
                    <a:cubicBezTo>
                      <a:pt x="232970" y="655055"/>
                      <a:pt x="234874" y="651234"/>
                      <a:pt x="234874" y="647412"/>
                    </a:cubicBezTo>
                    <a:cubicBezTo>
                      <a:pt x="240606" y="632133"/>
                      <a:pt x="246332" y="616861"/>
                      <a:pt x="252064" y="601581"/>
                    </a:cubicBezTo>
                    <a:cubicBezTo>
                      <a:pt x="253975" y="597760"/>
                      <a:pt x="255879" y="593939"/>
                      <a:pt x="255879" y="590124"/>
                    </a:cubicBezTo>
                    <a:cubicBezTo>
                      <a:pt x="259700" y="578666"/>
                      <a:pt x="265432" y="567202"/>
                      <a:pt x="269247" y="555744"/>
                    </a:cubicBezTo>
                    <a:cubicBezTo>
                      <a:pt x="271158" y="551929"/>
                      <a:pt x="274979" y="546197"/>
                      <a:pt x="274979" y="542376"/>
                    </a:cubicBezTo>
                    <a:cubicBezTo>
                      <a:pt x="280705" y="530918"/>
                      <a:pt x="284527" y="517549"/>
                      <a:pt x="290252" y="506091"/>
                    </a:cubicBezTo>
                    <a:cubicBezTo>
                      <a:pt x="292163" y="502270"/>
                      <a:pt x="292163" y="500359"/>
                      <a:pt x="292163" y="498449"/>
                    </a:cubicBezTo>
                    <a:cubicBezTo>
                      <a:pt x="299806" y="485087"/>
                      <a:pt x="305531" y="471712"/>
                      <a:pt x="311257" y="458350"/>
                    </a:cubicBezTo>
                    <a:cubicBezTo>
                      <a:pt x="313168" y="454528"/>
                      <a:pt x="316989" y="450707"/>
                      <a:pt x="316989" y="446885"/>
                    </a:cubicBezTo>
                    <a:cubicBezTo>
                      <a:pt x="320810" y="435428"/>
                      <a:pt x="324625" y="425881"/>
                      <a:pt x="330357" y="416334"/>
                    </a:cubicBezTo>
                    <a:cubicBezTo>
                      <a:pt x="332262" y="412512"/>
                      <a:pt x="334179" y="408691"/>
                      <a:pt x="336083" y="404869"/>
                    </a:cubicBezTo>
                    <a:cubicBezTo>
                      <a:pt x="343726" y="391507"/>
                      <a:pt x="349452" y="380043"/>
                      <a:pt x="355184" y="368585"/>
                    </a:cubicBezTo>
                    <a:cubicBezTo>
                      <a:pt x="355184" y="366675"/>
                      <a:pt x="355184" y="366675"/>
                      <a:pt x="355184" y="366675"/>
                    </a:cubicBezTo>
                    <a:cubicBezTo>
                      <a:pt x="360909" y="353306"/>
                      <a:pt x="368546" y="341848"/>
                      <a:pt x="374278" y="330391"/>
                    </a:cubicBezTo>
                    <a:cubicBezTo>
                      <a:pt x="376188" y="326569"/>
                      <a:pt x="378093" y="324665"/>
                      <a:pt x="380003" y="320844"/>
                    </a:cubicBezTo>
                    <a:cubicBezTo>
                      <a:pt x="385736" y="313207"/>
                      <a:pt x="389550" y="303654"/>
                      <a:pt x="395283" y="296017"/>
                    </a:cubicBezTo>
                    <a:cubicBezTo>
                      <a:pt x="397193" y="292196"/>
                      <a:pt x="399097" y="290285"/>
                      <a:pt x="401008" y="286464"/>
                    </a:cubicBezTo>
                    <a:cubicBezTo>
                      <a:pt x="408645" y="275006"/>
                      <a:pt x="414377" y="263548"/>
                      <a:pt x="422013" y="254001"/>
                    </a:cubicBezTo>
                    <a:cubicBezTo>
                      <a:pt x="422013" y="252090"/>
                      <a:pt x="422013" y="252090"/>
                      <a:pt x="422013" y="252090"/>
                    </a:cubicBezTo>
                    <a:cubicBezTo>
                      <a:pt x="427745" y="242543"/>
                      <a:pt x="435381" y="232990"/>
                      <a:pt x="441114" y="223443"/>
                    </a:cubicBezTo>
                    <a:cubicBezTo>
                      <a:pt x="443018" y="219621"/>
                      <a:pt x="444928" y="215806"/>
                      <a:pt x="446839" y="213896"/>
                    </a:cubicBezTo>
                    <a:cubicBezTo>
                      <a:pt x="452571" y="206259"/>
                      <a:pt x="458297" y="200527"/>
                      <a:pt x="464029" y="192884"/>
                    </a:cubicBezTo>
                    <a:cubicBezTo>
                      <a:pt x="465933" y="190980"/>
                      <a:pt x="467844" y="187159"/>
                      <a:pt x="469755" y="185248"/>
                    </a:cubicBezTo>
                    <a:cubicBezTo>
                      <a:pt x="475480" y="175701"/>
                      <a:pt x="483123" y="166147"/>
                      <a:pt x="490759" y="158511"/>
                    </a:cubicBezTo>
                    <a:cubicBezTo>
                      <a:pt x="492670" y="156600"/>
                      <a:pt x="494581" y="154690"/>
                      <a:pt x="494581" y="154690"/>
                    </a:cubicBezTo>
                    <a:cubicBezTo>
                      <a:pt x="500306" y="147053"/>
                      <a:pt x="507949" y="139417"/>
                      <a:pt x="513675" y="133685"/>
                    </a:cubicBezTo>
                    <a:cubicBezTo>
                      <a:pt x="517496" y="129863"/>
                      <a:pt x="519407" y="127953"/>
                      <a:pt x="521311" y="126042"/>
                    </a:cubicBezTo>
                    <a:cubicBezTo>
                      <a:pt x="527043" y="120316"/>
                      <a:pt x="532769" y="114584"/>
                      <a:pt x="538501" y="108859"/>
                    </a:cubicBezTo>
                    <a:cubicBezTo>
                      <a:pt x="540412" y="106948"/>
                      <a:pt x="544227" y="103127"/>
                      <a:pt x="544227" y="103127"/>
                    </a:cubicBezTo>
                    <a:cubicBezTo>
                      <a:pt x="551863" y="97401"/>
                      <a:pt x="559506" y="89758"/>
                      <a:pt x="567142" y="84032"/>
                    </a:cubicBezTo>
                    <a:cubicBezTo>
                      <a:pt x="569053" y="82122"/>
                      <a:pt x="572874" y="80211"/>
                      <a:pt x="572874" y="80211"/>
                    </a:cubicBezTo>
                    <a:cubicBezTo>
                      <a:pt x="580511" y="76390"/>
                      <a:pt x="586236" y="70664"/>
                      <a:pt x="591968" y="66843"/>
                    </a:cubicBezTo>
                    <a:cubicBezTo>
                      <a:pt x="595790" y="64932"/>
                      <a:pt x="597694" y="61110"/>
                      <a:pt x="599605" y="61110"/>
                    </a:cubicBezTo>
                    <a:cubicBezTo>
                      <a:pt x="605337" y="55385"/>
                      <a:pt x="612973" y="51563"/>
                      <a:pt x="618699" y="47742"/>
                    </a:cubicBezTo>
                    <a:cubicBezTo>
                      <a:pt x="618699" y="45838"/>
                      <a:pt x="622520" y="43927"/>
                      <a:pt x="622520" y="43927"/>
                    </a:cubicBezTo>
                    <a:cubicBezTo>
                      <a:pt x="630163" y="38195"/>
                      <a:pt x="637799" y="34380"/>
                      <a:pt x="645436" y="30559"/>
                    </a:cubicBezTo>
                    <a:cubicBezTo>
                      <a:pt x="647346" y="28648"/>
                      <a:pt x="649257" y="26737"/>
                      <a:pt x="651168" y="26737"/>
                    </a:cubicBezTo>
                    <a:cubicBezTo>
                      <a:pt x="658804" y="24826"/>
                      <a:pt x="664530" y="21005"/>
                      <a:pt x="670262" y="19101"/>
                    </a:cubicBezTo>
                    <a:cubicBezTo>
                      <a:pt x="672173" y="17190"/>
                      <a:pt x="675988" y="15279"/>
                      <a:pt x="677898" y="15279"/>
                    </a:cubicBezTo>
                    <a:cubicBezTo>
                      <a:pt x="685535" y="11458"/>
                      <a:pt x="691267" y="9547"/>
                      <a:pt x="698903" y="7636"/>
                    </a:cubicBezTo>
                    <a:cubicBezTo>
                      <a:pt x="700814" y="7636"/>
                      <a:pt x="702724" y="7636"/>
                      <a:pt x="702724" y="7636"/>
                    </a:cubicBezTo>
                    <a:cubicBezTo>
                      <a:pt x="712272" y="5732"/>
                      <a:pt x="719908" y="1911"/>
                      <a:pt x="727551" y="1911"/>
                    </a:cubicBezTo>
                    <a:cubicBezTo>
                      <a:pt x="731366" y="1911"/>
                      <a:pt x="733276" y="1911"/>
                      <a:pt x="735187" y="1911"/>
                    </a:cubicBezTo>
                    <a:cubicBezTo>
                      <a:pt x="742823" y="0"/>
                      <a:pt x="748555" y="0"/>
                      <a:pt x="754281" y="0"/>
                    </a:cubicBezTo>
                    <a:close/>
                  </a:path>
                </a:pathLst>
              </a:custGeom>
              <a:solidFill>
                <a:srgbClr val="235153"/>
              </a:solidFill>
              <a:ln w="0" cap="flat">
                <a:noFill/>
                <a:prstDash val="solid"/>
                <a:miter/>
              </a:ln>
            </p:spPr>
            <p:txBody>
              <a:bodyPr wrap="square" rtlCol="0" anchor="ctr">
                <a:noAutofit/>
              </a:bodyPr>
              <a:lstStyle/>
              <a:p>
                <a:pPr>
                  <a:defRPr/>
                </a:pPr>
                <a:endParaRPr lang="en-US" sz="1350" kern="0">
                  <a:solidFill>
                    <a:srgbClr val="000000"/>
                  </a:solidFill>
                  <a:latin typeface="Calibri" panose="020F0502020204030204"/>
                </a:endParaRPr>
              </a:p>
            </p:txBody>
          </p:sp>
          <p:sp>
            <p:nvSpPr>
              <p:cNvPr id="9" name="Freeform: Shape 8">
                <a:extLst>
                  <a:ext uri="{FF2B5EF4-FFF2-40B4-BE49-F238E27FC236}">
                    <a16:creationId xmlns:a16="http://schemas.microsoft.com/office/drawing/2014/main" id="{67802B19-39D2-6BB6-34D8-60840463BE31}"/>
                  </a:ext>
                </a:extLst>
              </p:cNvPr>
              <p:cNvSpPr/>
              <p:nvPr/>
            </p:nvSpPr>
            <p:spPr>
              <a:xfrm>
                <a:off x="8494442" y="1625227"/>
                <a:ext cx="1787165" cy="2606845"/>
              </a:xfrm>
              <a:custGeom>
                <a:avLst/>
                <a:gdLst>
                  <a:gd name="connsiteX0" fmla="*/ 893579 w 1787165"/>
                  <a:gd name="connsiteY0" fmla="*/ 0 h 2606845"/>
                  <a:gd name="connsiteX1" fmla="*/ 1782640 w 1787165"/>
                  <a:gd name="connsiteY1" fmla="*/ 2345931 h 2606845"/>
                  <a:gd name="connsiteX2" fmla="*/ 1787165 w 1787165"/>
                  <a:gd name="connsiteY2" fmla="*/ 2606845 h 2606845"/>
                  <a:gd name="connsiteX3" fmla="*/ 1687867 w 1787165"/>
                  <a:gd name="connsiteY3" fmla="*/ 2606845 h 2606845"/>
                  <a:gd name="connsiteX4" fmla="*/ 1683870 w 1787165"/>
                  <a:gd name="connsiteY4" fmla="*/ 2375649 h 2606845"/>
                  <a:gd name="connsiteX5" fmla="*/ 893579 w 1787165"/>
                  <a:gd name="connsiteY5" fmla="*/ 292196 h 2606845"/>
                  <a:gd name="connsiteX6" fmla="*/ 103316 w 1787165"/>
                  <a:gd name="connsiteY6" fmla="*/ 2375649 h 2606845"/>
                  <a:gd name="connsiteX7" fmla="*/ 99299 w 1787165"/>
                  <a:gd name="connsiteY7" fmla="*/ 2606845 h 2606845"/>
                  <a:gd name="connsiteX8" fmla="*/ 0 w 1787165"/>
                  <a:gd name="connsiteY8" fmla="*/ 2606845 h 2606845"/>
                  <a:gd name="connsiteX9" fmla="*/ 4525 w 1787165"/>
                  <a:gd name="connsiteY9" fmla="*/ 2345931 h 2606845"/>
                  <a:gd name="connsiteX10" fmla="*/ 893579 w 1787165"/>
                  <a:gd name="connsiteY10" fmla="*/ 0 h 26068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787165" h="2606845">
                    <a:moveTo>
                      <a:pt x="893579" y="0"/>
                    </a:moveTo>
                    <a:cubicBezTo>
                      <a:pt x="1355464" y="0"/>
                      <a:pt x="1736780" y="1030609"/>
                      <a:pt x="1782640" y="2345931"/>
                    </a:cubicBezTo>
                    <a:lnTo>
                      <a:pt x="1787165" y="2606845"/>
                    </a:lnTo>
                    <a:lnTo>
                      <a:pt x="1687867" y="2606845"/>
                    </a:lnTo>
                    <a:lnTo>
                      <a:pt x="1683870" y="2375649"/>
                    </a:lnTo>
                    <a:cubicBezTo>
                      <a:pt x="1643240" y="1206982"/>
                      <a:pt x="1305332" y="292196"/>
                      <a:pt x="893579" y="292196"/>
                    </a:cubicBezTo>
                    <a:cubicBezTo>
                      <a:pt x="483618" y="292196"/>
                      <a:pt x="144149" y="1206982"/>
                      <a:pt x="103316" y="2375649"/>
                    </a:cubicBezTo>
                    <a:lnTo>
                      <a:pt x="99299" y="2606845"/>
                    </a:lnTo>
                    <a:lnTo>
                      <a:pt x="0" y="2606845"/>
                    </a:lnTo>
                    <a:lnTo>
                      <a:pt x="4525" y="2345931"/>
                    </a:lnTo>
                    <a:cubicBezTo>
                      <a:pt x="50385" y="1030609"/>
                      <a:pt x="431701" y="0"/>
                      <a:pt x="893579" y="0"/>
                    </a:cubicBezTo>
                    <a:close/>
                  </a:path>
                </a:pathLst>
              </a:custGeom>
              <a:grpFill/>
              <a:ln w="0" cap="flat">
                <a:noFill/>
                <a:prstDash val="solid"/>
                <a:miter/>
              </a:ln>
            </p:spPr>
            <p:txBody>
              <a:bodyPr wrap="square" rtlCol="0" anchor="ctr">
                <a:noAutofit/>
              </a:bodyPr>
              <a:lstStyle/>
              <a:p>
                <a:pPr>
                  <a:defRPr/>
                </a:pPr>
                <a:endParaRPr lang="en-US" sz="1350" kern="0">
                  <a:solidFill>
                    <a:srgbClr val="000000"/>
                  </a:solidFill>
                  <a:latin typeface="Calibri" panose="020F0502020204030204"/>
                </a:endParaRPr>
              </a:p>
            </p:txBody>
          </p:sp>
          <p:sp>
            <p:nvSpPr>
              <p:cNvPr id="10" name="Freeform: Shape 9">
                <a:extLst>
                  <a:ext uri="{FF2B5EF4-FFF2-40B4-BE49-F238E27FC236}">
                    <a16:creationId xmlns:a16="http://schemas.microsoft.com/office/drawing/2014/main" id="{AE08E0D4-C294-1220-6FEF-2BF1EFFBC178}"/>
                  </a:ext>
                </a:extLst>
              </p:cNvPr>
              <p:cNvSpPr/>
              <p:nvPr/>
            </p:nvSpPr>
            <p:spPr>
              <a:xfrm>
                <a:off x="9428493" y="1625227"/>
                <a:ext cx="1774882" cy="2606839"/>
              </a:xfrm>
              <a:custGeom>
                <a:avLst/>
                <a:gdLst>
                  <a:gd name="connsiteX0" fmla="*/ 2538 w 1774882"/>
                  <a:gd name="connsiteY0" fmla="*/ 577 h 2599235"/>
                  <a:gd name="connsiteX1" fmla="*/ 8525 w 1774882"/>
                  <a:gd name="connsiteY1" fmla="*/ 1937 h 2599235"/>
                  <a:gd name="connsiteX2" fmla="*/ 936582 w 1774882"/>
                  <a:gd name="connsiteY2" fmla="*/ 1937 h 2599235"/>
                  <a:gd name="connsiteX3" fmla="*/ 967134 w 1774882"/>
                  <a:gd name="connsiteY3" fmla="*/ 1937 h 2599235"/>
                  <a:gd name="connsiteX4" fmla="*/ 970956 w 1774882"/>
                  <a:gd name="connsiteY4" fmla="*/ 1937 h 2599235"/>
                  <a:gd name="connsiteX5" fmla="*/ 976681 w 1774882"/>
                  <a:gd name="connsiteY5" fmla="*/ 1937 h 2599235"/>
                  <a:gd name="connsiteX6" fmla="*/ 988139 w 1774882"/>
                  <a:gd name="connsiteY6" fmla="*/ 1937 h 2599235"/>
                  <a:gd name="connsiteX7" fmla="*/ 999597 w 1774882"/>
                  <a:gd name="connsiteY7" fmla="*/ 3848 h 2599235"/>
                  <a:gd name="connsiteX8" fmla="*/ 1011054 w 1774882"/>
                  <a:gd name="connsiteY8" fmla="*/ 5759 h 2599235"/>
                  <a:gd name="connsiteX9" fmla="*/ 1016780 w 1774882"/>
                  <a:gd name="connsiteY9" fmla="*/ 5759 h 2599235"/>
                  <a:gd name="connsiteX10" fmla="*/ 1022512 w 1774882"/>
                  <a:gd name="connsiteY10" fmla="*/ 5759 h 2599235"/>
                  <a:gd name="connsiteX11" fmla="*/ 1033970 w 1774882"/>
                  <a:gd name="connsiteY11" fmla="*/ 9580 h 2599235"/>
                  <a:gd name="connsiteX12" fmla="*/ 1045428 w 1774882"/>
                  <a:gd name="connsiteY12" fmla="*/ 13395 h 2599235"/>
                  <a:gd name="connsiteX13" fmla="*/ 1056885 w 1774882"/>
                  <a:gd name="connsiteY13" fmla="*/ 17216 h 2599235"/>
                  <a:gd name="connsiteX14" fmla="*/ 1062611 w 1774882"/>
                  <a:gd name="connsiteY14" fmla="*/ 19127 h 2599235"/>
                  <a:gd name="connsiteX15" fmla="*/ 1066432 w 1774882"/>
                  <a:gd name="connsiteY15" fmla="*/ 21038 h 2599235"/>
                  <a:gd name="connsiteX16" fmla="*/ 1079794 w 1774882"/>
                  <a:gd name="connsiteY16" fmla="*/ 26770 h 2599235"/>
                  <a:gd name="connsiteX17" fmla="*/ 1089348 w 1774882"/>
                  <a:gd name="connsiteY17" fmla="*/ 32495 h 2599235"/>
                  <a:gd name="connsiteX18" fmla="*/ 1102716 w 1774882"/>
                  <a:gd name="connsiteY18" fmla="*/ 40132 h 2599235"/>
                  <a:gd name="connsiteX19" fmla="*/ 1110353 w 1774882"/>
                  <a:gd name="connsiteY19" fmla="*/ 43953 h 2599235"/>
                  <a:gd name="connsiteX20" fmla="*/ 1112263 w 1774882"/>
                  <a:gd name="connsiteY20" fmla="*/ 43953 h 2599235"/>
                  <a:gd name="connsiteX21" fmla="*/ 1129447 w 1774882"/>
                  <a:gd name="connsiteY21" fmla="*/ 55411 h 2599235"/>
                  <a:gd name="connsiteX22" fmla="*/ 1135179 w 1774882"/>
                  <a:gd name="connsiteY22" fmla="*/ 59232 h 2599235"/>
                  <a:gd name="connsiteX23" fmla="*/ 1158088 w 1774882"/>
                  <a:gd name="connsiteY23" fmla="*/ 76422 h 2599235"/>
                  <a:gd name="connsiteX24" fmla="*/ 1161909 w 1774882"/>
                  <a:gd name="connsiteY24" fmla="*/ 78333 h 2599235"/>
                  <a:gd name="connsiteX25" fmla="*/ 1182914 w 1774882"/>
                  <a:gd name="connsiteY25" fmla="*/ 95517 h 2599235"/>
                  <a:gd name="connsiteX26" fmla="*/ 1190557 w 1774882"/>
                  <a:gd name="connsiteY26" fmla="*/ 103159 h 2599235"/>
                  <a:gd name="connsiteX27" fmla="*/ 1207740 w 1774882"/>
                  <a:gd name="connsiteY27" fmla="*/ 118432 h 2599235"/>
                  <a:gd name="connsiteX28" fmla="*/ 1211562 w 1774882"/>
                  <a:gd name="connsiteY28" fmla="*/ 122253 h 2599235"/>
                  <a:gd name="connsiteX29" fmla="*/ 1215377 w 1774882"/>
                  <a:gd name="connsiteY29" fmla="*/ 126075 h 2599235"/>
                  <a:gd name="connsiteX30" fmla="*/ 1242113 w 1774882"/>
                  <a:gd name="connsiteY30" fmla="*/ 152812 h 2599235"/>
                  <a:gd name="connsiteX31" fmla="*/ 1266940 w 1774882"/>
                  <a:gd name="connsiteY31" fmla="*/ 181460 h 2599235"/>
                  <a:gd name="connsiteX32" fmla="*/ 1270755 w 1774882"/>
                  <a:gd name="connsiteY32" fmla="*/ 185274 h 2599235"/>
                  <a:gd name="connsiteX33" fmla="*/ 1274576 w 1774882"/>
                  <a:gd name="connsiteY33" fmla="*/ 189096 h 2599235"/>
                  <a:gd name="connsiteX34" fmla="*/ 1303217 w 1774882"/>
                  <a:gd name="connsiteY34" fmla="*/ 225386 h 2599235"/>
                  <a:gd name="connsiteX35" fmla="*/ 1307039 w 1774882"/>
                  <a:gd name="connsiteY35" fmla="*/ 229201 h 2599235"/>
                  <a:gd name="connsiteX36" fmla="*/ 1333769 w 1774882"/>
                  <a:gd name="connsiteY36" fmla="*/ 267396 h 2599235"/>
                  <a:gd name="connsiteX37" fmla="*/ 1337590 w 1774882"/>
                  <a:gd name="connsiteY37" fmla="*/ 271217 h 2599235"/>
                  <a:gd name="connsiteX38" fmla="*/ 1337590 w 1774882"/>
                  <a:gd name="connsiteY38" fmla="*/ 273128 h 2599235"/>
                  <a:gd name="connsiteX39" fmla="*/ 1368142 w 1774882"/>
                  <a:gd name="connsiteY39" fmla="*/ 320870 h 2599235"/>
                  <a:gd name="connsiteX40" fmla="*/ 1373874 w 1774882"/>
                  <a:gd name="connsiteY40" fmla="*/ 328513 h 2599235"/>
                  <a:gd name="connsiteX41" fmla="*/ 1404426 w 1774882"/>
                  <a:gd name="connsiteY41" fmla="*/ 380076 h 2599235"/>
                  <a:gd name="connsiteX42" fmla="*/ 1406337 w 1774882"/>
                  <a:gd name="connsiteY42" fmla="*/ 383897 h 2599235"/>
                  <a:gd name="connsiteX43" fmla="*/ 1408248 w 1774882"/>
                  <a:gd name="connsiteY43" fmla="*/ 389623 h 2599235"/>
                  <a:gd name="connsiteX44" fmla="*/ 1434978 w 1774882"/>
                  <a:gd name="connsiteY44" fmla="*/ 439275 h 2599235"/>
                  <a:gd name="connsiteX45" fmla="*/ 1438799 w 1774882"/>
                  <a:gd name="connsiteY45" fmla="*/ 445008 h 2599235"/>
                  <a:gd name="connsiteX46" fmla="*/ 1463619 w 1774882"/>
                  <a:gd name="connsiteY46" fmla="*/ 494660 h 2599235"/>
                  <a:gd name="connsiteX47" fmla="*/ 1465536 w 1774882"/>
                  <a:gd name="connsiteY47" fmla="*/ 500392 h 2599235"/>
                  <a:gd name="connsiteX48" fmla="*/ 1465536 w 1774882"/>
                  <a:gd name="connsiteY48" fmla="*/ 504214 h 2599235"/>
                  <a:gd name="connsiteX49" fmla="*/ 1480809 w 1774882"/>
                  <a:gd name="connsiteY49" fmla="*/ 538587 h 2599235"/>
                  <a:gd name="connsiteX50" fmla="*/ 1484630 w 1774882"/>
                  <a:gd name="connsiteY50" fmla="*/ 546223 h 2599235"/>
                  <a:gd name="connsiteX51" fmla="*/ 1503724 w 1774882"/>
                  <a:gd name="connsiteY51" fmla="*/ 590150 h 2599235"/>
                  <a:gd name="connsiteX52" fmla="*/ 1503724 w 1774882"/>
                  <a:gd name="connsiteY52" fmla="*/ 592061 h 2599235"/>
                  <a:gd name="connsiteX53" fmla="*/ 1503724 w 1774882"/>
                  <a:gd name="connsiteY53" fmla="*/ 595882 h 2599235"/>
                  <a:gd name="connsiteX54" fmla="*/ 1528551 w 1774882"/>
                  <a:gd name="connsiteY54" fmla="*/ 658903 h 2599235"/>
                  <a:gd name="connsiteX55" fmla="*/ 1528551 w 1774882"/>
                  <a:gd name="connsiteY55" fmla="*/ 662718 h 2599235"/>
                  <a:gd name="connsiteX56" fmla="*/ 1549555 w 1774882"/>
                  <a:gd name="connsiteY56" fmla="*/ 720013 h 2599235"/>
                  <a:gd name="connsiteX57" fmla="*/ 1551466 w 1774882"/>
                  <a:gd name="connsiteY57" fmla="*/ 725746 h 2599235"/>
                  <a:gd name="connsiteX58" fmla="*/ 1555281 w 1774882"/>
                  <a:gd name="connsiteY58" fmla="*/ 735293 h 2599235"/>
                  <a:gd name="connsiteX59" fmla="*/ 1566739 w 1774882"/>
                  <a:gd name="connsiteY59" fmla="*/ 769672 h 2599235"/>
                  <a:gd name="connsiteX60" fmla="*/ 1570560 w 1774882"/>
                  <a:gd name="connsiteY60" fmla="*/ 781130 h 2599235"/>
                  <a:gd name="connsiteX61" fmla="*/ 1572471 w 1774882"/>
                  <a:gd name="connsiteY61" fmla="*/ 788766 h 2599235"/>
                  <a:gd name="connsiteX62" fmla="*/ 1582018 w 1774882"/>
                  <a:gd name="connsiteY62" fmla="*/ 817414 h 2599235"/>
                  <a:gd name="connsiteX63" fmla="*/ 1585833 w 1774882"/>
                  <a:gd name="connsiteY63" fmla="*/ 832693 h 2599235"/>
                  <a:gd name="connsiteX64" fmla="*/ 1585833 w 1774882"/>
                  <a:gd name="connsiteY64" fmla="*/ 838419 h 2599235"/>
                  <a:gd name="connsiteX65" fmla="*/ 1595380 w 1774882"/>
                  <a:gd name="connsiteY65" fmla="*/ 870888 h 2599235"/>
                  <a:gd name="connsiteX66" fmla="*/ 1599201 w 1774882"/>
                  <a:gd name="connsiteY66" fmla="*/ 886167 h 2599235"/>
                  <a:gd name="connsiteX67" fmla="*/ 1599201 w 1774882"/>
                  <a:gd name="connsiteY67" fmla="*/ 889982 h 2599235"/>
                  <a:gd name="connsiteX68" fmla="*/ 1604933 w 1774882"/>
                  <a:gd name="connsiteY68" fmla="*/ 912904 h 2599235"/>
                  <a:gd name="connsiteX69" fmla="*/ 1610659 w 1774882"/>
                  <a:gd name="connsiteY69" fmla="*/ 933909 h 2599235"/>
                  <a:gd name="connsiteX70" fmla="*/ 1610659 w 1774882"/>
                  <a:gd name="connsiteY70" fmla="*/ 937730 h 2599235"/>
                  <a:gd name="connsiteX71" fmla="*/ 1616391 w 1774882"/>
                  <a:gd name="connsiteY71" fmla="*/ 956824 h 2599235"/>
                  <a:gd name="connsiteX72" fmla="*/ 1622117 w 1774882"/>
                  <a:gd name="connsiteY72" fmla="*/ 979747 h 2599235"/>
                  <a:gd name="connsiteX73" fmla="*/ 1622117 w 1774882"/>
                  <a:gd name="connsiteY73" fmla="*/ 983561 h 2599235"/>
                  <a:gd name="connsiteX74" fmla="*/ 1627849 w 1774882"/>
                  <a:gd name="connsiteY74" fmla="*/ 1004573 h 2599235"/>
                  <a:gd name="connsiteX75" fmla="*/ 1633574 w 1774882"/>
                  <a:gd name="connsiteY75" fmla="*/ 1025578 h 2599235"/>
                  <a:gd name="connsiteX76" fmla="*/ 1633574 w 1774882"/>
                  <a:gd name="connsiteY76" fmla="*/ 1031310 h 2599235"/>
                  <a:gd name="connsiteX77" fmla="*/ 1639307 w 1774882"/>
                  <a:gd name="connsiteY77" fmla="*/ 1058047 h 2599235"/>
                  <a:gd name="connsiteX78" fmla="*/ 1645032 w 1774882"/>
                  <a:gd name="connsiteY78" fmla="*/ 1077147 h 2599235"/>
                  <a:gd name="connsiteX79" fmla="*/ 1645032 w 1774882"/>
                  <a:gd name="connsiteY79" fmla="*/ 1082873 h 2599235"/>
                  <a:gd name="connsiteX80" fmla="*/ 1654579 w 1774882"/>
                  <a:gd name="connsiteY80" fmla="*/ 1124889 h 2599235"/>
                  <a:gd name="connsiteX81" fmla="*/ 1656490 w 1774882"/>
                  <a:gd name="connsiteY81" fmla="*/ 1136347 h 2599235"/>
                  <a:gd name="connsiteX82" fmla="*/ 1669858 w 1774882"/>
                  <a:gd name="connsiteY82" fmla="*/ 1193642 h 2599235"/>
                  <a:gd name="connsiteX83" fmla="*/ 1669858 w 1774882"/>
                  <a:gd name="connsiteY83" fmla="*/ 1195546 h 2599235"/>
                  <a:gd name="connsiteX84" fmla="*/ 1692774 w 1774882"/>
                  <a:gd name="connsiteY84" fmla="*/ 1306316 h 2599235"/>
                  <a:gd name="connsiteX85" fmla="*/ 1692774 w 1774882"/>
                  <a:gd name="connsiteY85" fmla="*/ 1310137 h 2599235"/>
                  <a:gd name="connsiteX86" fmla="*/ 1694685 w 1774882"/>
                  <a:gd name="connsiteY86" fmla="*/ 1323505 h 2599235"/>
                  <a:gd name="connsiteX87" fmla="*/ 1704232 w 1774882"/>
                  <a:gd name="connsiteY87" fmla="*/ 1371247 h 2599235"/>
                  <a:gd name="connsiteX88" fmla="*/ 1708046 w 1774882"/>
                  <a:gd name="connsiteY88" fmla="*/ 1392259 h 2599235"/>
                  <a:gd name="connsiteX89" fmla="*/ 1717593 w 1774882"/>
                  <a:gd name="connsiteY89" fmla="*/ 1441911 h 2599235"/>
                  <a:gd name="connsiteX90" fmla="*/ 1719504 w 1774882"/>
                  <a:gd name="connsiteY90" fmla="*/ 1455279 h 2599235"/>
                  <a:gd name="connsiteX91" fmla="*/ 1719504 w 1774882"/>
                  <a:gd name="connsiteY91" fmla="*/ 1459101 h 2599235"/>
                  <a:gd name="connsiteX92" fmla="*/ 1736694 w 1774882"/>
                  <a:gd name="connsiteY92" fmla="*/ 1567953 h 2599235"/>
                  <a:gd name="connsiteX93" fmla="*/ 1736694 w 1774882"/>
                  <a:gd name="connsiteY93" fmla="*/ 1573685 h 2599235"/>
                  <a:gd name="connsiteX94" fmla="*/ 1736694 w 1774882"/>
                  <a:gd name="connsiteY94" fmla="*/ 1577506 h 2599235"/>
                  <a:gd name="connsiteX95" fmla="*/ 1738598 w 1774882"/>
                  <a:gd name="connsiteY95" fmla="*/ 1596600 h 2599235"/>
                  <a:gd name="connsiteX96" fmla="*/ 1742420 w 1774882"/>
                  <a:gd name="connsiteY96" fmla="*/ 1625248 h 2599235"/>
                  <a:gd name="connsiteX97" fmla="*/ 1742420 w 1774882"/>
                  <a:gd name="connsiteY97" fmla="*/ 1634795 h 2599235"/>
                  <a:gd name="connsiteX98" fmla="*/ 1744330 w 1774882"/>
                  <a:gd name="connsiteY98" fmla="*/ 1651985 h 2599235"/>
                  <a:gd name="connsiteX99" fmla="*/ 1746241 w 1774882"/>
                  <a:gd name="connsiteY99" fmla="*/ 1672996 h 2599235"/>
                  <a:gd name="connsiteX100" fmla="*/ 1748152 w 1774882"/>
                  <a:gd name="connsiteY100" fmla="*/ 1690180 h 2599235"/>
                  <a:gd name="connsiteX101" fmla="*/ 1750056 w 1774882"/>
                  <a:gd name="connsiteY101" fmla="*/ 1709280 h 2599235"/>
                  <a:gd name="connsiteX102" fmla="*/ 1750056 w 1774882"/>
                  <a:gd name="connsiteY102" fmla="*/ 1720738 h 2599235"/>
                  <a:gd name="connsiteX103" fmla="*/ 1753877 w 1774882"/>
                  <a:gd name="connsiteY103" fmla="*/ 1749386 h 2599235"/>
                  <a:gd name="connsiteX104" fmla="*/ 1753877 w 1774882"/>
                  <a:gd name="connsiteY104" fmla="*/ 1764665 h 2599235"/>
                  <a:gd name="connsiteX105" fmla="*/ 1753877 w 1774882"/>
                  <a:gd name="connsiteY105" fmla="*/ 1768480 h 2599235"/>
                  <a:gd name="connsiteX106" fmla="*/ 1757699 w 1774882"/>
                  <a:gd name="connsiteY106" fmla="*/ 1804770 h 2599235"/>
                  <a:gd name="connsiteX107" fmla="*/ 1757699 w 1774882"/>
                  <a:gd name="connsiteY107" fmla="*/ 1816228 h 2599235"/>
                  <a:gd name="connsiteX108" fmla="*/ 1757699 w 1774882"/>
                  <a:gd name="connsiteY108" fmla="*/ 1827686 h 2599235"/>
                  <a:gd name="connsiteX109" fmla="*/ 1757699 w 1774882"/>
                  <a:gd name="connsiteY109" fmla="*/ 1841054 h 2599235"/>
                  <a:gd name="connsiteX110" fmla="*/ 1761520 w 1774882"/>
                  <a:gd name="connsiteY110" fmla="*/ 1877338 h 2599235"/>
                  <a:gd name="connsiteX111" fmla="*/ 1761520 w 1774882"/>
                  <a:gd name="connsiteY111" fmla="*/ 1881160 h 2599235"/>
                  <a:gd name="connsiteX112" fmla="*/ 1761520 w 1774882"/>
                  <a:gd name="connsiteY112" fmla="*/ 1888796 h 2599235"/>
                  <a:gd name="connsiteX113" fmla="*/ 1763424 w 1774882"/>
                  <a:gd name="connsiteY113" fmla="*/ 1915540 h 2599235"/>
                  <a:gd name="connsiteX114" fmla="*/ 1765335 w 1774882"/>
                  <a:gd name="connsiteY114" fmla="*/ 1942270 h 2599235"/>
                  <a:gd name="connsiteX115" fmla="*/ 1765335 w 1774882"/>
                  <a:gd name="connsiteY115" fmla="*/ 1949913 h 2599235"/>
                  <a:gd name="connsiteX116" fmla="*/ 1765335 w 1774882"/>
                  <a:gd name="connsiteY116" fmla="*/ 1953734 h 2599235"/>
                  <a:gd name="connsiteX117" fmla="*/ 1769157 w 1774882"/>
                  <a:gd name="connsiteY117" fmla="*/ 1990018 h 2599235"/>
                  <a:gd name="connsiteX118" fmla="*/ 1769157 w 1774882"/>
                  <a:gd name="connsiteY118" fmla="*/ 2005298 h 2599235"/>
                  <a:gd name="connsiteX119" fmla="*/ 1769157 w 1774882"/>
                  <a:gd name="connsiteY119" fmla="*/ 2016755 h 2599235"/>
                  <a:gd name="connsiteX120" fmla="*/ 1769157 w 1774882"/>
                  <a:gd name="connsiteY120" fmla="*/ 2028213 h 2599235"/>
                  <a:gd name="connsiteX121" fmla="*/ 1771067 w 1774882"/>
                  <a:gd name="connsiteY121" fmla="*/ 2066408 h 2599235"/>
                  <a:gd name="connsiteX122" fmla="*/ 1771067 w 1774882"/>
                  <a:gd name="connsiteY122" fmla="*/ 2072140 h 2599235"/>
                  <a:gd name="connsiteX123" fmla="*/ 1771067 w 1774882"/>
                  <a:gd name="connsiteY123" fmla="*/ 2081687 h 2599235"/>
                  <a:gd name="connsiteX124" fmla="*/ 1771067 w 1774882"/>
                  <a:gd name="connsiteY124" fmla="*/ 2104602 h 2599235"/>
                  <a:gd name="connsiteX125" fmla="*/ 1772971 w 1774882"/>
                  <a:gd name="connsiteY125" fmla="*/ 2137072 h 2599235"/>
                  <a:gd name="connsiteX126" fmla="*/ 1772971 w 1774882"/>
                  <a:gd name="connsiteY126" fmla="*/ 2140886 h 2599235"/>
                  <a:gd name="connsiteX127" fmla="*/ 1774882 w 1774882"/>
                  <a:gd name="connsiteY127" fmla="*/ 2179081 h 2599235"/>
                  <a:gd name="connsiteX128" fmla="*/ 1774882 w 1774882"/>
                  <a:gd name="connsiteY128" fmla="*/ 2194360 h 2599235"/>
                  <a:gd name="connsiteX129" fmla="*/ 1774882 w 1774882"/>
                  <a:gd name="connsiteY129" fmla="*/ 2211550 h 2599235"/>
                  <a:gd name="connsiteX130" fmla="*/ 1774882 w 1774882"/>
                  <a:gd name="connsiteY130" fmla="*/ 2226829 h 2599235"/>
                  <a:gd name="connsiteX131" fmla="*/ 1774882 w 1774882"/>
                  <a:gd name="connsiteY131" fmla="*/ 2261203 h 2599235"/>
                  <a:gd name="connsiteX132" fmla="*/ 1774882 w 1774882"/>
                  <a:gd name="connsiteY132" fmla="*/ 2270756 h 2599235"/>
                  <a:gd name="connsiteX133" fmla="*/ 1774882 w 1774882"/>
                  <a:gd name="connsiteY133" fmla="*/ 2272667 h 2599235"/>
                  <a:gd name="connsiteX134" fmla="*/ 1774882 w 1774882"/>
                  <a:gd name="connsiteY134" fmla="*/ 2320409 h 2599235"/>
                  <a:gd name="connsiteX135" fmla="*/ 1774882 w 1774882"/>
                  <a:gd name="connsiteY135" fmla="*/ 2329956 h 2599235"/>
                  <a:gd name="connsiteX136" fmla="*/ 1774882 w 1774882"/>
                  <a:gd name="connsiteY136" fmla="*/ 2345235 h 2599235"/>
                  <a:gd name="connsiteX137" fmla="*/ 1774882 w 1774882"/>
                  <a:gd name="connsiteY137" fmla="*/ 2368150 h 2599235"/>
                  <a:gd name="connsiteX138" fmla="*/ 1774882 w 1774882"/>
                  <a:gd name="connsiteY138" fmla="*/ 2387251 h 2599235"/>
                  <a:gd name="connsiteX139" fmla="*/ 1774882 w 1774882"/>
                  <a:gd name="connsiteY139" fmla="*/ 2412077 h 2599235"/>
                  <a:gd name="connsiteX140" fmla="*/ 1774882 w 1774882"/>
                  <a:gd name="connsiteY140" fmla="*/ 2425446 h 2599235"/>
                  <a:gd name="connsiteX141" fmla="*/ 1774882 w 1774882"/>
                  <a:gd name="connsiteY141" fmla="*/ 2448361 h 2599235"/>
                  <a:gd name="connsiteX142" fmla="*/ 1774882 w 1774882"/>
                  <a:gd name="connsiteY142" fmla="*/ 2478920 h 2599235"/>
                  <a:gd name="connsiteX143" fmla="*/ 1774882 w 1774882"/>
                  <a:gd name="connsiteY143" fmla="*/ 2490377 h 2599235"/>
                  <a:gd name="connsiteX144" fmla="*/ 1774882 w 1774882"/>
                  <a:gd name="connsiteY144" fmla="*/ 2513293 h 2599235"/>
                  <a:gd name="connsiteX145" fmla="*/ 1774882 w 1774882"/>
                  <a:gd name="connsiteY145" fmla="*/ 2543851 h 2599235"/>
                  <a:gd name="connsiteX146" fmla="*/ 1774882 w 1774882"/>
                  <a:gd name="connsiteY146" fmla="*/ 2553398 h 2599235"/>
                  <a:gd name="connsiteX147" fmla="*/ 1774882 w 1774882"/>
                  <a:gd name="connsiteY147" fmla="*/ 2599235 h 2599235"/>
                  <a:gd name="connsiteX148" fmla="*/ 795268 w 1774882"/>
                  <a:gd name="connsiteY148" fmla="*/ 2599235 h 2599235"/>
                  <a:gd name="connsiteX149" fmla="*/ 795268 w 1774882"/>
                  <a:gd name="connsiteY149" fmla="*/ 2543851 h 2599235"/>
                  <a:gd name="connsiteX150" fmla="*/ 795268 w 1774882"/>
                  <a:gd name="connsiteY150" fmla="*/ 2513293 h 2599235"/>
                  <a:gd name="connsiteX151" fmla="*/ 795268 w 1774882"/>
                  <a:gd name="connsiteY151" fmla="*/ 2478920 h 2599235"/>
                  <a:gd name="connsiteX152" fmla="*/ 795268 w 1774882"/>
                  <a:gd name="connsiteY152" fmla="*/ 2448361 h 2599235"/>
                  <a:gd name="connsiteX153" fmla="*/ 795268 w 1774882"/>
                  <a:gd name="connsiteY153" fmla="*/ 2412077 h 2599235"/>
                  <a:gd name="connsiteX154" fmla="*/ 795268 w 1774882"/>
                  <a:gd name="connsiteY154" fmla="*/ 2387251 h 2599235"/>
                  <a:gd name="connsiteX155" fmla="*/ 795268 w 1774882"/>
                  <a:gd name="connsiteY155" fmla="*/ 2345235 h 2599235"/>
                  <a:gd name="connsiteX156" fmla="*/ 795268 w 1774882"/>
                  <a:gd name="connsiteY156" fmla="*/ 2329956 h 2599235"/>
                  <a:gd name="connsiteX157" fmla="*/ 793364 w 1774882"/>
                  <a:gd name="connsiteY157" fmla="*/ 2272667 h 2599235"/>
                  <a:gd name="connsiteX158" fmla="*/ 793364 w 1774882"/>
                  <a:gd name="connsiteY158" fmla="*/ 2263113 h 2599235"/>
                  <a:gd name="connsiteX159" fmla="*/ 791453 w 1774882"/>
                  <a:gd name="connsiteY159" fmla="*/ 2213461 h 2599235"/>
                  <a:gd name="connsiteX160" fmla="*/ 791453 w 1774882"/>
                  <a:gd name="connsiteY160" fmla="*/ 2196271 h 2599235"/>
                  <a:gd name="connsiteX161" fmla="*/ 787632 w 1774882"/>
                  <a:gd name="connsiteY161" fmla="*/ 2140886 h 2599235"/>
                  <a:gd name="connsiteX162" fmla="*/ 787632 w 1774882"/>
                  <a:gd name="connsiteY162" fmla="*/ 2137072 h 2599235"/>
                  <a:gd name="connsiteX163" fmla="*/ 783810 w 1774882"/>
                  <a:gd name="connsiteY163" fmla="*/ 2081687 h 2599235"/>
                  <a:gd name="connsiteX164" fmla="*/ 783810 w 1774882"/>
                  <a:gd name="connsiteY164" fmla="*/ 2072140 h 2599235"/>
                  <a:gd name="connsiteX165" fmla="*/ 779995 w 1774882"/>
                  <a:gd name="connsiteY165" fmla="*/ 2016755 h 2599235"/>
                  <a:gd name="connsiteX166" fmla="*/ 779995 w 1774882"/>
                  <a:gd name="connsiteY166" fmla="*/ 2005298 h 2599235"/>
                  <a:gd name="connsiteX167" fmla="*/ 776174 w 1774882"/>
                  <a:gd name="connsiteY167" fmla="*/ 1949913 h 2599235"/>
                  <a:gd name="connsiteX168" fmla="*/ 776174 w 1774882"/>
                  <a:gd name="connsiteY168" fmla="*/ 1942270 h 2599235"/>
                  <a:gd name="connsiteX169" fmla="*/ 770448 w 1774882"/>
                  <a:gd name="connsiteY169" fmla="*/ 1890707 h 2599235"/>
                  <a:gd name="connsiteX170" fmla="*/ 770448 w 1774882"/>
                  <a:gd name="connsiteY170" fmla="*/ 1883071 h 2599235"/>
                  <a:gd name="connsiteX171" fmla="*/ 764716 w 1774882"/>
                  <a:gd name="connsiteY171" fmla="*/ 1829597 h 2599235"/>
                  <a:gd name="connsiteX172" fmla="*/ 764716 w 1774882"/>
                  <a:gd name="connsiteY172" fmla="*/ 1818139 h 2599235"/>
                  <a:gd name="connsiteX173" fmla="*/ 758991 w 1774882"/>
                  <a:gd name="connsiteY173" fmla="*/ 1764665 h 2599235"/>
                  <a:gd name="connsiteX174" fmla="*/ 758991 w 1774882"/>
                  <a:gd name="connsiteY174" fmla="*/ 1749386 h 2599235"/>
                  <a:gd name="connsiteX175" fmla="*/ 753258 w 1774882"/>
                  <a:gd name="connsiteY175" fmla="*/ 1707370 h 2599235"/>
                  <a:gd name="connsiteX176" fmla="*/ 751354 w 1774882"/>
                  <a:gd name="connsiteY176" fmla="*/ 1688276 h 2599235"/>
                  <a:gd name="connsiteX177" fmla="*/ 745622 w 1774882"/>
                  <a:gd name="connsiteY177" fmla="*/ 1650074 h 2599235"/>
                  <a:gd name="connsiteX178" fmla="*/ 743711 w 1774882"/>
                  <a:gd name="connsiteY178" fmla="*/ 1632891 h 2599235"/>
                  <a:gd name="connsiteX179" fmla="*/ 737986 w 1774882"/>
                  <a:gd name="connsiteY179" fmla="*/ 1594696 h 2599235"/>
                  <a:gd name="connsiteX180" fmla="*/ 736075 w 1774882"/>
                  <a:gd name="connsiteY180" fmla="*/ 1575596 h 2599235"/>
                  <a:gd name="connsiteX181" fmla="*/ 736075 w 1774882"/>
                  <a:gd name="connsiteY181" fmla="*/ 1566049 h 2599235"/>
                  <a:gd name="connsiteX182" fmla="*/ 718885 w 1774882"/>
                  <a:gd name="connsiteY182" fmla="*/ 1457190 h 2599235"/>
                  <a:gd name="connsiteX183" fmla="*/ 716981 w 1774882"/>
                  <a:gd name="connsiteY183" fmla="*/ 1441911 h 2599235"/>
                  <a:gd name="connsiteX184" fmla="*/ 707427 w 1774882"/>
                  <a:gd name="connsiteY184" fmla="*/ 1392259 h 2599235"/>
                  <a:gd name="connsiteX185" fmla="*/ 703613 w 1774882"/>
                  <a:gd name="connsiteY185" fmla="*/ 1371247 h 2599235"/>
                  <a:gd name="connsiteX186" fmla="*/ 694066 w 1774882"/>
                  <a:gd name="connsiteY186" fmla="*/ 1323505 h 2599235"/>
                  <a:gd name="connsiteX187" fmla="*/ 690244 w 1774882"/>
                  <a:gd name="connsiteY187" fmla="*/ 1306316 h 2599235"/>
                  <a:gd name="connsiteX188" fmla="*/ 667329 w 1774882"/>
                  <a:gd name="connsiteY188" fmla="*/ 1195546 h 2599235"/>
                  <a:gd name="connsiteX189" fmla="*/ 667329 w 1774882"/>
                  <a:gd name="connsiteY189" fmla="*/ 1191731 h 2599235"/>
                  <a:gd name="connsiteX190" fmla="*/ 653960 w 1774882"/>
                  <a:gd name="connsiteY190" fmla="*/ 1134436 h 2599235"/>
                  <a:gd name="connsiteX191" fmla="*/ 650145 w 1774882"/>
                  <a:gd name="connsiteY191" fmla="*/ 1121068 h 2599235"/>
                  <a:gd name="connsiteX192" fmla="*/ 640592 w 1774882"/>
                  <a:gd name="connsiteY192" fmla="*/ 1079051 h 2599235"/>
                  <a:gd name="connsiteX193" fmla="*/ 634866 w 1774882"/>
                  <a:gd name="connsiteY193" fmla="*/ 1054225 h 2599235"/>
                  <a:gd name="connsiteX194" fmla="*/ 627230 w 1774882"/>
                  <a:gd name="connsiteY194" fmla="*/ 1027488 h 2599235"/>
                  <a:gd name="connsiteX195" fmla="*/ 619587 w 1774882"/>
                  <a:gd name="connsiteY195" fmla="*/ 1000751 h 2599235"/>
                  <a:gd name="connsiteX196" fmla="*/ 613861 w 1774882"/>
                  <a:gd name="connsiteY196" fmla="*/ 979747 h 2599235"/>
                  <a:gd name="connsiteX197" fmla="*/ 606225 w 1774882"/>
                  <a:gd name="connsiteY197" fmla="*/ 951099 h 2599235"/>
                  <a:gd name="connsiteX198" fmla="*/ 600493 w 1774882"/>
                  <a:gd name="connsiteY198" fmla="*/ 932005 h 2599235"/>
                  <a:gd name="connsiteX199" fmla="*/ 592857 w 1774882"/>
                  <a:gd name="connsiteY199" fmla="*/ 907172 h 2599235"/>
                  <a:gd name="connsiteX200" fmla="*/ 587131 w 1774882"/>
                  <a:gd name="connsiteY200" fmla="*/ 884256 h 2599235"/>
                  <a:gd name="connsiteX201" fmla="*/ 581399 w 1774882"/>
                  <a:gd name="connsiteY201" fmla="*/ 867067 h 2599235"/>
                  <a:gd name="connsiteX202" fmla="*/ 571852 w 1774882"/>
                  <a:gd name="connsiteY202" fmla="*/ 834604 h 2599235"/>
                  <a:gd name="connsiteX203" fmla="*/ 566120 w 1774882"/>
                  <a:gd name="connsiteY203" fmla="*/ 815503 h 2599235"/>
                  <a:gd name="connsiteX204" fmla="*/ 556573 w 1774882"/>
                  <a:gd name="connsiteY204" fmla="*/ 786856 h 2599235"/>
                  <a:gd name="connsiteX205" fmla="*/ 550847 w 1774882"/>
                  <a:gd name="connsiteY205" fmla="*/ 769672 h 2599235"/>
                  <a:gd name="connsiteX206" fmla="*/ 539389 w 1774882"/>
                  <a:gd name="connsiteY206" fmla="*/ 735293 h 2599235"/>
                  <a:gd name="connsiteX207" fmla="*/ 533657 w 1774882"/>
                  <a:gd name="connsiteY207" fmla="*/ 720013 h 2599235"/>
                  <a:gd name="connsiteX208" fmla="*/ 512652 w 1774882"/>
                  <a:gd name="connsiteY208" fmla="*/ 662718 h 2599235"/>
                  <a:gd name="connsiteX209" fmla="*/ 510748 w 1774882"/>
                  <a:gd name="connsiteY209" fmla="*/ 656992 h 2599235"/>
                  <a:gd name="connsiteX210" fmla="*/ 485922 w 1774882"/>
                  <a:gd name="connsiteY210" fmla="*/ 593971 h 2599235"/>
                  <a:gd name="connsiteX211" fmla="*/ 484011 w 1774882"/>
                  <a:gd name="connsiteY211" fmla="*/ 586329 h 2599235"/>
                  <a:gd name="connsiteX212" fmla="*/ 464917 w 1774882"/>
                  <a:gd name="connsiteY212" fmla="*/ 542408 h 2599235"/>
                  <a:gd name="connsiteX213" fmla="*/ 461096 w 1774882"/>
                  <a:gd name="connsiteY213" fmla="*/ 534765 h 2599235"/>
                  <a:gd name="connsiteX214" fmla="*/ 445817 w 1774882"/>
                  <a:gd name="connsiteY214" fmla="*/ 500392 h 2599235"/>
                  <a:gd name="connsiteX215" fmla="*/ 442002 w 1774882"/>
                  <a:gd name="connsiteY215" fmla="*/ 490839 h 2599235"/>
                  <a:gd name="connsiteX216" fmla="*/ 417176 w 1774882"/>
                  <a:gd name="connsiteY216" fmla="*/ 441186 h 2599235"/>
                  <a:gd name="connsiteX217" fmla="*/ 413354 w 1774882"/>
                  <a:gd name="connsiteY217" fmla="*/ 435461 h 2599235"/>
                  <a:gd name="connsiteX218" fmla="*/ 386624 w 1774882"/>
                  <a:gd name="connsiteY218" fmla="*/ 385801 h 2599235"/>
                  <a:gd name="connsiteX219" fmla="*/ 380892 w 1774882"/>
                  <a:gd name="connsiteY219" fmla="*/ 376254 h 2599235"/>
                  <a:gd name="connsiteX220" fmla="*/ 350340 w 1774882"/>
                  <a:gd name="connsiteY220" fmla="*/ 324691 h 2599235"/>
                  <a:gd name="connsiteX221" fmla="*/ 344608 w 1774882"/>
                  <a:gd name="connsiteY221" fmla="*/ 317055 h 2599235"/>
                  <a:gd name="connsiteX222" fmla="*/ 314056 w 1774882"/>
                  <a:gd name="connsiteY222" fmla="*/ 269307 h 2599235"/>
                  <a:gd name="connsiteX223" fmla="*/ 310241 w 1774882"/>
                  <a:gd name="connsiteY223" fmla="*/ 263581 h 2599235"/>
                  <a:gd name="connsiteX224" fmla="*/ 283504 w 1774882"/>
                  <a:gd name="connsiteY224" fmla="*/ 225386 h 2599235"/>
                  <a:gd name="connsiteX225" fmla="*/ 281593 w 1774882"/>
                  <a:gd name="connsiteY225" fmla="*/ 221565 h 2599235"/>
                  <a:gd name="connsiteX226" fmla="*/ 252952 w 1774882"/>
                  <a:gd name="connsiteY226" fmla="*/ 185274 h 2599235"/>
                  <a:gd name="connsiteX227" fmla="*/ 247220 w 1774882"/>
                  <a:gd name="connsiteY227" fmla="*/ 177638 h 2599235"/>
                  <a:gd name="connsiteX228" fmla="*/ 222400 w 1774882"/>
                  <a:gd name="connsiteY228" fmla="*/ 148990 h 2599235"/>
                  <a:gd name="connsiteX229" fmla="*/ 195663 w 1774882"/>
                  <a:gd name="connsiteY229" fmla="*/ 122253 h 2599235"/>
                  <a:gd name="connsiteX230" fmla="*/ 188027 w 1774882"/>
                  <a:gd name="connsiteY230" fmla="*/ 114617 h 2599235"/>
                  <a:gd name="connsiteX231" fmla="*/ 170837 w 1774882"/>
                  <a:gd name="connsiteY231" fmla="*/ 99338 h 2599235"/>
                  <a:gd name="connsiteX232" fmla="*/ 163201 w 1774882"/>
                  <a:gd name="connsiteY232" fmla="*/ 91702 h 2599235"/>
                  <a:gd name="connsiteX233" fmla="*/ 142196 w 1774882"/>
                  <a:gd name="connsiteY233" fmla="*/ 74512 h 2599235"/>
                  <a:gd name="connsiteX234" fmla="*/ 138375 w 1774882"/>
                  <a:gd name="connsiteY234" fmla="*/ 72601 h 2599235"/>
                  <a:gd name="connsiteX235" fmla="*/ 115459 w 1774882"/>
                  <a:gd name="connsiteY235" fmla="*/ 55411 h 2599235"/>
                  <a:gd name="connsiteX236" fmla="*/ 109734 w 1774882"/>
                  <a:gd name="connsiteY236" fmla="*/ 51590 h 2599235"/>
                  <a:gd name="connsiteX237" fmla="*/ 92550 w 1774882"/>
                  <a:gd name="connsiteY237" fmla="*/ 40132 h 2599235"/>
                  <a:gd name="connsiteX238" fmla="*/ 82997 w 1774882"/>
                  <a:gd name="connsiteY238" fmla="*/ 34406 h 2599235"/>
                  <a:gd name="connsiteX239" fmla="*/ 69628 w 1774882"/>
                  <a:gd name="connsiteY239" fmla="*/ 26770 h 2599235"/>
                  <a:gd name="connsiteX240" fmla="*/ 60081 w 1774882"/>
                  <a:gd name="connsiteY240" fmla="*/ 21038 h 2599235"/>
                  <a:gd name="connsiteX241" fmla="*/ 46719 w 1774882"/>
                  <a:gd name="connsiteY241" fmla="*/ 15306 h 2599235"/>
                  <a:gd name="connsiteX242" fmla="*/ 35262 w 1774882"/>
                  <a:gd name="connsiteY242" fmla="*/ 11491 h 2599235"/>
                  <a:gd name="connsiteX243" fmla="*/ 23804 w 1774882"/>
                  <a:gd name="connsiteY243" fmla="*/ 7669 h 2599235"/>
                  <a:gd name="connsiteX244" fmla="*/ 12346 w 1774882"/>
                  <a:gd name="connsiteY244" fmla="*/ 3848 h 2599235"/>
                  <a:gd name="connsiteX245" fmla="*/ 6617 w 1774882"/>
                  <a:gd name="connsiteY245" fmla="*/ 1937 h 2599235"/>
                  <a:gd name="connsiteX246" fmla="*/ 0 w 1774882"/>
                  <a:gd name="connsiteY246" fmla="*/ 0 h 2599235"/>
                  <a:gd name="connsiteX247" fmla="*/ 810 w 1774882"/>
                  <a:gd name="connsiteY247" fmla="*/ 0 h 2599235"/>
                  <a:gd name="connsiteX248" fmla="*/ 888 w 1774882"/>
                  <a:gd name="connsiteY248" fmla="*/ 26 h 2599235"/>
                  <a:gd name="connsiteX249" fmla="*/ 2538 w 1774882"/>
                  <a:gd name="connsiteY249" fmla="*/ 577 h 25992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Lst>
                <a:rect l="l" t="t" r="r" b="b"/>
                <a:pathLst>
                  <a:path w="1774882" h="2599235">
                    <a:moveTo>
                      <a:pt x="2538" y="577"/>
                    </a:moveTo>
                    <a:lnTo>
                      <a:pt x="8525" y="1937"/>
                    </a:lnTo>
                    <a:lnTo>
                      <a:pt x="936582" y="1937"/>
                    </a:lnTo>
                    <a:cubicBezTo>
                      <a:pt x="946129" y="1937"/>
                      <a:pt x="957587" y="1937"/>
                      <a:pt x="967134" y="1937"/>
                    </a:cubicBezTo>
                    <a:cubicBezTo>
                      <a:pt x="969045" y="1937"/>
                      <a:pt x="970956" y="1937"/>
                      <a:pt x="970956" y="1937"/>
                    </a:cubicBezTo>
                    <a:cubicBezTo>
                      <a:pt x="972860" y="1937"/>
                      <a:pt x="976681" y="1937"/>
                      <a:pt x="976681" y="1937"/>
                    </a:cubicBezTo>
                    <a:cubicBezTo>
                      <a:pt x="980503" y="1937"/>
                      <a:pt x="984317" y="1937"/>
                      <a:pt x="988139" y="1937"/>
                    </a:cubicBezTo>
                    <a:cubicBezTo>
                      <a:pt x="991960" y="3848"/>
                      <a:pt x="995775" y="3848"/>
                      <a:pt x="999597" y="3848"/>
                    </a:cubicBezTo>
                    <a:cubicBezTo>
                      <a:pt x="1003412" y="5759"/>
                      <a:pt x="1007233" y="5759"/>
                      <a:pt x="1011054" y="5759"/>
                    </a:cubicBezTo>
                    <a:cubicBezTo>
                      <a:pt x="1012965" y="5759"/>
                      <a:pt x="1014869" y="5759"/>
                      <a:pt x="1016780" y="5759"/>
                    </a:cubicBezTo>
                    <a:cubicBezTo>
                      <a:pt x="1018691" y="5759"/>
                      <a:pt x="1022512" y="5759"/>
                      <a:pt x="1022512" y="5759"/>
                    </a:cubicBezTo>
                    <a:cubicBezTo>
                      <a:pt x="1026334" y="7669"/>
                      <a:pt x="1030148" y="9580"/>
                      <a:pt x="1033970" y="9580"/>
                    </a:cubicBezTo>
                    <a:cubicBezTo>
                      <a:pt x="1037785" y="11491"/>
                      <a:pt x="1041606" y="13395"/>
                      <a:pt x="1045428" y="13395"/>
                    </a:cubicBezTo>
                    <a:cubicBezTo>
                      <a:pt x="1049243" y="13395"/>
                      <a:pt x="1053064" y="17216"/>
                      <a:pt x="1056885" y="17216"/>
                    </a:cubicBezTo>
                    <a:cubicBezTo>
                      <a:pt x="1058790" y="19127"/>
                      <a:pt x="1060700" y="19127"/>
                      <a:pt x="1062611" y="19127"/>
                    </a:cubicBezTo>
                    <a:cubicBezTo>
                      <a:pt x="1064522" y="21038"/>
                      <a:pt x="1066432" y="21038"/>
                      <a:pt x="1066432" y="21038"/>
                    </a:cubicBezTo>
                    <a:cubicBezTo>
                      <a:pt x="1070247" y="22949"/>
                      <a:pt x="1075979" y="24859"/>
                      <a:pt x="1079794" y="26770"/>
                    </a:cubicBezTo>
                    <a:cubicBezTo>
                      <a:pt x="1083616" y="28674"/>
                      <a:pt x="1085526" y="32495"/>
                      <a:pt x="1089348" y="32495"/>
                    </a:cubicBezTo>
                    <a:cubicBezTo>
                      <a:pt x="1093163" y="34406"/>
                      <a:pt x="1098895" y="38228"/>
                      <a:pt x="1102716" y="40132"/>
                    </a:cubicBezTo>
                    <a:cubicBezTo>
                      <a:pt x="1106531" y="42043"/>
                      <a:pt x="1108442" y="43953"/>
                      <a:pt x="1110353" y="43953"/>
                    </a:cubicBezTo>
                    <a:cubicBezTo>
                      <a:pt x="1112263" y="43953"/>
                      <a:pt x="1112263" y="43953"/>
                      <a:pt x="1112263" y="43953"/>
                    </a:cubicBezTo>
                    <a:cubicBezTo>
                      <a:pt x="1117989" y="47775"/>
                      <a:pt x="1123721" y="51590"/>
                      <a:pt x="1129447" y="55411"/>
                    </a:cubicBezTo>
                    <a:cubicBezTo>
                      <a:pt x="1131357" y="57322"/>
                      <a:pt x="1133268" y="59232"/>
                      <a:pt x="1135179" y="59232"/>
                    </a:cubicBezTo>
                    <a:cubicBezTo>
                      <a:pt x="1142815" y="64965"/>
                      <a:pt x="1150452" y="70690"/>
                      <a:pt x="1158088" y="76422"/>
                    </a:cubicBezTo>
                    <a:cubicBezTo>
                      <a:pt x="1159999" y="78333"/>
                      <a:pt x="1161909" y="78333"/>
                      <a:pt x="1161909" y="78333"/>
                    </a:cubicBezTo>
                    <a:cubicBezTo>
                      <a:pt x="1169552" y="84059"/>
                      <a:pt x="1175278" y="89791"/>
                      <a:pt x="1182914" y="95517"/>
                    </a:cubicBezTo>
                    <a:cubicBezTo>
                      <a:pt x="1184825" y="99338"/>
                      <a:pt x="1188646" y="101249"/>
                      <a:pt x="1190557" y="103159"/>
                    </a:cubicBezTo>
                    <a:cubicBezTo>
                      <a:pt x="1196283" y="108885"/>
                      <a:pt x="1202008" y="112706"/>
                      <a:pt x="1207740" y="118432"/>
                    </a:cubicBezTo>
                    <a:cubicBezTo>
                      <a:pt x="1207740" y="120349"/>
                      <a:pt x="1211562" y="122253"/>
                      <a:pt x="1211562" y="122253"/>
                    </a:cubicBezTo>
                    <a:cubicBezTo>
                      <a:pt x="1213466" y="124164"/>
                      <a:pt x="1215377" y="126075"/>
                      <a:pt x="1215377" y="126075"/>
                    </a:cubicBezTo>
                    <a:cubicBezTo>
                      <a:pt x="1224924" y="133711"/>
                      <a:pt x="1232566" y="143265"/>
                      <a:pt x="1242113" y="152812"/>
                    </a:cubicBezTo>
                    <a:cubicBezTo>
                      <a:pt x="1249750" y="162359"/>
                      <a:pt x="1259297" y="171912"/>
                      <a:pt x="1266940" y="181460"/>
                    </a:cubicBezTo>
                    <a:cubicBezTo>
                      <a:pt x="1268844" y="183370"/>
                      <a:pt x="1270755" y="185274"/>
                      <a:pt x="1270755" y="185274"/>
                    </a:cubicBezTo>
                    <a:cubicBezTo>
                      <a:pt x="1272665" y="187192"/>
                      <a:pt x="1274576" y="189096"/>
                      <a:pt x="1274576" y="189096"/>
                    </a:cubicBezTo>
                    <a:cubicBezTo>
                      <a:pt x="1284123" y="200553"/>
                      <a:pt x="1293670" y="212011"/>
                      <a:pt x="1303217" y="225386"/>
                    </a:cubicBezTo>
                    <a:cubicBezTo>
                      <a:pt x="1307039" y="227290"/>
                      <a:pt x="1307039" y="229201"/>
                      <a:pt x="1307039" y="229201"/>
                    </a:cubicBezTo>
                    <a:cubicBezTo>
                      <a:pt x="1316586" y="240659"/>
                      <a:pt x="1324222" y="254034"/>
                      <a:pt x="1333769" y="267396"/>
                    </a:cubicBezTo>
                    <a:cubicBezTo>
                      <a:pt x="1335680" y="267396"/>
                      <a:pt x="1337590" y="271217"/>
                      <a:pt x="1337590" y="271217"/>
                    </a:cubicBezTo>
                    <a:cubicBezTo>
                      <a:pt x="1337590" y="273128"/>
                      <a:pt x="1337590" y="273128"/>
                      <a:pt x="1337590" y="273128"/>
                    </a:cubicBezTo>
                    <a:cubicBezTo>
                      <a:pt x="1347137" y="288407"/>
                      <a:pt x="1358595" y="303686"/>
                      <a:pt x="1368142" y="320870"/>
                    </a:cubicBezTo>
                    <a:cubicBezTo>
                      <a:pt x="1370053" y="322780"/>
                      <a:pt x="1373874" y="326602"/>
                      <a:pt x="1373874" y="328513"/>
                    </a:cubicBezTo>
                    <a:cubicBezTo>
                      <a:pt x="1385332" y="345696"/>
                      <a:pt x="1394879" y="362886"/>
                      <a:pt x="1404426" y="380076"/>
                    </a:cubicBezTo>
                    <a:cubicBezTo>
                      <a:pt x="1406337" y="381987"/>
                      <a:pt x="1406337" y="383897"/>
                      <a:pt x="1406337" y="383897"/>
                    </a:cubicBezTo>
                    <a:cubicBezTo>
                      <a:pt x="1408248" y="385801"/>
                      <a:pt x="1408248" y="389623"/>
                      <a:pt x="1408248" y="389623"/>
                    </a:cubicBezTo>
                    <a:cubicBezTo>
                      <a:pt x="1417795" y="404902"/>
                      <a:pt x="1427342" y="422092"/>
                      <a:pt x="1434978" y="439275"/>
                    </a:cubicBezTo>
                    <a:cubicBezTo>
                      <a:pt x="1436889" y="441186"/>
                      <a:pt x="1438799" y="443097"/>
                      <a:pt x="1438799" y="445008"/>
                    </a:cubicBezTo>
                    <a:cubicBezTo>
                      <a:pt x="1448346" y="460287"/>
                      <a:pt x="1455983" y="477477"/>
                      <a:pt x="1463619" y="494660"/>
                    </a:cubicBezTo>
                    <a:cubicBezTo>
                      <a:pt x="1465536" y="496571"/>
                      <a:pt x="1465536" y="498481"/>
                      <a:pt x="1465536" y="500392"/>
                    </a:cubicBezTo>
                    <a:cubicBezTo>
                      <a:pt x="1465536" y="502303"/>
                      <a:pt x="1465536" y="504214"/>
                      <a:pt x="1465536" y="504214"/>
                    </a:cubicBezTo>
                    <a:cubicBezTo>
                      <a:pt x="1471262" y="515671"/>
                      <a:pt x="1475083" y="527129"/>
                      <a:pt x="1480809" y="538587"/>
                    </a:cubicBezTo>
                    <a:cubicBezTo>
                      <a:pt x="1482720" y="540498"/>
                      <a:pt x="1484630" y="544319"/>
                      <a:pt x="1484630" y="546223"/>
                    </a:cubicBezTo>
                    <a:cubicBezTo>
                      <a:pt x="1492267" y="561502"/>
                      <a:pt x="1497992" y="574871"/>
                      <a:pt x="1503724" y="590150"/>
                    </a:cubicBezTo>
                    <a:cubicBezTo>
                      <a:pt x="1503724" y="592061"/>
                      <a:pt x="1503724" y="592061"/>
                      <a:pt x="1503724" y="592061"/>
                    </a:cubicBezTo>
                    <a:cubicBezTo>
                      <a:pt x="1503724" y="592061"/>
                      <a:pt x="1503724" y="595882"/>
                      <a:pt x="1503724" y="595882"/>
                    </a:cubicBezTo>
                    <a:cubicBezTo>
                      <a:pt x="1511361" y="614976"/>
                      <a:pt x="1520908" y="637898"/>
                      <a:pt x="1528551" y="658903"/>
                    </a:cubicBezTo>
                    <a:cubicBezTo>
                      <a:pt x="1528551" y="660814"/>
                      <a:pt x="1528551" y="662718"/>
                      <a:pt x="1528551" y="662718"/>
                    </a:cubicBezTo>
                    <a:cubicBezTo>
                      <a:pt x="1536187" y="681819"/>
                      <a:pt x="1541919" y="700919"/>
                      <a:pt x="1549555" y="720013"/>
                    </a:cubicBezTo>
                    <a:cubicBezTo>
                      <a:pt x="1551466" y="721924"/>
                      <a:pt x="1551466" y="723835"/>
                      <a:pt x="1551466" y="725746"/>
                    </a:cubicBezTo>
                    <a:cubicBezTo>
                      <a:pt x="1553370" y="729560"/>
                      <a:pt x="1555281" y="731478"/>
                      <a:pt x="1555281" y="735293"/>
                    </a:cubicBezTo>
                    <a:cubicBezTo>
                      <a:pt x="1559102" y="746750"/>
                      <a:pt x="1562924" y="758208"/>
                      <a:pt x="1566739" y="769672"/>
                    </a:cubicBezTo>
                    <a:cubicBezTo>
                      <a:pt x="1568649" y="773487"/>
                      <a:pt x="1570560" y="777309"/>
                      <a:pt x="1570560" y="781130"/>
                    </a:cubicBezTo>
                    <a:cubicBezTo>
                      <a:pt x="1572471" y="784945"/>
                      <a:pt x="1572471" y="786856"/>
                      <a:pt x="1572471" y="788766"/>
                    </a:cubicBezTo>
                    <a:cubicBezTo>
                      <a:pt x="1576286" y="798320"/>
                      <a:pt x="1578196" y="807867"/>
                      <a:pt x="1582018" y="817414"/>
                    </a:cubicBezTo>
                    <a:cubicBezTo>
                      <a:pt x="1582018" y="823140"/>
                      <a:pt x="1585833" y="826961"/>
                      <a:pt x="1585833" y="832693"/>
                    </a:cubicBezTo>
                    <a:cubicBezTo>
                      <a:pt x="1585833" y="834604"/>
                      <a:pt x="1585833" y="838419"/>
                      <a:pt x="1585833" y="838419"/>
                    </a:cubicBezTo>
                    <a:cubicBezTo>
                      <a:pt x="1589654" y="849883"/>
                      <a:pt x="1591565" y="859430"/>
                      <a:pt x="1595380" y="870888"/>
                    </a:cubicBezTo>
                    <a:cubicBezTo>
                      <a:pt x="1595380" y="876620"/>
                      <a:pt x="1599201" y="880435"/>
                      <a:pt x="1599201" y="886167"/>
                    </a:cubicBezTo>
                    <a:cubicBezTo>
                      <a:pt x="1599201" y="888078"/>
                      <a:pt x="1599201" y="889982"/>
                      <a:pt x="1599201" y="889982"/>
                    </a:cubicBezTo>
                    <a:cubicBezTo>
                      <a:pt x="1601112" y="897625"/>
                      <a:pt x="1603023" y="905261"/>
                      <a:pt x="1604933" y="912904"/>
                    </a:cubicBezTo>
                    <a:cubicBezTo>
                      <a:pt x="1606837" y="918630"/>
                      <a:pt x="1608748" y="926273"/>
                      <a:pt x="1610659" y="933909"/>
                    </a:cubicBezTo>
                    <a:cubicBezTo>
                      <a:pt x="1610659" y="935820"/>
                      <a:pt x="1610659" y="937730"/>
                      <a:pt x="1610659" y="937730"/>
                    </a:cubicBezTo>
                    <a:cubicBezTo>
                      <a:pt x="1612570" y="943463"/>
                      <a:pt x="1616391" y="951099"/>
                      <a:pt x="1616391" y="956824"/>
                    </a:cubicBezTo>
                    <a:cubicBezTo>
                      <a:pt x="1618302" y="964467"/>
                      <a:pt x="1620206" y="972104"/>
                      <a:pt x="1622117" y="979747"/>
                    </a:cubicBezTo>
                    <a:cubicBezTo>
                      <a:pt x="1622117" y="979747"/>
                      <a:pt x="1622117" y="983561"/>
                      <a:pt x="1622117" y="983561"/>
                    </a:cubicBezTo>
                    <a:cubicBezTo>
                      <a:pt x="1624027" y="991204"/>
                      <a:pt x="1627849" y="996930"/>
                      <a:pt x="1627849" y="1004573"/>
                    </a:cubicBezTo>
                    <a:cubicBezTo>
                      <a:pt x="1629760" y="1012209"/>
                      <a:pt x="1633574" y="1017941"/>
                      <a:pt x="1633574" y="1025578"/>
                    </a:cubicBezTo>
                    <a:cubicBezTo>
                      <a:pt x="1633574" y="1027488"/>
                      <a:pt x="1633574" y="1029399"/>
                      <a:pt x="1633574" y="1031310"/>
                    </a:cubicBezTo>
                    <a:cubicBezTo>
                      <a:pt x="1635485" y="1040857"/>
                      <a:pt x="1637396" y="1048500"/>
                      <a:pt x="1639307" y="1058047"/>
                    </a:cubicBezTo>
                    <a:cubicBezTo>
                      <a:pt x="1641211" y="1063772"/>
                      <a:pt x="1645032" y="1071415"/>
                      <a:pt x="1645032" y="1077147"/>
                    </a:cubicBezTo>
                    <a:cubicBezTo>
                      <a:pt x="1645032" y="1079051"/>
                      <a:pt x="1645032" y="1082873"/>
                      <a:pt x="1645032" y="1082873"/>
                    </a:cubicBezTo>
                    <a:cubicBezTo>
                      <a:pt x="1648854" y="1096241"/>
                      <a:pt x="1650764" y="1111521"/>
                      <a:pt x="1654579" y="1124889"/>
                    </a:cubicBezTo>
                    <a:cubicBezTo>
                      <a:pt x="1656490" y="1128710"/>
                      <a:pt x="1656490" y="1132525"/>
                      <a:pt x="1656490" y="1136347"/>
                    </a:cubicBezTo>
                    <a:cubicBezTo>
                      <a:pt x="1662215" y="1155447"/>
                      <a:pt x="1666037" y="1174541"/>
                      <a:pt x="1669858" y="1193642"/>
                    </a:cubicBezTo>
                    <a:cubicBezTo>
                      <a:pt x="1669858" y="1195546"/>
                      <a:pt x="1669858" y="1195546"/>
                      <a:pt x="1669858" y="1195546"/>
                    </a:cubicBezTo>
                    <a:cubicBezTo>
                      <a:pt x="1677495" y="1231837"/>
                      <a:pt x="1685138" y="1268121"/>
                      <a:pt x="1692774" y="1306316"/>
                    </a:cubicBezTo>
                    <a:cubicBezTo>
                      <a:pt x="1692774" y="1308226"/>
                      <a:pt x="1692774" y="1310137"/>
                      <a:pt x="1692774" y="1310137"/>
                    </a:cubicBezTo>
                    <a:cubicBezTo>
                      <a:pt x="1694685" y="1313958"/>
                      <a:pt x="1694685" y="1319684"/>
                      <a:pt x="1694685" y="1323505"/>
                    </a:cubicBezTo>
                    <a:cubicBezTo>
                      <a:pt x="1698499" y="1340689"/>
                      <a:pt x="1700410" y="1355968"/>
                      <a:pt x="1704232" y="1371247"/>
                    </a:cubicBezTo>
                    <a:cubicBezTo>
                      <a:pt x="1706142" y="1376979"/>
                      <a:pt x="1708046" y="1384616"/>
                      <a:pt x="1708046" y="1392259"/>
                    </a:cubicBezTo>
                    <a:cubicBezTo>
                      <a:pt x="1711868" y="1409448"/>
                      <a:pt x="1715689" y="1424721"/>
                      <a:pt x="1717593" y="1441911"/>
                    </a:cubicBezTo>
                    <a:cubicBezTo>
                      <a:pt x="1719504" y="1447643"/>
                      <a:pt x="1719504" y="1451458"/>
                      <a:pt x="1719504" y="1455279"/>
                    </a:cubicBezTo>
                    <a:cubicBezTo>
                      <a:pt x="1719504" y="1457190"/>
                      <a:pt x="1719504" y="1459101"/>
                      <a:pt x="1719504" y="1459101"/>
                    </a:cubicBezTo>
                    <a:cubicBezTo>
                      <a:pt x="1725236" y="1495385"/>
                      <a:pt x="1730962" y="1531669"/>
                      <a:pt x="1736694" y="1567953"/>
                    </a:cubicBezTo>
                    <a:cubicBezTo>
                      <a:pt x="1736694" y="1569864"/>
                      <a:pt x="1736694" y="1573685"/>
                      <a:pt x="1736694" y="1573685"/>
                    </a:cubicBezTo>
                    <a:cubicBezTo>
                      <a:pt x="1736694" y="1573685"/>
                      <a:pt x="1736694" y="1577506"/>
                      <a:pt x="1736694" y="1577506"/>
                    </a:cubicBezTo>
                    <a:cubicBezTo>
                      <a:pt x="1738598" y="1585143"/>
                      <a:pt x="1738598" y="1590875"/>
                      <a:pt x="1738598" y="1596600"/>
                    </a:cubicBezTo>
                    <a:cubicBezTo>
                      <a:pt x="1740509" y="1606154"/>
                      <a:pt x="1742420" y="1615701"/>
                      <a:pt x="1742420" y="1625248"/>
                    </a:cubicBezTo>
                    <a:cubicBezTo>
                      <a:pt x="1742420" y="1629070"/>
                      <a:pt x="1742420" y="1630980"/>
                      <a:pt x="1742420" y="1634795"/>
                    </a:cubicBezTo>
                    <a:cubicBezTo>
                      <a:pt x="1744330" y="1640527"/>
                      <a:pt x="1744330" y="1646253"/>
                      <a:pt x="1744330" y="1651985"/>
                    </a:cubicBezTo>
                    <a:cubicBezTo>
                      <a:pt x="1746241" y="1659628"/>
                      <a:pt x="1746241" y="1665354"/>
                      <a:pt x="1746241" y="1672996"/>
                    </a:cubicBezTo>
                    <a:cubicBezTo>
                      <a:pt x="1748152" y="1678722"/>
                      <a:pt x="1748152" y="1684454"/>
                      <a:pt x="1748152" y="1690180"/>
                    </a:cubicBezTo>
                    <a:cubicBezTo>
                      <a:pt x="1750056" y="1695912"/>
                      <a:pt x="1750056" y="1703548"/>
                      <a:pt x="1750056" y="1709280"/>
                    </a:cubicBezTo>
                    <a:cubicBezTo>
                      <a:pt x="1750056" y="1713095"/>
                      <a:pt x="1750056" y="1716917"/>
                      <a:pt x="1750056" y="1720738"/>
                    </a:cubicBezTo>
                    <a:cubicBezTo>
                      <a:pt x="1751967" y="1730285"/>
                      <a:pt x="1753877" y="1739839"/>
                      <a:pt x="1753877" y="1749386"/>
                    </a:cubicBezTo>
                    <a:cubicBezTo>
                      <a:pt x="1753877" y="1755118"/>
                      <a:pt x="1753877" y="1758933"/>
                      <a:pt x="1753877" y="1764665"/>
                    </a:cubicBezTo>
                    <a:cubicBezTo>
                      <a:pt x="1753877" y="1766576"/>
                      <a:pt x="1753877" y="1768480"/>
                      <a:pt x="1753877" y="1768480"/>
                    </a:cubicBezTo>
                    <a:cubicBezTo>
                      <a:pt x="1755788" y="1779938"/>
                      <a:pt x="1757699" y="1791402"/>
                      <a:pt x="1757699" y="1804770"/>
                    </a:cubicBezTo>
                    <a:cubicBezTo>
                      <a:pt x="1757699" y="1808585"/>
                      <a:pt x="1757699" y="1812407"/>
                      <a:pt x="1757699" y="1816228"/>
                    </a:cubicBezTo>
                    <a:cubicBezTo>
                      <a:pt x="1757699" y="1820050"/>
                      <a:pt x="1757699" y="1823865"/>
                      <a:pt x="1757699" y="1827686"/>
                    </a:cubicBezTo>
                    <a:cubicBezTo>
                      <a:pt x="1757699" y="1831507"/>
                      <a:pt x="1757699" y="1837233"/>
                      <a:pt x="1757699" y="1841054"/>
                    </a:cubicBezTo>
                    <a:cubicBezTo>
                      <a:pt x="1759603" y="1852512"/>
                      <a:pt x="1761520" y="1865881"/>
                      <a:pt x="1761520" y="1877338"/>
                    </a:cubicBezTo>
                    <a:cubicBezTo>
                      <a:pt x="1761520" y="1879249"/>
                      <a:pt x="1761520" y="1881160"/>
                      <a:pt x="1761520" y="1881160"/>
                    </a:cubicBezTo>
                    <a:cubicBezTo>
                      <a:pt x="1761520" y="1884981"/>
                      <a:pt x="1761520" y="1886892"/>
                      <a:pt x="1761520" y="1888796"/>
                    </a:cubicBezTo>
                    <a:cubicBezTo>
                      <a:pt x="1763424" y="1898350"/>
                      <a:pt x="1763424" y="1905986"/>
                      <a:pt x="1763424" y="1915540"/>
                    </a:cubicBezTo>
                    <a:cubicBezTo>
                      <a:pt x="1765335" y="1925087"/>
                      <a:pt x="1765335" y="1932723"/>
                      <a:pt x="1765335" y="1942270"/>
                    </a:cubicBezTo>
                    <a:cubicBezTo>
                      <a:pt x="1765335" y="1946092"/>
                      <a:pt x="1765335" y="1948002"/>
                      <a:pt x="1765335" y="1949913"/>
                    </a:cubicBezTo>
                    <a:cubicBezTo>
                      <a:pt x="1765335" y="1951824"/>
                      <a:pt x="1765335" y="1953734"/>
                      <a:pt x="1765335" y="1953734"/>
                    </a:cubicBezTo>
                    <a:cubicBezTo>
                      <a:pt x="1767246" y="1965192"/>
                      <a:pt x="1769157" y="1978561"/>
                      <a:pt x="1769157" y="1990018"/>
                    </a:cubicBezTo>
                    <a:cubicBezTo>
                      <a:pt x="1769157" y="1995744"/>
                      <a:pt x="1769157" y="1999565"/>
                      <a:pt x="1769157" y="2005298"/>
                    </a:cubicBezTo>
                    <a:cubicBezTo>
                      <a:pt x="1769157" y="2009112"/>
                      <a:pt x="1769157" y="2012934"/>
                      <a:pt x="1769157" y="2016755"/>
                    </a:cubicBezTo>
                    <a:cubicBezTo>
                      <a:pt x="1769157" y="2020577"/>
                      <a:pt x="1769157" y="2024392"/>
                      <a:pt x="1769157" y="2028213"/>
                    </a:cubicBezTo>
                    <a:cubicBezTo>
                      <a:pt x="1771067" y="2041582"/>
                      <a:pt x="1771067" y="2053039"/>
                      <a:pt x="1771067" y="2066408"/>
                    </a:cubicBezTo>
                    <a:cubicBezTo>
                      <a:pt x="1771067" y="2068319"/>
                      <a:pt x="1771067" y="2070229"/>
                      <a:pt x="1771067" y="2072140"/>
                    </a:cubicBezTo>
                    <a:cubicBezTo>
                      <a:pt x="1771067" y="2075955"/>
                      <a:pt x="1771067" y="2077866"/>
                      <a:pt x="1771067" y="2081687"/>
                    </a:cubicBezTo>
                    <a:cubicBezTo>
                      <a:pt x="1771067" y="2089323"/>
                      <a:pt x="1771067" y="2096966"/>
                      <a:pt x="1771067" y="2104602"/>
                    </a:cubicBezTo>
                    <a:cubicBezTo>
                      <a:pt x="1772971" y="2116060"/>
                      <a:pt x="1772971" y="2125614"/>
                      <a:pt x="1772971" y="2137072"/>
                    </a:cubicBezTo>
                    <a:cubicBezTo>
                      <a:pt x="1772971" y="2138982"/>
                      <a:pt x="1772971" y="2140886"/>
                      <a:pt x="1772971" y="2140886"/>
                    </a:cubicBezTo>
                    <a:cubicBezTo>
                      <a:pt x="1774882" y="2154261"/>
                      <a:pt x="1774882" y="2165719"/>
                      <a:pt x="1774882" y="2179081"/>
                    </a:cubicBezTo>
                    <a:cubicBezTo>
                      <a:pt x="1774882" y="2184813"/>
                      <a:pt x="1774882" y="2188635"/>
                      <a:pt x="1774882" y="2194360"/>
                    </a:cubicBezTo>
                    <a:cubicBezTo>
                      <a:pt x="1774882" y="2200092"/>
                      <a:pt x="1774882" y="2205825"/>
                      <a:pt x="1774882" y="2211550"/>
                    </a:cubicBezTo>
                    <a:cubicBezTo>
                      <a:pt x="1774882" y="2217282"/>
                      <a:pt x="1774882" y="2221104"/>
                      <a:pt x="1774882" y="2226829"/>
                    </a:cubicBezTo>
                    <a:cubicBezTo>
                      <a:pt x="1774882" y="2238287"/>
                      <a:pt x="1774882" y="2249745"/>
                      <a:pt x="1774882" y="2261203"/>
                    </a:cubicBezTo>
                    <a:cubicBezTo>
                      <a:pt x="1774882" y="2265024"/>
                      <a:pt x="1774882" y="2266935"/>
                      <a:pt x="1774882" y="2270756"/>
                    </a:cubicBezTo>
                    <a:cubicBezTo>
                      <a:pt x="1774882" y="2272667"/>
                      <a:pt x="1774882" y="2272667"/>
                      <a:pt x="1774882" y="2272667"/>
                    </a:cubicBezTo>
                    <a:cubicBezTo>
                      <a:pt x="1774882" y="2289850"/>
                      <a:pt x="1774882" y="2305130"/>
                      <a:pt x="1774882" y="2320409"/>
                    </a:cubicBezTo>
                    <a:cubicBezTo>
                      <a:pt x="1774882" y="2324224"/>
                      <a:pt x="1774882" y="2326141"/>
                      <a:pt x="1774882" y="2329956"/>
                    </a:cubicBezTo>
                    <a:cubicBezTo>
                      <a:pt x="1774882" y="2335688"/>
                      <a:pt x="1774882" y="2339503"/>
                      <a:pt x="1774882" y="2345235"/>
                    </a:cubicBezTo>
                    <a:cubicBezTo>
                      <a:pt x="1774882" y="2352871"/>
                      <a:pt x="1774882" y="2360514"/>
                      <a:pt x="1774882" y="2368150"/>
                    </a:cubicBezTo>
                    <a:cubicBezTo>
                      <a:pt x="1774882" y="2373883"/>
                      <a:pt x="1774882" y="2381519"/>
                      <a:pt x="1774882" y="2387251"/>
                    </a:cubicBezTo>
                    <a:cubicBezTo>
                      <a:pt x="1774882" y="2396798"/>
                      <a:pt x="1774882" y="2404441"/>
                      <a:pt x="1774882" y="2412077"/>
                    </a:cubicBezTo>
                    <a:cubicBezTo>
                      <a:pt x="1774882" y="2415899"/>
                      <a:pt x="1774882" y="2421624"/>
                      <a:pt x="1774882" y="2425446"/>
                    </a:cubicBezTo>
                    <a:cubicBezTo>
                      <a:pt x="1774882" y="2433089"/>
                      <a:pt x="1774882" y="2440725"/>
                      <a:pt x="1774882" y="2448361"/>
                    </a:cubicBezTo>
                    <a:cubicBezTo>
                      <a:pt x="1774882" y="2457908"/>
                      <a:pt x="1774882" y="2469373"/>
                      <a:pt x="1774882" y="2478920"/>
                    </a:cubicBezTo>
                    <a:cubicBezTo>
                      <a:pt x="1774882" y="2482741"/>
                      <a:pt x="1774882" y="2486556"/>
                      <a:pt x="1774882" y="2490377"/>
                    </a:cubicBezTo>
                    <a:cubicBezTo>
                      <a:pt x="1774882" y="2498020"/>
                      <a:pt x="1774882" y="2505657"/>
                      <a:pt x="1774882" y="2513293"/>
                    </a:cubicBezTo>
                    <a:cubicBezTo>
                      <a:pt x="1774882" y="2522847"/>
                      <a:pt x="1774882" y="2534304"/>
                      <a:pt x="1774882" y="2543851"/>
                    </a:cubicBezTo>
                    <a:cubicBezTo>
                      <a:pt x="1774882" y="2545762"/>
                      <a:pt x="1774882" y="2549584"/>
                      <a:pt x="1774882" y="2553398"/>
                    </a:cubicBezTo>
                    <a:lnTo>
                      <a:pt x="1774882" y="2599235"/>
                    </a:lnTo>
                    <a:lnTo>
                      <a:pt x="795268" y="2599235"/>
                    </a:lnTo>
                    <a:lnTo>
                      <a:pt x="795268" y="2543851"/>
                    </a:lnTo>
                    <a:cubicBezTo>
                      <a:pt x="795268" y="2534304"/>
                      <a:pt x="795268" y="2522847"/>
                      <a:pt x="795268" y="2513293"/>
                    </a:cubicBezTo>
                    <a:cubicBezTo>
                      <a:pt x="795268" y="2501835"/>
                      <a:pt x="795268" y="2490377"/>
                      <a:pt x="795268" y="2478920"/>
                    </a:cubicBezTo>
                    <a:cubicBezTo>
                      <a:pt x="795268" y="2469373"/>
                      <a:pt x="795268" y="2457908"/>
                      <a:pt x="795268" y="2448361"/>
                    </a:cubicBezTo>
                    <a:cubicBezTo>
                      <a:pt x="795268" y="2436904"/>
                      <a:pt x="795268" y="2423535"/>
                      <a:pt x="795268" y="2412077"/>
                    </a:cubicBezTo>
                    <a:cubicBezTo>
                      <a:pt x="795268" y="2402530"/>
                      <a:pt x="795268" y="2394887"/>
                      <a:pt x="795268" y="2387251"/>
                    </a:cubicBezTo>
                    <a:cubicBezTo>
                      <a:pt x="795268" y="2373883"/>
                      <a:pt x="795268" y="2358603"/>
                      <a:pt x="795268" y="2345235"/>
                    </a:cubicBezTo>
                    <a:cubicBezTo>
                      <a:pt x="795268" y="2339503"/>
                      <a:pt x="795268" y="2335688"/>
                      <a:pt x="795268" y="2329956"/>
                    </a:cubicBezTo>
                    <a:cubicBezTo>
                      <a:pt x="793364" y="2310862"/>
                      <a:pt x="793364" y="2291761"/>
                      <a:pt x="793364" y="2272667"/>
                    </a:cubicBezTo>
                    <a:cubicBezTo>
                      <a:pt x="793364" y="2268846"/>
                      <a:pt x="793364" y="2266935"/>
                      <a:pt x="793364" y="2263113"/>
                    </a:cubicBezTo>
                    <a:cubicBezTo>
                      <a:pt x="791453" y="2245923"/>
                      <a:pt x="791453" y="2230651"/>
                      <a:pt x="791453" y="2213461"/>
                    </a:cubicBezTo>
                    <a:cubicBezTo>
                      <a:pt x="791453" y="2207729"/>
                      <a:pt x="791453" y="2202003"/>
                      <a:pt x="791453" y="2196271"/>
                    </a:cubicBezTo>
                    <a:cubicBezTo>
                      <a:pt x="789542" y="2177177"/>
                      <a:pt x="787632" y="2159987"/>
                      <a:pt x="787632" y="2140886"/>
                    </a:cubicBezTo>
                    <a:cubicBezTo>
                      <a:pt x="787632" y="2138982"/>
                      <a:pt x="787632" y="2137072"/>
                      <a:pt x="787632" y="2137072"/>
                    </a:cubicBezTo>
                    <a:cubicBezTo>
                      <a:pt x="785721" y="2117971"/>
                      <a:pt x="783810" y="2100781"/>
                      <a:pt x="783810" y="2081687"/>
                    </a:cubicBezTo>
                    <a:cubicBezTo>
                      <a:pt x="783810" y="2077866"/>
                      <a:pt x="783810" y="2075955"/>
                      <a:pt x="783810" y="2072140"/>
                    </a:cubicBezTo>
                    <a:cubicBezTo>
                      <a:pt x="781906" y="2053039"/>
                      <a:pt x="779995" y="2035849"/>
                      <a:pt x="779995" y="2016755"/>
                    </a:cubicBezTo>
                    <a:cubicBezTo>
                      <a:pt x="779995" y="2012934"/>
                      <a:pt x="779995" y="2009112"/>
                      <a:pt x="779995" y="2005298"/>
                    </a:cubicBezTo>
                    <a:cubicBezTo>
                      <a:pt x="779995" y="1986197"/>
                      <a:pt x="776174" y="1969007"/>
                      <a:pt x="776174" y="1949913"/>
                    </a:cubicBezTo>
                    <a:cubicBezTo>
                      <a:pt x="776174" y="1946092"/>
                      <a:pt x="776174" y="1944181"/>
                      <a:pt x="776174" y="1942270"/>
                    </a:cubicBezTo>
                    <a:cubicBezTo>
                      <a:pt x="774263" y="1925087"/>
                      <a:pt x="770448" y="1907897"/>
                      <a:pt x="770448" y="1890707"/>
                    </a:cubicBezTo>
                    <a:cubicBezTo>
                      <a:pt x="770448" y="1886892"/>
                      <a:pt x="770448" y="1884981"/>
                      <a:pt x="770448" y="1883071"/>
                    </a:cubicBezTo>
                    <a:cubicBezTo>
                      <a:pt x="768538" y="1865881"/>
                      <a:pt x="764716" y="1846780"/>
                      <a:pt x="764716" y="1829597"/>
                    </a:cubicBezTo>
                    <a:cubicBezTo>
                      <a:pt x="764716" y="1825775"/>
                      <a:pt x="764716" y="1821954"/>
                      <a:pt x="764716" y="1818139"/>
                    </a:cubicBezTo>
                    <a:cubicBezTo>
                      <a:pt x="762805" y="1799038"/>
                      <a:pt x="760901" y="1781855"/>
                      <a:pt x="758991" y="1764665"/>
                    </a:cubicBezTo>
                    <a:cubicBezTo>
                      <a:pt x="758991" y="1758933"/>
                      <a:pt x="758991" y="1755118"/>
                      <a:pt x="758991" y="1749386"/>
                    </a:cubicBezTo>
                    <a:cubicBezTo>
                      <a:pt x="757080" y="1734107"/>
                      <a:pt x="753258" y="1720738"/>
                      <a:pt x="753258" y="1707370"/>
                    </a:cubicBezTo>
                    <a:cubicBezTo>
                      <a:pt x="751354" y="1699733"/>
                      <a:pt x="751354" y="1694001"/>
                      <a:pt x="751354" y="1688276"/>
                    </a:cubicBezTo>
                    <a:cubicBezTo>
                      <a:pt x="749444" y="1674901"/>
                      <a:pt x="745622" y="1663443"/>
                      <a:pt x="745622" y="1650074"/>
                    </a:cubicBezTo>
                    <a:cubicBezTo>
                      <a:pt x="743711" y="1644349"/>
                      <a:pt x="743711" y="1638617"/>
                      <a:pt x="743711" y="1632891"/>
                    </a:cubicBezTo>
                    <a:cubicBezTo>
                      <a:pt x="741801" y="1619523"/>
                      <a:pt x="737986" y="1608058"/>
                      <a:pt x="737986" y="1594696"/>
                    </a:cubicBezTo>
                    <a:cubicBezTo>
                      <a:pt x="736075" y="1588964"/>
                      <a:pt x="736075" y="1581328"/>
                      <a:pt x="736075" y="1575596"/>
                    </a:cubicBezTo>
                    <a:cubicBezTo>
                      <a:pt x="736075" y="1571774"/>
                      <a:pt x="736075" y="1569864"/>
                      <a:pt x="736075" y="1566049"/>
                    </a:cubicBezTo>
                    <a:cubicBezTo>
                      <a:pt x="730350" y="1529758"/>
                      <a:pt x="724617" y="1493474"/>
                      <a:pt x="718885" y="1457190"/>
                    </a:cubicBezTo>
                    <a:cubicBezTo>
                      <a:pt x="716981" y="1451458"/>
                      <a:pt x="716981" y="1447643"/>
                      <a:pt x="716981" y="1441911"/>
                    </a:cubicBezTo>
                    <a:cubicBezTo>
                      <a:pt x="713160" y="1424721"/>
                      <a:pt x="711249" y="1409448"/>
                      <a:pt x="707427" y="1392259"/>
                    </a:cubicBezTo>
                    <a:cubicBezTo>
                      <a:pt x="705523" y="1386526"/>
                      <a:pt x="703613" y="1378890"/>
                      <a:pt x="703613" y="1371247"/>
                    </a:cubicBezTo>
                    <a:cubicBezTo>
                      <a:pt x="699791" y="1354064"/>
                      <a:pt x="697880" y="1338785"/>
                      <a:pt x="694066" y="1323505"/>
                    </a:cubicBezTo>
                    <a:cubicBezTo>
                      <a:pt x="692155" y="1317773"/>
                      <a:pt x="690244" y="1312048"/>
                      <a:pt x="690244" y="1306316"/>
                    </a:cubicBezTo>
                    <a:cubicBezTo>
                      <a:pt x="682608" y="1268121"/>
                      <a:pt x="674972" y="1231837"/>
                      <a:pt x="667329" y="1195546"/>
                    </a:cubicBezTo>
                    <a:cubicBezTo>
                      <a:pt x="667329" y="1195546"/>
                      <a:pt x="667329" y="1191731"/>
                      <a:pt x="667329" y="1191731"/>
                    </a:cubicBezTo>
                    <a:cubicBezTo>
                      <a:pt x="663514" y="1172631"/>
                      <a:pt x="657782" y="1153537"/>
                      <a:pt x="653960" y="1134436"/>
                    </a:cubicBezTo>
                    <a:cubicBezTo>
                      <a:pt x="652049" y="1130615"/>
                      <a:pt x="650145" y="1124889"/>
                      <a:pt x="650145" y="1121068"/>
                    </a:cubicBezTo>
                    <a:cubicBezTo>
                      <a:pt x="648235" y="1107699"/>
                      <a:pt x="644413" y="1092420"/>
                      <a:pt x="640592" y="1079051"/>
                    </a:cubicBezTo>
                    <a:cubicBezTo>
                      <a:pt x="638688" y="1069504"/>
                      <a:pt x="636777" y="1061868"/>
                      <a:pt x="634866" y="1054225"/>
                    </a:cubicBezTo>
                    <a:cubicBezTo>
                      <a:pt x="631045" y="1044678"/>
                      <a:pt x="629141" y="1037042"/>
                      <a:pt x="627230" y="1027488"/>
                    </a:cubicBezTo>
                    <a:cubicBezTo>
                      <a:pt x="623408" y="1017941"/>
                      <a:pt x="621498" y="1010305"/>
                      <a:pt x="619587" y="1000751"/>
                    </a:cubicBezTo>
                    <a:cubicBezTo>
                      <a:pt x="617683" y="993115"/>
                      <a:pt x="613861" y="987383"/>
                      <a:pt x="613861" y="979747"/>
                    </a:cubicBezTo>
                    <a:cubicBezTo>
                      <a:pt x="611951" y="970199"/>
                      <a:pt x="608136" y="960646"/>
                      <a:pt x="606225" y="951099"/>
                    </a:cubicBezTo>
                    <a:cubicBezTo>
                      <a:pt x="604314" y="945367"/>
                      <a:pt x="600493" y="937730"/>
                      <a:pt x="600493" y="932005"/>
                    </a:cubicBezTo>
                    <a:cubicBezTo>
                      <a:pt x="598582" y="924362"/>
                      <a:pt x="594767" y="914815"/>
                      <a:pt x="592857" y="907172"/>
                    </a:cubicBezTo>
                    <a:cubicBezTo>
                      <a:pt x="590946" y="899536"/>
                      <a:pt x="589035" y="891893"/>
                      <a:pt x="587131" y="884256"/>
                    </a:cubicBezTo>
                    <a:cubicBezTo>
                      <a:pt x="585214" y="878524"/>
                      <a:pt x="581399" y="872799"/>
                      <a:pt x="581399" y="867067"/>
                    </a:cubicBezTo>
                    <a:cubicBezTo>
                      <a:pt x="577577" y="855609"/>
                      <a:pt x="575667" y="844151"/>
                      <a:pt x="571852" y="834604"/>
                    </a:cubicBezTo>
                    <a:cubicBezTo>
                      <a:pt x="569941" y="828872"/>
                      <a:pt x="568030" y="821236"/>
                      <a:pt x="566120" y="815503"/>
                    </a:cubicBezTo>
                    <a:cubicBezTo>
                      <a:pt x="562305" y="805956"/>
                      <a:pt x="560394" y="796403"/>
                      <a:pt x="556573" y="786856"/>
                    </a:cubicBezTo>
                    <a:cubicBezTo>
                      <a:pt x="554662" y="781130"/>
                      <a:pt x="552758" y="775398"/>
                      <a:pt x="550847" y="769672"/>
                    </a:cubicBezTo>
                    <a:cubicBezTo>
                      <a:pt x="547026" y="758208"/>
                      <a:pt x="543204" y="746750"/>
                      <a:pt x="539389" y="735293"/>
                    </a:cubicBezTo>
                    <a:cubicBezTo>
                      <a:pt x="537479" y="731478"/>
                      <a:pt x="533657" y="725746"/>
                      <a:pt x="533657" y="720013"/>
                    </a:cubicBezTo>
                    <a:cubicBezTo>
                      <a:pt x="526021" y="700919"/>
                      <a:pt x="520295" y="681819"/>
                      <a:pt x="512652" y="662718"/>
                    </a:cubicBezTo>
                    <a:cubicBezTo>
                      <a:pt x="510748" y="660814"/>
                      <a:pt x="510748" y="658903"/>
                      <a:pt x="510748" y="656992"/>
                    </a:cubicBezTo>
                    <a:cubicBezTo>
                      <a:pt x="503105" y="635988"/>
                      <a:pt x="493558" y="614976"/>
                      <a:pt x="485922" y="593971"/>
                    </a:cubicBezTo>
                    <a:cubicBezTo>
                      <a:pt x="484011" y="590150"/>
                      <a:pt x="484011" y="588239"/>
                      <a:pt x="484011" y="586329"/>
                    </a:cubicBezTo>
                    <a:cubicBezTo>
                      <a:pt x="476375" y="571056"/>
                      <a:pt x="470643" y="555777"/>
                      <a:pt x="464917" y="542408"/>
                    </a:cubicBezTo>
                    <a:cubicBezTo>
                      <a:pt x="463006" y="538587"/>
                      <a:pt x="461096" y="536676"/>
                      <a:pt x="461096" y="534765"/>
                    </a:cubicBezTo>
                    <a:cubicBezTo>
                      <a:pt x="455370" y="523308"/>
                      <a:pt x="451549" y="511850"/>
                      <a:pt x="445817" y="500392"/>
                    </a:cubicBezTo>
                    <a:cubicBezTo>
                      <a:pt x="445817" y="496571"/>
                      <a:pt x="442002" y="494660"/>
                      <a:pt x="442002" y="490839"/>
                    </a:cubicBezTo>
                    <a:cubicBezTo>
                      <a:pt x="432448" y="473655"/>
                      <a:pt x="424812" y="456465"/>
                      <a:pt x="417176" y="441186"/>
                    </a:cubicBezTo>
                    <a:cubicBezTo>
                      <a:pt x="415265" y="439275"/>
                      <a:pt x="413354" y="437371"/>
                      <a:pt x="413354" y="435461"/>
                    </a:cubicBezTo>
                    <a:cubicBezTo>
                      <a:pt x="403807" y="418271"/>
                      <a:pt x="396171" y="401081"/>
                      <a:pt x="386624" y="385801"/>
                    </a:cubicBezTo>
                    <a:cubicBezTo>
                      <a:pt x="384713" y="381987"/>
                      <a:pt x="380892" y="380076"/>
                      <a:pt x="380892" y="376254"/>
                    </a:cubicBezTo>
                    <a:cubicBezTo>
                      <a:pt x="371345" y="359071"/>
                      <a:pt x="359887" y="341881"/>
                      <a:pt x="350340" y="324691"/>
                    </a:cubicBezTo>
                    <a:cubicBezTo>
                      <a:pt x="348429" y="322780"/>
                      <a:pt x="344608" y="318959"/>
                      <a:pt x="344608" y="317055"/>
                    </a:cubicBezTo>
                    <a:cubicBezTo>
                      <a:pt x="335061" y="301776"/>
                      <a:pt x="325514" y="284586"/>
                      <a:pt x="314056" y="269307"/>
                    </a:cubicBezTo>
                    <a:cubicBezTo>
                      <a:pt x="314056" y="267396"/>
                      <a:pt x="310241" y="265492"/>
                      <a:pt x="310241" y="263581"/>
                    </a:cubicBezTo>
                    <a:cubicBezTo>
                      <a:pt x="302598" y="250213"/>
                      <a:pt x="293051" y="236844"/>
                      <a:pt x="283504" y="225386"/>
                    </a:cubicBezTo>
                    <a:cubicBezTo>
                      <a:pt x="281593" y="223476"/>
                      <a:pt x="281593" y="221565"/>
                      <a:pt x="281593" y="221565"/>
                    </a:cubicBezTo>
                    <a:cubicBezTo>
                      <a:pt x="272046" y="210107"/>
                      <a:pt x="262499" y="196739"/>
                      <a:pt x="252952" y="185274"/>
                    </a:cubicBezTo>
                    <a:cubicBezTo>
                      <a:pt x="251041" y="183370"/>
                      <a:pt x="249131" y="179549"/>
                      <a:pt x="247220" y="177638"/>
                    </a:cubicBezTo>
                    <a:cubicBezTo>
                      <a:pt x="239584" y="168091"/>
                      <a:pt x="231947" y="158544"/>
                      <a:pt x="222400" y="148990"/>
                    </a:cubicBezTo>
                    <a:cubicBezTo>
                      <a:pt x="212847" y="139443"/>
                      <a:pt x="205210" y="129896"/>
                      <a:pt x="195663" y="122253"/>
                    </a:cubicBezTo>
                    <a:cubicBezTo>
                      <a:pt x="193753" y="120349"/>
                      <a:pt x="189938" y="116528"/>
                      <a:pt x="188027" y="114617"/>
                    </a:cubicBezTo>
                    <a:cubicBezTo>
                      <a:pt x="182295" y="108885"/>
                      <a:pt x="176569" y="105070"/>
                      <a:pt x="170837" y="99338"/>
                    </a:cubicBezTo>
                    <a:cubicBezTo>
                      <a:pt x="168933" y="95517"/>
                      <a:pt x="165112" y="93612"/>
                      <a:pt x="163201" y="91702"/>
                    </a:cubicBezTo>
                    <a:cubicBezTo>
                      <a:pt x="155565" y="85969"/>
                      <a:pt x="149833" y="80237"/>
                      <a:pt x="142196" y="74512"/>
                    </a:cubicBezTo>
                    <a:cubicBezTo>
                      <a:pt x="140286" y="74512"/>
                      <a:pt x="138375" y="72601"/>
                      <a:pt x="138375" y="72601"/>
                    </a:cubicBezTo>
                    <a:cubicBezTo>
                      <a:pt x="130738" y="66869"/>
                      <a:pt x="123102" y="61143"/>
                      <a:pt x="115459" y="55411"/>
                    </a:cubicBezTo>
                    <a:cubicBezTo>
                      <a:pt x="113555" y="53507"/>
                      <a:pt x="111644" y="51590"/>
                      <a:pt x="109734" y="51590"/>
                    </a:cubicBezTo>
                    <a:cubicBezTo>
                      <a:pt x="104001" y="47775"/>
                      <a:pt x="98276" y="43953"/>
                      <a:pt x="92550" y="40132"/>
                    </a:cubicBezTo>
                    <a:cubicBezTo>
                      <a:pt x="88729" y="38228"/>
                      <a:pt x="86818" y="34406"/>
                      <a:pt x="82997" y="34406"/>
                    </a:cubicBezTo>
                    <a:cubicBezTo>
                      <a:pt x="79182" y="32495"/>
                      <a:pt x="73450" y="28674"/>
                      <a:pt x="69628" y="26770"/>
                    </a:cubicBezTo>
                    <a:cubicBezTo>
                      <a:pt x="65813" y="24859"/>
                      <a:pt x="63903" y="21038"/>
                      <a:pt x="60081" y="21038"/>
                    </a:cubicBezTo>
                    <a:cubicBezTo>
                      <a:pt x="56266" y="19127"/>
                      <a:pt x="50534" y="15306"/>
                      <a:pt x="46719" y="15306"/>
                    </a:cubicBezTo>
                    <a:cubicBezTo>
                      <a:pt x="42898" y="13395"/>
                      <a:pt x="39076" y="11491"/>
                      <a:pt x="35262" y="11491"/>
                    </a:cubicBezTo>
                    <a:cubicBezTo>
                      <a:pt x="31440" y="11491"/>
                      <a:pt x="27619" y="7669"/>
                      <a:pt x="23804" y="7669"/>
                    </a:cubicBezTo>
                    <a:cubicBezTo>
                      <a:pt x="19982" y="5759"/>
                      <a:pt x="16168" y="3848"/>
                      <a:pt x="12346" y="3848"/>
                    </a:cubicBezTo>
                    <a:lnTo>
                      <a:pt x="6617" y="1937"/>
                    </a:lnTo>
                    <a:close/>
                    <a:moveTo>
                      <a:pt x="0" y="0"/>
                    </a:moveTo>
                    <a:lnTo>
                      <a:pt x="810" y="0"/>
                    </a:lnTo>
                    <a:lnTo>
                      <a:pt x="888" y="26"/>
                    </a:lnTo>
                    <a:lnTo>
                      <a:pt x="2538" y="577"/>
                    </a:lnTo>
                    <a:close/>
                  </a:path>
                </a:pathLst>
              </a:custGeom>
              <a:grpFill/>
              <a:ln w="0" cap="flat">
                <a:noFill/>
                <a:prstDash val="solid"/>
                <a:miter/>
              </a:ln>
            </p:spPr>
            <p:txBody>
              <a:bodyPr wrap="square" rtlCol="0" anchor="ctr">
                <a:noAutofit/>
              </a:bodyPr>
              <a:lstStyle/>
              <a:p>
                <a:pPr>
                  <a:defRPr/>
                </a:pPr>
                <a:endParaRPr lang="en-US" sz="1350" kern="0">
                  <a:solidFill>
                    <a:srgbClr val="000000"/>
                  </a:solidFill>
                  <a:latin typeface="Calibri" panose="020F0502020204030204"/>
                </a:endParaRPr>
              </a:p>
            </p:txBody>
          </p:sp>
          <p:sp>
            <p:nvSpPr>
              <p:cNvPr id="11" name="TextBox 10">
                <a:extLst>
                  <a:ext uri="{FF2B5EF4-FFF2-40B4-BE49-F238E27FC236}">
                    <a16:creationId xmlns:a16="http://schemas.microsoft.com/office/drawing/2014/main" id="{57F0435A-DC66-1154-454E-32282494DDB3}"/>
                  </a:ext>
                </a:extLst>
              </p:cNvPr>
              <p:cNvSpPr txBox="1"/>
              <p:nvPr/>
            </p:nvSpPr>
            <p:spPr>
              <a:xfrm>
                <a:off x="10337746" y="3493403"/>
                <a:ext cx="767732" cy="738664"/>
              </a:xfrm>
              <a:prstGeom prst="rect">
                <a:avLst/>
              </a:prstGeom>
              <a:grpFill/>
            </p:spPr>
            <p:txBody>
              <a:bodyPr wrap="none" rtlCol="0" anchor="b">
                <a:spAutoFit/>
              </a:bodyPr>
              <a:lstStyle/>
              <a:p>
                <a:pPr algn="ctr">
                  <a:defRPr/>
                </a:pPr>
                <a:r>
                  <a:rPr lang="en-US" sz="3000" b="1" kern="0" dirty="0">
                    <a:solidFill>
                      <a:prstClr val="white"/>
                    </a:solidFill>
                    <a:latin typeface="Calibri" panose="020F0502020204030204"/>
                  </a:rPr>
                  <a:t>01</a:t>
                </a:r>
              </a:p>
            </p:txBody>
          </p:sp>
        </p:grpSp>
        <p:sp>
          <p:nvSpPr>
            <p:cNvPr id="5" name="TextBox 4">
              <a:extLst>
                <a:ext uri="{FF2B5EF4-FFF2-40B4-BE49-F238E27FC236}">
                  <a16:creationId xmlns:a16="http://schemas.microsoft.com/office/drawing/2014/main" id="{B2713B20-4B7E-5CAF-527C-3F693AEB4889}"/>
                </a:ext>
              </a:extLst>
            </p:cNvPr>
            <p:cNvSpPr txBox="1"/>
            <p:nvPr/>
          </p:nvSpPr>
          <p:spPr>
            <a:xfrm>
              <a:off x="8790522" y="4006796"/>
              <a:ext cx="1886631" cy="400494"/>
            </a:xfrm>
            <a:prstGeom prst="rect">
              <a:avLst/>
            </a:prstGeom>
            <a:noFill/>
          </p:spPr>
          <p:txBody>
            <a:bodyPr wrap="square">
              <a:spAutoFit/>
            </a:bodyPr>
            <a:lstStyle/>
            <a:p>
              <a:pPr algn="ctr">
                <a:lnSpc>
                  <a:spcPct val="115000"/>
                </a:lnSpc>
                <a:spcAft>
                  <a:spcPts val="800"/>
                </a:spcAft>
              </a:pPr>
              <a:r>
                <a:rPr lang="ar-EG"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التقييم الأولي</a:t>
              </a:r>
              <a:endParaRPr lang="en-US" b="1" dirty="0">
                <a:solidFill>
                  <a:prstClr val="black"/>
                </a:solidFill>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12" name="Group 11">
            <a:extLst>
              <a:ext uri="{FF2B5EF4-FFF2-40B4-BE49-F238E27FC236}">
                <a16:creationId xmlns:a16="http://schemas.microsoft.com/office/drawing/2014/main" id="{5E722406-0AB2-A5D5-8ACA-67C2BD1E37D6}"/>
              </a:ext>
            </a:extLst>
          </p:cNvPr>
          <p:cNvGrpSpPr/>
          <p:nvPr/>
        </p:nvGrpSpPr>
        <p:grpSpPr>
          <a:xfrm>
            <a:off x="6284266" y="2650939"/>
            <a:ext cx="2773395" cy="2491786"/>
            <a:chOff x="6520958" y="1915504"/>
            <a:chExt cx="2773395" cy="2491786"/>
          </a:xfrm>
        </p:grpSpPr>
        <p:grpSp>
          <p:nvGrpSpPr>
            <p:cNvPr id="13" name="Group 12">
              <a:extLst>
                <a:ext uri="{FF2B5EF4-FFF2-40B4-BE49-F238E27FC236}">
                  <a16:creationId xmlns:a16="http://schemas.microsoft.com/office/drawing/2014/main" id="{55161712-7A11-8F03-B430-C01F2FCAA329}"/>
                </a:ext>
              </a:extLst>
            </p:cNvPr>
            <p:cNvGrpSpPr/>
            <p:nvPr/>
          </p:nvGrpSpPr>
          <p:grpSpPr>
            <a:xfrm>
              <a:off x="6520958" y="1915504"/>
              <a:ext cx="2031700" cy="1955134"/>
              <a:chOff x="6583748" y="1625227"/>
              <a:chExt cx="2708933" cy="2606845"/>
            </a:xfrm>
          </p:grpSpPr>
          <p:sp>
            <p:nvSpPr>
              <p:cNvPr id="15" name="Freeform: Shape 14">
                <a:extLst>
                  <a:ext uri="{FF2B5EF4-FFF2-40B4-BE49-F238E27FC236}">
                    <a16:creationId xmlns:a16="http://schemas.microsoft.com/office/drawing/2014/main" id="{0F57D5BB-7E88-7CCB-364B-2CEEFD523292}"/>
                  </a:ext>
                </a:extLst>
              </p:cNvPr>
              <p:cNvSpPr/>
              <p:nvPr/>
            </p:nvSpPr>
            <p:spPr>
              <a:xfrm>
                <a:off x="6682584" y="1913600"/>
                <a:ext cx="1494269" cy="2318472"/>
              </a:xfrm>
              <a:custGeom>
                <a:avLst/>
                <a:gdLst>
                  <a:gd name="connsiteX0" fmla="*/ 754281 w 1494269"/>
                  <a:gd name="connsiteY0" fmla="*/ 0 h 2318472"/>
                  <a:gd name="connsiteX1" fmla="*/ 761917 w 1494269"/>
                  <a:gd name="connsiteY1" fmla="*/ 0 h 2318472"/>
                  <a:gd name="connsiteX2" fmla="*/ 786744 w 1494269"/>
                  <a:gd name="connsiteY2" fmla="*/ 0 h 2318472"/>
                  <a:gd name="connsiteX3" fmla="*/ 1494269 w 1494269"/>
                  <a:gd name="connsiteY3" fmla="*/ 0 h 2318472"/>
                  <a:gd name="connsiteX4" fmla="*/ 1475789 w 1494269"/>
                  <a:gd name="connsiteY4" fmla="*/ 28483 h 2318472"/>
                  <a:gd name="connsiteX5" fmla="*/ 965439 w 1494269"/>
                  <a:gd name="connsiteY5" fmla="*/ 2117977 h 2318472"/>
                  <a:gd name="connsiteX6" fmla="*/ 971409 w 1494269"/>
                  <a:gd name="connsiteY6" fmla="*/ 2318472 h 2318472"/>
                  <a:gd name="connsiteX7" fmla="*/ 0 w 1494269"/>
                  <a:gd name="connsiteY7" fmla="*/ 2318472 h 2318472"/>
                  <a:gd name="connsiteX8" fmla="*/ 0 w 1494269"/>
                  <a:gd name="connsiteY8" fmla="*/ 2297460 h 2318472"/>
                  <a:gd name="connsiteX9" fmla="*/ 0 w 1494269"/>
                  <a:gd name="connsiteY9" fmla="*/ 2284092 h 2318472"/>
                  <a:gd name="connsiteX10" fmla="*/ 0 w 1494269"/>
                  <a:gd name="connsiteY10" fmla="*/ 2230618 h 2318472"/>
                  <a:gd name="connsiteX11" fmla="*/ 0 w 1494269"/>
                  <a:gd name="connsiteY11" fmla="*/ 2217250 h 2318472"/>
                  <a:gd name="connsiteX12" fmla="*/ 0 w 1494269"/>
                  <a:gd name="connsiteY12" fmla="*/ 2209613 h 2318472"/>
                  <a:gd name="connsiteX13" fmla="*/ 0 w 1494269"/>
                  <a:gd name="connsiteY13" fmla="*/ 2138949 h 2318472"/>
                  <a:gd name="connsiteX14" fmla="*/ 0 w 1494269"/>
                  <a:gd name="connsiteY14" fmla="*/ 2135128 h 2318472"/>
                  <a:gd name="connsiteX15" fmla="*/ 3822 w 1494269"/>
                  <a:gd name="connsiteY15" fmla="*/ 2047281 h 2318472"/>
                  <a:gd name="connsiteX16" fmla="*/ 3822 w 1494269"/>
                  <a:gd name="connsiteY16" fmla="*/ 2037734 h 2318472"/>
                  <a:gd name="connsiteX17" fmla="*/ 3822 w 1494269"/>
                  <a:gd name="connsiteY17" fmla="*/ 2033912 h 2318472"/>
                  <a:gd name="connsiteX18" fmla="*/ 7636 w 1494269"/>
                  <a:gd name="connsiteY18" fmla="*/ 1944155 h 2318472"/>
                  <a:gd name="connsiteX19" fmla="*/ 7636 w 1494269"/>
                  <a:gd name="connsiteY19" fmla="*/ 1936512 h 2318472"/>
                  <a:gd name="connsiteX20" fmla="*/ 7636 w 1494269"/>
                  <a:gd name="connsiteY20" fmla="*/ 1930786 h 2318472"/>
                  <a:gd name="connsiteX21" fmla="*/ 15273 w 1494269"/>
                  <a:gd name="connsiteY21" fmla="*/ 1823838 h 2318472"/>
                  <a:gd name="connsiteX22" fmla="*/ 15273 w 1494269"/>
                  <a:gd name="connsiteY22" fmla="*/ 1816195 h 2318472"/>
                  <a:gd name="connsiteX23" fmla="*/ 15273 w 1494269"/>
                  <a:gd name="connsiteY23" fmla="*/ 1812380 h 2318472"/>
                  <a:gd name="connsiteX24" fmla="*/ 26730 w 1494269"/>
                  <a:gd name="connsiteY24" fmla="*/ 1688243 h 2318472"/>
                  <a:gd name="connsiteX25" fmla="*/ 42010 w 1494269"/>
                  <a:gd name="connsiteY25" fmla="*/ 1552647 h 2318472"/>
                  <a:gd name="connsiteX26" fmla="*/ 42010 w 1494269"/>
                  <a:gd name="connsiteY26" fmla="*/ 1546922 h 2318472"/>
                  <a:gd name="connsiteX27" fmla="*/ 42010 w 1494269"/>
                  <a:gd name="connsiteY27" fmla="*/ 1539279 h 2318472"/>
                  <a:gd name="connsiteX28" fmla="*/ 51557 w 1494269"/>
                  <a:gd name="connsiteY28" fmla="*/ 1468622 h 2318472"/>
                  <a:gd name="connsiteX29" fmla="*/ 51557 w 1494269"/>
                  <a:gd name="connsiteY29" fmla="*/ 1459068 h 2318472"/>
                  <a:gd name="connsiteX30" fmla="*/ 61104 w 1494269"/>
                  <a:gd name="connsiteY30" fmla="*/ 1396047 h 2318472"/>
                  <a:gd name="connsiteX31" fmla="*/ 61104 w 1494269"/>
                  <a:gd name="connsiteY31" fmla="*/ 1386500 h 2318472"/>
                  <a:gd name="connsiteX32" fmla="*/ 61104 w 1494269"/>
                  <a:gd name="connsiteY32" fmla="*/ 1380768 h 2318472"/>
                  <a:gd name="connsiteX33" fmla="*/ 76383 w 1494269"/>
                  <a:gd name="connsiteY33" fmla="*/ 1291010 h 2318472"/>
                  <a:gd name="connsiteX34" fmla="*/ 78294 w 1494269"/>
                  <a:gd name="connsiteY34" fmla="*/ 1279552 h 2318472"/>
                  <a:gd name="connsiteX35" fmla="*/ 93566 w 1494269"/>
                  <a:gd name="connsiteY35" fmla="*/ 1191699 h 2318472"/>
                  <a:gd name="connsiteX36" fmla="*/ 93566 w 1494269"/>
                  <a:gd name="connsiteY36" fmla="*/ 1185973 h 2318472"/>
                  <a:gd name="connsiteX37" fmla="*/ 93566 w 1494269"/>
                  <a:gd name="connsiteY37" fmla="*/ 1180241 h 2318472"/>
                  <a:gd name="connsiteX38" fmla="*/ 105024 w 1494269"/>
                  <a:gd name="connsiteY38" fmla="*/ 1121041 h 2318472"/>
                  <a:gd name="connsiteX39" fmla="*/ 116482 w 1494269"/>
                  <a:gd name="connsiteY39" fmla="*/ 1063746 h 2318472"/>
                  <a:gd name="connsiteX40" fmla="*/ 120303 w 1494269"/>
                  <a:gd name="connsiteY40" fmla="*/ 1046556 h 2318472"/>
                  <a:gd name="connsiteX41" fmla="*/ 129850 w 1494269"/>
                  <a:gd name="connsiteY41" fmla="*/ 1004540 h 2318472"/>
                  <a:gd name="connsiteX42" fmla="*/ 133672 w 1494269"/>
                  <a:gd name="connsiteY42" fmla="*/ 989267 h 2318472"/>
                  <a:gd name="connsiteX43" fmla="*/ 147034 w 1494269"/>
                  <a:gd name="connsiteY43" fmla="*/ 933883 h 2318472"/>
                  <a:gd name="connsiteX44" fmla="*/ 147034 w 1494269"/>
                  <a:gd name="connsiteY44" fmla="*/ 926240 h 2318472"/>
                  <a:gd name="connsiteX45" fmla="*/ 160402 w 1494269"/>
                  <a:gd name="connsiteY45" fmla="*/ 878498 h 2318472"/>
                  <a:gd name="connsiteX46" fmla="*/ 164224 w 1494269"/>
                  <a:gd name="connsiteY46" fmla="*/ 863219 h 2318472"/>
                  <a:gd name="connsiteX47" fmla="*/ 175681 w 1494269"/>
                  <a:gd name="connsiteY47" fmla="*/ 823113 h 2318472"/>
                  <a:gd name="connsiteX48" fmla="*/ 179496 w 1494269"/>
                  <a:gd name="connsiteY48" fmla="*/ 809745 h 2318472"/>
                  <a:gd name="connsiteX49" fmla="*/ 194775 w 1494269"/>
                  <a:gd name="connsiteY49" fmla="*/ 760093 h 2318472"/>
                  <a:gd name="connsiteX50" fmla="*/ 198597 w 1494269"/>
                  <a:gd name="connsiteY50" fmla="*/ 750545 h 2318472"/>
                  <a:gd name="connsiteX51" fmla="*/ 211965 w 1494269"/>
                  <a:gd name="connsiteY51" fmla="*/ 710433 h 2318472"/>
                  <a:gd name="connsiteX52" fmla="*/ 217691 w 1494269"/>
                  <a:gd name="connsiteY52" fmla="*/ 695161 h 2318472"/>
                  <a:gd name="connsiteX53" fmla="*/ 231059 w 1494269"/>
                  <a:gd name="connsiteY53" fmla="*/ 656966 h 2318472"/>
                  <a:gd name="connsiteX54" fmla="*/ 234874 w 1494269"/>
                  <a:gd name="connsiteY54" fmla="*/ 647412 h 2318472"/>
                  <a:gd name="connsiteX55" fmla="*/ 252064 w 1494269"/>
                  <a:gd name="connsiteY55" fmla="*/ 601581 h 2318472"/>
                  <a:gd name="connsiteX56" fmla="*/ 255879 w 1494269"/>
                  <a:gd name="connsiteY56" fmla="*/ 590124 h 2318472"/>
                  <a:gd name="connsiteX57" fmla="*/ 269247 w 1494269"/>
                  <a:gd name="connsiteY57" fmla="*/ 555744 h 2318472"/>
                  <a:gd name="connsiteX58" fmla="*/ 274979 w 1494269"/>
                  <a:gd name="connsiteY58" fmla="*/ 542376 h 2318472"/>
                  <a:gd name="connsiteX59" fmla="*/ 290252 w 1494269"/>
                  <a:gd name="connsiteY59" fmla="*/ 506091 h 2318472"/>
                  <a:gd name="connsiteX60" fmla="*/ 292163 w 1494269"/>
                  <a:gd name="connsiteY60" fmla="*/ 498449 h 2318472"/>
                  <a:gd name="connsiteX61" fmla="*/ 311257 w 1494269"/>
                  <a:gd name="connsiteY61" fmla="*/ 458350 h 2318472"/>
                  <a:gd name="connsiteX62" fmla="*/ 316989 w 1494269"/>
                  <a:gd name="connsiteY62" fmla="*/ 446885 h 2318472"/>
                  <a:gd name="connsiteX63" fmla="*/ 330357 w 1494269"/>
                  <a:gd name="connsiteY63" fmla="*/ 416334 h 2318472"/>
                  <a:gd name="connsiteX64" fmla="*/ 336083 w 1494269"/>
                  <a:gd name="connsiteY64" fmla="*/ 404869 h 2318472"/>
                  <a:gd name="connsiteX65" fmla="*/ 355184 w 1494269"/>
                  <a:gd name="connsiteY65" fmla="*/ 368585 h 2318472"/>
                  <a:gd name="connsiteX66" fmla="*/ 355184 w 1494269"/>
                  <a:gd name="connsiteY66" fmla="*/ 366675 h 2318472"/>
                  <a:gd name="connsiteX67" fmla="*/ 374278 w 1494269"/>
                  <a:gd name="connsiteY67" fmla="*/ 330391 h 2318472"/>
                  <a:gd name="connsiteX68" fmla="*/ 380003 w 1494269"/>
                  <a:gd name="connsiteY68" fmla="*/ 320844 h 2318472"/>
                  <a:gd name="connsiteX69" fmla="*/ 395283 w 1494269"/>
                  <a:gd name="connsiteY69" fmla="*/ 296017 h 2318472"/>
                  <a:gd name="connsiteX70" fmla="*/ 401008 w 1494269"/>
                  <a:gd name="connsiteY70" fmla="*/ 286464 h 2318472"/>
                  <a:gd name="connsiteX71" fmla="*/ 422013 w 1494269"/>
                  <a:gd name="connsiteY71" fmla="*/ 254001 h 2318472"/>
                  <a:gd name="connsiteX72" fmla="*/ 422013 w 1494269"/>
                  <a:gd name="connsiteY72" fmla="*/ 252090 h 2318472"/>
                  <a:gd name="connsiteX73" fmla="*/ 441114 w 1494269"/>
                  <a:gd name="connsiteY73" fmla="*/ 223443 h 2318472"/>
                  <a:gd name="connsiteX74" fmla="*/ 446839 w 1494269"/>
                  <a:gd name="connsiteY74" fmla="*/ 213896 h 2318472"/>
                  <a:gd name="connsiteX75" fmla="*/ 464029 w 1494269"/>
                  <a:gd name="connsiteY75" fmla="*/ 192884 h 2318472"/>
                  <a:gd name="connsiteX76" fmla="*/ 469755 w 1494269"/>
                  <a:gd name="connsiteY76" fmla="*/ 185248 h 2318472"/>
                  <a:gd name="connsiteX77" fmla="*/ 490759 w 1494269"/>
                  <a:gd name="connsiteY77" fmla="*/ 158511 h 2318472"/>
                  <a:gd name="connsiteX78" fmla="*/ 494581 w 1494269"/>
                  <a:gd name="connsiteY78" fmla="*/ 154690 h 2318472"/>
                  <a:gd name="connsiteX79" fmla="*/ 513675 w 1494269"/>
                  <a:gd name="connsiteY79" fmla="*/ 133685 h 2318472"/>
                  <a:gd name="connsiteX80" fmla="*/ 521311 w 1494269"/>
                  <a:gd name="connsiteY80" fmla="*/ 126042 h 2318472"/>
                  <a:gd name="connsiteX81" fmla="*/ 538501 w 1494269"/>
                  <a:gd name="connsiteY81" fmla="*/ 108859 h 2318472"/>
                  <a:gd name="connsiteX82" fmla="*/ 544227 w 1494269"/>
                  <a:gd name="connsiteY82" fmla="*/ 103127 h 2318472"/>
                  <a:gd name="connsiteX83" fmla="*/ 567142 w 1494269"/>
                  <a:gd name="connsiteY83" fmla="*/ 84032 h 2318472"/>
                  <a:gd name="connsiteX84" fmla="*/ 572874 w 1494269"/>
                  <a:gd name="connsiteY84" fmla="*/ 80211 h 2318472"/>
                  <a:gd name="connsiteX85" fmla="*/ 591968 w 1494269"/>
                  <a:gd name="connsiteY85" fmla="*/ 66843 h 2318472"/>
                  <a:gd name="connsiteX86" fmla="*/ 599605 w 1494269"/>
                  <a:gd name="connsiteY86" fmla="*/ 61110 h 2318472"/>
                  <a:gd name="connsiteX87" fmla="*/ 618699 w 1494269"/>
                  <a:gd name="connsiteY87" fmla="*/ 47742 h 2318472"/>
                  <a:gd name="connsiteX88" fmla="*/ 622520 w 1494269"/>
                  <a:gd name="connsiteY88" fmla="*/ 43927 h 2318472"/>
                  <a:gd name="connsiteX89" fmla="*/ 645436 w 1494269"/>
                  <a:gd name="connsiteY89" fmla="*/ 30559 h 2318472"/>
                  <a:gd name="connsiteX90" fmla="*/ 651168 w 1494269"/>
                  <a:gd name="connsiteY90" fmla="*/ 26737 h 2318472"/>
                  <a:gd name="connsiteX91" fmla="*/ 670262 w 1494269"/>
                  <a:gd name="connsiteY91" fmla="*/ 19101 h 2318472"/>
                  <a:gd name="connsiteX92" fmla="*/ 677898 w 1494269"/>
                  <a:gd name="connsiteY92" fmla="*/ 15279 h 2318472"/>
                  <a:gd name="connsiteX93" fmla="*/ 698903 w 1494269"/>
                  <a:gd name="connsiteY93" fmla="*/ 7636 h 2318472"/>
                  <a:gd name="connsiteX94" fmla="*/ 702724 w 1494269"/>
                  <a:gd name="connsiteY94" fmla="*/ 7636 h 2318472"/>
                  <a:gd name="connsiteX95" fmla="*/ 727551 w 1494269"/>
                  <a:gd name="connsiteY95" fmla="*/ 1911 h 2318472"/>
                  <a:gd name="connsiteX96" fmla="*/ 735187 w 1494269"/>
                  <a:gd name="connsiteY96" fmla="*/ 1911 h 2318472"/>
                  <a:gd name="connsiteX97" fmla="*/ 754281 w 1494269"/>
                  <a:gd name="connsiteY97" fmla="*/ 0 h 2318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Lst>
                <a:rect l="l" t="t" r="r" b="b"/>
                <a:pathLst>
                  <a:path w="1494269" h="2318472">
                    <a:moveTo>
                      <a:pt x="754281" y="0"/>
                    </a:moveTo>
                    <a:cubicBezTo>
                      <a:pt x="756192" y="0"/>
                      <a:pt x="760013" y="0"/>
                      <a:pt x="761917" y="0"/>
                    </a:cubicBezTo>
                    <a:cubicBezTo>
                      <a:pt x="769560" y="0"/>
                      <a:pt x="779107" y="0"/>
                      <a:pt x="786744" y="0"/>
                    </a:cubicBezTo>
                    <a:lnTo>
                      <a:pt x="1494269" y="0"/>
                    </a:lnTo>
                    <a:lnTo>
                      <a:pt x="1475789" y="28483"/>
                    </a:lnTo>
                    <a:cubicBezTo>
                      <a:pt x="1160469" y="563231"/>
                      <a:pt x="965439" y="1301979"/>
                      <a:pt x="965439" y="2117977"/>
                    </a:cubicBezTo>
                    <a:lnTo>
                      <a:pt x="971409" y="2318472"/>
                    </a:lnTo>
                    <a:lnTo>
                      <a:pt x="0" y="2318472"/>
                    </a:lnTo>
                    <a:cubicBezTo>
                      <a:pt x="0" y="2312740"/>
                      <a:pt x="0" y="2305097"/>
                      <a:pt x="0" y="2297460"/>
                    </a:cubicBezTo>
                    <a:cubicBezTo>
                      <a:pt x="0" y="2291735"/>
                      <a:pt x="0" y="2287913"/>
                      <a:pt x="0" y="2284092"/>
                    </a:cubicBezTo>
                    <a:cubicBezTo>
                      <a:pt x="0" y="2266902"/>
                      <a:pt x="0" y="2247808"/>
                      <a:pt x="0" y="2230618"/>
                    </a:cubicBezTo>
                    <a:cubicBezTo>
                      <a:pt x="0" y="2226797"/>
                      <a:pt x="0" y="2221071"/>
                      <a:pt x="0" y="2217250"/>
                    </a:cubicBezTo>
                    <a:cubicBezTo>
                      <a:pt x="0" y="2213435"/>
                      <a:pt x="0" y="2211524"/>
                      <a:pt x="0" y="2209613"/>
                    </a:cubicBezTo>
                    <a:cubicBezTo>
                      <a:pt x="0" y="2186691"/>
                      <a:pt x="0" y="2161865"/>
                      <a:pt x="0" y="2138949"/>
                    </a:cubicBezTo>
                    <a:cubicBezTo>
                      <a:pt x="0" y="2137039"/>
                      <a:pt x="0" y="2135128"/>
                      <a:pt x="0" y="2135128"/>
                    </a:cubicBezTo>
                    <a:cubicBezTo>
                      <a:pt x="1911" y="2104576"/>
                      <a:pt x="3822" y="2075929"/>
                      <a:pt x="3822" y="2047281"/>
                    </a:cubicBezTo>
                    <a:cubicBezTo>
                      <a:pt x="3822" y="2043459"/>
                      <a:pt x="3822" y="2041549"/>
                      <a:pt x="3822" y="2037734"/>
                    </a:cubicBezTo>
                    <a:cubicBezTo>
                      <a:pt x="3822" y="2037734"/>
                      <a:pt x="3822" y="2033912"/>
                      <a:pt x="3822" y="2033912"/>
                    </a:cubicBezTo>
                    <a:cubicBezTo>
                      <a:pt x="3822" y="2003354"/>
                      <a:pt x="7636" y="1974706"/>
                      <a:pt x="7636" y="1944155"/>
                    </a:cubicBezTo>
                    <a:cubicBezTo>
                      <a:pt x="7636" y="1942244"/>
                      <a:pt x="7636" y="1938422"/>
                      <a:pt x="7636" y="1936512"/>
                    </a:cubicBezTo>
                    <a:cubicBezTo>
                      <a:pt x="7636" y="1934607"/>
                      <a:pt x="7636" y="1932690"/>
                      <a:pt x="7636" y="1930786"/>
                    </a:cubicBezTo>
                    <a:cubicBezTo>
                      <a:pt x="9547" y="1894495"/>
                      <a:pt x="13369" y="1860122"/>
                      <a:pt x="15273" y="1823838"/>
                    </a:cubicBezTo>
                    <a:cubicBezTo>
                      <a:pt x="15273" y="1820017"/>
                      <a:pt x="15273" y="1818106"/>
                      <a:pt x="15273" y="1816195"/>
                    </a:cubicBezTo>
                    <a:cubicBezTo>
                      <a:pt x="15273" y="1816195"/>
                      <a:pt x="15273" y="1812380"/>
                      <a:pt x="15273" y="1812380"/>
                    </a:cubicBezTo>
                    <a:cubicBezTo>
                      <a:pt x="19094" y="1770364"/>
                      <a:pt x="22916" y="1728348"/>
                      <a:pt x="26730" y="1688243"/>
                    </a:cubicBezTo>
                    <a:cubicBezTo>
                      <a:pt x="32463" y="1642405"/>
                      <a:pt x="36277" y="1596574"/>
                      <a:pt x="42010" y="1552647"/>
                    </a:cubicBezTo>
                    <a:cubicBezTo>
                      <a:pt x="42010" y="1550737"/>
                      <a:pt x="42010" y="1546922"/>
                      <a:pt x="42010" y="1546922"/>
                    </a:cubicBezTo>
                    <a:cubicBezTo>
                      <a:pt x="42010" y="1545011"/>
                      <a:pt x="42010" y="1541190"/>
                      <a:pt x="42010" y="1539279"/>
                    </a:cubicBezTo>
                    <a:cubicBezTo>
                      <a:pt x="45831" y="1516363"/>
                      <a:pt x="47742" y="1491537"/>
                      <a:pt x="51557" y="1468622"/>
                    </a:cubicBezTo>
                    <a:cubicBezTo>
                      <a:pt x="51557" y="1466711"/>
                      <a:pt x="51557" y="1462889"/>
                      <a:pt x="51557" y="1459068"/>
                    </a:cubicBezTo>
                    <a:cubicBezTo>
                      <a:pt x="55378" y="1438063"/>
                      <a:pt x="57289" y="1417052"/>
                      <a:pt x="61104" y="1396047"/>
                    </a:cubicBezTo>
                    <a:cubicBezTo>
                      <a:pt x="61104" y="1392226"/>
                      <a:pt x="61104" y="1390321"/>
                      <a:pt x="61104" y="1386500"/>
                    </a:cubicBezTo>
                    <a:cubicBezTo>
                      <a:pt x="61104" y="1384589"/>
                      <a:pt x="61104" y="1380768"/>
                      <a:pt x="61104" y="1380768"/>
                    </a:cubicBezTo>
                    <a:cubicBezTo>
                      <a:pt x="66836" y="1350209"/>
                      <a:pt x="70651" y="1321562"/>
                      <a:pt x="76383" y="1291010"/>
                    </a:cubicBezTo>
                    <a:cubicBezTo>
                      <a:pt x="78294" y="1287189"/>
                      <a:pt x="78294" y="1283367"/>
                      <a:pt x="78294" y="1279552"/>
                    </a:cubicBezTo>
                    <a:cubicBezTo>
                      <a:pt x="82109" y="1248994"/>
                      <a:pt x="87841" y="1220346"/>
                      <a:pt x="93566" y="1191699"/>
                    </a:cubicBezTo>
                    <a:cubicBezTo>
                      <a:pt x="93566" y="1189794"/>
                      <a:pt x="93566" y="1187877"/>
                      <a:pt x="93566" y="1185973"/>
                    </a:cubicBezTo>
                    <a:cubicBezTo>
                      <a:pt x="93566" y="1184062"/>
                      <a:pt x="93566" y="1182151"/>
                      <a:pt x="93566" y="1180241"/>
                    </a:cubicBezTo>
                    <a:cubicBezTo>
                      <a:pt x="97388" y="1159236"/>
                      <a:pt x="101209" y="1140135"/>
                      <a:pt x="105024" y="1121041"/>
                    </a:cubicBezTo>
                    <a:cubicBezTo>
                      <a:pt x="108846" y="1101941"/>
                      <a:pt x="112660" y="1082840"/>
                      <a:pt x="116482" y="1063746"/>
                    </a:cubicBezTo>
                    <a:cubicBezTo>
                      <a:pt x="118392" y="1058014"/>
                      <a:pt x="120303" y="1052288"/>
                      <a:pt x="120303" y="1046556"/>
                    </a:cubicBezTo>
                    <a:cubicBezTo>
                      <a:pt x="124125" y="1033188"/>
                      <a:pt x="126029" y="1017915"/>
                      <a:pt x="129850" y="1004540"/>
                    </a:cubicBezTo>
                    <a:cubicBezTo>
                      <a:pt x="131761" y="998814"/>
                      <a:pt x="133672" y="994993"/>
                      <a:pt x="133672" y="989267"/>
                    </a:cubicBezTo>
                    <a:cubicBezTo>
                      <a:pt x="137487" y="970167"/>
                      <a:pt x="143219" y="951073"/>
                      <a:pt x="147034" y="933883"/>
                    </a:cubicBezTo>
                    <a:cubicBezTo>
                      <a:pt x="147034" y="930061"/>
                      <a:pt x="147034" y="928150"/>
                      <a:pt x="147034" y="926240"/>
                    </a:cubicBezTo>
                    <a:cubicBezTo>
                      <a:pt x="152766" y="909056"/>
                      <a:pt x="156587" y="893777"/>
                      <a:pt x="160402" y="878498"/>
                    </a:cubicBezTo>
                    <a:cubicBezTo>
                      <a:pt x="160402" y="872766"/>
                      <a:pt x="164224" y="868951"/>
                      <a:pt x="164224" y="863219"/>
                    </a:cubicBezTo>
                    <a:cubicBezTo>
                      <a:pt x="168038" y="849850"/>
                      <a:pt x="171860" y="836482"/>
                      <a:pt x="175681" y="823113"/>
                    </a:cubicBezTo>
                    <a:cubicBezTo>
                      <a:pt x="177592" y="819292"/>
                      <a:pt x="179496" y="813566"/>
                      <a:pt x="179496" y="809745"/>
                    </a:cubicBezTo>
                    <a:cubicBezTo>
                      <a:pt x="185228" y="792555"/>
                      <a:pt x="189043" y="777276"/>
                      <a:pt x="194775" y="760093"/>
                    </a:cubicBezTo>
                    <a:cubicBezTo>
                      <a:pt x="196686" y="756271"/>
                      <a:pt x="198597" y="754360"/>
                      <a:pt x="198597" y="750545"/>
                    </a:cubicBezTo>
                    <a:cubicBezTo>
                      <a:pt x="202412" y="737170"/>
                      <a:pt x="208144" y="723809"/>
                      <a:pt x="211965" y="710433"/>
                    </a:cubicBezTo>
                    <a:cubicBezTo>
                      <a:pt x="213869" y="704708"/>
                      <a:pt x="217691" y="700886"/>
                      <a:pt x="217691" y="695161"/>
                    </a:cubicBezTo>
                    <a:cubicBezTo>
                      <a:pt x="221512" y="681792"/>
                      <a:pt x="227238" y="670328"/>
                      <a:pt x="231059" y="656966"/>
                    </a:cubicBezTo>
                    <a:cubicBezTo>
                      <a:pt x="232970" y="655055"/>
                      <a:pt x="234874" y="651234"/>
                      <a:pt x="234874" y="647412"/>
                    </a:cubicBezTo>
                    <a:cubicBezTo>
                      <a:pt x="240606" y="632133"/>
                      <a:pt x="246332" y="616861"/>
                      <a:pt x="252064" y="601581"/>
                    </a:cubicBezTo>
                    <a:cubicBezTo>
                      <a:pt x="253975" y="597760"/>
                      <a:pt x="255879" y="593939"/>
                      <a:pt x="255879" y="590124"/>
                    </a:cubicBezTo>
                    <a:cubicBezTo>
                      <a:pt x="259700" y="578666"/>
                      <a:pt x="265432" y="567202"/>
                      <a:pt x="269247" y="555744"/>
                    </a:cubicBezTo>
                    <a:cubicBezTo>
                      <a:pt x="271158" y="551929"/>
                      <a:pt x="274979" y="546197"/>
                      <a:pt x="274979" y="542376"/>
                    </a:cubicBezTo>
                    <a:cubicBezTo>
                      <a:pt x="280705" y="530918"/>
                      <a:pt x="284527" y="517549"/>
                      <a:pt x="290252" y="506091"/>
                    </a:cubicBezTo>
                    <a:cubicBezTo>
                      <a:pt x="292163" y="502270"/>
                      <a:pt x="292163" y="500359"/>
                      <a:pt x="292163" y="498449"/>
                    </a:cubicBezTo>
                    <a:cubicBezTo>
                      <a:pt x="299806" y="485087"/>
                      <a:pt x="305531" y="471712"/>
                      <a:pt x="311257" y="458350"/>
                    </a:cubicBezTo>
                    <a:cubicBezTo>
                      <a:pt x="313168" y="454528"/>
                      <a:pt x="316989" y="450707"/>
                      <a:pt x="316989" y="446885"/>
                    </a:cubicBezTo>
                    <a:cubicBezTo>
                      <a:pt x="320810" y="435428"/>
                      <a:pt x="324625" y="425881"/>
                      <a:pt x="330357" y="416334"/>
                    </a:cubicBezTo>
                    <a:cubicBezTo>
                      <a:pt x="332262" y="412512"/>
                      <a:pt x="334179" y="408691"/>
                      <a:pt x="336083" y="404869"/>
                    </a:cubicBezTo>
                    <a:cubicBezTo>
                      <a:pt x="343726" y="391507"/>
                      <a:pt x="349452" y="380043"/>
                      <a:pt x="355184" y="368585"/>
                    </a:cubicBezTo>
                    <a:cubicBezTo>
                      <a:pt x="355184" y="366675"/>
                      <a:pt x="355184" y="366675"/>
                      <a:pt x="355184" y="366675"/>
                    </a:cubicBezTo>
                    <a:cubicBezTo>
                      <a:pt x="360909" y="353306"/>
                      <a:pt x="368546" y="341848"/>
                      <a:pt x="374278" y="330391"/>
                    </a:cubicBezTo>
                    <a:cubicBezTo>
                      <a:pt x="376188" y="326569"/>
                      <a:pt x="378093" y="324665"/>
                      <a:pt x="380003" y="320844"/>
                    </a:cubicBezTo>
                    <a:cubicBezTo>
                      <a:pt x="385736" y="313207"/>
                      <a:pt x="389550" y="303654"/>
                      <a:pt x="395283" y="296017"/>
                    </a:cubicBezTo>
                    <a:cubicBezTo>
                      <a:pt x="397193" y="292196"/>
                      <a:pt x="399097" y="290285"/>
                      <a:pt x="401008" y="286464"/>
                    </a:cubicBezTo>
                    <a:cubicBezTo>
                      <a:pt x="408645" y="275006"/>
                      <a:pt x="414377" y="263548"/>
                      <a:pt x="422013" y="254001"/>
                    </a:cubicBezTo>
                    <a:cubicBezTo>
                      <a:pt x="422013" y="252090"/>
                      <a:pt x="422013" y="252090"/>
                      <a:pt x="422013" y="252090"/>
                    </a:cubicBezTo>
                    <a:cubicBezTo>
                      <a:pt x="427745" y="242543"/>
                      <a:pt x="435381" y="232990"/>
                      <a:pt x="441114" y="223443"/>
                    </a:cubicBezTo>
                    <a:cubicBezTo>
                      <a:pt x="443018" y="219621"/>
                      <a:pt x="444928" y="215806"/>
                      <a:pt x="446839" y="213896"/>
                    </a:cubicBezTo>
                    <a:cubicBezTo>
                      <a:pt x="452571" y="206259"/>
                      <a:pt x="458297" y="200527"/>
                      <a:pt x="464029" y="192884"/>
                    </a:cubicBezTo>
                    <a:cubicBezTo>
                      <a:pt x="465933" y="190980"/>
                      <a:pt x="467844" y="187159"/>
                      <a:pt x="469755" y="185248"/>
                    </a:cubicBezTo>
                    <a:cubicBezTo>
                      <a:pt x="475480" y="175701"/>
                      <a:pt x="483123" y="166147"/>
                      <a:pt x="490759" y="158511"/>
                    </a:cubicBezTo>
                    <a:cubicBezTo>
                      <a:pt x="492670" y="156600"/>
                      <a:pt x="494581" y="154690"/>
                      <a:pt x="494581" y="154690"/>
                    </a:cubicBezTo>
                    <a:cubicBezTo>
                      <a:pt x="500306" y="147053"/>
                      <a:pt x="507949" y="139417"/>
                      <a:pt x="513675" y="133685"/>
                    </a:cubicBezTo>
                    <a:cubicBezTo>
                      <a:pt x="517496" y="129863"/>
                      <a:pt x="519407" y="127953"/>
                      <a:pt x="521311" y="126042"/>
                    </a:cubicBezTo>
                    <a:cubicBezTo>
                      <a:pt x="527043" y="120316"/>
                      <a:pt x="532769" y="114584"/>
                      <a:pt x="538501" y="108859"/>
                    </a:cubicBezTo>
                    <a:cubicBezTo>
                      <a:pt x="540412" y="106948"/>
                      <a:pt x="544227" y="103127"/>
                      <a:pt x="544227" y="103127"/>
                    </a:cubicBezTo>
                    <a:cubicBezTo>
                      <a:pt x="551863" y="97401"/>
                      <a:pt x="559506" y="89758"/>
                      <a:pt x="567142" y="84032"/>
                    </a:cubicBezTo>
                    <a:cubicBezTo>
                      <a:pt x="569053" y="82122"/>
                      <a:pt x="572874" y="80211"/>
                      <a:pt x="572874" y="80211"/>
                    </a:cubicBezTo>
                    <a:cubicBezTo>
                      <a:pt x="580511" y="76390"/>
                      <a:pt x="586236" y="70664"/>
                      <a:pt x="591968" y="66843"/>
                    </a:cubicBezTo>
                    <a:cubicBezTo>
                      <a:pt x="595790" y="64932"/>
                      <a:pt x="597694" y="61110"/>
                      <a:pt x="599605" y="61110"/>
                    </a:cubicBezTo>
                    <a:cubicBezTo>
                      <a:pt x="605337" y="55385"/>
                      <a:pt x="612973" y="51563"/>
                      <a:pt x="618699" y="47742"/>
                    </a:cubicBezTo>
                    <a:cubicBezTo>
                      <a:pt x="618699" y="45838"/>
                      <a:pt x="622520" y="43927"/>
                      <a:pt x="622520" y="43927"/>
                    </a:cubicBezTo>
                    <a:cubicBezTo>
                      <a:pt x="630163" y="38195"/>
                      <a:pt x="637799" y="34380"/>
                      <a:pt x="645436" y="30559"/>
                    </a:cubicBezTo>
                    <a:cubicBezTo>
                      <a:pt x="647346" y="28648"/>
                      <a:pt x="649257" y="26737"/>
                      <a:pt x="651168" y="26737"/>
                    </a:cubicBezTo>
                    <a:cubicBezTo>
                      <a:pt x="658804" y="24826"/>
                      <a:pt x="664530" y="21005"/>
                      <a:pt x="670262" y="19101"/>
                    </a:cubicBezTo>
                    <a:cubicBezTo>
                      <a:pt x="672173" y="17190"/>
                      <a:pt x="675988" y="15279"/>
                      <a:pt x="677898" y="15279"/>
                    </a:cubicBezTo>
                    <a:cubicBezTo>
                      <a:pt x="685535" y="11458"/>
                      <a:pt x="691267" y="9547"/>
                      <a:pt x="698903" y="7636"/>
                    </a:cubicBezTo>
                    <a:cubicBezTo>
                      <a:pt x="700814" y="7636"/>
                      <a:pt x="702724" y="7636"/>
                      <a:pt x="702724" y="7636"/>
                    </a:cubicBezTo>
                    <a:cubicBezTo>
                      <a:pt x="712272" y="5732"/>
                      <a:pt x="719908" y="1911"/>
                      <a:pt x="727551" y="1911"/>
                    </a:cubicBezTo>
                    <a:cubicBezTo>
                      <a:pt x="731366" y="1911"/>
                      <a:pt x="733276" y="1911"/>
                      <a:pt x="735187" y="1911"/>
                    </a:cubicBezTo>
                    <a:cubicBezTo>
                      <a:pt x="742823" y="0"/>
                      <a:pt x="748555" y="0"/>
                      <a:pt x="754281" y="0"/>
                    </a:cubicBezTo>
                    <a:close/>
                  </a:path>
                </a:pathLst>
              </a:custGeom>
              <a:solidFill>
                <a:srgbClr val="337679"/>
              </a:solidFill>
              <a:ln w="0" cap="flat">
                <a:noFill/>
                <a:prstDash val="solid"/>
                <a:miter/>
              </a:ln>
            </p:spPr>
            <p:txBody>
              <a:bodyPr wrap="square" rtlCol="0" anchor="ctr">
                <a:noAutofit/>
              </a:bodyPr>
              <a:lstStyle/>
              <a:p>
                <a:pPr>
                  <a:defRPr/>
                </a:pPr>
                <a:endParaRPr lang="en-US" sz="1350" kern="0">
                  <a:solidFill>
                    <a:srgbClr val="000000"/>
                  </a:solidFill>
                  <a:latin typeface="Calibri" panose="020F0502020204030204"/>
                </a:endParaRPr>
              </a:p>
            </p:txBody>
          </p:sp>
          <p:sp>
            <p:nvSpPr>
              <p:cNvPr id="16" name="Freeform: Shape 15">
                <a:extLst>
                  <a:ext uri="{FF2B5EF4-FFF2-40B4-BE49-F238E27FC236}">
                    <a16:creationId xmlns:a16="http://schemas.microsoft.com/office/drawing/2014/main" id="{A3642488-6DCB-3E17-44D5-8BAA124C9B2A}"/>
                  </a:ext>
                </a:extLst>
              </p:cNvPr>
              <p:cNvSpPr/>
              <p:nvPr/>
            </p:nvSpPr>
            <p:spPr>
              <a:xfrm>
                <a:off x="6583748" y="1625227"/>
                <a:ext cx="1787165" cy="2606845"/>
              </a:xfrm>
              <a:custGeom>
                <a:avLst/>
                <a:gdLst>
                  <a:gd name="connsiteX0" fmla="*/ 893579 w 1787165"/>
                  <a:gd name="connsiteY0" fmla="*/ 0 h 2606845"/>
                  <a:gd name="connsiteX1" fmla="*/ 1782640 w 1787165"/>
                  <a:gd name="connsiteY1" fmla="*/ 2345931 h 2606845"/>
                  <a:gd name="connsiteX2" fmla="*/ 1787165 w 1787165"/>
                  <a:gd name="connsiteY2" fmla="*/ 2606845 h 2606845"/>
                  <a:gd name="connsiteX3" fmla="*/ 1687867 w 1787165"/>
                  <a:gd name="connsiteY3" fmla="*/ 2606845 h 2606845"/>
                  <a:gd name="connsiteX4" fmla="*/ 1683870 w 1787165"/>
                  <a:gd name="connsiteY4" fmla="*/ 2375649 h 2606845"/>
                  <a:gd name="connsiteX5" fmla="*/ 893579 w 1787165"/>
                  <a:gd name="connsiteY5" fmla="*/ 292196 h 2606845"/>
                  <a:gd name="connsiteX6" fmla="*/ 103316 w 1787165"/>
                  <a:gd name="connsiteY6" fmla="*/ 2375649 h 2606845"/>
                  <a:gd name="connsiteX7" fmla="*/ 99299 w 1787165"/>
                  <a:gd name="connsiteY7" fmla="*/ 2606845 h 2606845"/>
                  <a:gd name="connsiteX8" fmla="*/ 0 w 1787165"/>
                  <a:gd name="connsiteY8" fmla="*/ 2606845 h 2606845"/>
                  <a:gd name="connsiteX9" fmla="*/ 4525 w 1787165"/>
                  <a:gd name="connsiteY9" fmla="*/ 2345931 h 2606845"/>
                  <a:gd name="connsiteX10" fmla="*/ 893579 w 1787165"/>
                  <a:gd name="connsiteY10" fmla="*/ 0 h 26068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787165" h="2606845">
                    <a:moveTo>
                      <a:pt x="893579" y="0"/>
                    </a:moveTo>
                    <a:cubicBezTo>
                      <a:pt x="1355464" y="0"/>
                      <a:pt x="1736780" y="1030609"/>
                      <a:pt x="1782640" y="2345931"/>
                    </a:cubicBezTo>
                    <a:lnTo>
                      <a:pt x="1787165" y="2606845"/>
                    </a:lnTo>
                    <a:lnTo>
                      <a:pt x="1687867" y="2606845"/>
                    </a:lnTo>
                    <a:lnTo>
                      <a:pt x="1683870" y="2375649"/>
                    </a:lnTo>
                    <a:cubicBezTo>
                      <a:pt x="1643240" y="1206982"/>
                      <a:pt x="1305332" y="292196"/>
                      <a:pt x="893579" y="292196"/>
                    </a:cubicBezTo>
                    <a:cubicBezTo>
                      <a:pt x="483618" y="292196"/>
                      <a:pt x="144149" y="1206982"/>
                      <a:pt x="103316" y="2375649"/>
                    </a:cubicBezTo>
                    <a:lnTo>
                      <a:pt x="99299" y="2606845"/>
                    </a:lnTo>
                    <a:lnTo>
                      <a:pt x="0" y="2606845"/>
                    </a:lnTo>
                    <a:lnTo>
                      <a:pt x="4525" y="2345931"/>
                    </a:lnTo>
                    <a:cubicBezTo>
                      <a:pt x="50385" y="1030609"/>
                      <a:pt x="431701" y="0"/>
                      <a:pt x="893579" y="0"/>
                    </a:cubicBezTo>
                    <a:close/>
                  </a:path>
                </a:pathLst>
              </a:custGeom>
              <a:solidFill>
                <a:srgbClr val="2E6D70"/>
              </a:solidFill>
              <a:ln w="0" cap="flat">
                <a:noFill/>
                <a:prstDash val="solid"/>
                <a:miter/>
              </a:ln>
            </p:spPr>
            <p:txBody>
              <a:bodyPr wrap="square" rtlCol="0" anchor="ctr">
                <a:noAutofit/>
              </a:bodyPr>
              <a:lstStyle/>
              <a:p>
                <a:pPr>
                  <a:defRPr/>
                </a:pPr>
                <a:endParaRPr lang="en-US" sz="1350" kern="0">
                  <a:solidFill>
                    <a:srgbClr val="000000"/>
                  </a:solidFill>
                  <a:latin typeface="Calibri" panose="020F0502020204030204"/>
                </a:endParaRPr>
              </a:p>
            </p:txBody>
          </p:sp>
          <p:sp>
            <p:nvSpPr>
              <p:cNvPr id="17" name="Freeform: Shape 16">
                <a:extLst>
                  <a:ext uri="{FF2B5EF4-FFF2-40B4-BE49-F238E27FC236}">
                    <a16:creationId xmlns:a16="http://schemas.microsoft.com/office/drawing/2014/main" id="{09C138A6-9AEA-B2C4-BE12-15261DB1F604}"/>
                  </a:ext>
                </a:extLst>
              </p:cNvPr>
              <p:cNvSpPr/>
              <p:nvPr/>
            </p:nvSpPr>
            <p:spPr>
              <a:xfrm>
                <a:off x="7517799" y="1625227"/>
                <a:ext cx="1774882" cy="2606839"/>
              </a:xfrm>
              <a:custGeom>
                <a:avLst/>
                <a:gdLst>
                  <a:gd name="connsiteX0" fmla="*/ 2538 w 1774882"/>
                  <a:gd name="connsiteY0" fmla="*/ 577 h 2599235"/>
                  <a:gd name="connsiteX1" fmla="*/ 8525 w 1774882"/>
                  <a:gd name="connsiteY1" fmla="*/ 1937 h 2599235"/>
                  <a:gd name="connsiteX2" fmla="*/ 936582 w 1774882"/>
                  <a:gd name="connsiteY2" fmla="*/ 1937 h 2599235"/>
                  <a:gd name="connsiteX3" fmla="*/ 967134 w 1774882"/>
                  <a:gd name="connsiteY3" fmla="*/ 1937 h 2599235"/>
                  <a:gd name="connsiteX4" fmla="*/ 970956 w 1774882"/>
                  <a:gd name="connsiteY4" fmla="*/ 1937 h 2599235"/>
                  <a:gd name="connsiteX5" fmla="*/ 976681 w 1774882"/>
                  <a:gd name="connsiteY5" fmla="*/ 1937 h 2599235"/>
                  <a:gd name="connsiteX6" fmla="*/ 988139 w 1774882"/>
                  <a:gd name="connsiteY6" fmla="*/ 1937 h 2599235"/>
                  <a:gd name="connsiteX7" fmla="*/ 999597 w 1774882"/>
                  <a:gd name="connsiteY7" fmla="*/ 3848 h 2599235"/>
                  <a:gd name="connsiteX8" fmla="*/ 1011054 w 1774882"/>
                  <a:gd name="connsiteY8" fmla="*/ 5759 h 2599235"/>
                  <a:gd name="connsiteX9" fmla="*/ 1016780 w 1774882"/>
                  <a:gd name="connsiteY9" fmla="*/ 5759 h 2599235"/>
                  <a:gd name="connsiteX10" fmla="*/ 1022512 w 1774882"/>
                  <a:gd name="connsiteY10" fmla="*/ 5759 h 2599235"/>
                  <a:gd name="connsiteX11" fmla="*/ 1033970 w 1774882"/>
                  <a:gd name="connsiteY11" fmla="*/ 9580 h 2599235"/>
                  <a:gd name="connsiteX12" fmla="*/ 1045428 w 1774882"/>
                  <a:gd name="connsiteY12" fmla="*/ 13395 h 2599235"/>
                  <a:gd name="connsiteX13" fmla="*/ 1056885 w 1774882"/>
                  <a:gd name="connsiteY13" fmla="*/ 17216 h 2599235"/>
                  <a:gd name="connsiteX14" fmla="*/ 1062611 w 1774882"/>
                  <a:gd name="connsiteY14" fmla="*/ 19127 h 2599235"/>
                  <a:gd name="connsiteX15" fmla="*/ 1066432 w 1774882"/>
                  <a:gd name="connsiteY15" fmla="*/ 21038 h 2599235"/>
                  <a:gd name="connsiteX16" fmla="*/ 1079794 w 1774882"/>
                  <a:gd name="connsiteY16" fmla="*/ 26770 h 2599235"/>
                  <a:gd name="connsiteX17" fmla="*/ 1089348 w 1774882"/>
                  <a:gd name="connsiteY17" fmla="*/ 32495 h 2599235"/>
                  <a:gd name="connsiteX18" fmla="*/ 1102716 w 1774882"/>
                  <a:gd name="connsiteY18" fmla="*/ 40132 h 2599235"/>
                  <a:gd name="connsiteX19" fmla="*/ 1110353 w 1774882"/>
                  <a:gd name="connsiteY19" fmla="*/ 43953 h 2599235"/>
                  <a:gd name="connsiteX20" fmla="*/ 1112263 w 1774882"/>
                  <a:gd name="connsiteY20" fmla="*/ 43953 h 2599235"/>
                  <a:gd name="connsiteX21" fmla="*/ 1129447 w 1774882"/>
                  <a:gd name="connsiteY21" fmla="*/ 55411 h 2599235"/>
                  <a:gd name="connsiteX22" fmla="*/ 1135179 w 1774882"/>
                  <a:gd name="connsiteY22" fmla="*/ 59232 h 2599235"/>
                  <a:gd name="connsiteX23" fmla="*/ 1158088 w 1774882"/>
                  <a:gd name="connsiteY23" fmla="*/ 76422 h 2599235"/>
                  <a:gd name="connsiteX24" fmla="*/ 1161909 w 1774882"/>
                  <a:gd name="connsiteY24" fmla="*/ 78333 h 2599235"/>
                  <a:gd name="connsiteX25" fmla="*/ 1182914 w 1774882"/>
                  <a:gd name="connsiteY25" fmla="*/ 95517 h 2599235"/>
                  <a:gd name="connsiteX26" fmla="*/ 1190557 w 1774882"/>
                  <a:gd name="connsiteY26" fmla="*/ 103159 h 2599235"/>
                  <a:gd name="connsiteX27" fmla="*/ 1207740 w 1774882"/>
                  <a:gd name="connsiteY27" fmla="*/ 118432 h 2599235"/>
                  <a:gd name="connsiteX28" fmla="*/ 1211562 w 1774882"/>
                  <a:gd name="connsiteY28" fmla="*/ 122253 h 2599235"/>
                  <a:gd name="connsiteX29" fmla="*/ 1215377 w 1774882"/>
                  <a:gd name="connsiteY29" fmla="*/ 126075 h 2599235"/>
                  <a:gd name="connsiteX30" fmla="*/ 1242113 w 1774882"/>
                  <a:gd name="connsiteY30" fmla="*/ 152812 h 2599235"/>
                  <a:gd name="connsiteX31" fmla="*/ 1266940 w 1774882"/>
                  <a:gd name="connsiteY31" fmla="*/ 181460 h 2599235"/>
                  <a:gd name="connsiteX32" fmla="*/ 1270755 w 1774882"/>
                  <a:gd name="connsiteY32" fmla="*/ 185274 h 2599235"/>
                  <a:gd name="connsiteX33" fmla="*/ 1274576 w 1774882"/>
                  <a:gd name="connsiteY33" fmla="*/ 189096 h 2599235"/>
                  <a:gd name="connsiteX34" fmla="*/ 1303217 w 1774882"/>
                  <a:gd name="connsiteY34" fmla="*/ 225386 h 2599235"/>
                  <a:gd name="connsiteX35" fmla="*/ 1307039 w 1774882"/>
                  <a:gd name="connsiteY35" fmla="*/ 229201 h 2599235"/>
                  <a:gd name="connsiteX36" fmla="*/ 1333769 w 1774882"/>
                  <a:gd name="connsiteY36" fmla="*/ 267396 h 2599235"/>
                  <a:gd name="connsiteX37" fmla="*/ 1337590 w 1774882"/>
                  <a:gd name="connsiteY37" fmla="*/ 271217 h 2599235"/>
                  <a:gd name="connsiteX38" fmla="*/ 1337590 w 1774882"/>
                  <a:gd name="connsiteY38" fmla="*/ 273128 h 2599235"/>
                  <a:gd name="connsiteX39" fmla="*/ 1368142 w 1774882"/>
                  <a:gd name="connsiteY39" fmla="*/ 320870 h 2599235"/>
                  <a:gd name="connsiteX40" fmla="*/ 1373874 w 1774882"/>
                  <a:gd name="connsiteY40" fmla="*/ 328513 h 2599235"/>
                  <a:gd name="connsiteX41" fmla="*/ 1404426 w 1774882"/>
                  <a:gd name="connsiteY41" fmla="*/ 380076 h 2599235"/>
                  <a:gd name="connsiteX42" fmla="*/ 1406337 w 1774882"/>
                  <a:gd name="connsiteY42" fmla="*/ 383897 h 2599235"/>
                  <a:gd name="connsiteX43" fmla="*/ 1408248 w 1774882"/>
                  <a:gd name="connsiteY43" fmla="*/ 389623 h 2599235"/>
                  <a:gd name="connsiteX44" fmla="*/ 1434978 w 1774882"/>
                  <a:gd name="connsiteY44" fmla="*/ 439275 h 2599235"/>
                  <a:gd name="connsiteX45" fmla="*/ 1438799 w 1774882"/>
                  <a:gd name="connsiteY45" fmla="*/ 445008 h 2599235"/>
                  <a:gd name="connsiteX46" fmla="*/ 1463619 w 1774882"/>
                  <a:gd name="connsiteY46" fmla="*/ 494660 h 2599235"/>
                  <a:gd name="connsiteX47" fmla="*/ 1465536 w 1774882"/>
                  <a:gd name="connsiteY47" fmla="*/ 500392 h 2599235"/>
                  <a:gd name="connsiteX48" fmla="*/ 1465536 w 1774882"/>
                  <a:gd name="connsiteY48" fmla="*/ 504214 h 2599235"/>
                  <a:gd name="connsiteX49" fmla="*/ 1480809 w 1774882"/>
                  <a:gd name="connsiteY49" fmla="*/ 538587 h 2599235"/>
                  <a:gd name="connsiteX50" fmla="*/ 1484630 w 1774882"/>
                  <a:gd name="connsiteY50" fmla="*/ 546223 h 2599235"/>
                  <a:gd name="connsiteX51" fmla="*/ 1503724 w 1774882"/>
                  <a:gd name="connsiteY51" fmla="*/ 590150 h 2599235"/>
                  <a:gd name="connsiteX52" fmla="*/ 1503724 w 1774882"/>
                  <a:gd name="connsiteY52" fmla="*/ 592061 h 2599235"/>
                  <a:gd name="connsiteX53" fmla="*/ 1503724 w 1774882"/>
                  <a:gd name="connsiteY53" fmla="*/ 595882 h 2599235"/>
                  <a:gd name="connsiteX54" fmla="*/ 1528551 w 1774882"/>
                  <a:gd name="connsiteY54" fmla="*/ 658903 h 2599235"/>
                  <a:gd name="connsiteX55" fmla="*/ 1528551 w 1774882"/>
                  <a:gd name="connsiteY55" fmla="*/ 662718 h 2599235"/>
                  <a:gd name="connsiteX56" fmla="*/ 1549555 w 1774882"/>
                  <a:gd name="connsiteY56" fmla="*/ 720013 h 2599235"/>
                  <a:gd name="connsiteX57" fmla="*/ 1551466 w 1774882"/>
                  <a:gd name="connsiteY57" fmla="*/ 725746 h 2599235"/>
                  <a:gd name="connsiteX58" fmla="*/ 1555281 w 1774882"/>
                  <a:gd name="connsiteY58" fmla="*/ 735293 h 2599235"/>
                  <a:gd name="connsiteX59" fmla="*/ 1566739 w 1774882"/>
                  <a:gd name="connsiteY59" fmla="*/ 769672 h 2599235"/>
                  <a:gd name="connsiteX60" fmla="*/ 1570560 w 1774882"/>
                  <a:gd name="connsiteY60" fmla="*/ 781130 h 2599235"/>
                  <a:gd name="connsiteX61" fmla="*/ 1572471 w 1774882"/>
                  <a:gd name="connsiteY61" fmla="*/ 788766 h 2599235"/>
                  <a:gd name="connsiteX62" fmla="*/ 1582018 w 1774882"/>
                  <a:gd name="connsiteY62" fmla="*/ 817414 h 2599235"/>
                  <a:gd name="connsiteX63" fmla="*/ 1585833 w 1774882"/>
                  <a:gd name="connsiteY63" fmla="*/ 832693 h 2599235"/>
                  <a:gd name="connsiteX64" fmla="*/ 1585833 w 1774882"/>
                  <a:gd name="connsiteY64" fmla="*/ 838419 h 2599235"/>
                  <a:gd name="connsiteX65" fmla="*/ 1595380 w 1774882"/>
                  <a:gd name="connsiteY65" fmla="*/ 870888 h 2599235"/>
                  <a:gd name="connsiteX66" fmla="*/ 1599201 w 1774882"/>
                  <a:gd name="connsiteY66" fmla="*/ 886167 h 2599235"/>
                  <a:gd name="connsiteX67" fmla="*/ 1599201 w 1774882"/>
                  <a:gd name="connsiteY67" fmla="*/ 889982 h 2599235"/>
                  <a:gd name="connsiteX68" fmla="*/ 1604933 w 1774882"/>
                  <a:gd name="connsiteY68" fmla="*/ 912904 h 2599235"/>
                  <a:gd name="connsiteX69" fmla="*/ 1610659 w 1774882"/>
                  <a:gd name="connsiteY69" fmla="*/ 933909 h 2599235"/>
                  <a:gd name="connsiteX70" fmla="*/ 1610659 w 1774882"/>
                  <a:gd name="connsiteY70" fmla="*/ 937730 h 2599235"/>
                  <a:gd name="connsiteX71" fmla="*/ 1616391 w 1774882"/>
                  <a:gd name="connsiteY71" fmla="*/ 956824 h 2599235"/>
                  <a:gd name="connsiteX72" fmla="*/ 1622117 w 1774882"/>
                  <a:gd name="connsiteY72" fmla="*/ 979747 h 2599235"/>
                  <a:gd name="connsiteX73" fmla="*/ 1622117 w 1774882"/>
                  <a:gd name="connsiteY73" fmla="*/ 983561 h 2599235"/>
                  <a:gd name="connsiteX74" fmla="*/ 1627849 w 1774882"/>
                  <a:gd name="connsiteY74" fmla="*/ 1004573 h 2599235"/>
                  <a:gd name="connsiteX75" fmla="*/ 1633574 w 1774882"/>
                  <a:gd name="connsiteY75" fmla="*/ 1025578 h 2599235"/>
                  <a:gd name="connsiteX76" fmla="*/ 1633574 w 1774882"/>
                  <a:gd name="connsiteY76" fmla="*/ 1031310 h 2599235"/>
                  <a:gd name="connsiteX77" fmla="*/ 1639307 w 1774882"/>
                  <a:gd name="connsiteY77" fmla="*/ 1058047 h 2599235"/>
                  <a:gd name="connsiteX78" fmla="*/ 1645032 w 1774882"/>
                  <a:gd name="connsiteY78" fmla="*/ 1077147 h 2599235"/>
                  <a:gd name="connsiteX79" fmla="*/ 1645032 w 1774882"/>
                  <a:gd name="connsiteY79" fmla="*/ 1082873 h 2599235"/>
                  <a:gd name="connsiteX80" fmla="*/ 1654579 w 1774882"/>
                  <a:gd name="connsiteY80" fmla="*/ 1124889 h 2599235"/>
                  <a:gd name="connsiteX81" fmla="*/ 1656490 w 1774882"/>
                  <a:gd name="connsiteY81" fmla="*/ 1136347 h 2599235"/>
                  <a:gd name="connsiteX82" fmla="*/ 1669858 w 1774882"/>
                  <a:gd name="connsiteY82" fmla="*/ 1193642 h 2599235"/>
                  <a:gd name="connsiteX83" fmla="*/ 1669858 w 1774882"/>
                  <a:gd name="connsiteY83" fmla="*/ 1195546 h 2599235"/>
                  <a:gd name="connsiteX84" fmla="*/ 1692774 w 1774882"/>
                  <a:gd name="connsiteY84" fmla="*/ 1306316 h 2599235"/>
                  <a:gd name="connsiteX85" fmla="*/ 1692774 w 1774882"/>
                  <a:gd name="connsiteY85" fmla="*/ 1310137 h 2599235"/>
                  <a:gd name="connsiteX86" fmla="*/ 1694685 w 1774882"/>
                  <a:gd name="connsiteY86" fmla="*/ 1323505 h 2599235"/>
                  <a:gd name="connsiteX87" fmla="*/ 1704232 w 1774882"/>
                  <a:gd name="connsiteY87" fmla="*/ 1371247 h 2599235"/>
                  <a:gd name="connsiteX88" fmla="*/ 1708046 w 1774882"/>
                  <a:gd name="connsiteY88" fmla="*/ 1392259 h 2599235"/>
                  <a:gd name="connsiteX89" fmla="*/ 1717593 w 1774882"/>
                  <a:gd name="connsiteY89" fmla="*/ 1441911 h 2599235"/>
                  <a:gd name="connsiteX90" fmla="*/ 1719504 w 1774882"/>
                  <a:gd name="connsiteY90" fmla="*/ 1455279 h 2599235"/>
                  <a:gd name="connsiteX91" fmla="*/ 1719504 w 1774882"/>
                  <a:gd name="connsiteY91" fmla="*/ 1459101 h 2599235"/>
                  <a:gd name="connsiteX92" fmla="*/ 1736694 w 1774882"/>
                  <a:gd name="connsiteY92" fmla="*/ 1567953 h 2599235"/>
                  <a:gd name="connsiteX93" fmla="*/ 1736694 w 1774882"/>
                  <a:gd name="connsiteY93" fmla="*/ 1573685 h 2599235"/>
                  <a:gd name="connsiteX94" fmla="*/ 1736694 w 1774882"/>
                  <a:gd name="connsiteY94" fmla="*/ 1577506 h 2599235"/>
                  <a:gd name="connsiteX95" fmla="*/ 1738598 w 1774882"/>
                  <a:gd name="connsiteY95" fmla="*/ 1596600 h 2599235"/>
                  <a:gd name="connsiteX96" fmla="*/ 1742420 w 1774882"/>
                  <a:gd name="connsiteY96" fmla="*/ 1625248 h 2599235"/>
                  <a:gd name="connsiteX97" fmla="*/ 1742420 w 1774882"/>
                  <a:gd name="connsiteY97" fmla="*/ 1634795 h 2599235"/>
                  <a:gd name="connsiteX98" fmla="*/ 1744330 w 1774882"/>
                  <a:gd name="connsiteY98" fmla="*/ 1651985 h 2599235"/>
                  <a:gd name="connsiteX99" fmla="*/ 1746241 w 1774882"/>
                  <a:gd name="connsiteY99" fmla="*/ 1672996 h 2599235"/>
                  <a:gd name="connsiteX100" fmla="*/ 1748152 w 1774882"/>
                  <a:gd name="connsiteY100" fmla="*/ 1690180 h 2599235"/>
                  <a:gd name="connsiteX101" fmla="*/ 1750056 w 1774882"/>
                  <a:gd name="connsiteY101" fmla="*/ 1709280 h 2599235"/>
                  <a:gd name="connsiteX102" fmla="*/ 1750056 w 1774882"/>
                  <a:gd name="connsiteY102" fmla="*/ 1720738 h 2599235"/>
                  <a:gd name="connsiteX103" fmla="*/ 1753877 w 1774882"/>
                  <a:gd name="connsiteY103" fmla="*/ 1749386 h 2599235"/>
                  <a:gd name="connsiteX104" fmla="*/ 1753877 w 1774882"/>
                  <a:gd name="connsiteY104" fmla="*/ 1764665 h 2599235"/>
                  <a:gd name="connsiteX105" fmla="*/ 1753877 w 1774882"/>
                  <a:gd name="connsiteY105" fmla="*/ 1768480 h 2599235"/>
                  <a:gd name="connsiteX106" fmla="*/ 1757699 w 1774882"/>
                  <a:gd name="connsiteY106" fmla="*/ 1804770 h 2599235"/>
                  <a:gd name="connsiteX107" fmla="*/ 1757699 w 1774882"/>
                  <a:gd name="connsiteY107" fmla="*/ 1816228 h 2599235"/>
                  <a:gd name="connsiteX108" fmla="*/ 1757699 w 1774882"/>
                  <a:gd name="connsiteY108" fmla="*/ 1827686 h 2599235"/>
                  <a:gd name="connsiteX109" fmla="*/ 1757699 w 1774882"/>
                  <a:gd name="connsiteY109" fmla="*/ 1841054 h 2599235"/>
                  <a:gd name="connsiteX110" fmla="*/ 1761520 w 1774882"/>
                  <a:gd name="connsiteY110" fmla="*/ 1877338 h 2599235"/>
                  <a:gd name="connsiteX111" fmla="*/ 1761520 w 1774882"/>
                  <a:gd name="connsiteY111" fmla="*/ 1881160 h 2599235"/>
                  <a:gd name="connsiteX112" fmla="*/ 1761520 w 1774882"/>
                  <a:gd name="connsiteY112" fmla="*/ 1888796 h 2599235"/>
                  <a:gd name="connsiteX113" fmla="*/ 1763424 w 1774882"/>
                  <a:gd name="connsiteY113" fmla="*/ 1915540 h 2599235"/>
                  <a:gd name="connsiteX114" fmla="*/ 1765335 w 1774882"/>
                  <a:gd name="connsiteY114" fmla="*/ 1942270 h 2599235"/>
                  <a:gd name="connsiteX115" fmla="*/ 1765335 w 1774882"/>
                  <a:gd name="connsiteY115" fmla="*/ 1949913 h 2599235"/>
                  <a:gd name="connsiteX116" fmla="*/ 1765335 w 1774882"/>
                  <a:gd name="connsiteY116" fmla="*/ 1953734 h 2599235"/>
                  <a:gd name="connsiteX117" fmla="*/ 1769157 w 1774882"/>
                  <a:gd name="connsiteY117" fmla="*/ 1990018 h 2599235"/>
                  <a:gd name="connsiteX118" fmla="*/ 1769157 w 1774882"/>
                  <a:gd name="connsiteY118" fmla="*/ 2005298 h 2599235"/>
                  <a:gd name="connsiteX119" fmla="*/ 1769157 w 1774882"/>
                  <a:gd name="connsiteY119" fmla="*/ 2016755 h 2599235"/>
                  <a:gd name="connsiteX120" fmla="*/ 1769157 w 1774882"/>
                  <a:gd name="connsiteY120" fmla="*/ 2028213 h 2599235"/>
                  <a:gd name="connsiteX121" fmla="*/ 1771067 w 1774882"/>
                  <a:gd name="connsiteY121" fmla="*/ 2066408 h 2599235"/>
                  <a:gd name="connsiteX122" fmla="*/ 1771067 w 1774882"/>
                  <a:gd name="connsiteY122" fmla="*/ 2072140 h 2599235"/>
                  <a:gd name="connsiteX123" fmla="*/ 1771067 w 1774882"/>
                  <a:gd name="connsiteY123" fmla="*/ 2081687 h 2599235"/>
                  <a:gd name="connsiteX124" fmla="*/ 1771067 w 1774882"/>
                  <a:gd name="connsiteY124" fmla="*/ 2104602 h 2599235"/>
                  <a:gd name="connsiteX125" fmla="*/ 1772971 w 1774882"/>
                  <a:gd name="connsiteY125" fmla="*/ 2137072 h 2599235"/>
                  <a:gd name="connsiteX126" fmla="*/ 1772971 w 1774882"/>
                  <a:gd name="connsiteY126" fmla="*/ 2140886 h 2599235"/>
                  <a:gd name="connsiteX127" fmla="*/ 1774882 w 1774882"/>
                  <a:gd name="connsiteY127" fmla="*/ 2179081 h 2599235"/>
                  <a:gd name="connsiteX128" fmla="*/ 1774882 w 1774882"/>
                  <a:gd name="connsiteY128" fmla="*/ 2194360 h 2599235"/>
                  <a:gd name="connsiteX129" fmla="*/ 1774882 w 1774882"/>
                  <a:gd name="connsiteY129" fmla="*/ 2211550 h 2599235"/>
                  <a:gd name="connsiteX130" fmla="*/ 1774882 w 1774882"/>
                  <a:gd name="connsiteY130" fmla="*/ 2226829 h 2599235"/>
                  <a:gd name="connsiteX131" fmla="*/ 1774882 w 1774882"/>
                  <a:gd name="connsiteY131" fmla="*/ 2261203 h 2599235"/>
                  <a:gd name="connsiteX132" fmla="*/ 1774882 w 1774882"/>
                  <a:gd name="connsiteY132" fmla="*/ 2270756 h 2599235"/>
                  <a:gd name="connsiteX133" fmla="*/ 1774882 w 1774882"/>
                  <a:gd name="connsiteY133" fmla="*/ 2272667 h 2599235"/>
                  <a:gd name="connsiteX134" fmla="*/ 1774882 w 1774882"/>
                  <a:gd name="connsiteY134" fmla="*/ 2320409 h 2599235"/>
                  <a:gd name="connsiteX135" fmla="*/ 1774882 w 1774882"/>
                  <a:gd name="connsiteY135" fmla="*/ 2329956 h 2599235"/>
                  <a:gd name="connsiteX136" fmla="*/ 1774882 w 1774882"/>
                  <a:gd name="connsiteY136" fmla="*/ 2345235 h 2599235"/>
                  <a:gd name="connsiteX137" fmla="*/ 1774882 w 1774882"/>
                  <a:gd name="connsiteY137" fmla="*/ 2368150 h 2599235"/>
                  <a:gd name="connsiteX138" fmla="*/ 1774882 w 1774882"/>
                  <a:gd name="connsiteY138" fmla="*/ 2387251 h 2599235"/>
                  <a:gd name="connsiteX139" fmla="*/ 1774882 w 1774882"/>
                  <a:gd name="connsiteY139" fmla="*/ 2412077 h 2599235"/>
                  <a:gd name="connsiteX140" fmla="*/ 1774882 w 1774882"/>
                  <a:gd name="connsiteY140" fmla="*/ 2425446 h 2599235"/>
                  <a:gd name="connsiteX141" fmla="*/ 1774882 w 1774882"/>
                  <a:gd name="connsiteY141" fmla="*/ 2448361 h 2599235"/>
                  <a:gd name="connsiteX142" fmla="*/ 1774882 w 1774882"/>
                  <a:gd name="connsiteY142" fmla="*/ 2478920 h 2599235"/>
                  <a:gd name="connsiteX143" fmla="*/ 1774882 w 1774882"/>
                  <a:gd name="connsiteY143" fmla="*/ 2490377 h 2599235"/>
                  <a:gd name="connsiteX144" fmla="*/ 1774882 w 1774882"/>
                  <a:gd name="connsiteY144" fmla="*/ 2513293 h 2599235"/>
                  <a:gd name="connsiteX145" fmla="*/ 1774882 w 1774882"/>
                  <a:gd name="connsiteY145" fmla="*/ 2543851 h 2599235"/>
                  <a:gd name="connsiteX146" fmla="*/ 1774882 w 1774882"/>
                  <a:gd name="connsiteY146" fmla="*/ 2553398 h 2599235"/>
                  <a:gd name="connsiteX147" fmla="*/ 1774882 w 1774882"/>
                  <a:gd name="connsiteY147" fmla="*/ 2599235 h 2599235"/>
                  <a:gd name="connsiteX148" fmla="*/ 795268 w 1774882"/>
                  <a:gd name="connsiteY148" fmla="*/ 2599235 h 2599235"/>
                  <a:gd name="connsiteX149" fmla="*/ 795268 w 1774882"/>
                  <a:gd name="connsiteY149" fmla="*/ 2543851 h 2599235"/>
                  <a:gd name="connsiteX150" fmla="*/ 795268 w 1774882"/>
                  <a:gd name="connsiteY150" fmla="*/ 2513293 h 2599235"/>
                  <a:gd name="connsiteX151" fmla="*/ 795268 w 1774882"/>
                  <a:gd name="connsiteY151" fmla="*/ 2478920 h 2599235"/>
                  <a:gd name="connsiteX152" fmla="*/ 795268 w 1774882"/>
                  <a:gd name="connsiteY152" fmla="*/ 2448361 h 2599235"/>
                  <a:gd name="connsiteX153" fmla="*/ 795268 w 1774882"/>
                  <a:gd name="connsiteY153" fmla="*/ 2412077 h 2599235"/>
                  <a:gd name="connsiteX154" fmla="*/ 795268 w 1774882"/>
                  <a:gd name="connsiteY154" fmla="*/ 2387251 h 2599235"/>
                  <a:gd name="connsiteX155" fmla="*/ 795268 w 1774882"/>
                  <a:gd name="connsiteY155" fmla="*/ 2345235 h 2599235"/>
                  <a:gd name="connsiteX156" fmla="*/ 795268 w 1774882"/>
                  <a:gd name="connsiteY156" fmla="*/ 2329956 h 2599235"/>
                  <a:gd name="connsiteX157" fmla="*/ 793364 w 1774882"/>
                  <a:gd name="connsiteY157" fmla="*/ 2272667 h 2599235"/>
                  <a:gd name="connsiteX158" fmla="*/ 793364 w 1774882"/>
                  <a:gd name="connsiteY158" fmla="*/ 2263113 h 2599235"/>
                  <a:gd name="connsiteX159" fmla="*/ 791453 w 1774882"/>
                  <a:gd name="connsiteY159" fmla="*/ 2213461 h 2599235"/>
                  <a:gd name="connsiteX160" fmla="*/ 791453 w 1774882"/>
                  <a:gd name="connsiteY160" fmla="*/ 2196271 h 2599235"/>
                  <a:gd name="connsiteX161" fmla="*/ 787632 w 1774882"/>
                  <a:gd name="connsiteY161" fmla="*/ 2140886 h 2599235"/>
                  <a:gd name="connsiteX162" fmla="*/ 787632 w 1774882"/>
                  <a:gd name="connsiteY162" fmla="*/ 2137072 h 2599235"/>
                  <a:gd name="connsiteX163" fmla="*/ 783810 w 1774882"/>
                  <a:gd name="connsiteY163" fmla="*/ 2081687 h 2599235"/>
                  <a:gd name="connsiteX164" fmla="*/ 783810 w 1774882"/>
                  <a:gd name="connsiteY164" fmla="*/ 2072140 h 2599235"/>
                  <a:gd name="connsiteX165" fmla="*/ 779995 w 1774882"/>
                  <a:gd name="connsiteY165" fmla="*/ 2016755 h 2599235"/>
                  <a:gd name="connsiteX166" fmla="*/ 779995 w 1774882"/>
                  <a:gd name="connsiteY166" fmla="*/ 2005298 h 2599235"/>
                  <a:gd name="connsiteX167" fmla="*/ 776174 w 1774882"/>
                  <a:gd name="connsiteY167" fmla="*/ 1949913 h 2599235"/>
                  <a:gd name="connsiteX168" fmla="*/ 776174 w 1774882"/>
                  <a:gd name="connsiteY168" fmla="*/ 1942270 h 2599235"/>
                  <a:gd name="connsiteX169" fmla="*/ 770448 w 1774882"/>
                  <a:gd name="connsiteY169" fmla="*/ 1890707 h 2599235"/>
                  <a:gd name="connsiteX170" fmla="*/ 770448 w 1774882"/>
                  <a:gd name="connsiteY170" fmla="*/ 1883071 h 2599235"/>
                  <a:gd name="connsiteX171" fmla="*/ 764716 w 1774882"/>
                  <a:gd name="connsiteY171" fmla="*/ 1829597 h 2599235"/>
                  <a:gd name="connsiteX172" fmla="*/ 764716 w 1774882"/>
                  <a:gd name="connsiteY172" fmla="*/ 1818139 h 2599235"/>
                  <a:gd name="connsiteX173" fmla="*/ 758991 w 1774882"/>
                  <a:gd name="connsiteY173" fmla="*/ 1764665 h 2599235"/>
                  <a:gd name="connsiteX174" fmla="*/ 758991 w 1774882"/>
                  <a:gd name="connsiteY174" fmla="*/ 1749386 h 2599235"/>
                  <a:gd name="connsiteX175" fmla="*/ 753258 w 1774882"/>
                  <a:gd name="connsiteY175" fmla="*/ 1707370 h 2599235"/>
                  <a:gd name="connsiteX176" fmla="*/ 751354 w 1774882"/>
                  <a:gd name="connsiteY176" fmla="*/ 1688276 h 2599235"/>
                  <a:gd name="connsiteX177" fmla="*/ 745622 w 1774882"/>
                  <a:gd name="connsiteY177" fmla="*/ 1650074 h 2599235"/>
                  <a:gd name="connsiteX178" fmla="*/ 743711 w 1774882"/>
                  <a:gd name="connsiteY178" fmla="*/ 1632891 h 2599235"/>
                  <a:gd name="connsiteX179" fmla="*/ 737986 w 1774882"/>
                  <a:gd name="connsiteY179" fmla="*/ 1594696 h 2599235"/>
                  <a:gd name="connsiteX180" fmla="*/ 736075 w 1774882"/>
                  <a:gd name="connsiteY180" fmla="*/ 1575596 h 2599235"/>
                  <a:gd name="connsiteX181" fmla="*/ 736075 w 1774882"/>
                  <a:gd name="connsiteY181" fmla="*/ 1566049 h 2599235"/>
                  <a:gd name="connsiteX182" fmla="*/ 718885 w 1774882"/>
                  <a:gd name="connsiteY182" fmla="*/ 1457190 h 2599235"/>
                  <a:gd name="connsiteX183" fmla="*/ 716981 w 1774882"/>
                  <a:gd name="connsiteY183" fmla="*/ 1441911 h 2599235"/>
                  <a:gd name="connsiteX184" fmla="*/ 707427 w 1774882"/>
                  <a:gd name="connsiteY184" fmla="*/ 1392259 h 2599235"/>
                  <a:gd name="connsiteX185" fmla="*/ 703613 w 1774882"/>
                  <a:gd name="connsiteY185" fmla="*/ 1371247 h 2599235"/>
                  <a:gd name="connsiteX186" fmla="*/ 694066 w 1774882"/>
                  <a:gd name="connsiteY186" fmla="*/ 1323505 h 2599235"/>
                  <a:gd name="connsiteX187" fmla="*/ 690244 w 1774882"/>
                  <a:gd name="connsiteY187" fmla="*/ 1306316 h 2599235"/>
                  <a:gd name="connsiteX188" fmla="*/ 667329 w 1774882"/>
                  <a:gd name="connsiteY188" fmla="*/ 1195546 h 2599235"/>
                  <a:gd name="connsiteX189" fmla="*/ 667329 w 1774882"/>
                  <a:gd name="connsiteY189" fmla="*/ 1191731 h 2599235"/>
                  <a:gd name="connsiteX190" fmla="*/ 653960 w 1774882"/>
                  <a:gd name="connsiteY190" fmla="*/ 1134436 h 2599235"/>
                  <a:gd name="connsiteX191" fmla="*/ 650145 w 1774882"/>
                  <a:gd name="connsiteY191" fmla="*/ 1121068 h 2599235"/>
                  <a:gd name="connsiteX192" fmla="*/ 640592 w 1774882"/>
                  <a:gd name="connsiteY192" fmla="*/ 1079051 h 2599235"/>
                  <a:gd name="connsiteX193" fmla="*/ 634866 w 1774882"/>
                  <a:gd name="connsiteY193" fmla="*/ 1054225 h 2599235"/>
                  <a:gd name="connsiteX194" fmla="*/ 627230 w 1774882"/>
                  <a:gd name="connsiteY194" fmla="*/ 1027488 h 2599235"/>
                  <a:gd name="connsiteX195" fmla="*/ 619587 w 1774882"/>
                  <a:gd name="connsiteY195" fmla="*/ 1000751 h 2599235"/>
                  <a:gd name="connsiteX196" fmla="*/ 613861 w 1774882"/>
                  <a:gd name="connsiteY196" fmla="*/ 979747 h 2599235"/>
                  <a:gd name="connsiteX197" fmla="*/ 606225 w 1774882"/>
                  <a:gd name="connsiteY197" fmla="*/ 951099 h 2599235"/>
                  <a:gd name="connsiteX198" fmla="*/ 600493 w 1774882"/>
                  <a:gd name="connsiteY198" fmla="*/ 932005 h 2599235"/>
                  <a:gd name="connsiteX199" fmla="*/ 592857 w 1774882"/>
                  <a:gd name="connsiteY199" fmla="*/ 907172 h 2599235"/>
                  <a:gd name="connsiteX200" fmla="*/ 587131 w 1774882"/>
                  <a:gd name="connsiteY200" fmla="*/ 884256 h 2599235"/>
                  <a:gd name="connsiteX201" fmla="*/ 581399 w 1774882"/>
                  <a:gd name="connsiteY201" fmla="*/ 867067 h 2599235"/>
                  <a:gd name="connsiteX202" fmla="*/ 571852 w 1774882"/>
                  <a:gd name="connsiteY202" fmla="*/ 834604 h 2599235"/>
                  <a:gd name="connsiteX203" fmla="*/ 566120 w 1774882"/>
                  <a:gd name="connsiteY203" fmla="*/ 815503 h 2599235"/>
                  <a:gd name="connsiteX204" fmla="*/ 556573 w 1774882"/>
                  <a:gd name="connsiteY204" fmla="*/ 786856 h 2599235"/>
                  <a:gd name="connsiteX205" fmla="*/ 550847 w 1774882"/>
                  <a:gd name="connsiteY205" fmla="*/ 769672 h 2599235"/>
                  <a:gd name="connsiteX206" fmla="*/ 539389 w 1774882"/>
                  <a:gd name="connsiteY206" fmla="*/ 735293 h 2599235"/>
                  <a:gd name="connsiteX207" fmla="*/ 533657 w 1774882"/>
                  <a:gd name="connsiteY207" fmla="*/ 720013 h 2599235"/>
                  <a:gd name="connsiteX208" fmla="*/ 512652 w 1774882"/>
                  <a:gd name="connsiteY208" fmla="*/ 662718 h 2599235"/>
                  <a:gd name="connsiteX209" fmla="*/ 510748 w 1774882"/>
                  <a:gd name="connsiteY209" fmla="*/ 656992 h 2599235"/>
                  <a:gd name="connsiteX210" fmla="*/ 485922 w 1774882"/>
                  <a:gd name="connsiteY210" fmla="*/ 593971 h 2599235"/>
                  <a:gd name="connsiteX211" fmla="*/ 484011 w 1774882"/>
                  <a:gd name="connsiteY211" fmla="*/ 586329 h 2599235"/>
                  <a:gd name="connsiteX212" fmla="*/ 464917 w 1774882"/>
                  <a:gd name="connsiteY212" fmla="*/ 542408 h 2599235"/>
                  <a:gd name="connsiteX213" fmla="*/ 461096 w 1774882"/>
                  <a:gd name="connsiteY213" fmla="*/ 534765 h 2599235"/>
                  <a:gd name="connsiteX214" fmla="*/ 445817 w 1774882"/>
                  <a:gd name="connsiteY214" fmla="*/ 500392 h 2599235"/>
                  <a:gd name="connsiteX215" fmla="*/ 442002 w 1774882"/>
                  <a:gd name="connsiteY215" fmla="*/ 490839 h 2599235"/>
                  <a:gd name="connsiteX216" fmla="*/ 417176 w 1774882"/>
                  <a:gd name="connsiteY216" fmla="*/ 441186 h 2599235"/>
                  <a:gd name="connsiteX217" fmla="*/ 413354 w 1774882"/>
                  <a:gd name="connsiteY217" fmla="*/ 435461 h 2599235"/>
                  <a:gd name="connsiteX218" fmla="*/ 386624 w 1774882"/>
                  <a:gd name="connsiteY218" fmla="*/ 385801 h 2599235"/>
                  <a:gd name="connsiteX219" fmla="*/ 380892 w 1774882"/>
                  <a:gd name="connsiteY219" fmla="*/ 376254 h 2599235"/>
                  <a:gd name="connsiteX220" fmla="*/ 350340 w 1774882"/>
                  <a:gd name="connsiteY220" fmla="*/ 324691 h 2599235"/>
                  <a:gd name="connsiteX221" fmla="*/ 344608 w 1774882"/>
                  <a:gd name="connsiteY221" fmla="*/ 317055 h 2599235"/>
                  <a:gd name="connsiteX222" fmla="*/ 314056 w 1774882"/>
                  <a:gd name="connsiteY222" fmla="*/ 269307 h 2599235"/>
                  <a:gd name="connsiteX223" fmla="*/ 310241 w 1774882"/>
                  <a:gd name="connsiteY223" fmla="*/ 263581 h 2599235"/>
                  <a:gd name="connsiteX224" fmla="*/ 283504 w 1774882"/>
                  <a:gd name="connsiteY224" fmla="*/ 225386 h 2599235"/>
                  <a:gd name="connsiteX225" fmla="*/ 281593 w 1774882"/>
                  <a:gd name="connsiteY225" fmla="*/ 221565 h 2599235"/>
                  <a:gd name="connsiteX226" fmla="*/ 252952 w 1774882"/>
                  <a:gd name="connsiteY226" fmla="*/ 185274 h 2599235"/>
                  <a:gd name="connsiteX227" fmla="*/ 247220 w 1774882"/>
                  <a:gd name="connsiteY227" fmla="*/ 177638 h 2599235"/>
                  <a:gd name="connsiteX228" fmla="*/ 222400 w 1774882"/>
                  <a:gd name="connsiteY228" fmla="*/ 148990 h 2599235"/>
                  <a:gd name="connsiteX229" fmla="*/ 195663 w 1774882"/>
                  <a:gd name="connsiteY229" fmla="*/ 122253 h 2599235"/>
                  <a:gd name="connsiteX230" fmla="*/ 188027 w 1774882"/>
                  <a:gd name="connsiteY230" fmla="*/ 114617 h 2599235"/>
                  <a:gd name="connsiteX231" fmla="*/ 170837 w 1774882"/>
                  <a:gd name="connsiteY231" fmla="*/ 99338 h 2599235"/>
                  <a:gd name="connsiteX232" fmla="*/ 163201 w 1774882"/>
                  <a:gd name="connsiteY232" fmla="*/ 91702 h 2599235"/>
                  <a:gd name="connsiteX233" fmla="*/ 142196 w 1774882"/>
                  <a:gd name="connsiteY233" fmla="*/ 74512 h 2599235"/>
                  <a:gd name="connsiteX234" fmla="*/ 138375 w 1774882"/>
                  <a:gd name="connsiteY234" fmla="*/ 72601 h 2599235"/>
                  <a:gd name="connsiteX235" fmla="*/ 115459 w 1774882"/>
                  <a:gd name="connsiteY235" fmla="*/ 55411 h 2599235"/>
                  <a:gd name="connsiteX236" fmla="*/ 109734 w 1774882"/>
                  <a:gd name="connsiteY236" fmla="*/ 51590 h 2599235"/>
                  <a:gd name="connsiteX237" fmla="*/ 92550 w 1774882"/>
                  <a:gd name="connsiteY237" fmla="*/ 40132 h 2599235"/>
                  <a:gd name="connsiteX238" fmla="*/ 82997 w 1774882"/>
                  <a:gd name="connsiteY238" fmla="*/ 34406 h 2599235"/>
                  <a:gd name="connsiteX239" fmla="*/ 69628 w 1774882"/>
                  <a:gd name="connsiteY239" fmla="*/ 26770 h 2599235"/>
                  <a:gd name="connsiteX240" fmla="*/ 60081 w 1774882"/>
                  <a:gd name="connsiteY240" fmla="*/ 21038 h 2599235"/>
                  <a:gd name="connsiteX241" fmla="*/ 46719 w 1774882"/>
                  <a:gd name="connsiteY241" fmla="*/ 15306 h 2599235"/>
                  <a:gd name="connsiteX242" fmla="*/ 35262 w 1774882"/>
                  <a:gd name="connsiteY242" fmla="*/ 11491 h 2599235"/>
                  <a:gd name="connsiteX243" fmla="*/ 23804 w 1774882"/>
                  <a:gd name="connsiteY243" fmla="*/ 7669 h 2599235"/>
                  <a:gd name="connsiteX244" fmla="*/ 12346 w 1774882"/>
                  <a:gd name="connsiteY244" fmla="*/ 3848 h 2599235"/>
                  <a:gd name="connsiteX245" fmla="*/ 6617 w 1774882"/>
                  <a:gd name="connsiteY245" fmla="*/ 1937 h 2599235"/>
                  <a:gd name="connsiteX246" fmla="*/ 0 w 1774882"/>
                  <a:gd name="connsiteY246" fmla="*/ 0 h 2599235"/>
                  <a:gd name="connsiteX247" fmla="*/ 810 w 1774882"/>
                  <a:gd name="connsiteY247" fmla="*/ 0 h 2599235"/>
                  <a:gd name="connsiteX248" fmla="*/ 888 w 1774882"/>
                  <a:gd name="connsiteY248" fmla="*/ 26 h 2599235"/>
                  <a:gd name="connsiteX249" fmla="*/ 2538 w 1774882"/>
                  <a:gd name="connsiteY249" fmla="*/ 577 h 25992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Lst>
                <a:rect l="l" t="t" r="r" b="b"/>
                <a:pathLst>
                  <a:path w="1774882" h="2599235">
                    <a:moveTo>
                      <a:pt x="2538" y="577"/>
                    </a:moveTo>
                    <a:lnTo>
                      <a:pt x="8525" y="1937"/>
                    </a:lnTo>
                    <a:lnTo>
                      <a:pt x="936582" y="1937"/>
                    </a:lnTo>
                    <a:cubicBezTo>
                      <a:pt x="946129" y="1937"/>
                      <a:pt x="957587" y="1937"/>
                      <a:pt x="967134" y="1937"/>
                    </a:cubicBezTo>
                    <a:cubicBezTo>
                      <a:pt x="969045" y="1937"/>
                      <a:pt x="970956" y="1937"/>
                      <a:pt x="970956" y="1937"/>
                    </a:cubicBezTo>
                    <a:cubicBezTo>
                      <a:pt x="972860" y="1937"/>
                      <a:pt x="976681" y="1937"/>
                      <a:pt x="976681" y="1937"/>
                    </a:cubicBezTo>
                    <a:cubicBezTo>
                      <a:pt x="980503" y="1937"/>
                      <a:pt x="984317" y="1937"/>
                      <a:pt x="988139" y="1937"/>
                    </a:cubicBezTo>
                    <a:cubicBezTo>
                      <a:pt x="991960" y="3848"/>
                      <a:pt x="995775" y="3848"/>
                      <a:pt x="999597" y="3848"/>
                    </a:cubicBezTo>
                    <a:cubicBezTo>
                      <a:pt x="1003412" y="5759"/>
                      <a:pt x="1007233" y="5759"/>
                      <a:pt x="1011054" y="5759"/>
                    </a:cubicBezTo>
                    <a:cubicBezTo>
                      <a:pt x="1012965" y="5759"/>
                      <a:pt x="1014869" y="5759"/>
                      <a:pt x="1016780" y="5759"/>
                    </a:cubicBezTo>
                    <a:cubicBezTo>
                      <a:pt x="1018691" y="5759"/>
                      <a:pt x="1022512" y="5759"/>
                      <a:pt x="1022512" y="5759"/>
                    </a:cubicBezTo>
                    <a:cubicBezTo>
                      <a:pt x="1026334" y="7669"/>
                      <a:pt x="1030148" y="9580"/>
                      <a:pt x="1033970" y="9580"/>
                    </a:cubicBezTo>
                    <a:cubicBezTo>
                      <a:pt x="1037785" y="11491"/>
                      <a:pt x="1041606" y="13395"/>
                      <a:pt x="1045428" y="13395"/>
                    </a:cubicBezTo>
                    <a:cubicBezTo>
                      <a:pt x="1049243" y="13395"/>
                      <a:pt x="1053064" y="17216"/>
                      <a:pt x="1056885" y="17216"/>
                    </a:cubicBezTo>
                    <a:cubicBezTo>
                      <a:pt x="1058790" y="19127"/>
                      <a:pt x="1060700" y="19127"/>
                      <a:pt x="1062611" y="19127"/>
                    </a:cubicBezTo>
                    <a:cubicBezTo>
                      <a:pt x="1064522" y="21038"/>
                      <a:pt x="1066432" y="21038"/>
                      <a:pt x="1066432" y="21038"/>
                    </a:cubicBezTo>
                    <a:cubicBezTo>
                      <a:pt x="1070247" y="22949"/>
                      <a:pt x="1075979" y="24859"/>
                      <a:pt x="1079794" y="26770"/>
                    </a:cubicBezTo>
                    <a:cubicBezTo>
                      <a:pt x="1083616" y="28674"/>
                      <a:pt x="1085526" y="32495"/>
                      <a:pt x="1089348" y="32495"/>
                    </a:cubicBezTo>
                    <a:cubicBezTo>
                      <a:pt x="1093163" y="34406"/>
                      <a:pt x="1098895" y="38228"/>
                      <a:pt x="1102716" y="40132"/>
                    </a:cubicBezTo>
                    <a:cubicBezTo>
                      <a:pt x="1106531" y="42043"/>
                      <a:pt x="1108442" y="43953"/>
                      <a:pt x="1110353" y="43953"/>
                    </a:cubicBezTo>
                    <a:cubicBezTo>
                      <a:pt x="1112263" y="43953"/>
                      <a:pt x="1112263" y="43953"/>
                      <a:pt x="1112263" y="43953"/>
                    </a:cubicBezTo>
                    <a:cubicBezTo>
                      <a:pt x="1117989" y="47775"/>
                      <a:pt x="1123721" y="51590"/>
                      <a:pt x="1129447" y="55411"/>
                    </a:cubicBezTo>
                    <a:cubicBezTo>
                      <a:pt x="1131357" y="57322"/>
                      <a:pt x="1133268" y="59232"/>
                      <a:pt x="1135179" y="59232"/>
                    </a:cubicBezTo>
                    <a:cubicBezTo>
                      <a:pt x="1142815" y="64965"/>
                      <a:pt x="1150452" y="70690"/>
                      <a:pt x="1158088" y="76422"/>
                    </a:cubicBezTo>
                    <a:cubicBezTo>
                      <a:pt x="1159999" y="78333"/>
                      <a:pt x="1161909" y="78333"/>
                      <a:pt x="1161909" y="78333"/>
                    </a:cubicBezTo>
                    <a:cubicBezTo>
                      <a:pt x="1169552" y="84059"/>
                      <a:pt x="1175278" y="89791"/>
                      <a:pt x="1182914" y="95517"/>
                    </a:cubicBezTo>
                    <a:cubicBezTo>
                      <a:pt x="1184825" y="99338"/>
                      <a:pt x="1188646" y="101249"/>
                      <a:pt x="1190557" y="103159"/>
                    </a:cubicBezTo>
                    <a:cubicBezTo>
                      <a:pt x="1196283" y="108885"/>
                      <a:pt x="1202008" y="112706"/>
                      <a:pt x="1207740" y="118432"/>
                    </a:cubicBezTo>
                    <a:cubicBezTo>
                      <a:pt x="1207740" y="120349"/>
                      <a:pt x="1211562" y="122253"/>
                      <a:pt x="1211562" y="122253"/>
                    </a:cubicBezTo>
                    <a:cubicBezTo>
                      <a:pt x="1213466" y="124164"/>
                      <a:pt x="1215377" y="126075"/>
                      <a:pt x="1215377" y="126075"/>
                    </a:cubicBezTo>
                    <a:cubicBezTo>
                      <a:pt x="1224924" y="133711"/>
                      <a:pt x="1232566" y="143265"/>
                      <a:pt x="1242113" y="152812"/>
                    </a:cubicBezTo>
                    <a:cubicBezTo>
                      <a:pt x="1249750" y="162359"/>
                      <a:pt x="1259297" y="171912"/>
                      <a:pt x="1266940" y="181460"/>
                    </a:cubicBezTo>
                    <a:cubicBezTo>
                      <a:pt x="1268844" y="183370"/>
                      <a:pt x="1270755" y="185274"/>
                      <a:pt x="1270755" y="185274"/>
                    </a:cubicBezTo>
                    <a:cubicBezTo>
                      <a:pt x="1272665" y="187192"/>
                      <a:pt x="1274576" y="189096"/>
                      <a:pt x="1274576" y="189096"/>
                    </a:cubicBezTo>
                    <a:cubicBezTo>
                      <a:pt x="1284123" y="200553"/>
                      <a:pt x="1293670" y="212011"/>
                      <a:pt x="1303217" y="225386"/>
                    </a:cubicBezTo>
                    <a:cubicBezTo>
                      <a:pt x="1307039" y="227290"/>
                      <a:pt x="1307039" y="229201"/>
                      <a:pt x="1307039" y="229201"/>
                    </a:cubicBezTo>
                    <a:cubicBezTo>
                      <a:pt x="1316586" y="240659"/>
                      <a:pt x="1324222" y="254034"/>
                      <a:pt x="1333769" y="267396"/>
                    </a:cubicBezTo>
                    <a:cubicBezTo>
                      <a:pt x="1335680" y="267396"/>
                      <a:pt x="1337590" y="271217"/>
                      <a:pt x="1337590" y="271217"/>
                    </a:cubicBezTo>
                    <a:cubicBezTo>
                      <a:pt x="1337590" y="273128"/>
                      <a:pt x="1337590" y="273128"/>
                      <a:pt x="1337590" y="273128"/>
                    </a:cubicBezTo>
                    <a:cubicBezTo>
                      <a:pt x="1347137" y="288407"/>
                      <a:pt x="1358595" y="303686"/>
                      <a:pt x="1368142" y="320870"/>
                    </a:cubicBezTo>
                    <a:cubicBezTo>
                      <a:pt x="1370053" y="322780"/>
                      <a:pt x="1373874" y="326602"/>
                      <a:pt x="1373874" y="328513"/>
                    </a:cubicBezTo>
                    <a:cubicBezTo>
                      <a:pt x="1385332" y="345696"/>
                      <a:pt x="1394879" y="362886"/>
                      <a:pt x="1404426" y="380076"/>
                    </a:cubicBezTo>
                    <a:cubicBezTo>
                      <a:pt x="1406337" y="381987"/>
                      <a:pt x="1406337" y="383897"/>
                      <a:pt x="1406337" y="383897"/>
                    </a:cubicBezTo>
                    <a:cubicBezTo>
                      <a:pt x="1408248" y="385801"/>
                      <a:pt x="1408248" y="389623"/>
                      <a:pt x="1408248" y="389623"/>
                    </a:cubicBezTo>
                    <a:cubicBezTo>
                      <a:pt x="1417795" y="404902"/>
                      <a:pt x="1427342" y="422092"/>
                      <a:pt x="1434978" y="439275"/>
                    </a:cubicBezTo>
                    <a:cubicBezTo>
                      <a:pt x="1436889" y="441186"/>
                      <a:pt x="1438799" y="443097"/>
                      <a:pt x="1438799" y="445008"/>
                    </a:cubicBezTo>
                    <a:cubicBezTo>
                      <a:pt x="1448346" y="460287"/>
                      <a:pt x="1455983" y="477477"/>
                      <a:pt x="1463619" y="494660"/>
                    </a:cubicBezTo>
                    <a:cubicBezTo>
                      <a:pt x="1465536" y="496571"/>
                      <a:pt x="1465536" y="498481"/>
                      <a:pt x="1465536" y="500392"/>
                    </a:cubicBezTo>
                    <a:cubicBezTo>
                      <a:pt x="1465536" y="502303"/>
                      <a:pt x="1465536" y="504214"/>
                      <a:pt x="1465536" y="504214"/>
                    </a:cubicBezTo>
                    <a:cubicBezTo>
                      <a:pt x="1471262" y="515671"/>
                      <a:pt x="1475083" y="527129"/>
                      <a:pt x="1480809" y="538587"/>
                    </a:cubicBezTo>
                    <a:cubicBezTo>
                      <a:pt x="1482720" y="540498"/>
                      <a:pt x="1484630" y="544319"/>
                      <a:pt x="1484630" y="546223"/>
                    </a:cubicBezTo>
                    <a:cubicBezTo>
                      <a:pt x="1492267" y="561502"/>
                      <a:pt x="1497992" y="574871"/>
                      <a:pt x="1503724" y="590150"/>
                    </a:cubicBezTo>
                    <a:cubicBezTo>
                      <a:pt x="1503724" y="592061"/>
                      <a:pt x="1503724" y="592061"/>
                      <a:pt x="1503724" y="592061"/>
                    </a:cubicBezTo>
                    <a:cubicBezTo>
                      <a:pt x="1503724" y="592061"/>
                      <a:pt x="1503724" y="595882"/>
                      <a:pt x="1503724" y="595882"/>
                    </a:cubicBezTo>
                    <a:cubicBezTo>
                      <a:pt x="1511361" y="614976"/>
                      <a:pt x="1520908" y="637898"/>
                      <a:pt x="1528551" y="658903"/>
                    </a:cubicBezTo>
                    <a:cubicBezTo>
                      <a:pt x="1528551" y="660814"/>
                      <a:pt x="1528551" y="662718"/>
                      <a:pt x="1528551" y="662718"/>
                    </a:cubicBezTo>
                    <a:cubicBezTo>
                      <a:pt x="1536187" y="681819"/>
                      <a:pt x="1541919" y="700919"/>
                      <a:pt x="1549555" y="720013"/>
                    </a:cubicBezTo>
                    <a:cubicBezTo>
                      <a:pt x="1551466" y="721924"/>
                      <a:pt x="1551466" y="723835"/>
                      <a:pt x="1551466" y="725746"/>
                    </a:cubicBezTo>
                    <a:cubicBezTo>
                      <a:pt x="1553370" y="729560"/>
                      <a:pt x="1555281" y="731478"/>
                      <a:pt x="1555281" y="735293"/>
                    </a:cubicBezTo>
                    <a:cubicBezTo>
                      <a:pt x="1559102" y="746750"/>
                      <a:pt x="1562924" y="758208"/>
                      <a:pt x="1566739" y="769672"/>
                    </a:cubicBezTo>
                    <a:cubicBezTo>
                      <a:pt x="1568649" y="773487"/>
                      <a:pt x="1570560" y="777309"/>
                      <a:pt x="1570560" y="781130"/>
                    </a:cubicBezTo>
                    <a:cubicBezTo>
                      <a:pt x="1572471" y="784945"/>
                      <a:pt x="1572471" y="786856"/>
                      <a:pt x="1572471" y="788766"/>
                    </a:cubicBezTo>
                    <a:cubicBezTo>
                      <a:pt x="1576286" y="798320"/>
                      <a:pt x="1578196" y="807867"/>
                      <a:pt x="1582018" y="817414"/>
                    </a:cubicBezTo>
                    <a:cubicBezTo>
                      <a:pt x="1582018" y="823140"/>
                      <a:pt x="1585833" y="826961"/>
                      <a:pt x="1585833" y="832693"/>
                    </a:cubicBezTo>
                    <a:cubicBezTo>
                      <a:pt x="1585833" y="834604"/>
                      <a:pt x="1585833" y="838419"/>
                      <a:pt x="1585833" y="838419"/>
                    </a:cubicBezTo>
                    <a:cubicBezTo>
                      <a:pt x="1589654" y="849883"/>
                      <a:pt x="1591565" y="859430"/>
                      <a:pt x="1595380" y="870888"/>
                    </a:cubicBezTo>
                    <a:cubicBezTo>
                      <a:pt x="1595380" y="876620"/>
                      <a:pt x="1599201" y="880435"/>
                      <a:pt x="1599201" y="886167"/>
                    </a:cubicBezTo>
                    <a:cubicBezTo>
                      <a:pt x="1599201" y="888078"/>
                      <a:pt x="1599201" y="889982"/>
                      <a:pt x="1599201" y="889982"/>
                    </a:cubicBezTo>
                    <a:cubicBezTo>
                      <a:pt x="1601112" y="897625"/>
                      <a:pt x="1603023" y="905261"/>
                      <a:pt x="1604933" y="912904"/>
                    </a:cubicBezTo>
                    <a:cubicBezTo>
                      <a:pt x="1606837" y="918630"/>
                      <a:pt x="1608748" y="926273"/>
                      <a:pt x="1610659" y="933909"/>
                    </a:cubicBezTo>
                    <a:cubicBezTo>
                      <a:pt x="1610659" y="935820"/>
                      <a:pt x="1610659" y="937730"/>
                      <a:pt x="1610659" y="937730"/>
                    </a:cubicBezTo>
                    <a:cubicBezTo>
                      <a:pt x="1612570" y="943463"/>
                      <a:pt x="1616391" y="951099"/>
                      <a:pt x="1616391" y="956824"/>
                    </a:cubicBezTo>
                    <a:cubicBezTo>
                      <a:pt x="1618302" y="964467"/>
                      <a:pt x="1620206" y="972104"/>
                      <a:pt x="1622117" y="979747"/>
                    </a:cubicBezTo>
                    <a:cubicBezTo>
                      <a:pt x="1622117" y="979747"/>
                      <a:pt x="1622117" y="983561"/>
                      <a:pt x="1622117" y="983561"/>
                    </a:cubicBezTo>
                    <a:cubicBezTo>
                      <a:pt x="1624027" y="991204"/>
                      <a:pt x="1627849" y="996930"/>
                      <a:pt x="1627849" y="1004573"/>
                    </a:cubicBezTo>
                    <a:cubicBezTo>
                      <a:pt x="1629760" y="1012209"/>
                      <a:pt x="1633574" y="1017941"/>
                      <a:pt x="1633574" y="1025578"/>
                    </a:cubicBezTo>
                    <a:cubicBezTo>
                      <a:pt x="1633574" y="1027488"/>
                      <a:pt x="1633574" y="1029399"/>
                      <a:pt x="1633574" y="1031310"/>
                    </a:cubicBezTo>
                    <a:cubicBezTo>
                      <a:pt x="1635485" y="1040857"/>
                      <a:pt x="1637396" y="1048500"/>
                      <a:pt x="1639307" y="1058047"/>
                    </a:cubicBezTo>
                    <a:cubicBezTo>
                      <a:pt x="1641211" y="1063772"/>
                      <a:pt x="1645032" y="1071415"/>
                      <a:pt x="1645032" y="1077147"/>
                    </a:cubicBezTo>
                    <a:cubicBezTo>
                      <a:pt x="1645032" y="1079051"/>
                      <a:pt x="1645032" y="1082873"/>
                      <a:pt x="1645032" y="1082873"/>
                    </a:cubicBezTo>
                    <a:cubicBezTo>
                      <a:pt x="1648854" y="1096241"/>
                      <a:pt x="1650764" y="1111521"/>
                      <a:pt x="1654579" y="1124889"/>
                    </a:cubicBezTo>
                    <a:cubicBezTo>
                      <a:pt x="1656490" y="1128710"/>
                      <a:pt x="1656490" y="1132525"/>
                      <a:pt x="1656490" y="1136347"/>
                    </a:cubicBezTo>
                    <a:cubicBezTo>
                      <a:pt x="1662215" y="1155447"/>
                      <a:pt x="1666037" y="1174541"/>
                      <a:pt x="1669858" y="1193642"/>
                    </a:cubicBezTo>
                    <a:cubicBezTo>
                      <a:pt x="1669858" y="1195546"/>
                      <a:pt x="1669858" y="1195546"/>
                      <a:pt x="1669858" y="1195546"/>
                    </a:cubicBezTo>
                    <a:cubicBezTo>
                      <a:pt x="1677495" y="1231837"/>
                      <a:pt x="1685138" y="1268121"/>
                      <a:pt x="1692774" y="1306316"/>
                    </a:cubicBezTo>
                    <a:cubicBezTo>
                      <a:pt x="1692774" y="1308226"/>
                      <a:pt x="1692774" y="1310137"/>
                      <a:pt x="1692774" y="1310137"/>
                    </a:cubicBezTo>
                    <a:cubicBezTo>
                      <a:pt x="1694685" y="1313958"/>
                      <a:pt x="1694685" y="1319684"/>
                      <a:pt x="1694685" y="1323505"/>
                    </a:cubicBezTo>
                    <a:cubicBezTo>
                      <a:pt x="1698499" y="1340689"/>
                      <a:pt x="1700410" y="1355968"/>
                      <a:pt x="1704232" y="1371247"/>
                    </a:cubicBezTo>
                    <a:cubicBezTo>
                      <a:pt x="1706142" y="1376979"/>
                      <a:pt x="1708046" y="1384616"/>
                      <a:pt x="1708046" y="1392259"/>
                    </a:cubicBezTo>
                    <a:cubicBezTo>
                      <a:pt x="1711868" y="1409448"/>
                      <a:pt x="1715689" y="1424721"/>
                      <a:pt x="1717593" y="1441911"/>
                    </a:cubicBezTo>
                    <a:cubicBezTo>
                      <a:pt x="1719504" y="1447643"/>
                      <a:pt x="1719504" y="1451458"/>
                      <a:pt x="1719504" y="1455279"/>
                    </a:cubicBezTo>
                    <a:cubicBezTo>
                      <a:pt x="1719504" y="1457190"/>
                      <a:pt x="1719504" y="1459101"/>
                      <a:pt x="1719504" y="1459101"/>
                    </a:cubicBezTo>
                    <a:cubicBezTo>
                      <a:pt x="1725236" y="1495385"/>
                      <a:pt x="1730962" y="1531669"/>
                      <a:pt x="1736694" y="1567953"/>
                    </a:cubicBezTo>
                    <a:cubicBezTo>
                      <a:pt x="1736694" y="1569864"/>
                      <a:pt x="1736694" y="1573685"/>
                      <a:pt x="1736694" y="1573685"/>
                    </a:cubicBezTo>
                    <a:cubicBezTo>
                      <a:pt x="1736694" y="1573685"/>
                      <a:pt x="1736694" y="1577506"/>
                      <a:pt x="1736694" y="1577506"/>
                    </a:cubicBezTo>
                    <a:cubicBezTo>
                      <a:pt x="1738598" y="1585143"/>
                      <a:pt x="1738598" y="1590875"/>
                      <a:pt x="1738598" y="1596600"/>
                    </a:cubicBezTo>
                    <a:cubicBezTo>
                      <a:pt x="1740509" y="1606154"/>
                      <a:pt x="1742420" y="1615701"/>
                      <a:pt x="1742420" y="1625248"/>
                    </a:cubicBezTo>
                    <a:cubicBezTo>
                      <a:pt x="1742420" y="1629070"/>
                      <a:pt x="1742420" y="1630980"/>
                      <a:pt x="1742420" y="1634795"/>
                    </a:cubicBezTo>
                    <a:cubicBezTo>
                      <a:pt x="1744330" y="1640527"/>
                      <a:pt x="1744330" y="1646253"/>
                      <a:pt x="1744330" y="1651985"/>
                    </a:cubicBezTo>
                    <a:cubicBezTo>
                      <a:pt x="1746241" y="1659628"/>
                      <a:pt x="1746241" y="1665354"/>
                      <a:pt x="1746241" y="1672996"/>
                    </a:cubicBezTo>
                    <a:cubicBezTo>
                      <a:pt x="1748152" y="1678722"/>
                      <a:pt x="1748152" y="1684454"/>
                      <a:pt x="1748152" y="1690180"/>
                    </a:cubicBezTo>
                    <a:cubicBezTo>
                      <a:pt x="1750056" y="1695912"/>
                      <a:pt x="1750056" y="1703548"/>
                      <a:pt x="1750056" y="1709280"/>
                    </a:cubicBezTo>
                    <a:cubicBezTo>
                      <a:pt x="1750056" y="1713095"/>
                      <a:pt x="1750056" y="1716917"/>
                      <a:pt x="1750056" y="1720738"/>
                    </a:cubicBezTo>
                    <a:cubicBezTo>
                      <a:pt x="1751967" y="1730285"/>
                      <a:pt x="1753877" y="1739839"/>
                      <a:pt x="1753877" y="1749386"/>
                    </a:cubicBezTo>
                    <a:cubicBezTo>
                      <a:pt x="1753877" y="1755118"/>
                      <a:pt x="1753877" y="1758933"/>
                      <a:pt x="1753877" y="1764665"/>
                    </a:cubicBezTo>
                    <a:cubicBezTo>
                      <a:pt x="1753877" y="1766576"/>
                      <a:pt x="1753877" y="1768480"/>
                      <a:pt x="1753877" y="1768480"/>
                    </a:cubicBezTo>
                    <a:cubicBezTo>
                      <a:pt x="1755788" y="1779938"/>
                      <a:pt x="1757699" y="1791402"/>
                      <a:pt x="1757699" y="1804770"/>
                    </a:cubicBezTo>
                    <a:cubicBezTo>
                      <a:pt x="1757699" y="1808585"/>
                      <a:pt x="1757699" y="1812407"/>
                      <a:pt x="1757699" y="1816228"/>
                    </a:cubicBezTo>
                    <a:cubicBezTo>
                      <a:pt x="1757699" y="1820050"/>
                      <a:pt x="1757699" y="1823865"/>
                      <a:pt x="1757699" y="1827686"/>
                    </a:cubicBezTo>
                    <a:cubicBezTo>
                      <a:pt x="1757699" y="1831507"/>
                      <a:pt x="1757699" y="1837233"/>
                      <a:pt x="1757699" y="1841054"/>
                    </a:cubicBezTo>
                    <a:cubicBezTo>
                      <a:pt x="1759603" y="1852512"/>
                      <a:pt x="1761520" y="1865881"/>
                      <a:pt x="1761520" y="1877338"/>
                    </a:cubicBezTo>
                    <a:cubicBezTo>
                      <a:pt x="1761520" y="1879249"/>
                      <a:pt x="1761520" y="1881160"/>
                      <a:pt x="1761520" y="1881160"/>
                    </a:cubicBezTo>
                    <a:cubicBezTo>
                      <a:pt x="1761520" y="1884981"/>
                      <a:pt x="1761520" y="1886892"/>
                      <a:pt x="1761520" y="1888796"/>
                    </a:cubicBezTo>
                    <a:cubicBezTo>
                      <a:pt x="1763424" y="1898350"/>
                      <a:pt x="1763424" y="1905986"/>
                      <a:pt x="1763424" y="1915540"/>
                    </a:cubicBezTo>
                    <a:cubicBezTo>
                      <a:pt x="1765335" y="1925087"/>
                      <a:pt x="1765335" y="1932723"/>
                      <a:pt x="1765335" y="1942270"/>
                    </a:cubicBezTo>
                    <a:cubicBezTo>
                      <a:pt x="1765335" y="1946092"/>
                      <a:pt x="1765335" y="1948002"/>
                      <a:pt x="1765335" y="1949913"/>
                    </a:cubicBezTo>
                    <a:cubicBezTo>
                      <a:pt x="1765335" y="1951824"/>
                      <a:pt x="1765335" y="1953734"/>
                      <a:pt x="1765335" y="1953734"/>
                    </a:cubicBezTo>
                    <a:cubicBezTo>
                      <a:pt x="1767246" y="1965192"/>
                      <a:pt x="1769157" y="1978561"/>
                      <a:pt x="1769157" y="1990018"/>
                    </a:cubicBezTo>
                    <a:cubicBezTo>
                      <a:pt x="1769157" y="1995744"/>
                      <a:pt x="1769157" y="1999565"/>
                      <a:pt x="1769157" y="2005298"/>
                    </a:cubicBezTo>
                    <a:cubicBezTo>
                      <a:pt x="1769157" y="2009112"/>
                      <a:pt x="1769157" y="2012934"/>
                      <a:pt x="1769157" y="2016755"/>
                    </a:cubicBezTo>
                    <a:cubicBezTo>
                      <a:pt x="1769157" y="2020577"/>
                      <a:pt x="1769157" y="2024392"/>
                      <a:pt x="1769157" y="2028213"/>
                    </a:cubicBezTo>
                    <a:cubicBezTo>
                      <a:pt x="1771067" y="2041582"/>
                      <a:pt x="1771067" y="2053039"/>
                      <a:pt x="1771067" y="2066408"/>
                    </a:cubicBezTo>
                    <a:cubicBezTo>
                      <a:pt x="1771067" y="2068319"/>
                      <a:pt x="1771067" y="2070229"/>
                      <a:pt x="1771067" y="2072140"/>
                    </a:cubicBezTo>
                    <a:cubicBezTo>
                      <a:pt x="1771067" y="2075955"/>
                      <a:pt x="1771067" y="2077866"/>
                      <a:pt x="1771067" y="2081687"/>
                    </a:cubicBezTo>
                    <a:cubicBezTo>
                      <a:pt x="1771067" y="2089323"/>
                      <a:pt x="1771067" y="2096966"/>
                      <a:pt x="1771067" y="2104602"/>
                    </a:cubicBezTo>
                    <a:cubicBezTo>
                      <a:pt x="1772971" y="2116060"/>
                      <a:pt x="1772971" y="2125614"/>
                      <a:pt x="1772971" y="2137072"/>
                    </a:cubicBezTo>
                    <a:cubicBezTo>
                      <a:pt x="1772971" y="2138982"/>
                      <a:pt x="1772971" y="2140886"/>
                      <a:pt x="1772971" y="2140886"/>
                    </a:cubicBezTo>
                    <a:cubicBezTo>
                      <a:pt x="1774882" y="2154261"/>
                      <a:pt x="1774882" y="2165719"/>
                      <a:pt x="1774882" y="2179081"/>
                    </a:cubicBezTo>
                    <a:cubicBezTo>
                      <a:pt x="1774882" y="2184813"/>
                      <a:pt x="1774882" y="2188635"/>
                      <a:pt x="1774882" y="2194360"/>
                    </a:cubicBezTo>
                    <a:cubicBezTo>
                      <a:pt x="1774882" y="2200092"/>
                      <a:pt x="1774882" y="2205825"/>
                      <a:pt x="1774882" y="2211550"/>
                    </a:cubicBezTo>
                    <a:cubicBezTo>
                      <a:pt x="1774882" y="2217282"/>
                      <a:pt x="1774882" y="2221104"/>
                      <a:pt x="1774882" y="2226829"/>
                    </a:cubicBezTo>
                    <a:cubicBezTo>
                      <a:pt x="1774882" y="2238287"/>
                      <a:pt x="1774882" y="2249745"/>
                      <a:pt x="1774882" y="2261203"/>
                    </a:cubicBezTo>
                    <a:cubicBezTo>
                      <a:pt x="1774882" y="2265024"/>
                      <a:pt x="1774882" y="2266935"/>
                      <a:pt x="1774882" y="2270756"/>
                    </a:cubicBezTo>
                    <a:cubicBezTo>
                      <a:pt x="1774882" y="2272667"/>
                      <a:pt x="1774882" y="2272667"/>
                      <a:pt x="1774882" y="2272667"/>
                    </a:cubicBezTo>
                    <a:cubicBezTo>
                      <a:pt x="1774882" y="2289850"/>
                      <a:pt x="1774882" y="2305130"/>
                      <a:pt x="1774882" y="2320409"/>
                    </a:cubicBezTo>
                    <a:cubicBezTo>
                      <a:pt x="1774882" y="2324224"/>
                      <a:pt x="1774882" y="2326141"/>
                      <a:pt x="1774882" y="2329956"/>
                    </a:cubicBezTo>
                    <a:cubicBezTo>
                      <a:pt x="1774882" y="2335688"/>
                      <a:pt x="1774882" y="2339503"/>
                      <a:pt x="1774882" y="2345235"/>
                    </a:cubicBezTo>
                    <a:cubicBezTo>
                      <a:pt x="1774882" y="2352871"/>
                      <a:pt x="1774882" y="2360514"/>
                      <a:pt x="1774882" y="2368150"/>
                    </a:cubicBezTo>
                    <a:cubicBezTo>
                      <a:pt x="1774882" y="2373883"/>
                      <a:pt x="1774882" y="2381519"/>
                      <a:pt x="1774882" y="2387251"/>
                    </a:cubicBezTo>
                    <a:cubicBezTo>
                      <a:pt x="1774882" y="2396798"/>
                      <a:pt x="1774882" y="2404441"/>
                      <a:pt x="1774882" y="2412077"/>
                    </a:cubicBezTo>
                    <a:cubicBezTo>
                      <a:pt x="1774882" y="2415899"/>
                      <a:pt x="1774882" y="2421624"/>
                      <a:pt x="1774882" y="2425446"/>
                    </a:cubicBezTo>
                    <a:cubicBezTo>
                      <a:pt x="1774882" y="2433089"/>
                      <a:pt x="1774882" y="2440725"/>
                      <a:pt x="1774882" y="2448361"/>
                    </a:cubicBezTo>
                    <a:cubicBezTo>
                      <a:pt x="1774882" y="2457908"/>
                      <a:pt x="1774882" y="2469373"/>
                      <a:pt x="1774882" y="2478920"/>
                    </a:cubicBezTo>
                    <a:cubicBezTo>
                      <a:pt x="1774882" y="2482741"/>
                      <a:pt x="1774882" y="2486556"/>
                      <a:pt x="1774882" y="2490377"/>
                    </a:cubicBezTo>
                    <a:cubicBezTo>
                      <a:pt x="1774882" y="2498020"/>
                      <a:pt x="1774882" y="2505657"/>
                      <a:pt x="1774882" y="2513293"/>
                    </a:cubicBezTo>
                    <a:cubicBezTo>
                      <a:pt x="1774882" y="2522847"/>
                      <a:pt x="1774882" y="2534304"/>
                      <a:pt x="1774882" y="2543851"/>
                    </a:cubicBezTo>
                    <a:cubicBezTo>
                      <a:pt x="1774882" y="2545762"/>
                      <a:pt x="1774882" y="2549584"/>
                      <a:pt x="1774882" y="2553398"/>
                    </a:cubicBezTo>
                    <a:lnTo>
                      <a:pt x="1774882" y="2599235"/>
                    </a:lnTo>
                    <a:lnTo>
                      <a:pt x="795268" y="2599235"/>
                    </a:lnTo>
                    <a:lnTo>
                      <a:pt x="795268" y="2543851"/>
                    </a:lnTo>
                    <a:cubicBezTo>
                      <a:pt x="795268" y="2534304"/>
                      <a:pt x="795268" y="2522847"/>
                      <a:pt x="795268" y="2513293"/>
                    </a:cubicBezTo>
                    <a:cubicBezTo>
                      <a:pt x="795268" y="2501835"/>
                      <a:pt x="795268" y="2490377"/>
                      <a:pt x="795268" y="2478920"/>
                    </a:cubicBezTo>
                    <a:cubicBezTo>
                      <a:pt x="795268" y="2469373"/>
                      <a:pt x="795268" y="2457908"/>
                      <a:pt x="795268" y="2448361"/>
                    </a:cubicBezTo>
                    <a:cubicBezTo>
                      <a:pt x="795268" y="2436904"/>
                      <a:pt x="795268" y="2423535"/>
                      <a:pt x="795268" y="2412077"/>
                    </a:cubicBezTo>
                    <a:cubicBezTo>
                      <a:pt x="795268" y="2402530"/>
                      <a:pt x="795268" y="2394887"/>
                      <a:pt x="795268" y="2387251"/>
                    </a:cubicBezTo>
                    <a:cubicBezTo>
                      <a:pt x="795268" y="2373883"/>
                      <a:pt x="795268" y="2358603"/>
                      <a:pt x="795268" y="2345235"/>
                    </a:cubicBezTo>
                    <a:cubicBezTo>
                      <a:pt x="795268" y="2339503"/>
                      <a:pt x="795268" y="2335688"/>
                      <a:pt x="795268" y="2329956"/>
                    </a:cubicBezTo>
                    <a:cubicBezTo>
                      <a:pt x="793364" y="2310862"/>
                      <a:pt x="793364" y="2291761"/>
                      <a:pt x="793364" y="2272667"/>
                    </a:cubicBezTo>
                    <a:cubicBezTo>
                      <a:pt x="793364" y="2268846"/>
                      <a:pt x="793364" y="2266935"/>
                      <a:pt x="793364" y="2263113"/>
                    </a:cubicBezTo>
                    <a:cubicBezTo>
                      <a:pt x="791453" y="2245923"/>
                      <a:pt x="791453" y="2230651"/>
                      <a:pt x="791453" y="2213461"/>
                    </a:cubicBezTo>
                    <a:cubicBezTo>
                      <a:pt x="791453" y="2207729"/>
                      <a:pt x="791453" y="2202003"/>
                      <a:pt x="791453" y="2196271"/>
                    </a:cubicBezTo>
                    <a:cubicBezTo>
                      <a:pt x="789542" y="2177177"/>
                      <a:pt x="787632" y="2159987"/>
                      <a:pt x="787632" y="2140886"/>
                    </a:cubicBezTo>
                    <a:cubicBezTo>
                      <a:pt x="787632" y="2138982"/>
                      <a:pt x="787632" y="2137072"/>
                      <a:pt x="787632" y="2137072"/>
                    </a:cubicBezTo>
                    <a:cubicBezTo>
                      <a:pt x="785721" y="2117971"/>
                      <a:pt x="783810" y="2100781"/>
                      <a:pt x="783810" y="2081687"/>
                    </a:cubicBezTo>
                    <a:cubicBezTo>
                      <a:pt x="783810" y="2077866"/>
                      <a:pt x="783810" y="2075955"/>
                      <a:pt x="783810" y="2072140"/>
                    </a:cubicBezTo>
                    <a:cubicBezTo>
                      <a:pt x="781906" y="2053039"/>
                      <a:pt x="779995" y="2035849"/>
                      <a:pt x="779995" y="2016755"/>
                    </a:cubicBezTo>
                    <a:cubicBezTo>
                      <a:pt x="779995" y="2012934"/>
                      <a:pt x="779995" y="2009112"/>
                      <a:pt x="779995" y="2005298"/>
                    </a:cubicBezTo>
                    <a:cubicBezTo>
                      <a:pt x="779995" y="1986197"/>
                      <a:pt x="776174" y="1969007"/>
                      <a:pt x="776174" y="1949913"/>
                    </a:cubicBezTo>
                    <a:cubicBezTo>
                      <a:pt x="776174" y="1946092"/>
                      <a:pt x="776174" y="1944181"/>
                      <a:pt x="776174" y="1942270"/>
                    </a:cubicBezTo>
                    <a:cubicBezTo>
                      <a:pt x="774263" y="1925087"/>
                      <a:pt x="770448" y="1907897"/>
                      <a:pt x="770448" y="1890707"/>
                    </a:cubicBezTo>
                    <a:cubicBezTo>
                      <a:pt x="770448" y="1886892"/>
                      <a:pt x="770448" y="1884981"/>
                      <a:pt x="770448" y="1883071"/>
                    </a:cubicBezTo>
                    <a:cubicBezTo>
                      <a:pt x="768538" y="1865881"/>
                      <a:pt x="764716" y="1846780"/>
                      <a:pt x="764716" y="1829597"/>
                    </a:cubicBezTo>
                    <a:cubicBezTo>
                      <a:pt x="764716" y="1825775"/>
                      <a:pt x="764716" y="1821954"/>
                      <a:pt x="764716" y="1818139"/>
                    </a:cubicBezTo>
                    <a:cubicBezTo>
                      <a:pt x="762805" y="1799038"/>
                      <a:pt x="760901" y="1781855"/>
                      <a:pt x="758991" y="1764665"/>
                    </a:cubicBezTo>
                    <a:cubicBezTo>
                      <a:pt x="758991" y="1758933"/>
                      <a:pt x="758991" y="1755118"/>
                      <a:pt x="758991" y="1749386"/>
                    </a:cubicBezTo>
                    <a:cubicBezTo>
                      <a:pt x="757080" y="1734107"/>
                      <a:pt x="753258" y="1720738"/>
                      <a:pt x="753258" y="1707370"/>
                    </a:cubicBezTo>
                    <a:cubicBezTo>
                      <a:pt x="751354" y="1699733"/>
                      <a:pt x="751354" y="1694001"/>
                      <a:pt x="751354" y="1688276"/>
                    </a:cubicBezTo>
                    <a:cubicBezTo>
                      <a:pt x="749444" y="1674901"/>
                      <a:pt x="745622" y="1663443"/>
                      <a:pt x="745622" y="1650074"/>
                    </a:cubicBezTo>
                    <a:cubicBezTo>
                      <a:pt x="743711" y="1644349"/>
                      <a:pt x="743711" y="1638617"/>
                      <a:pt x="743711" y="1632891"/>
                    </a:cubicBezTo>
                    <a:cubicBezTo>
                      <a:pt x="741801" y="1619523"/>
                      <a:pt x="737986" y="1608058"/>
                      <a:pt x="737986" y="1594696"/>
                    </a:cubicBezTo>
                    <a:cubicBezTo>
                      <a:pt x="736075" y="1588964"/>
                      <a:pt x="736075" y="1581328"/>
                      <a:pt x="736075" y="1575596"/>
                    </a:cubicBezTo>
                    <a:cubicBezTo>
                      <a:pt x="736075" y="1571774"/>
                      <a:pt x="736075" y="1569864"/>
                      <a:pt x="736075" y="1566049"/>
                    </a:cubicBezTo>
                    <a:cubicBezTo>
                      <a:pt x="730350" y="1529758"/>
                      <a:pt x="724617" y="1493474"/>
                      <a:pt x="718885" y="1457190"/>
                    </a:cubicBezTo>
                    <a:cubicBezTo>
                      <a:pt x="716981" y="1451458"/>
                      <a:pt x="716981" y="1447643"/>
                      <a:pt x="716981" y="1441911"/>
                    </a:cubicBezTo>
                    <a:cubicBezTo>
                      <a:pt x="713160" y="1424721"/>
                      <a:pt x="711249" y="1409448"/>
                      <a:pt x="707427" y="1392259"/>
                    </a:cubicBezTo>
                    <a:cubicBezTo>
                      <a:pt x="705523" y="1386526"/>
                      <a:pt x="703613" y="1378890"/>
                      <a:pt x="703613" y="1371247"/>
                    </a:cubicBezTo>
                    <a:cubicBezTo>
                      <a:pt x="699791" y="1354064"/>
                      <a:pt x="697880" y="1338785"/>
                      <a:pt x="694066" y="1323505"/>
                    </a:cubicBezTo>
                    <a:cubicBezTo>
                      <a:pt x="692155" y="1317773"/>
                      <a:pt x="690244" y="1312048"/>
                      <a:pt x="690244" y="1306316"/>
                    </a:cubicBezTo>
                    <a:cubicBezTo>
                      <a:pt x="682608" y="1268121"/>
                      <a:pt x="674972" y="1231837"/>
                      <a:pt x="667329" y="1195546"/>
                    </a:cubicBezTo>
                    <a:cubicBezTo>
                      <a:pt x="667329" y="1195546"/>
                      <a:pt x="667329" y="1191731"/>
                      <a:pt x="667329" y="1191731"/>
                    </a:cubicBezTo>
                    <a:cubicBezTo>
                      <a:pt x="663514" y="1172631"/>
                      <a:pt x="657782" y="1153537"/>
                      <a:pt x="653960" y="1134436"/>
                    </a:cubicBezTo>
                    <a:cubicBezTo>
                      <a:pt x="652049" y="1130615"/>
                      <a:pt x="650145" y="1124889"/>
                      <a:pt x="650145" y="1121068"/>
                    </a:cubicBezTo>
                    <a:cubicBezTo>
                      <a:pt x="648235" y="1107699"/>
                      <a:pt x="644413" y="1092420"/>
                      <a:pt x="640592" y="1079051"/>
                    </a:cubicBezTo>
                    <a:cubicBezTo>
                      <a:pt x="638688" y="1069504"/>
                      <a:pt x="636777" y="1061868"/>
                      <a:pt x="634866" y="1054225"/>
                    </a:cubicBezTo>
                    <a:cubicBezTo>
                      <a:pt x="631045" y="1044678"/>
                      <a:pt x="629141" y="1037042"/>
                      <a:pt x="627230" y="1027488"/>
                    </a:cubicBezTo>
                    <a:cubicBezTo>
                      <a:pt x="623408" y="1017941"/>
                      <a:pt x="621498" y="1010305"/>
                      <a:pt x="619587" y="1000751"/>
                    </a:cubicBezTo>
                    <a:cubicBezTo>
                      <a:pt x="617683" y="993115"/>
                      <a:pt x="613861" y="987383"/>
                      <a:pt x="613861" y="979747"/>
                    </a:cubicBezTo>
                    <a:cubicBezTo>
                      <a:pt x="611951" y="970199"/>
                      <a:pt x="608136" y="960646"/>
                      <a:pt x="606225" y="951099"/>
                    </a:cubicBezTo>
                    <a:cubicBezTo>
                      <a:pt x="604314" y="945367"/>
                      <a:pt x="600493" y="937730"/>
                      <a:pt x="600493" y="932005"/>
                    </a:cubicBezTo>
                    <a:cubicBezTo>
                      <a:pt x="598582" y="924362"/>
                      <a:pt x="594767" y="914815"/>
                      <a:pt x="592857" y="907172"/>
                    </a:cubicBezTo>
                    <a:cubicBezTo>
                      <a:pt x="590946" y="899536"/>
                      <a:pt x="589035" y="891893"/>
                      <a:pt x="587131" y="884256"/>
                    </a:cubicBezTo>
                    <a:cubicBezTo>
                      <a:pt x="585214" y="878524"/>
                      <a:pt x="581399" y="872799"/>
                      <a:pt x="581399" y="867067"/>
                    </a:cubicBezTo>
                    <a:cubicBezTo>
                      <a:pt x="577577" y="855609"/>
                      <a:pt x="575667" y="844151"/>
                      <a:pt x="571852" y="834604"/>
                    </a:cubicBezTo>
                    <a:cubicBezTo>
                      <a:pt x="569941" y="828872"/>
                      <a:pt x="568030" y="821236"/>
                      <a:pt x="566120" y="815503"/>
                    </a:cubicBezTo>
                    <a:cubicBezTo>
                      <a:pt x="562305" y="805956"/>
                      <a:pt x="560394" y="796403"/>
                      <a:pt x="556573" y="786856"/>
                    </a:cubicBezTo>
                    <a:cubicBezTo>
                      <a:pt x="554662" y="781130"/>
                      <a:pt x="552758" y="775398"/>
                      <a:pt x="550847" y="769672"/>
                    </a:cubicBezTo>
                    <a:cubicBezTo>
                      <a:pt x="547026" y="758208"/>
                      <a:pt x="543204" y="746750"/>
                      <a:pt x="539389" y="735293"/>
                    </a:cubicBezTo>
                    <a:cubicBezTo>
                      <a:pt x="537479" y="731478"/>
                      <a:pt x="533657" y="725746"/>
                      <a:pt x="533657" y="720013"/>
                    </a:cubicBezTo>
                    <a:cubicBezTo>
                      <a:pt x="526021" y="700919"/>
                      <a:pt x="520295" y="681819"/>
                      <a:pt x="512652" y="662718"/>
                    </a:cubicBezTo>
                    <a:cubicBezTo>
                      <a:pt x="510748" y="660814"/>
                      <a:pt x="510748" y="658903"/>
                      <a:pt x="510748" y="656992"/>
                    </a:cubicBezTo>
                    <a:cubicBezTo>
                      <a:pt x="503105" y="635988"/>
                      <a:pt x="493558" y="614976"/>
                      <a:pt x="485922" y="593971"/>
                    </a:cubicBezTo>
                    <a:cubicBezTo>
                      <a:pt x="484011" y="590150"/>
                      <a:pt x="484011" y="588239"/>
                      <a:pt x="484011" y="586329"/>
                    </a:cubicBezTo>
                    <a:cubicBezTo>
                      <a:pt x="476375" y="571056"/>
                      <a:pt x="470643" y="555777"/>
                      <a:pt x="464917" y="542408"/>
                    </a:cubicBezTo>
                    <a:cubicBezTo>
                      <a:pt x="463006" y="538587"/>
                      <a:pt x="461096" y="536676"/>
                      <a:pt x="461096" y="534765"/>
                    </a:cubicBezTo>
                    <a:cubicBezTo>
                      <a:pt x="455370" y="523308"/>
                      <a:pt x="451549" y="511850"/>
                      <a:pt x="445817" y="500392"/>
                    </a:cubicBezTo>
                    <a:cubicBezTo>
                      <a:pt x="445817" y="496571"/>
                      <a:pt x="442002" y="494660"/>
                      <a:pt x="442002" y="490839"/>
                    </a:cubicBezTo>
                    <a:cubicBezTo>
                      <a:pt x="432448" y="473655"/>
                      <a:pt x="424812" y="456465"/>
                      <a:pt x="417176" y="441186"/>
                    </a:cubicBezTo>
                    <a:cubicBezTo>
                      <a:pt x="415265" y="439275"/>
                      <a:pt x="413354" y="437371"/>
                      <a:pt x="413354" y="435461"/>
                    </a:cubicBezTo>
                    <a:cubicBezTo>
                      <a:pt x="403807" y="418271"/>
                      <a:pt x="396171" y="401081"/>
                      <a:pt x="386624" y="385801"/>
                    </a:cubicBezTo>
                    <a:cubicBezTo>
                      <a:pt x="384713" y="381987"/>
                      <a:pt x="380892" y="380076"/>
                      <a:pt x="380892" y="376254"/>
                    </a:cubicBezTo>
                    <a:cubicBezTo>
                      <a:pt x="371345" y="359071"/>
                      <a:pt x="359887" y="341881"/>
                      <a:pt x="350340" y="324691"/>
                    </a:cubicBezTo>
                    <a:cubicBezTo>
                      <a:pt x="348429" y="322780"/>
                      <a:pt x="344608" y="318959"/>
                      <a:pt x="344608" y="317055"/>
                    </a:cubicBezTo>
                    <a:cubicBezTo>
                      <a:pt x="335061" y="301776"/>
                      <a:pt x="325514" y="284586"/>
                      <a:pt x="314056" y="269307"/>
                    </a:cubicBezTo>
                    <a:cubicBezTo>
                      <a:pt x="314056" y="267396"/>
                      <a:pt x="310241" y="265492"/>
                      <a:pt x="310241" y="263581"/>
                    </a:cubicBezTo>
                    <a:cubicBezTo>
                      <a:pt x="302598" y="250213"/>
                      <a:pt x="293051" y="236844"/>
                      <a:pt x="283504" y="225386"/>
                    </a:cubicBezTo>
                    <a:cubicBezTo>
                      <a:pt x="281593" y="223476"/>
                      <a:pt x="281593" y="221565"/>
                      <a:pt x="281593" y="221565"/>
                    </a:cubicBezTo>
                    <a:cubicBezTo>
                      <a:pt x="272046" y="210107"/>
                      <a:pt x="262499" y="196739"/>
                      <a:pt x="252952" y="185274"/>
                    </a:cubicBezTo>
                    <a:cubicBezTo>
                      <a:pt x="251041" y="183370"/>
                      <a:pt x="249131" y="179549"/>
                      <a:pt x="247220" y="177638"/>
                    </a:cubicBezTo>
                    <a:cubicBezTo>
                      <a:pt x="239584" y="168091"/>
                      <a:pt x="231947" y="158544"/>
                      <a:pt x="222400" y="148990"/>
                    </a:cubicBezTo>
                    <a:cubicBezTo>
                      <a:pt x="212847" y="139443"/>
                      <a:pt x="205210" y="129896"/>
                      <a:pt x="195663" y="122253"/>
                    </a:cubicBezTo>
                    <a:cubicBezTo>
                      <a:pt x="193753" y="120349"/>
                      <a:pt x="189938" y="116528"/>
                      <a:pt x="188027" y="114617"/>
                    </a:cubicBezTo>
                    <a:cubicBezTo>
                      <a:pt x="182295" y="108885"/>
                      <a:pt x="176569" y="105070"/>
                      <a:pt x="170837" y="99338"/>
                    </a:cubicBezTo>
                    <a:cubicBezTo>
                      <a:pt x="168933" y="95517"/>
                      <a:pt x="165112" y="93612"/>
                      <a:pt x="163201" y="91702"/>
                    </a:cubicBezTo>
                    <a:cubicBezTo>
                      <a:pt x="155565" y="85969"/>
                      <a:pt x="149833" y="80237"/>
                      <a:pt x="142196" y="74512"/>
                    </a:cubicBezTo>
                    <a:cubicBezTo>
                      <a:pt x="140286" y="74512"/>
                      <a:pt x="138375" y="72601"/>
                      <a:pt x="138375" y="72601"/>
                    </a:cubicBezTo>
                    <a:cubicBezTo>
                      <a:pt x="130738" y="66869"/>
                      <a:pt x="123102" y="61143"/>
                      <a:pt x="115459" y="55411"/>
                    </a:cubicBezTo>
                    <a:cubicBezTo>
                      <a:pt x="113555" y="53507"/>
                      <a:pt x="111644" y="51590"/>
                      <a:pt x="109734" y="51590"/>
                    </a:cubicBezTo>
                    <a:cubicBezTo>
                      <a:pt x="104001" y="47775"/>
                      <a:pt x="98276" y="43953"/>
                      <a:pt x="92550" y="40132"/>
                    </a:cubicBezTo>
                    <a:cubicBezTo>
                      <a:pt x="88729" y="38228"/>
                      <a:pt x="86818" y="34406"/>
                      <a:pt x="82997" y="34406"/>
                    </a:cubicBezTo>
                    <a:cubicBezTo>
                      <a:pt x="79182" y="32495"/>
                      <a:pt x="73450" y="28674"/>
                      <a:pt x="69628" y="26770"/>
                    </a:cubicBezTo>
                    <a:cubicBezTo>
                      <a:pt x="65813" y="24859"/>
                      <a:pt x="63903" y="21038"/>
                      <a:pt x="60081" y="21038"/>
                    </a:cubicBezTo>
                    <a:cubicBezTo>
                      <a:pt x="56266" y="19127"/>
                      <a:pt x="50534" y="15306"/>
                      <a:pt x="46719" y="15306"/>
                    </a:cubicBezTo>
                    <a:cubicBezTo>
                      <a:pt x="42898" y="13395"/>
                      <a:pt x="39076" y="11491"/>
                      <a:pt x="35262" y="11491"/>
                    </a:cubicBezTo>
                    <a:cubicBezTo>
                      <a:pt x="31440" y="11491"/>
                      <a:pt x="27619" y="7669"/>
                      <a:pt x="23804" y="7669"/>
                    </a:cubicBezTo>
                    <a:cubicBezTo>
                      <a:pt x="19982" y="5759"/>
                      <a:pt x="16168" y="3848"/>
                      <a:pt x="12346" y="3848"/>
                    </a:cubicBezTo>
                    <a:lnTo>
                      <a:pt x="6617" y="1937"/>
                    </a:lnTo>
                    <a:close/>
                    <a:moveTo>
                      <a:pt x="0" y="0"/>
                    </a:moveTo>
                    <a:lnTo>
                      <a:pt x="810" y="0"/>
                    </a:lnTo>
                    <a:lnTo>
                      <a:pt x="888" y="26"/>
                    </a:lnTo>
                    <a:lnTo>
                      <a:pt x="2538" y="577"/>
                    </a:lnTo>
                    <a:close/>
                  </a:path>
                </a:pathLst>
              </a:custGeom>
              <a:solidFill>
                <a:srgbClr val="3D8E92"/>
              </a:solidFill>
              <a:ln w="0" cap="flat">
                <a:noFill/>
                <a:prstDash val="solid"/>
                <a:miter/>
              </a:ln>
            </p:spPr>
            <p:txBody>
              <a:bodyPr wrap="square" rtlCol="0" anchor="ctr">
                <a:noAutofit/>
              </a:bodyPr>
              <a:lstStyle/>
              <a:p>
                <a:pPr>
                  <a:defRPr/>
                </a:pPr>
                <a:endParaRPr lang="en-US" sz="1350" kern="0">
                  <a:solidFill>
                    <a:srgbClr val="000000"/>
                  </a:solidFill>
                  <a:latin typeface="Calibri" panose="020F0502020204030204"/>
                </a:endParaRPr>
              </a:p>
            </p:txBody>
          </p:sp>
          <p:sp>
            <p:nvSpPr>
              <p:cNvPr id="18" name="TextBox 17">
                <a:extLst>
                  <a:ext uri="{FF2B5EF4-FFF2-40B4-BE49-F238E27FC236}">
                    <a16:creationId xmlns:a16="http://schemas.microsoft.com/office/drawing/2014/main" id="{A79445D5-177C-F706-ECDA-F0FBD48199F8}"/>
                  </a:ext>
                </a:extLst>
              </p:cNvPr>
              <p:cNvSpPr txBox="1"/>
              <p:nvPr/>
            </p:nvSpPr>
            <p:spPr>
              <a:xfrm>
                <a:off x="8427052" y="3493403"/>
                <a:ext cx="767732" cy="738664"/>
              </a:xfrm>
              <a:prstGeom prst="rect">
                <a:avLst/>
              </a:prstGeom>
              <a:noFill/>
            </p:spPr>
            <p:txBody>
              <a:bodyPr wrap="none" rtlCol="0" anchor="b">
                <a:spAutoFit/>
              </a:bodyPr>
              <a:lstStyle/>
              <a:p>
                <a:pPr algn="ctr">
                  <a:defRPr/>
                </a:pPr>
                <a:r>
                  <a:rPr lang="en-US" sz="3000" b="1" kern="0" dirty="0">
                    <a:solidFill>
                      <a:prstClr val="white"/>
                    </a:solidFill>
                    <a:latin typeface="Calibri" panose="020F0502020204030204"/>
                  </a:rPr>
                  <a:t>02</a:t>
                </a:r>
              </a:p>
            </p:txBody>
          </p:sp>
        </p:grpSp>
        <p:sp>
          <p:nvSpPr>
            <p:cNvPr id="14" name="TextBox 13">
              <a:extLst>
                <a:ext uri="{FF2B5EF4-FFF2-40B4-BE49-F238E27FC236}">
                  <a16:creationId xmlns:a16="http://schemas.microsoft.com/office/drawing/2014/main" id="{D66EED92-2184-F3A1-6904-C17D88AD5B2A}"/>
                </a:ext>
              </a:extLst>
            </p:cNvPr>
            <p:cNvSpPr txBox="1"/>
            <p:nvPr/>
          </p:nvSpPr>
          <p:spPr>
            <a:xfrm>
              <a:off x="7407722" y="4006796"/>
              <a:ext cx="1886631" cy="400494"/>
            </a:xfrm>
            <a:prstGeom prst="rect">
              <a:avLst/>
            </a:prstGeom>
            <a:noFill/>
          </p:spPr>
          <p:txBody>
            <a:bodyPr wrap="square">
              <a:spAutoFit/>
            </a:bodyPr>
            <a:lstStyle/>
            <a:p>
              <a:pPr algn="ctr">
                <a:lnSpc>
                  <a:spcPct val="115000"/>
                </a:lnSpc>
                <a:spcAft>
                  <a:spcPts val="800"/>
                </a:spcAft>
              </a:pPr>
              <a:r>
                <a:rPr lang="ar-EG"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التقييم الأولي</a:t>
              </a:r>
              <a:endParaRPr lang="en-US" b="1" dirty="0">
                <a:solidFill>
                  <a:prstClr val="black"/>
                </a:solidFill>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19" name="Group 18">
            <a:extLst>
              <a:ext uri="{FF2B5EF4-FFF2-40B4-BE49-F238E27FC236}">
                <a16:creationId xmlns:a16="http://schemas.microsoft.com/office/drawing/2014/main" id="{610EC7A0-AC81-A2B5-CDF8-11020B500F40}"/>
              </a:ext>
            </a:extLst>
          </p:cNvPr>
          <p:cNvGrpSpPr/>
          <p:nvPr/>
        </p:nvGrpSpPr>
        <p:grpSpPr>
          <a:xfrm>
            <a:off x="4851246" y="2650939"/>
            <a:ext cx="2773394" cy="2491786"/>
            <a:chOff x="5087938" y="1915504"/>
            <a:chExt cx="2773394" cy="2491786"/>
          </a:xfrm>
        </p:grpSpPr>
        <p:grpSp>
          <p:nvGrpSpPr>
            <p:cNvPr id="22" name="Group 21">
              <a:extLst>
                <a:ext uri="{FF2B5EF4-FFF2-40B4-BE49-F238E27FC236}">
                  <a16:creationId xmlns:a16="http://schemas.microsoft.com/office/drawing/2014/main" id="{F4E5670E-429F-1864-4AD4-CE608DB52156}"/>
                </a:ext>
              </a:extLst>
            </p:cNvPr>
            <p:cNvGrpSpPr/>
            <p:nvPr/>
          </p:nvGrpSpPr>
          <p:grpSpPr>
            <a:xfrm>
              <a:off x="5087938" y="1915504"/>
              <a:ext cx="2031700" cy="1955134"/>
              <a:chOff x="4673054" y="1625227"/>
              <a:chExt cx="2708933" cy="2606845"/>
            </a:xfrm>
          </p:grpSpPr>
          <p:sp>
            <p:nvSpPr>
              <p:cNvPr id="32" name="Freeform: Shape 31">
                <a:extLst>
                  <a:ext uri="{FF2B5EF4-FFF2-40B4-BE49-F238E27FC236}">
                    <a16:creationId xmlns:a16="http://schemas.microsoft.com/office/drawing/2014/main" id="{36AE60C2-74F9-5DB0-393F-0F61B4AE5CA5}"/>
                  </a:ext>
                </a:extLst>
              </p:cNvPr>
              <p:cNvSpPr/>
              <p:nvPr/>
            </p:nvSpPr>
            <p:spPr>
              <a:xfrm>
                <a:off x="4771890" y="1913600"/>
                <a:ext cx="1494269" cy="2318472"/>
              </a:xfrm>
              <a:custGeom>
                <a:avLst/>
                <a:gdLst>
                  <a:gd name="connsiteX0" fmla="*/ 754281 w 1494269"/>
                  <a:gd name="connsiteY0" fmla="*/ 0 h 2318472"/>
                  <a:gd name="connsiteX1" fmla="*/ 761917 w 1494269"/>
                  <a:gd name="connsiteY1" fmla="*/ 0 h 2318472"/>
                  <a:gd name="connsiteX2" fmla="*/ 786744 w 1494269"/>
                  <a:gd name="connsiteY2" fmla="*/ 0 h 2318472"/>
                  <a:gd name="connsiteX3" fmla="*/ 1494269 w 1494269"/>
                  <a:gd name="connsiteY3" fmla="*/ 0 h 2318472"/>
                  <a:gd name="connsiteX4" fmla="*/ 1475789 w 1494269"/>
                  <a:gd name="connsiteY4" fmla="*/ 28483 h 2318472"/>
                  <a:gd name="connsiteX5" fmla="*/ 965439 w 1494269"/>
                  <a:gd name="connsiteY5" fmla="*/ 2117977 h 2318472"/>
                  <a:gd name="connsiteX6" fmla="*/ 971409 w 1494269"/>
                  <a:gd name="connsiteY6" fmla="*/ 2318472 h 2318472"/>
                  <a:gd name="connsiteX7" fmla="*/ 0 w 1494269"/>
                  <a:gd name="connsiteY7" fmla="*/ 2318472 h 2318472"/>
                  <a:gd name="connsiteX8" fmla="*/ 0 w 1494269"/>
                  <a:gd name="connsiteY8" fmla="*/ 2297460 h 2318472"/>
                  <a:gd name="connsiteX9" fmla="*/ 0 w 1494269"/>
                  <a:gd name="connsiteY9" fmla="*/ 2284092 h 2318472"/>
                  <a:gd name="connsiteX10" fmla="*/ 0 w 1494269"/>
                  <a:gd name="connsiteY10" fmla="*/ 2230618 h 2318472"/>
                  <a:gd name="connsiteX11" fmla="*/ 0 w 1494269"/>
                  <a:gd name="connsiteY11" fmla="*/ 2217250 h 2318472"/>
                  <a:gd name="connsiteX12" fmla="*/ 0 w 1494269"/>
                  <a:gd name="connsiteY12" fmla="*/ 2209613 h 2318472"/>
                  <a:gd name="connsiteX13" fmla="*/ 0 w 1494269"/>
                  <a:gd name="connsiteY13" fmla="*/ 2138949 h 2318472"/>
                  <a:gd name="connsiteX14" fmla="*/ 0 w 1494269"/>
                  <a:gd name="connsiteY14" fmla="*/ 2135128 h 2318472"/>
                  <a:gd name="connsiteX15" fmla="*/ 3822 w 1494269"/>
                  <a:gd name="connsiteY15" fmla="*/ 2047281 h 2318472"/>
                  <a:gd name="connsiteX16" fmla="*/ 3822 w 1494269"/>
                  <a:gd name="connsiteY16" fmla="*/ 2037734 h 2318472"/>
                  <a:gd name="connsiteX17" fmla="*/ 3822 w 1494269"/>
                  <a:gd name="connsiteY17" fmla="*/ 2033912 h 2318472"/>
                  <a:gd name="connsiteX18" fmla="*/ 7636 w 1494269"/>
                  <a:gd name="connsiteY18" fmla="*/ 1944155 h 2318472"/>
                  <a:gd name="connsiteX19" fmla="*/ 7636 w 1494269"/>
                  <a:gd name="connsiteY19" fmla="*/ 1936512 h 2318472"/>
                  <a:gd name="connsiteX20" fmla="*/ 7636 w 1494269"/>
                  <a:gd name="connsiteY20" fmla="*/ 1930786 h 2318472"/>
                  <a:gd name="connsiteX21" fmla="*/ 15273 w 1494269"/>
                  <a:gd name="connsiteY21" fmla="*/ 1823838 h 2318472"/>
                  <a:gd name="connsiteX22" fmla="*/ 15273 w 1494269"/>
                  <a:gd name="connsiteY22" fmla="*/ 1816195 h 2318472"/>
                  <a:gd name="connsiteX23" fmla="*/ 15273 w 1494269"/>
                  <a:gd name="connsiteY23" fmla="*/ 1812380 h 2318472"/>
                  <a:gd name="connsiteX24" fmla="*/ 26730 w 1494269"/>
                  <a:gd name="connsiteY24" fmla="*/ 1688243 h 2318472"/>
                  <a:gd name="connsiteX25" fmla="*/ 42010 w 1494269"/>
                  <a:gd name="connsiteY25" fmla="*/ 1552647 h 2318472"/>
                  <a:gd name="connsiteX26" fmla="*/ 42010 w 1494269"/>
                  <a:gd name="connsiteY26" fmla="*/ 1546922 h 2318472"/>
                  <a:gd name="connsiteX27" fmla="*/ 42010 w 1494269"/>
                  <a:gd name="connsiteY27" fmla="*/ 1539279 h 2318472"/>
                  <a:gd name="connsiteX28" fmla="*/ 51557 w 1494269"/>
                  <a:gd name="connsiteY28" fmla="*/ 1468622 h 2318472"/>
                  <a:gd name="connsiteX29" fmla="*/ 51557 w 1494269"/>
                  <a:gd name="connsiteY29" fmla="*/ 1459068 h 2318472"/>
                  <a:gd name="connsiteX30" fmla="*/ 61104 w 1494269"/>
                  <a:gd name="connsiteY30" fmla="*/ 1396047 h 2318472"/>
                  <a:gd name="connsiteX31" fmla="*/ 61104 w 1494269"/>
                  <a:gd name="connsiteY31" fmla="*/ 1386500 h 2318472"/>
                  <a:gd name="connsiteX32" fmla="*/ 61104 w 1494269"/>
                  <a:gd name="connsiteY32" fmla="*/ 1380768 h 2318472"/>
                  <a:gd name="connsiteX33" fmla="*/ 76383 w 1494269"/>
                  <a:gd name="connsiteY33" fmla="*/ 1291010 h 2318472"/>
                  <a:gd name="connsiteX34" fmla="*/ 78294 w 1494269"/>
                  <a:gd name="connsiteY34" fmla="*/ 1279552 h 2318472"/>
                  <a:gd name="connsiteX35" fmla="*/ 93566 w 1494269"/>
                  <a:gd name="connsiteY35" fmla="*/ 1191699 h 2318472"/>
                  <a:gd name="connsiteX36" fmla="*/ 93566 w 1494269"/>
                  <a:gd name="connsiteY36" fmla="*/ 1185973 h 2318472"/>
                  <a:gd name="connsiteX37" fmla="*/ 93566 w 1494269"/>
                  <a:gd name="connsiteY37" fmla="*/ 1180241 h 2318472"/>
                  <a:gd name="connsiteX38" fmla="*/ 105024 w 1494269"/>
                  <a:gd name="connsiteY38" fmla="*/ 1121041 h 2318472"/>
                  <a:gd name="connsiteX39" fmla="*/ 116482 w 1494269"/>
                  <a:gd name="connsiteY39" fmla="*/ 1063746 h 2318472"/>
                  <a:gd name="connsiteX40" fmla="*/ 120303 w 1494269"/>
                  <a:gd name="connsiteY40" fmla="*/ 1046556 h 2318472"/>
                  <a:gd name="connsiteX41" fmla="*/ 129850 w 1494269"/>
                  <a:gd name="connsiteY41" fmla="*/ 1004540 h 2318472"/>
                  <a:gd name="connsiteX42" fmla="*/ 133672 w 1494269"/>
                  <a:gd name="connsiteY42" fmla="*/ 989267 h 2318472"/>
                  <a:gd name="connsiteX43" fmla="*/ 147034 w 1494269"/>
                  <a:gd name="connsiteY43" fmla="*/ 933883 h 2318472"/>
                  <a:gd name="connsiteX44" fmla="*/ 147034 w 1494269"/>
                  <a:gd name="connsiteY44" fmla="*/ 926240 h 2318472"/>
                  <a:gd name="connsiteX45" fmla="*/ 160402 w 1494269"/>
                  <a:gd name="connsiteY45" fmla="*/ 878498 h 2318472"/>
                  <a:gd name="connsiteX46" fmla="*/ 164224 w 1494269"/>
                  <a:gd name="connsiteY46" fmla="*/ 863219 h 2318472"/>
                  <a:gd name="connsiteX47" fmla="*/ 175681 w 1494269"/>
                  <a:gd name="connsiteY47" fmla="*/ 823113 h 2318472"/>
                  <a:gd name="connsiteX48" fmla="*/ 179496 w 1494269"/>
                  <a:gd name="connsiteY48" fmla="*/ 809745 h 2318472"/>
                  <a:gd name="connsiteX49" fmla="*/ 194775 w 1494269"/>
                  <a:gd name="connsiteY49" fmla="*/ 760093 h 2318472"/>
                  <a:gd name="connsiteX50" fmla="*/ 198597 w 1494269"/>
                  <a:gd name="connsiteY50" fmla="*/ 750545 h 2318472"/>
                  <a:gd name="connsiteX51" fmla="*/ 211965 w 1494269"/>
                  <a:gd name="connsiteY51" fmla="*/ 710433 h 2318472"/>
                  <a:gd name="connsiteX52" fmla="*/ 217691 w 1494269"/>
                  <a:gd name="connsiteY52" fmla="*/ 695161 h 2318472"/>
                  <a:gd name="connsiteX53" fmla="*/ 231059 w 1494269"/>
                  <a:gd name="connsiteY53" fmla="*/ 656966 h 2318472"/>
                  <a:gd name="connsiteX54" fmla="*/ 234874 w 1494269"/>
                  <a:gd name="connsiteY54" fmla="*/ 647412 h 2318472"/>
                  <a:gd name="connsiteX55" fmla="*/ 252064 w 1494269"/>
                  <a:gd name="connsiteY55" fmla="*/ 601581 h 2318472"/>
                  <a:gd name="connsiteX56" fmla="*/ 255879 w 1494269"/>
                  <a:gd name="connsiteY56" fmla="*/ 590124 h 2318472"/>
                  <a:gd name="connsiteX57" fmla="*/ 269247 w 1494269"/>
                  <a:gd name="connsiteY57" fmla="*/ 555744 h 2318472"/>
                  <a:gd name="connsiteX58" fmla="*/ 274979 w 1494269"/>
                  <a:gd name="connsiteY58" fmla="*/ 542376 h 2318472"/>
                  <a:gd name="connsiteX59" fmla="*/ 290252 w 1494269"/>
                  <a:gd name="connsiteY59" fmla="*/ 506091 h 2318472"/>
                  <a:gd name="connsiteX60" fmla="*/ 292163 w 1494269"/>
                  <a:gd name="connsiteY60" fmla="*/ 498449 h 2318472"/>
                  <a:gd name="connsiteX61" fmla="*/ 311257 w 1494269"/>
                  <a:gd name="connsiteY61" fmla="*/ 458350 h 2318472"/>
                  <a:gd name="connsiteX62" fmla="*/ 316989 w 1494269"/>
                  <a:gd name="connsiteY62" fmla="*/ 446885 h 2318472"/>
                  <a:gd name="connsiteX63" fmla="*/ 330357 w 1494269"/>
                  <a:gd name="connsiteY63" fmla="*/ 416334 h 2318472"/>
                  <a:gd name="connsiteX64" fmla="*/ 336083 w 1494269"/>
                  <a:gd name="connsiteY64" fmla="*/ 404869 h 2318472"/>
                  <a:gd name="connsiteX65" fmla="*/ 355184 w 1494269"/>
                  <a:gd name="connsiteY65" fmla="*/ 368585 h 2318472"/>
                  <a:gd name="connsiteX66" fmla="*/ 355184 w 1494269"/>
                  <a:gd name="connsiteY66" fmla="*/ 366675 h 2318472"/>
                  <a:gd name="connsiteX67" fmla="*/ 374278 w 1494269"/>
                  <a:gd name="connsiteY67" fmla="*/ 330391 h 2318472"/>
                  <a:gd name="connsiteX68" fmla="*/ 380003 w 1494269"/>
                  <a:gd name="connsiteY68" fmla="*/ 320844 h 2318472"/>
                  <a:gd name="connsiteX69" fmla="*/ 395283 w 1494269"/>
                  <a:gd name="connsiteY69" fmla="*/ 296017 h 2318472"/>
                  <a:gd name="connsiteX70" fmla="*/ 401008 w 1494269"/>
                  <a:gd name="connsiteY70" fmla="*/ 286464 h 2318472"/>
                  <a:gd name="connsiteX71" fmla="*/ 422013 w 1494269"/>
                  <a:gd name="connsiteY71" fmla="*/ 254001 h 2318472"/>
                  <a:gd name="connsiteX72" fmla="*/ 422013 w 1494269"/>
                  <a:gd name="connsiteY72" fmla="*/ 252090 h 2318472"/>
                  <a:gd name="connsiteX73" fmla="*/ 441114 w 1494269"/>
                  <a:gd name="connsiteY73" fmla="*/ 223443 h 2318472"/>
                  <a:gd name="connsiteX74" fmla="*/ 446839 w 1494269"/>
                  <a:gd name="connsiteY74" fmla="*/ 213896 h 2318472"/>
                  <a:gd name="connsiteX75" fmla="*/ 464029 w 1494269"/>
                  <a:gd name="connsiteY75" fmla="*/ 192884 h 2318472"/>
                  <a:gd name="connsiteX76" fmla="*/ 469755 w 1494269"/>
                  <a:gd name="connsiteY76" fmla="*/ 185248 h 2318472"/>
                  <a:gd name="connsiteX77" fmla="*/ 490759 w 1494269"/>
                  <a:gd name="connsiteY77" fmla="*/ 158511 h 2318472"/>
                  <a:gd name="connsiteX78" fmla="*/ 494581 w 1494269"/>
                  <a:gd name="connsiteY78" fmla="*/ 154690 h 2318472"/>
                  <a:gd name="connsiteX79" fmla="*/ 513675 w 1494269"/>
                  <a:gd name="connsiteY79" fmla="*/ 133685 h 2318472"/>
                  <a:gd name="connsiteX80" fmla="*/ 521311 w 1494269"/>
                  <a:gd name="connsiteY80" fmla="*/ 126042 h 2318472"/>
                  <a:gd name="connsiteX81" fmla="*/ 538501 w 1494269"/>
                  <a:gd name="connsiteY81" fmla="*/ 108859 h 2318472"/>
                  <a:gd name="connsiteX82" fmla="*/ 544227 w 1494269"/>
                  <a:gd name="connsiteY82" fmla="*/ 103127 h 2318472"/>
                  <a:gd name="connsiteX83" fmla="*/ 567142 w 1494269"/>
                  <a:gd name="connsiteY83" fmla="*/ 84032 h 2318472"/>
                  <a:gd name="connsiteX84" fmla="*/ 572874 w 1494269"/>
                  <a:gd name="connsiteY84" fmla="*/ 80211 h 2318472"/>
                  <a:gd name="connsiteX85" fmla="*/ 591968 w 1494269"/>
                  <a:gd name="connsiteY85" fmla="*/ 66843 h 2318472"/>
                  <a:gd name="connsiteX86" fmla="*/ 599605 w 1494269"/>
                  <a:gd name="connsiteY86" fmla="*/ 61110 h 2318472"/>
                  <a:gd name="connsiteX87" fmla="*/ 618699 w 1494269"/>
                  <a:gd name="connsiteY87" fmla="*/ 47742 h 2318472"/>
                  <a:gd name="connsiteX88" fmla="*/ 622520 w 1494269"/>
                  <a:gd name="connsiteY88" fmla="*/ 43927 h 2318472"/>
                  <a:gd name="connsiteX89" fmla="*/ 645436 w 1494269"/>
                  <a:gd name="connsiteY89" fmla="*/ 30559 h 2318472"/>
                  <a:gd name="connsiteX90" fmla="*/ 651168 w 1494269"/>
                  <a:gd name="connsiteY90" fmla="*/ 26737 h 2318472"/>
                  <a:gd name="connsiteX91" fmla="*/ 670262 w 1494269"/>
                  <a:gd name="connsiteY91" fmla="*/ 19101 h 2318472"/>
                  <a:gd name="connsiteX92" fmla="*/ 677898 w 1494269"/>
                  <a:gd name="connsiteY92" fmla="*/ 15279 h 2318472"/>
                  <a:gd name="connsiteX93" fmla="*/ 698903 w 1494269"/>
                  <a:gd name="connsiteY93" fmla="*/ 7636 h 2318472"/>
                  <a:gd name="connsiteX94" fmla="*/ 702724 w 1494269"/>
                  <a:gd name="connsiteY94" fmla="*/ 7636 h 2318472"/>
                  <a:gd name="connsiteX95" fmla="*/ 727551 w 1494269"/>
                  <a:gd name="connsiteY95" fmla="*/ 1911 h 2318472"/>
                  <a:gd name="connsiteX96" fmla="*/ 735187 w 1494269"/>
                  <a:gd name="connsiteY96" fmla="*/ 1911 h 2318472"/>
                  <a:gd name="connsiteX97" fmla="*/ 754281 w 1494269"/>
                  <a:gd name="connsiteY97" fmla="*/ 0 h 2318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Lst>
                <a:rect l="l" t="t" r="r" b="b"/>
                <a:pathLst>
                  <a:path w="1494269" h="2318472">
                    <a:moveTo>
                      <a:pt x="754281" y="0"/>
                    </a:moveTo>
                    <a:cubicBezTo>
                      <a:pt x="756192" y="0"/>
                      <a:pt x="760013" y="0"/>
                      <a:pt x="761917" y="0"/>
                    </a:cubicBezTo>
                    <a:cubicBezTo>
                      <a:pt x="769560" y="0"/>
                      <a:pt x="779107" y="0"/>
                      <a:pt x="786744" y="0"/>
                    </a:cubicBezTo>
                    <a:lnTo>
                      <a:pt x="1494269" y="0"/>
                    </a:lnTo>
                    <a:lnTo>
                      <a:pt x="1475789" y="28483"/>
                    </a:lnTo>
                    <a:cubicBezTo>
                      <a:pt x="1160469" y="563231"/>
                      <a:pt x="965439" y="1301979"/>
                      <a:pt x="965439" y="2117977"/>
                    </a:cubicBezTo>
                    <a:lnTo>
                      <a:pt x="971409" y="2318472"/>
                    </a:lnTo>
                    <a:lnTo>
                      <a:pt x="0" y="2318472"/>
                    </a:lnTo>
                    <a:cubicBezTo>
                      <a:pt x="0" y="2312740"/>
                      <a:pt x="0" y="2305097"/>
                      <a:pt x="0" y="2297460"/>
                    </a:cubicBezTo>
                    <a:cubicBezTo>
                      <a:pt x="0" y="2291735"/>
                      <a:pt x="0" y="2287913"/>
                      <a:pt x="0" y="2284092"/>
                    </a:cubicBezTo>
                    <a:cubicBezTo>
                      <a:pt x="0" y="2266902"/>
                      <a:pt x="0" y="2247808"/>
                      <a:pt x="0" y="2230618"/>
                    </a:cubicBezTo>
                    <a:cubicBezTo>
                      <a:pt x="0" y="2226797"/>
                      <a:pt x="0" y="2221071"/>
                      <a:pt x="0" y="2217250"/>
                    </a:cubicBezTo>
                    <a:cubicBezTo>
                      <a:pt x="0" y="2213435"/>
                      <a:pt x="0" y="2211524"/>
                      <a:pt x="0" y="2209613"/>
                    </a:cubicBezTo>
                    <a:cubicBezTo>
                      <a:pt x="0" y="2186691"/>
                      <a:pt x="0" y="2161865"/>
                      <a:pt x="0" y="2138949"/>
                    </a:cubicBezTo>
                    <a:cubicBezTo>
                      <a:pt x="0" y="2137039"/>
                      <a:pt x="0" y="2135128"/>
                      <a:pt x="0" y="2135128"/>
                    </a:cubicBezTo>
                    <a:cubicBezTo>
                      <a:pt x="1911" y="2104576"/>
                      <a:pt x="3822" y="2075929"/>
                      <a:pt x="3822" y="2047281"/>
                    </a:cubicBezTo>
                    <a:cubicBezTo>
                      <a:pt x="3822" y="2043459"/>
                      <a:pt x="3822" y="2041549"/>
                      <a:pt x="3822" y="2037734"/>
                    </a:cubicBezTo>
                    <a:cubicBezTo>
                      <a:pt x="3822" y="2037734"/>
                      <a:pt x="3822" y="2033912"/>
                      <a:pt x="3822" y="2033912"/>
                    </a:cubicBezTo>
                    <a:cubicBezTo>
                      <a:pt x="3822" y="2003354"/>
                      <a:pt x="7636" y="1974706"/>
                      <a:pt x="7636" y="1944155"/>
                    </a:cubicBezTo>
                    <a:cubicBezTo>
                      <a:pt x="7636" y="1942244"/>
                      <a:pt x="7636" y="1938422"/>
                      <a:pt x="7636" y="1936512"/>
                    </a:cubicBezTo>
                    <a:cubicBezTo>
                      <a:pt x="7636" y="1934607"/>
                      <a:pt x="7636" y="1932690"/>
                      <a:pt x="7636" y="1930786"/>
                    </a:cubicBezTo>
                    <a:cubicBezTo>
                      <a:pt x="9547" y="1894495"/>
                      <a:pt x="13369" y="1860122"/>
                      <a:pt x="15273" y="1823838"/>
                    </a:cubicBezTo>
                    <a:cubicBezTo>
                      <a:pt x="15273" y="1820017"/>
                      <a:pt x="15273" y="1818106"/>
                      <a:pt x="15273" y="1816195"/>
                    </a:cubicBezTo>
                    <a:cubicBezTo>
                      <a:pt x="15273" y="1816195"/>
                      <a:pt x="15273" y="1812380"/>
                      <a:pt x="15273" y="1812380"/>
                    </a:cubicBezTo>
                    <a:cubicBezTo>
                      <a:pt x="19094" y="1770364"/>
                      <a:pt x="22916" y="1728348"/>
                      <a:pt x="26730" y="1688243"/>
                    </a:cubicBezTo>
                    <a:cubicBezTo>
                      <a:pt x="32463" y="1642405"/>
                      <a:pt x="36277" y="1596574"/>
                      <a:pt x="42010" y="1552647"/>
                    </a:cubicBezTo>
                    <a:cubicBezTo>
                      <a:pt x="42010" y="1550737"/>
                      <a:pt x="42010" y="1546922"/>
                      <a:pt x="42010" y="1546922"/>
                    </a:cubicBezTo>
                    <a:cubicBezTo>
                      <a:pt x="42010" y="1545011"/>
                      <a:pt x="42010" y="1541190"/>
                      <a:pt x="42010" y="1539279"/>
                    </a:cubicBezTo>
                    <a:cubicBezTo>
                      <a:pt x="45831" y="1516363"/>
                      <a:pt x="47742" y="1491537"/>
                      <a:pt x="51557" y="1468622"/>
                    </a:cubicBezTo>
                    <a:cubicBezTo>
                      <a:pt x="51557" y="1466711"/>
                      <a:pt x="51557" y="1462889"/>
                      <a:pt x="51557" y="1459068"/>
                    </a:cubicBezTo>
                    <a:cubicBezTo>
                      <a:pt x="55378" y="1438063"/>
                      <a:pt x="57289" y="1417052"/>
                      <a:pt x="61104" y="1396047"/>
                    </a:cubicBezTo>
                    <a:cubicBezTo>
                      <a:pt x="61104" y="1392226"/>
                      <a:pt x="61104" y="1390321"/>
                      <a:pt x="61104" y="1386500"/>
                    </a:cubicBezTo>
                    <a:cubicBezTo>
                      <a:pt x="61104" y="1384589"/>
                      <a:pt x="61104" y="1380768"/>
                      <a:pt x="61104" y="1380768"/>
                    </a:cubicBezTo>
                    <a:cubicBezTo>
                      <a:pt x="66836" y="1350209"/>
                      <a:pt x="70651" y="1321562"/>
                      <a:pt x="76383" y="1291010"/>
                    </a:cubicBezTo>
                    <a:cubicBezTo>
                      <a:pt x="78294" y="1287189"/>
                      <a:pt x="78294" y="1283367"/>
                      <a:pt x="78294" y="1279552"/>
                    </a:cubicBezTo>
                    <a:cubicBezTo>
                      <a:pt x="82109" y="1248994"/>
                      <a:pt x="87841" y="1220346"/>
                      <a:pt x="93566" y="1191699"/>
                    </a:cubicBezTo>
                    <a:cubicBezTo>
                      <a:pt x="93566" y="1189794"/>
                      <a:pt x="93566" y="1187877"/>
                      <a:pt x="93566" y="1185973"/>
                    </a:cubicBezTo>
                    <a:cubicBezTo>
                      <a:pt x="93566" y="1184062"/>
                      <a:pt x="93566" y="1182151"/>
                      <a:pt x="93566" y="1180241"/>
                    </a:cubicBezTo>
                    <a:cubicBezTo>
                      <a:pt x="97388" y="1159236"/>
                      <a:pt x="101209" y="1140135"/>
                      <a:pt x="105024" y="1121041"/>
                    </a:cubicBezTo>
                    <a:cubicBezTo>
                      <a:pt x="108846" y="1101941"/>
                      <a:pt x="112660" y="1082840"/>
                      <a:pt x="116482" y="1063746"/>
                    </a:cubicBezTo>
                    <a:cubicBezTo>
                      <a:pt x="118392" y="1058014"/>
                      <a:pt x="120303" y="1052288"/>
                      <a:pt x="120303" y="1046556"/>
                    </a:cubicBezTo>
                    <a:cubicBezTo>
                      <a:pt x="124125" y="1033188"/>
                      <a:pt x="126029" y="1017915"/>
                      <a:pt x="129850" y="1004540"/>
                    </a:cubicBezTo>
                    <a:cubicBezTo>
                      <a:pt x="131761" y="998814"/>
                      <a:pt x="133672" y="994993"/>
                      <a:pt x="133672" y="989267"/>
                    </a:cubicBezTo>
                    <a:cubicBezTo>
                      <a:pt x="137487" y="970167"/>
                      <a:pt x="143219" y="951073"/>
                      <a:pt x="147034" y="933883"/>
                    </a:cubicBezTo>
                    <a:cubicBezTo>
                      <a:pt x="147034" y="930061"/>
                      <a:pt x="147034" y="928150"/>
                      <a:pt x="147034" y="926240"/>
                    </a:cubicBezTo>
                    <a:cubicBezTo>
                      <a:pt x="152766" y="909056"/>
                      <a:pt x="156587" y="893777"/>
                      <a:pt x="160402" y="878498"/>
                    </a:cubicBezTo>
                    <a:cubicBezTo>
                      <a:pt x="160402" y="872766"/>
                      <a:pt x="164224" y="868951"/>
                      <a:pt x="164224" y="863219"/>
                    </a:cubicBezTo>
                    <a:cubicBezTo>
                      <a:pt x="168038" y="849850"/>
                      <a:pt x="171860" y="836482"/>
                      <a:pt x="175681" y="823113"/>
                    </a:cubicBezTo>
                    <a:cubicBezTo>
                      <a:pt x="177592" y="819292"/>
                      <a:pt x="179496" y="813566"/>
                      <a:pt x="179496" y="809745"/>
                    </a:cubicBezTo>
                    <a:cubicBezTo>
                      <a:pt x="185228" y="792555"/>
                      <a:pt x="189043" y="777276"/>
                      <a:pt x="194775" y="760093"/>
                    </a:cubicBezTo>
                    <a:cubicBezTo>
                      <a:pt x="196686" y="756271"/>
                      <a:pt x="198597" y="754360"/>
                      <a:pt x="198597" y="750545"/>
                    </a:cubicBezTo>
                    <a:cubicBezTo>
                      <a:pt x="202412" y="737170"/>
                      <a:pt x="208144" y="723809"/>
                      <a:pt x="211965" y="710433"/>
                    </a:cubicBezTo>
                    <a:cubicBezTo>
                      <a:pt x="213869" y="704708"/>
                      <a:pt x="217691" y="700886"/>
                      <a:pt x="217691" y="695161"/>
                    </a:cubicBezTo>
                    <a:cubicBezTo>
                      <a:pt x="221512" y="681792"/>
                      <a:pt x="227238" y="670328"/>
                      <a:pt x="231059" y="656966"/>
                    </a:cubicBezTo>
                    <a:cubicBezTo>
                      <a:pt x="232970" y="655055"/>
                      <a:pt x="234874" y="651234"/>
                      <a:pt x="234874" y="647412"/>
                    </a:cubicBezTo>
                    <a:cubicBezTo>
                      <a:pt x="240606" y="632133"/>
                      <a:pt x="246332" y="616861"/>
                      <a:pt x="252064" y="601581"/>
                    </a:cubicBezTo>
                    <a:cubicBezTo>
                      <a:pt x="253975" y="597760"/>
                      <a:pt x="255879" y="593939"/>
                      <a:pt x="255879" y="590124"/>
                    </a:cubicBezTo>
                    <a:cubicBezTo>
                      <a:pt x="259700" y="578666"/>
                      <a:pt x="265432" y="567202"/>
                      <a:pt x="269247" y="555744"/>
                    </a:cubicBezTo>
                    <a:cubicBezTo>
                      <a:pt x="271158" y="551929"/>
                      <a:pt x="274979" y="546197"/>
                      <a:pt x="274979" y="542376"/>
                    </a:cubicBezTo>
                    <a:cubicBezTo>
                      <a:pt x="280705" y="530918"/>
                      <a:pt x="284527" y="517549"/>
                      <a:pt x="290252" y="506091"/>
                    </a:cubicBezTo>
                    <a:cubicBezTo>
                      <a:pt x="292163" y="502270"/>
                      <a:pt x="292163" y="500359"/>
                      <a:pt x="292163" y="498449"/>
                    </a:cubicBezTo>
                    <a:cubicBezTo>
                      <a:pt x="299806" y="485087"/>
                      <a:pt x="305531" y="471712"/>
                      <a:pt x="311257" y="458350"/>
                    </a:cubicBezTo>
                    <a:cubicBezTo>
                      <a:pt x="313168" y="454528"/>
                      <a:pt x="316989" y="450707"/>
                      <a:pt x="316989" y="446885"/>
                    </a:cubicBezTo>
                    <a:cubicBezTo>
                      <a:pt x="320810" y="435428"/>
                      <a:pt x="324625" y="425881"/>
                      <a:pt x="330357" y="416334"/>
                    </a:cubicBezTo>
                    <a:cubicBezTo>
                      <a:pt x="332262" y="412512"/>
                      <a:pt x="334179" y="408691"/>
                      <a:pt x="336083" y="404869"/>
                    </a:cubicBezTo>
                    <a:cubicBezTo>
                      <a:pt x="343726" y="391507"/>
                      <a:pt x="349452" y="380043"/>
                      <a:pt x="355184" y="368585"/>
                    </a:cubicBezTo>
                    <a:cubicBezTo>
                      <a:pt x="355184" y="366675"/>
                      <a:pt x="355184" y="366675"/>
                      <a:pt x="355184" y="366675"/>
                    </a:cubicBezTo>
                    <a:cubicBezTo>
                      <a:pt x="360909" y="353306"/>
                      <a:pt x="368546" y="341848"/>
                      <a:pt x="374278" y="330391"/>
                    </a:cubicBezTo>
                    <a:cubicBezTo>
                      <a:pt x="376188" y="326569"/>
                      <a:pt x="378093" y="324665"/>
                      <a:pt x="380003" y="320844"/>
                    </a:cubicBezTo>
                    <a:cubicBezTo>
                      <a:pt x="385736" y="313207"/>
                      <a:pt x="389550" y="303654"/>
                      <a:pt x="395283" y="296017"/>
                    </a:cubicBezTo>
                    <a:cubicBezTo>
                      <a:pt x="397193" y="292196"/>
                      <a:pt x="399097" y="290285"/>
                      <a:pt x="401008" y="286464"/>
                    </a:cubicBezTo>
                    <a:cubicBezTo>
                      <a:pt x="408645" y="275006"/>
                      <a:pt x="414377" y="263548"/>
                      <a:pt x="422013" y="254001"/>
                    </a:cubicBezTo>
                    <a:cubicBezTo>
                      <a:pt x="422013" y="252090"/>
                      <a:pt x="422013" y="252090"/>
                      <a:pt x="422013" y="252090"/>
                    </a:cubicBezTo>
                    <a:cubicBezTo>
                      <a:pt x="427745" y="242543"/>
                      <a:pt x="435381" y="232990"/>
                      <a:pt x="441114" y="223443"/>
                    </a:cubicBezTo>
                    <a:cubicBezTo>
                      <a:pt x="443018" y="219621"/>
                      <a:pt x="444928" y="215806"/>
                      <a:pt x="446839" y="213896"/>
                    </a:cubicBezTo>
                    <a:cubicBezTo>
                      <a:pt x="452571" y="206259"/>
                      <a:pt x="458297" y="200527"/>
                      <a:pt x="464029" y="192884"/>
                    </a:cubicBezTo>
                    <a:cubicBezTo>
                      <a:pt x="465933" y="190980"/>
                      <a:pt x="467844" y="187159"/>
                      <a:pt x="469755" y="185248"/>
                    </a:cubicBezTo>
                    <a:cubicBezTo>
                      <a:pt x="475480" y="175701"/>
                      <a:pt x="483123" y="166147"/>
                      <a:pt x="490759" y="158511"/>
                    </a:cubicBezTo>
                    <a:cubicBezTo>
                      <a:pt x="492670" y="156600"/>
                      <a:pt x="494581" y="154690"/>
                      <a:pt x="494581" y="154690"/>
                    </a:cubicBezTo>
                    <a:cubicBezTo>
                      <a:pt x="500306" y="147053"/>
                      <a:pt x="507949" y="139417"/>
                      <a:pt x="513675" y="133685"/>
                    </a:cubicBezTo>
                    <a:cubicBezTo>
                      <a:pt x="517496" y="129863"/>
                      <a:pt x="519407" y="127953"/>
                      <a:pt x="521311" y="126042"/>
                    </a:cubicBezTo>
                    <a:cubicBezTo>
                      <a:pt x="527043" y="120316"/>
                      <a:pt x="532769" y="114584"/>
                      <a:pt x="538501" y="108859"/>
                    </a:cubicBezTo>
                    <a:cubicBezTo>
                      <a:pt x="540412" y="106948"/>
                      <a:pt x="544227" y="103127"/>
                      <a:pt x="544227" y="103127"/>
                    </a:cubicBezTo>
                    <a:cubicBezTo>
                      <a:pt x="551863" y="97401"/>
                      <a:pt x="559506" y="89758"/>
                      <a:pt x="567142" y="84032"/>
                    </a:cubicBezTo>
                    <a:cubicBezTo>
                      <a:pt x="569053" y="82122"/>
                      <a:pt x="572874" y="80211"/>
                      <a:pt x="572874" y="80211"/>
                    </a:cubicBezTo>
                    <a:cubicBezTo>
                      <a:pt x="580511" y="76390"/>
                      <a:pt x="586236" y="70664"/>
                      <a:pt x="591968" y="66843"/>
                    </a:cubicBezTo>
                    <a:cubicBezTo>
                      <a:pt x="595790" y="64932"/>
                      <a:pt x="597694" y="61110"/>
                      <a:pt x="599605" y="61110"/>
                    </a:cubicBezTo>
                    <a:cubicBezTo>
                      <a:pt x="605337" y="55385"/>
                      <a:pt x="612973" y="51563"/>
                      <a:pt x="618699" y="47742"/>
                    </a:cubicBezTo>
                    <a:cubicBezTo>
                      <a:pt x="618699" y="45838"/>
                      <a:pt x="622520" y="43927"/>
                      <a:pt x="622520" y="43927"/>
                    </a:cubicBezTo>
                    <a:cubicBezTo>
                      <a:pt x="630163" y="38195"/>
                      <a:pt x="637799" y="34380"/>
                      <a:pt x="645436" y="30559"/>
                    </a:cubicBezTo>
                    <a:cubicBezTo>
                      <a:pt x="647346" y="28648"/>
                      <a:pt x="649257" y="26737"/>
                      <a:pt x="651168" y="26737"/>
                    </a:cubicBezTo>
                    <a:cubicBezTo>
                      <a:pt x="658804" y="24826"/>
                      <a:pt x="664530" y="21005"/>
                      <a:pt x="670262" y="19101"/>
                    </a:cubicBezTo>
                    <a:cubicBezTo>
                      <a:pt x="672173" y="17190"/>
                      <a:pt x="675988" y="15279"/>
                      <a:pt x="677898" y="15279"/>
                    </a:cubicBezTo>
                    <a:cubicBezTo>
                      <a:pt x="685535" y="11458"/>
                      <a:pt x="691267" y="9547"/>
                      <a:pt x="698903" y="7636"/>
                    </a:cubicBezTo>
                    <a:cubicBezTo>
                      <a:pt x="700814" y="7636"/>
                      <a:pt x="702724" y="7636"/>
                      <a:pt x="702724" y="7636"/>
                    </a:cubicBezTo>
                    <a:cubicBezTo>
                      <a:pt x="712272" y="5732"/>
                      <a:pt x="719908" y="1911"/>
                      <a:pt x="727551" y="1911"/>
                    </a:cubicBezTo>
                    <a:cubicBezTo>
                      <a:pt x="731366" y="1911"/>
                      <a:pt x="733276" y="1911"/>
                      <a:pt x="735187" y="1911"/>
                    </a:cubicBezTo>
                    <a:cubicBezTo>
                      <a:pt x="742823" y="0"/>
                      <a:pt x="748555" y="0"/>
                      <a:pt x="754281" y="0"/>
                    </a:cubicBezTo>
                    <a:close/>
                  </a:path>
                </a:pathLst>
              </a:custGeom>
              <a:solidFill>
                <a:sysClr val="window" lastClr="FFFFFF">
                  <a:lumMod val="65000"/>
                </a:sysClr>
              </a:solidFill>
              <a:ln w="0" cap="flat">
                <a:noFill/>
                <a:prstDash val="solid"/>
                <a:miter/>
              </a:ln>
            </p:spPr>
            <p:txBody>
              <a:bodyPr wrap="square"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a:ln>
                    <a:noFill/>
                  </a:ln>
                  <a:solidFill>
                    <a:srgbClr val="000000"/>
                  </a:solidFill>
                  <a:effectLst/>
                  <a:uLnTx/>
                  <a:uFillTx/>
                  <a:latin typeface="Calibri" panose="020F0502020204030204"/>
                </a:endParaRPr>
              </a:p>
            </p:txBody>
          </p:sp>
          <p:sp>
            <p:nvSpPr>
              <p:cNvPr id="33" name="Freeform: Shape 32">
                <a:extLst>
                  <a:ext uri="{FF2B5EF4-FFF2-40B4-BE49-F238E27FC236}">
                    <a16:creationId xmlns:a16="http://schemas.microsoft.com/office/drawing/2014/main" id="{17D856C2-5FBE-37A3-E76A-2EBE740FD4DE}"/>
                  </a:ext>
                </a:extLst>
              </p:cNvPr>
              <p:cNvSpPr/>
              <p:nvPr/>
            </p:nvSpPr>
            <p:spPr>
              <a:xfrm>
                <a:off x="5607105" y="1625227"/>
                <a:ext cx="1774882" cy="2606839"/>
              </a:xfrm>
              <a:custGeom>
                <a:avLst/>
                <a:gdLst>
                  <a:gd name="connsiteX0" fmla="*/ 2538 w 1774882"/>
                  <a:gd name="connsiteY0" fmla="*/ 577 h 2599235"/>
                  <a:gd name="connsiteX1" fmla="*/ 8525 w 1774882"/>
                  <a:gd name="connsiteY1" fmla="*/ 1937 h 2599235"/>
                  <a:gd name="connsiteX2" fmla="*/ 936582 w 1774882"/>
                  <a:gd name="connsiteY2" fmla="*/ 1937 h 2599235"/>
                  <a:gd name="connsiteX3" fmla="*/ 967134 w 1774882"/>
                  <a:gd name="connsiteY3" fmla="*/ 1937 h 2599235"/>
                  <a:gd name="connsiteX4" fmla="*/ 970956 w 1774882"/>
                  <a:gd name="connsiteY4" fmla="*/ 1937 h 2599235"/>
                  <a:gd name="connsiteX5" fmla="*/ 976681 w 1774882"/>
                  <a:gd name="connsiteY5" fmla="*/ 1937 h 2599235"/>
                  <a:gd name="connsiteX6" fmla="*/ 988139 w 1774882"/>
                  <a:gd name="connsiteY6" fmla="*/ 1937 h 2599235"/>
                  <a:gd name="connsiteX7" fmla="*/ 999597 w 1774882"/>
                  <a:gd name="connsiteY7" fmla="*/ 3848 h 2599235"/>
                  <a:gd name="connsiteX8" fmla="*/ 1011054 w 1774882"/>
                  <a:gd name="connsiteY8" fmla="*/ 5759 h 2599235"/>
                  <a:gd name="connsiteX9" fmla="*/ 1016780 w 1774882"/>
                  <a:gd name="connsiteY9" fmla="*/ 5759 h 2599235"/>
                  <a:gd name="connsiteX10" fmla="*/ 1022512 w 1774882"/>
                  <a:gd name="connsiteY10" fmla="*/ 5759 h 2599235"/>
                  <a:gd name="connsiteX11" fmla="*/ 1033970 w 1774882"/>
                  <a:gd name="connsiteY11" fmla="*/ 9580 h 2599235"/>
                  <a:gd name="connsiteX12" fmla="*/ 1045428 w 1774882"/>
                  <a:gd name="connsiteY12" fmla="*/ 13395 h 2599235"/>
                  <a:gd name="connsiteX13" fmla="*/ 1056885 w 1774882"/>
                  <a:gd name="connsiteY13" fmla="*/ 17216 h 2599235"/>
                  <a:gd name="connsiteX14" fmla="*/ 1062611 w 1774882"/>
                  <a:gd name="connsiteY14" fmla="*/ 19127 h 2599235"/>
                  <a:gd name="connsiteX15" fmla="*/ 1066432 w 1774882"/>
                  <a:gd name="connsiteY15" fmla="*/ 21038 h 2599235"/>
                  <a:gd name="connsiteX16" fmla="*/ 1079794 w 1774882"/>
                  <a:gd name="connsiteY16" fmla="*/ 26770 h 2599235"/>
                  <a:gd name="connsiteX17" fmla="*/ 1089348 w 1774882"/>
                  <a:gd name="connsiteY17" fmla="*/ 32495 h 2599235"/>
                  <a:gd name="connsiteX18" fmla="*/ 1102716 w 1774882"/>
                  <a:gd name="connsiteY18" fmla="*/ 40132 h 2599235"/>
                  <a:gd name="connsiteX19" fmla="*/ 1110353 w 1774882"/>
                  <a:gd name="connsiteY19" fmla="*/ 43953 h 2599235"/>
                  <a:gd name="connsiteX20" fmla="*/ 1112263 w 1774882"/>
                  <a:gd name="connsiteY20" fmla="*/ 43953 h 2599235"/>
                  <a:gd name="connsiteX21" fmla="*/ 1129447 w 1774882"/>
                  <a:gd name="connsiteY21" fmla="*/ 55411 h 2599235"/>
                  <a:gd name="connsiteX22" fmla="*/ 1135179 w 1774882"/>
                  <a:gd name="connsiteY22" fmla="*/ 59232 h 2599235"/>
                  <a:gd name="connsiteX23" fmla="*/ 1158088 w 1774882"/>
                  <a:gd name="connsiteY23" fmla="*/ 76422 h 2599235"/>
                  <a:gd name="connsiteX24" fmla="*/ 1161909 w 1774882"/>
                  <a:gd name="connsiteY24" fmla="*/ 78333 h 2599235"/>
                  <a:gd name="connsiteX25" fmla="*/ 1182914 w 1774882"/>
                  <a:gd name="connsiteY25" fmla="*/ 95517 h 2599235"/>
                  <a:gd name="connsiteX26" fmla="*/ 1190557 w 1774882"/>
                  <a:gd name="connsiteY26" fmla="*/ 103159 h 2599235"/>
                  <a:gd name="connsiteX27" fmla="*/ 1207740 w 1774882"/>
                  <a:gd name="connsiteY27" fmla="*/ 118432 h 2599235"/>
                  <a:gd name="connsiteX28" fmla="*/ 1211562 w 1774882"/>
                  <a:gd name="connsiteY28" fmla="*/ 122253 h 2599235"/>
                  <a:gd name="connsiteX29" fmla="*/ 1215377 w 1774882"/>
                  <a:gd name="connsiteY29" fmla="*/ 126075 h 2599235"/>
                  <a:gd name="connsiteX30" fmla="*/ 1242113 w 1774882"/>
                  <a:gd name="connsiteY30" fmla="*/ 152812 h 2599235"/>
                  <a:gd name="connsiteX31" fmla="*/ 1266940 w 1774882"/>
                  <a:gd name="connsiteY31" fmla="*/ 181460 h 2599235"/>
                  <a:gd name="connsiteX32" fmla="*/ 1270755 w 1774882"/>
                  <a:gd name="connsiteY32" fmla="*/ 185274 h 2599235"/>
                  <a:gd name="connsiteX33" fmla="*/ 1274576 w 1774882"/>
                  <a:gd name="connsiteY33" fmla="*/ 189096 h 2599235"/>
                  <a:gd name="connsiteX34" fmla="*/ 1303217 w 1774882"/>
                  <a:gd name="connsiteY34" fmla="*/ 225386 h 2599235"/>
                  <a:gd name="connsiteX35" fmla="*/ 1307039 w 1774882"/>
                  <a:gd name="connsiteY35" fmla="*/ 229201 h 2599235"/>
                  <a:gd name="connsiteX36" fmla="*/ 1333769 w 1774882"/>
                  <a:gd name="connsiteY36" fmla="*/ 267396 h 2599235"/>
                  <a:gd name="connsiteX37" fmla="*/ 1337590 w 1774882"/>
                  <a:gd name="connsiteY37" fmla="*/ 271217 h 2599235"/>
                  <a:gd name="connsiteX38" fmla="*/ 1337590 w 1774882"/>
                  <a:gd name="connsiteY38" fmla="*/ 273128 h 2599235"/>
                  <a:gd name="connsiteX39" fmla="*/ 1368142 w 1774882"/>
                  <a:gd name="connsiteY39" fmla="*/ 320870 h 2599235"/>
                  <a:gd name="connsiteX40" fmla="*/ 1373874 w 1774882"/>
                  <a:gd name="connsiteY40" fmla="*/ 328513 h 2599235"/>
                  <a:gd name="connsiteX41" fmla="*/ 1404426 w 1774882"/>
                  <a:gd name="connsiteY41" fmla="*/ 380076 h 2599235"/>
                  <a:gd name="connsiteX42" fmla="*/ 1406337 w 1774882"/>
                  <a:gd name="connsiteY42" fmla="*/ 383897 h 2599235"/>
                  <a:gd name="connsiteX43" fmla="*/ 1408248 w 1774882"/>
                  <a:gd name="connsiteY43" fmla="*/ 389623 h 2599235"/>
                  <a:gd name="connsiteX44" fmla="*/ 1434978 w 1774882"/>
                  <a:gd name="connsiteY44" fmla="*/ 439275 h 2599235"/>
                  <a:gd name="connsiteX45" fmla="*/ 1438799 w 1774882"/>
                  <a:gd name="connsiteY45" fmla="*/ 445008 h 2599235"/>
                  <a:gd name="connsiteX46" fmla="*/ 1463619 w 1774882"/>
                  <a:gd name="connsiteY46" fmla="*/ 494660 h 2599235"/>
                  <a:gd name="connsiteX47" fmla="*/ 1465536 w 1774882"/>
                  <a:gd name="connsiteY47" fmla="*/ 500392 h 2599235"/>
                  <a:gd name="connsiteX48" fmla="*/ 1465536 w 1774882"/>
                  <a:gd name="connsiteY48" fmla="*/ 504214 h 2599235"/>
                  <a:gd name="connsiteX49" fmla="*/ 1480809 w 1774882"/>
                  <a:gd name="connsiteY49" fmla="*/ 538587 h 2599235"/>
                  <a:gd name="connsiteX50" fmla="*/ 1484630 w 1774882"/>
                  <a:gd name="connsiteY50" fmla="*/ 546223 h 2599235"/>
                  <a:gd name="connsiteX51" fmla="*/ 1503724 w 1774882"/>
                  <a:gd name="connsiteY51" fmla="*/ 590150 h 2599235"/>
                  <a:gd name="connsiteX52" fmla="*/ 1503724 w 1774882"/>
                  <a:gd name="connsiteY52" fmla="*/ 592061 h 2599235"/>
                  <a:gd name="connsiteX53" fmla="*/ 1503724 w 1774882"/>
                  <a:gd name="connsiteY53" fmla="*/ 595882 h 2599235"/>
                  <a:gd name="connsiteX54" fmla="*/ 1528551 w 1774882"/>
                  <a:gd name="connsiteY54" fmla="*/ 658903 h 2599235"/>
                  <a:gd name="connsiteX55" fmla="*/ 1528551 w 1774882"/>
                  <a:gd name="connsiteY55" fmla="*/ 662718 h 2599235"/>
                  <a:gd name="connsiteX56" fmla="*/ 1549555 w 1774882"/>
                  <a:gd name="connsiteY56" fmla="*/ 720013 h 2599235"/>
                  <a:gd name="connsiteX57" fmla="*/ 1551466 w 1774882"/>
                  <a:gd name="connsiteY57" fmla="*/ 725746 h 2599235"/>
                  <a:gd name="connsiteX58" fmla="*/ 1555281 w 1774882"/>
                  <a:gd name="connsiteY58" fmla="*/ 735293 h 2599235"/>
                  <a:gd name="connsiteX59" fmla="*/ 1566739 w 1774882"/>
                  <a:gd name="connsiteY59" fmla="*/ 769672 h 2599235"/>
                  <a:gd name="connsiteX60" fmla="*/ 1570560 w 1774882"/>
                  <a:gd name="connsiteY60" fmla="*/ 781130 h 2599235"/>
                  <a:gd name="connsiteX61" fmla="*/ 1572471 w 1774882"/>
                  <a:gd name="connsiteY61" fmla="*/ 788766 h 2599235"/>
                  <a:gd name="connsiteX62" fmla="*/ 1582018 w 1774882"/>
                  <a:gd name="connsiteY62" fmla="*/ 817414 h 2599235"/>
                  <a:gd name="connsiteX63" fmla="*/ 1585833 w 1774882"/>
                  <a:gd name="connsiteY63" fmla="*/ 832693 h 2599235"/>
                  <a:gd name="connsiteX64" fmla="*/ 1585833 w 1774882"/>
                  <a:gd name="connsiteY64" fmla="*/ 838419 h 2599235"/>
                  <a:gd name="connsiteX65" fmla="*/ 1595380 w 1774882"/>
                  <a:gd name="connsiteY65" fmla="*/ 870888 h 2599235"/>
                  <a:gd name="connsiteX66" fmla="*/ 1599201 w 1774882"/>
                  <a:gd name="connsiteY66" fmla="*/ 886167 h 2599235"/>
                  <a:gd name="connsiteX67" fmla="*/ 1599201 w 1774882"/>
                  <a:gd name="connsiteY67" fmla="*/ 889982 h 2599235"/>
                  <a:gd name="connsiteX68" fmla="*/ 1604933 w 1774882"/>
                  <a:gd name="connsiteY68" fmla="*/ 912904 h 2599235"/>
                  <a:gd name="connsiteX69" fmla="*/ 1610659 w 1774882"/>
                  <a:gd name="connsiteY69" fmla="*/ 933909 h 2599235"/>
                  <a:gd name="connsiteX70" fmla="*/ 1610659 w 1774882"/>
                  <a:gd name="connsiteY70" fmla="*/ 937730 h 2599235"/>
                  <a:gd name="connsiteX71" fmla="*/ 1616391 w 1774882"/>
                  <a:gd name="connsiteY71" fmla="*/ 956824 h 2599235"/>
                  <a:gd name="connsiteX72" fmla="*/ 1622117 w 1774882"/>
                  <a:gd name="connsiteY72" fmla="*/ 979747 h 2599235"/>
                  <a:gd name="connsiteX73" fmla="*/ 1622117 w 1774882"/>
                  <a:gd name="connsiteY73" fmla="*/ 983561 h 2599235"/>
                  <a:gd name="connsiteX74" fmla="*/ 1627849 w 1774882"/>
                  <a:gd name="connsiteY74" fmla="*/ 1004573 h 2599235"/>
                  <a:gd name="connsiteX75" fmla="*/ 1633574 w 1774882"/>
                  <a:gd name="connsiteY75" fmla="*/ 1025578 h 2599235"/>
                  <a:gd name="connsiteX76" fmla="*/ 1633574 w 1774882"/>
                  <a:gd name="connsiteY76" fmla="*/ 1031310 h 2599235"/>
                  <a:gd name="connsiteX77" fmla="*/ 1639307 w 1774882"/>
                  <a:gd name="connsiteY77" fmla="*/ 1058047 h 2599235"/>
                  <a:gd name="connsiteX78" fmla="*/ 1645032 w 1774882"/>
                  <a:gd name="connsiteY78" fmla="*/ 1077147 h 2599235"/>
                  <a:gd name="connsiteX79" fmla="*/ 1645032 w 1774882"/>
                  <a:gd name="connsiteY79" fmla="*/ 1082873 h 2599235"/>
                  <a:gd name="connsiteX80" fmla="*/ 1654579 w 1774882"/>
                  <a:gd name="connsiteY80" fmla="*/ 1124889 h 2599235"/>
                  <a:gd name="connsiteX81" fmla="*/ 1656490 w 1774882"/>
                  <a:gd name="connsiteY81" fmla="*/ 1136347 h 2599235"/>
                  <a:gd name="connsiteX82" fmla="*/ 1669858 w 1774882"/>
                  <a:gd name="connsiteY82" fmla="*/ 1193642 h 2599235"/>
                  <a:gd name="connsiteX83" fmla="*/ 1669858 w 1774882"/>
                  <a:gd name="connsiteY83" fmla="*/ 1195546 h 2599235"/>
                  <a:gd name="connsiteX84" fmla="*/ 1692774 w 1774882"/>
                  <a:gd name="connsiteY84" fmla="*/ 1306316 h 2599235"/>
                  <a:gd name="connsiteX85" fmla="*/ 1692774 w 1774882"/>
                  <a:gd name="connsiteY85" fmla="*/ 1310137 h 2599235"/>
                  <a:gd name="connsiteX86" fmla="*/ 1694685 w 1774882"/>
                  <a:gd name="connsiteY86" fmla="*/ 1323505 h 2599235"/>
                  <a:gd name="connsiteX87" fmla="*/ 1704232 w 1774882"/>
                  <a:gd name="connsiteY87" fmla="*/ 1371247 h 2599235"/>
                  <a:gd name="connsiteX88" fmla="*/ 1708046 w 1774882"/>
                  <a:gd name="connsiteY88" fmla="*/ 1392259 h 2599235"/>
                  <a:gd name="connsiteX89" fmla="*/ 1717593 w 1774882"/>
                  <a:gd name="connsiteY89" fmla="*/ 1441911 h 2599235"/>
                  <a:gd name="connsiteX90" fmla="*/ 1719504 w 1774882"/>
                  <a:gd name="connsiteY90" fmla="*/ 1455279 h 2599235"/>
                  <a:gd name="connsiteX91" fmla="*/ 1719504 w 1774882"/>
                  <a:gd name="connsiteY91" fmla="*/ 1459101 h 2599235"/>
                  <a:gd name="connsiteX92" fmla="*/ 1736694 w 1774882"/>
                  <a:gd name="connsiteY92" fmla="*/ 1567953 h 2599235"/>
                  <a:gd name="connsiteX93" fmla="*/ 1736694 w 1774882"/>
                  <a:gd name="connsiteY93" fmla="*/ 1573685 h 2599235"/>
                  <a:gd name="connsiteX94" fmla="*/ 1736694 w 1774882"/>
                  <a:gd name="connsiteY94" fmla="*/ 1577506 h 2599235"/>
                  <a:gd name="connsiteX95" fmla="*/ 1738598 w 1774882"/>
                  <a:gd name="connsiteY95" fmla="*/ 1596600 h 2599235"/>
                  <a:gd name="connsiteX96" fmla="*/ 1742420 w 1774882"/>
                  <a:gd name="connsiteY96" fmla="*/ 1625248 h 2599235"/>
                  <a:gd name="connsiteX97" fmla="*/ 1742420 w 1774882"/>
                  <a:gd name="connsiteY97" fmla="*/ 1634795 h 2599235"/>
                  <a:gd name="connsiteX98" fmla="*/ 1744330 w 1774882"/>
                  <a:gd name="connsiteY98" fmla="*/ 1651985 h 2599235"/>
                  <a:gd name="connsiteX99" fmla="*/ 1746241 w 1774882"/>
                  <a:gd name="connsiteY99" fmla="*/ 1672996 h 2599235"/>
                  <a:gd name="connsiteX100" fmla="*/ 1748152 w 1774882"/>
                  <a:gd name="connsiteY100" fmla="*/ 1690180 h 2599235"/>
                  <a:gd name="connsiteX101" fmla="*/ 1750056 w 1774882"/>
                  <a:gd name="connsiteY101" fmla="*/ 1709280 h 2599235"/>
                  <a:gd name="connsiteX102" fmla="*/ 1750056 w 1774882"/>
                  <a:gd name="connsiteY102" fmla="*/ 1720738 h 2599235"/>
                  <a:gd name="connsiteX103" fmla="*/ 1753877 w 1774882"/>
                  <a:gd name="connsiteY103" fmla="*/ 1749386 h 2599235"/>
                  <a:gd name="connsiteX104" fmla="*/ 1753877 w 1774882"/>
                  <a:gd name="connsiteY104" fmla="*/ 1764665 h 2599235"/>
                  <a:gd name="connsiteX105" fmla="*/ 1753877 w 1774882"/>
                  <a:gd name="connsiteY105" fmla="*/ 1768480 h 2599235"/>
                  <a:gd name="connsiteX106" fmla="*/ 1757699 w 1774882"/>
                  <a:gd name="connsiteY106" fmla="*/ 1804770 h 2599235"/>
                  <a:gd name="connsiteX107" fmla="*/ 1757699 w 1774882"/>
                  <a:gd name="connsiteY107" fmla="*/ 1816228 h 2599235"/>
                  <a:gd name="connsiteX108" fmla="*/ 1757699 w 1774882"/>
                  <a:gd name="connsiteY108" fmla="*/ 1827686 h 2599235"/>
                  <a:gd name="connsiteX109" fmla="*/ 1757699 w 1774882"/>
                  <a:gd name="connsiteY109" fmla="*/ 1841054 h 2599235"/>
                  <a:gd name="connsiteX110" fmla="*/ 1761520 w 1774882"/>
                  <a:gd name="connsiteY110" fmla="*/ 1877338 h 2599235"/>
                  <a:gd name="connsiteX111" fmla="*/ 1761520 w 1774882"/>
                  <a:gd name="connsiteY111" fmla="*/ 1881160 h 2599235"/>
                  <a:gd name="connsiteX112" fmla="*/ 1761520 w 1774882"/>
                  <a:gd name="connsiteY112" fmla="*/ 1888796 h 2599235"/>
                  <a:gd name="connsiteX113" fmla="*/ 1763424 w 1774882"/>
                  <a:gd name="connsiteY113" fmla="*/ 1915540 h 2599235"/>
                  <a:gd name="connsiteX114" fmla="*/ 1765335 w 1774882"/>
                  <a:gd name="connsiteY114" fmla="*/ 1942270 h 2599235"/>
                  <a:gd name="connsiteX115" fmla="*/ 1765335 w 1774882"/>
                  <a:gd name="connsiteY115" fmla="*/ 1949913 h 2599235"/>
                  <a:gd name="connsiteX116" fmla="*/ 1765335 w 1774882"/>
                  <a:gd name="connsiteY116" fmla="*/ 1953734 h 2599235"/>
                  <a:gd name="connsiteX117" fmla="*/ 1769157 w 1774882"/>
                  <a:gd name="connsiteY117" fmla="*/ 1990018 h 2599235"/>
                  <a:gd name="connsiteX118" fmla="*/ 1769157 w 1774882"/>
                  <a:gd name="connsiteY118" fmla="*/ 2005298 h 2599235"/>
                  <a:gd name="connsiteX119" fmla="*/ 1769157 w 1774882"/>
                  <a:gd name="connsiteY119" fmla="*/ 2016755 h 2599235"/>
                  <a:gd name="connsiteX120" fmla="*/ 1769157 w 1774882"/>
                  <a:gd name="connsiteY120" fmla="*/ 2028213 h 2599235"/>
                  <a:gd name="connsiteX121" fmla="*/ 1771067 w 1774882"/>
                  <a:gd name="connsiteY121" fmla="*/ 2066408 h 2599235"/>
                  <a:gd name="connsiteX122" fmla="*/ 1771067 w 1774882"/>
                  <a:gd name="connsiteY122" fmla="*/ 2072140 h 2599235"/>
                  <a:gd name="connsiteX123" fmla="*/ 1771067 w 1774882"/>
                  <a:gd name="connsiteY123" fmla="*/ 2081687 h 2599235"/>
                  <a:gd name="connsiteX124" fmla="*/ 1771067 w 1774882"/>
                  <a:gd name="connsiteY124" fmla="*/ 2104602 h 2599235"/>
                  <a:gd name="connsiteX125" fmla="*/ 1772971 w 1774882"/>
                  <a:gd name="connsiteY125" fmla="*/ 2137072 h 2599235"/>
                  <a:gd name="connsiteX126" fmla="*/ 1772971 w 1774882"/>
                  <a:gd name="connsiteY126" fmla="*/ 2140886 h 2599235"/>
                  <a:gd name="connsiteX127" fmla="*/ 1774882 w 1774882"/>
                  <a:gd name="connsiteY127" fmla="*/ 2179081 h 2599235"/>
                  <a:gd name="connsiteX128" fmla="*/ 1774882 w 1774882"/>
                  <a:gd name="connsiteY128" fmla="*/ 2194360 h 2599235"/>
                  <a:gd name="connsiteX129" fmla="*/ 1774882 w 1774882"/>
                  <a:gd name="connsiteY129" fmla="*/ 2211550 h 2599235"/>
                  <a:gd name="connsiteX130" fmla="*/ 1774882 w 1774882"/>
                  <a:gd name="connsiteY130" fmla="*/ 2226829 h 2599235"/>
                  <a:gd name="connsiteX131" fmla="*/ 1774882 w 1774882"/>
                  <a:gd name="connsiteY131" fmla="*/ 2261203 h 2599235"/>
                  <a:gd name="connsiteX132" fmla="*/ 1774882 w 1774882"/>
                  <a:gd name="connsiteY132" fmla="*/ 2270756 h 2599235"/>
                  <a:gd name="connsiteX133" fmla="*/ 1774882 w 1774882"/>
                  <a:gd name="connsiteY133" fmla="*/ 2272667 h 2599235"/>
                  <a:gd name="connsiteX134" fmla="*/ 1774882 w 1774882"/>
                  <a:gd name="connsiteY134" fmla="*/ 2320409 h 2599235"/>
                  <a:gd name="connsiteX135" fmla="*/ 1774882 w 1774882"/>
                  <a:gd name="connsiteY135" fmla="*/ 2329956 h 2599235"/>
                  <a:gd name="connsiteX136" fmla="*/ 1774882 w 1774882"/>
                  <a:gd name="connsiteY136" fmla="*/ 2345235 h 2599235"/>
                  <a:gd name="connsiteX137" fmla="*/ 1774882 w 1774882"/>
                  <a:gd name="connsiteY137" fmla="*/ 2368150 h 2599235"/>
                  <a:gd name="connsiteX138" fmla="*/ 1774882 w 1774882"/>
                  <a:gd name="connsiteY138" fmla="*/ 2387251 h 2599235"/>
                  <a:gd name="connsiteX139" fmla="*/ 1774882 w 1774882"/>
                  <a:gd name="connsiteY139" fmla="*/ 2412077 h 2599235"/>
                  <a:gd name="connsiteX140" fmla="*/ 1774882 w 1774882"/>
                  <a:gd name="connsiteY140" fmla="*/ 2425446 h 2599235"/>
                  <a:gd name="connsiteX141" fmla="*/ 1774882 w 1774882"/>
                  <a:gd name="connsiteY141" fmla="*/ 2448361 h 2599235"/>
                  <a:gd name="connsiteX142" fmla="*/ 1774882 w 1774882"/>
                  <a:gd name="connsiteY142" fmla="*/ 2478920 h 2599235"/>
                  <a:gd name="connsiteX143" fmla="*/ 1774882 w 1774882"/>
                  <a:gd name="connsiteY143" fmla="*/ 2490377 h 2599235"/>
                  <a:gd name="connsiteX144" fmla="*/ 1774882 w 1774882"/>
                  <a:gd name="connsiteY144" fmla="*/ 2513293 h 2599235"/>
                  <a:gd name="connsiteX145" fmla="*/ 1774882 w 1774882"/>
                  <a:gd name="connsiteY145" fmla="*/ 2543851 h 2599235"/>
                  <a:gd name="connsiteX146" fmla="*/ 1774882 w 1774882"/>
                  <a:gd name="connsiteY146" fmla="*/ 2553398 h 2599235"/>
                  <a:gd name="connsiteX147" fmla="*/ 1774882 w 1774882"/>
                  <a:gd name="connsiteY147" fmla="*/ 2599235 h 2599235"/>
                  <a:gd name="connsiteX148" fmla="*/ 795268 w 1774882"/>
                  <a:gd name="connsiteY148" fmla="*/ 2599235 h 2599235"/>
                  <a:gd name="connsiteX149" fmla="*/ 795268 w 1774882"/>
                  <a:gd name="connsiteY149" fmla="*/ 2543851 h 2599235"/>
                  <a:gd name="connsiteX150" fmla="*/ 795268 w 1774882"/>
                  <a:gd name="connsiteY150" fmla="*/ 2513293 h 2599235"/>
                  <a:gd name="connsiteX151" fmla="*/ 795268 w 1774882"/>
                  <a:gd name="connsiteY151" fmla="*/ 2478920 h 2599235"/>
                  <a:gd name="connsiteX152" fmla="*/ 795268 w 1774882"/>
                  <a:gd name="connsiteY152" fmla="*/ 2448361 h 2599235"/>
                  <a:gd name="connsiteX153" fmla="*/ 795268 w 1774882"/>
                  <a:gd name="connsiteY153" fmla="*/ 2412077 h 2599235"/>
                  <a:gd name="connsiteX154" fmla="*/ 795268 w 1774882"/>
                  <a:gd name="connsiteY154" fmla="*/ 2387251 h 2599235"/>
                  <a:gd name="connsiteX155" fmla="*/ 795268 w 1774882"/>
                  <a:gd name="connsiteY155" fmla="*/ 2345235 h 2599235"/>
                  <a:gd name="connsiteX156" fmla="*/ 795268 w 1774882"/>
                  <a:gd name="connsiteY156" fmla="*/ 2329956 h 2599235"/>
                  <a:gd name="connsiteX157" fmla="*/ 793364 w 1774882"/>
                  <a:gd name="connsiteY157" fmla="*/ 2272667 h 2599235"/>
                  <a:gd name="connsiteX158" fmla="*/ 793364 w 1774882"/>
                  <a:gd name="connsiteY158" fmla="*/ 2263113 h 2599235"/>
                  <a:gd name="connsiteX159" fmla="*/ 791453 w 1774882"/>
                  <a:gd name="connsiteY159" fmla="*/ 2213461 h 2599235"/>
                  <a:gd name="connsiteX160" fmla="*/ 791453 w 1774882"/>
                  <a:gd name="connsiteY160" fmla="*/ 2196271 h 2599235"/>
                  <a:gd name="connsiteX161" fmla="*/ 787632 w 1774882"/>
                  <a:gd name="connsiteY161" fmla="*/ 2140886 h 2599235"/>
                  <a:gd name="connsiteX162" fmla="*/ 787632 w 1774882"/>
                  <a:gd name="connsiteY162" fmla="*/ 2137072 h 2599235"/>
                  <a:gd name="connsiteX163" fmla="*/ 783810 w 1774882"/>
                  <a:gd name="connsiteY163" fmla="*/ 2081687 h 2599235"/>
                  <a:gd name="connsiteX164" fmla="*/ 783810 w 1774882"/>
                  <a:gd name="connsiteY164" fmla="*/ 2072140 h 2599235"/>
                  <a:gd name="connsiteX165" fmla="*/ 779995 w 1774882"/>
                  <a:gd name="connsiteY165" fmla="*/ 2016755 h 2599235"/>
                  <a:gd name="connsiteX166" fmla="*/ 779995 w 1774882"/>
                  <a:gd name="connsiteY166" fmla="*/ 2005298 h 2599235"/>
                  <a:gd name="connsiteX167" fmla="*/ 776174 w 1774882"/>
                  <a:gd name="connsiteY167" fmla="*/ 1949913 h 2599235"/>
                  <a:gd name="connsiteX168" fmla="*/ 776174 w 1774882"/>
                  <a:gd name="connsiteY168" fmla="*/ 1942270 h 2599235"/>
                  <a:gd name="connsiteX169" fmla="*/ 770448 w 1774882"/>
                  <a:gd name="connsiteY169" fmla="*/ 1890707 h 2599235"/>
                  <a:gd name="connsiteX170" fmla="*/ 770448 w 1774882"/>
                  <a:gd name="connsiteY170" fmla="*/ 1883071 h 2599235"/>
                  <a:gd name="connsiteX171" fmla="*/ 764716 w 1774882"/>
                  <a:gd name="connsiteY171" fmla="*/ 1829597 h 2599235"/>
                  <a:gd name="connsiteX172" fmla="*/ 764716 w 1774882"/>
                  <a:gd name="connsiteY172" fmla="*/ 1818139 h 2599235"/>
                  <a:gd name="connsiteX173" fmla="*/ 758991 w 1774882"/>
                  <a:gd name="connsiteY173" fmla="*/ 1764665 h 2599235"/>
                  <a:gd name="connsiteX174" fmla="*/ 758991 w 1774882"/>
                  <a:gd name="connsiteY174" fmla="*/ 1749386 h 2599235"/>
                  <a:gd name="connsiteX175" fmla="*/ 753258 w 1774882"/>
                  <a:gd name="connsiteY175" fmla="*/ 1707370 h 2599235"/>
                  <a:gd name="connsiteX176" fmla="*/ 751354 w 1774882"/>
                  <a:gd name="connsiteY176" fmla="*/ 1688276 h 2599235"/>
                  <a:gd name="connsiteX177" fmla="*/ 745622 w 1774882"/>
                  <a:gd name="connsiteY177" fmla="*/ 1650074 h 2599235"/>
                  <a:gd name="connsiteX178" fmla="*/ 743711 w 1774882"/>
                  <a:gd name="connsiteY178" fmla="*/ 1632891 h 2599235"/>
                  <a:gd name="connsiteX179" fmla="*/ 737986 w 1774882"/>
                  <a:gd name="connsiteY179" fmla="*/ 1594696 h 2599235"/>
                  <a:gd name="connsiteX180" fmla="*/ 736075 w 1774882"/>
                  <a:gd name="connsiteY180" fmla="*/ 1575596 h 2599235"/>
                  <a:gd name="connsiteX181" fmla="*/ 736075 w 1774882"/>
                  <a:gd name="connsiteY181" fmla="*/ 1566049 h 2599235"/>
                  <a:gd name="connsiteX182" fmla="*/ 718885 w 1774882"/>
                  <a:gd name="connsiteY182" fmla="*/ 1457190 h 2599235"/>
                  <a:gd name="connsiteX183" fmla="*/ 716981 w 1774882"/>
                  <a:gd name="connsiteY183" fmla="*/ 1441911 h 2599235"/>
                  <a:gd name="connsiteX184" fmla="*/ 707427 w 1774882"/>
                  <a:gd name="connsiteY184" fmla="*/ 1392259 h 2599235"/>
                  <a:gd name="connsiteX185" fmla="*/ 703613 w 1774882"/>
                  <a:gd name="connsiteY185" fmla="*/ 1371247 h 2599235"/>
                  <a:gd name="connsiteX186" fmla="*/ 694066 w 1774882"/>
                  <a:gd name="connsiteY186" fmla="*/ 1323505 h 2599235"/>
                  <a:gd name="connsiteX187" fmla="*/ 690244 w 1774882"/>
                  <a:gd name="connsiteY187" fmla="*/ 1306316 h 2599235"/>
                  <a:gd name="connsiteX188" fmla="*/ 667329 w 1774882"/>
                  <a:gd name="connsiteY188" fmla="*/ 1195546 h 2599235"/>
                  <a:gd name="connsiteX189" fmla="*/ 667329 w 1774882"/>
                  <a:gd name="connsiteY189" fmla="*/ 1191731 h 2599235"/>
                  <a:gd name="connsiteX190" fmla="*/ 653960 w 1774882"/>
                  <a:gd name="connsiteY190" fmla="*/ 1134436 h 2599235"/>
                  <a:gd name="connsiteX191" fmla="*/ 650145 w 1774882"/>
                  <a:gd name="connsiteY191" fmla="*/ 1121068 h 2599235"/>
                  <a:gd name="connsiteX192" fmla="*/ 640592 w 1774882"/>
                  <a:gd name="connsiteY192" fmla="*/ 1079051 h 2599235"/>
                  <a:gd name="connsiteX193" fmla="*/ 634866 w 1774882"/>
                  <a:gd name="connsiteY193" fmla="*/ 1054225 h 2599235"/>
                  <a:gd name="connsiteX194" fmla="*/ 627230 w 1774882"/>
                  <a:gd name="connsiteY194" fmla="*/ 1027488 h 2599235"/>
                  <a:gd name="connsiteX195" fmla="*/ 619587 w 1774882"/>
                  <a:gd name="connsiteY195" fmla="*/ 1000751 h 2599235"/>
                  <a:gd name="connsiteX196" fmla="*/ 613861 w 1774882"/>
                  <a:gd name="connsiteY196" fmla="*/ 979747 h 2599235"/>
                  <a:gd name="connsiteX197" fmla="*/ 606225 w 1774882"/>
                  <a:gd name="connsiteY197" fmla="*/ 951099 h 2599235"/>
                  <a:gd name="connsiteX198" fmla="*/ 600493 w 1774882"/>
                  <a:gd name="connsiteY198" fmla="*/ 932005 h 2599235"/>
                  <a:gd name="connsiteX199" fmla="*/ 592857 w 1774882"/>
                  <a:gd name="connsiteY199" fmla="*/ 907172 h 2599235"/>
                  <a:gd name="connsiteX200" fmla="*/ 587131 w 1774882"/>
                  <a:gd name="connsiteY200" fmla="*/ 884256 h 2599235"/>
                  <a:gd name="connsiteX201" fmla="*/ 581399 w 1774882"/>
                  <a:gd name="connsiteY201" fmla="*/ 867067 h 2599235"/>
                  <a:gd name="connsiteX202" fmla="*/ 571852 w 1774882"/>
                  <a:gd name="connsiteY202" fmla="*/ 834604 h 2599235"/>
                  <a:gd name="connsiteX203" fmla="*/ 566120 w 1774882"/>
                  <a:gd name="connsiteY203" fmla="*/ 815503 h 2599235"/>
                  <a:gd name="connsiteX204" fmla="*/ 556573 w 1774882"/>
                  <a:gd name="connsiteY204" fmla="*/ 786856 h 2599235"/>
                  <a:gd name="connsiteX205" fmla="*/ 550847 w 1774882"/>
                  <a:gd name="connsiteY205" fmla="*/ 769672 h 2599235"/>
                  <a:gd name="connsiteX206" fmla="*/ 539389 w 1774882"/>
                  <a:gd name="connsiteY206" fmla="*/ 735293 h 2599235"/>
                  <a:gd name="connsiteX207" fmla="*/ 533657 w 1774882"/>
                  <a:gd name="connsiteY207" fmla="*/ 720013 h 2599235"/>
                  <a:gd name="connsiteX208" fmla="*/ 512652 w 1774882"/>
                  <a:gd name="connsiteY208" fmla="*/ 662718 h 2599235"/>
                  <a:gd name="connsiteX209" fmla="*/ 510748 w 1774882"/>
                  <a:gd name="connsiteY209" fmla="*/ 656992 h 2599235"/>
                  <a:gd name="connsiteX210" fmla="*/ 485922 w 1774882"/>
                  <a:gd name="connsiteY210" fmla="*/ 593971 h 2599235"/>
                  <a:gd name="connsiteX211" fmla="*/ 484011 w 1774882"/>
                  <a:gd name="connsiteY211" fmla="*/ 586329 h 2599235"/>
                  <a:gd name="connsiteX212" fmla="*/ 464917 w 1774882"/>
                  <a:gd name="connsiteY212" fmla="*/ 542408 h 2599235"/>
                  <a:gd name="connsiteX213" fmla="*/ 461096 w 1774882"/>
                  <a:gd name="connsiteY213" fmla="*/ 534765 h 2599235"/>
                  <a:gd name="connsiteX214" fmla="*/ 445817 w 1774882"/>
                  <a:gd name="connsiteY214" fmla="*/ 500392 h 2599235"/>
                  <a:gd name="connsiteX215" fmla="*/ 442002 w 1774882"/>
                  <a:gd name="connsiteY215" fmla="*/ 490839 h 2599235"/>
                  <a:gd name="connsiteX216" fmla="*/ 417176 w 1774882"/>
                  <a:gd name="connsiteY216" fmla="*/ 441186 h 2599235"/>
                  <a:gd name="connsiteX217" fmla="*/ 413354 w 1774882"/>
                  <a:gd name="connsiteY217" fmla="*/ 435461 h 2599235"/>
                  <a:gd name="connsiteX218" fmla="*/ 386624 w 1774882"/>
                  <a:gd name="connsiteY218" fmla="*/ 385801 h 2599235"/>
                  <a:gd name="connsiteX219" fmla="*/ 380892 w 1774882"/>
                  <a:gd name="connsiteY219" fmla="*/ 376254 h 2599235"/>
                  <a:gd name="connsiteX220" fmla="*/ 350340 w 1774882"/>
                  <a:gd name="connsiteY220" fmla="*/ 324691 h 2599235"/>
                  <a:gd name="connsiteX221" fmla="*/ 344608 w 1774882"/>
                  <a:gd name="connsiteY221" fmla="*/ 317055 h 2599235"/>
                  <a:gd name="connsiteX222" fmla="*/ 314056 w 1774882"/>
                  <a:gd name="connsiteY222" fmla="*/ 269307 h 2599235"/>
                  <a:gd name="connsiteX223" fmla="*/ 310241 w 1774882"/>
                  <a:gd name="connsiteY223" fmla="*/ 263581 h 2599235"/>
                  <a:gd name="connsiteX224" fmla="*/ 283504 w 1774882"/>
                  <a:gd name="connsiteY224" fmla="*/ 225386 h 2599235"/>
                  <a:gd name="connsiteX225" fmla="*/ 281593 w 1774882"/>
                  <a:gd name="connsiteY225" fmla="*/ 221565 h 2599235"/>
                  <a:gd name="connsiteX226" fmla="*/ 252952 w 1774882"/>
                  <a:gd name="connsiteY226" fmla="*/ 185274 h 2599235"/>
                  <a:gd name="connsiteX227" fmla="*/ 247220 w 1774882"/>
                  <a:gd name="connsiteY227" fmla="*/ 177638 h 2599235"/>
                  <a:gd name="connsiteX228" fmla="*/ 222400 w 1774882"/>
                  <a:gd name="connsiteY228" fmla="*/ 148990 h 2599235"/>
                  <a:gd name="connsiteX229" fmla="*/ 195663 w 1774882"/>
                  <a:gd name="connsiteY229" fmla="*/ 122253 h 2599235"/>
                  <a:gd name="connsiteX230" fmla="*/ 188027 w 1774882"/>
                  <a:gd name="connsiteY230" fmla="*/ 114617 h 2599235"/>
                  <a:gd name="connsiteX231" fmla="*/ 170837 w 1774882"/>
                  <a:gd name="connsiteY231" fmla="*/ 99338 h 2599235"/>
                  <a:gd name="connsiteX232" fmla="*/ 163201 w 1774882"/>
                  <a:gd name="connsiteY232" fmla="*/ 91702 h 2599235"/>
                  <a:gd name="connsiteX233" fmla="*/ 142196 w 1774882"/>
                  <a:gd name="connsiteY233" fmla="*/ 74512 h 2599235"/>
                  <a:gd name="connsiteX234" fmla="*/ 138375 w 1774882"/>
                  <a:gd name="connsiteY234" fmla="*/ 72601 h 2599235"/>
                  <a:gd name="connsiteX235" fmla="*/ 115459 w 1774882"/>
                  <a:gd name="connsiteY235" fmla="*/ 55411 h 2599235"/>
                  <a:gd name="connsiteX236" fmla="*/ 109734 w 1774882"/>
                  <a:gd name="connsiteY236" fmla="*/ 51590 h 2599235"/>
                  <a:gd name="connsiteX237" fmla="*/ 92550 w 1774882"/>
                  <a:gd name="connsiteY237" fmla="*/ 40132 h 2599235"/>
                  <a:gd name="connsiteX238" fmla="*/ 82997 w 1774882"/>
                  <a:gd name="connsiteY238" fmla="*/ 34406 h 2599235"/>
                  <a:gd name="connsiteX239" fmla="*/ 69628 w 1774882"/>
                  <a:gd name="connsiteY239" fmla="*/ 26770 h 2599235"/>
                  <a:gd name="connsiteX240" fmla="*/ 60081 w 1774882"/>
                  <a:gd name="connsiteY240" fmla="*/ 21038 h 2599235"/>
                  <a:gd name="connsiteX241" fmla="*/ 46719 w 1774882"/>
                  <a:gd name="connsiteY241" fmla="*/ 15306 h 2599235"/>
                  <a:gd name="connsiteX242" fmla="*/ 35262 w 1774882"/>
                  <a:gd name="connsiteY242" fmla="*/ 11491 h 2599235"/>
                  <a:gd name="connsiteX243" fmla="*/ 23804 w 1774882"/>
                  <a:gd name="connsiteY243" fmla="*/ 7669 h 2599235"/>
                  <a:gd name="connsiteX244" fmla="*/ 12346 w 1774882"/>
                  <a:gd name="connsiteY244" fmla="*/ 3848 h 2599235"/>
                  <a:gd name="connsiteX245" fmla="*/ 6617 w 1774882"/>
                  <a:gd name="connsiteY245" fmla="*/ 1937 h 2599235"/>
                  <a:gd name="connsiteX246" fmla="*/ 0 w 1774882"/>
                  <a:gd name="connsiteY246" fmla="*/ 0 h 2599235"/>
                  <a:gd name="connsiteX247" fmla="*/ 810 w 1774882"/>
                  <a:gd name="connsiteY247" fmla="*/ 0 h 2599235"/>
                  <a:gd name="connsiteX248" fmla="*/ 888 w 1774882"/>
                  <a:gd name="connsiteY248" fmla="*/ 26 h 2599235"/>
                  <a:gd name="connsiteX249" fmla="*/ 2538 w 1774882"/>
                  <a:gd name="connsiteY249" fmla="*/ 577 h 25992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Lst>
                <a:rect l="l" t="t" r="r" b="b"/>
                <a:pathLst>
                  <a:path w="1774882" h="2599235">
                    <a:moveTo>
                      <a:pt x="2538" y="577"/>
                    </a:moveTo>
                    <a:lnTo>
                      <a:pt x="8525" y="1937"/>
                    </a:lnTo>
                    <a:lnTo>
                      <a:pt x="936582" y="1937"/>
                    </a:lnTo>
                    <a:cubicBezTo>
                      <a:pt x="946129" y="1937"/>
                      <a:pt x="957587" y="1937"/>
                      <a:pt x="967134" y="1937"/>
                    </a:cubicBezTo>
                    <a:cubicBezTo>
                      <a:pt x="969045" y="1937"/>
                      <a:pt x="970956" y="1937"/>
                      <a:pt x="970956" y="1937"/>
                    </a:cubicBezTo>
                    <a:cubicBezTo>
                      <a:pt x="972860" y="1937"/>
                      <a:pt x="976681" y="1937"/>
                      <a:pt x="976681" y="1937"/>
                    </a:cubicBezTo>
                    <a:cubicBezTo>
                      <a:pt x="980503" y="1937"/>
                      <a:pt x="984317" y="1937"/>
                      <a:pt x="988139" y="1937"/>
                    </a:cubicBezTo>
                    <a:cubicBezTo>
                      <a:pt x="991960" y="3848"/>
                      <a:pt x="995775" y="3848"/>
                      <a:pt x="999597" y="3848"/>
                    </a:cubicBezTo>
                    <a:cubicBezTo>
                      <a:pt x="1003412" y="5759"/>
                      <a:pt x="1007233" y="5759"/>
                      <a:pt x="1011054" y="5759"/>
                    </a:cubicBezTo>
                    <a:cubicBezTo>
                      <a:pt x="1012965" y="5759"/>
                      <a:pt x="1014869" y="5759"/>
                      <a:pt x="1016780" y="5759"/>
                    </a:cubicBezTo>
                    <a:cubicBezTo>
                      <a:pt x="1018691" y="5759"/>
                      <a:pt x="1022512" y="5759"/>
                      <a:pt x="1022512" y="5759"/>
                    </a:cubicBezTo>
                    <a:cubicBezTo>
                      <a:pt x="1026334" y="7669"/>
                      <a:pt x="1030148" y="9580"/>
                      <a:pt x="1033970" y="9580"/>
                    </a:cubicBezTo>
                    <a:cubicBezTo>
                      <a:pt x="1037785" y="11491"/>
                      <a:pt x="1041606" y="13395"/>
                      <a:pt x="1045428" y="13395"/>
                    </a:cubicBezTo>
                    <a:cubicBezTo>
                      <a:pt x="1049243" y="13395"/>
                      <a:pt x="1053064" y="17216"/>
                      <a:pt x="1056885" y="17216"/>
                    </a:cubicBezTo>
                    <a:cubicBezTo>
                      <a:pt x="1058790" y="19127"/>
                      <a:pt x="1060700" y="19127"/>
                      <a:pt x="1062611" y="19127"/>
                    </a:cubicBezTo>
                    <a:cubicBezTo>
                      <a:pt x="1064522" y="21038"/>
                      <a:pt x="1066432" y="21038"/>
                      <a:pt x="1066432" y="21038"/>
                    </a:cubicBezTo>
                    <a:cubicBezTo>
                      <a:pt x="1070247" y="22949"/>
                      <a:pt x="1075979" y="24859"/>
                      <a:pt x="1079794" y="26770"/>
                    </a:cubicBezTo>
                    <a:cubicBezTo>
                      <a:pt x="1083616" y="28674"/>
                      <a:pt x="1085526" y="32495"/>
                      <a:pt x="1089348" y="32495"/>
                    </a:cubicBezTo>
                    <a:cubicBezTo>
                      <a:pt x="1093163" y="34406"/>
                      <a:pt x="1098895" y="38228"/>
                      <a:pt x="1102716" y="40132"/>
                    </a:cubicBezTo>
                    <a:cubicBezTo>
                      <a:pt x="1106531" y="42043"/>
                      <a:pt x="1108442" y="43953"/>
                      <a:pt x="1110353" y="43953"/>
                    </a:cubicBezTo>
                    <a:cubicBezTo>
                      <a:pt x="1112263" y="43953"/>
                      <a:pt x="1112263" y="43953"/>
                      <a:pt x="1112263" y="43953"/>
                    </a:cubicBezTo>
                    <a:cubicBezTo>
                      <a:pt x="1117989" y="47775"/>
                      <a:pt x="1123721" y="51590"/>
                      <a:pt x="1129447" y="55411"/>
                    </a:cubicBezTo>
                    <a:cubicBezTo>
                      <a:pt x="1131357" y="57322"/>
                      <a:pt x="1133268" y="59232"/>
                      <a:pt x="1135179" y="59232"/>
                    </a:cubicBezTo>
                    <a:cubicBezTo>
                      <a:pt x="1142815" y="64965"/>
                      <a:pt x="1150452" y="70690"/>
                      <a:pt x="1158088" y="76422"/>
                    </a:cubicBezTo>
                    <a:cubicBezTo>
                      <a:pt x="1159999" y="78333"/>
                      <a:pt x="1161909" y="78333"/>
                      <a:pt x="1161909" y="78333"/>
                    </a:cubicBezTo>
                    <a:cubicBezTo>
                      <a:pt x="1169552" y="84059"/>
                      <a:pt x="1175278" y="89791"/>
                      <a:pt x="1182914" y="95517"/>
                    </a:cubicBezTo>
                    <a:cubicBezTo>
                      <a:pt x="1184825" y="99338"/>
                      <a:pt x="1188646" y="101249"/>
                      <a:pt x="1190557" y="103159"/>
                    </a:cubicBezTo>
                    <a:cubicBezTo>
                      <a:pt x="1196283" y="108885"/>
                      <a:pt x="1202008" y="112706"/>
                      <a:pt x="1207740" y="118432"/>
                    </a:cubicBezTo>
                    <a:cubicBezTo>
                      <a:pt x="1207740" y="120349"/>
                      <a:pt x="1211562" y="122253"/>
                      <a:pt x="1211562" y="122253"/>
                    </a:cubicBezTo>
                    <a:cubicBezTo>
                      <a:pt x="1213466" y="124164"/>
                      <a:pt x="1215377" y="126075"/>
                      <a:pt x="1215377" y="126075"/>
                    </a:cubicBezTo>
                    <a:cubicBezTo>
                      <a:pt x="1224924" y="133711"/>
                      <a:pt x="1232566" y="143265"/>
                      <a:pt x="1242113" y="152812"/>
                    </a:cubicBezTo>
                    <a:cubicBezTo>
                      <a:pt x="1249750" y="162359"/>
                      <a:pt x="1259297" y="171912"/>
                      <a:pt x="1266940" y="181460"/>
                    </a:cubicBezTo>
                    <a:cubicBezTo>
                      <a:pt x="1268844" y="183370"/>
                      <a:pt x="1270755" y="185274"/>
                      <a:pt x="1270755" y="185274"/>
                    </a:cubicBezTo>
                    <a:cubicBezTo>
                      <a:pt x="1272665" y="187192"/>
                      <a:pt x="1274576" y="189096"/>
                      <a:pt x="1274576" y="189096"/>
                    </a:cubicBezTo>
                    <a:cubicBezTo>
                      <a:pt x="1284123" y="200553"/>
                      <a:pt x="1293670" y="212011"/>
                      <a:pt x="1303217" y="225386"/>
                    </a:cubicBezTo>
                    <a:cubicBezTo>
                      <a:pt x="1307039" y="227290"/>
                      <a:pt x="1307039" y="229201"/>
                      <a:pt x="1307039" y="229201"/>
                    </a:cubicBezTo>
                    <a:cubicBezTo>
                      <a:pt x="1316586" y="240659"/>
                      <a:pt x="1324222" y="254034"/>
                      <a:pt x="1333769" y="267396"/>
                    </a:cubicBezTo>
                    <a:cubicBezTo>
                      <a:pt x="1335680" y="267396"/>
                      <a:pt x="1337590" y="271217"/>
                      <a:pt x="1337590" y="271217"/>
                    </a:cubicBezTo>
                    <a:cubicBezTo>
                      <a:pt x="1337590" y="273128"/>
                      <a:pt x="1337590" y="273128"/>
                      <a:pt x="1337590" y="273128"/>
                    </a:cubicBezTo>
                    <a:cubicBezTo>
                      <a:pt x="1347137" y="288407"/>
                      <a:pt x="1358595" y="303686"/>
                      <a:pt x="1368142" y="320870"/>
                    </a:cubicBezTo>
                    <a:cubicBezTo>
                      <a:pt x="1370053" y="322780"/>
                      <a:pt x="1373874" y="326602"/>
                      <a:pt x="1373874" y="328513"/>
                    </a:cubicBezTo>
                    <a:cubicBezTo>
                      <a:pt x="1385332" y="345696"/>
                      <a:pt x="1394879" y="362886"/>
                      <a:pt x="1404426" y="380076"/>
                    </a:cubicBezTo>
                    <a:cubicBezTo>
                      <a:pt x="1406337" y="381987"/>
                      <a:pt x="1406337" y="383897"/>
                      <a:pt x="1406337" y="383897"/>
                    </a:cubicBezTo>
                    <a:cubicBezTo>
                      <a:pt x="1408248" y="385801"/>
                      <a:pt x="1408248" y="389623"/>
                      <a:pt x="1408248" y="389623"/>
                    </a:cubicBezTo>
                    <a:cubicBezTo>
                      <a:pt x="1417795" y="404902"/>
                      <a:pt x="1427342" y="422092"/>
                      <a:pt x="1434978" y="439275"/>
                    </a:cubicBezTo>
                    <a:cubicBezTo>
                      <a:pt x="1436889" y="441186"/>
                      <a:pt x="1438799" y="443097"/>
                      <a:pt x="1438799" y="445008"/>
                    </a:cubicBezTo>
                    <a:cubicBezTo>
                      <a:pt x="1448346" y="460287"/>
                      <a:pt x="1455983" y="477477"/>
                      <a:pt x="1463619" y="494660"/>
                    </a:cubicBezTo>
                    <a:cubicBezTo>
                      <a:pt x="1465536" y="496571"/>
                      <a:pt x="1465536" y="498481"/>
                      <a:pt x="1465536" y="500392"/>
                    </a:cubicBezTo>
                    <a:cubicBezTo>
                      <a:pt x="1465536" y="502303"/>
                      <a:pt x="1465536" y="504214"/>
                      <a:pt x="1465536" y="504214"/>
                    </a:cubicBezTo>
                    <a:cubicBezTo>
                      <a:pt x="1471262" y="515671"/>
                      <a:pt x="1475083" y="527129"/>
                      <a:pt x="1480809" y="538587"/>
                    </a:cubicBezTo>
                    <a:cubicBezTo>
                      <a:pt x="1482720" y="540498"/>
                      <a:pt x="1484630" y="544319"/>
                      <a:pt x="1484630" y="546223"/>
                    </a:cubicBezTo>
                    <a:cubicBezTo>
                      <a:pt x="1492267" y="561502"/>
                      <a:pt x="1497992" y="574871"/>
                      <a:pt x="1503724" y="590150"/>
                    </a:cubicBezTo>
                    <a:cubicBezTo>
                      <a:pt x="1503724" y="592061"/>
                      <a:pt x="1503724" y="592061"/>
                      <a:pt x="1503724" y="592061"/>
                    </a:cubicBezTo>
                    <a:cubicBezTo>
                      <a:pt x="1503724" y="592061"/>
                      <a:pt x="1503724" y="595882"/>
                      <a:pt x="1503724" y="595882"/>
                    </a:cubicBezTo>
                    <a:cubicBezTo>
                      <a:pt x="1511361" y="614976"/>
                      <a:pt x="1520908" y="637898"/>
                      <a:pt x="1528551" y="658903"/>
                    </a:cubicBezTo>
                    <a:cubicBezTo>
                      <a:pt x="1528551" y="660814"/>
                      <a:pt x="1528551" y="662718"/>
                      <a:pt x="1528551" y="662718"/>
                    </a:cubicBezTo>
                    <a:cubicBezTo>
                      <a:pt x="1536187" y="681819"/>
                      <a:pt x="1541919" y="700919"/>
                      <a:pt x="1549555" y="720013"/>
                    </a:cubicBezTo>
                    <a:cubicBezTo>
                      <a:pt x="1551466" y="721924"/>
                      <a:pt x="1551466" y="723835"/>
                      <a:pt x="1551466" y="725746"/>
                    </a:cubicBezTo>
                    <a:cubicBezTo>
                      <a:pt x="1553370" y="729560"/>
                      <a:pt x="1555281" y="731478"/>
                      <a:pt x="1555281" y="735293"/>
                    </a:cubicBezTo>
                    <a:cubicBezTo>
                      <a:pt x="1559102" y="746750"/>
                      <a:pt x="1562924" y="758208"/>
                      <a:pt x="1566739" y="769672"/>
                    </a:cubicBezTo>
                    <a:cubicBezTo>
                      <a:pt x="1568649" y="773487"/>
                      <a:pt x="1570560" y="777309"/>
                      <a:pt x="1570560" y="781130"/>
                    </a:cubicBezTo>
                    <a:cubicBezTo>
                      <a:pt x="1572471" y="784945"/>
                      <a:pt x="1572471" y="786856"/>
                      <a:pt x="1572471" y="788766"/>
                    </a:cubicBezTo>
                    <a:cubicBezTo>
                      <a:pt x="1576286" y="798320"/>
                      <a:pt x="1578196" y="807867"/>
                      <a:pt x="1582018" y="817414"/>
                    </a:cubicBezTo>
                    <a:cubicBezTo>
                      <a:pt x="1582018" y="823140"/>
                      <a:pt x="1585833" y="826961"/>
                      <a:pt x="1585833" y="832693"/>
                    </a:cubicBezTo>
                    <a:cubicBezTo>
                      <a:pt x="1585833" y="834604"/>
                      <a:pt x="1585833" y="838419"/>
                      <a:pt x="1585833" y="838419"/>
                    </a:cubicBezTo>
                    <a:cubicBezTo>
                      <a:pt x="1589654" y="849883"/>
                      <a:pt x="1591565" y="859430"/>
                      <a:pt x="1595380" y="870888"/>
                    </a:cubicBezTo>
                    <a:cubicBezTo>
                      <a:pt x="1595380" y="876620"/>
                      <a:pt x="1599201" y="880435"/>
                      <a:pt x="1599201" y="886167"/>
                    </a:cubicBezTo>
                    <a:cubicBezTo>
                      <a:pt x="1599201" y="888078"/>
                      <a:pt x="1599201" y="889982"/>
                      <a:pt x="1599201" y="889982"/>
                    </a:cubicBezTo>
                    <a:cubicBezTo>
                      <a:pt x="1601112" y="897625"/>
                      <a:pt x="1603023" y="905261"/>
                      <a:pt x="1604933" y="912904"/>
                    </a:cubicBezTo>
                    <a:cubicBezTo>
                      <a:pt x="1606837" y="918630"/>
                      <a:pt x="1608748" y="926273"/>
                      <a:pt x="1610659" y="933909"/>
                    </a:cubicBezTo>
                    <a:cubicBezTo>
                      <a:pt x="1610659" y="935820"/>
                      <a:pt x="1610659" y="937730"/>
                      <a:pt x="1610659" y="937730"/>
                    </a:cubicBezTo>
                    <a:cubicBezTo>
                      <a:pt x="1612570" y="943463"/>
                      <a:pt x="1616391" y="951099"/>
                      <a:pt x="1616391" y="956824"/>
                    </a:cubicBezTo>
                    <a:cubicBezTo>
                      <a:pt x="1618302" y="964467"/>
                      <a:pt x="1620206" y="972104"/>
                      <a:pt x="1622117" y="979747"/>
                    </a:cubicBezTo>
                    <a:cubicBezTo>
                      <a:pt x="1622117" y="979747"/>
                      <a:pt x="1622117" y="983561"/>
                      <a:pt x="1622117" y="983561"/>
                    </a:cubicBezTo>
                    <a:cubicBezTo>
                      <a:pt x="1624027" y="991204"/>
                      <a:pt x="1627849" y="996930"/>
                      <a:pt x="1627849" y="1004573"/>
                    </a:cubicBezTo>
                    <a:cubicBezTo>
                      <a:pt x="1629760" y="1012209"/>
                      <a:pt x="1633574" y="1017941"/>
                      <a:pt x="1633574" y="1025578"/>
                    </a:cubicBezTo>
                    <a:cubicBezTo>
                      <a:pt x="1633574" y="1027488"/>
                      <a:pt x="1633574" y="1029399"/>
                      <a:pt x="1633574" y="1031310"/>
                    </a:cubicBezTo>
                    <a:cubicBezTo>
                      <a:pt x="1635485" y="1040857"/>
                      <a:pt x="1637396" y="1048500"/>
                      <a:pt x="1639307" y="1058047"/>
                    </a:cubicBezTo>
                    <a:cubicBezTo>
                      <a:pt x="1641211" y="1063772"/>
                      <a:pt x="1645032" y="1071415"/>
                      <a:pt x="1645032" y="1077147"/>
                    </a:cubicBezTo>
                    <a:cubicBezTo>
                      <a:pt x="1645032" y="1079051"/>
                      <a:pt x="1645032" y="1082873"/>
                      <a:pt x="1645032" y="1082873"/>
                    </a:cubicBezTo>
                    <a:cubicBezTo>
                      <a:pt x="1648854" y="1096241"/>
                      <a:pt x="1650764" y="1111521"/>
                      <a:pt x="1654579" y="1124889"/>
                    </a:cubicBezTo>
                    <a:cubicBezTo>
                      <a:pt x="1656490" y="1128710"/>
                      <a:pt x="1656490" y="1132525"/>
                      <a:pt x="1656490" y="1136347"/>
                    </a:cubicBezTo>
                    <a:cubicBezTo>
                      <a:pt x="1662215" y="1155447"/>
                      <a:pt x="1666037" y="1174541"/>
                      <a:pt x="1669858" y="1193642"/>
                    </a:cubicBezTo>
                    <a:cubicBezTo>
                      <a:pt x="1669858" y="1195546"/>
                      <a:pt x="1669858" y="1195546"/>
                      <a:pt x="1669858" y="1195546"/>
                    </a:cubicBezTo>
                    <a:cubicBezTo>
                      <a:pt x="1677495" y="1231837"/>
                      <a:pt x="1685138" y="1268121"/>
                      <a:pt x="1692774" y="1306316"/>
                    </a:cubicBezTo>
                    <a:cubicBezTo>
                      <a:pt x="1692774" y="1308226"/>
                      <a:pt x="1692774" y="1310137"/>
                      <a:pt x="1692774" y="1310137"/>
                    </a:cubicBezTo>
                    <a:cubicBezTo>
                      <a:pt x="1694685" y="1313958"/>
                      <a:pt x="1694685" y="1319684"/>
                      <a:pt x="1694685" y="1323505"/>
                    </a:cubicBezTo>
                    <a:cubicBezTo>
                      <a:pt x="1698499" y="1340689"/>
                      <a:pt x="1700410" y="1355968"/>
                      <a:pt x="1704232" y="1371247"/>
                    </a:cubicBezTo>
                    <a:cubicBezTo>
                      <a:pt x="1706142" y="1376979"/>
                      <a:pt x="1708046" y="1384616"/>
                      <a:pt x="1708046" y="1392259"/>
                    </a:cubicBezTo>
                    <a:cubicBezTo>
                      <a:pt x="1711868" y="1409448"/>
                      <a:pt x="1715689" y="1424721"/>
                      <a:pt x="1717593" y="1441911"/>
                    </a:cubicBezTo>
                    <a:cubicBezTo>
                      <a:pt x="1719504" y="1447643"/>
                      <a:pt x="1719504" y="1451458"/>
                      <a:pt x="1719504" y="1455279"/>
                    </a:cubicBezTo>
                    <a:cubicBezTo>
                      <a:pt x="1719504" y="1457190"/>
                      <a:pt x="1719504" y="1459101"/>
                      <a:pt x="1719504" y="1459101"/>
                    </a:cubicBezTo>
                    <a:cubicBezTo>
                      <a:pt x="1725236" y="1495385"/>
                      <a:pt x="1730962" y="1531669"/>
                      <a:pt x="1736694" y="1567953"/>
                    </a:cubicBezTo>
                    <a:cubicBezTo>
                      <a:pt x="1736694" y="1569864"/>
                      <a:pt x="1736694" y="1573685"/>
                      <a:pt x="1736694" y="1573685"/>
                    </a:cubicBezTo>
                    <a:cubicBezTo>
                      <a:pt x="1736694" y="1573685"/>
                      <a:pt x="1736694" y="1577506"/>
                      <a:pt x="1736694" y="1577506"/>
                    </a:cubicBezTo>
                    <a:cubicBezTo>
                      <a:pt x="1738598" y="1585143"/>
                      <a:pt x="1738598" y="1590875"/>
                      <a:pt x="1738598" y="1596600"/>
                    </a:cubicBezTo>
                    <a:cubicBezTo>
                      <a:pt x="1740509" y="1606154"/>
                      <a:pt x="1742420" y="1615701"/>
                      <a:pt x="1742420" y="1625248"/>
                    </a:cubicBezTo>
                    <a:cubicBezTo>
                      <a:pt x="1742420" y="1629070"/>
                      <a:pt x="1742420" y="1630980"/>
                      <a:pt x="1742420" y="1634795"/>
                    </a:cubicBezTo>
                    <a:cubicBezTo>
                      <a:pt x="1744330" y="1640527"/>
                      <a:pt x="1744330" y="1646253"/>
                      <a:pt x="1744330" y="1651985"/>
                    </a:cubicBezTo>
                    <a:cubicBezTo>
                      <a:pt x="1746241" y="1659628"/>
                      <a:pt x="1746241" y="1665354"/>
                      <a:pt x="1746241" y="1672996"/>
                    </a:cubicBezTo>
                    <a:cubicBezTo>
                      <a:pt x="1748152" y="1678722"/>
                      <a:pt x="1748152" y="1684454"/>
                      <a:pt x="1748152" y="1690180"/>
                    </a:cubicBezTo>
                    <a:cubicBezTo>
                      <a:pt x="1750056" y="1695912"/>
                      <a:pt x="1750056" y="1703548"/>
                      <a:pt x="1750056" y="1709280"/>
                    </a:cubicBezTo>
                    <a:cubicBezTo>
                      <a:pt x="1750056" y="1713095"/>
                      <a:pt x="1750056" y="1716917"/>
                      <a:pt x="1750056" y="1720738"/>
                    </a:cubicBezTo>
                    <a:cubicBezTo>
                      <a:pt x="1751967" y="1730285"/>
                      <a:pt x="1753877" y="1739839"/>
                      <a:pt x="1753877" y="1749386"/>
                    </a:cubicBezTo>
                    <a:cubicBezTo>
                      <a:pt x="1753877" y="1755118"/>
                      <a:pt x="1753877" y="1758933"/>
                      <a:pt x="1753877" y="1764665"/>
                    </a:cubicBezTo>
                    <a:cubicBezTo>
                      <a:pt x="1753877" y="1766576"/>
                      <a:pt x="1753877" y="1768480"/>
                      <a:pt x="1753877" y="1768480"/>
                    </a:cubicBezTo>
                    <a:cubicBezTo>
                      <a:pt x="1755788" y="1779938"/>
                      <a:pt x="1757699" y="1791402"/>
                      <a:pt x="1757699" y="1804770"/>
                    </a:cubicBezTo>
                    <a:cubicBezTo>
                      <a:pt x="1757699" y="1808585"/>
                      <a:pt x="1757699" y="1812407"/>
                      <a:pt x="1757699" y="1816228"/>
                    </a:cubicBezTo>
                    <a:cubicBezTo>
                      <a:pt x="1757699" y="1820050"/>
                      <a:pt x="1757699" y="1823865"/>
                      <a:pt x="1757699" y="1827686"/>
                    </a:cubicBezTo>
                    <a:cubicBezTo>
                      <a:pt x="1757699" y="1831507"/>
                      <a:pt x="1757699" y="1837233"/>
                      <a:pt x="1757699" y="1841054"/>
                    </a:cubicBezTo>
                    <a:cubicBezTo>
                      <a:pt x="1759603" y="1852512"/>
                      <a:pt x="1761520" y="1865881"/>
                      <a:pt x="1761520" y="1877338"/>
                    </a:cubicBezTo>
                    <a:cubicBezTo>
                      <a:pt x="1761520" y="1879249"/>
                      <a:pt x="1761520" y="1881160"/>
                      <a:pt x="1761520" y="1881160"/>
                    </a:cubicBezTo>
                    <a:cubicBezTo>
                      <a:pt x="1761520" y="1884981"/>
                      <a:pt x="1761520" y="1886892"/>
                      <a:pt x="1761520" y="1888796"/>
                    </a:cubicBezTo>
                    <a:cubicBezTo>
                      <a:pt x="1763424" y="1898350"/>
                      <a:pt x="1763424" y="1905986"/>
                      <a:pt x="1763424" y="1915540"/>
                    </a:cubicBezTo>
                    <a:cubicBezTo>
                      <a:pt x="1765335" y="1925087"/>
                      <a:pt x="1765335" y="1932723"/>
                      <a:pt x="1765335" y="1942270"/>
                    </a:cubicBezTo>
                    <a:cubicBezTo>
                      <a:pt x="1765335" y="1946092"/>
                      <a:pt x="1765335" y="1948002"/>
                      <a:pt x="1765335" y="1949913"/>
                    </a:cubicBezTo>
                    <a:cubicBezTo>
                      <a:pt x="1765335" y="1951824"/>
                      <a:pt x="1765335" y="1953734"/>
                      <a:pt x="1765335" y="1953734"/>
                    </a:cubicBezTo>
                    <a:cubicBezTo>
                      <a:pt x="1767246" y="1965192"/>
                      <a:pt x="1769157" y="1978561"/>
                      <a:pt x="1769157" y="1990018"/>
                    </a:cubicBezTo>
                    <a:cubicBezTo>
                      <a:pt x="1769157" y="1995744"/>
                      <a:pt x="1769157" y="1999565"/>
                      <a:pt x="1769157" y="2005298"/>
                    </a:cubicBezTo>
                    <a:cubicBezTo>
                      <a:pt x="1769157" y="2009112"/>
                      <a:pt x="1769157" y="2012934"/>
                      <a:pt x="1769157" y="2016755"/>
                    </a:cubicBezTo>
                    <a:cubicBezTo>
                      <a:pt x="1769157" y="2020577"/>
                      <a:pt x="1769157" y="2024392"/>
                      <a:pt x="1769157" y="2028213"/>
                    </a:cubicBezTo>
                    <a:cubicBezTo>
                      <a:pt x="1771067" y="2041582"/>
                      <a:pt x="1771067" y="2053039"/>
                      <a:pt x="1771067" y="2066408"/>
                    </a:cubicBezTo>
                    <a:cubicBezTo>
                      <a:pt x="1771067" y="2068319"/>
                      <a:pt x="1771067" y="2070229"/>
                      <a:pt x="1771067" y="2072140"/>
                    </a:cubicBezTo>
                    <a:cubicBezTo>
                      <a:pt x="1771067" y="2075955"/>
                      <a:pt x="1771067" y="2077866"/>
                      <a:pt x="1771067" y="2081687"/>
                    </a:cubicBezTo>
                    <a:cubicBezTo>
                      <a:pt x="1771067" y="2089323"/>
                      <a:pt x="1771067" y="2096966"/>
                      <a:pt x="1771067" y="2104602"/>
                    </a:cubicBezTo>
                    <a:cubicBezTo>
                      <a:pt x="1772971" y="2116060"/>
                      <a:pt x="1772971" y="2125614"/>
                      <a:pt x="1772971" y="2137072"/>
                    </a:cubicBezTo>
                    <a:cubicBezTo>
                      <a:pt x="1772971" y="2138982"/>
                      <a:pt x="1772971" y="2140886"/>
                      <a:pt x="1772971" y="2140886"/>
                    </a:cubicBezTo>
                    <a:cubicBezTo>
                      <a:pt x="1774882" y="2154261"/>
                      <a:pt x="1774882" y="2165719"/>
                      <a:pt x="1774882" y="2179081"/>
                    </a:cubicBezTo>
                    <a:cubicBezTo>
                      <a:pt x="1774882" y="2184813"/>
                      <a:pt x="1774882" y="2188635"/>
                      <a:pt x="1774882" y="2194360"/>
                    </a:cubicBezTo>
                    <a:cubicBezTo>
                      <a:pt x="1774882" y="2200092"/>
                      <a:pt x="1774882" y="2205825"/>
                      <a:pt x="1774882" y="2211550"/>
                    </a:cubicBezTo>
                    <a:cubicBezTo>
                      <a:pt x="1774882" y="2217282"/>
                      <a:pt x="1774882" y="2221104"/>
                      <a:pt x="1774882" y="2226829"/>
                    </a:cubicBezTo>
                    <a:cubicBezTo>
                      <a:pt x="1774882" y="2238287"/>
                      <a:pt x="1774882" y="2249745"/>
                      <a:pt x="1774882" y="2261203"/>
                    </a:cubicBezTo>
                    <a:cubicBezTo>
                      <a:pt x="1774882" y="2265024"/>
                      <a:pt x="1774882" y="2266935"/>
                      <a:pt x="1774882" y="2270756"/>
                    </a:cubicBezTo>
                    <a:cubicBezTo>
                      <a:pt x="1774882" y="2272667"/>
                      <a:pt x="1774882" y="2272667"/>
                      <a:pt x="1774882" y="2272667"/>
                    </a:cubicBezTo>
                    <a:cubicBezTo>
                      <a:pt x="1774882" y="2289850"/>
                      <a:pt x="1774882" y="2305130"/>
                      <a:pt x="1774882" y="2320409"/>
                    </a:cubicBezTo>
                    <a:cubicBezTo>
                      <a:pt x="1774882" y="2324224"/>
                      <a:pt x="1774882" y="2326141"/>
                      <a:pt x="1774882" y="2329956"/>
                    </a:cubicBezTo>
                    <a:cubicBezTo>
                      <a:pt x="1774882" y="2335688"/>
                      <a:pt x="1774882" y="2339503"/>
                      <a:pt x="1774882" y="2345235"/>
                    </a:cubicBezTo>
                    <a:cubicBezTo>
                      <a:pt x="1774882" y="2352871"/>
                      <a:pt x="1774882" y="2360514"/>
                      <a:pt x="1774882" y="2368150"/>
                    </a:cubicBezTo>
                    <a:cubicBezTo>
                      <a:pt x="1774882" y="2373883"/>
                      <a:pt x="1774882" y="2381519"/>
                      <a:pt x="1774882" y="2387251"/>
                    </a:cubicBezTo>
                    <a:cubicBezTo>
                      <a:pt x="1774882" y="2396798"/>
                      <a:pt x="1774882" y="2404441"/>
                      <a:pt x="1774882" y="2412077"/>
                    </a:cubicBezTo>
                    <a:cubicBezTo>
                      <a:pt x="1774882" y="2415899"/>
                      <a:pt x="1774882" y="2421624"/>
                      <a:pt x="1774882" y="2425446"/>
                    </a:cubicBezTo>
                    <a:cubicBezTo>
                      <a:pt x="1774882" y="2433089"/>
                      <a:pt x="1774882" y="2440725"/>
                      <a:pt x="1774882" y="2448361"/>
                    </a:cubicBezTo>
                    <a:cubicBezTo>
                      <a:pt x="1774882" y="2457908"/>
                      <a:pt x="1774882" y="2469373"/>
                      <a:pt x="1774882" y="2478920"/>
                    </a:cubicBezTo>
                    <a:cubicBezTo>
                      <a:pt x="1774882" y="2482741"/>
                      <a:pt x="1774882" y="2486556"/>
                      <a:pt x="1774882" y="2490377"/>
                    </a:cubicBezTo>
                    <a:cubicBezTo>
                      <a:pt x="1774882" y="2498020"/>
                      <a:pt x="1774882" y="2505657"/>
                      <a:pt x="1774882" y="2513293"/>
                    </a:cubicBezTo>
                    <a:cubicBezTo>
                      <a:pt x="1774882" y="2522847"/>
                      <a:pt x="1774882" y="2534304"/>
                      <a:pt x="1774882" y="2543851"/>
                    </a:cubicBezTo>
                    <a:cubicBezTo>
                      <a:pt x="1774882" y="2545762"/>
                      <a:pt x="1774882" y="2549584"/>
                      <a:pt x="1774882" y="2553398"/>
                    </a:cubicBezTo>
                    <a:lnTo>
                      <a:pt x="1774882" y="2599235"/>
                    </a:lnTo>
                    <a:lnTo>
                      <a:pt x="795268" y="2599235"/>
                    </a:lnTo>
                    <a:lnTo>
                      <a:pt x="795268" y="2543851"/>
                    </a:lnTo>
                    <a:cubicBezTo>
                      <a:pt x="795268" y="2534304"/>
                      <a:pt x="795268" y="2522847"/>
                      <a:pt x="795268" y="2513293"/>
                    </a:cubicBezTo>
                    <a:cubicBezTo>
                      <a:pt x="795268" y="2501835"/>
                      <a:pt x="795268" y="2490377"/>
                      <a:pt x="795268" y="2478920"/>
                    </a:cubicBezTo>
                    <a:cubicBezTo>
                      <a:pt x="795268" y="2469373"/>
                      <a:pt x="795268" y="2457908"/>
                      <a:pt x="795268" y="2448361"/>
                    </a:cubicBezTo>
                    <a:cubicBezTo>
                      <a:pt x="795268" y="2436904"/>
                      <a:pt x="795268" y="2423535"/>
                      <a:pt x="795268" y="2412077"/>
                    </a:cubicBezTo>
                    <a:cubicBezTo>
                      <a:pt x="795268" y="2402530"/>
                      <a:pt x="795268" y="2394887"/>
                      <a:pt x="795268" y="2387251"/>
                    </a:cubicBezTo>
                    <a:cubicBezTo>
                      <a:pt x="795268" y="2373883"/>
                      <a:pt x="795268" y="2358603"/>
                      <a:pt x="795268" y="2345235"/>
                    </a:cubicBezTo>
                    <a:cubicBezTo>
                      <a:pt x="795268" y="2339503"/>
                      <a:pt x="795268" y="2335688"/>
                      <a:pt x="795268" y="2329956"/>
                    </a:cubicBezTo>
                    <a:cubicBezTo>
                      <a:pt x="793364" y="2310862"/>
                      <a:pt x="793364" y="2291761"/>
                      <a:pt x="793364" y="2272667"/>
                    </a:cubicBezTo>
                    <a:cubicBezTo>
                      <a:pt x="793364" y="2268846"/>
                      <a:pt x="793364" y="2266935"/>
                      <a:pt x="793364" y="2263113"/>
                    </a:cubicBezTo>
                    <a:cubicBezTo>
                      <a:pt x="791453" y="2245923"/>
                      <a:pt x="791453" y="2230651"/>
                      <a:pt x="791453" y="2213461"/>
                    </a:cubicBezTo>
                    <a:cubicBezTo>
                      <a:pt x="791453" y="2207729"/>
                      <a:pt x="791453" y="2202003"/>
                      <a:pt x="791453" y="2196271"/>
                    </a:cubicBezTo>
                    <a:cubicBezTo>
                      <a:pt x="789542" y="2177177"/>
                      <a:pt x="787632" y="2159987"/>
                      <a:pt x="787632" y="2140886"/>
                    </a:cubicBezTo>
                    <a:cubicBezTo>
                      <a:pt x="787632" y="2138982"/>
                      <a:pt x="787632" y="2137072"/>
                      <a:pt x="787632" y="2137072"/>
                    </a:cubicBezTo>
                    <a:cubicBezTo>
                      <a:pt x="785721" y="2117971"/>
                      <a:pt x="783810" y="2100781"/>
                      <a:pt x="783810" y="2081687"/>
                    </a:cubicBezTo>
                    <a:cubicBezTo>
                      <a:pt x="783810" y="2077866"/>
                      <a:pt x="783810" y="2075955"/>
                      <a:pt x="783810" y="2072140"/>
                    </a:cubicBezTo>
                    <a:cubicBezTo>
                      <a:pt x="781906" y="2053039"/>
                      <a:pt x="779995" y="2035849"/>
                      <a:pt x="779995" y="2016755"/>
                    </a:cubicBezTo>
                    <a:cubicBezTo>
                      <a:pt x="779995" y="2012934"/>
                      <a:pt x="779995" y="2009112"/>
                      <a:pt x="779995" y="2005298"/>
                    </a:cubicBezTo>
                    <a:cubicBezTo>
                      <a:pt x="779995" y="1986197"/>
                      <a:pt x="776174" y="1969007"/>
                      <a:pt x="776174" y="1949913"/>
                    </a:cubicBezTo>
                    <a:cubicBezTo>
                      <a:pt x="776174" y="1946092"/>
                      <a:pt x="776174" y="1944181"/>
                      <a:pt x="776174" y="1942270"/>
                    </a:cubicBezTo>
                    <a:cubicBezTo>
                      <a:pt x="774263" y="1925087"/>
                      <a:pt x="770448" y="1907897"/>
                      <a:pt x="770448" y="1890707"/>
                    </a:cubicBezTo>
                    <a:cubicBezTo>
                      <a:pt x="770448" y="1886892"/>
                      <a:pt x="770448" y="1884981"/>
                      <a:pt x="770448" y="1883071"/>
                    </a:cubicBezTo>
                    <a:cubicBezTo>
                      <a:pt x="768538" y="1865881"/>
                      <a:pt x="764716" y="1846780"/>
                      <a:pt x="764716" y="1829597"/>
                    </a:cubicBezTo>
                    <a:cubicBezTo>
                      <a:pt x="764716" y="1825775"/>
                      <a:pt x="764716" y="1821954"/>
                      <a:pt x="764716" y="1818139"/>
                    </a:cubicBezTo>
                    <a:cubicBezTo>
                      <a:pt x="762805" y="1799038"/>
                      <a:pt x="760901" y="1781855"/>
                      <a:pt x="758991" y="1764665"/>
                    </a:cubicBezTo>
                    <a:cubicBezTo>
                      <a:pt x="758991" y="1758933"/>
                      <a:pt x="758991" y="1755118"/>
                      <a:pt x="758991" y="1749386"/>
                    </a:cubicBezTo>
                    <a:cubicBezTo>
                      <a:pt x="757080" y="1734107"/>
                      <a:pt x="753258" y="1720738"/>
                      <a:pt x="753258" y="1707370"/>
                    </a:cubicBezTo>
                    <a:cubicBezTo>
                      <a:pt x="751354" y="1699733"/>
                      <a:pt x="751354" y="1694001"/>
                      <a:pt x="751354" y="1688276"/>
                    </a:cubicBezTo>
                    <a:cubicBezTo>
                      <a:pt x="749444" y="1674901"/>
                      <a:pt x="745622" y="1663443"/>
                      <a:pt x="745622" y="1650074"/>
                    </a:cubicBezTo>
                    <a:cubicBezTo>
                      <a:pt x="743711" y="1644349"/>
                      <a:pt x="743711" y="1638617"/>
                      <a:pt x="743711" y="1632891"/>
                    </a:cubicBezTo>
                    <a:cubicBezTo>
                      <a:pt x="741801" y="1619523"/>
                      <a:pt x="737986" y="1608058"/>
                      <a:pt x="737986" y="1594696"/>
                    </a:cubicBezTo>
                    <a:cubicBezTo>
                      <a:pt x="736075" y="1588964"/>
                      <a:pt x="736075" y="1581328"/>
                      <a:pt x="736075" y="1575596"/>
                    </a:cubicBezTo>
                    <a:cubicBezTo>
                      <a:pt x="736075" y="1571774"/>
                      <a:pt x="736075" y="1569864"/>
                      <a:pt x="736075" y="1566049"/>
                    </a:cubicBezTo>
                    <a:cubicBezTo>
                      <a:pt x="730350" y="1529758"/>
                      <a:pt x="724617" y="1493474"/>
                      <a:pt x="718885" y="1457190"/>
                    </a:cubicBezTo>
                    <a:cubicBezTo>
                      <a:pt x="716981" y="1451458"/>
                      <a:pt x="716981" y="1447643"/>
                      <a:pt x="716981" y="1441911"/>
                    </a:cubicBezTo>
                    <a:cubicBezTo>
                      <a:pt x="713160" y="1424721"/>
                      <a:pt x="711249" y="1409448"/>
                      <a:pt x="707427" y="1392259"/>
                    </a:cubicBezTo>
                    <a:cubicBezTo>
                      <a:pt x="705523" y="1386526"/>
                      <a:pt x="703613" y="1378890"/>
                      <a:pt x="703613" y="1371247"/>
                    </a:cubicBezTo>
                    <a:cubicBezTo>
                      <a:pt x="699791" y="1354064"/>
                      <a:pt x="697880" y="1338785"/>
                      <a:pt x="694066" y="1323505"/>
                    </a:cubicBezTo>
                    <a:cubicBezTo>
                      <a:pt x="692155" y="1317773"/>
                      <a:pt x="690244" y="1312048"/>
                      <a:pt x="690244" y="1306316"/>
                    </a:cubicBezTo>
                    <a:cubicBezTo>
                      <a:pt x="682608" y="1268121"/>
                      <a:pt x="674972" y="1231837"/>
                      <a:pt x="667329" y="1195546"/>
                    </a:cubicBezTo>
                    <a:cubicBezTo>
                      <a:pt x="667329" y="1195546"/>
                      <a:pt x="667329" y="1191731"/>
                      <a:pt x="667329" y="1191731"/>
                    </a:cubicBezTo>
                    <a:cubicBezTo>
                      <a:pt x="663514" y="1172631"/>
                      <a:pt x="657782" y="1153537"/>
                      <a:pt x="653960" y="1134436"/>
                    </a:cubicBezTo>
                    <a:cubicBezTo>
                      <a:pt x="652049" y="1130615"/>
                      <a:pt x="650145" y="1124889"/>
                      <a:pt x="650145" y="1121068"/>
                    </a:cubicBezTo>
                    <a:cubicBezTo>
                      <a:pt x="648235" y="1107699"/>
                      <a:pt x="644413" y="1092420"/>
                      <a:pt x="640592" y="1079051"/>
                    </a:cubicBezTo>
                    <a:cubicBezTo>
                      <a:pt x="638688" y="1069504"/>
                      <a:pt x="636777" y="1061868"/>
                      <a:pt x="634866" y="1054225"/>
                    </a:cubicBezTo>
                    <a:cubicBezTo>
                      <a:pt x="631045" y="1044678"/>
                      <a:pt x="629141" y="1037042"/>
                      <a:pt x="627230" y="1027488"/>
                    </a:cubicBezTo>
                    <a:cubicBezTo>
                      <a:pt x="623408" y="1017941"/>
                      <a:pt x="621498" y="1010305"/>
                      <a:pt x="619587" y="1000751"/>
                    </a:cubicBezTo>
                    <a:cubicBezTo>
                      <a:pt x="617683" y="993115"/>
                      <a:pt x="613861" y="987383"/>
                      <a:pt x="613861" y="979747"/>
                    </a:cubicBezTo>
                    <a:cubicBezTo>
                      <a:pt x="611951" y="970199"/>
                      <a:pt x="608136" y="960646"/>
                      <a:pt x="606225" y="951099"/>
                    </a:cubicBezTo>
                    <a:cubicBezTo>
                      <a:pt x="604314" y="945367"/>
                      <a:pt x="600493" y="937730"/>
                      <a:pt x="600493" y="932005"/>
                    </a:cubicBezTo>
                    <a:cubicBezTo>
                      <a:pt x="598582" y="924362"/>
                      <a:pt x="594767" y="914815"/>
                      <a:pt x="592857" y="907172"/>
                    </a:cubicBezTo>
                    <a:cubicBezTo>
                      <a:pt x="590946" y="899536"/>
                      <a:pt x="589035" y="891893"/>
                      <a:pt x="587131" y="884256"/>
                    </a:cubicBezTo>
                    <a:cubicBezTo>
                      <a:pt x="585214" y="878524"/>
                      <a:pt x="581399" y="872799"/>
                      <a:pt x="581399" y="867067"/>
                    </a:cubicBezTo>
                    <a:cubicBezTo>
                      <a:pt x="577577" y="855609"/>
                      <a:pt x="575667" y="844151"/>
                      <a:pt x="571852" y="834604"/>
                    </a:cubicBezTo>
                    <a:cubicBezTo>
                      <a:pt x="569941" y="828872"/>
                      <a:pt x="568030" y="821236"/>
                      <a:pt x="566120" y="815503"/>
                    </a:cubicBezTo>
                    <a:cubicBezTo>
                      <a:pt x="562305" y="805956"/>
                      <a:pt x="560394" y="796403"/>
                      <a:pt x="556573" y="786856"/>
                    </a:cubicBezTo>
                    <a:cubicBezTo>
                      <a:pt x="554662" y="781130"/>
                      <a:pt x="552758" y="775398"/>
                      <a:pt x="550847" y="769672"/>
                    </a:cubicBezTo>
                    <a:cubicBezTo>
                      <a:pt x="547026" y="758208"/>
                      <a:pt x="543204" y="746750"/>
                      <a:pt x="539389" y="735293"/>
                    </a:cubicBezTo>
                    <a:cubicBezTo>
                      <a:pt x="537479" y="731478"/>
                      <a:pt x="533657" y="725746"/>
                      <a:pt x="533657" y="720013"/>
                    </a:cubicBezTo>
                    <a:cubicBezTo>
                      <a:pt x="526021" y="700919"/>
                      <a:pt x="520295" y="681819"/>
                      <a:pt x="512652" y="662718"/>
                    </a:cubicBezTo>
                    <a:cubicBezTo>
                      <a:pt x="510748" y="660814"/>
                      <a:pt x="510748" y="658903"/>
                      <a:pt x="510748" y="656992"/>
                    </a:cubicBezTo>
                    <a:cubicBezTo>
                      <a:pt x="503105" y="635988"/>
                      <a:pt x="493558" y="614976"/>
                      <a:pt x="485922" y="593971"/>
                    </a:cubicBezTo>
                    <a:cubicBezTo>
                      <a:pt x="484011" y="590150"/>
                      <a:pt x="484011" y="588239"/>
                      <a:pt x="484011" y="586329"/>
                    </a:cubicBezTo>
                    <a:cubicBezTo>
                      <a:pt x="476375" y="571056"/>
                      <a:pt x="470643" y="555777"/>
                      <a:pt x="464917" y="542408"/>
                    </a:cubicBezTo>
                    <a:cubicBezTo>
                      <a:pt x="463006" y="538587"/>
                      <a:pt x="461096" y="536676"/>
                      <a:pt x="461096" y="534765"/>
                    </a:cubicBezTo>
                    <a:cubicBezTo>
                      <a:pt x="455370" y="523308"/>
                      <a:pt x="451549" y="511850"/>
                      <a:pt x="445817" y="500392"/>
                    </a:cubicBezTo>
                    <a:cubicBezTo>
                      <a:pt x="445817" y="496571"/>
                      <a:pt x="442002" y="494660"/>
                      <a:pt x="442002" y="490839"/>
                    </a:cubicBezTo>
                    <a:cubicBezTo>
                      <a:pt x="432448" y="473655"/>
                      <a:pt x="424812" y="456465"/>
                      <a:pt x="417176" y="441186"/>
                    </a:cubicBezTo>
                    <a:cubicBezTo>
                      <a:pt x="415265" y="439275"/>
                      <a:pt x="413354" y="437371"/>
                      <a:pt x="413354" y="435461"/>
                    </a:cubicBezTo>
                    <a:cubicBezTo>
                      <a:pt x="403807" y="418271"/>
                      <a:pt x="396171" y="401081"/>
                      <a:pt x="386624" y="385801"/>
                    </a:cubicBezTo>
                    <a:cubicBezTo>
                      <a:pt x="384713" y="381987"/>
                      <a:pt x="380892" y="380076"/>
                      <a:pt x="380892" y="376254"/>
                    </a:cubicBezTo>
                    <a:cubicBezTo>
                      <a:pt x="371345" y="359071"/>
                      <a:pt x="359887" y="341881"/>
                      <a:pt x="350340" y="324691"/>
                    </a:cubicBezTo>
                    <a:cubicBezTo>
                      <a:pt x="348429" y="322780"/>
                      <a:pt x="344608" y="318959"/>
                      <a:pt x="344608" y="317055"/>
                    </a:cubicBezTo>
                    <a:cubicBezTo>
                      <a:pt x="335061" y="301776"/>
                      <a:pt x="325514" y="284586"/>
                      <a:pt x="314056" y="269307"/>
                    </a:cubicBezTo>
                    <a:cubicBezTo>
                      <a:pt x="314056" y="267396"/>
                      <a:pt x="310241" y="265492"/>
                      <a:pt x="310241" y="263581"/>
                    </a:cubicBezTo>
                    <a:cubicBezTo>
                      <a:pt x="302598" y="250213"/>
                      <a:pt x="293051" y="236844"/>
                      <a:pt x="283504" y="225386"/>
                    </a:cubicBezTo>
                    <a:cubicBezTo>
                      <a:pt x="281593" y="223476"/>
                      <a:pt x="281593" y="221565"/>
                      <a:pt x="281593" y="221565"/>
                    </a:cubicBezTo>
                    <a:cubicBezTo>
                      <a:pt x="272046" y="210107"/>
                      <a:pt x="262499" y="196739"/>
                      <a:pt x="252952" y="185274"/>
                    </a:cubicBezTo>
                    <a:cubicBezTo>
                      <a:pt x="251041" y="183370"/>
                      <a:pt x="249131" y="179549"/>
                      <a:pt x="247220" y="177638"/>
                    </a:cubicBezTo>
                    <a:cubicBezTo>
                      <a:pt x="239584" y="168091"/>
                      <a:pt x="231947" y="158544"/>
                      <a:pt x="222400" y="148990"/>
                    </a:cubicBezTo>
                    <a:cubicBezTo>
                      <a:pt x="212847" y="139443"/>
                      <a:pt x="205210" y="129896"/>
                      <a:pt x="195663" y="122253"/>
                    </a:cubicBezTo>
                    <a:cubicBezTo>
                      <a:pt x="193753" y="120349"/>
                      <a:pt x="189938" y="116528"/>
                      <a:pt x="188027" y="114617"/>
                    </a:cubicBezTo>
                    <a:cubicBezTo>
                      <a:pt x="182295" y="108885"/>
                      <a:pt x="176569" y="105070"/>
                      <a:pt x="170837" y="99338"/>
                    </a:cubicBezTo>
                    <a:cubicBezTo>
                      <a:pt x="168933" y="95517"/>
                      <a:pt x="165112" y="93612"/>
                      <a:pt x="163201" y="91702"/>
                    </a:cubicBezTo>
                    <a:cubicBezTo>
                      <a:pt x="155565" y="85969"/>
                      <a:pt x="149833" y="80237"/>
                      <a:pt x="142196" y="74512"/>
                    </a:cubicBezTo>
                    <a:cubicBezTo>
                      <a:pt x="140286" y="74512"/>
                      <a:pt x="138375" y="72601"/>
                      <a:pt x="138375" y="72601"/>
                    </a:cubicBezTo>
                    <a:cubicBezTo>
                      <a:pt x="130738" y="66869"/>
                      <a:pt x="123102" y="61143"/>
                      <a:pt x="115459" y="55411"/>
                    </a:cubicBezTo>
                    <a:cubicBezTo>
                      <a:pt x="113555" y="53507"/>
                      <a:pt x="111644" y="51590"/>
                      <a:pt x="109734" y="51590"/>
                    </a:cubicBezTo>
                    <a:cubicBezTo>
                      <a:pt x="104001" y="47775"/>
                      <a:pt x="98276" y="43953"/>
                      <a:pt x="92550" y="40132"/>
                    </a:cubicBezTo>
                    <a:cubicBezTo>
                      <a:pt x="88729" y="38228"/>
                      <a:pt x="86818" y="34406"/>
                      <a:pt x="82997" y="34406"/>
                    </a:cubicBezTo>
                    <a:cubicBezTo>
                      <a:pt x="79182" y="32495"/>
                      <a:pt x="73450" y="28674"/>
                      <a:pt x="69628" y="26770"/>
                    </a:cubicBezTo>
                    <a:cubicBezTo>
                      <a:pt x="65813" y="24859"/>
                      <a:pt x="63903" y="21038"/>
                      <a:pt x="60081" y="21038"/>
                    </a:cubicBezTo>
                    <a:cubicBezTo>
                      <a:pt x="56266" y="19127"/>
                      <a:pt x="50534" y="15306"/>
                      <a:pt x="46719" y="15306"/>
                    </a:cubicBezTo>
                    <a:cubicBezTo>
                      <a:pt x="42898" y="13395"/>
                      <a:pt x="39076" y="11491"/>
                      <a:pt x="35262" y="11491"/>
                    </a:cubicBezTo>
                    <a:cubicBezTo>
                      <a:pt x="31440" y="11491"/>
                      <a:pt x="27619" y="7669"/>
                      <a:pt x="23804" y="7669"/>
                    </a:cubicBezTo>
                    <a:cubicBezTo>
                      <a:pt x="19982" y="5759"/>
                      <a:pt x="16168" y="3848"/>
                      <a:pt x="12346" y="3848"/>
                    </a:cubicBezTo>
                    <a:lnTo>
                      <a:pt x="6617" y="1937"/>
                    </a:lnTo>
                    <a:close/>
                    <a:moveTo>
                      <a:pt x="0" y="0"/>
                    </a:moveTo>
                    <a:lnTo>
                      <a:pt x="810" y="0"/>
                    </a:lnTo>
                    <a:lnTo>
                      <a:pt x="888" y="26"/>
                    </a:lnTo>
                    <a:lnTo>
                      <a:pt x="2538" y="577"/>
                    </a:lnTo>
                    <a:close/>
                  </a:path>
                </a:pathLst>
              </a:custGeom>
              <a:solidFill>
                <a:sysClr val="window" lastClr="FFFFFF">
                  <a:lumMod val="75000"/>
                </a:sysClr>
              </a:solidFill>
              <a:ln w="0" cap="flat">
                <a:noFill/>
                <a:prstDash val="solid"/>
                <a:miter/>
              </a:ln>
            </p:spPr>
            <p:txBody>
              <a:bodyPr wrap="square"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a:ln>
                    <a:noFill/>
                  </a:ln>
                  <a:solidFill>
                    <a:srgbClr val="000000"/>
                  </a:solidFill>
                  <a:effectLst/>
                  <a:uLnTx/>
                  <a:uFillTx/>
                  <a:latin typeface="Calibri" panose="020F0502020204030204"/>
                </a:endParaRPr>
              </a:p>
            </p:txBody>
          </p:sp>
          <p:sp>
            <p:nvSpPr>
              <p:cNvPr id="34" name="TextBox 33">
                <a:extLst>
                  <a:ext uri="{FF2B5EF4-FFF2-40B4-BE49-F238E27FC236}">
                    <a16:creationId xmlns:a16="http://schemas.microsoft.com/office/drawing/2014/main" id="{BDEEF74D-4CC6-1D2C-D7D7-D05F26BB1ADD}"/>
                  </a:ext>
                </a:extLst>
              </p:cNvPr>
              <p:cNvSpPr txBox="1"/>
              <p:nvPr/>
            </p:nvSpPr>
            <p:spPr>
              <a:xfrm>
                <a:off x="6516358" y="3493403"/>
                <a:ext cx="767732" cy="738664"/>
              </a:xfrm>
              <a:prstGeom prst="rect">
                <a:avLst/>
              </a:prstGeom>
              <a:noFill/>
            </p:spPr>
            <p:txBody>
              <a:bodyPr wrap="none" rtlCol="0" anchor="b">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3000" b="1" i="0" u="none" strike="noStrike" kern="0" cap="none" spc="0" normalizeH="0" baseline="0" noProof="0" dirty="0">
                    <a:ln>
                      <a:noFill/>
                    </a:ln>
                    <a:solidFill>
                      <a:prstClr val="white"/>
                    </a:solidFill>
                    <a:effectLst/>
                    <a:uLnTx/>
                    <a:uFillTx/>
                    <a:latin typeface="Calibri" panose="020F0502020204030204"/>
                  </a:rPr>
                  <a:t>03</a:t>
                </a:r>
              </a:p>
            </p:txBody>
          </p:sp>
          <p:sp>
            <p:nvSpPr>
              <p:cNvPr id="35" name="Freeform: Shape 34">
                <a:extLst>
                  <a:ext uri="{FF2B5EF4-FFF2-40B4-BE49-F238E27FC236}">
                    <a16:creationId xmlns:a16="http://schemas.microsoft.com/office/drawing/2014/main" id="{9068C486-C934-5AC2-3B58-29F067BF9B0E}"/>
                  </a:ext>
                </a:extLst>
              </p:cNvPr>
              <p:cNvSpPr/>
              <p:nvPr/>
            </p:nvSpPr>
            <p:spPr>
              <a:xfrm>
                <a:off x="4673054" y="1625227"/>
                <a:ext cx="1787165" cy="2606845"/>
              </a:xfrm>
              <a:custGeom>
                <a:avLst/>
                <a:gdLst>
                  <a:gd name="connsiteX0" fmla="*/ 893579 w 1787165"/>
                  <a:gd name="connsiteY0" fmla="*/ 0 h 2606845"/>
                  <a:gd name="connsiteX1" fmla="*/ 1782640 w 1787165"/>
                  <a:gd name="connsiteY1" fmla="*/ 2345931 h 2606845"/>
                  <a:gd name="connsiteX2" fmla="*/ 1787165 w 1787165"/>
                  <a:gd name="connsiteY2" fmla="*/ 2606845 h 2606845"/>
                  <a:gd name="connsiteX3" fmla="*/ 1687867 w 1787165"/>
                  <a:gd name="connsiteY3" fmla="*/ 2606845 h 2606845"/>
                  <a:gd name="connsiteX4" fmla="*/ 1683870 w 1787165"/>
                  <a:gd name="connsiteY4" fmla="*/ 2375649 h 2606845"/>
                  <a:gd name="connsiteX5" fmla="*/ 893579 w 1787165"/>
                  <a:gd name="connsiteY5" fmla="*/ 292196 h 2606845"/>
                  <a:gd name="connsiteX6" fmla="*/ 103316 w 1787165"/>
                  <a:gd name="connsiteY6" fmla="*/ 2375649 h 2606845"/>
                  <a:gd name="connsiteX7" fmla="*/ 99299 w 1787165"/>
                  <a:gd name="connsiteY7" fmla="*/ 2606845 h 2606845"/>
                  <a:gd name="connsiteX8" fmla="*/ 0 w 1787165"/>
                  <a:gd name="connsiteY8" fmla="*/ 2606845 h 2606845"/>
                  <a:gd name="connsiteX9" fmla="*/ 4525 w 1787165"/>
                  <a:gd name="connsiteY9" fmla="*/ 2345931 h 2606845"/>
                  <a:gd name="connsiteX10" fmla="*/ 893579 w 1787165"/>
                  <a:gd name="connsiteY10" fmla="*/ 0 h 26068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787165" h="2606845">
                    <a:moveTo>
                      <a:pt x="893579" y="0"/>
                    </a:moveTo>
                    <a:cubicBezTo>
                      <a:pt x="1355464" y="0"/>
                      <a:pt x="1736780" y="1030609"/>
                      <a:pt x="1782640" y="2345931"/>
                    </a:cubicBezTo>
                    <a:lnTo>
                      <a:pt x="1787165" y="2606845"/>
                    </a:lnTo>
                    <a:lnTo>
                      <a:pt x="1687867" y="2606845"/>
                    </a:lnTo>
                    <a:lnTo>
                      <a:pt x="1683870" y="2375649"/>
                    </a:lnTo>
                    <a:cubicBezTo>
                      <a:pt x="1643240" y="1206982"/>
                      <a:pt x="1305332" y="292196"/>
                      <a:pt x="893579" y="292196"/>
                    </a:cubicBezTo>
                    <a:cubicBezTo>
                      <a:pt x="483618" y="292196"/>
                      <a:pt x="144149" y="1206982"/>
                      <a:pt x="103316" y="2375649"/>
                    </a:cubicBezTo>
                    <a:lnTo>
                      <a:pt x="99299" y="2606845"/>
                    </a:lnTo>
                    <a:lnTo>
                      <a:pt x="0" y="2606845"/>
                    </a:lnTo>
                    <a:lnTo>
                      <a:pt x="4525" y="2345931"/>
                    </a:lnTo>
                    <a:cubicBezTo>
                      <a:pt x="50385" y="1030609"/>
                      <a:pt x="431701" y="0"/>
                      <a:pt x="893579" y="0"/>
                    </a:cubicBezTo>
                    <a:close/>
                  </a:path>
                </a:pathLst>
              </a:custGeom>
              <a:solidFill>
                <a:srgbClr val="E7E6E6">
                  <a:lumMod val="75000"/>
                </a:srgbClr>
              </a:solidFill>
              <a:ln w="0" cap="flat">
                <a:noFill/>
                <a:prstDash val="solid"/>
                <a:miter/>
              </a:ln>
            </p:spPr>
            <p:txBody>
              <a:bodyPr wrap="square"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a:ln>
                    <a:noFill/>
                  </a:ln>
                  <a:solidFill>
                    <a:srgbClr val="000000"/>
                  </a:solidFill>
                  <a:effectLst/>
                  <a:uLnTx/>
                  <a:uFillTx/>
                  <a:latin typeface="Calibri" panose="020F0502020204030204"/>
                </a:endParaRPr>
              </a:p>
            </p:txBody>
          </p:sp>
        </p:grpSp>
        <p:sp>
          <p:nvSpPr>
            <p:cNvPr id="23" name="TextBox 22">
              <a:extLst>
                <a:ext uri="{FF2B5EF4-FFF2-40B4-BE49-F238E27FC236}">
                  <a16:creationId xmlns:a16="http://schemas.microsoft.com/office/drawing/2014/main" id="{C181014C-6F5B-EDBC-E069-48D41DE4AC19}"/>
                </a:ext>
              </a:extLst>
            </p:cNvPr>
            <p:cNvSpPr txBox="1"/>
            <p:nvPr/>
          </p:nvSpPr>
          <p:spPr>
            <a:xfrm>
              <a:off x="5974701" y="4006796"/>
              <a:ext cx="1886631" cy="400494"/>
            </a:xfrm>
            <a:prstGeom prst="rect">
              <a:avLst/>
            </a:prstGeom>
            <a:noFill/>
          </p:spPr>
          <p:txBody>
            <a:bodyPr wrap="square">
              <a:spAutoFit/>
            </a:bodyPr>
            <a:lstStyle/>
            <a:p>
              <a:pPr algn="ctr">
                <a:lnSpc>
                  <a:spcPct val="115000"/>
                </a:lnSpc>
                <a:spcAft>
                  <a:spcPts val="800"/>
                </a:spcAft>
                <a:defRPr/>
              </a:pPr>
              <a:r>
                <a:rPr lang="ar-EG" b="1" kern="0"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تصميم الحلول</a:t>
              </a:r>
              <a:endParaRPr lang="en-US" b="1" kern="0" dirty="0">
                <a:solidFill>
                  <a:prstClr val="black"/>
                </a:solidFill>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36" name="Group 35">
            <a:extLst>
              <a:ext uri="{FF2B5EF4-FFF2-40B4-BE49-F238E27FC236}">
                <a16:creationId xmlns:a16="http://schemas.microsoft.com/office/drawing/2014/main" id="{7DBEE84F-E382-3E72-FBE1-E39D45FFEAFF}"/>
              </a:ext>
            </a:extLst>
          </p:cNvPr>
          <p:cNvGrpSpPr/>
          <p:nvPr/>
        </p:nvGrpSpPr>
        <p:grpSpPr>
          <a:xfrm>
            <a:off x="3418225" y="2650939"/>
            <a:ext cx="2823615" cy="2491786"/>
            <a:chOff x="3654917" y="1915504"/>
            <a:chExt cx="2823615" cy="2491786"/>
          </a:xfrm>
        </p:grpSpPr>
        <p:grpSp>
          <p:nvGrpSpPr>
            <p:cNvPr id="37" name="Group 36">
              <a:extLst>
                <a:ext uri="{FF2B5EF4-FFF2-40B4-BE49-F238E27FC236}">
                  <a16:creationId xmlns:a16="http://schemas.microsoft.com/office/drawing/2014/main" id="{4AE54181-604A-A3B0-A190-B392A97C35B4}"/>
                </a:ext>
              </a:extLst>
            </p:cNvPr>
            <p:cNvGrpSpPr/>
            <p:nvPr/>
          </p:nvGrpSpPr>
          <p:grpSpPr>
            <a:xfrm>
              <a:off x="3654917" y="1915504"/>
              <a:ext cx="2031700" cy="1955134"/>
              <a:chOff x="2762360" y="1625227"/>
              <a:chExt cx="2708933" cy="2606845"/>
            </a:xfrm>
          </p:grpSpPr>
          <p:sp>
            <p:nvSpPr>
              <p:cNvPr id="39" name="Freeform: Shape 38">
                <a:extLst>
                  <a:ext uri="{FF2B5EF4-FFF2-40B4-BE49-F238E27FC236}">
                    <a16:creationId xmlns:a16="http://schemas.microsoft.com/office/drawing/2014/main" id="{D3E51D36-2284-062C-192F-8A08ECE919C3}"/>
                  </a:ext>
                </a:extLst>
              </p:cNvPr>
              <p:cNvSpPr/>
              <p:nvPr/>
            </p:nvSpPr>
            <p:spPr>
              <a:xfrm>
                <a:off x="2861196" y="1913600"/>
                <a:ext cx="1494269" cy="2318472"/>
              </a:xfrm>
              <a:custGeom>
                <a:avLst/>
                <a:gdLst>
                  <a:gd name="connsiteX0" fmla="*/ 754281 w 1494269"/>
                  <a:gd name="connsiteY0" fmla="*/ 0 h 2318472"/>
                  <a:gd name="connsiteX1" fmla="*/ 761917 w 1494269"/>
                  <a:gd name="connsiteY1" fmla="*/ 0 h 2318472"/>
                  <a:gd name="connsiteX2" fmla="*/ 786744 w 1494269"/>
                  <a:gd name="connsiteY2" fmla="*/ 0 h 2318472"/>
                  <a:gd name="connsiteX3" fmla="*/ 1494269 w 1494269"/>
                  <a:gd name="connsiteY3" fmla="*/ 0 h 2318472"/>
                  <a:gd name="connsiteX4" fmla="*/ 1475789 w 1494269"/>
                  <a:gd name="connsiteY4" fmla="*/ 28483 h 2318472"/>
                  <a:gd name="connsiteX5" fmla="*/ 965439 w 1494269"/>
                  <a:gd name="connsiteY5" fmla="*/ 2117977 h 2318472"/>
                  <a:gd name="connsiteX6" fmla="*/ 971409 w 1494269"/>
                  <a:gd name="connsiteY6" fmla="*/ 2318472 h 2318472"/>
                  <a:gd name="connsiteX7" fmla="*/ 0 w 1494269"/>
                  <a:gd name="connsiteY7" fmla="*/ 2318472 h 2318472"/>
                  <a:gd name="connsiteX8" fmla="*/ 0 w 1494269"/>
                  <a:gd name="connsiteY8" fmla="*/ 2297460 h 2318472"/>
                  <a:gd name="connsiteX9" fmla="*/ 0 w 1494269"/>
                  <a:gd name="connsiteY9" fmla="*/ 2284092 h 2318472"/>
                  <a:gd name="connsiteX10" fmla="*/ 0 w 1494269"/>
                  <a:gd name="connsiteY10" fmla="*/ 2230618 h 2318472"/>
                  <a:gd name="connsiteX11" fmla="*/ 0 w 1494269"/>
                  <a:gd name="connsiteY11" fmla="*/ 2217250 h 2318472"/>
                  <a:gd name="connsiteX12" fmla="*/ 0 w 1494269"/>
                  <a:gd name="connsiteY12" fmla="*/ 2209613 h 2318472"/>
                  <a:gd name="connsiteX13" fmla="*/ 0 w 1494269"/>
                  <a:gd name="connsiteY13" fmla="*/ 2138949 h 2318472"/>
                  <a:gd name="connsiteX14" fmla="*/ 0 w 1494269"/>
                  <a:gd name="connsiteY14" fmla="*/ 2135128 h 2318472"/>
                  <a:gd name="connsiteX15" fmla="*/ 3822 w 1494269"/>
                  <a:gd name="connsiteY15" fmla="*/ 2047281 h 2318472"/>
                  <a:gd name="connsiteX16" fmla="*/ 3822 w 1494269"/>
                  <a:gd name="connsiteY16" fmla="*/ 2037734 h 2318472"/>
                  <a:gd name="connsiteX17" fmla="*/ 3822 w 1494269"/>
                  <a:gd name="connsiteY17" fmla="*/ 2033912 h 2318472"/>
                  <a:gd name="connsiteX18" fmla="*/ 7636 w 1494269"/>
                  <a:gd name="connsiteY18" fmla="*/ 1944155 h 2318472"/>
                  <a:gd name="connsiteX19" fmla="*/ 7636 w 1494269"/>
                  <a:gd name="connsiteY19" fmla="*/ 1936512 h 2318472"/>
                  <a:gd name="connsiteX20" fmla="*/ 7636 w 1494269"/>
                  <a:gd name="connsiteY20" fmla="*/ 1930786 h 2318472"/>
                  <a:gd name="connsiteX21" fmla="*/ 15273 w 1494269"/>
                  <a:gd name="connsiteY21" fmla="*/ 1823838 h 2318472"/>
                  <a:gd name="connsiteX22" fmla="*/ 15273 w 1494269"/>
                  <a:gd name="connsiteY22" fmla="*/ 1816195 h 2318472"/>
                  <a:gd name="connsiteX23" fmla="*/ 15273 w 1494269"/>
                  <a:gd name="connsiteY23" fmla="*/ 1812380 h 2318472"/>
                  <a:gd name="connsiteX24" fmla="*/ 26730 w 1494269"/>
                  <a:gd name="connsiteY24" fmla="*/ 1688243 h 2318472"/>
                  <a:gd name="connsiteX25" fmla="*/ 42010 w 1494269"/>
                  <a:gd name="connsiteY25" fmla="*/ 1552647 h 2318472"/>
                  <a:gd name="connsiteX26" fmla="*/ 42010 w 1494269"/>
                  <a:gd name="connsiteY26" fmla="*/ 1546922 h 2318472"/>
                  <a:gd name="connsiteX27" fmla="*/ 42010 w 1494269"/>
                  <a:gd name="connsiteY27" fmla="*/ 1539279 h 2318472"/>
                  <a:gd name="connsiteX28" fmla="*/ 51557 w 1494269"/>
                  <a:gd name="connsiteY28" fmla="*/ 1468622 h 2318472"/>
                  <a:gd name="connsiteX29" fmla="*/ 51557 w 1494269"/>
                  <a:gd name="connsiteY29" fmla="*/ 1459068 h 2318472"/>
                  <a:gd name="connsiteX30" fmla="*/ 61104 w 1494269"/>
                  <a:gd name="connsiteY30" fmla="*/ 1396047 h 2318472"/>
                  <a:gd name="connsiteX31" fmla="*/ 61104 w 1494269"/>
                  <a:gd name="connsiteY31" fmla="*/ 1386500 h 2318472"/>
                  <a:gd name="connsiteX32" fmla="*/ 61104 w 1494269"/>
                  <a:gd name="connsiteY32" fmla="*/ 1380768 h 2318472"/>
                  <a:gd name="connsiteX33" fmla="*/ 76383 w 1494269"/>
                  <a:gd name="connsiteY33" fmla="*/ 1291010 h 2318472"/>
                  <a:gd name="connsiteX34" fmla="*/ 78294 w 1494269"/>
                  <a:gd name="connsiteY34" fmla="*/ 1279552 h 2318472"/>
                  <a:gd name="connsiteX35" fmla="*/ 93566 w 1494269"/>
                  <a:gd name="connsiteY35" fmla="*/ 1191699 h 2318472"/>
                  <a:gd name="connsiteX36" fmla="*/ 93566 w 1494269"/>
                  <a:gd name="connsiteY36" fmla="*/ 1185973 h 2318472"/>
                  <a:gd name="connsiteX37" fmla="*/ 93566 w 1494269"/>
                  <a:gd name="connsiteY37" fmla="*/ 1180241 h 2318472"/>
                  <a:gd name="connsiteX38" fmla="*/ 105024 w 1494269"/>
                  <a:gd name="connsiteY38" fmla="*/ 1121041 h 2318472"/>
                  <a:gd name="connsiteX39" fmla="*/ 116482 w 1494269"/>
                  <a:gd name="connsiteY39" fmla="*/ 1063746 h 2318472"/>
                  <a:gd name="connsiteX40" fmla="*/ 120303 w 1494269"/>
                  <a:gd name="connsiteY40" fmla="*/ 1046556 h 2318472"/>
                  <a:gd name="connsiteX41" fmla="*/ 129850 w 1494269"/>
                  <a:gd name="connsiteY41" fmla="*/ 1004540 h 2318472"/>
                  <a:gd name="connsiteX42" fmla="*/ 133672 w 1494269"/>
                  <a:gd name="connsiteY42" fmla="*/ 989267 h 2318472"/>
                  <a:gd name="connsiteX43" fmla="*/ 147034 w 1494269"/>
                  <a:gd name="connsiteY43" fmla="*/ 933883 h 2318472"/>
                  <a:gd name="connsiteX44" fmla="*/ 147034 w 1494269"/>
                  <a:gd name="connsiteY44" fmla="*/ 926240 h 2318472"/>
                  <a:gd name="connsiteX45" fmla="*/ 160402 w 1494269"/>
                  <a:gd name="connsiteY45" fmla="*/ 878498 h 2318472"/>
                  <a:gd name="connsiteX46" fmla="*/ 164224 w 1494269"/>
                  <a:gd name="connsiteY46" fmla="*/ 863219 h 2318472"/>
                  <a:gd name="connsiteX47" fmla="*/ 175681 w 1494269"/>
                  <a:gd name="connsiteY47" fmla="*/ 823113 h 2318472"/>
                  <a:gd name="connsiteX48" fmla="*/ 179496 w 1494269"/>
                  <a:gd name="connsiteY48" fmla="*/ 809745 h 2318472"/>
                  <a:gd name="connsiteX49" fmla="*/ 194775 w 1494269"/>
                  <a:gd name="connsiteY49" fmla="*/ 760093 h 2318472"/>
                  <a:gd name="connsiteX50" fmla="*/ 198597 w 1494269"/>
                  <a:gd name="connsiteY50" fmla="*/ 750545 h 2318472"/>
                  <a:gd name="connsiteX51" fmla="*/ 211965 w 1494269"/>
                  <a:gd name="connsiteY51" fmla="*/ 710433 h 2318472"/>
                  <a:gd name="connsiteX52" fmla="*/ 217691 w 1494269"/>
                  <a:gd name="connsiteY52" fmla="*/ 695161 h 2318472"/>
                  <a:gd name="connsiteX53" fmla="*/ 231059 w 1494269"/>
                  <a:gd name="connsiteY53" fmla="*/ 656966 h 2318472"/>
                  <a:gd name="connsiteX54" fmla="*/ 234874 w 1494269"/>
                  <a:gd name="connsiteY54" fmla="*/ 647412 h 2318472"/>
                  <a:gd name="connsiteX55" fmla="*/ 252064 w 1494269"/>
                  <a:gd name="connsiteY55" fmla="*/ 601581 h 2318472"/>
                  <a:gd name="connsiteX56" fmla="*/ 255879 w 1494269"/>
                  <a:gd name="connsiteY56" fmla="*/ 590124 h 2318472"/>
                  <a:gd name="connsiteX57" fmla="*/ 269247 w 1494269"/>
                  <a:gd name="connsiteY57" fmla="*/ 555744 h 2318472"/>
                  <a:gd name="connsiteX58" fmla="*/ 274979 w 1494269"/>
                  <a:gd name="connsiteY58" fmla="*/ 542376 h 2318472"/>
                  <a:gd name="connsiteX59" fmla="*/ 290252 w 1494269"/>
                  <a:gd name="connsiteY59" fmla="*/ 506091 h 2318472"/>
                  <a:gd name="connsiteX60" fmla="*/ 292163 w 1494269"/>
                  <a:gd name="connsiteY60" fmla="*/ 498449 h 2318472"/>
                  <a:gd name="connsiteX61" fmla="*/ 311257 w 1494269"/>
                  <a:gd name="connsiteY61" fmla="*/ 458350 h 2318472"/>
                  <a:gd name="connsiteX62" fmla="*/ 316989 w 1494269"/>
                  <a:gd name="connsiteY62" fmla="*/ 446885 h 2318472"/>
                  <a:gd name="connsiteX63" fmla="*/ 330357 w 1494269"/>
                  <a:gd name="connsiteY63" fmla="*/ 416334 h 2318472"/>
                  <a:gd name="connsiteX64" fmla="*/ 336083 w 1494269"/>
                  <a:gd name="connsiteY64" fmla="*/ 404869 h 2318472"/>
                  <a:gd name="connsiteX65" fmla="*/ 355184 w 1494269"/>
                  <a:gd name="connsiteY65" fmla="*/ 368585 h 2318472"/>
                  <a:gd name="connsiteX66" fmla="*/ 355184 w 1494269"/>
                  <a:gd name="connsiteY66" fmla="*/ 366675 h 2318472"/>
                  <a:gd name="connsiteX67" fmla="*/ 374278 w 1494269"/>
                  <a:gd name="connsiteY67" fmla="*/ 330391 h 2318472"/>
                  <a:gd name="connsiteX68" fmla="*/ 380003 w 1494269"/>
                  <a:gd name="connsiteY68" fmla="*/ 320844 h 2318472"/>
                  <a:gd name="connsiteX69" fmla="*/ 395283 w 1494269"/>
                  <a:gd name="connsiteY69" fmla="*/ 296017 h 2318472"/>
                  <a:gd name="connsiteX70" fmla="*/ 401008 w 1494269"/>
                  <a:gd name="connsiteY70" fmla="*/ 286464 h 2318472"/>
                  <a:gd name="connsiteX71" fmla="*/ 422013 w 1494269"/>
                  <a:gd name="connsiteY71" fmla="*/ 254001 h 2318472"/>
                  <a:gd name="connsiteX72" fmla="*/ 422013 w 1494269"/>
                  <a:gd name="connsiteY72" fmla="*/ 252090 h 2318472"/>
                  <a:gd name="connsiteX73" fmla="*/ 441114 w 1494269"/>
                  <a:gd name="connsiteY73" fmla="*/ 223443 h 2318472"/>
                  <a:gd name="connsiteX74" fmla="*/ 446839 w 1494269"/>
                  <a:gd name="connsiteY74" fmla="*/ 213896 h 2318472"/>
                  <a:gd name="connsiteX75" fmla="*/ 464029 w 1494269"/>
                  <a:gd name="connsiteY75" fmla="*/ 192884 h 2318472"/>
                  <a:gd name="connsiteX76" fmla="*/ 469755 w 1494269"/>
                  <a:gd name="connsiteY76" fmla="*/ 185248 h 2318472"/>
                  <a:gd name="connsiteX77" fmla="*/ 490759 w 1494269"/>
                  <a:gd name="connsiteY77" fmla="*/ 158511 h 2318472"/>
                  <a:gd name="connsiteX78" fmla="*/ 494581 w 1494269"/>
                  <a:gd name="connsiteY78" fmla="*/ 154690 h 2318472"/>
                  <a:gd name="connsiteX79" fmla="*/ 513675 w 1494269"/>
                  <a:gd name="connsiteY79" fmla="*/ 133685 h 2318472"/>
                  <a:gd name="connsiteX80" fmla="*/ 521311 w 1494269"/>
                  <a:gd name="connsiteY80" fmla="*/ 126042 h 2318472"/>
                  <a:gd name="connsiteX81" fmla="*/ 538501 w 1494269"/>
                  <a:gd name="connsiteY81" fmla="*/ 108859 h 2318472"/>
                  <a:gd name="connsiteX82" fmla="*/ 544227 w 1494269"/>
                  <a:gd name="connsiteY82" fmla="*/ 103127 h 2318472"/>
                  <a:gd name="connsiteX83" fmla="*/ 567142 w 1494269"/>
                  <a:gd name="connsiteY83" fmla="*/ 84032 h 2318472"/>
                  <a:gd name="connsiteX84" fmla="*/ 572874 w 1494269"/>
                  <a:gd name="connsiteY84" fmla="*/ 80211 h 2318472"/>
                  <a:gd name="connsiteX85" fmla="*/ 591968 w 1494269"/>
                  <a:gd name="connsiteY85" fmla="*/ 66843 h 2318472"/>
                  <a:gd name="connsiteX86" fmla="*/ 599605 w 1494269"/>
                  <a:gd name="connsiteY86" fmla="*/ 61110 h 2318472"/>
                  <a:gd name="connsiteX87" fmla="*/ 618699 w 1494269"/>
                  <a:gd name="connsiteY87" fmla="*/ 47742 h 2318472"/>
                  <a:gd name="connsiteX88" fmla="*/ 622520 w 1494269"/>
                  <a:gd name="connsiteY88" fmla="*/ 43927 h 2318472"/>
                  <a:gd name="connsiteX89" fmla="*/ 645436 w 1494269"/>
                  <a:gd name="connsiteY89" fmla="*/ 30559 h 2318472"/>
                  <a:gd name="connsiteX90" fmla="*/ 651168 w 1494269"/>
                  <a:gd name="connsiteY90" fmla="*/ 26737 h 2318472"/>
                  <a:gd name="connsiteX91" fmla="*/ 670262 w 1494269"/>
                  <a:gd name="connsiteY91" fmla="*/ 19101 h 2318472"/>
                  <a:gd name="connsiteX92" fmla="*/ 677898 w 1494269"/>
                  <a:gd name="connsiteY92" fmla="*/ 15279 h 2318472"/>
                  <a:gd name="connsiteX93" fmla="*/ 698903 w 1494269"/>
                  <a:gd name="connsiteY93" fmla="*/ 7636 h 2318472"/>
                  <a:gd name="connsiteX94" fmla="*/ 702724 w 1494269"/>
                  <a:gd name="connsiteY94" fmla="*/ 7636 h 2318472"/>
                  <a:gd name="connsiteX95" fmla="*/ 727551 w 1494269"/>
                  <a:gd name="connsiteY95" fmla="*/ 1911 h 2318472"/>
                  <a:gd name="connsiteX96" fmla="*/ 735187 w 1494269"/>
                  <a:gd name="connsiteY96" fmla="*/ 1911 h 2318472"/>
                  <a:gd name="connsiteX97" fmla="*/ 754281 w 1494269"/>
                  <a:gd name="connsiteY97" fmla="*/ 0 h 2318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Lst>
                <a:rect l="l" t="t" r="r" b="b"/>
                <a:pathLst>
                  <a:path w="1494269" h="2318472">
                    <a:moveTo>
                      <a:pt x="754281" y="0"/>
                    </a:moveTo>
                    <a:cubicBezTo>
                      <a:pt x="756192" y="0"/>
                      <a:pt x="760013" y="0"/>
                      <a:pt x="761917" y="0"/>
                    </a:cubicBezTo>
                    <a:cubicBezTo>
                      <a:pt x="769560" y="0"/>
                      <a:pt x="779107" y="0"/>
                      <a:pt x="786744" y="0"/>
                    </a:cubicBezTo>
                    <a:lnTo>
                      <a:pt x="1494269" y="0"/>
                    </a:lnTo>
                    <a:lnTo>
                      <a:pt x="1475789" y="28483"/>
                    </a:lnTo>
                    <a:cubicBezTo>
                      <a:pt x="1160469" y="563231"/>
                      <a:pt x="965439" y="1301979"/>
                      <a:pt x="965439" y="2117977"/>
                    </a:cubicBezTo>
                    <a:lnTo>
                      <a:pt x="971409" y="2318472"/>
                    </a:lnTo>
                    <a:lnTo>
                      <a:pt x="0" y="2318472"/>
                    </a:lnTo>
                    <a:cubicBezTo>
                      <a:pt x="0" y="2312740"/>
                      <a:pt x="0" y="2305097"/>
                      <a:pt x="0" y="2297460"/>
                    </a:cubicBezTo>
                    <a:cubicBezTo>
                      <a:pt x="0" y="2291735"/>
                      <a:pt x="0" y="2287913"/>
                      <a:pt x="0" y="2284092"/>
                    </a:cubicBezTo>
                    <a:cubicBezTo>
                      <a:pt x="0" y="2266902"/>
                      <a:pt x="0" y="2247808"/>
                      <a:pt x="0" y="2230618"/>
                    </a:cubicBezTo>
                    <a:cubicBezTo>
                      <a:pt x="0" y="2226797"/>
                      <a:pt x="0" y="2221071"/>
                      <a:pt x="0" y="2217250"/>
                    </a:cubicBezTo>
                    <a:cubicBezTo>
                      <a:pt x="0" y="2213435"/>
                      <a:pt x="0" y="2211524"/>
                      <a:pt x="0" y="2209613"/>
                    </a:cubicBezTo>
                    <a:cubicBezTo>
                      <a:pt x="0" y="2186691"/>
                      <a:pt x="0" y="2161865"/>
                      <a:pt x="0" y="2138949"/>
                    </a:cubicBezTo>
                    <a:cubicBezTo>
                      <a:pt x="0" y="2137039"/>
                      <a:pt x="0" y="2135128"/>
                      <a:pt x="0" y="2135128"/>
                    </a:cubicBezTo>
                    <a:cubicBezTo>
                      <a:pt x="1911" y="2104576"/>
                      <a:pt x="3822" y="2075929"/>
                      <a:pt x="3822" y="2047281"/>
                    </a:cubicBezTo>
                    <a:cubicBezTo>
                      <a:pt x="3822" y="2043459"/>
                      <a:pt x="3822" y="2041549"/>
                      <a:pt x="3822" y="2037734"/>
                    </a:cubicBezTo>
                    <a:cubicBezTo>
                      <a:pt x="3822" y="2037734"/>
                      <a:pt x="3822" y="2033912"/>
                      <a:pt x="3822" y="2033912"/>
                    </a:cubicBezTo>
                    <a:cubicBezTo>
                      <a:pt x="3822" y="2003354"/>
                      <a:pt x="7636" y="1974706"/>
                      <a:pt x="7636" y="1944155"/>
                    </a:cubicBezTo>
                    <a:cubicBezTo>
                      <a:pt x="7636" y="1942244"/>
                      <a:pt x="7636" y="1938422"/>
                      <a:pt x="7636" y="1936512"/>
                    </a:cubicBezTo>
                    <a:cubicBezTo>
                      <a:pt x="7636" y="1934607"/>
                      <a:pt x="7636" y="1932690"/>
                      <a:pt x="7636" y="1930786"/>
                    </a:cubicBezTo>
                    <a:cubicBezTo>
                      <a:pt x="9547" y="1894495"/>
                      <a:pt x="13369" y="1860122"/>
                      <a:pt x="15273" y="1823838"/>
                    </a:cubicBezTo>
                    <a:cubicBezTo>
                      <a:pt x="15273" y="1820017"/>
                      <a:pt x="15273" y="1818106"/>
                      <a:pt x="15273" y="1816195"/>
                    </a:cubicBezTo>
                    <a:cubicBezTo>
                      <a:pt x="15273" y="1816195"/>
                      <a:pt x="15273" y="1812380"/>
                      <a:pt x="15273" y="1812380"/>
                    </a:cubicBezTo>
                    <a:cubicBezTo>
                      <a:pt x="19094" y="1770364"/>
                      <a:pt x="22916" y="1728348"/>
                      <a:pt x="26730" y="1688243"/>
                    </a:cubicBezTo>
                    <a:cubicBezTo>
                      <a:pt x="32463" y="1642405"/>
                      <a:pt x="36277" y="1596574"/>
                      <a:pt x="42010" y="1552647"/>
                    </a:cubicBezTo>
                    <a:cubicBezTo>
                      <a:pt x="42010" y="1550737"/>
                      <a:pt x="42010" y="1546922"/>
                      <a:pt x="42010" y="1546922"/>
                    </a:cubicBezTo>
                    <a:cubicBezTo>
                      <a:pt x="42010" y="1545011"/>
                      <a:pt x="42010" y="1541190"/>
                      <a:pt x="42010" y="1539279"/>
                    </a:cubicBezTo>
                    <a:cubicBezTo>
                      <a:pt x="45831" y="1516363"/>
                      <a:pt x="47742" y="1491537"/>
                      <a:pt x="51557" y="1468622"/>
                    </a:cubicBezTo>
                    <a:cubicBezTo>
                      <a:pt x="51557" y="1466711"/>
                      <a:pt x="51557" y="1462889"/>
                      <a:pt x="51557" y="1459068"/>
                    </a:cubicBezTo>
                    <a:cubicBezTo>
                      <a:pt x="55378" y="1438063"/>
                      <a:pt x="57289" y="1417052"/>
                      <a:pt x="61104" y="1396047"/>
                    </a:cubicBezTo>
                    <a:cubicBezTo>
                      <a:pt x="61104" y="1392226"/>
                      <a:pt x="61104" y="1390321"/>
                      <a:pt x="61104" y="1386500"/>
                    </a:cubicBezTo>
                    <a:cubicBezTo>
                      <a:pt x="61104" y="1384589"/>
                      <a:pt x="61104" y="1380768"/>
                      <a:pt x="61104" y="1380768"/>
                    </a:cubicBezTo>
                    <a:cubicBezTo>
                      <a:pt x="66836" y="1350209"/>
                      <a:pt x="70651" y="1321562"/>
                      <a:pt x="76383" y="1291010"/>
                    </a:cubicBezTo>
                    <a:cubicBezTo>
                      <a:pt x="78294" y="1287189"/>
                      <a:pt x="78294" y="1283367"/>
                      <a:pt x="78294" y="1279552"/>
                    </a:cubicBezTo>
                    <a:cubicBezTo>
                      <a:pt x="82109" y="1248994"/>
                      <a:pt x="87841" y="1220346"/>
                      <a:pt x="93566" y="1191699"/>
                    </a:cubicBezTo>
                    <a:cubicBezTo>
                      <a:pt x="93566" y="1189794"/>
                      <a:pt x="93566" y="1187877"/>
                      <a:pt x="93566" y="1185973"/>
                    </a:cubicBezTo>
                    <a:cubicBezTo>
                      <a:pt x="93566" y="1184062"/>
                      <a:pt x="93566" y="1182151"/>
                      <a:pt x="93566" y="1180241"/>
                    </a:cubicBezTo>
                    <a:cubicBezTo>
                      <a:pt x="97388" y="1159236"/>
                      <a:pt x="101209" y="1140135"/>
                      <a:pt x="105024" y="1121041"/>
                    </a:cubicBezTo>
                    <a:cubicBezTo>
                      <a:pt x="108846" y="1101941"/>
                      <a:pt x="112660" y="1082840"/>
                      <a:pt x="116482" y="1063746"/>
                    </a:cubicBezTo>
                    <a:cubicBezTo>
                      <a:pt x="118392" y="1058014"/>
                      <a:pt x="120303" y="1052288"/>
                      <a:pt x="120303" y="1046556"/>
                    </a:cubicBezTo>
                    <a:cubicBezTo>
                      <a:pt x="124125" y="1033188"/>
                      <a:pt x="126029" y="1017915"/>
                      <a:pt x="129850" y="1004540"/>
                    </a:cubicBezTo>
                    <a:cubicBezTo>
                      <a:pt x="131761" y="998814"/>
                      <a:pt x="133672" y="994993"/>
                      <a:pt x="133672" y="989267"/>
                    </a:cubicBezTo>
                    <a:cubicBezTo>
                      <a:pt x="137487" y="970167"/>
                      <a:pt x="143219" y="951073"/>
                      <a:pt x="147034" y="933883"/>
                    </a:cubicBezTo>
                    <a:cubicBezTo>
                      <a:pt x="147034" y="930061"/>
                      <a:pt x="147034" y="928150"/>
                      <a:pt x="147034" y="926240"/>
                    </a:cubicBezTo>
                    <a:cubicBezTo>
                      <a:pt x="152766" y="909056"/>
                      <a:pt x="156587" y="893777"/>
                      <a:pt x="160402" y="878498"/>
                    </a:cubicBezTo>
                    <a:cubicBezTo>
                      <a:pt x="160402" y="872766"/>
                      <a:pt x="164224" y="868951"/>
                      <a:pt x="164224" y="863219"/>
                    </a:cubicBezTo>
                    <a:cubicBezTo>
                      <a:pt x="168038" y="849850"/>
                      <a:pt x="171860" y="836482"/>
                      <a:pt x="175681" y="823113"/>
                    </a:cubicBezTo>
                    <a:cubicBezTo>
                      <a:pt x="177592" y="819292"/>
                      <a:pt x="179496" y="813566"/>
                      <a:pt x="179496" y="809745"/>
                    </a:cubicBezTo>
                    <a:cubicBezTo>
                      <a:pt x="185228" y="792555"/>
                      <a:pt x="189043" y="777276"/>
                      <a:pt x="194775" y="760093"/>
                    </a:cubicBezTo>
                    <a:cubicBezTo>
                      <a:pt x="196686" y="756271"/>
                      <a:pt x="198597" y="754360"/>
                      <a:pt x="198597" y="750545"/>
                    </a:cubicBezTo>
                    <a:cubicBezTo>
                      <a:pt x="202412" y="737170"/>
                      <a:pt x="208144" y="723809"/>
                      <a:pt x="211965" y="710433"/>
                    </a:cubicBezTo>
                    <a:cubicBezTo>
                      <a:pt x="213869" y="704708"/>
                      <a:pt x="217691" y="700886"/>
                      <a:pt x="217691" y="695161"/>
                    </a:cubicBezTo>
                    <a:cubicBezTo>
                      <a:pt x="221512" y="681792"/>
                      <a:pt x="227238" y="670328"/>
                      <a:pt x="231059" y="656966"/>
                    </a:cubicBezTo>
                    <a:cubicBezTo>
                      <a:pt x="232970" y="655055"/>
                      <a:pt x="234874" y="651234"/>
                      <a:pt x="234874" y="647412"/>
                    </a:cubicBezTo>
                    <a:cubicBezTo>
                      <a:pt x="240606" y="632133"/>
                      <a:pt x="246332" y="616861"/>
                      <a:pt x="252064" y="601581"/>
                    </a:cubicBezTo>
                    <a:cubicBezTo>
                      <a:pt x="253975" y="597760"/>
                      <a:pt x="255879" y="593939"/>
                      <a:pt x="255879" y="590124"/>
                    </a:cubicBezTo>
                    <a:cubicBezTo>
                      <a:pt x="259700" y="578666"/>
                      <a:pt x="265432" y="567202"/>
                      <a:pt x="269247" y="555744"/>
                    </a:cubicBezTo>
                    <a:cubicBezTo>
                      <a:pt x="271158" y="551929"/>
                      <a:pt x="274979" y="546197"/>
                      <a:pt x="274979" y="542376"/>
                    </a:cubicBezTo>
                    <a:cubicBezTo>
                      <a:pt x="280705" y="530918"/>
                      <a:pt x="284527" y="517549"/>
                      <a:pt x="290252" y="506091"/>
                    </a:cubicBezTo>
                    <a:cubicBezTo>
                      <a:pt x="292163" y="502270"/>
                      <a:pt x="292163" y="500359"/>
                      <a:pt x="292163" y="498449"/>
                    </a:cubicBezTo>
                    <a:cubicBezTo>
                      <a:pt x="299806" y="485087"/>
                      <a:pt x="305531" y="471712"/>
                      <a:pt x="311257" y="458350"/>
                    </a:cubicBezTo>
                    <a:cubicBezTo>
                      <a:pt x="313168" y="454528"/>
                      <a:pt x="316989" y="450707"/>
                      <a:pt x="316989" y="446885"/>
                    </a:cubicBezTo>
                    <a:cubicBezTo>
                      <a:pt x="320810" y="435428"/>
                      <a:pt x="324625" y="425881"/>
                      <a:pt x="330357" y="416334"/>
                    </a:cubicBezTo>
                    <a:cubicBezTo>
                      <a:pt x="332262" y="412512"/>
                      <a:pt x="334179" y="408691"/>
                      <a:pt x="336083" y="404869"/>
                    </a:cubicBezTo>
                    <a:cubicBezTo>
                      <a:pt x="343726" y="391507"/>
                      <a:pt x="349452" y="380043"/>
                      <a:pt x="355184" y="368585"/>
                    </a:cubicBezTo>
                    <a:cubicBezTo>
                      <a:pt x="355184" y="366675"/>
                      <a:pt x="355184" y="366675"/>
                      <a:pt x="355184" y="366675"/>
                    </a:cubicBezTo>
                    <a:cubicBezTo>
                      <a:pt x="360909" y="353306"/>
                      <a:pt x="368546" y="341848"/>
                      <a:pt x="374278" y="330391"/>
                    </a:cubicBezTo>
                    <a:cubicBezTo>
                      <a:pt x="376188" y="326569"/>
                      <a:pt x="378093" y="324665"/>
                      <a:pt x="380003" y="320844"/>
                    </a:cubicBezTo>
                    <a:cubicBezTo>
                      <a:pt x="385736" y="313207"/>
                      <a:pt x="389550" y="303654"/>
                      <a:pt x="395283" y="296017"/>
                    </a:cubicBezTo>
                    <a:cubicBezTo>
                      <a:pt x="397193" y="292196"/>
                      <a:pt x="399097" y="290285"/>
                      <a:pt x="401008" y="286464"/>
                    </a:cubicBezTo>
                    <a:cubicBezTo>
                      <a:pt x="408645" y="275006"/>
                      <a:pt x="414377" y="263548"/>
                      <a:pt x="422013" y="254001"/>
                    </a:cubicBezTo>
                    <a:cubicBezTo>
                      <a:pt x="422013" y="252090"/>
                      <a:pt x="422013" y="252090"/>
                      <a:pt x="422013" y="252090"/>
                    </a:cubicBezTo>
                    <a:cubicBezTo>
                      <a:pt x="427745" y="242543"/>
                      <a:pt x="435381" y="232990"/>
                      <a:pt x="441114" y="223443"/>
                    </a:cubicBezTo>
                    <a:cubicBezTo>
                      <a:pt x="443018" y="219621"/>
                      <a:pt x="444928" y="215806"/>
                      <a:pt x="446839" y="213896"/>
                    </a:cubicBezTo>
                    <a:cubicBezTo>
                      <a:pt x="452571" y="206259"/>
                      <a:pt x="458297" y="200527"/>
                      <a:pt x="464029" y="192884"/>
                    </a:cubicBezTo>
                    <a:cubicBezTo>
                      <a:pt x="465933" y="190980"/>
                      <a:pt x="467844" y="187159"/>
                      <a:pt x="469755" y="185248"/>
                    </a:cubicBezTo>
                    <a:cubicBezTo>
                      <a:pt x="475480" y="175701"/>
                      <a:pt x="483123" y="166147"/>
                      <a:pt x="490759" y="158511"/>
                    </a:cubicBezTo>
                    <a:cubicBezTo>
                      <a:pt x="492670" y="156600"/>
                      <a:pt x="494581" y="154690"/>
                      <a:pt x="494581" y="154690"/>
                    </a:cubicBezTo>
                    <a:cubicBezTo>
                      <a:pt x="500306" y="147053"/>
                      <a:pt x="507949" y="139417"/>
                      <a:pt x="513675" y="133685"/>
                    </a:cubicBezTo>
                    <a:cubicBezTo>
                      <a:pt x="517496" y="129863"/>
                      <a:pt x="519407" y="127953"/>
                      <a:pt x="521311" y="126042"/>
                    </a:cubicBezTo>
                    <a:cubicBezTo>
                      <a:pt x="527043" y="120316"/>
                      <a:pt x="532769" y="114584"/>
                      <a:pt x="538501" y="108859"/>
                    </a:cubicBezTo>
                    <a:cubicBezTo>
                      <a:pt x="540412" y="106948"/>
                      <a:pt x="544227" y="103127"/>
                      <a:pt x="544227" y="103127"/>
                    </a:cubicBezTo>
                    <a:cubicBezTo>
                      <a:pt x="551863" y="97401"/>
                      <a:pt x="559506" y="89758"/>
                      <a:pt x="567142" y="84032"/>
                    </a:cubicBezTo>
                    <a:cubicBezTo>
                      <a:pt x="569053" y="82122"/>
                      <a:pt x="572874" y="80211"/>
                      <a:pt x="572874" y="80211"/>
                    </a:cubicBezTo>
                    <a:cubicBezTo>
                      <a:pt x="580511" y="76390"/>
                      <a:pt x="586236" y="70664"/>
                      <a:pt x="591968" y="66843"/>
                    </a:cubicBezTo>
                    <a:cubicBezTo>
                      <a:pt x="595790" y="64932"/>
                      <a:pt x="597694" y="61110"/>
                      <a:pt x="599605" y="61110"/>
                    </a:cubicBezTo>
                    <a:cubicBezTo>
                      <a:pt x="605337" y="55385"/>
                      <a:pt x="612973" y="51563"/>
                      <a:pt x="618699" y="47742"/>
                    </a:cubicBezTo>
                    <a:cubicBezTo>
                      <a:pt x="618699" y="45838"/>
                      <a:pt x="622520" y="43927"/>
                      <a:pt x="622520" y="43927"/>
                    </a:cubicBezTo>
                    <a:cubicBezTo>
                      <a:pt x="630163" y="38195"/>
                      <a:pt x="637799" y="34380"/>
                      <a:pt x="645436" y="30559"/>
                    </a:cubicBezTo>
                    <a:cubicBezTo>
                      <a:pt x="647346" y="28648"/>
                      <a:pt x="649257" y="26737"/>
                      <a:pt x="651168" y="26737"/>
                    </a:cubicBezTo>
                    <a:cubicBezTo>
                      <a:pt x="658804" y="24826"/>
                      <a:pt x="664530" y="21005"/>
                      <a:pt x="670262" y="19101"/>
                    </a:cubicBezTo>
                    <a:cubicBezTo>
                      <a:pt x="672173" y="17190"/>
                      <a:pt x="675988" y="15279"/>
                      <a:pt x="677898" y="15279"/>
                    </a:cubicBezTo>
                    <a:cubicBezTo>
                      <a:pt x="685535" y="11458"/>
                      <a:pt x="691267" y="9547"/>
                      <a:pt x="698903" y="7636"/>
                    </a:cubicBezTo>
                    <a:cubicBezTo>
                      <a:pt x="700814" y="7636"/>
                      <a:pt x="702724" y="7636"/>
                      <a:pt x="702724" y="7636"/>
                    </a:cubicBezTo>
                    <a:cubicBezTo>
                      <a:pt x="712272" y="5732"/>
                      <a:pt x="719908" y="1911"/>
                      <a:pt x="727551" y="1911"/>
                    </a:cubicBezTo>
                    <a:cubicBezTo>
                      <a:pt x="731366" y="1911"/>
                      <a:pt x="733276" y="1911"/>
                      <a:pt x="735187" y="1911"/>
                    </a:cubicBezTo>
                    <a:cubicBezTo>
                      <a:pt x="742823" y="0"/>
                      <a:pt x="748555" y="0"/>
                      <a:pt x="754281" y="0"/>
                    </a:cubicBezTo>
                    <a:close/>
                  </a:path>
                </a:pathLst>
              </a:custGeom>
              <a:solidFill>
                <a:srgbClr val="FFC000">
                  <a:lumMod val="75000"/>
                </a:srgbClr>
              </a:solidFill>
              <a:ln w="0" cap="flat">
                <a:noFill/>
                <a:prstDash val="solid"/>
                <a:miter/>
              </a:ln>
            </p:spPr>
            <p:txBody>
              <a:bodyPr wrap="square"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a:ln>
                    <a:noFill/>
                  </a:ln>
                  <a:solidFill>
                    <a:srgbClr val="000000"/>
                  </a:solidFill>
                  <a:effectLst/>
                  <a:uLnTx/>
                  <a:uFillTx/>
                  <a:latin typeface="Calibri" panose="020F0502020204030204"/>
                </a:endParaRPr>
              </a:p>
            </p:txBody>
          </p:sp>
          <p:sp>
            <p:nvSpPr>
              <p:cNvPr id="40" name="Freeform: Shape 39">
                <a:extLst>
                  <a:ext uri="{FF2B5EF4-FFF2-40B4-BE49-F238E27FC236}">
                    <a16:creationId xmlns:a16="http://schemas.microsoft.com/office/drawing/2014/main" id="{A61D4641-2062-DDBF-8C0B-440156343C48}"/>
                  </a:ext>
                </a:extLst>
              </p:cNvPr>
              <p:cNvSpPr/>
              <p:nvPr/>
            </p:nvSpPr>
            <p:spPr>
              <a:xfrm>
                <a:off x="2762360" y="1625227"/>
                <a:ext cx="1787165" cy="2606845"/>
              </a:xfrm>
              <a:custGeom>
                <a:avLst/>
                <a:gdLst>
                  <a:gd name="connsiteX0" fmla="*/ 893579 w 1787165"/>
                  <a:gd name="connsiteY0" fmla="*/ 0 h 2606845"/>
                  <a:gd name="connsiteX1" fmla="*/ 1782640 w 1787165"/>
                  <a:gd name="connsiteY1" fmla="*/ 2345931 h 2606845"/>
                  <a:gd name="connsiteX2" fmla="*/ 1787165 w 1787165"/>
                  <a:gd name="connsiteY2" fmla="*/ 2606845 h 2606845"/>
                  <a:gd name="connsiteX3" fmla="*/ 1687867 w 1787165"/>
                  <a:gd name="connsiteY3" fmla="*/ 2606845 h 2606845"/>
                  <a:gd name="connsiteX4" fmla="*/ 1683870 w 1787165"/>
                  <a:gd name="connsiteY4" fmla="*/ 2375649 h 2606845"/>
                  <a:gd name="connsiteX5" fmla="*/ 893579 w 1787165"/>
                  <a:gd name="connsiteY5" fmla="*/ 292196 h 2606845"/>
                  <a:gd name="connsiteX6" fmla="*/ 103316 w 1787165"/>
                  <a:gd name="connsiteY6" fmla="*/ 2375649 h 2606845"/>
                  <a:gd name="connsiteX7" fmla="*/ 99299 w 1787165"/>
                  <a:gd name="connsiteY7" fmla="*/ 2606845 h 2606845"/>
                  <a:gd name="connsiteX8" fmla="*/ 0 w 1787165"/>
                  <a:gd name="connsiteY8" fmla="*/ 2606845 h 2606845"/>
                  <a:gd name="connsiteX9" fmla="*/ 4525 w 1787165"/>
                  <a:gd name="connsiteY9" fmla="*/ 2345931 h 2606845"/>
                  <a:gd name="connsiteX10" fmla="*/ 893579 w 1787165"/>
                  <a:gd name="connsiteY10" fmla="*/ 0 h 26068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787165" h="2606845">
                    <a:moveTo>
                      <a:pt x="893579" y="0"/>
                    </a:moveTo>
                    <a:cubicBezTo>
                      <a:pt x="1355464" y="0"/>
                      <a:pt x="1736780" y="1030609"/>
                      <a:pt x="1782640" y="2345931"/>
                    </a:cubicBezTo>
                    <a:lnTo>
                      <a:pt x="1787165" y="2606845"/>
                    </a:lnTo>
                    <a:lnTo>
                      <a:pt x="1687867" y="2606845"/>
                    </a:lnTo>
                    <a:lnTo>
                      <a:pt x="1683870" y="2375649"/>
                    </a:lnTo>
                    <a:cubicBezTo>
                      <a:pt x="1643240" y="1206982"/>
                      <a:pt x="1305332" y="292196"/>
                      <a:pt x="893579" y="292196"/>
                    </a:cubicBezTo>
                    <a:cubicBezTo>
                      <a:pt x="483618" y="292196"/>
                      <a:pt x="144149" y="1206982"/>
                      <a:pt x="103316" y="2375649"/>
                    </a:cubicBezTo>
                    <a:lnTo>
                      <a:pt x="99299" y="2606845"/>
                    </a:lnTo>
                    <a:lnTo>
                      <a:pt x="0" y="2606845"/>
                    </a:lnTo>
                    <a:lnTo>
                      <a:pt x="4525" y="2345931"/>
                    </a:lnTo>
                    <a:cubicBezTo>
                      <a:pt x="50385" y="1030609"/>
                      <a:pt x="431701" y="0"/>
                      <a:pt x="893579" y="0"/>
                    </a:cubicBezTo>
                    <a:close/>
                  </a:path>
                </a:pathLst>
              </a:custGeom>
              <a:solidFill>
                <a:srgbClr val="FFBF3F"/>
              </a:solidFill>
              <a:ln w="0" cap="flat">
                <a:noFill/>
                <a:prstDash val="solid"/>
                <a:miter/>
              </a:ln>
            </p:spPr>
            <p:txBody>
              <a:bodyPr wrap="square"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a:ln>
                    <a:noFill/>
                  </a:ln>
                  <a:solidFill>
                    <a:srgbClr val="000000"/>
                  </a:solidFill>
                  <a:effectLst/>
                  <a:uLnTx/>
                  <a:uFillTx/>
                  <a:latin typeface="Calibri" panose="020F0502020204030204"/>
                </a:endParaRPr>
              </a:p>
            </p:txBody>
          </p:sp>
          <p:sp>
            <p:nvSpPr>
              <p:cNvPr id="41" name="Freeform: Shape 40">
                <a:extLst>
                  <a:ext uri="{FF2B5EF4-FFF2-40B4-BE49-F238E27FC236}">
                    <a16:creationId xmlns:a16="http://schemas.microsoft.com/office/drawing/2014/main" id="{629DC153-75C6-5B64-754A-2088CE2A5F05}"/>
                  </a:ext>
                </a:extLst>
              </p:cNvPr>
              <p:cNvSpPr/>
              <p:nvPr/>
            </p:nvSpPr>
            <p:spPr>
              <a:xfrm>
                <a:off x="3696411" y="1625227"/>
                <a:ext cx="1774882" cy="2606839"/>
              </a:xfrm>
              <a:custGeom>
                <a:avLst/>
                <a:gdLst>
                  <a:gd name="connsiteX0" fmla="*/ 2538 w 1774882"/>
                  <a:gd name="connsiteY0" fmla="*/ 577 h 2599235"/>
                  <a:gd name="connsiteX1" fmla="*/ 8525 w 1774882"/>
                  <a:gd name="connsiteY1" fmla="*/ 1937 h 2599235"/>
                  <a:gd name="connsiteX2" fmla="*/ 936582 w 1774882"/>
                  <a:gd name="connsiteY2" fmla="*/ 1937 h 2599235"/>
                  <a:gd name="connsiteX3" fmla="*/ 967134 w 1774882"/>
                  <a:gd name="connsiteY3" fmla="*/ 1937 h 2599235"/>
                  <a:gd name="connsiteX4" fmla="*/ 970956 w 1774882"/>
                  <a:gd name="connsiteY4" fmla="*/ 1937 h 2599235"/>
                  <a:gd name="connsiteX5" fmla="*/ 976681 w 1774882"/>
                  <a:gd name="connsiteY5" fmla="*/ 1937 h 2599235"/>
                  <a:gd name="connsiteX6" fmla="*/ 988139 w 1774882"/>
                  <a:gd name="connsiteY6" fmla="*/ 1937 h 2599235"/>
                  <a:gd name="connsiteX7" fmla="*/ 999597 w 1774882"/>
                  <a:gd name="connsiteY7" fmla="*/ 3848 h 2599235"/>
                  <a:gd name="connsiteX8" fmla="*/ 1011054 w 1774882"/>
                  <a:gd name="connsiteY8" fmla="*/ 5759 h 2599235"/>
                  <a:gd name="connsiteX9" fmla="*/ 1016780 w 1774882"/>
                  <a:gd name="connsiteY9" fmla="*/ 5759 h 2599235"/>
                  <a:gd name="connsiteX10" fmla="*/ 1022512 w 1774882"/>
                  <a:gd name="connsiteY10" fmla="*/ 5759 h 2599235"/>
                  <a:gd name="connsiteX11" fmla="*/ 1033970 w 1774882"/>
                  <a:gd name="connsiteY11" fmla="*/ 9580 h 2599235"/>
                  <a:gd name="connsiteX12" fmla="*/ 1045428 w 1774882"/>
                  <a:gd name="connsiteY12" fmla="*/ 13395 h 2599235"/>
                  <a:gd name="connsiteX13" fmla="*/ 1056885 w 1774882"/>
                  <a:gd name="connsiteY13" fmla="*/ 17216 h 2599235"/>
                  <a:gd name="connsiteX14" fmla="*/ 1062611 w 1774882"/>
                  <a:gd name="connsiteY14" fmla="*/ 19127 h 2599235"/>
                  <a:gd name="connsiteX15" fmla="*/ 1066432 w 1774882"/>
                  <a:gd name="connsiteY15" fmla="*/ 21038 h 2599235"/>
                  <a:gd name="connsiteX16" fmla="*/ 1079794 w 1774882"/>
                  <a:gd name="connsiteY16" fmla="*/ 26770 h 2599235"/>
                  <a:gd name="connsiteX17" fmla="*/ 1089348 w 1774882"/>
                  <a:gd name="connsiteY17" fmla="*/ 32495 h 2599235"/>
                  <a:gd name="connsiteX18" fmla="*/ 1102716 w 1774882"/>
                  <a:gd name="connsiteY18" fmla="*/ 40132 h 2599235"/>
                  <a:gd name="connsiteX19" fmla="*/ 1110353 w 1774882"/>
                  <a:gd name="connsiteY19" fmla="*/ 43953 h 2599235"/>
                  <a:gd name="connsiteX20" fmla="*/ 1112263 w 1774882"/>
                  <a:gd name="connsiteY20" fmla="*/ 43953 h 2599235"/>
                  <a:gd name="connsiteX21" fmla="*/ 1129447 w 1774882"/>
                  <a:gd name="connsiteY21" fmla="*/ 55411 h 2599235"/>
                  <a:gd name="connsiteX22" fmla="*/ 1135179 w 1774882"/>
                  <a:gd name="connsiteY22" fmla="*/ 59232 h 2599235"/>
                  <a:gd name="connsiteX23" fmla="*/ 1158088 w 1774882"/>
                  <a:gd name="connsiteY23" fmla="*/ 76422 h 2599235"/>
                  <a:gd name="connsiteX24" fmla="*/ 1161909 w 1774882"/>
                  <a:gd name="connsiteY24" fmla="*/ 78333 h 2599235"/>
                  <a:gd name="connsiteX25" fmla="*/ 1182914 w 1774882"/>
                  <a:gd name="connsiteY25" fmla="*/ 95517 h 2599235"/>
                  <a:gd name="connsiteX26" fmla="*/ 1190557 w 1774882"/>
                  <a:gd name="connsiteY26" fmla="*/ 103159 h 2599235"/>
                  <a:gd name="connsiteX27" fmla="*/ 1207740 w 1774882"/>
                  <a:gd name="connsiteY27" fmla="*/ 118432 h 2599235"/>
                  <a:gd name="connsiteX28" fmla="*/ 1211562 w 1774882"/>
                  <a:gd name="connsiteY28" fmla="*/ 122253 h 2599235"/>
                  <a:gd name="connsiteX29" fmla="*/ 1215377 w 1774882"/>
                  <a:gd name="connsiteY29" fmla="*/ 126075 h 2599235"/>
                  <a:gd name="connsiteX30" fmla="*/ 1242113 w 1774882"/>
                  <a:gd name="connsiteY30" fmla="*/ 152812 h 2599235"/>
                  <a:gd name="connsiteX31" fmla="*/ 1266940 w 1774882"/>
                  <a:gd name="connsiteY31" fmla="*/ 181460 h 2599235"/>
                  <a:gd name="connsiteX32" fmla="*/ 1270755 w 1774882"/>
                  <a:gd name="connsiteY32" fmla="*/ 185274 h 2599235"/>
                  <a:gd name="connsiteX33" fmla="*/ 1274576 w 1774882"/>
                  <a:gd name="connsiteY33" fmla="*/ 189096 h 2599235"/>
                  <a:gd name="connsiteX34" fmla="*/ 1303217 w 1774882"/>
                  <a:gd name="connsiteY34" fmla="*/ 225386 h 2599235"/>
                  <a:gd name="connsiteX35" fmla="*/ 1307039 w 1774882"/>
                  <a:gd name="connsiteY35" fmla="*/ 229201 h 2599235"/>
                  <a:gd name="connsiteX36" fmla="*/ 1333769 w 1774882"/>
                  <a:gd name="connsiteY36" fmla="*/ 267396 h 2599235"/>
                  <a:gd name="connsiteX37" fmla="*/ 1337590 w 1774882"/>
                  <a:gd name="connsiteY37" fmla="*/ 271217 h 2599235"/>
                  <a:gd name="connsiteX38" fmla="*/ 1337590 w 1774882"/>
                  <a:gd name="connsiteY38" fmla="*/ 273128 h 2599235"/>
                  <a:gd name="connsiteX39" fmla="*/ 1368142 w 1774882"/>
                  <a:gd name="connsiteY39" fmla="*/ 320870 h 2599235"/>
                  <a:gd name="connsiteX40" fmla="*/ 1373874 w 1774882"/>
                  <a:gd name="connsiteY40" fmla="*/ 328513 h 2599235"/>
                  <a:gd name="connsiteX41" fmla="*/ 1404426 w 1774882"/>
                  <a:gd name="connsiteY41" fmla="*/ 380076 h 2599235"/>
                  <a:gd name="connsiteX42" fmla="*/ 1406337 w 1774882"/>
                  <a:gd name="connsiteY42" fmla="*/ 383897 h 2599235"/>
                  <a:gd name="connsiteX43" fmla="*/ 1408248 w 1774882"/>
                  <a:gd name="connsiteY43" fmla="*/ 389623 h 2599235"/>
                  <a:gd name="connsiteX44" fmla="*/ 1434978 w 1774882"/>
                  <a:gd name="connsiteY44" fmla="*/ 439275 h 2599235"/>
                  <a:gd name="connsiteX45" fmla="*/ 1438799 w 1774882"/>
                  <a:gd name="connsiteY45" fmla="*/ 445008 h 2599235"/>
                  <a:gd name="connsiteX46" fmla="*/ 1463619 w 1774882"/>
                  <a:gd name="connsiteY46" fmla="*/ 494660 h 2599235"/>
                  <a:gd name="connsiteX47" fmla="*/ 1465536 w 1774882"/>
                  <a:gd name="connsiteY47" fmla="*/ 500392 h 2599235"/>
                  <a:gd name="connsiteX48" fmla="*/ 1465536 w 1774882"/>
                  <a:gd name="connsiteY48" fmla="*/ 504214 h 2599235"/>
                  <a:gd name="connsiteX49" fmla="*/ 1480809 w 1774882"/>
                  <a:gd name="connsiteY49" fmla="*/ 538587 h 2599235"/>
                  <a:gd name="connsiteX50" fmla="*/ 1484630 w 1774882"/>
                  <a:gd name="connsiteY50" fmla="*/ 546223 h 2599235"/>
                  <a:gd name="connsiteX51" fmla="*/ 1503724 w 1774882"/>
                  <a:gd name="connsiteY51" fmla="*/ 590150 h 2599235"/>
                  <a:gd name="connsiteX52" fmla="*/ 1503724 w 1774882"/>
                  <a:gd name="connsiteY52" fmla="*/ 592061 h 2599235"/>
                  <a:gd name="connsiteX53" fmla="*/ 1503724 w 1774882"/>
                  <a:gd name="connsiteY53" fmla="*/ 595882 h 2599235"/>
                  <a:gd name="connsiteX54" fmla="*/ 1528551 w 1774882"/>
                  <a:gd name="connsiteY54" fmla="*/ 658903 h 2599235"/>
                  <a:gd name="connsiteX55" fmla="*/ 1528551 w 1774882"/>
                  <a:gd name="connsiteY55" fmla="*/ 662718 h 2599235"/>
                  <a:gd name="connsiteX56" fmla="*/ 1549555 w 1774882"/>
                  <a:gd name="connsiteY56" fmla="*/ 720013 h 2599235"/>
                  <a:gd name="connsiteX57" fmla="*/ 1551466 w 1774882"/>
                  <a:gd name="connsiteY57" fmla="*/ 725746 h 2599235"/>
                  <a:gd name="connsiteX58" fmla="*/ 1555281 w 1774882"/>
                  <a:gd name="connsiteY58" fmla="*/ 735293 h 2599235"/>
                  <a:gd name="connsiteX59" fmla="*/ 1566739 w 1774882"/>
                  <a:gd name="connsiteY59" fmla="*/ 769672 h 2599235"/>
                  <a:gd name="connsiteX60" fmla="*/ 1570560 w 1774882"/>
                  <a:gd name="connsiteY60" fmla="*/ 781130 h 2599235"/>
                  <a:gd name="connsiteX61" fmla="*/ 1572471 w 1774882"/>
                  <a:gd name="connsiteY61" fmla="*/ 788766 h 2599235"/>
                  <a:gd name="connsiteX62" fmla="*/ 1582018 w 1774882"/>
                  <a:gd name="connsiteY62" fmla="*/ 817414 h 2599235"/>
                  <a:gd name="connsiteX63" fmla="*/ 1585833 w 1774882"/>
                  <a:gd name="connsiteY63" fmla="*/ 832693 h 2599235"/>
                  <a:gd name="connsiteX64" fmla="*/ 1585833 w 1774882"/>
                  <a:gd name="connsiteY64" fmla="*/ 838419 h 2599235"/>
                  <a:gd name="connsiteX65" fmla="*/ 1595380 w 1774882"/>
                  <a:gd name="connsiteY65" fmla="*/ 870888 h 2599235"/>
                  <a:gd name="connsiteX66" fmla="*/ 1599201 w 1774882"/>
                  <a:gd name="connsiteY66" fmla="*/ 886167 h 2599235"/>
                  <a:gd name="connsiteX67" fmla="*/ 1599201 w 1774882"/>
                  <a:gd name="connsiteY67" fmla="*/ 889982 h 2599235"/>
                  <a:gd name="connsiteX68" fmla="*/ 1604933 w 1774882"/>
                  <a:gd name="connsiteY68" fmla="*/ 912904 h 2599235"/>
                  <a:gd name="connsiteX69" fmla="*/ 1610659 w 1774882"/>
                  <a:gd name="connsiteY69" fmla="*/ 933909 h 2599235"/>
                  <a:gd name="connsiteX70" fmla="*/ 1610659 w 1774882"/>
                  <a:gd name="connsiteY70" fmla="*/ 937730 h 2599235"/>
                  <a:gd name="connsiteX71" fmla="*/ 1616391 w 1774882"/>
                  <a:gd name="connsiteY71" fmla="*/ 956824 h 2599235"/>
                  <a:gd name="connsiteX72" fmla="*/ 1622117 w 1774882"/>
                  <a:gd name="connsiteY72" fmla="*/ 979747 h 2599235"/>
                  <a:gd name="connsiteX73" fmla="*/ 1622117 w 1774882"/>
                  <a:gd name="connsiteY73" fmla="*/ 983561 h 2599235"/>
                  <a:gd name="connsiteX74" fmla="*/ 1627849 w 1774882"/>
                  <a:gd name="connsiteY74" fmla="*/ 1004573 h 2599235"/>
                  <a:gd name="connsiteX75" fmla="*/ 1633574 w 1774882"/>
                  <a:gd name="connsiteY75" fmla="*/ 1025578 h 2599235"/>
                  <a:gd name="connsiteX76" fmla="*/ 1633574 w 1774882"/>
                  <a:gd name="connsiteY76" fmla="*/ 1031310 h 2599235"/>
                  <a:gd name="connsiteX77" fmla="*/ 1639307 w 1774882"/>
                  <a:gd name="connsiteY77" fmla="*/ 1058047 h 2599235"/>
                  <a:gd name="connsiteX78" fmla="*/ 1645032 w 1774882"/>
                  <a:gd name="connsiteY78" fmla="*/ 1077147 h 2599235"/>
                  <a:gd name="connsiteX79" fmla="*/ 1645032 w 1774882"/>
                  <a:gd name="connsiteY79" fmla="*/ 1082873 h 2599235"/>
                  <a:gd name="connsiteX80" fmla="*/ 1654579 w 1774882"/>
                  <a:gd name="connsiteY80" fmla="*/ 1124889 h 2599235"/>
                  <a:gd name="connsiteX81" fmla="*/ 1656490 w 1774882"/>
                  <a:gd name="connsiteY81" fmla="*/ 1136347 h 2599235"/>
                  <a:gd name="connsiteX82" fmla="*/ 1669858 w 1774882"/>
                  <a:gd name="connsiteY82" fmla="*/ 1193642 h 2599235"/>
                  <a:gd name="connsiteX83" fmla="*/ 1669858 w 1774882"/>
                  <a:gd name="connsiteY83" fmla="*/ 1195546 h 2599235"/>
                  <a:gd name="connsiteX84" fmla="*/ 1692774 w 1774882"/>
                  <a:gd name="connsiteY84" fmla="*/ 1306316 h 2599235"/>
                  <a:gd name="connsiteX85" fmla="*/ 1692774 w 1774882"/>
                  <a:gd name="connsiteY85" fmla="*/ 1310137 h 2599235"/>
                  <a:gd name="connsiteX86" fmla="*/ 1694685 w 1774882"/>
                  <a:gd name="connsiteY86" fmla="*/ 1323505 h 2599235"/>
                  <a:gd name="connsiteX87" fmla="*/ 1704232 w 1774882"/>
                  <a:gd name="connsiteY87" fmla="*/ 1371247 h 2599235"/>
                  <a:gd name="connsiteX88" fmla="*/ 1708046 w 1774882"/>
                  <a:gd name="connsiteY88" fmla="*/ 1392259 h 2599235"/>
                  <a:gd name="connsiteX89" fmla="*/ 1717593 w 1774882"/>
                  <a:gd name="connsiteY89" fmla="*/ 1441911 h 2599235"/>
                  <a:gd name="connsiteX90" fmla="*/ 1719504 w 1774882"/>
                  <a:gd name="connsiteY90" fmla="*/ 1455279 h 2599235"/>
                  <a:gd name="connsiteX91" fmla="*/ 1719504 w 1774882"/>
                  <a:gd name="connsiteY91" fmla="*/ 1459101 h 2599235"/>
                  <a:gd name="connsiteX92" fmla="*/ 1736694 w 1774882"/>
                  <a:gd name="connsiteY92" fmla="*/ 1567953 h 2599235"/>
                  <a:gd name="connsiteX93" fmla="*/ 1736694 w 1774882"/>
                  <a:gd name="connsiteY93" fmla="*/ 1573685 h 2599235"/>
                  <a:gd name="connsiteX94" fmla="*/ 1736694 w 1774882"/>
                  <a:gd name="connsiteY94" fmla="*/ 1577506 h 2599235"/>
                  <a:gd name="connsiteX95" fmla="*/ 1738598 w 1774882"/>
                  <a:gd name="connsiteY95" fmla="*/ 1596600 h 2599235"/>
                  <a:gd name="connsiteX96" fmla="*/ 1742420 w 1774882"/>
                  <a:gd name="connsiteY96" fmla="*/ 1625248 h 2599235"/>
                  <a:gd name="connsiteX97" fmla="*/ 1742420 w 1774882"/>
                  <a:gd name="connsiteY97" fmla="*/ 1634795 h 2599235"/>
                  <a:gd name="connsiteX98" fmla="*/ 1744330 w 1774882"/>
                  <a:gd name="connsiteY98" fmla="*/ 1651985 h 2599235"/>
                  <a:gd name="connsiteX99" fmla="*/ 1746241 w 1774882"/>
                  <a:gd name="connsiteY99" fmla="*/ 1672996 h 2599235"/>
                  <a:gd name="connsiteX100" fmla="*/ 1748152 w 1774882"/>
                  <a:gd name="connsiteY100" fmla="*/ 1690180 h 2599235"/>
                  <a:gd name="connsiteX101" fmla="*/ 1750056 w 1774882"/>
                  <a:gd name="connsiteY101" fmla="*/ 1709280 h 2599235"/>
                  <a:gd name="connsiteX102" fmla="*/ 1750056 w 1774882"/>
                  <a:gd name="connsiteY102" fmla="*/ 1720738 h 2599235"/>
                  <a:gd name="connsiteX103" fmla="*/ 1753877 w 1774882"/>
                  <a:gd name="connsiteY103" fmla="*/ 1749386 h 2599235"/>
                  <a:gd name="connsiteX104" fmla="*/ 1753877 w 1774882"/>
                  <a:gd name="connsiteY104" fmla="*/ 1764665 h 2599235"/>
                  <a:gd name="connsiteX105" fmla="*/ 1753877 w 1774882"/>
                  <a:gd name="connsiteY105" fmla="*/ 1768480 h 2599235"/>
                  <a:gd name="connsiteX106" fmla="*/ 1757699 w 1774882"/>
                  <a:gd name="connsiteY106" fmla="*/ 1804770 h 2599235"/>
                  <a:gd name="connsiteX107" fmla="*/ 1757699 w 1774882"/>
                  <a:gd name="connsiteY107" fmla="*/ 1816228 h 2599235"/>
                  <a:gd name="connsiteX108" fmla="*/ 1757699 w 1774882"/>
                  <a:gd name="connsiteY108" fmla="*/ 1827686 h 2599235"/>
                  <a:gd name="connsiteX109" fmla="*/ 1757699 w 1774882"/>
                  <a:gd name="connsiteY109" fmla="*/ 1841054 h 2599235"/>
                  <a:gd name="connsiteX110" fmla="*/ 1761520 w 1774882"/>
                  <a:gd name="connsiteY110" fmla="*/ 1877338 h 2599235"/>
                  <a:gd name="connsiteX111" fmla="*/ 1761520 w 1774882"/>
                  <a:gd name="connsiteY111" fmla="*/ 1881160 h 2599235"/>
                  <a:gd name="connsiteX112" fmla="*/ 1761520 w 1774882"/>
                  <a:gd name="connsiteY112" fmla="*/ 1888796 h 2599235"/>
                  <a:gd name="connsiteX113" fmla="*/ 1763424 w 1774882"/>
                  <a:gd name="connsiteY113" fmla="*/ 1915540 h 2599235"/>
                  <a:gd name="connsiteX114" fmla="*/ 1765335 w 1774882"/>
                  <a:gd name="connsiteY114" fmla="*/ 1942270 h 2599235"/>
                  <a:gd name="connsiteX115" fmla="*/ 1765335 w 1774882"/>
                  <a:gd name="connsiteY115" fmla="*/ 1949913 h 2599235"/>
                  <a:gd name="connsiteX116" fmla="*/ 1765335 w 1774882"/>
                  <a:gd name="connsiteY116" fmla="*/ 1953734 h 2599235"/>
                  <a:gd name="connsiteX117" fmla="*/ 1769157 w 1774882"/>
                  <a:gd name="connsiteY117" fmla="*/ 1990018 h 2599235"/>
                  <a:gd name="connsiteX118" fmla="*/ 1769157 w 1774882"/>
                  <a:gd name="connsiteY118" fmla="*/ 2005298 h 2599235"/>
                  <a:gd name="connsiteX119" fmla="*/ 1769157 w 1774882"/>
                  <a:gd name="connsiteY119" fmla="*/ 2016755 h 2599235"/>
                  <a:gd name="connsiteX120" fmla="*/ 1769157 w 1774882"/>
                  <a:gd name="connsiteY120" fmla="*/ 2028213 h 2599235"/>
                  <a:gd name="connsiteX121" fmla="*/ 1771067 w 1774882"/>
                  <a:gd name="connsiteY121" fmla="*/ 2066408 h 2599235"/>
                  <a:gd name="connsiteX122" fmla="*/ 1771067 w 1774882"/>
                  <a:gd name="connsiteY122" fmla="*/ 2072140 h 2599235"/>
                  <a:gd name="connsiteX123" fmla="*/ 1771067 w 1774882"/>
                  <a:gd name="connsiteY123" fmla="*/ 2081687 h 2599235"/>
                  <a:gd name="connsiteX124" fmla="*/ 1771067 w 1774882"/>
                  <a:gd name="connsiteY124" fmla="*/ 2104602 h 2599235"/>
                  <a:gd name="connsiteX125" fmla="*/ 1772971 w 1774882"/>
                  <a:gd name="connsiteY125" fmla="*/ 2137072 h 2599235"/>
                  <a:gd name="connsiteX126" fmla="*/ 1772971 w 1774882"/>
                  <a:gd name="connsiteY126" fmla="*/ 2140886 h 2599235"/>
                  <a:gd name="connsiteX127" fmla="*/ 1774882 w 1774882"/>
                  <a:gd name="connsiteY127" fmla="*/ 2179081 h 2599235"/>
                  <a:gd name="connsiteX128" fmla="*/ 1774882 w 1774882"/>
                  <a:gd name="connsiteY128" fmla="*/ 2194360 h 2599235"/>
                  <a:gd name="connsiteX129" fmla="*/ 1774882 w 1774882"/>
                  <a:gd name="connsiteY129" fmla="*/ 2211550 h 2599235"/>
                  <a:gd name="connsiteX130" fmla="*/ 1774882 w 1774882"/>
                  <a:gd name="connsiteY130" fmla="*/ 2226829 h 2599235"/>
                  <a:gd name="connsiteX131" fmla="*/ 1774882 w 1774882"/>
                  <a:gd name="connsiteY131" fmla="*/ 2261203 h 2599235"/>
                  <a:gd name="connsiteX132" fmla="*/ 1774882 w 1774882"/>
                  <a:gd name="connsiteY132" fmla="*/ 2270756 h 2599235"/>
                  <a:gd name="connsiteX133" fmla="*/ 1774882 w 1774882"/>
                  <a:gd name="connsiteY133" fmla="*/ 2272667 h 2599235"/>
                  <a:gd name="connsiteX134" fmla="*/ 1774882 w 1774882"/>
                  <a:gd name="connsiteY134" fmla="*/ 2320409 h 2599235"/>
                  <a:gd name="connsiteX135" fmla="*/ 1774882 w 1774882"/>
                  <a:gd name="connsiteY135" fmla="*/ 2329956 h 2599235"/>
                  <a:gd name="connsiteX136" fmla="*/ 1774882 w 1774882"/>
                  <a:gd name="connsiteY136" fmla="*/ 2345235 h 2599235"/>
                  <a:gd name="connsiteX137" fmla="*/ 1774882 w 1774882"/>
                  <a:gd name="connsiteY137" fmla="*/ 2368150 h 2599235"/>
                  <a:gd name="connsiteX138" fmla="*/ 1774882 w 1774882"/>
                  <a:gd name="connsiteY138" fmla="*/ 2387251 h 2599235"/>
                  <a:gd name="connsiteX139" fmla="*/ 1774882 w 1774882"/>
                  <a:gd name="connsiteY139" fmla="*/ 2412077 h 2599235"/>
                  <a:gd name="connsiteX140" fmla="*/ 1774882 w 1774882"/>
                  <a:gd name="connsiteY140" fmla="*/ 2425446 h 2599235"/>
                  <a:gd name="connsiteX141" fmla="*/ 1774882 w 1774882"/>
                  <a:gd name="connsiteY141" fmla="*/ 2448361 h 2599235"/>
                  <a:gd name="connsiteX142" fmla="*/ 1774882 w 1774882"/>
                  <a:gd name="connsiteY142" fmla="*/ 2478920 h 2599235"/>
                  <a:gd name="connsiteX143" fmla="*/ 1774882 w 1774882"/>
                  <a:gd name="connsiteY143" fmla="*/ 2490377 h 2599235"/>
                  <a:gd name="connsiteX144" fmla="*/ 1774882 w 1774882"/>
                  <a:gd name="connsiteY144" fmla="*/ 2513293 h 2599235"/>
                  <a:gd name="connsiteX145" fmla="*/ 1774882 w 1774882"/>
                  <a:gd name="connsiteY145" fmla="*/ 2543851 h 2599235"/>
                  <a:gd name="connsiteX146" fmla="*/ 1774882 w 1774882"/>
                  <a:gd name="connsiteY146" fmla="*/ 2553398 h 2599235"/>
                  <a:gd name="connsiteX147" fmla="*/ 1774882 w 1774882"/>
                  <a:gd name="connsiteY147" fmla="*/ 2599235 h 2599235"/>
                  <a:gd name="connsiteX148" fmla="*/ 795268 w 1774882"/>
                  <a:gd name="connsiteY148" fmla="*/ 2599235 h 2599235"/>
                  <a:gd name="connsiteX149" fmla="*/ 795268 w 1774882"/>
                  <a:gd name="connsiteY149" fmla="*/ 2543851 h 2599235"/>
                  <a:gd name="connsiteX150" fmla="*/ 795268 w 1774882"/>
                  <a:gd name="connsiteY150" fmla="*/ 2513293 h 2599235"/>
                  <a:gd name="connsiteX151" fmla="*/ 795268 w 1774882"/>
                  <a:gd name="connsiteY151" fmla="*/ 2478920 h 2599235"/>
                  <a:gd name="connsiteX152" fmla="*/ 795268 w 1774882"/>
                  <a:gd name="connsiteY152" fmla="*/ 2448361 h 2599235"/>
                  <a:gd name="connsiteX153" fmla="*/ 795268 w 1774882"/>
                  <a:gd name="connsiteY153" fmla="*/ 2412077 h 2599235"/>
                  <a:gd name="connsiteX154" fmla="*/ 795268 w 1774882"/>
                  <a:gd name="connsiteY154" fmla="*/ 2387251 h 2599235"/>
                  <a:gd name="connsiteX155" fmla="*/ 795268 w 1774882"/>
                  <a:gd name="connsiteY155" fmla="*/ 2345235 h 2599235"/>
                  <a:gd name="connsiteX156" fmla="*/ 795268 w 1774882"/>
                  <a:gd name="connsiteY156" fmla="*/ 2329956 h 2599235"/>
                  <a:gd name="connsiteX157" fmla="*/ 793364 w 1774882"/>
                  <a:gd name="connsiteY157" fmla="*/ 2272667 h 2599235"/>
                  <a:gd name="connsiteX158" fmla="*/ 793364 w 1774882"/>
                  <a:gd name="connsiteY158" fmla="*/ 2263113 h 2599235"/>
                  <a:gd name="connsiteX159" fmla="*/ 791453 w 1774882"/>
                  <a:gd name="connsiteY159" fmla="*/ 2213461 h 2599235"/>
                  <a:gd name="connsiteX160" fmla="*/ 791453 w 1774882"/>
                  <a:gd name="connsiteY160" fmla="*/ 2196271 h 2599235"/>
                  <a:gd name="connsiteX161" fmla="*/ 787632 w 1774882"/>
                  <a:gd name="connsiteY161" fmla="*/ 2140886 h 2599235"/>
                  <a:gd name="connsiteX162" fmla="*/ 787632 w 1774882"/>
                  <a:gd name="connsiteY162" fmla="*/ 2137072 h 2599235"/>
                  <a:gd name="connsiteX163" fmla="*/ 783810 w 1774882"/>
                  <a:gd name="connsiteY163" fmla="*/ 2081687 h 2599235"/>
                  <a:gd name="connsiteX164" fmla="*/ 783810 w 1774882"/>
                  <a:gd name="connsiteY164" fmla="*/ 2072140 h 2599235"/>
                  <a:gd name="connsiteX165" fmla="*/ 779995 w 1774882"/>
                  <a:gd name="connsiteY165" fmla="*/ 2016755 h 2599235"/>
                  <a:gd name="connsiteX166" fmla="*/ 779995 w 1774882"/>
                  <a:gd name="connsiteY166" fmla="*/ 2005298 h 2599235"/>
                  <a:gd name="connsiteX167" fmla="*/ 776174 w 1774882"/>
                  <a:gd name="connsiteY167" fmla="*/ 1949913 h 2599235"/>
                  <a:gd name="connsiteX168" fmla="*/ 776174 w 1774882"/>
                  <a:gd name="connsiteY168" fmla="*/ 1942270 h 2599235"/>
                  <a:gd name="connsiteX169" fmla="*/ 770448 w 1774882"/>
                  <a:gd name="connsiteY169" fmla="*/ 1890707 h 2599235"/>
                  <a:gd name="connsiteX170" fmla="*/ 770448 w 1774882"/>
                  <a:gd name="connsiteY170" fmla="*/ 1883071 h 2599235"/>
                  <a:gd name="connsiteX171" fmla="*/ 764716 w 1774882"/>
                  <a:gd name="connsiteY171" fmla="*/ 1829597 h 2599235"/>
                  <a:gd name="connsiteX172" fmla="*/ 764716 w 1774882"/>
                  <a:gd name="connsiteY172" fmla="*/ 1818139 h 2599235"/>
                  <a:gd name="connsiteX173" fmla="*/ 758991 w 1774882"/>
                  <a:gd name="connsiteY173" fmla="*/ 1764665 h 2599235"/>
                  <a:gd name="connsiteX174" fmla="*/ 758991 w 1774882"/>
                  <a:gd name="connsiteY174" fmla="*/ 1749386 h 2599235"/>
                  <a:gd name="connsiteX175" fmla="*/ 753258 w 1774882"/>
                  <a:gd name="connsiteY175" fmla="*/ 1707370 h 2599235"/>
                  <a:gd name="connsiteX176" fmla="*/ 751354 w 1774882"/>
                  <a:gd name="connsiteY176" fmla="*/ 1688276 h 2599235"/>
                  <a:gd name="connsiteX177" fmla="*/ 745622 w 1774882"/>
                  <a:gd name="connsiteY177" fmla="*/ 1650074 h 2599235"/>
                  <a:gd name="connsiteX178" fmla="*/ 743711 w 1774882"/>
                  <a:gd name="connsiteY178" fmla="*/ 1632891 h 2599235"/>
                  <a:gd name="connsiteX179" fmla="*/ 737986 w 1774882"/>
                  <a:gd name="connsiteY179" fmla="*/ 1594696 h 2599235"/>
                  <a:gd name="connsiteX180" fmla="*/ 736075 w 1774882"/>
                  <a:gd name="connsiteY180" fmla="*/ 1575596 h 2599235"/>
                  <a:gd name="connsiteX181" fmla="*/ 736075 w 1774882"/>
                  <a:gd name="connsiteY181" fmla="*/ 1566049 h 2599235"/>
                  <a:gd name="connsiteX182" fmla="*/ 718885 w 1774882"/>
                  <a:gd name="connsiteY182" fmla="*/ 1457190 h 2599235"/>
                  <a:gd name="connsiteX183" fmla="*/ 716981 w 1774882"/>
                  <a:gd name="connsiteY183" fmla="*/ 1441911 h 2599235"/>
                  <a:gd name="connsiteX184" fmla="*/ 707427 w 1774882"/>
                  <a:gd name="connsiteY184" fmla="*/ 1392259 h 2599235"/>
                  <a:gd name="connsiteX185" fmla="*/ 703613 w 1774882"/>
                  <a:gd name="connsiteY185" fmla="*/ 1371247 h 2599235"/>
                  <a:gd name="connsiteX186" fmla="*/ 694066 w 1774882"/>
                  <a:gd name="connsiteY186" fmla="*/ 1323505 h 2599235"/>
                  <a:gd name="connsiteX187" fmla="*/ 690244 w 1774882"/>
                  <a:gd name="connsiteY187" fmla="*/ 1306316 h 2599235"/>
                  <a:gd name="connsiteX188" fmla="*/ 667329 w 1774882"/>
                  <a:gd name="connsiteY188" fmla="*/ 1195546 h 2599235"/>
                  <a:gd name="connsiteX189" fmla="*/ 667329 w 1774882"/>
                  <a:gd name="connsiteY189" fmla="*/ 1191731 h 2599235"/>
                  <a:gd name="connsiteX190" fmla="*/ 653960 w 1774882"/>
                  <a:gd name="connsiteY190" fmla="*/ 1134436 h 2599235"/>
                  <a:gd name="connsiteX191" fmla="*/ 650145 w 1774882"/>
                  <a:gd name="connsiteY191" fmla="*/ 1121068 h 2599235"/>
                  <a:gd name="connsiteX192" fmla="*/ 640592 w 1774882"/>
                  <a:gd name="connsiteY192" fmla="*/ 1079051 h 2599235"/>
                  <a:gd name="connsiteX193" fmla="*/ 634866 w 1774882"/>
                  <a:gd name="connsiteY193" fmla="*/ 1054225 h 2599235"/>
                  <a:gd name="connsiteX194" fmla="*/ 627230 w 1774882"/>
                  <a:gd name="connsiteY194" fmla="*/ 1027488 h 2599235"/>
                  <a:gd name="connsiteX195" fmla="*/ 619587 w 1774882"/>
                  <a:gd name="connsiteY195" fmla="*/ 1000751 h 2599235"/>
                  <a:gd name="connsiteX196" fmla="*/ 613861 w 1774882"/>
                  <a:gd name="connsiteY196" fmla="*/ 979747 h 2599235"/>
                  <a:gd name="connsiteX197" fmla="*/ 606225 w 1774882"/>
                  <a:gd name="connsiteY197" fmla="*/ 951099 h 2599235"/>
                  <a:gd name="connsiteX198" fmla="*/ 600493 w 1774882"/>
                  <a:gd name="connsiteY198" fmla="*/ 932005 h 2599235"/>
                  <a:gd name="connsiteX199" fmla="*/ 592857 w 1774882"/>
                  <a:gd name="connsiteY199" fmla="*/ 907172 h 2599235"/>
                  <a:gd name="connsiteX200" fmla="*/ 587131 w 1774882"/>
                  <a:gd name="connsiteY200" fmla="*/ 884256 h 2599235"/>
                  <a:gd name="connsiteX201" fmla="*/ 581399 w 1774882"/>
                  <a:gd name="connsiteY201" fmla="*/ 867067 h 2599235"/>
                  <a:gd name="connsiteX202" fmla="*/ 571852 w 1774882"/>
                  <a:gd name="connsiteY202" fmla="*/ 834604 h 2599235"/>
                  <a:gd name="connsiteX203" fmla="*/ 566120 w 1774882"/>
                  <a:gd name="connsiteY203" fmla="*/ 815503 h 2599235"/>
                  <a:gd name="connsiteX204" fmla="*/ 556573 w 1774882"/>
                  <a:gd name="connsiteY204" fmla="*/ 786856 h 2599235"/>
                  <a:gd name="connsiteX205" fmla="*/ 550847 w 1774882"/>
                  <a:gd name="connsiteY205" fmla="*/ 769672 h 2599235"/>
                  <a:gd name="connsiteX206" fmla="*/ 539389 w 1774882"/>
                  <a:gd name="connsiteY206" fmla="*/ 735293 h 2599235"/>
                  <a:gd name="connsiteX207" fmla="*/ 533657 w 1774882"/>
                  <a:gd name="connsiteY207" fmla="*/ 720013 h 2599235"/>
                  <a:gd name="connsiteX208" fmla="*/ 512652 w 1774882"/>
                  <a:gd name="connsiteY208" fmla="*/ 662718 h 2599235"/>
                  <a:gd name="connsiteX209" fmla="*/ 510748 w 1774882"/>
                  <a:gd name="connsiteY209" fmla="*/ 656992 h 2599235"/>
                  <a:gd name="connsiteX210" fmla="*/ 485922 w 1774882"/>
                  <a:gd name="connsiteY210" fmla="*/ 593971 h 2599235"/>
                  <a:gd name="connsiteX211" fmla="*/ 484011 w 1774882"/>
                  <a:gd name="connsiteY211" fmla="*/ 586329 h 2599235"/>
                  <a:gd name="connsiteX212" fmla="*/ 464917 w 1774882"/>
                  <a:gd name="connsiteY212" fmla="*/ 542408 h 2599235"/>
                  <a:gd name="connsiteX213" fmla="*/ 461096 w 1774882"/>
                  <a:gd name="connsiteY213" fmla="*/ 534765 h 2599235"/>
                  <a:gd name="connsiteX214" fmla="*/ 445817 w 1774882"/>
                  <a:gd name="connsiteY214" fmla="*/ 500392 h 2599235"/>
                  <a:gd name="connsiteX215" fmla="*/ 442002 w 1774882"/>
                  <a:gd name="connsiteY215" fmla="*/ 490839 h 2599235"/>
                  <a:gd name="connsiteX216" fmla="*/ 417176 w 1774882"/>
                  <a:gd name="connsiteY216" fmla="*/ 441186 h 2599235"/>
                  <a:gd name="connsiteX217" fmla="*/ 413354 w 1774882"/>
                  <a:gd name="connsiteY217" fmla="*/ 435461 h 2599235"/>
                  <a:gd name="connsiteX218" fmla="*/ 386624 w 1774882"/>
                  <a:gd name="connsiteY218" fmla="*/ 385801 h 2599235"/>
                  <a:gd name="connsiteX219" fmla="*/ 380892 w 1774882"/>
                  <a:gd name="connsiteY219" fmla="*/ 376254 h 2599235"/>
                  <a:gd name="connsiteX220" fmla="*/ 350340 w 1774882"/>
                  <a:gd name="connsiteY220" fmla="*/ 324691 h 2599235"/>
                  <a:gd name="connsiteX221" fmla="*/ 344608 w 1774882"/>
                  <a:gd name="connsiteY221" fmla="*/ 317055 h 2599235"/>
                  <a:gd name="connsiteX222" fmla="*/ 314056 w 1774882"/>
                  <a:gd name="connsiteY222" fmla="*/ 269307 h 2599235"/>
                  <a:gd name="connsiteX223" fmla="*/ 310241 w 1774882"/>
                  <a:gd name="connsiteY223" fmla="*/ 263581 h 2599235"/>
                  <a:gd name="connsiteX224" fmla="*/ 283504 w 1774882"/>
                  <a:gd name="connsiteY224" fmla="*/ 225386 h 2599235"/>
                  <a:gd name="connsiteX225" fmla="*/ 281593 w 1774882"/>
                  <a:gd name="connsiteY225" fmla="*/ 221565 h 2599235"/>
                  <a:gd name="connsiteX226" fmla="*/ 252952 w 1774882"/>
                  <a:gd name="connsiteY226" fmla="*/ 185274 h 2599235"/>
                  <a:gd name="connsiteX227" fmla="*/ 247220 w 1774882"/>
                  <a:gd name="connsiteY227" fmla="*/ 177638 h 2599235"/>
                  <a:gd name="connsiteX228" fmla="*/ 222400 w 1774882"/>
                  <a:gd name="connsiteY228" fmla="*/ 148990 h 2599235"/>
                  <a:gd name="connsiteX229" fmla="*/ 195663 w 1774882"/>
                  <a:gd name="connsiteY229" fmla="*/ 122253 h 2599235"/>
                  <a:gd name="connsiteX230" fmla="*/ 188027 w 1774882"/>
                  <a:gd name="connsiteY230" fmla="*/ 114617 h 2599235"/>
                  <a:gd name="connsiteX231" fmla="*/ 170837 w 1774882"/>
                  <a:gd name="connsiteY231" fmla="*/ 99338 h 2599235"/>
                  <a:gd name="connsiteX232" fmla="*/ 163201 w 1774882"/>
                  <a:gd name="connsiteY232" fmla="*/ 91702 h 2599235"/>
                  <a:gd name="connsiteX233" fmla="*/ 142196 w 1774882"/>
                  <a:gd name="connsiteY233" fmla="*/ 74512 h 2599235"/>
                  <a:gd name="connsiteX234" fmla="*/ 138375 w 1774882"/>
                  <a:gd name="connsiteY234" fmla="*/ 72601 h 2599235"/>
                  <a:gd name="connsiteX235" fmla="*/ 115459 w 1774882"/>
                  <a:gd name="connsiteY235" fmla="*/ 55411 h 2599235"/>
                  <a:gd name="connsiteX236" fmla="*/ 109734 w 1774882"/>
                  <a:gd name="connsiteY236" fmla="*/ 51590 h 2599235"/>
                  <a:gd name="connsiteX237" fmla="*/ 92550 w 1774882"/>
                  <a:gd name="connsiteY237" fmla="*/ 40132 h 2599235"/>
                  <a:gd name="connsiteX238" fmla="*/ 82997 w 1774882"/>
                  <a:gd name="connsiteY238" fmla="*/ 34406 h 2599235"/>
                  <a:gd name="connsiteX239" fmla="*/ 69628 w 1774882"/>
                  <a:gd name="connsiteY239" fmla="*/ 26770 h 2599235"/>
                  <a:gd name="connsiteX240" fmla="*/ 60081 w 1774882"/>
                  <a:gd name="connsiteY240" fmla="*/ 21038 h 2599235"/>
                  <a:gd name="connsiteX241" fmla="*/ 46719 w 1774882"/>
                  <a:gd name="connsiteY241" fmla="*/ 15306 h 2599235"/>
                  <a:gd name="connsiteX242" fmla="*/ 35262 w 1774882"/>
                  <a:gd name="connsiteY242" fmla="*/ 11491 h 2599235"/>
                  <a:gd name="connsiteX243" fmla="*/ 23804 w 1774882"/>
                  <a:gd name="connsiteY243" fmla="*/ 7669 h 2599235"/>
                  <a:gd name="connsiteX244" fmla="*/ 12346 w 1774882"/>
                  <a:gd name="connsiteY244" fmla="*/ 3848 h 2599235"/>
                  <a:gd name="connsiteX245" fmla="*/ 6617 w 1774882"/>
                  <a:gd name="connsiteY245" fmla="*/ 1937 h 2599235"/>
                  <a:gd name="connsiteX246" fmla="*/ 0 w 1774882"/>
                  <a:gd name="connsiteY246" fmla="*/ 0 h 2599235"/>
                  <a:gd name="connsiteX247" fmla="*/ 810 w 1774882"/>
                  <a:gd name="connsiteY247" fmla="*/ 0 h 2599235"/>
                  <a:gd name="connsiteX248" fmla="*/ 888 w 1774882"/>
                  <a:gd name="connsiteY248" fmla="*/ 26 h 2599235"/>
                  <a:gd name="connsiteX249" fmla="*/ 2538 w 1774882"/>
                  <a:gd name="connsiteY249" fmla="*/ 577 h 25992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Lst>
                <a:rect l="l" t="t" r="r" b="b"/>
                <a:pathLst>
                  <a:path w="1774882" h="2599235">
                    <a:moveTo>
                      <a:pt x="2538" y="577"/>
                    </a:moveTo>
                    <a:lnTo>
                      <a:pt x="8525" y="1937"/>
                    </a:lnTo>
                    <a:lnTo>
                      <a:pt x="936582" y="1937"/>
                    </a:lnTo>
                    <a:cubicBezTo>
                      <a:pt x="946129" y="1937"/>
                      <a:pt x="957587" y="1937"/>
                      <a:pt x="967134" y="1937"/>
                    </a:cubicBezTo>
                    <a:cubicBezTo>
                      <a:pt x="969045" y="1937"/>
                      <a:pt x="970956" y="1937"/>
                      <a:pt x="970956" y="1937"/>
                    </a:cubicBezTo>
                    <a:cubicBezTo>
                      <a:pt x="972860" y="1937"/>
                      <a:pt x="976681" y="1937"/>
                      <a:pt x="976681" y="1937"/>
                    </a:cubicBezTo>
                    <a:cubicBezTo>
                      <a:pt x="980503" y="1937"/>
                      <a:pt x="984317" y="1937"/>
                      <a:pt x="988139" y="1937"/>
                    </a:cubicBezTo>
                    <a:cubicBezTo>
                      <a:pt x="991960" y="3848"/>
                      <a:pt x="995775" y="3848"/>
                      <a:pt x="999597" y="3848"/>
                    </a:cubicBezTo>
                    <a:cubicBezTo>
                      <a:pt x="1003412" y="5759"/>
                      <a:pt x="1007233" y="5759"/>
                      <a:pt x="1011054" y="5759"/>
                    </a:cubicBezTo>
                    <a:cubicBezTo>
                      <a:pt x="1012965" y="5759"/>
                      <a:pt x="1014869" y="5759"/>
                      <a:pt x="1016780" y="5759"/>
                    </a:cubicBezTo>
                    <a:cubicBezTo>
                      <a:pt x="1018691" y="5759"/>
                      <a:pt x="1022512" y="5759"/>
                      <a:pt x="1022512" y="5759"/>
                    </a:cubicBezTo>
                    <a:cubicBezTo>
                      <a:pt x="1026334" y="7669"/>
                      <a:pt x="1030148" y="9580"/>
                      <a:pt x="1033970" y="9580"/>
                    </a:cubicBezTo>
                    <a:cubicBezTo>
                      <a:pt x="1037785" y="11491"/>
                      <a:pt x="1041606" y="13395"/>
                      <a:pt x="1045428" y="13395"/>
                    </a:cubicBezTo>
                    <a:cubicBezTo>
                      <a:pt x="1049243" y="13395"/>
                      <a:pt x="1053064" y="17216"/>
                      <a:pt x="1056885" y="17216"/>
                    </a:cubicBezTo>
                    <a:cubicBezTo>
                      <a:pt x="1058790" y="19127"/>
                      <a:pt x="1060700" y="19127"/>
                      <a:pt x="1062611" y="19127"/>
                    </a:cubicBezTo>
                    <a:cubicBezTo>
                      <a:pt x="1064522" y="21038"/>
                      <a:pt x="1066432" y="21038"/>
                      <a:pt x="1066432" y="21038"/>
                    </a:cubicBezTo>
                    <a:cubicBezTo>
                      <a:pt x="1070247" y="22949"/>
                      <a:pt x="1075979" y="24859"/>
                      <a:pt x="1079794" y="26770"/>
                    </a:cubicBezTo>
                    <a:cubicBezTo>
                      <a:pt x="1083616" y="28674"/>
                      <a:pt x="1085526" y="32495"/>
                      <a:pt x="1089348" y="32495"/>
                    </a:cubicBezTo>
                    <a:cubicBezTo>
                      <a:pt x="1093163" y="34406"/>
                      <a:pt x="1098895" y="38228"/>
                      <a:pt x="1102716" y="40132"/>
                    </a:cubicBezTo>
                    <a:cubicBezTo>
                      <a:pt x="1106531" y="42043"/>
                      <a:pt x="1108442" y="43953"/>
                      <a:pt x="1110353" y="43953"/>
                    </a:cubicBezTo>
                    <a:cubicBezTo>
                      <a:pt x="1112263" y="43953"/>
                      <a:pt x="1112263" y="43953"/>
                      <a:pt x="1112263" y="43953"/>
                    </a:cubicBezTo>
                    <a:cubicBezTo>
                      <a:pt x="1117989" y="47775"/>
                      <a:pt x="1123721" y="51590"/>
                      <a:pt x="1129447" y="55411"/>
                    </a:cubicBezTo>
                    <a:cubicBezTo>
                      <a:pt x="1131357" y="57322"/>
                      <a:pt x="1133268" y="59232"/>
                      <a:pt x="1135179" y="59232"/>
                    </a:cubicBezTo>
                    <a:cubicBezTo>
                      <a:pt x="1142815" y="64965"/>
                      <a:pt x="1150452" y="70690"/>
                      <a:pt x="1158088" y="76422"/>
                    </a:cubicBezTo>
                    <a:cubicBezTo>
                      <a:pt x="1159999" y="78333"/>
                      <a:pt x="1161909" y="78333"/>
                      <a:pt x="1161909" y="78333"/>
                    </a:cubicBezTo>
                    <a:cubicBezTo>
                      <a:pt x="1169552" y="84059"/>
                      <a:pt x="1175278" y="89791"/>
                      <a:pt x="1182914" y="95517"/>
                    </a:cubicBezTo>
                    <a:cubicBezTo>
                      <a:pt x="1184825" y="99338"/>
                      <a:pt x="1188646" y="101249"/>
                      <a:pt x="1190557" y="103159"/>
                    </a:cubicBezTo>
                    <a:cubicBezTo>
                      <a:pt x="1196283" y="108885"/>
                      <a:pt x="1202008" y="112706"/>
                      <a:pt x="1207740" y="118432"/>
                    </a:cubicBezTo>
                    <a:cubicBezTo>
                      <a:pt x="1207740" y="120349"/>
                      <a:pt x="1211562" y="122253"/>
                      <a:pt x="1211562" y="122253"/>
                    </a:cubicBezTo>
                    <a:cubicBezTo>
                      <a:pt x="1213466" y="124164"/>
                      <a:pt x="1215377" y="126075"/>
                      <a:pt x="1215377" y="126075"/>
                    </a:cubicBezTo>
                    <a:cubicBezTo>
                      <a:pt x="1224924" y="133711"/>
                      <a:pt x="1232566" y="143265"/>
                      <a:pt x="1242113" y="152812"/>
                    </a:cubicBezTo>
                    <a:cubicBezTo>
                      <a:pt x="1249750" y="162359"/>
                      <a:pt x="1259297" y="171912"/>
                      <a:pt x="1266940" y="181460"/>
                    </a:cubicBezTo>
                    <a:cubicBezTo>
                      <a:pt x="1268844" y="183370"/>
                      <a:pt x="1270755" y="185274"/>
                      <a:pt x="1270755" y="185274"/>
                    </a:cubicBezTo>
                    <a:cubicBezTo>
                      <a:pt x="1272665" y="187192"/>
                      <a:pt x="1274576" y="189096"/>
                      <a:pt x="1274576" y="189096"/>
                    </a:cubicBezTo>
                    <a:cubicBezTo>
                      <a:pt x="1284123" y="200553"/>
                      <a:pt x="1293670" y="212011"/>
                      <a:pt x="1303217" y="225386"/>
                    </a:cubicBezTo>
                    <a:cubicBezTo>
                      <a:pt x="1307039" y="227290"/>
                      <a:pt x="1307039" y="229201"/>
                      <a:pt x="1307039" y="229201"/>
                    </a:cubicBezTo>
                    <a:cubicBezTo>
                      <a:pt x="1316586" y="240659"/>
                      <a:pt x="1324222" y="254034"/>
                      <a:pt x="1333769" y="267396"/>
                    </a:cubicBezTo>
                    <a:cubicBezTo>
                      <a:pt x="1335680" y="267396"/>
                      <a:pt x="1337590" y="271217"/>
                      <a:pt x="1337590" y="271217"/>
                    </a:cubicBezTo>
                    <a:cubicBezTo>
                      <a:pt x="1337590" y="273128"/>
                      <a:pt x="1337590" y="273128"/>
                      <a:pt x="1337590" y="273128"/>
                    </a:cubicBezTo>
                    <a:cubicBezTo>
                      <a:pt x="1347137" y="288407"/>
                      <a:pt x="1358595" y="303686"/>
                      <a:pt x="1368142" y="320870"/>
                    </a:cubicBezTo>
                    <a:cubicBezTo>
                      <a:pt x="1370053" y="322780"/>
                      <a:pt x="1373874" y="326602"/>
                      <a:pt x="1373874" y="328513"/>
                    </a:cubicBezTo>
                    <a:cubicBezTo>
                      <a:pt x="1385332" y="345696"/>
                      <a:pt x="1394879" y="362886"/>
                      <a:pt x="1404426" y="380076"/>
                    </a:cubicBezTo>
                    <a:cubicBezTo>
                      <a:pt x="1406337" y="381987"/>
                      <a:pt x="1406337" y="383897"/>
                      <a:pt x="1406337" y="383897"/>
                    </a:cubicBezTo>
                    <a:cubicBezTo>
                      <a:pt x="1408248" y="385801"/>
                      <a:pt x="1408248" y="389623"/>
                      <a:pt x="1408248" y="389623"/>
                    </a:cubicBezTo>
                    <a:cubicBezTo>
                      <a:pt x="1417795" y="404902"/>
                      <a:pt x="1427342" y="422092"/>
                      <a:pt x="1434978" y="439275"/>
                    </a:cubicBezTo>
                    <a:cubicBezTo>
                      <a:pt x="1436889" y="441186"/>
                      <a:pt x="1438799" y="443097"/>
                      <a:pt x="1438799" y="445008"/>
                    </a:cubicBezTo>
                    <a:cubicBezTo>
                      <a:pt x="1448346" y="460287"/>
                      <a:pt x="1455983" y="477477"/>
                      <a:pt x="1463619" y="494660"/>
                    </a:cubicBezTo>
                    <a:cubicBezTo>
                      <a:pt x="1465536" y="496571"/>
                      <a:pt x="1465536" y="498481"/>
                      <a:pt x="1465536" y="500392"/>
                    </a:cubicBezTo>
                    <a:cubicBezTo>
                      <a:pt x="1465536" y="502303"/>
                      <a:pt x="1465536" y="504214"/>
                      <a:pt x="1465536" y="504214"/>
                    </a:cubicBezTo>
                    <a:cubicBezTo>
                      <a:pt x="1471262" y="515671"/>
                      <a:pt x="1475083" y="527129"/>
                      <a:pt x="1480809" y="538587"/>
                    </a:cubicBezTo>
                    <a:cubicBezTo>
                      <a:pt x="1482720" y="540498"/>
                      <a:pt x="1484630" y="544319"/>
                      <a:pt x="1484630" y="546223"/>
                    </a:cubicBezTo>
                    <a:cubicBezTo>
                      <a:pt x="1492267" y="561502"/>
                      <a:pt x="1497992" y="574871"/>
                      <a:pt x="1503724" y="590150"/>
                    </a:cubicBezTo>
                    <a:cubicBezTo>
                      <a:pt x="1503724" y="592061"/>
                      <a:pt x="1503724" y="592061"/>
                      <a:pt x="1503724" y="592061"/>
                    </a:cubicBezTo>
                    <a:cubicBezTo>
                      <a:pt x="1503724" y="592061"/>
                      <a:pt x="1503724" y="595882"/>
                      <a:pt x="1503724" y="595882"/>
                    </a:cubicBezTo>
                    <a:cubicBezTo>
                      <a:pt x="1511361" y="614976"/>
                      <a:pt x="1520908" y="637898"/>
                      <a:pt x="1528551" y="658903"/>
                    </a:cubicBezTo>
                    <a:cubicBezTo>
                      <a:pt x="1528551" y="660814"/>
                      <a:pt x="1528551" y="662718"/>
                      <a:pt x="1528551" y="662718"/>
                    </a:cubicBezTo>
                    <a:cubicBezTo>
                      <a:pt x="1536187" y="681819"/>
                      <a:pt x="1541919" y="700919"/>
                      <a:pt x="1549555" y="720013"/>
                    </a:cubicBezTo>
                    <a:cubicBezTo>
                      <a:pt x="1551466" y="721924"/>
                      <a:pt x="1551466" y="723835"/>
                      <a:pt x="1551466" y="725746"/>
                    </a:cubicBezTo>
                    <a:cubicBezTo>
                      <a:pt x="1553370" y="729560"/>
                      <a:pt x="1555281" y="731478"/>
                      <a:pt x="1555281" y="735293"/>
                    </a:cubicBezTo>
                    <a:cubicBezTo>
                      <a:pt x="1559102" y="746750"/>
                      <a:pt x="1562924" y="758208"/>
                      <a:pt x="1566739" y="769672"/>
                    </a:cubicBezTo>
                    <a:cubicBezTo>
                      <a:pt x="1568649" y="773487"/>
                      <a:pt x="1570560" y="777309"/>
                      <a:pt x="1570560" y="781130"/>
                    </a:cubicBezTo>
                    <a:cubicBezTo>
                      <a:pt x="1572471" y="784945"/>
                      <a:pt x="1572471" y="786856"/>
                      <a:pt x="1572471" y="788766"/>
                    </a:cubicBezTo>
                    <a:cubicBezTo>
                      <a:pt x="1576286" y="798320"/>
                      <a:pt x="1578196" y="807867"/>
                      <a:pt x="1582018" y="817414"/>
                    </a:cubicBezTo>
                    <a:cubicBezTo>
                      <a:pt x="1582018" y="823140"/>
                      <a:pt x="1585833" y="826961"/>
                      <a:pt x="1585833" y="832693"/>
                    </a:cubicBezTo>
                    <a:cubicBezTo>
                      <a:pt x="1585833" y="834604"/>
                      <a:pt x="1585833" y="838419"/>
                      <a:pt x="1585833" y="838419"/>
                    </a:cubicBezTo>
                    <a:cubicBezTo>
                      <a:pt x="1589654" y="849883"/>
                      <a:pt x="1591565" y="859430"/>
                      <a:pt x="1595380" y="870888"/>
                    </a:cubicBezTo>
                    <a:cubicBezTo>
                      <a:pt x="1595380" y="876620"/>
                      <a:pt x="1599201" y="880435"/>
                      <a:pt x="1599201" y="886167"/>
                    </a:cubicBezTo>
                    <a:cubicBezTo>
                      <a:pt x="1599201" y="888078"/>
                      <a:pt x="1599201" y="889982"/>
                      <a:pt x="1599201" y="889982"/>
                    </a:cubicBezTo>
                    <a:cubicBezTo>
                      <a:pt x="1601112" y="897625"/>
                      <a:pt x="1603023" y="905261"/>
                      <a:pt x="1604933" y="912904"/>
                    </a:cubicBezTo>
                    <a:cubicBezTo>
                      <a:pt x="1606837" y="918630"/>
                      <a:pt x="1608748" y="926273"/>
                      <a:pt x="1610659" y="933909"/>
                    </a:cubicBezTo>
                    <a:cubicBezTo>
                      <a:pt x="1610659" y="935820"/>
                      <a:pt x="1610659" y="937730"/>
                      <a:pt x="1610659" y="937730"/>
                    </a:cubicBezTo>
                    <a:cubicBezTo>
                      <a:pt x="1612570" y="943463"/>
                      <a:pt x="1616391" y="951099"/>
                      <a:pt x="1616391" y="956824"/>
                    </a:cubicBezTo>
                    <a:cubicBezTo>
                      <a:pt x="1618302" y="964467"/>
                      <a:pt x="1620206" y="972104"/>
                      <a:pt x="1622117" y="979747"/>
                    </a:cubicBezTo>
                    <a:cubicBezTo>
                      <a:pt x="1622117" y="979747"/>
                      <a:pt x="1622117" y="983561"/>
                      <a:pt x="1622117" y="983561"/>
                    </a:cubicBezTo>
                    <a:cubicBezTo>
                      <a:pt x="1624027" y="991204"/>
                      <a:pt x="1627849" y="996930"/>
                      <a:pt x="1627849" y="1004573"/>
                    </a:cubicBezTo>
                    <a:cubicBezTo>
                      <a:pt x="1629760" y="1012209"/>
                      <a:pt x="1633574" y="1017941"/>
                      <a:pt x="1633574" y="1025578"/>
                    </a:cubicBezTo>
                    <a:cubicBezTo>
                      <a:pt x="1633574" y="1027488"/>
                      <a:pt x="1633574" y="1029399"/>
                      <a:pt x="1633574" y="1031310"/>
                    </a:cubicBezTo>
                    <a:cubicBezTo>
                      <a:pt x="1635485" y="1040857"/>
                      <a:pt x="1637396" y="1048500"/>
                      <a:pt x="1639307" y="1058047"/>
                    </a:cubicBezTo>
                    <a:cubicBezTo>
                      <a:pt x="1641211" y="1063772"/>
                      <a:pt x="1645032" y="1071415"/>
                      <a:pt x="1645032" y="1077147"/>
                    </a:cubicBezTo>
                    <a:cubicBezTo>
                      <a:pt x="1645032" y="1079051"/>
                      <a:pt x="1645032" y="1082873"/>
                      <a:pt x="1645032" y="1082873"/>
                    </a:cubicBezTo>
                    <a:cubicBezTo>
                      <a:pt x="1648854" y="1096241"/>
                      <a:pt x="1650764" y="1111521"/>
                      <a:pt x="1654579" y="1124889"/>
                    </a:cubicBezTo>
                    <a:cubicBezTo>
                      <a:pt x="1656490" y="1128710"/>
                      <a:pt x="1656490" y="1132525"/>
                      <a:pt x="1656490" y="1136347"/>
                    </a:cubicBezTo>
                    <a:cubicBezTo>
                      <a:pt x="1662215" y="1155447"/>
                      <a:pt x="1666037" y="1174541"/>
                      <a:pt x="1669858" y="1193642"/>
                    </a:cubicBezTo>
                    <a:cubicBezTo>
                      <a:pt x="1669858" y="1195546"/>
                      <a:pt x="1669858" y="1195546"/>
                      <a:pt x="1669858" y="1195546"/>
                    </a:cubicBezTo>
                    <a:cubicBezTo>
                      <a:pt x="1677495" y="1231837"/>
                      <a:pt x="1685138" y="1268121"/>
                      <a:pt x="1692774" y="1306316"/>
                    </a:cubicBezTo>
                    <a:cubicBezTo>
                      <a:pt x="1692774" y="1308226"/>
                      <a:pt x="1692774" y="1310137"/>
                      <a:pt x="1692774" y="1310137"/>
                    </a:cubicBezTo>
                    <a:cubicBezTo>
                      <a:pt x="1694685" y="1313958"/>
                      <a:pt x="1694685" y="1319684"/>
                      <a:pt x="1694685" y="1323505"/>
                    </a:cubicBezTo>
                    <a:cubicBezTo>
                      <a:pt x="1698499" y="1340689"/>
                      <a:pt x="1700410" y="1355968"/>
                      <a:pt x="1704232" y="1371247"/>
                    </a:cubicBezTo>
                    <a:cubicBezTo>
                      <a:pt x="1706142" y="1376979"/>
                      <a:pt x="1708046" y="1384616"/>
                      <a:pt x="1708046" y="1392259"/>
                    </a:cubicBezTo>
                    <a:cubicBezTo>
                      <a:pt x="1711868" y="1409448"/>
                      <a:pt x="1715689" y="1424721"/>
                      <a:pt x="1717593" y="1441911"/>
                    </a:cubicBezTo>
                    <a:cubicBezTo>
                      <a:pt x="1719504" y="1447643"/>
                      <a:pt x="1719504" y="1451458"/>
                      <a:pt x="1719504" y="1455279"/>
                    </a:cubicBezTo>
                    <a:cubicBezTo>
                      <a:pt x="1719504" y="1457190"/>
                      <a:pt x="1719504" y="1459101"/>
                      <a:pt x="1719504" y="1459101"/>
                    </a:cubicBezTo>
                    <a:cubicBezTo>
                      <a:pt x="1725236" y="1495385"/>
                      <a:pt x="1730962" y="1531669"/>
                      <a:pt x="1736694" y="1567953"/>
                    </a:cubicBezTo>
                    <a:cubicBezTo>
                      <a:pt x="1736694" y="1569864"/>
                      <a:pt x="1736694" y="1573685"/>
                      <a:pt x="1736694" y="1573685"/>
                    </a:cubicBezTo>
                    <a:cubicBezTo>
                      <a:pt x="1736694" y="1573685"/>
                      <a:pt x="1736694" y="1577506"/>
                      <a:pt x="1736694" y="1577506"/>
                    </a:cubicBezTo>
                    <a:cubicBezTo>
                      <a:pt x="1738598" y="1585143"/>
                      <a:pt x="1738598" y="1590875"/>
                      <a:pt x="1738598" y="1596600"/>
                    </a:cubicBezTo>
                    <a:cubicBezTo>
                      <a:pt x="1740509" y="1606154"/>
                      <a:pt x="1742420" y="1615701"/>
                      <a:pt x="1742420" y="1625248"/>
                    </a:cubicBezTo>
                    <a:cubicBezTo>
                      <a:pt x="1742420" y="1629070"/>
                      <a:pt x="1742420" y="1630980"/>
                      <a:pt x="1742420" y="1634795"/>
                    </a:cubicBezTo>
                    <a:cubicBezTo>
                      <a:pt x="1744330" y="1640527"/>
                      <a:pt x="1744330" y="1646253"/>
                      <a:pt x="1744330" y="1651985"/>
                    </a:cubicBezTo>
                    <a:cubicBezTo>
                      <a:pt x="1746241" y="1659628"/>
                      <a:pt x="1746241" y="1665354"/>
                      <a:pt x="1746241" y="1672996"/>
                    </a:cubicBezTo>
                    <a:cubicBezTo>
                      <a:pt x="1748152" y="1678722"/>
                      <a:pt x="1748152" y="1684454"/>
                      <a:pt x="1748152" y="1690180"/>
                    </a:cubicBezTo>
                    <a:cubicBezTo>
                      <a:pt x="1750056" y="1695912"/>
                      <a:pt x="1750056" y="1703548"/>
                      <a:pt x="1750056" y="1709280"/>
                    </a:cubicBezTo>
                    <a:cubicBezTo>
                      <a:pt x="1750056" y="1713095"/>
                      <a:pt x="1750056" y="1716917"/>
                      <a:pt x="1750056" y="1720738"/>
                    </a:cubicBezTo>
                    <a:cubicBezTo>
                      <a:pt x="1751967" y="1730285"/>
                      <a:pt x="1753877" y="1739839"/>
                      <a:pt x="1753877" y="1749386"/>
                    </a:cubicBezTo>
                    <a:cubicBezTo>
                      <a:pt x="1753877" y="1755118"/>
                      <a:pt x="1753877" y="1758933"/>
                      <a:pt x="1753877" y="1764665"/>
                    </a:cubicBezTo>
                    <a:cubicBezTo>
                      <a:pt x="1753877" y="1766576"/>
                      <a:pt x="1753877" y="1768480"/>
                      <a:pt x="1753877" y="1768480"/>
                    </a:cubicBezTo>
                    <a:cubicBezTo>
                      <a:pt x="1755788" y="1779938"/>
                      <a:pt x="1757699" y="1791402"/>
                      <a:pt x="1757699" y="1804770"/>
                    </a:cubicBezTo>
                    <a:cubicBezTo>
                      <a:pt x="1757699" y="1808585"/>
                      <a:pt x="1757699" y="1812407"/>
                      <a:pt x="1757699" y="1816228"/>
                    </a:cubicBezTo>
                    <a:cubicBezTo>
                      <a:pt x="1757699" y="1820050"/>
                      <a:pt x="1757699" y="1823865"/>
                      <a:pt x="1757699" y="1827686"/>
                    </a:cubicBezTo>
                    <a:cubicBezTo>
                      <a:pt x="1757699" y="1831507"/>
                      <a:pt x="1757699" y="1837233"/>
                      <a:pt x="1757699" y="1841054"/>
                    </a:cubicBezTo>
                    <a:cubicBezTo>
                      <a:pt x="1759603" y="1852512"/>
                      <a:pt x="1761520" y="1865881"/>
                      <a:pt x="1761520" y="1877338"/>
                    </a:cubicBezTo>
                    <a:cubicBezTo>
                      <a:pt x="1761520" y="1879249"/>
                      <a:pt x="1761520" y="1881160"/>
                      <a:pt x="1761520" y="1881160"/>
                    </a:cubicBezTo>
                    <a:cubicBezTo>
                      <a:pt x="1761520" y="1884981"/>
                      <a:pt x="1761520" y="1886892"/>
                      <a:pt x="1761520" y="1888796"/>
                    </a:cubicBezTo>
                    <a:cubicBezTo>
                      <a:pt x="1763424" y="1898350"/>
                      <a:pt x="1763424" y="1905986"/>
                      <a:pt x="1763424" y="1915540"/>
                    </a:cubicBezTo>
                    <a:cubicBezTo>
                      <a:pt x="1765335" y="1925087"/>
                      <a:pt x="1765335" y="1932723"/>
                      <a:pt x="1765335" y="1942270"/>
                    </a:cubicBezTo>
                    <a:cubicBezTo>
                      <a:pt x="1765335" y="1946092"/>
                      <a:pt x="1765335" y="1948002"/>
                      <a:pt x="1765335" y="1949913"/>
                    </a:cubicBezTo>
                    <a:cubicBezTo>
                      <a:pt x="1765335" y="1951824"/>
                      <a:pt x="1765335" y="1953734"/>
                      <a:pt x="1765335" y="1953734"/>
                    </a:cubicBezTo>
                    <a:cubicBezTo>
                      <a:pt x="1767246" y="1965192"/>
                      <a:pt x="1769157" y="1978561"/>
                      <a:pt x="1769157" y="1990018"/>
                    </a:cubicBezTo>
                    <a:cubicBezTo>
                      <a:pt x="1769157" y="1995744"/>
                      <a:pt x="1769157" y="1999565"/>
                      <a:pt x="1769157" y="2005298"/>
                    </a:cubicBezTo>
                    <a:cubicBezTo>
                      <a:pt x="1769157" y="2009112"/>
                      <a:pt x="1769157" y="2012934"/>
                      <a:pt x="1769157" y="2016755"/>
                    </a:cubicBezTo>
                    <a:cubicBezTo>
                      <a:pt x="1769157" y="2020577"/>
                      <a:pt x="1769157" y="2024392"/>
                      <a:pt x="1769157" y="2028213"/>
                    </a:cubicBezTo>
                    <a:cubicBezTo>
                      <a:pt x="1771067" y="2041582"/>
                      <a:pt x="1771067" y="2053039"/>
                      <a:pt x="1771067" y="2066408"/>
                    </a:cubicBezTo>
                    <a:cubicBezTo>
                      <a:pt x="1771067" y="2068319"/>
                      <a:pt x="1771067" y="2070229"/>
                      <a:pt x="1771067" y="2072140"/>
                    </a:cubicBezTo>
                    <a:cubicBezTo>
                      <a:pt x="1771067" y="2075955"/>
                      <a:pt x="1771067" y="2077866"/>
                      <a:pt x="1771067" y="2081687"/>
                    </a:cubicBezTo>
                    <a:cubicBezTo>
                      <a:pt x="1771067" y="2089323"/>
                      <a:pt x="1771067" y="2096966"/>
                      <a:pt x="1771067" y="2104602"/>
                    </a:cubicBezTo>
                    <a:cubicBezTo>
                      <a:pt x="1772971" y="2116060"/>
                      <a:pt x="1772971" y="2125614"/>
                      <a:pt x="1772971" y="2137072"/>
                    </a:cubicBezTo>
                    <a:cubicBezTo>
                      <a:pt x="1772971" y="2138982"/>
                      <a:pt x="1772971" y="2140886"/>
                      <a:pt x="1772971" y="2140886"/>
                    </a:cubicBezTo>
                    <a:cubicBezTo>
                      <a:pt x="1774882" y="2154261"/>
                      <a:pt x="1774882" y="2165719"/>
                      <a:pt x="1774882" y="2179081"/>
                    </a:cubicBezTo>
                    <a:cubicBezTo>
                      <a:pt x="1774882" y="2184813"/>
                      <a:pt x="1774882" y="2188635"/>
                      <a:pt x="1774882" y="2194360"/>
                    </a:cubicBezTo>
                    <a:cubicBezTo>
                      <a:pt x="1774882" y="2200092"/>
                      <a:pt x="1774882" y="2205825"/>
                      <a:pt x="1774882" y="2211550"/>
                    </a:cubicBezTo>
                    <a:cubicBezTo>
                      <a:pt x="1774882" y="2217282"/>
                      <a:pt x="1774882" y="2221104"/>
                      <a:pt x="1774882" y="2226829"/>
                    </a:cubicBezTo>
                    <a:cubicBezTo>
                      <a:pt x="1774882" y="2238287"/>
                      <a:pt x="1774882" y="2249745"/>
                      <a:pt x="1774882" y="2261203"/>
                    </a:cubicBezTo>
                    <a:cubicBezTo>
                      <a:pt x="1774882" y="2265024"/>
                      <a:pt x="1774882" y="2266935"/>
                      <a:pt x="1774882" y="2270756"/>
                    </a:cubicBezTo>
                    <a:cubicBezTo>
                      <a:pt x="1774882" y="2272667"/>
                      <a:pt x="1774882" y="2272667"/>
                      <a:pt x="1774882" y="2272667"/>
                    </a:cubicBezTo>
                    <a:cubicBezTo>
                      <a:pt x="1774882" y="2289850"/>
                      <a:pt x="1774882" y="2305130"/>
                      <a:pt x="1774882" y="2320409"/>
                    </a:cubicBezTo>
                    <a:cubicBezTo>
                      <a:pt x="1774882" y="2324224"/>
                      <a:pt x="1774882" y="2326141"/>
                      <a:pt x="1774882" y="2329956"/>
                    </a:cubicBezTo>
                    <a:cubicBezTo>
                      <a:pt x="1774882" y="2335688"/>
                      <a:pt x="1774882" y="2339503"/>
                      <a:pt x="1774882" y="2345235"/>
                    </a:cubicBezTo>
                    <a:cubicBezTo>
                      <a:pt x="1774882" y="2352871"/>
                      <a:pt x="1774882" y="2360514"/>
                      <a:pt x="1774882" y="2368150"/>
                    </a:cubicBezTo>
                    <a:cubicBezTo>
                      <a:pt x="1774882" y="2373883"/>
                      <a:pt x="1774882" y="2381519"/>
                      <a:pt x="1774882" y="2387251"/>
                    </a:cubicBezTo>
                    <a:cubicBezTo>
                      <a:pt x="1774882" y="2396798"/>
                      <a:pt x="1774882" y="2404441"/>
                      <a:pt x="1774882" y="2412077"/>
                    </a:cubicBezTo>
                    <a:cubicBezTo>
                      <a:pt x="1774882" y="2415899"/>
                      <a:pt x="1774882" y="2421624"/>
                      <a:pt x="1774882" y="2425446"/>
                    </a:cubicBezTo>
                    <a:cubicBezTo>
                      <a:pt x="1774882" y="2433089"/>
                      <a:pt x="1774882" y="2440725"/>
                      <a:pt x="1774882" y="2448361"/>
                    </a:cubicBezTo>
                    <a:cubicBezTo>
                      <a:pt x="1774882" y="2457908"/>
                      <a:pt x="1774882" y="2469373"/>
                      <a:pt x="1774882" y="2478920"/>
                    </a:cubicBezTo>
                    <a:cubicBezTo>
                      <a:pt x="1774882" y="2482741"/>
                      <a:pt x="1774882" y="2486556"/>
                      <a:pt x="1774882" y="2490377"/>
                    </a:cubicBezTo>
                    <a:cubicBezTo>
                      <a:pt x="1774882" y="2498020"/>
                      <a:pt x="1774882" y="2505657"/>
                      <a:pt x="1774882" y="2513293"/>
                    </a:cubicBezTo>
                    <a:cubicBezTo>
                      <a:pt x="1774882" y="2522847"/>
                      <a:pt x="1774882" y="2534304"/>
                      <a:pt x="1774882" y="2543851"/>
                    </a:cubicBezTo>
                    <a:cubicBezTo>
                      <a:pt x="1774882" y="2545762"/>
                      <a:pt x="1774882" y="2549584"/>
                      <a:pt x="1774882" y="2553398"/>
                    </a:cubicBezTo>
                    <a:lnTo>
                      <a:pt x="1774882" y="2599235"/>
                    </a:lnTo>
                    <a:lnTo>
                      <a:pt x="795268" y="2599235"/>
                    </a:lnTo>
                    <a:lnTo>
                      <a:pt x="795268" y="2543851"/>
                    </a:lnTo>
                    <a:cubicBezTo>
                      <a:pt x="795268" y="2534304"/>
                      <a:pt x="795268" y="2522847"/>
                      <a:pt x="795268" y="2513293"/>
                    </a:cubicBezTo>
                    <a:cubicBezTo>
                      <a:pt x="795268" y="2501835"/>
                      <a:pt x="795268" y="2490377"/>
                      <a:pt x="795268" y="2478920"/>
                    </a:cubicBezTo>
                    <a:cubicBezTo>
                      <a:pt x="795268" y="2469373"/>
                      <a:pt x="795268" y="2457908"/>
                      <a:pt x="795268" y="2448361"/>
                    </a:cubicBezTo>
                    <a:cubicBezTo>
                      <a:pt x="795268" y="2436904"/>
                      <a:pt x="795268" y="2423535"/>
                      <a:pt x="795268" y="2412077"/>
                    </a:cubicBezTo>
                    <a:cubicBezTo>
                      <a:pt x="795268" y="2402530"/>
                      <a:pt x="795268" y="2394887"/>
                      <a:pt x="795268" y="2387251"/>
                    </a:cubicBezTo>
                    <a:cubicBezTo>
                      <a:pt x="795268" y="2373883"/>
                      <a:pt x="795268" y="2358603"/>
                      <a:pt x="795268" y="2345235"/>
                    </a:cubicBezTo>
                    <a:cubicBezTo>
                      <a:pt x="795268" y="2339503"/>
                      <a:pt x="795268" y="2335688"/>
                      <a:pt x="795268" y="2329956"/>
                    </a:cubicBezTo>
                    <a:cubicBezTo>
                      <a:pt x="793364" y="2310862"/>
                      <a:pt x="793364" y="2291761"/>
                      <a:pt x="793364" y="2272667"/>
                    </a:cubicBezTo>
                    <a:cubicBezTo>
                      <a:pt x="793364" y="2268846"/>
                      <a:pt x="793364" y="2266935"/>
                      <a:pt x="793364" y="2263113"/>
                    </a:cubicBezTo>
                    <a:cubicBezTo>
                      <a:pt x="791453" y="2245923"/>
                      <a:pt x="791453" y="2230651"/>
                      <a:pt x="791453" y="2213461"/>
                    </a:cubicBezTo>
                    <a:cubicBezTo>
                      <a:pt x="791453" y="2207729"/>
                      <a:pt x="791453" y="2202003"/>
                      <a:pt x="791453" y="2196271"/>
                    </a:cubicBezTo>
                    <a:cubicBezTo>
                      <a:pt x="789542" y="2177177"/>
                      <a:pt x="787632" y="2159987"/>
                      <a:pt x="787632" y="2140886"/>
                    </a:cubicBezTo>
                    <a:cubicBezTo>
                      <a:pt x="787632" y="2138982"/>
                      <a:pt x="787632" y="2137072"/>
                      <a:pt x="787632" y="2137072"/>
                    </a:cubicBezTo>
                    <a:cubicBezTo>
                      <a:pt x="785721" y="2117971"/>
                      <a:pt x="783810" y="2100781"/>
                      <a:pt x="783810" y="2081687"/>
                    </a:cubicBezTo>
                    <a:cubicBezTo>
                      <a:pt x="783810" y="2077866"/>
                      <a:pt x="783810" y="2075955"/>
                      <a:pt x="783810" y="2072140"/>
                    </a:cubicBezTo>
                    <a:cubicBezTo>
                      <a:pt x="781906" y="2053039"/>
                      <a:pt x="779995" y="2035849"/>
                      <a:pt x="779995" y="2016755"/>
                    </a:cubicBezTo>
                    <a:cubicBezTo>
                      <a:pt x="779995" y="2012934"/>
                      <a:pt x="779995" y="2009112"/>
                      <a:pt x="779995" y="2005298"/>
                    </a:cubicBezTo>
                    <a:cubicBezTo>
                      <a:pt x="779995" y="1986197"/>
                      <a:pt x="776174" y="1969007"/>
                      <a:pt x="776174" y="1949913"/>
                    </a:cubicBezTo>
                    <a:cubicBezTo>
                      <a:pt x="776174" y="1946092"/>
                      <a:pt x="776174" y="1944181"/>
                      <a:pt x="776174" y="1942270"/>
                    </a:cubicBezTo>
                    <a:cubicBezTo>
                      <a:pt x="774263" y="1925087"/>
                      <a:pt x="770448" y="1907897"/>
                      <a:pt x="770448" y="1890707"/>
                    </a:cubicBezTo>
                    <a:cubicBezTo>
                      <a:pt x="770448" y="1886892"/>
                      <a:pt x="770448" y="1884981"/>
                      <a:pt x="770448" y="1883071"/>
                    </a:cubicBezTo>
                    <a:cubicBezTo>
                      <a:pt x="768538" y="1865881"/>
                      <a:pt x="764716" y="1846780"/>
                      <a:pt x="764716" y="1829597"/>
                    </a:cubicBezTo>
                    <a:cubicBezTo>
                      <a:pt x="764716" y="1825775"/>
                      <a:pt x="764716" y="1821954"/>
                      <a:pt x="764716" y="1818139"/>
                    </a:cubicBezTo>
                    <a:cubicBezTo>
                      <a:pt x="762805" y="1799038"/>
                      <a:pt x="760901" y="1781855"/>
                      <a:pt x="758991" y="1764665"/>
                    </a:cubicBezTo>
                    <a:cubicBezTo>
                      <a:pt x="758991" y="1758933"/>
                      <a:pt x="758991" y="1755118"/>
                      <a:pt x="758991" y="1749386"/>
                    </a:cubicBezTo>
                    <a:cubicBezTo>
                      <a:pt x="757080" y="1734107"/>
                      <a:pt x="753258" y="1720738"/>
                      <a:pt x="753258" y="1707370"/>
                    </a:cubicBezTo>
                    <a:cubicBezTo>
                      <a:pt x="751354" y="1699733"/>
                      <a:pt x="751354" y="1694001"/>
                      <a:pt x="751354" y="1688276"/>
                    </a:cubicBezTo>
                    <a:cubicBezTo>
                      <a:pt x="749444" y="1674901"/>
                      <a:pt x="745622" y="1663443"/>
                      <a:pt x="745622" y="1650074"/>
                    </a:cubicBezTo>
                    <a:cubicBezTo>
                      <a:pt x="743711" y="1644349"/>
                      <a:pt x="743711" y="1638617"/>
                      <a:pt x="743711" y="1632891"/>
                    </a:cubicBezTo>
                    <a:cubicBezTo>
                      <a:pt x="741801" y="1619523"/>
                      <a:pt x="737986" y="1608058"/>
                      <a:pt x="737986" y="1594696"/>
                    </a:cubicBezTo>
                    <a:cubicBezTo>
                      <a:pt x="736075" y="1588964"/>
                      <a:pt x="736075" y="1581328"/>
                      <a:pt x="736075" y="1575596"/>
                    </a:cubicBezTo>
                    <a:cubicBezTo>
                      <a:pt x="736075" y="1571774"/>
                      <a:pt x="736075" y="1569864"/>
                      <a:pt x="736075" y="1566049"/>
                    </a:cubicBezTo>
                    <a:cubicBezTo>
                      <a:pt x="730350" y="1529758"/>
                      <a:pt x="724617" y="1493474"/>
                      <a:pt x="718885" y="1457190"/>
                    </a:cubicBezTo>
                    <a:cubicBezTo>
                      <a:pt x="716981" y="1451458"/>
                      <a:pt x="716981" y="1447643"/>
                      <a:pt x="716981" y="1441911"/>
                    </a:cubicBezTo>
                    <a:cubicBezTo>
                      <a:pt x="713160" y="1424721"/>
                      <a:pt x="711249" y="1409448"/>
                      <a:pt x="707427" y="1392259"/>
                    </a:cubicBezTo>
                    <a:cubicBezTo>
                      <a:pt x="705523" y="1386526"/>
                      <a:pt x="703613" y="1378890"/>
                      <a:pt x="703613" y="1371247"/>
                    </a:cubicBezTo>
                    <a:cubicBezTo>
                      <a:pt x="699791" y="1354064"/>
                      <a:pt x="697880" y="1338785"/>
                      <a:pt x="694066" y="1323505"/>
                    </a:cubicBezTo>
                    <a:cubicBezTo>
                      <a:pt x="692155" y="1317773"/>
                      <a:pt x="690244" y="1312048"/>
                      <a:pt x="690244" y="1306316"/>
                    </a:cubicBezTo>
                    <a:cubicBezTo>
                      <a:pt x="682608" y="1268121"/>
                      <a:pt x="674972" y="1231837"/>
                      <a:pt x="667329" y="1195546"/>
                    </a:cubicBezTo>
                    <a:cubicBezTo>
                      <a:pt x="667329" y="1195546"/>
                      <a:pt x="667329" y="1191731"/>
                      <a:pt x="667329" y="1191731"/>
                    </a:cubicBezTo>
                    <a:cubicBezTo>
                      <a:pt x="663514" y="1172631"/>
                      <a:pt x="657782" y="1153537"/>
                      <a:pt x="653960" y="1134436"/>
                    </a:cubicBezTo>
                    <a:cubicBezTo>
                      <a:pt x="652049" y="1130615"/>
                      <a:pt x="650145" y="1124889"/>
                      <a:pt x="650145" y="1121068"/>
                    </a:cubicBezTo>
                    <a:cubicBezTo>
                      <a:pt x="648235" y="1107699"/>
                      <a:pt x="644413" y="1092420"/>
                      <a:pt x="640592" y="1079051"/>
                    </a:cubicBezTo>
                    <a:cubicBezTo>
                      <a:pt x="638688" y="1069504"/>
                      <a:pt x="636777" y="1061868"/>
                      <a:pt x="634866" y="1054225"/>
                    </a:cubicBezTo>
                    <a:cubicBezTo>
                      <a:pt x="631045" y="1044678"/>
                      <a:pt x="629141" y="1037042"/>
                      <a:pt x="627230" y="1027488"/>
                    </a:cubicBezTo>
                    <a:cubicBezTo>
                      <a:pt x="623408" y="1017941"/>
                      <a:pt x="621498" y="1010305"/>
                      <a:pt x="619587" y="1000751"/>
                    </a:cubicBezTo>
                    <a:cubicBezTo>
                      <a:pt x="617683" y="993115"/>
                      <a:pt x="613861" y="987383"/>
                      <a:pt x="613861" y="979747"/>
                    </a:cubicBezTo>
                    <a:cubicBezTo>
                      <a:pt x="611951" y="970199"/>
                      <a:pt x="608136" y="960646"/>
                      <a:pt x="606225" y="951099"/>
                    </a:cubicBezTo>
                    <a:cubicBezTo>
                      <a:pt x="604314" y="945367"/>
                      <a:pt x="600493" y="937730"/>
                      <a:pt x="600493" y="932005"/>
                    </a:cubicBezTo>
                    <a:cubicBezTo>
                      <a:pt x="598582" y="924362"/>
                      <a:pt x="594767" y="914815"/>
                      <a:pt x="592857" y="907172"/>
                    </a:cubicBezTo>
                    <a:cubicBezTo>
                      <a:pt x="590946" y="899536"/>
                      <a:pt x="589035" y="891893"/>
                      <a:pt x="587131" y="884256"/>
                    </a:cubicBezTo>
                    <a:cubicBezTo>
                      <a:pt x="585214" y="878524"/>
                      <a:pt x="581399" y="872799"/>
                      <a:pt x="581399" y="867067"/>
                    </a:cubicBezTo>
                    <a:cubicBezTo>
                      <a:pt x="577577" y="855609"/>
                      <a:pt x="575667" y="844151"/>
                      <a:pt x="571852" y="834604"/>
                    </a:cubicBezTo>
                    <a:cubicBezTo>
                      <a:pt x="569941" y="828872"/>
                      <a:pt x="568030" y="821236"/>
                      <a:pt x="566120" y="815503"/>
                    </a:cubicBezTo>
                    <a:cubicBezTo>
                      <a:pt x="562305" y="805956"/>
                      <a:pt x="560394" y="796403"/>
                      <a:pt x="556573" y="786856"/>
                    </a:cubicBezTo>
                    <a:cubicBezTo>
                      <a:pt x="554662" y="781130"/>
                      <a:pt x="552758" y="775398"/>
                      <a:pt x="550847" y="769672"/>
                    </a:cubicBezTo>
                    <a:cubicBezTo>
                      <a:pt x="547026" y="758208"/>
                      <a:pt x="543204" y="746750"/>
                      <a:pt x="539389" y="735293"/>
                    </a:cubicBezTo>
                    <a:cubicBezTo>
                      <a:pt x="537479" y="731478"/>
                      <a:pt x="533657" y="725746"/>
                      <a:pt x="533657" y="720013"/>
                    </a:cubicBezTo>
                    <a:cubicBezTo>
                      <a:pt x="526021" y="700919"/>
                      <a:pt x="520295" y="681819"/>
                      <a:pt x="512652" y="662718"/>
                    </a:cubicBezTo>
                    <a:cubicBezTo>
                      <a:pt x="510748" y="660814"/>
                      <a:pt x="510748" y="658903"/>
                      <a:pt x="510748" y="656992"/>
                    </a:cubicBezTo>
                    <a:cubicBezTo>
                      <a:pt x="503105" y="635988"/>
                      <a:pt x="493558" y="614976"/>
                      <a:pt x="485922" y="593971"/>
                    </a:cubicBezTo>
                    <a:cubicBezTo>
                      <a:pt x="484011" y="590150"/>
                      <a:pt x="484011" y="588239"/>
                      <a:pt x="484011" y="586329"/>
                    </a:cubicBezTo>
                    <a:cubicBezTo>
                      <a:pt x="476375" y="571056"/>
                      <a:pt x="470643" y="555777"/>
                      <a:pt x="464917" y="542408"/>
                    </a:cubicBezTo>
                    <a:cubicBezTo>
                      <a:pt x="463006" y="538587"/>
                      <a:pt x="461096" y="536676"/>
                      <a:pt x="461096" y="534765"/>
                    </a:cubicBezTo>
                    <a:cubicBezTo>
                      <a:pt x="455370" y="523308"/>
                      <a:pt x="451549" y="511850"/>
                      <a:pt x="445817" y="500392"/>
                    </a:cubicBezTo>
                    <a:cubicBezTo>
                      <a:pt x="445817" y="496571"/>
                      <a:pt x="442002" y="494660"/>
                      <a:pt x="442002" y="490839"/>
                    </a:cubicBezTo>
                    <a:cubicBezTo>
                      <a:pt x="432448" y="473655"/>
                      <a:pt x="424812" y="456465"/>
                      <a:pt x="417176" y="441186"/>
                    </a:cubicBezTo>
                    <a:cubicBezTo>
                      <a:pt x="415265" y="439275"/>
                      <a:pt x="413354" y="437371"/>
                      <a:pt x="413354" y="435461"/>
                    </a:cubicBezTo>
                    <a:cubicBezTo>
                      <a:pt x="403807" y="418271"/>
                      <a:pt x="396171" y="401081"/>
                      <a:pt x="386624" y="385801"/>
                    </a:cubicBezTo>
                    <a:cubicBezTo>
                      <a:pt x="384713" y="381987"/>
                      <a:pt x="380892" y="380076"/>
                      <a:pt x="380892" y="376254"/>
                    </a:cubicBezTo>
                    <a:cubicBezTo>
                      <a:pt x="371345" y="359071"/>
                      <a:pt x="359887" y="341881"/>
                      <a:pt x="350340" y="324691"/>
                    </a:cubicBezTo>
                    <a:cubicBezTo>
                      <a:pt x="348429" y="322780"/>
                      <a:pt x="344608" y="318959"/>
                      <a:pt x="344608" y="317055"/>
                    </a:cubicBezTo>
                    <a:cubicBezTo>
                      <a:pt x="335061" y="301776"/>
                      <a:pt x="325514" y="284586"/>
                      <a:pt x="314056" y="269307"/>
                    </a:cubicBezTo>
                    <a:cubicBezTo>
                      <a:pt x="314056" y="267396"/>
                      <a:pt x="310241" y="265492"/>
                      <a:pt x="310241" y="263581"/>
                    </a:cubicBezTo>
                    <a:cubicBezTo>
                      <a:pt x="302598" y="250213"/>
                      <a:pt x="293051" y="236844"/>
                      <a:pt x="283504" y="225386"/>
                    </a:cubicBezTo>
                    <a:cubicBezTo>
                      <a:pt x="281593" y="223476"/>
                      <a:pt x="281593" y="221565"/>
                      <a:pt x="281593" y="221565"/>
                    </a:cubicBezTo>
                    <a:cubicBezTo>
                      <a:pt x="272046" y="210107"/>
                      <a:pt x="262499" y="196739"/>
                      <a:pt x="252952" y="185274"/>
                    </a:cubicBezTo>
                    <a:cubicBezTo>
                      <a:pt x="251041" y="183370"/>
                      <a:pt x="249131" y="179549"/>
                      <a:pt x="247220" y="177638"/>
                    </a:cubicBezTo>
                    <a:cubicBezTo>
                      <a:pt x="239584" y="168091"/>
                      <a:pt x="231947" y="158544"/>
                      <a:pt x="222400" y="148990"/>
                    </a:cubicBezTo>
                    <a:cubicBezTo>
                      <a:pt x="212847" y="139443"/>
                      <a:pt x="205210" y="129896"/>
                      <a:pt x="195663" y="122253"/>
                    </a:cubicBezTo>
                    <a:cubicBezTo>
                      <a:pt x="193753" y="120349"/>
                      <a:pt x="189938" y="116528"/>
                      <a:pt x="188027" y="114617"/>
                    </a:cubicBezTo>
                    <a:cubicBezTo>
                      <a:pt x="182295" y="108885"/>
                      <a:pt x="176569" y="105070"/>
                      <a:pt x="170837" y="99338"/>
                    </a:cubicBezTo>
                    <a:cubicBezTo>
                      <a:pt x="168933" y="95517"/>
                      <a:pt x="165112" y="93612"/>
                      <a:pt x="163201" y="91702"/>
                    </a:cubicBezTo>
                    <a:cubicBezTo>
                      <a:pt x="155565" y="85969"/>
                      <a:pt x="149833" y="80237"/>
                      <a:pt x="142196" y="74512"/>
                    </a:cubicBezTo>
                    <a:cubicBezTo>
                      <a:pt x="140286" y="74512"/>
                      <a:pt x="138375" y="72601"/>
                      <a:pt x="138375" y="72601"/>
                    </a:cubicBezTo>
                    <a:cubicBezTo>
                      <a:pt x="130738" y="66869"/>
                      <a:pt x="123102" y="61143"/>
                      <a:pt x="115459" y="55411"/>
                    </a:cubicBezTo>
                    <a:cubicBezTo>
                      <a:pt x="113555" y="53507"/>
                      <a:pt x="111644" y="51590"/>
                      <a:pt x="109734" y="51590"/>
                    </a:cubicBezTo>
                    <a:cubicBezTo>
                      <a:pt x="104001" y="47775"/>
                      <a:pt x="98276" y="43953"/>
                      <a:pt x="92550" y="40132"/>
                    </a:cubicBezTo>
                    <a:cubicBezTo>
                      <a:pt x="88729" y="38228"/>
                      <a:pt x="86818" y="34406"/>
                      <a:pt x="82997" y="34406"/>
                    </a:cubicBezTo>
                    <a:cubicBezTo>
                      <a:pt x="79182" y="32495"/>
                      <a:pt x="73450" y="28674"/>
                      <a:pt x="69628" y="26770"/>
                    </a:cubicBezTo>
                    <a:cubicBezTo>
                      <a:pt x="65813" y="24859"/>
                      <a:pt x="63903" y="21038"/>
                      <a:pt x="60081" y="21038"/>
                    </a:cubicBezTo>
                    <a:cubicBezTo>
                      <a:pt x="56266" y="19127"/>
                      <a:pt x="50534" y="15306"/>
                      <a:pt x="46719" y="15306"/>
                    </a:cubicBezTo>
                    <a:cubicBezTo>
                      <a:pt x="42898" y="13395"/>
                      <a:pt x="39076" y="11491"/>
                      <a:pt x="35262" y="11491"/>
                    </a:cubicBezTo>
                    <a:cubicBezTo>
                      <a:pt x="31440" y="11491"/>
                      <a:pt x="27619" y="7669"/>
                      <a:pt x="23804" y="7669"/>
                    </a:cubicBezTo>
                    <a:cubicBezTo>
                      <a:pt x="19982" y="5759"/>
                      <a:pt x="16168" y="3848"/>
                      <a:pt x="12346" y="3848"/>
                    </a:cubicBezTo>
                    <a:lnTo>
                      <a:pt x="6617" y="1937"/>
                    </a:lnTo>
                    <a:close/>
                    <a:moveTo>
                      <a:pt x="0" y="0"/>
                    </a:moveTo>
                    <a:lnTo>
                      <a:pt x="810" y="0"/>
                    </a:lnTo>
                    <a:lnTo>
                      <a:pt x="888" y="26"/>
                    </a:lnTo>
                    <a:lnTo>
                      <a:pt x="2538" y="577"/>
                    </a:lnTo>
                    <a:close/>
                  </a:path>
                </a:pathLst>
              </a:custGeom>
              <a:solidFill>
                <a:srgbClr val="FFCC66"/>
              </a:solidFill>
              <a:ln w="0" cap="flat">
                <a:noFill/>
                <a:prstDash val="solid"/>
                <a:miter/>
              </a:ln>
            </p:spPr>
            <p:txBody>
              <a:bodyPr wrap="square"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a:ln>
                    <a:noFill/>
                  </a:ln>
                  <a:solidFill>
                    <a:srgbClr val="000000"/>
                  </a:solidFill>
                  <a:effectLst/>
                  <a:uLnTx/>
                  <a:uFillTx/>
                  <a:latin typeface="Calibri" panose="020F0502020204030204"/>
                </a:endParaRPr>
              </a:p>
            </p:txBody>
          </p:sp>
          <p:sp>
            <p:nvSpPr>
              <p:cNvPr id="42" name="TextBox 41">
                <a:extLst>
                  <a:ext uri="{FF2B5EF4-FFF2-40B4-BE49-F238E27FC236}">
                    <a16:creationId xmlns:a16="http://schemas.microsoft.com/office/drawing/2014/main" id="{AF657DC1-A5A1-E9E1-0396-EA243D175FE7}"/>
                  </a:ext>
                </a:extLst>
              </p:cNvPr>
              <p:cNvSpPr txBox="1"/>
              <p:nvPr/>
            </p:nvSpPr>
            <p:spPr>
              <a:xfrm>
                <a:off x="4605664" y="3493403"/>
                <a:ext cx="767732" cy="738664"/>
              </a:xfrm>
              <a:prstGeom prst="rect">
                <a:avLst/>
              </a:prstGeom>
              <a:noFill/>
            </p:spPr>
            <p:txBody>
              <a:bodyPr wrap="none" rtlCol="0" anchor="b">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3000" b="1" i="0" u="none" strike="noStrike" kern="0" cap="none" spc="0" normalizeH="0" baseline="0" noProof="0" dirty="0">
                    <a:ln>
                      <a:noFill/>
                    </a:ln>
                    <a:solidFill>
                      <a:prstClr val="white"/>
                    </a:solidFill>
                    <a:effectLst/>
                    <a:uLnTx/>
                    <a:uFillTx/>
                    <a:latin typeface="Calibri" panose="020F0502020204030204"/>
                  </a:rPr>
                  <a:t>04</a:t>
                </a:r>
              </a:p>
            </p:txBody>
          </p:sp>
        </p:grpSp>
        <p:sp>
          <p:nvSpPr>
            <p:cNvPr id="38" name="TextBox 37">
              <a:extLst>
                <a:ext uri="{FF2B5EF4-FFF2-40B4-BE49-F238E27FC236}">
                  <a16:creationId xmlns:a16="http://schemas.microsoft.com/office/drawing/2014/main" id="{B9BDD8D9-EA50-0B88-8858-8C385229023C}"/>
                </a:ext>
              </a:extLst>
            </p:cNvPr>
            <p:cNvSpPr txBox="1"/>
            <p:nvPr/>
          </p:nvSpPr>
          <p:spPr>
            <a:xfrm>
              <a:off x="4591901" y="4006796"/>
              <a:ext cx="1886631" cy="400494"/>
            </a:xfrm>
            <a:prstGeom prst="rect">
              <a:avLst/>
            </a:prstGeom>
            <a:noFill/>
          </p:spPr>
          <p:txBody>
            <a:bodyPr wrap="square">
              <a:spAutoFit/>
            </a:bodyPr>
            <a:lstStyle/>
            <a:p>
              <a:pPr algn="ctr">
                <a:lnSpc>
                  <a:spcPct val="115000"/>
                </a:lnSpc>
                <a:spcAft>
                  <a:spcPts val="800"/>
                </a:spcAft>
                <a:defRPr/>
              </a:pPr>
              <a:r>
                <a:rPr lang="ar-EG" b="1" kern="0"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التنفيذ</a:t>
              </a:r>
              <a:endParaRPr lang="en-US" b="1" kern="0" dirty="0">
                <a:solidFill>
                  <a:prstClr val="black"/>
                </a:solidFill>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43" name="Group 42">
            <a:extLst>
              <a:ext uri="{FF2B5EF4-FFF2-40B4-BE49-F238E27FC236}">
                <a16:creationId xmlns:a16="http://schemas.microsoft.com/office/drawing/2014/main" id="{02FC3A86-0F1C-81F2-3DB6-FCAD6D144F08}"/>
              </a:ext>
            </a:extLst>
          </p:cNvPr>
          <p:cNvGrpSpPr/>
          <p:nvPr/>
        </p:nvGrpSpPr>
        <p:grpSpPr>
          <a:xfrm>
            <a:off x="1985205" y="2650939"/>
            <a:ext cx="2627849" cy="2491786"/>
            <a:chOff x="2221897" y="1915504"/>
            <a:chExt cx="2627849" cy="2491786"/>
          </a:xfrm>
        </p:grpSpPr>
        <p:grpSp>
          <p:nvGrpSpPr>
            <p:cNvPr id="44" name="Group 43">
              <a:extLst>
                <a:ext uri="{FF2B5EF4-FFF2-40B4-BE49-F238E27FC236}">
                  <a16:creationId xmlns:a16="http://schemas.microsoft.com/office/drawing/2014/main" id="{227FFC2C-5BF7-0EF0-2A48-855F89965656}"/>
                </a:ext>
              </a:extLst>
            </p:cNvPr>
            <p:cNvGrpSpPr/>
            <p:nvPr/>
          </p:nvGrpSpPr>
          <p:grpSpPr>
            <a:xfrm>
              <a:off x="2221897" y="1915504"/>
              <a:ext cx="2031700" cy="1955134"/>
              <a:chOff x="851666" y="1625227"/>
              <a:chExt cx="2708933" cy="2606845"/>
            </a:xfrm>
          </p:grpSpPr>
          <p:sp>
            <p:nvSpPr>
              <p:cNvPr id="46" name="Freeform: Shape 45">
                <a:extLst>
                  <a:ext uri="{FF2B5EF4-FFF2-40B4-BE49-F238E27FC236}">
                    <a16:creationId xmlns:a16="http://schemas.microsoft.com/office/drawing/2014/main" id="{DDA58A55-300A-C9FB-A231-D807697916C5}"/>
                  </a:ext>
                </a:extLst>
              </p:cNvPr>
              <p:cNvSpPr/>
              <p:nvPr/>
            </p:nvSpPr>
            <p:spPr>
              <a:xfrm>
                <a:off x="950502" y="1913600"/>
                <a:ext cx="1494269" cy="2318472"/>
              </a:xfrm>
              <a:custGeom>
                <a:avLst/>
                <a:gdLst>
                  <a:gd name="connsiteX0" fmla="*/ 754281 w 1494269"/>
                  <a:gd name="connsiteY0" fmla="*/ 0 h 2318472"/>
                  <a:gd name="connsiteX1" fmla="*/ 761917 w 1494269"/>
                  <a:gd name="connsiteY1" fmla="*/ 0 h 2318472"/>
                  <a:gd name="connsiteX2" fmla="*/ 786744 w 1494269"/>
                  <a:gd name="connsiteY2" fmla="*/ 0 h 2318472"/>
                  <a:gd name="connsiteX3" fmla="*/ 1494269 w 1494269"/>
                  <a:gd name="connsiteY3" fmla="*/ 0 h 2318472"/>
                  <a:gd name="connsiteX4" fmla="*/ 1475789 w 1494269"/>
                  <a:gd name="connsiteY4" fmla="*/ 28483 h 2318472"/>
                  <a:gd name="connsiteX5" fmla="*/ 965439 w 1494269"/>
                  <a:gd name="connsiteY5" fmla="*/ 2117977 h 2318472"/>
                  <a:gd name="connsiteX6" fmla="*/ 971409 w 1494269"/>
                  <a:gd name="connsiteY6" fmla="*/ 2318472 h 2318472"/>
                  <a:gd name="connsiteX7" fmla="*/ 0 w 1494269"/>
                  <a:gd name="connsiteY7" fmla="*/ 2318472 h 2318472"/>
                  <a:gd name="connsiteX8" fmla="*/ 0 w 1494269"/>
                  <a:gd name="connsiteY8" fmla="*/ 2297460 h 2318472"/>
                  <a:gd name="connsiteX9" fmla="*/ 0 w 1494269"/>
                  <a:gd name="connsiteY9" fmla="*/ 2284092 h 2318472"/>
                  <a:gd name="connsiteX10" fmla="*/ 0 w 1494269"/>
                  <a:gd name="connsiteY10" fmla="*/ 2230618 h 2318472"/>
                  <a:gd name="connsiteX11" fmla="*/ 0 w 1494269"/>
                  <a:gd name="connsiteY11" fmla="*/ 2217250 h 2318472"/>
                  <a:gd name="connsiteX12" fmla="*/ 0 w 1494269"/>
                  <a:gd name="connsiteY12" fmla="*/ 2209613 h 2318472"/>
                  <a:gd name="connsiteX13" fmla="*/ 0 w 1494269"/>
                  <a:gd name="connsiteY13" fmla="*/ 2138949 h 2318472"/>
                  <a:gd name="connsiteX14" fmla="*/ 0 w 1494269"/>
                  <a:gd name="connsiteY14" fmla="*/ 2135128 h 2318472"/>
                  <a:gd name="connsiteX15" fmla="*/ 3822 w 1494269"/>
                  <a:gd name="connsiteY15" fmla="*/ 2047281 h 2318472"/>
                  <a:gd name="connsiteX16" fmla="*/ 3822 w 1494269"/>
                  <a:gd name="connsiteY16" fmla="*/ 2037734 h 2318472"/>
                  <a:gd name="connsiteX17" fmla="*/ 3822 w 1494269"/>
                  <a:gd name="connsiteY17" fmla="*/ 2033912 h 2318472"/>
                  <a:gd name="connsiteX18" fmla="*/ 7636 w 1494269"/>
                  <a:gd name="connsiteY18" fmla="*/ 1944155 h 2318472"/>
                  <a:gd name="connsiteX19" fmla="*/ 7636 w 1494269"/>
                  <a:gd name="connsiteY19" fmla="*/ 1936512 h 2318472"/>
                  <a:gd name="connsiteX20" fmla="*/ 7636 w 1494269"/>
                  <a:gd name="connsiteY20" fmla="*/ 1930786 h 2318472"/>
                  <a:gd name="connsiteX21" fmla="*/ 15273 w 1494269"/>
                  <a:gd name="connsiteY21" fmla="*/ 1823838 h 2318472"/>
                  <a:gd name="connsiteX22" fmla="*/ 15273 w 1494269"/>
                  <a:gd name="connsiteY22" fmla="*/ 1816195 h 2318472"/>
                  <a:gd name="connsiteX23" fmla="*/ 15273 w 1494269"/>
                  <a:gd name="connsiteY23" fmla="*/ 1812380 h 2318472"/>
                  <a:gd name="connsiteX24" fmla="*/ 26730 w 1494269"/>
                  <a:gd name="connsiteY24" fmla="*/ 1688243 h 2318472"/>
                  <a:gd name="connsiteX25" fmla="*/ 42010 w 1494269"/>
                  <a:gd name="connsiteY25" fmla="*/ 1552647 h 2318472"/>
                  <a:gd name="connsiteX26" fmla="*/ 42010 w 1494269"/>
                  <a:gd name="connsiteY26" fmla="*/ 1546922 h 2318472"/>
                  <a:gd name="connsiteX27" fmla="*/ 42010 w 1494269"/>
                  <a:gd name="connsiteY27" fmla="*/ 1539279 h 2318472"/>
                  <a:gd name="connsiteX28" fmla="*/ 51557 w 1494269"/>
                  <a:gd name="connsiteY28" fmla="*/ 1468622 h 2318472"/>
                  <a:gd name="connsiteX29" fmla="*/ 51557 w 1494269"/>
                  <a:gd name="connsiteY29" fmla="*/ 1459068 h 2318472"/>
                  <a:gd name="connsiteX30" fmla="*/ 61104 w 1494269"/>
                  <a:gd name="connsiteY30" fmla="*/ 1396047 h 2318472"/>
                  <a:gd name="connsiteX31" fmla="*/ 61104 w 1494269"/>
                  <a:gd name="connsiteY31" fmla="*/ 1386500 h 2318472"/>
                  <a:gd name="connsiteX32" fmla="*/ 61104 w 1494269"/>
                  <a:gd name="connsiteY32" fmla="*/ 1380768 h 2318472"/>
                  <a:gd name="connsiteX33" fmla="*/ 76383 w 1494269"/>
                  <a:gd name="connsiteY33" fmla="*/ 1291010 h 2318472"/>
                  <a:gd name="connsiteX34" fmla="*/ 78294 w 1494269"/>
                  <a:gd name="connsiteY34" fmla="*/ 1279552 h 2318472"/>
                  <a:gd name="connsiteX35" fmla="*/ 93566 w 1494269"/>
                  <a:gd name="connsiteY35" fmla="*/ 1191699 h 2318472"/>
                  <a:gd name="connsiteX36" fmla="*/ 93566 w 1494269"/>
                  <a:gd name="connsiteY36" fmla="*/ 1185973 h 2318472"/>
                  <a:gd name="connsiteX37" fmla="*/ 93566 w 1494269"/>
                  <a:gd name="connsiteY37" fmla="*/ 1180241 h 2318472"/>
                  <a:gd name="connsiteX38" fmla="*/ 105024 w 1494269"/>
                  <a:gd name="connsiteY38" fmla="*/ 1121041 h 2318472"/>
                  <a:gd name="connsiteX39" fmla="*/ 116482 w 1494269"/>
                  <a:gd name="connsiteY39" fmla="*/ 1063746 h 2318472"/>
                  <a:gd name="connsiteX40" fmla="*/ 120303 w 1494269"/>
                  <a:gd name="connsiteY40" fmla="*/ 1046556 h 2318472"/>
                  <a:gd name="connsiteX41" fmla="*/ 129850 w 1494269"/>
                  <a:gd name="connsiteY41" fmla="*/ 1004540 h 2318472"/>
                  <a:gd name="connsiteX42" fmla="*/ 133672 w 1494269"/>
                  <a:gd name="connsiteY42" fmla="*/ 989267 h 2318472"/>
                  <a:gd name="connsiteX43" fmla="*/ 147034 w 1494269"/>
                  <a:gd name="connsiteY43" fmla="*/ 933883 h 2318472"/>
                  <a:gd name="connsiteX44" fmla="*/ 147034 w 1494269"/>
                  <a:gd name="connsiteY44" fmla="*/ 926240 h 2318472"/>
                  <a:gd name="connsiteX45" fmla="*/ 160402 w 1494269"/>
                  <a:gd name="connsiteY45" fmla="*/ 878498 h 2318472"/>
                  <a:gd name="connsiteX46" fmla="*/ 164224 w 1494269"/>
                  <a:gd name="connsiteY46" fmla="*/ 863219 h 2318472"/>
                  <a:gd name="connsiteX47" fmla="*/ 175681 w 1494269"/>
                  <a:gd name="connsiteY47" fmla="*/ 823113 h 2318472"/>
                  <a:gd name="connsiteX48" fmla="*/ 179496 w 1494269"/>
                  <a:gd name="connsiteY48" fmla="*/ 809745 h 2318472"/>
                  <a:gd name="connsiteX49" fmla="*/ 194775 w 1494269"/>
                  <a:gd name="connsiteY49" fmla="*/ 760093 h 2318472"/>
                  <a:gd name="connsiteX50" fmla="*/ 198597 w 1494269"/>
                  <a:gd name="connsiteY50" fmla="*/ 750545 h 2318472"/>
                  <a:gd name="connsiteX51" fmla="*/ 211965 w 1494269"/>
                  <a:gd name="connsiteY51" fmla="*/ 710433 h 2318472"/>
                  <a:gd name="connsiteX52" fmla="*/ 217691 w 1494269"/>
                  <a:gd name="connsiteY52" fmla="*/ 695161 h 2318472"/>
                  <a:gd name="connsiteX53" fmla="*/ 231059 w 1494269"/>
                  <a:gd name="connsiteY53" fmla="*/ 656966 h 2318472"/>
                  <a:gd name="connsiteX54" fmla="*/ 234874 w 1494269"/>
                  <a:gd name="connsiteY54" fmla="*/ 647412 h 2318472"/>
                  <a:gd name="connsiteX55" fmla="*/ 252064 w 1494269"/>
                  <a:gd name="connsiteY55" fmla="*/ 601581 h 2318472"/>
                  <a:gd name="connsiteX56" fmla="*/ 255879 w 1494269"/>
                  <a:gd name="connsiteY56" fmla="*/ 590124 h 2318472"/>
                  <a:gd name="connsiteX57" fmla="*/ 269247 w 1494269"/>
                  <a:gd name="connsiteY57" fmla="*/ 555744 h 2318472"/>
                  <a:gd name="connsiteX58" fmla="*/ 274979 w 1494269"/>
                  <a:gd name="connsiteY58" fmla="*/ 542376 h 2318472"/>
                  <a:gd name="connsiteX59" fmla="*/ 290252 w 1494269"/>
                  <a:gd name="connsiteY59" fmla="*/ 506091 h 2318472"/>
                  <a:gd name="connsiteX60" fmla="*/ 292163 w 1494269"/>
                  <a:gd name="connsiteY60" fmla="*/ 498449 h 2318472"/>
                  <a:gd name="connsiteX61" fmla="*/ 311257 w 1494269"/>
                  <a:gd name="connsiteY61" fmla="*/ 458350 h 2318472"/>
                  <a:gd name="connsiteX62" fmla="*/ 316989 w 1494269"/>
                  <a:gd name="connsiteY62" fmla="*/ 446885 h 2318472"/>
                  <a:gd name="connsiteX63" fmla="*/ 330357 w 1494269"/>
                  <a:gd name="connsiteY63" fmla="*/ 416334 h 2318472"/>
                  <a:gd name="connsiteX64" fmla="*/ 336083 w 1494269"/>
                  <a:gd name="connsiteY64" fmla="*/ 404869 h 2318472"/>
                  <a:gd name="connsiteX65" fmla="*/ 355184 w 1494269"/>
                  <a:gd name="connsiteY65" fmla="*/ 368585 h 2318472"/>
                  <a:gd name="connsiteX66" fmla="*/ 355184 w 1494269"/>
                  <a:gd name="connsiteY66" fmla="*/ 366675 h 2318472"/>
                  <a:gd name="connsiteX67" fmla="*/ 374278 w 1494269"/>
                  <a:gd name="connsiteY67" fmla="*/ 330391 h 2318472"/>
                  <a:gd name="connsiteX68" fmla="*/ 380003 w 1494269"/>
                  <a:gd name="connsiteY68" fmla="*/ 320844 h 2318472"/>
                  <a:gd name="connsiteX69" fmla="*/ 395283 w 1494269"/>
                  <a:gd name="connsiteY69" fmla="*/ 296017 h 2318472"/>
                  <a:gd name="connsiteX70" fmla="*/ 401008 w 1494269"/>
                  <a:gd name="connsiteY70" fmla="*/ 286464 h 2318472"/>
                  <a:gd name="connsiteX71" fmla="*/ 422013 w 1494269"/>
                  <a:gd name="connsiteY71" fmla="*/ 254001 h 2318472"/>
                  <a:gd name="connsiteX72" fmla="*/ 422013 w 1494269"/>
                  <a:gd name="connsiteY72" fmla="*/ 252090 h 2318472"/>
                  <a:gd name="connsiteX73" fmla="*/ 441114 w 1494269"/>
                  <a:gd name="connsiteY73" fmla="*/ 223443 h 2318472"/>
                  <a:gd name="connsiteX74" fmla="*/ 446839 w 1494269"/>
                  <a:gd name="connsiteY74" fmla="*/ 213896 h 2318472"/>
                  <a:gd name="connsiteX75" fmla="*/ 464029 w 1494269"/>
                  <a:gd name="connsiteY75" fmla="*/ 192884 h 2318472"/>
                  <a:gd name="connsiteX76" fmla="*/ 469755 w 1494269"/>
                  <a:gd name="connsiteY76" fmla="*/ 185248 h 2318472"/>
                  <a:gd name="connsiteX77" fmla="*/ 490759 w 1494269"/>
                  <a:gd name="connsiteY77" fmla="*/ 158511 h 2318472"/>
                  <a:gd name="connsiteX78" fmla="*/ 494581 w 1494269"/>
                  <a:gd name="connsiteY78" fmla="*/ 154690 h 2318472"/>
                  <a:gd name="connsiteX79" fmla="*/ 513675 w 1494269"/>
                  <a:gd name="connsiteY79" fmla="*/ 133685 h 2318472"/>
                  <a:gd name="connsiteX80" fmla="*/ 521311 w 1494269"/>
                  <a:gd name="connsiteY80" fmla="*/ 126042 h 2318472"/>
                  <a:gd name="connsiteX81" fmla="*/ 538501 w 1494269"/>
                  <a:gd name="connsiteY81" fmla="*/ 108859 h 2318472"/>
                  <a:gd name="connsiteX82" fmla="*/ 544227 w 1494269"/>
                  <a:gd name="connsiteY82" fmla="*/ 103127 h 2318472"/>
                  <a:gd name="connsiteX83" fmla="*/ 567142 w 1494269"/>
                  <a:gd name="connsiteY83" fmla="*/ 84032 h 2318472"/>
                  <a:gd name="connsiteX84" fmla="*/ 572874 w 1494269"/>
                  <a:gd name="connsiteY84" fmla="*/ 80211 h 2318472"/>
                  <a:gd name="connsiteX85" fmla="*/ 591968 w 1494269"/>
                  <a:gd name="connsiteY85" fmla="*/ 66843 h 2318472"/>
                  <a:gd name="connsiteX86" fmla="*/ 599605 w 1494269"/>
                  <a:gd name="connsiteY86" fmla="*/ 61110 h 2318472"/>
                  <a:gd name="connsiteX87" fmla="*/ 618699 w 1494269"/>
                  <a:gd name="connsiteY87" fmla="*/ 47742 h 2318472"/>
                  <a:gd name="connsiteX88" fmla="*/ 622520 w 1494269"/>
                  <a:gd name="connsiteY88" fmla="*/ 43927 h 2318472"/>
                  <a:gd name="connsiteX89" fmla="*/ 645436 w 1494269"/>
                  <a:gd name="connsiteY89" fmla="*/ 30559 h 2318472"/>
                  <a:gd name="connsiteX90" fmla="*/ 651168 w 1494269"/>
                  <a:gd name="connsiteY90" fmla="*/ 26737 h 2318472"/>
                  <a:gd name="connsiteX91" fmla="*/ 670262 w 1494269"/>
                  <a:gd name="connsiteY91" fmla="*/ 19101 h 2318472"/>
                  <a:gd name="connsiteX92" fmla="*/ 677898 w 1494269"/>
                  <a:gd name="connsiteY92" fmla="*/ 15279 h 2318472"/>
                  <a:gd name="connsiteX93" fmla="*/ 698903 w 1494269"/>
                  <a:gd name="connsiteY93" fmla="*/ 7636 h 2318472"/>
                  <a:gd name="connsiteX94" fmla="*/ 702724 w 1494269"/>
                  <a:gd name="connsiteY94" fmla="*/ 7636 h 2318472"/>
                  <a:gd name="connsiteX95" fmla="*/ 727551 w 1494269"/>
                  <a:gd name="connsiteY95" fmla="*/ 1911 h 2318472"/>
                  <a:gd name="connsiteX96" fmla="*/ 735187 w 1494269"/>
                  <a:gd name="connsiteY96" fmla="*/ 1911 h 2318472"/>
                  <a:gd name="connsiteX97" fmla="*/ 754281 w 1494269"/>
                  <a:gd name="connsiteY97" fmla="*/ 0 h 2318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Lst>
                <a:rect l="l" t="t" r="r" b="b"/>
                <a:pathLst>
                  <a:path w="1494269" h="2318472">
                    <a:moveTo>
                      <a:pt x="754281" y="0"/>
                    </a:moveTo>
                    <a:cubicBezTo>
                      <a:pt x="756192" y="0"/>
                      <a:pt x="760013" y="0"/>
                      <a:pt x="761917" y="0"/>
                    </a:cubicBezTo>
                    <a:cubicBezTo>
                      <a:pt x="769560" y="0"/>
                      <a:pt x="779107" y="0"/>
                      <a:pt x="786744" y="0"/>
                    </a:cubicBezTo>
                    <a:lnTo>
                      <a:pt x="1494269" y="0"/>
                    </a:lnTo>
                    <a:lnTo>
                      <a:pt x="1475789" y="28483"/>
                    </a:lnTo>
                    <a:cubicBezTo>
                      <a:pt x="1160469" y="563231"/>
                      <a:pt x="965439" y="1301979"/>
                      <a:pt x="965439" y="2117977"/>
                    </a:cubicBezTo>
                    <a:lnTo>
                      <a:pt x="971409" y="2318472"/>
                    </a:lnTo>
                    <a:lnTo>
                      <a:pt x="0" y="2318472"/>
                    </a:lnTo>
                    <a:cubicBezTo>
                      <a:pt x="0" y="2312740"/>
                      <a:pt x="0" y="2305097"/>
                      <a:pt x="0" y="2297460"/>
                    </a:cubicBezTo>
                    <a:cubicBezTo>
                      <a:pt x="0" y="2291735"/>
                      <a:pt x="0" y="2287913"/>
                      <a:pt x="0" y="2284092"/>
                    </a:cubicBezTo>
                    <a:cubicBezTo>
                      <a:pt x="0" y="2266902"/>
                      <a:pt x="0" y="2247808"/>
                      <a:pt x="0" y="2230618"/>
                    </a:cubicBezTo>
                    <a:cubicBezTo>
                      <a:pt x="0" y="2226797"/>
                      <a:pt x="0" y="2221071"/>
                      <a:pt x="0" y="2217250"/>
                    </a:cubicBezTo>
                    <a:cubicBezTo>
                      <a:pt x="0" y="2213435"/>
                      <a:pt x="0" y="2211524"/>
                      <a:pt x="0" y="2209613"/>
                    </a:cubicBezTo>
                    <a:cubicBezTo>
                      <a:pt x="0" y="2186691"/>
                      <a:pt x="0" y="2161865"/>
                      <a:pt x="0" y="2138949"/>
                    </a:cubicBezTo>
                    <a:cubicBezTo>
                      <a:pt x="0" y="2137039"/>
                      <a:pt x="0" y="2135128"/>
                      <a:pt x="0" y="2135128"/>
                    </a:cubicBezTo>
                    <a:cubicBezTo>
                      <a:pt x="1911" y="2104576"/>
                      <a:pt x="3822" y="2075929"/>
                      <a:pt x="3822" y="2047281"/>
                    </a:cubicBezTo>
                    <a:cubicBezTo>
                      <a:pt x="3822" y="2043459"/>
                      <a:pt x="3822" y="2041549"/>
                      <a:pt x="3822" y="2037734"/>
                    </a:cubicBezTo>
                    <a:cubicBezTo>
                      <a:pt x="3822" y="2037734"/>
                      <a:pt x="3822" y="2033912"/>
                      <a:pt x="3822" y="2033912"/>
                    </a:cubicBezTo>
                    <a:cubicBezTo>
                      <a:pt x="3822" y="2003354"/>
                      <a:pt x="7636" y="1974706"/>
                      <a:pt x="7636" y="1944155"/>
                    </a:cubicBezTo>
                    <a:cubicBezTo>
                      <a:pt x="7636" y="1942244"/>
                      <a:pt x="7636" y="1938422"/>
                      <a:pt x="7636" y="1936512"/>
                    </a:cubicBezTo>
                    <a:cubicBezTo>
                      <a:pt x="7636" y="1934607"/>
                      <a:pt x="7636" y="1932690"/>
                      <a:pt x="7636" y="1930786"/>
                    </a:cubicBezTo>
                    <a:cubicBezTo>
                      <a:pt x="9547" y="1894495"/>
                      <a:pt x="13369" y="1860122"/>
                      <a:pt x="15273" y="1823838"/>
                    </a:cubicBezTo>
                    <a:cubicBezTo>
                      <a:pt x="15273" y="1820017"/>
                      <a:pt x="15273" y="1818106"/>
                      <a:pt x="15273" y="1816195"/>
                    </a:cubicBezTo>
                    <a:cubicBezTo>
                      <a:pt x="15273" y="1816195"/>
                      <a:pt x="15273" y="1812380"/>
                      <a:pt x="15273" y="1812380"/>
                    </a:cubicBezTo>
                    <a:cubicBezTo>
                      <a:pt x="19094" y="1770364"/>
                      <a:pt x="22916" y="1728348"/>
                      <a:pt x="26730" y="1688243"/>
                    </a:cubicBezTo>
                    <a:cubicBezTo>
                      <a:pt x="32463" y="1642405"/>
                      <a:pt x="36277" y="1596574"/>
                      <a:pt x="42010" y="1552647"/>
                    </a:cubicBezTo>
                    <a:cubicBezTo>
                      <a:pt x="42010" y="1550737"/>
                      <a:pt x="42010" y="1546922"/>
                      <a:pt x="42010" y="1546922"/>
                    </a:cubicBezTo>
                    <a:cubicBezTo>
                      <a:pt x="42010" y="1545011"/>
                      <a:pt x="42010" y="1541190"/>
                      <a:pt x="42010" y="1539279"/>
                    </a:cubicBezTo>
                    <a:cubicBezTo>
                      <a:pt x="45831" y="1516363"/>
                      <a:pt x="47742" y="1491537"/>
                      <a:pt x="51557" y="1468622"/>
                    </a:cubicBezTo>
                    <a:cubicBezTo>
                      <a:pt x="51557" y="1466711"/>
                      <a:pt x="51557" y="1462889"/>
                      <a:pt x="51557" y="1459068"/>
                    </a:cubicBezTo>
                    <a:cubicBezTo>
                      <a:pt x="55378" y="1438063"/>
                      <a:pt x="57289" y="1417052"/>
                      <a:pt x="61104" y="1396047"/>
                    </a:cubicBezTo>
                    <a:cubicBezTo>
                      <a:pt x="61104" y="1392226"/>
                      <a:pt x="61104" y="1390321"/>
                      <a:pt x="61104" y="1386500"/>
                    </a:cubicBezTo>
                    <a:cubicBezTo>
                      <a:pt x="61104" y="1384589"/>
                      <a:pt x="61104" y="1380768"/>
                      <a:pt x="61104" y="1380768"/>
                    </a:cubicBezTo>
                    <a:cubicBezTo>
                      <a:pt x="66836" y="1350209"/>
                      <a:pt x="70651" y="1321562"/>
                      <a:pt x="76383" y="1291010"/>
                    </a:cubicBezTo>
                    <a:cubicBezTo>
                      <a:pt x="78294" y="1287189"/>
                      <a:pt x="78294" y="1283367"/>
                      <a:pt x="78294" y="1279552"/>
                    </a:cubicBezTo>
                    <a:cubicBezTo>
                      <a:pt x="82109" y="1248994"/>
                      <a:pt x="87841" y="1220346"/>
                      <a:pt x="93566" y="1191699"/>
                    </a:cubicBezTo>
                    <a:cubicBezTo>
                      <a:pt x="93566" y="1189794"/>
                      <a:pt x="93566" y="1187877"/>
                      <a:pt x="93566" y="1185973"/>
                    </a:cubicBezTo>
                    <a:cubicBezTo>
                      <a:pt x="93566" y="1184062"/>
                      <a:pt x="93566" y="1182151"/>
                      <a:pt x="93566" y="1180241"/>
                    </a:cubicBezTo>
                    <a:cubicBezTo>
                      <a:pt x="97388" y="1159236"/>
                      <a:pt x="101209" y="1140135"/>
                      <a:pt x="105024" y="1121041"/>
                    </a:cubicBezTo>
                    <a:cubicBezTo>
                      <a:pt x="108846" y="1101941"/>
                      <a:pt x="112660" y="1082840"/>
                      <a:pt x="116482" y="1063746"/>
                    </a:cubicBezTo>
                    <a:cubicBezTo>
                      <a:pt x="118392" y="1058014"/>
                      <a:pt x="120303" y="1052288"/>
                      <a:pt x="120303" y="1046556"/>
                    </a:cubicBezTo>
                    <a:cubicBezTo>
                      <a:pt x="124125" y="1033188"/>
                      <a:pt x="126029" y="1017915"/>
                      <a:pt x="129850" y="1004540"/>
                    </a:cubicBezTo>
                    <a:cubicBezTo>
                      <a:pt x="131761" y="998814"/>
                      <a:pt x="133672" y="994993"/>
                      <a:pt x="133672" y="989267"/>
                    </a:cubicBezTo>
                    <a:cubicBezTo>
                      <a:pt x="137487" y="970167"/>
                      <a:pt x="143219" y="951073"/>
                      <a:pt x="147034" y="933883"/>
                    </a:cubicBezTo>
                    <a:cubicBezTo>
                      <a:pt x="147034" y="930061"/>
                      <a:pt x="147034" y="928150"/>
                      <a:pt x="147034" y="926240"/>
                    </a:cubicBezTo>
                    <a:cubicBezTo>
                      <a:pt x="152766" y="909056"/>
                      <a:pt x="156587" y="893777"/>
                      <a:pt x="160402" y="878498"/>
                    </a:cubicBezTo>
                    <a:cubicBezTo>
                      <a:pt x="160402" y="872766"/>
                      <a:pt x="164224" y="868951"/>
                      <a:pt x="164224" y="863219"/>
                    </a:cubicBezTo>
                    <a:cubicBezTo>
                      <a:pt x="168038" y="849850"/>
                      <a:pt x="171860" y="836482"/>
                      <a:pt x="175681" y="823113"/>
                    </a:cubicBezTo>
                    <a:cubicBezTo>
                      <a:pt x="177592" y="819292"/>
                      <a:pt x="179496" y="813566"/>
                      <a:pt x="179496" y="809745"/>
                    </a:cubicBezTo>
                    <a:cubicBezTo>
                      <a:pt x="185228" y="792555"/>
                      <a:pt x="189043" y="777276"/>
                      <a:pt x="194775" y="760093"/>
                    </a:cubicBezTo>
                    <a:cubicBezTo>
                      <a:pt x="196686" y="756271"/>
                      <a:pt x="198597" y="754360"/>
                      <a:pt x="198597" y="750545"/>
                    </a:cubicBezTo>
                    <a:cubicBezTo>
                      <a:pt x="202412" y="737170"/>
                      <a:pt x="208144" y="723809"/>
                      <a:pt x="211965" y="710433"/>
                    </a:cubicBezTo>
                    <a:cubicBezTo>
                      <a:pt x="213869" y="704708"/>
                      <a:pt x="217691" y="700886"/>
                      <a:pt x="217691" y="695161"/>
                    </a:cubicBezTo>
                    <a:cubicBezTo>
                      <a:pt x="221512" y="681792"/>
                      <a:pt x="227238" y="670328"/>
                      <a:pt x="231059" y="656966"/>
                    </a:cubicBezTo>
                    <a:cubicBezTo>
                      <a:pt x="232970" y="655055"/>
                      <a:pt x="234874" y="651234"/>
                      <a:pt x="234874" y="647412"/>
                    </a:cubicBezTo>
                    <a:cubicBezTo>
                      <a:pt x="240606" y="632133"/>
                      <a:pt x="246332" y="616861"/>
                      <a:pt x="252064" y="601581"/>
                    </a:cubicBezTo>
                    <a:cubicBezTo>
                      <a:pt x="253975" y="597760"/>
                      <a:pt x="255879" y="593939"/>
                      <a:pt x="255879" y="590124"/>
                    </a:cubicBezTo>
                    <a:cubicBezTo>
                      <a:pt x="259700" y="578666"/>
                      <a:pt x="265432" y="567202"/>
                      <a:pt x="269247" y="555744"/>
                    </a:cubicBezTo>
                    <a:cubicBezTo>
                      <a:pt x="271158" y="551929"/>
                      <a:pt x="274979" y="546197"/>
                      <a:pt x="274979" y="542376"/>
                    </a:cubicBezTo>
                    <a:cubicBezTo>
                      <a:pt x="280705" y="530918"/>
                      <a:pt x="284527" y="517549"/>
                      <a:pt x="290252" y="506091"/>
                    </a:cubicBezTo>
                    <a:cubicBezTo>
                      <a:pt x="292163" y="502270"/>
                      <a:pt x="292163" y="500359"/>
                      <a:pt x="292163" y="498449"/>
                    </a:cubicBezTo>
                    <a:cubicBezTo>
                      <a:pt x="299806" y="485087"/>
                      <a:pt x="305531" y="471712"/>
                      <a:pt x="311257" y="458350"/>
                    </a:cubicBezTo>
                    <a:cubicBezTo>
                      <a:pt x="313168" y="454528"/>
                      <a:pt x="316989" y="450707"/>
                      <a:pt x="316989" y="446885"/>
                    </a:cubicBezTo>
                    <a:cubicBezTo>
                      <a:pt x="320810" y="435428"/>
                      <a:pt x="324625" y="425881"/>
                      <a:pt x="330357" y="416334"/>
                    </a:cubicBezTo>
                    <a:cubicBezTo>
                      <a:pt x="332262" y="412512"/>
                      <a:pt x="334179" y="408691"/>
                      <a:pt x="336083" y="404869"/>
                    </a:cubicBezTo>
                    <a:cubicBezTo>
                      <a:pt x="343726" y="391507"/>
                      <a:pt x="349452" y="380043"/>
                      <a:pt x="355184" y="368585"/>
                    </a:cubicBezTo>
                    <a:cubicBezTo>
                      <a:pt x="355184" y="366675"/>
                      <a:pt x="355184" y="366675"/>
                      <a:pt x="355184" y="366675"/>
                    </a:cubicBezTo>
                    <a:cubicBezTo>
                      <a:pt x="360909" y="353306"/>
                      <a:pt x="368546" y="341848"/>
                      <a:pt x="374278" y="330391"/>
                    </a:cubicBezTo>
                    <a:cubicBezTo>
                      <a:pt x="376188" y="326569"/>
                      <a:pt x="378093" y="324665"/>
                      <a:pt x="380003" y="320844"/>
                    </a:cubicBezTo>
                    <a:cubicBezTo>
                      <a:pt x="385736" y="313207"/>
                      <a:pt x="389550" y="303654"/>
                      <a:pt x="395283" y="296017"/>
                    </a:cubicBezTo>
                    <a:cubicBezTo>
                      <a:pt x="397193" y="292196"/>
                      <a:pt x="399097" y="290285"/>
                      <a:pt x="401008" y="286464"/>
                    </a:cubicBezTo>
                    <a:cubicBezTo>
                      <a:pt x="408645" y="275006"/>
                      <a:pt x="414377" y="263548"/>
                      <a:pt x="422013" y="254001"/>
                    </a:cubicBezTo>
                    <a:cubicBezTo>
                      <a:pt x="422013" y="252090"/>
                      <a:pt x="422013" y="252090"/>
                      <a:pt x="422013" y="252090"/>
                    </a:cubicBezTo>
                    <a:cubicBezTo>
                      <a:pt x="427745" y="242543"/>
                      <a:pt x="435381" y="232990"/>
                      <a:pt x="441114" y="223443"/>
                    </a:cubicBezTo>
                    <a:cubicBezTo>
                      <a:pt x="443018" y="219621"/>
                      <a:pt x="444928" y="215806"/>
                      <a:pt x="446839" y="213896"/>
                    </a:cubicBezTo>
                    <a:cubicBezTo>
                      <a:pt x="452571" y="206259"/>
                      <a:pt x="458297" y="200527"/>
                      <a:pt x="464029" y="192884"/>
                    </a:cubicBezTo>
                    <a:cubicBezTo>
                      <a:pt x="465933" y="190980"/>
                      <a:pt x="467844" y="187159"/>
                      <a:pt x="469755" y="185248"/>
                    </a:cubicBezTo>
                    <a:cubicBezTo>
                      <a:pt x="475480" y="175701"/>
                      <a:pt x="483123" y="166147"/>
                      <a:pt x="490759" y="158511"/>
                    </a:cubicBezTo>
                    <a:cubicBezTo>
                      <a:pt x="492670" y="156600"/>
                      <a:pt x="494581" y="154690"/>
                      <a:pt x="494581" y="154690"/>
                    </a:cubicBezTo>
                    <a:cubicBezTo>
                      <a:pt x="500306" y="147053"/>
                      <a:pt x="507949" y="139417"/>
                      <a:pt x="513675" y="133685"/>
                    </a:cubicBezTo>
                    <a:cubicBezTo>
                      <a:pt x="517496" y="129863"/>
                      <a:pt x="519407" y="127953"/>
                      <a:pt x="521311" y="126042"/>
                    </a:cubicBezTo>
                    <a:cubicBezTo>
                      <a:pt x="527043" y="120316"/>
                      <a:pt x="532769" y="114584"/>
                      <a:pt x="538501" y="108859"/>
                    </a:cubicBezTo>
                    <a:cubicBezTo>
                      <a:pt x="540412" y="106948"/>
                      <a:pt x="544227" y="103127"/>
                      <a:pt x="544227" y="103127"/>
                    </a:cubicBezTo>
                    <a:cubicBezTo>
                      <a:pt x="551863" y="97401"/>
                      <a:pt x="559506" y="89758"/>
                      <a:pt x="567142" y="84032"/>
                    </a:cubicBezTo>
                    <a:cubicBezTo>
                      <a:pt x="569053" y="82122"/>
                      <a:pt x="572874" y="80211"/>
                      <a:pt x="572874" y="80211"/>
                    </a:cubicBezTo>
                    <a:cubicBezTo>
                      <a:pt x="580511" y="76390"/>
                      <a:pt x="586236" y="70664"/>
                      <a:pt x="591968" y="66843"/>
                    </a:cubicBezTo>
                    <a:cubicBezTo>
                      <a:pt x="595790" y="64932"/>
                      <a:pt x="597694" y="61110"/>
                      <a:pt x="599605" y="61110"/>
                    </a:cubicBezTo>
                    <a:cubicBezTo>
                      <a:pt x="605337" y="55385"/>
                      <a:pt x="612973" y="51563"/>
                      <a:pt x="618699" y="47742"/>
                    </a:cubicBezTo>
                    <a:cubicBezTo>
                      <a:pt x="618699" y="45838"/>
                      <a:pt x="622520" y="43927"/>
                      <a:pt x="622520" y="43927"/>
                    </a:cubicBezTo>
                    <a:cubicBezTo>
                      <a:pt x="630163" y="38195"/>
                      <a:pt x="637799" y="34380"/>
                      <a:pt x="645436" y="30559"/>
                    </a:cubicBezTo>
                    <a:cubicBezTo>
                      <a:pt x="647346" y="28648"/>
                      <a:pt x="649257" y="26737"/>
                      <a:pt x="651168" y="26737"/>
                    </a:cubicBezTo>
                    <a:cubicBezTo>
                      <a:pt x="658804" y="24826"/>
                      <a:pt x="664530" y="21005"/>
                      <a:pt x="670262" y="19101"/>
                    </a:cubicBezTo>
                    <a:cubicBezTo>
                      <a:pt x="672173" y="17190"/>
                      <a:pt x="675988" y="15279"/>
                      <a:pt x="677898" y="15279"/>
                    </a:cubicBezTo>
                    <a:cubicBezTo>
                      <a:pt x="685535" y="11458"/>
                      <a:pt x="691267" y="9547"/>
                      <a:pt x="698903" y="7636"/>
                    </a:cubicBezTo>
                    <a:cubicBezTo>
                      <a:pt x="700814" y="7636"/>
                      <a:pt x="702724" y="7636"/>
                      <a:pt x="702724" y="7636"/>
                    </a:cubicBezTo>
                    <a:cubicBezTo>
                      <a:pt x="712272" y="5732"/>
                      <a:pt x="719908" y="1911"/>
                      <a:pt x="727551" y="1911"/>
                    </a:cubicBezTo>
                    <a:cubicBezTo>
                      <a:pt x="731366" y="1911"/>
                      <a:pt x="733276" y="1911"/>
                      <a:pt x="735187" y="1911"/>
                    </a:cubicBezTo>
                    <a:cubicBezTo>
                      <a:pt x="742823" y="0"/>
                      <a:pt x="748555" y="0"/>
                      <a:pt x="754281" y="0"/>
                    </a:cubicBezTo>
                    <a:close/>
                  </a:path>
                </a:pathLst>
              </a:custGeom>
              <a:solidFill>
                <a:srgbClr val="3D8E92"/>
              </a:solidFill>
              <a:ln w="0" cap="flat">
                <a:noFill/>
                <a:prstDash val="solid"/>
                <a:miter/>
              </a:ln>
            </p:spPr>
            <p:txBody>
              <a:bodyPr wrap="square" rtlCol="0" anchor="ctr">
                <a:noAutofit/>
              </a:bodyPr>
              <a:lstStyle/>
              <a:p>
                <a:pPr>
                  <a:defRPr/>
                </a:pPr>
                <a:endParaRPr lang="en-US" sz="1350" kern="0">
                  <a:solidFill>
                    <a:srgbClr val="000000"/>
                  </a:solidFill>
                  <a:latin typeface="Calibri" panose="020F0502020204030204"/>
                </a:endParaRPr>
              </a:p>
            </p:txBody>
          </p:sp>
          <p:sp>
            <p:nvSpPr>
              <p:cNvPr id="47" name="Freeform: Shape 46">
                <a:extLst>
                  <a:ext uri="{FF2B5EF4-FFF2-40B4-BE49-F238E27FC236}">
                    <a16:creationId xmlns:a16="http://schemas.microsoft.com/office/drawing/2014/main" id="{C7C87716-41EB-A131-B296-C56B7EEA8FD8}"/>
                  </a:ext>
                </a:extLst>
              </p:cNvPr>
              <p:cNvSpPr/>
              <p:nvPr/>
            </p:nvSpPr>
            <p:spPr>
              <a:xfrm>
                <a:off x="851666" y="1625227"/>
                <a:ext cx="1787165" cy="2606845"/>
              </a:xfrm>
              <a:custGeom>
                <a:avLst/>
                <a:gdLst>
                  <a:gd name="connsiteX0" fmla="*/ 893579 w 1787165"/>
                  <a:gd name="connsiteY0" fmla="*/ 0 h 2606845"/>
                  <a:gd name="connsiteX1" fmla="*/ 1782640 w 1787165"/>
                  <a:gd name="connsiteY1" fmla="*/ 2345931 h 2606845"/>
                  <a:gd name="connsiteX2" fmla="*/ 1787165 w 1787165"/>
                  <a:gd name="connsiteY2" fmla="*/ 2606845 h 2606845"/>
                  <a:gd name="connsiteX3" fmla="*/ 1687867 w 1787165"/>
                  <a:gd name="connsiteY3" fmla="*/ 2606845 h 2606845"/>
                  <a:gd name="connsiteX4" fmla="*/ 1683870 w 1787165"/>
                  <a:gd name="connsiteY4" fmla="*/ 2375649 h 2606845"/>
                  <a:gd name="connsiteX5" fmla="*/ 893579 w 1787165"/>
                  <a:gd name="connsiteY5" fmla="*/ 292196 h 2606845"/>
                  <a:gd name="connsiteX6" fmla="*/ 103316 w 1787165"/>
                  <a:gd name="connsiteY6" fmla="*/ 2375649 h 2606845"/>
                  <a:gd name="connsiteX7" fmla="*/ 99299 w 1787165"/>
                  <a:gd name="connsiteY7" fmla="*/ 2606845 h 2606845"/>
                  <a:gd name="connsiteX8" fmla="*/ 0 w 1787165"/>
                  <a:gd name="connsiteY8" fmla="*/ 2606845 h 2606845"/>
                  <a:gd name="connsiteX9" fmla="*/ 4525 w 1787165"/>
                  <a:gd name="connsiteY9" fmla="*/ 2345931 h 2606845"/>
                  <a:gd name="connsiteX10" fmla="*/ 893579 w 1787165"/>
                  <a:gd name="connsiteY10" fmla="*/ 0 h 26068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787165" h="2606845">
                    <a:moveTo>
                      <a:pt x="893579" y="0"/>
                    </a:moveTo>
                    <a:cubicBezTo>
                      <a:pt x="1355464" y="0"/>
                      <a:pt x="1736780" y="1030609"/>
                      <a:pt x="1782640" y="2345931"/>
                    </a:cubicBezTo>
                    <a:lnTo>
                      <a:pt x="1787165" y="2606845"/>
                    </a:lnTo>
                    <a:lnTo>
                      <a:pt x="1687867" y="2606845"/>
                    </a:lnTo>
                    <a:lnTo>
                      <a:pt x="1683870" y="2375649"/>
                    </a:lnTo>
                    <a:cubicBezTo>
                      <a:pt x="1643240" y="1206982"/>
                      <a:pt x="1305332" y="292196"/>
                      <a:pt x="893579" y="292196"/>
                    </a:cubicBezTo>
                    <a:cubicBezTo>
                      <a:pt x="483618" y="292196"/>
                      <a:pt x="144149" y="1206982"/>
                      <a:pt x="103316" y="2375649"/>
                    </a:cubicBezTo>
                    <a:lnTo>
                      <a:pt x="99299" y="2606845"/>
                    </a:lnTo>
                    <a:lnTo>
                      <a:pt x="0" y="2606845"/>
                    </a:lnTo>
                    <a:lnTo>
                      <a:pt x="4525" y="2345931"/>
                    </a:lnTo>
                    <a:cubicBezTo>
                      <a:pt x="50385" y="1030609"/>
                      <a:pt x="431701" y="0"/>
                      <a:pt x="893579" y="0"/>
                    </a:cubicBezTo>
                    <a:close/>
                  </a:path>
                </a:pathLst>
              </a:custGeom>
              <a:solidFill>
                <a:srgbClr val="6CB4B8"/>
              </a:solidFill>
              <a:ln w="0" cap="flat">
                <a:noFill/>
                <a:prstDash val="solid"/>
                <a:miter/>
              </a:ln>
            </p:spPr>
            <p:txBody>
              <a:bodyPr wrap="square" rtlCol="0" anchor="ctr">
                <a:noAutofit/>
              </a:bodyPr>
              <a:lstStyle/>
              <a:p>
                <a:pPr>
                  <a:defRPr/>
                </a:pPr>
                <a:endParaRPr lang="en-US" sz="1350" kern="0">
                  <a:solidFill>
                    <a:srgbClr val="000000"/>
                  </a:solidFill>
                  <a:latin typeface="Calibri" panose="020F0502020204030204"/>
                </a:endParaRPr>
              </a:p>
            </p:txBody>
          </p:sp>
          <p:sp>
            <p:nvSpPr>
              <p:cNvPr id="48" name="Freeform: Shape 47">
                <a:extLst>
                  <a:ext uri="{FF2B5EF4-FFF2-40B4-BE49-F238E27FC236}">
                    <a16:creationId xmlns:a16="http://schemas.microsoft.com/office/drawing/2014/main" id="{3BC0E3FD-5F07-4CC7-FAB5-195C5D842A65}"/>
                  </a:ext>
                </a:extLst>
              </p:cNvPr>
              <p:cNvSpPr/>
              <p:nvPr/>
            </p:nvSpPr>
            <p:spPr>
              <a:xfrm>
                <a:off x="1785717" y="1625227"/>
                <a:ext cx="1774882" cy="2606839"/>
              </a:xfrm>
              <a:custGeom>
                <a:avLst/>
                <a:gdLst>
                  <a:gd name="connsiteX0" fmla="*/ 2538 w 1774882"/>
                  <a:gd name="connsiteY0" fmla="*/ 577 h 2599235"/>
                  <a:gd name="connsiteX1" fmla="*/ 8525 w 1774882"/>
                  <a:gd name="connsiteY1" fmla="*/ 1937 h 2599235"/>
                  <a:gd name="connsiteX2" fmla="*/ 936582 w 1774882"/>
                  <a:gd name="connsiteY2" fmla="*/ 1937 h 2599235"/>
                  <a:gd name="connsiteX3" fmla="*/ 967134 w 1774882"/>
                  <a:gd name="connsiteY3" fmla="*/ 1937 h 2599235"/>
                  <a:gd name="connsiteX4" fmla="*/ 970956 w 1774882"/>
                  <a:gd name="connsiteY4" fmla="*/ 1937 h 2599235"/>
                  <a:gd name="connsiteX5" fmla="*/ 976681 w 1774882"/>
                  <a:gd name="connsiteY5" fmla="*/ 1937 h 2599235"/>
                  <a:gd name="connsiteX6" fmla="*/ 988139 w 1774882"/>
                  <a:gd name="connsiteY6" fmla="*/ 1937 h 2599235"/>
                  <a:gd name="connsiteX7" fmla="*/ 999597 w 1774882"/>
                  <a:gd name="connsiteY7" fmla="*/ 3848 h 2599235"/>
                  <a:gd name="connsiteX8" fmla="*/ 1011054 w 1774882"/>
                  <a:gd name="connsiteY8" fmla="*/ 5759 h 2599235"/>
                  <a:gd name="connsiteX9" fmla="*/ 1016780 w 1774882"/>
                  <a:gd name="connsiteY9" fmla="*/ 5759 h 2599235"/>
                  <a:gd name="connsiteX10" fmla="*/ 1022512 w 1774882"/>
                  <a:gd name="connsiteY10" fmla="*/ 5759 h 2599235"/>
                  <a:gd name="connsiteX11" fmla="*/ 1033970 w 1774882"/>
                  <a:gd name="connsiteY11" fmla="*/ 9580 h 2599235"/>
                  <a:gd name="connsiteX12" fmla="*/ 1045428 w 1774882"/>
                  <a:gd name="connsiteY12" fmla="*/ 13395 h 2599235"/>
                  <a:gd name="connsiteX13" fmla="*/ 1056885 w 1774882"/>
                  <a:gd name="connsiteY13" fmla="*/ 17216 h 2599235"/>
                  <a:gd name="connsiteX14" fmla="*/ 1062611 w 1774882"/>
                  <a:gd name="connsiteY14" fmla="*/ 19127 h 2599235"/>
                  <a:gd name="connsiteX15" fmla="*/ 1066432 w 1774882"/>
                  <a:gd name="connsiteY15" fmla="*/ 21038 h 2599235"/>
                  <a:gd name="connsiteX16" fmla="*/ 1079794 w 1774882"/>
                  <a:gd name="connsiteY16" fmla="*/ 26770 h 2599235"/>
                  <a:gd name="connsiteX17" fmla="*/ 1089348 w 1774882"/>
                  <a:gd name="connsiteY17" fmla="*/ 32495 h 2599235"/>
                  <a:gd name="connsiteX18" fmla="*/ 1102716 w 1774882"/>
                  <a:gd name="connsiteY18" fmla="*/ 40132 h 2599235"/>
                  <a:gd name="connsiteX19" fmla="*/ 1110353 w 1774882"/>
                  <a:gd name="connsiteY19" fmla="*/ 43953 h 2599235"/>
                  <a:gd name="connsiteX20" fmla="*/ 1112263 w 1774882"/>
                  <a:gd name="connsiteY20" fmla="*/ 43953 h 2599235"/>
                  <a:gd name="connsiteX21" fmla="*/ 1129447 w 1774882"/>
                  <a:gd name="connsiteY21" fmla="*/ 55411 h 2599235"/>
                  <a:gd name="connsiteX22" fmla="*/ 1135179 w 1774882"/>
                  <a:gd name="connsiteY22" fmla="*/ 59232 h 2599235"/>
                  <a:gd name="connsiteX23" fmla="*/ 1158088 w 1774882"/>
                  <a:gd name="connsiteY23" fmla="*/ 76422 h 2599235"/>
                  <a:gd name="connsiteX24" fmla="*/ 1161909 w 1774882"/>
                  <a:gd name="connsiteY24" fmla="*/ 78333 h 2599235"/>
                  <a:gd name="connsiteX25" fmla="*/ 1182914 w 1774882"/>
                  <a:gd name="connsiteY25" fmla="*/ 95517 h 2599235"/>
                  <a:gd name="connsiteX26" fmla="*/ 1190557 w 1774882"/>
                  <a:gd name="connsiteY26" fmla="*/ 103159 h 2599235"/>
                  <a:gd name="connsiteX27" fmla="*/ 1207740 w 1774882"/>
                  <a:gd name="connsiteY27" fmla="*/ 118432 h 2599235"/>
                  <a:gd name="connsiteX28" fmla="*/ 1211562 w 1774882"/>
                  <a:gd name="connsiteY28" fmla="*/ 122253 h 2599235"/>
                  <a:gd name="connsiteX29" fmla="*/ 1215377 w 1774882"/>
                  <a:gd name="connsiteY29" fmla="*/ 126075 h 2599235"/>
                  <a:gd name="connsiteX30" fmla="*/ 1242113 w 1774882"/>
                  <a:gd name="connsiteY30" fmla="*/ 152812 h 2599235"/>
                  <a:gd name="connsiteX31" fmla="*/ 1266940 w 1774882"/>
                  <a:gd name="connsiteY31" fmla="*/ 181460 h 2599235"/>
                  <a:gd name="connsiteX32" fmla="*/ 1270755 w 1774882"/>
                  <a:gd name="connsiteY32" fmla="*/ 185274 h 2599235"/>
                  <a:gd name="connsiteX33" fmla="*/ 1274576 w 1774882"/>
                  <a:gd name="connsiteY33" fmla="*/ 189096 h 2599235"/>
                  <a:gd name="connsiteX34" fmla="*/ 1303217 w 1774882"/>
                  <a:gd name="connsiteY34" fmla="*/ 225386 h 2599235"/>
                  <a:gd name="connsiteX35" fmla="*/ 1307039 w 1774882"/>
                  <a:gd name="connsiteY35" fmla="*/ 229201 h 2599235"/>
                  <a:gd name="connsiteX36" fmla="*/ 1333769 w 1774882"/>
                  <a:gd name="connsiteY36" fmla="*/ 267396 h 2599235"/>
                  <a:gd name="connsiteX37" fmla="*/ 1337590 w 1774882"/>
                  <a:gd name="connsiteY37" fmla="*/ 271217 h 2599235"/>
                  <a:gd name="connsiteX38" fmla="*/ 1337590 w 1774882"/>
                  <a:gd name="connsiteY38" fmla="*/ 273128 h 2599235"/>
                  <a:gd name="connsiteX39" fmla="*/ 1368142 w 1774882"/>
                  <a:gd name="connsiteY39" fmla="*/ 320870 h 2599235"/>
                  <a:gd name="connsiteX40" fmla="*/ 1373874 w 1774882"/>
                  <a:gd name="connsiteY40" fmla="*/ 328513 h 2599235"/>
                  <a:gd name="connsiteX41" fmla="*/ 1404426 w 1774882"/>
                  <a:gd name="connsiteY41" fmla="*/ 380076 h 2599235"/>
                  <a:gd name="connsiteX42" fmla="*/ 1406337 w 1774882"/>
                  <a:gd name="connsiteY42" fmla="*/ 383897 h 2599235"/>
                  <a:gd name="connsiteX43" fmla="*/ 1408248 w 1774882"/>
                  <a:gd name="connsiteY43" fmla="*/ 389623 h 2599235"/>
                  <a:gd name="connsiteX44" fmla="*/ 1434978 w 1774882"/>
                  <a:gd name="connsiteY44" fmla="*/ 439275 h 2599235"/>
                  <a:gd name="connsiteX45" fmla="*/ 1438799 w 1774882"/>
                  <a:gd name="connsiteY45" fmla="*/ 445008 h 2599235"/>
                  <a:gd name="connsiteX46" fmla="*/ 1463619 w 1774882"/>
                  <a:gd name="connsiteY46" fmla="*/ 494660 h 2599235"/>
                  <a:gd name="connsiteX47" fmla="*/ 1465536 w 1774882"/>
                  <a:gd name="connsiteY47" fmla="*/ 500392 h 2599235"/>
                  <a:gd name="connsiteX48" fmla="*/ 1465536 w 1774882"/>
                  <a:gd name="connsiteY48" fmla="*/ 504214 h 2599235"/>
                  <a:gd name="connsiteX49" fmla="*/ 1480809 w 1774882"/>
                  <a:gd name="connsiteY49" fmla="*/ 538587 h 2599235"/>
                  <a:gd name="connsiteX50" fmla="*/ 1484630 w 1774882"/>
                  <a:gd name="connsiteY50" fmla="*/ 546223 h 2599235"/>
                  <a:gd name="connsiteX51" fmla="*/ 1503724 w 1774882"/>
                  <a:gd name="connsiteY51" fmla="*/ 590150 h 2599235"/>
                  <a:gd name="connsiteX52" fmla="*/ 1503724 w 1774882"/>
                  <a:gd name="connsiteY52" fmla="*/ 592061 h 2599235"/>
                  <a:gd name="connsiteX53" fmla="*/ 1503724 w 1774882"/>
                  <a:gd name="connsiteY53" fmla="*/ 595882 h 2599235"/>
                  <a:gd name="connsiteX54" fmla="*/ 1528551 w 1774882"/>
                  <a:gd name="connsiteY54" fmla="*/ 658903 h 2599235"/>
                  <a:gd name="connsiteX55" fmla="*/ 1528551 w 1774882"/>
                  <a:gd name="connsiteY55" fmla="*/ 662718 h 2599235"/>
                  <a:gd name="connsiteX56" fmla="*/ 1549555 w 1774882"/>
                  <a:gd name="connsiteY56" fmla="*/ 720013 h 2599235"/>
                  <a:gd name="connsiteX57" fmla="*/ 1551466 w 1774882"/>
                  <a:gd name="connsiteY57" fmla="*/ 725746 h 2599235"/>
                  <a:gd name="connsiteX58" fmla="*/ 1555281 w 1774882"/>
                  <a:gd name="connsiteY58" fmla="*/ 735293 h 2599235"/>
                  <a:gd name="connsiteX59" fmla="*/ 1566739 w 1774882"/>
                  <a:gd name="connsiteY59" fmla="*/ 769672 h 2599235"/>
                  <a:gd name="connsiteX60" fmla="*/ 1570560 w 1774882"/>
                  <a:gd name="connsiteY60" fmla="*/ 781130 h 2599235"/>
                  <a:gd name="connsiteX61" fmla="*/ 1572471 w 1774882"/>
                  <a:gd name="connsiteY61" fmla="*/ 788766 h 2599235"/>
                  <a:gd name="connsiteX62" fmla="*/ 1582018 w 1774882"/>
                  <a:gd name="connsiteY62" fmla="*/ 817414 h 2599235"/>
                  <a:gd name="connsiteX63" fmla="*/ 1585833 w 1774882"/>
                  <a:gd name="connsiteY63" fmla="*/ 832693 h 2599235"/>
                  <a:gd name="connsiteX64" fmla="*/ 1585833 w 1774882"/>
                  <a:gd name="connsiteY64" fmla="*/ 838419 h 2599235"/>
                  <a:gd name="connsiteX65" fmla="*/ 1595380 w 1774882"/>
                  <a:gd name="connsiteY65" fmla="*/ 870888 h 2599235"/>
                  <a:gd name="connsiteX66" fmla="*/ 1599201 w 1774882"/>
                  <a:gd name="connsiteY66" fmla="*/ 886167 h 2599235"/>
                  <a:gd name="connsiteX67" fmla="*/ 1599201 w 1774882"/>
                  <a:gd name="connsiteY67" fmla="*/ 889982 h 2599235"/>
                  <a:gd name="connsiteX68" fmla="*/ 1604933 w 1774882"/>
                  <a:gd name="connsiteY68" fmla="*/ 912904 h 2599235"/>
                  <a:gd name="connsiteX69" fmla="*/ 1610659 w 1774882"/>
                  <a:gd name="connsiteY69" fmla="*/ 933909 h 2599235"/>
                  <a:gd name="connsiteX70" fmla="*/ 1610659 w 1774882"/>
                  <a:gd name="connsiteY70" fmla="*/ 937730 h 2599235"/>
                  <a:gd name="connsiteX71" fmla="*/ 1616391 w 1774882"/>
                  <a:gd name="connsiteY71" fmla="*/ 956824 h 2599235"/>
                  <a:gd name="connsiteX72" fmla="*/ 1622117 w 1774882"/>
                  <a:gd name="connsiteY72" fmla="*/ 979747 h 2599235"/>
                  <a:gd name="connsiteX73" fmla="*/ 1622117 w 1774882"/>
                  <a:gd name="connsiteY73" fmla="*/ 983561 h 2599235"/>
                  <a:gd name="connsiteX74" fmla="*/ 1627849 w 1774882"/>
                  <a:gd name="connsiteY74" fmla="*/ 1004573 h 2599235"/>
                  <a:gd name="connsiteX75" fmla="*/ 1633574 w 1774882"/>
                  <a:gd name="connsiteY75" fmla="*/ 1025578 h 2599235"/>
                  <a:gd name="connsiteX76" fmla="*/ 1633574 w 1774882"/>
                  <a:gd name="connsiteY76" fmla="*/ 1031310 h 2599235"/>
                  <a:gd name="connsiteX77" fmla="*/ 1639307 w 1774882"/>
                  <a:gd name="connsiteY77" fmla="*/ 1058047 h 2599235"/>
                  <a:gd name="connsiteX78" fmla="*/ 1645032 w 1774882"/>
                  <a:gd name="connsiteY78" fmla="*/ 1077147 h 2599235"/>
                  <a:gd name="connsiteX79" fmla="*/ 1645032 w 1774882"/>
                  <a:gd name="connsiteY79" fmla="*/ 1082873 h 2599235"/>
                  <a:gd name="connsiteX80" fmla="*/ 1654579 w 1774882"/>
                  <a:gd name="connsiteY80" fmla="*/ 1124889 h 2599235"/>
                  <a:gd name="connsiteX81" fmla="*/ 1656490 w 1774882"/>
                  <a:gd name="connsiteY81" fmla="*/ 1136347 h 2599235"/>
                  <a:gd name="connsiteX82" fmla="*/ 1669858 w 1774882"/>
                  <a:gd name="connsiteY82" fmla="*/ 1193642 h 2599235"/>
                  <a:gd name="connsiteX83" fmla="*/ 1669858 w 1774882"/>
                  <a:gd name="connsiteY83" fmla="*/ 1195546 h 2599235"/>
                  <a:gd name="connsiteX84" fmla="*/ 1692774 w 1774882"/>
                  <a:gd name="connsiteY84" fmla="*/ 1306316 h 2599235"/>
                  <a:gd name="connsiteX85" fmla="*/ 1692774 w 1774882"/>
                  <a:gd name="connsiteY85" fmla="*/ 1310137 h 2599235"/>
                  <a:gd name="connsiteX86" fmla="*/ 1694685 w 1774882"/>
                  <a:gd name="connsiteY86" fmla="*/ 1323505 h 2599235"/>
                  <a:gd name="connsiteX87" fmla="*/ 1704232 w 1774882"/>
                  <a:gd name="connsiteY87" fmla="*/ 1371247 h 2599235"/>
                  <a:gd name="connsiteX88" fmla="*/ 1708046 w 1774882"/>
                  <a:gd name="connsiteY88" fmla="*/ 1392259 h 2599235"/>
                  <a:gd name="connsiteX89" fmla="*/ 1717593 w 1774882"/>
                  <a:gd name="connsiteY89" fmla="*/ 1441911 h 2599235"/>
                  <a:gd name="connsiteX90" fmla="*/ 1719504 w 1774882"/>
                  <a:gd name="connsiteY90" fmla="*/ 1455279 h 2599235"/>
                  <a:gd name="connsiteX91" fmla="*/ 1719504 w 1774882"/>
                  <a:gd name="connsiteY91" fmla="*/ 1459101 h 2599235"/>
                  <a:gd name="connsiteX92" fmla="*/ 1736694 w 1774882"/>
                  <a:gd name="connsiteY92" fmla="*/ 1567953 h 2599235"/>
                  <a:gd name="connsiteX93" fmla="*/ 1736694 w 1774882"/>
                  <a:gd name="connsiteY93" fmla="*/ 1573685 h 2599235"/>
                  <a:gd name="connsiteX94" fmla="*/ 1736694 w 1774882"/>
                  <a:gd name="connsiteY94" fmla="*/ 1577506 h 2599235"/>
                  <a:gd name="connsiteX95" fmla="*/ 1738598 w 1774882"/>
                  <a:gd name="connsiteY95" fmla="*/ 1596600 h 2599235"/>
                  <a:gd name="connsiteX96" fmla="*/ 1742420 w 1774882"/>
                  <a:gd name="connsiteY96" fmla="*/ 1625248 h 2599235"/>
                  <a:gd name="connsiteX97" fmla="*/ 1742420 w 1774882"/>
                  <a:gd name="connsiteY97" fmla="*/ 1634795 h 2599235"/>
                  <a:gd name="connsiteX98" fmla="*/ 1744330 w 1774882"/>
                  <a:gd name="connsiteY98" fmla="*/ 1651985 h 2599235"/>
                  <a:gd name="connsiteX99" fmla="*/ 1746241 w 1774882"/>
                  <a:gd name="connsiteY99" fmla="*/ 1672996 h 2599235"/>
                  <a:gd name="connsiteX100" fmla="*/ 1748152 w 1774882"/>
                  <a:gd name="connsiteY100" fmla="*/ 1690180 h 2599235"/>
                  <a:gd name="connsiteX101" fmla="*/ 1750056 w 1774882"/>
                  <a:gd name="connsiteY101" fmla="*/ 1709280 h 2599235"/>
                  <a:gd name="connsiteX102" fmla="*/ 1750056 w 1774882"/>
                  <a:gd name="connsiteY102" fmla="*/ 1720738 h 2599235"/>
                  <a:gd name="connsiteX103" fmla="*/ 1753877 w 1774882"/>
                  <a:gd name="connsiteY103" fmla="*/ 1749386 h 2599235"/>
                  <a:gd name="connsiteX104" fmla="*/ 1753877 w 1774882"/>
                  <a:gd name="connsiteY104" fmla="*/ 1764665 h 2599235"/>
                  <a:gd name="connsiteX105" fmla="*/ 1753877 w 1774882"/>
                  <a:gd name="connsiteY105" fmla="*/ 1768480 h 2599235"/>
                  <a:gd name="connsiteX106" fmla="*/ 1757699 w 1774882"/>
                  <a:gd name="connsiteY106" fmla="*/ 1804770 h 2599235"/>
                  <a:gd name="connsiteX107" fmla="*/ 1757699 w 1774882"/>
                  <a:gd name="connsiteY107" fmla="*/ 1816228 h 2599235"/>
                  <a:gd name="connsiteX108" fmla="*/ 1757699 w 1774882"/>
                  <a:gd name="connsiteY108" fmla="*/ 1827686 h 2599235"/>
                  <a:gd name="connsiteX109" fmla="*/ 1757699 w 1774882"/>
                  <a:gd name="connsiteY109" fmla="*/ 1841054 h 2599235"/>
                  <a:gd name="connsiteX110" fmla="*/ 1761520 w 1774882"/>
                  <a:gd name="connsiteY110" fmla="*/ 1877338 h 2599235"/>
                  <a:gd name="connsiteX111" fmla="*/ 1761520 w 1774882"/>
                  <a:gd name="connsiteY111" fmla="*/ 1881160 h 2599235"/>
                  <a:gd name="connsiteX112" fmla="*/ 1761520 w 1774882"/>
                  <a:gd name="connsiteY112" fmla="*/ 1888796 h 2599235"/>
                  <a:gd name="connsiteX113" fmla="*/ 1763424 w 1774882"/>
                  <a:gd name="connsiteY113" fmla="*/ 1915540 h 2599235"/>
                  <a:gd name="connsiteX114" fmla="*/ 1765335 w 1774882"/>
                  <a:gd name="connsiteY114" fmla="*/ 1942270 h 2599235"/>
                  <a:gd name="connsiteX115" fmla="*/ 1765335 w 1774882"/>
                  <a:gd name="connsiteY115" fmla="*/ 1949913 h 2599235"/>
                  <a:gd name="connsiteX116" fmla="*/ 1765335 w 1774882"/>
                  <a:gd name="connsiteY116" fmla="*/ 1953734 h 2599235"/>
                  <a:gd name="connsiteX117" fmla="*/ 1769157 w 1774882"/>
                  <a:gd name="connsiteY117" fmla="*/ 1990018 h 2599235"/>
                  <a:gd name="connsiteX118" fmla="*/ 1769157 w 1774882"/>
                  <a:gd name="connsiteY118" fmla="*/ 2005298 h 2599235"/>
                  <a:gd name="connsiteX119" fmla="*/ 1769157 w 1774882"/>
                  <a:gd name="connsiteY119" fmla="*/ 2016755 h 2599235"/>
                  <a:gd name="connsiteX120" fmla="*/ 1769157 w 1774882"/>
                  <a:gd name="connsiteY120" fmla="*/ 2028213 h 2599235"/>
                  <a:gd name="connsiteX121" fmla="*/ 1771067 w 1774882"/>
                  <a:gd name="connsiteY121" fmla="*/ 2066408 h 2599235"/>
                  <a:gd name="connsiteX122" fmla="*/ 1771067 w 1774882"/>
                  <a:gd name="connsiteY122" fmla="*/ 2072140 h 2599235"/>
                  <a:gd name="connsiteX123" fmla="*/ 1771067 w 1774882"/>
                  <a:gd name="connsiteY123" fmla="*/ 2081687 h 2599235"/>
                  <a:gd name="connsiteX124" fmla="*/ 1771067 w 1774882"/>
                  <a:gd name="connsiteY124" fmla="*/ 2104602 h 2599235"/>
                  <a:gd name="connsiteX125" fmla="*/ 1772971 w 1774882"/>
                  <a:gd name="connsiteY125" fmla="*/ 2137072 h 2599235"/>
                  <a:gd name="connsiteX126" fmla="*/ 1772971 w 1774882"/>
                  <a:gd name="connsiteY126" fmla="*/ 2140886 h 2599235"/>
                  <a:gd name="connsiteX127" fmla="*/ 1774882 w 1774882"/>
                  <a:gd name="connsiteY127" fmla="*/ 2179081 h 2599235"/>
                  <a:gd name="connsiteX128" fmla="*/ 1774882 w 1774882"/>
                  <a:gd name="connsiteY128" fmla="*/ 2194360 h 2599235"/>
                  <a:gd name="connsiteX129" fmla="*/ 1774882 w 1774882"/>
                  <a:gd name="connsiteY129" fmla="*/ 2211550 h 2599235"/>
                  <a:gd name="connsiteX130" fmla="*/ 1774882 w 1774882"/>
                  <a:gd name="connsiteY130" fmla="*/ 2226829 h 2599235"/>
                  <a:gd name="connsiteX131" fmla="*/ 1774882 w 1774882"/>
                  <a:gd name="connsiteY131" fmla="*/ 2261203 h 2599235"/>
                  <a:gd name="connsiteX132" fmla="*/ 1774882 w 1774882"/>
                  <a:gd name="connsiteY132" fmla="*/ 2270756 h 2599235"/>
                  <a:gd name="connsiteX133" fmla="*/ 1774882 w 1774882"/>
                  <a:gd name="connsiteY133" fmla="*/ 2272667 h 2599235"/>
                  <a:gd name="connsiteX134" fmla="*/ 1774882 w 1774882"/>
                  <a:gd name="connsiteY134" fmla="*/ 2320409 h 2599235"/>
                  <a:gd name="connsiteX135" fmla="*/ 1774882 w 1774882"/>
                  <a:gd name="connsiteY135" fmla="*/ 2329956 h 2599235"/>
                  <a:gd name="connsiteX136" fmla="*/ 1774882 w 1774882"/>
                  <a:gd name="connsiteY136" fmla="*/ 2345235 h 2599235"/>
                  <a:gd name="connsiteX137" fmla="*/ 1774882 w 1774882"/>
                  <a:gd name="connsiteY137" fmla="*/ 2368150 h 2599235"/>
                  <a:gd name="connsiteX138" fmla="*/ 1774882 w 1774882"/>
                  <a:gd name="connsiteY138" fmla="*/ 2387251 h 2599235"/>
                  <a:gd name="connsiteX139" fmla="*/ 1774882 w 1774882"/>
                  <a:gd name="connsiteY139" fmla="*/ 2412077 h 2599235"/>
                  <a:gd name="connsiteX140" fmla="*/ 1774882 w 1774882"/>
                  <a:gd name="connsiteY140" fmla="*/ 2425446 h 2599235"/>
                  <a:gd name="connsiteX141" fmla="*/ 1774882 w 1774882"/>
                  <a:gd name="connsiteY141" fmla="*/ 2448361 h 2599235"/>
                  <a:gd name="connsiteX142" fmla="*/ 1774882 w 1774882"/>
                  <a:gd name="connsiteY142" fmla="*/ 2478920 h 2599235"/>
                  <a:gd name="connsiteX143" fmla="*/ 1774882 w 1774882"/>
                  <a:gd name="connsiteY143" fmla="*/ 2490377 h 2599235"/>
                  <a:gd name="connsiteX144" fmla="*/ 1774882 w 1774882"/>
                  <a:gd name="connsiteY144" fmla="*/ 2513293 h 2599235"/>
                  <a:gd name="connsiteX145" fmla="*/ 1774882 w 1774882"/>
                  <a:gd name="connsiteY145" fmla="*/ 2543851 h 2599235"/>
                  <a:gd name="connsiteX146" fmla="*/ 1774882 w 1774882"/>
                  <a:gd name="connsiteY146" fmla="*/ 2553398 h 2599235"/>
                  <a:gd name="connsiteX147" fmla="*/ 1774882 w 1774882"/>
                  <a:gd name="connsiteY147" fmla="*/ 2599235 h 2599235"/>
                  <a:gd name="connsiteX148" fmla="*/ 795268 w 1774882"/>
                  <a:gd name="connsiteY148" fmla="*/ 2599235 h 2599235"/>
                  <a:gd name="connsiteX149" fmla="*/ 795268 w 1774882"/>
                  <a:gd name="connsiteY149" fmla="*/ 2543851 h 2599235"/>
                  <a:gd name="connsiteX150" fmla="*/ 795268 w 1774882"/>
                  <a:gd name="connsiteY150" fmla="*/ 2513293 h 2599235"/>
                  <a:gd name="connsiteX151" fmla="*/ 795268 w 1774882"/>
                  <a:gd name="connsiteY151" fmla="*/ 2478920 h 2599235"/>
                  <a:gd name="connsiteX152" fmla="*/ 795268 w 1774882"/>
                  <a:gd name="connsiteY152" fmla="*/ 2448361 h 2599235"/>
                  <a:gd name="connsiteX153" fmla="*/ 795268 w 1774882"/>
                  <a:gd name="connsiteY153" fmla="*/ 2412077 h 2599235"/>
                  <a:gd name="connsiteX154" fmla="*/ 795268 w 1774882"/>
                  <a:gd name="connsiteY154" fmla="*/ 2387251 h 2599235"/>
                  <a:gd name="connsiteX155" fmla="*/ 795268 w 1774882"/>
                  <a:gd name="connsiteY155" fmla="*/ 2345235 h 2599235"/>
                  <a:gd name="connsiteX156" fmla="*/ 795268 w 1774882"/>
                  <a:gd name="connsiteY156" fmla="*/ 2329956 h 2599235"/>
                  <a:gd name="connsiteX157" fmla="*/ 793364 w 1774882"/>
                  <a:gd name="connsiteY157" fmla="*/ 2272667 h 2599235"/>
                  <a:gd name="connsiteX158" fmla="*/ 793364 w 1774882"/>
                  <a:gd name="connsiteY158" fmla="*/ 2263113 h 2599235"/>
                  <a:gd name="connsiteX159" fmla="*/ 791453 w 1774882"/>
                  <a:gd name="connsiteY159" fmla="*/ 2213461 h 2599235"/>
                  <a:gd name="connsiteX160" fmla="*/ 791453 w 1774882"/>
                  <a:gd name="connsiteY160" fmla="*/ 2196271 h 2599235"/>
                  <a:gd name="connsiteX161" fmla="*/ 787632 w 1774882"/>
                  <a:gd name="connsiteY161" fmla="*/ 2140886 h 2599235"/>
                  <a:gd name="connsiteX162" fmla="*/ 787632 w 1774882"/>
                  <a:gd name="connsiteY162" fmla="*/ 2137072 h 2599235"/>
                  <a:gd name="connsiteX163" fmla="*/ 783810 w 1774882"/>
                  <a:gd name="connsiteY163" fmla="*/ 2081687 h 2599235"/>
                  <a:gd name="connsiteX164" fmla="*/ 783810 w 1774882"/>
                  <a:gd name="connsiteY164" fmla="*/ 2072140 h 2599235"/>
                  <a:gd name="connsiteX165" fmla="*/ 779995 w 1774882"/>
                  <a:gd name="connsiteY165" fmla="*/ 2016755 h 2599235"/>
                  <a:gd name="connsiteX166" fmla="*/ 779995 w 1774882"/>
                  <a:gd name="connsiteY166" fmla="*/ 2005298 h 2599235"/>
                  <a:gd name="connsiteX167" fmla="*/ 776174 w 1774882"/>
                  <a:gd name="connsiteY167" fmla="*/ 1949913 h 2599235"/>
                  <a:gd name="connsiteX168" fmla="*/ 776174 w 1774882"/>
                  <a:gd name="connsiteY168" fmla="*/ 1942270 h 2599235"/>
                  <a:gd name="connsiteX169" fmla="*/ 770448 w 1774882"/>
                  <a:gd name="connsiteY169" fmla="*/ 1890707 h 2599235"/>
                  <a:gd name="connsiteX170" fmla="*/ 770448 w 1774882"/>
                  <a:gd name="connsiteY170" fmla="*/ 1883071 h 2599235"/>
                  <a:gd name="connsiteX171" fmla="*/ 764716 w 1774882"/>
                  <a:gd name="connsiteY171" fmla="*/ 1829597 h 2599235"/>
                  <a:gd name="connsiteX172" fmla="*/ 764716 w 1774882"/>
                  <a:gd name="connsiteY172" fmla="*/ 1818139 h 2599235"/>
                  <a:gd name="connsiteX173" fmla="*/ 758991 w 1774882"/>
                  <a:gd name="connsiteY173" fmla="*/ 1764665 h 2599235"/>
                  <a:gd name="connsiteX174" fmla="*/ 758991 w 1774882"/>
                  <a:gd name="connsiteY174" fmla="*/ 1749386 h 2599235"/>
                  <a:gd name="connsiteX175" fmla="*/ 753258 w 1774882"/>
                  <a:gd name="connsiteY175" fmla="*/ 1707370 h 2599235"/>
                  <a:gd name="connsiteX176" fmla="*/ 751354 w 1774882"/>
                  <a:gd name="connsiteY176" fmla="*/ 1688276 h 2599235"/>
                  <a:gd name="connsiteX177" fmla="*/ 745622 w 1774882"/>
                  <a:gd name="connsiteY177" fmla="*/ 1650074 h 2599235"/>
                  <a:gd name="connsiteX178" fmla="*/ 743711 w 1774882"/>
                  <a:gd name="connsiteY178" fmla="*/ 1632891 h 2599235"/>
                  <a:gd name="connsiteX179" fmla="*/ 737986 w 1774882"/>
                  <a:gd name="connsiteY179" fmla="*/ 1594696 h 2599235"/>
                  <a:gd name="connsiteX180" fmla="*/ 736075 w 1774882"/>
                  <a:gd name="connsiteY180" fmla="*/ 1575596 h 2599235"/>
                  <a:gd name="connsiteX181" fmla="*/ 736075 w 1774882"/>
                  <a:gd name="connsiteY181" fmla="*/ 1566049 h 2599235"/>
                  <a:gd name="connsiteX182" fmla="*/ 718885 w 1774882"/>
                  <a:gd name="connsiteY182" fmla="*/ 1457190 h 2599235"/>
                  <a:gd name="connsiteX183" fmla="*/ 716981 w 1774882"/>
                  <a:gd name="connsiteY183" fmla="*/ 1441911 h 2599235"/>
                  <a:gd name="connsiteX184" fmla="*/ 707427 w 1774882"/>
                  <a:gd name="connsiteY184" fmla="*/ 1392259 h 2599235"/>
                  <a:gd name="connsiteX185" fmla="*/ 703613 w 1774882"/>
                  <a:gd name="connsiteY185" fmla="*/ 1371247 h 2599235"/>
                  <a:gd name="connsiteX186" fmla="*/ 694066 w 1774882"/>
                  <a:gd name="connsiteY186" fmla="*/ 1323505 h 2599235"/>
                  <a:gd name="connsiteX187" fmla="*/ 690244 w 1774882"/>
                  <a:gd name="connsiteY187" fmla="*/ 1306316 h 2599235"/>
                  <a:gd name="connsiteX188" fmla="*/ 667329 w 1774882"/>
                  <a:gd name="connsiteY188" fmla="*/ 1195546 h 2599235"/>
                  <a:gd name="connsiteX189" fmla="*/ 667329 w 1774882"/>
                  <a:gd name="connsiteY189" fmla="*/ 1191731 h 2599235"/>
                  <a:gd name="connsiteX190" fmla="*/ 653960 w 1774882"/>
                  <a:gd name="connsiteY190" fmla="*/ 1134436 h 2599235"/>
                  <a:gd name="connsiteX191" fmla="*/ 650145 w 1774882"/>
                  <a:gd name="connsiteY191" fmla="*/ 1121068 h 2599235"/>
                  <a:gd name="connsiteX192" fmla="*/ 640592 w 1774882"/>
                  <a:gd name="connsiteY192" fmla="*/ 1079051 h 2599235"/>
                  <a:gd name="connsiteX193" fmla="*/ 634866 w 1774882"/>
                  <a:gd name="connsiteY193" fmla="*/ 1054225 h 2599235"/>
                  <a:gd name="connsiteX194" fmla="*/ 627230 w 1774882"/>
                  <a:gd name="connsiteY194" fmla="*/ 1027488 h 2599235"/>
                  <a:gd name="connsiteX195" fmla="*/ 619587 w 1774882"/>
                  <a:gd name="connsiteY195" fmla="*/ 1000751 h 2599235"/>
                  <a:gd name="connsiteX196" fmla="*/ 613861 w 1774882"/>
                  <a:gd name="connsiteY196" fmla="*/ 979747 h 2599235"/>
                  <a:gd name="connsiteX197" fmla="*/ 606225 w 1774882"/>
                  <a:gd name="connsiteY197" fmla="*/ 951099 h 2599235"/>
                  <a:gd name="connsiteX198" fmla="*/ 600493 w 1774882"/>
                  <a:gd name="connsiteY198" fmla="*/ 932005 h 2599235"/>
                  <a:gd name="connsiteX199" fmla="*/ 592857 w 1774882"/>
                  <a:gd name="connsiteY199" fmla="*/ 907172 h 2599235"/>
                  <a:gd name="connsiteX200" fmla="*/ 587131 w 1774882"/>
                  <a:gd name="connsiteY200" fmla="*/ 884256 h 2599235"/>
                  <a:gd name="connsiteX201" fmla="*/ 581399 w 1774882"/>
                  <a:gd name="connsiteY201" fmla="*/ 867067 h 2599235"/>
                  <a:gd name="connsiteX202" fmla="*/ 571852 w 1774882"/>
                  <a:gd name="connsiteY202" fmla="*/ 834604 h 2599235"/>
                  <a:gd name="connsiteX203" fmla="*/ 566120 w 1774882"/>
                  <a:gd name="connsiteY203" fmla="*/ 815503 h 2599235"/>
                  <a:gd name="connsiteX204" fmla="*/ 556573 w 1774882"/>
                  <a:gd name="connsiteY204" fmla="*/ 786856 h 2599235"/>
                  <a:gd name="connsiteX205" fmla="*/ 550847 w 1774882"/>
                  <a:gd name="connsiteY205" fmla="*/ 769672 h 2599235"/>
                  <a:gd name="connsiteX206" fmla="*/ 539389 w 1774882"/>
                  <a:gd name="connsiteY206" fmla="*/ 735293 h 2599235"/>
                  <a:gd name="connsiteX207" fmla="*/ 533657 w 1774882"/>
                  <a:gd name="connsiteY207" fmla="*/ 720013 h 2599235"/>
                  <a:gd name="connsiteX208" fmla="*/ 512652 w 1774882"/>
                  <a:gd name="connsiteY208" fmla="*/ 662718 h 2599235"/>
                  <a:gd name="connsiteX209" fmla="*/ 510748 w 1774882"/>
                  <a:gd name="connsiteY209" fmla="*/ 656992 h 2599235"/>
                  <a:gd name="connsiteX210" fmla="*/ 485922 w 1774882"/>
                  <a:gd name="connsiteY210" fmla="*/ 593971 h 2599235"/>
                  <a:gd name="connsiteX211" fmla="*/ 484011 w 1774882"/>
                  <a:gd name="connsiteY211" fmla="*/ 586329 h 2599235"/>
                  <a:gd name="connsiteX212" fmla="*/ 464917 w 1774882"/>
                  <a:gd name="connsiteY212" fmla="*/ 542408 h 2599235"/>
                  <a:gd name="connsiteX213" fmla="*/ 461096 w 1774882"/>
                  <a:gd name="connsiteY213" fmla="*/ 534765 h 2599235"/>
                  <a:gd name="connsiteX214" fmla="*/ 445817 w 1774882"/>
                  <a:gd name="connsiteY214" fmla="*/ 500392 h 2599235"/>
                  <a:gd name="connsiteX215" fmla="*/ 442002 w 1774882"/>
                  <a:gd name="connsiteY215" fmla="*/ 490839 h 2599235"/>
                  <a:gd name="connsiteX216" fmla="*/ 417176 w 1774882"/>
                  <a:gd name="connsiteY216" fmla="*/ 441186 h 2599235"/>
                  <a:gd name="connsiteX217" fmla="*/ 413354 w 1774882"/>
                  <a:gd name="connsiteY217" fmla="*/ 435461 h 2599235"/>
                  <a:gd name="connsiteX218" fmla="*/ 386624 w 1774882"/>
                  <a:gd name="connsiteY218" fmla="*/ 385801 h 2599235"/>
                  <a:gd name="connsiteX219" fmla="*/ 380892 w 1774882"/>
                  <a:gd name="connsiteY219" fmla="*/ 376254 h 2599235"/>
                  <a:gd name="connsiteX220" fmla="*/ 350340 w 1774882"/>
                  <a:gd name="connsiteY220" fmla="*/ 324691 h 2599235"/>
                  <a:gd name="connsiteX221" fmla="*/ 344608 w 1774882"/>
                  <a:gd name="connsiteY221" fmla="*/ 317055 h 2599235"/>
                  <a:gd name="connsiteX222" fmla="*/ 314056 w 1774882"/>
                  <a:gd name="connsiteY222" fmla="*/ 269307 h 2599235"/>
                  <a:gd name="connsiteX223" fmla="*/ 310241 w 1774882"/>
                  <a:gd name="connsiteY223" fmla="*/ 263581 h 2599235"/>
                  <a:gd name="connsiteX224" fmla="*/ 283504 w 1774882"/>
                  <a:gd name="connsiteY224" fmla="*/ 225386 h 2599235"/>
                  <a:gd name="connsiteX225" fmla="*/ 281593 w 1774882"/>
                  <a:gd name="connsiteY225" fmla="*/ 221565 h 2599235"/>
                  <a:gd name="connsiteX226" fmla="*/ 252952 w 1774882"/>
                  <a:gd name="connsiteY226" fmla="*/ 185274 h 2599235"/>
                  <a:gd name="connsiteX227" fmla="*/ 247220 w 1774882"/>
                  <a:gd name="connsiteY227" fmla="*/ 177638 h 2599235"/>
                  <a:gd name="connsiteX228" fmla="*/ 222400 w 1774882"/>
                  <a:gd name="connsiteY228" fmla="*/ 148990 h 2599235"/>
                  <a:gd name="connsiteX229" fmla="*/ 195663 w 1774882"/>
                  <a:gd name="connsiteY229" fmla="*/ 122253 h 2599235"/>
                  <a:gd name="connsiteX230" fmla="*/ 188027 w 1774882"/>
                  <a:gd name="connsiteY230" fmla="*/ 114617 h 2599235"/>
                  <a:gd name="connsiteX231" fmla="*/ 170837 w 1774882"/>
                  <a:gd name="connsiteY231" fmla="*/ 99338 h 2599235"/>
                  <a:gd name="connsiteX232" fmla="*/ 163201 w 1774882"/>
                  <a:gd name="connsiteY232" fmla="*/ 91702 h 2599235"/>
                  <a:gd name="connsiteX233" fmla="*/ 142196 w 1774882"/>
                  <a:gd name="connsiteY233" fmla="*/ 74512 h 2599235"/>
                  <a:gd name="connsiteX234" fmla="*/ 138375 w 1774882"/>
                  <a:gd name="connsiteY234" fmla="*/ 72601 h 2599235"/>
                  <a:gd name="connsiteX235" fmla="*/ 115459 w 1774882"/>
                  <a:gd name="connsiteY235" fmla="*/ 55411 h 2599235"/>
                  <a:gd name="connsiteX236" fmla="*/ 109734 w 1774882"/>
                  <a:gd name="connsiteY236" fmla="*/ 51590 h 2599235"/>
                  <a:gd name="connsiteX237" fmla="*/ 92550 w 1774882"/>
                  <a:gd name="connsiteY237" fmla="*/ 40132 h 2599235"/>
                  <a:gd name="connsiteX238" fmla="*/ 82997 w 1774882"/>
                  <a:gd name="connsiteY238" fmla="*/ 34406 h 2599235"/>
                  <a:gd name="connsiteX239" fmla="*/ 69628 w 1774882"/>
                  <a:gd name="connsiteY239" fmla="*/ 26770 h 2599235"/>
                  <a:gd name="connsiteX240" fmla="*/ 60081 w 1774882"/>
                  <a:gd name="connsiteY240" fmla="*/ 21038 h 2599235"/>
                  <a:gd name="connsiteX241" fmla="*/ 46719 w 1774882"/>
                  <a:gd name="connsiteY241" fmla="*/ 15306 h 2599235"/>
                  <a:gd name="connsiteX242" fmla="*/ 35262 w 1774882"/>
                  <a:gd name="connsiteY242" fmla="*/ 11491 h 2599235"/>
                  <a:gd name="connsiteX243" fmla="*/ 23804 w 1774882"/>
                  <a:gd name="connsiteY243" fmla="*/ 7669 h 2599235"/>
                  <a:gd name="connsiteX244" fmla="*/ 12346 w 1774882"/>
                  <a:gd name="connsiteY244" fmla="*/ 3848 h 2599235"/>
                  <a:gd name="connsiteX245" fmla="*/ 6617 w 1774882"/>
                  <a:gd name="connsiteY245" fmla="*/ 1937 h 2599235"/>
                  <a:gd name="connsiteX246" fmla="*/ 0 w 1774882"/>
                  <a:gd name="connsiteY246" fmla="*/ 0 h 2599235"/>
                  <a:gd name="connsiteX247" fmla="*/ 810 w 1774882"/>
                  <a:gd name="connsiteY247" fmla="*/ 0 h 2599235"/>
                  <a:gd name="connsiteX248" fmla="*/ 888 w 1774882"/>
                  <a:gd name="connsiteY248" fmla="*/ 26 h 2599235"/>
                  <a:gd name="connsiteX249" fmla="*/ 2538 w 1774882"/>
                  <a:gd name="connsiteY249" fmla="*/ 577 h 25992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Lst>
                <a:rect l="l" t="t" r="r" b="b"/>
                <a:pathLst>
                  <a:path w="1774882" h="2599235">
                    <a:moveTo>
                      <a:pt x="2538" y="577"/>
                    </a:moveTo>
                    <a:lnTo>
                      <a:pt x="8525" y="1937"/>
                    </a:lnTo>
                    <a:lnTo>
                      <a:pt x="936582" y="1937"/>
                    </a:lnTo>
                    <a:cubicBezTo>
                      <a:pt x="946129" y="1937"/>
                      <a:pt x="957587" y="1937"/>
                      <a:pt x="967134" y="1937"/>
                    </a:cubicBezTo>
                    <a:cubicBezTo>
                      <a:pt x="969045" y="1937"/>
                      <a:pt x="970956" y="1937"/>
                      <a:pt x="970956" y="1937"/>
                    </a:cubicBezTo>
                    <a:cubicBezTo>
                      <a:pt x="972860" y="1937"/>
                      <a:pt x="976681" y="1937"/>
                      <a:pt x="976681" y="1937"/>
                    </a:cubicBezTo>
                    <a:cubicBezTo>
                      <a:pt x="980503" y="1937"/>
                      <a:pt x="984317" y="1937"/>
                      <a:pt x="988139" y="1937"/>
                    </a:cubicBezTo>
                    <a:cubicBezTo>
                      <a:pt x="991960" y="3848"/>
                      <a:pt x="995775" y="3848"/>
                      <a:pt x="999597" y="3848"/>
                    </a:cubicBezTo>
                    <a:cubicBezTo>
                      <a:pt x="1003412" y="5759"/>
                      <a:pt x="1007233" y="5759"/>
                      <a:pt x="1011054" y="5759"/>
                    </a:cubicBezTo>
                    <a:cubicBezTo>
                      <a:pt x="1012965" y="5759"/>
                      <a:pt x="1014869" y="5759"/>
                      <a:pt x="1016780" y="5759"/>
                    </a:cubicBezTo>
                    <a:cubicBezTo>
                      <a:pt x="1018691" y="5759"/>
                      <a:pt x="1022512" y="5759"/>
                      <a:pt x="1022512" y="5759"/>
                    </a:cubicBezTo>
                    <a:cubicBezTo>
                      <a:pt x="1026334" y="7669"/>
                      <a:pt x="1030148" y="9580"/>
                      <a:pt x="1033970" y="9580"/>
                    </a:cubicBezTo>
                    <a:cubicBezTo>
                      <a:pt x="1037785" y="11491"/>
                      <a:pt x="1041606" y="13395"/>
                      <a:pt x="1045428" y="13395"/>
                    </a:cubicBezTo>
                    <a:cubicBezTo>
                      <a:pt x="1049243" y="13395"/>
                      <a:pt x="1053064" y="17216"/>
                      <a:pt x="1056885" y="17216"/>
                    </a:cubicBezTo>
                    <a:cubicBezTo>
                      <a:pt x="1058790" y="19127"/>
                      <a:pt x="1060700" y="19127"/>
                      <a:pt x="1062611" y="19127"/>
                    </a:cubicBezTo>
                    <a:cubicBezTo>
                      <a:pt x="1064522" y="21038"/>
                      <a:pt x="1066432" y="21038"/>
                      <a:pt x="1066432" y="21038"/>
                    </a:cubicBezTo>
                    <a:cubicBezTo>
                      <a:pt x="1070247" y="22949"/>
                      <a:pt x="1075979" y="24859"/>
                      <a:pt x="1079794" y="26770"/>
                    </a:cubicBezTo>
                    <a:cubicBezTo>
                      <a:pt x="1083616" y="28674"/>
                      <a:pt x="1085526" y="32495"/>
                      <a:pt x="1089348" y="32495"/>
                    </a:cubicBezTo>
                    <a:cubicBezTo>
                      <a:pt x="1093163" y="34406"/>
                      <a:pt x="1098895" y="38228"/>
                      <a:pt x="1102716" y="40132"/>
                    </a:cubicBezTo>
                    <a:cubicBezTo>
                      <a:pt x="1106531" y="42043"/>
                      <a:pt x="1108442" y="43953"/>
                      <a:pt x="1110353" y="43953"/>
                    </a:cubicBezTo>
                    <a:cubicBezTo>
                      <a:pt x="1112263" y="43953"/>
                      <a:pt x="1112263" y="43953"/>
                      <a:pt x="1112263" y="43953"/>
                    </a:cubicBezTo>
                    <a:cubicBezTo>
                      <a:pt x="1117989" y="47775"/>
                      <a:pt x="1123721" y="51590"/>
                      <a:pt x="1129447" y="55411"/>
                    </a:cubicBezTo>
                    <a:cubicBezTo>
                      <a:pt x="1131357" y="57322"/>
                      <a:pt x="1133268" y="59232"/>
                      <a:pt x="1135179" y="59232"/>
                    </a:cubicBezTo>
                    <a:cubicBezTo>
                      <a:pt x="1142815" y="64965"/>
                      <a:pt x="1150452" y="70690"/>
                      <a:pt x="1158088" y="76422"/>
                    </a:cubicBezTo>
                    <a:cubicBezTo>
                      <a:pt x="1159999" y="78333"/>
                      <a:pt x="1161909" y="78333"/>
                      <a:pt x="1161909" y="78333"/>
                    </a:cubicBezTo>
                    <a:cubicBezTo>
                      <a:pt x="1169552" y="84059"/>
                      <a:pt x="1175278" y="89791"/>
                      <a:pt x="1182914" y="95517"/>
                    </a:cubicBezTo>
                    <a:cubicBezTo>
                      <a:pt x="1184825" y="99338"/>
                      <a:pt x="1188646" y="101249"/>
                      <a:pt x="1190557" y="103159"/>
                    </a:cubicBezTo>
                    <a:cubicBezTo>
                      <a:pt x="1196283" y="108885"/>
                      <a:pt x="1202008" y="112706"/>
                      <a:pt x="1207740" y="118432"/>
                    </a:cubicBezTo>
                    <a:cubicBezTo>
                      <a:pt x="1207740" y="120349"/>
                      <a:pt x="1211562" y="122253"/>
                      <a:pt x="1211562" y="122253"/>
                    </a:cubicBezTo>
                    <a:cubicBezTo>
                      <a:pt x="1213466" y="124164"/>
                      <a:pt x="1215377" y="126075"/>
                      <a:pt x="1215377" y="126075"/>
                    </a:cubicBezTo>
                    <a:cubicBezTo>
                      <a:pt x="1224924" y="133711"/>
                      <a:pt x="1232566" y="143265"/>
                      <a:pt x="1242113" y="152812"/>
                    </a:cubicBezTo>
                    <a:cubicBezTo>
                      <a:pt x="1249750" y="162359"/>
                      <a:pt x="1259297" y="171912"/>
                      <a:pt x="1266940" y="181460"/>
                    </a:cubicBezTo>
                    <a:cubicBezTo>
                      <a:pt x="1268844" y="183370"/>
                      <a:pt x="1270755" y="185274"/>
                      <a:pt x="1270755" y="185274"/>
                    </a:cubicBezTo>
                    <a:cubicBezTo>
                      <a:pt x="1272665" y="187192"/>
                      <a:pt x="1274576" y="189096"/>
                      <a:pt x="1274576" y="189096"/>
                    </a:cubicBezTo>
                    <a:cubicBezTo>
                      <a:pt x="1284123" y="200553"/>
                      <a:pt x="1293670" y="212011"/>
                      <a:pt x="1303217" y="225386"/>
                    </a:cubicBezTo>
                    <a:cubicBezTo>
                      <a:pt x="1307039" y="227290"/>
                      <a:pt x="1307039" y="229201"/>
                      <a:pt x="1307039" y="229201"/>
                    </a:cubicBezTo>
                    <a:cubicBezTo>
                      <a:pt x="1316586" y="240659"/>
                      <a:pt x="1324222" y="254034"/>
                      <a:pt x="1333769" y="267396"/>
                    </a:cubicBezTo>
                    <a:cubicBezTo>
                      <a:pt x="1335680" y="267396"/>
                      <a:pt x="1337590" y="271217"/>
                      <a:pt x="1337590" y="271217"/>
                    </a:cubicBezTo>
                    <a:cubicBezTo>
                      <a:pt x="1337590" y="273128"/>
                      <a:pt x="1337590" y="273128"/>
                      <a:pt x="1337590" y="273128"/>
                    </a:cubicBezTo>
                    <a:cubicBezTo>
                      <a:pt x="1347137" y="288407"/>
                      <a:pt x="1358595" y="303686"/>
                      <a:pt x="1368142" y="320870"/>
                    </a:cubicBezTo>
                    <a:cubicBezTo>
                      <a:pt x="1370053" y="322780"/>
                      <a:pt x="1373874" y="326602"/>
                      <a:pt x="1373874" y="328513"/>
                    </a:cubicBezTo>
                    <a:cubicBezTo>
                      <a:pt x="1385332" y="345696"/>
                      <a:pt x="1394879" y="362886"/>
                      <a:pt x="1404426" y="380076"/>
                    </a:cubicBezTo>
                    <a:cubicBezTo>
                      <a:pt x="1406337" y="381987"/>
                      <a:pt x="1406337" y="383897"/>
                      <a:pt x="1406337" y="383897"/>
                    </a:cubicBezTo>
                    <a:cubicBezTo>
                      <a:pt x="1408248" y="385801"/>
                      <a:pt x="1408248" y="389623"/>
                      <a:pt x="1408248" y="389623"/>
                    </a:cubicBezTo>
                    <a:cubicBezTo>
                      <a:pt x="1417795" y="404902"/>
                      <a:pt x="1427342" y="422092"/>
                      <a:pt x="1434978" y="439275"/>
                    </a:cubicBezTo>
                    <a:cubicBezTo>
                      <a:pt x="1436889" y="441186"/>
                      <a:pt x="1438799" y="443097"/>
                      <a:pt x="1438799" y="445008"/>
                    </a:cubicBezTo>
                    <a:cubicBezTo>
                      <a:pt x="1448346" y="460287"/>
                      <a:pt x="1455983" y="477477"/>
                      <a:pt x="1463619" y="494660"/>
                    </a:cubicBezTo>
                    <a:cubicBezTo>
                      <a:pt x="1465536" y="496571"/>
                      <a:pt x="1465536" y="498481"/>
                      <a:pt x="1465536" y="500392"/>
                    </a:cubicBezTo>
                    <a:cubicBezTo>
                      <a:pt x="1465536" y="502303"/>
                      <a:pt x="1465536" y="504214"/>
                      <a:pt x="1465536" y="504214"/>
                    </a:cubicBezTo>
                    <a:cubicBezTo>
                      <a:pt x="1471262" y="515671"/>
                      <a:pt x="1475083" y="527129"/>
                      <a:pt x="1480809" y="538587"/>
                    </a:cubicBezTo>
                    <a:cubicBezTo>
                      <a:pt x="1482720" y="540498"/>
                      <a:pt x="1484630" y="544319"/>
                      <a:pt x="1484630" y="546223"/>
                    </a:cubicBezTo>
                    <a:cubicBezTo>
                      <a:pt x="1492267" y="561502"/>
                      <a:pt x="1497992" y="574871"/>
                      <a:pt x="1503724" y="590150"/>
                    </a:cubicBezTo>
                    <a:cubicBezTo>
                      <a:pt x="1503724" y="592061"/>
                      <a:pt x="1503724" y="592061"/>
                      <a:pt x="1503724" y="592061"/>
                    </a:cubicBezTo>
                    <a:cubicBezTo>
                      <a:pt x="1503724" y="592061"/>
                      <a:pt x="1503724" y="595882"/>
                      <a:pt x="1503724" y="595882"/>
                    </a:cubicBezTo>
                    <a:cubicBezTo>
                      <a:pt x="1511361" y="614976"/>
                      <a:pt x="1520908" y="637898"/>
                      <a:pt x="1528551" y="658903"/>
                    </a:cubicBezTo>
                    <a:cubicBezTo>
                      <a:pt x="1528551" y="660814"/>
                      <a:pt x="1528551" y="662718"/>
                      <a:pt x="1528551" y="662718"/>
                    </a:cubicBezTo>
                    <a:cubicBezTo>
                      <a:pt x="1536187" y="681819"/>
                      <a:pt x="1541919" y="700919"/>
                      <a:pt x="1549555" y="720013"/>
                    </a:cubicBezTo>
                    <a:cubicBezTo>
                      <a:pt x="1551466" y="721924"/>
                      <a:pt x="1551466" y="723835"/>
                      <a:pt x="1551466" y="725746"/>
                    </a:cubicBezTo>
                    <a:cubicBezTo>
                      <a:pt x="1553370" y="729560"/>
                      <a:pt x="1555281" y="731478"/>
                      <a:pt x="1555281" y="735293"/>
                    </a:cubicBezTo>
                    <a:cubicBezTo>
                      <a:pt x="1559102" y="746750"/>
                      <a:pt x="1562924" y="758208"/>
                      <a:pt x="1566739" y="769672"/>
                    </a:cubicBezTo>
                    <a:cubicBezTo>
                      <a:pt x="1568649" y="773487"/>
                      <a:pt x="1570560" y="777309"/>
                      <a:pt x="1570560" y="781130"/>
                    </a:cubicBezTo>
                    <a:cubicBezTo>
                      <a:pt x="1572471" y="784945"/>
                      <a:pt x="1572471" y="786856"/>
                      <a:pt x="1572471" y="788766"/>
                    </a:cubicBezTo>
                    <a:cubicBezTo>
                      <a:pt x="1576286" y="798320"/>
                      <a:pt x="1578196" y="807867"/>
                      <a:pt x="1582018" y="817414"/>
                    </a:cubicBezTo>
                    <a:cubicBezTo>
                      <a:pt x="1582018" y="823140"/>
                      <a:pt x="1585833" y="826961"/>
                      <a:pt x="1585833" y="832693"/>
                    </a:cubicBezTo>
                    <a:cubicBezTo>
                      <a:pt x="1585833" y="834604"/>
                      <a:pt x="1585833" y="838419"/>
                      <a:pt x="1585833" y="838419"/>
                    </a:cubicBezTo>
                    <a:cubicBezTo>
                      <a:pt x="1589654" y="849883"/>
                      <a:pt x="1591565" y="859430"/>
                      <a:pt x="1595380" y="870888"/>
                    </a:cubicBezTo>
                    <a:cubicBezTo>
                      <a:pt x="1595380" y="876620"/>
                      <a:pt x="1599201" y="880435"/>
                      <a:pt x="1599201" y="886167"/>
                    </a:cubicBezTo>
                    <a:cubicBezTo>
                      <a:pt x="1599201" y="888078"/>
                      <a:pt x="1599201" y="889982"/>
                      <a:pt x="1599201" y="889982"/>
                    </a:cubicBezTo>
                    <a:cubicBezTo>
                      <a:pt x="1601112" y="897625"/>
                      <a:pt x="1603023" y="905261"/>
                      <a:pt x="1604933" y="912904"/>
                    </a:cubicBezTo>
                    <a:cubicBezTo>
                      <a:pt x="1606837" y="918630"/>
                      <a:pt x="1608748" y="926273"/>
                      <a:pt x="1610659" y="933909"/>
                    </a:cubicBezTo>
                    <a:cubicBezTo>
                      <a:pt x="1610659" y="935820"/>
                      <a:pt x="1610659" y="937730"/>
                      <a:pt x="1610659" y="937730"/>
                    </a:cubicBezTo>
                    <a:cubicBezTo>
                      <a:pt x="1612570" y="943463"/>
                      <a:pt x="1616391" y="951099"/>
                      <a:pt x="1616391" y="956824"/>
                    </a:cubicBezTo>
                    <a:cubicBezTo>
                      <a:pt x="1618302" y="964467"/>
                      <a:pt x="1620206" y="972104"/>
                      <a:pt x="1622117" y="979747"/>
                    </a:cubicBezTo>
                    <a:cubicBezTo>
                      <a:pt x="1622117" y="979747"/>
                      <a:pt x="1622117" y="983561"/>
                      <a:pt x="1622117" y="983561"/>
                    </a:cubicBezTo>
                    <a:cubicBezTo>
                      <a:pt x="1624027" y="991204"/>
                      <a:pt x="1627849" y="996930"/>
                      <a:pt x="1627849" y="1004573"/>
                    </a:cubicBezTo>
                    <a:cubicBezTo>
                      <a:pt x="1629760" y="1012209"/>
                      <a:pt x="1633574" y="1017941"/>
                      <a:pt x="1633574" y="1025578"/>
                    </a:cubicBezTo>
                    <a:cubicBezTo>
                      <a:pt x="1633574" y="1027488"/>
                      <a:pt x="1633574" y="1029399"/>
                      <a:pt x="1633574" y="1031310"/>
                    </a:cubicBezTo>
                    <a:cubicBezTo>
                      <a:pt x="1635485" y="1040857"/>
                      <a:pt x="1637396" y="1048500"/>
                      <a:pt x="1639307" y="1058047"/>
                    </a:cubicBezTo>
                    <a:cubicBezTo>
                      <a:pt x="1641211" y="1063772"/>
                      <a:pt x="1645032" y="1071415"/>
                      <a:pt x="1645032" y="1077147"/>
                    </a:cubicBezTo>
                    <a:cubicBezTo>
                      <a:pt x="1645032" y="1079051"/>
                      <a:pt x="1645032" y="1082873"/>
                      <a:pt x="1645032" y="1082873"/>
                    </a:cubicBezTo>
                    <a:cubicBezTo>
                      <a:pt x="1648854" y="1096241"/>
                      <a:pt x="1650764" y="1111521"/>
                      <a:pt x="1654579" y="1124889"/>
                    </a:cubicBezTo>
                    <a:cubicBezTo>
                      <a:pt x="1656490" y="1128710"/>
                      <a:pt x="1656490" y="1132525"/>
                      <a:pt x="1656490" y="1136347"/>
                    </a:cubicBezTo>
                    <a:cubicBezTo>
                      <a:pt x="1662215" y="1155447"/>
                      <a:pt x="1666037" y="1174541"/>
                      <a:pt x="1669858" y="1193642"/>
                    </a:cubicBezTo>
                    <a:cubicBezTo>
                      <a:pt x="1669858" y="1195546"/>
                      <a:pt x="1669858" y="1195546"/>
                      <a:pt x="1669858" y="1195546"/>
                    </a:cubicBezTo>
                    <a:cubicBezTo>
                      <a:pt x="1677495" y="1231837"/>
                      <a:pt x="1685138" y="1268121"/>
                      <a:pt x="1692774" y="1306316"/>
                    </a:cubicBezTo>
                    <a:cubicBezTo>
                      <a:pt x="1692774" y="1308226"/>
                      <a:pt x="1692774" y="1310137"/>
                      <a:pt x="1692774" y="1310137"/>
                    </a:cubicBezTo>
                    <a:cubicBezTo>
                      <a:pt x="1694685" y="1313958"/>
                      <a:pt x="1694685" y="1319684"/>
                      <a:pt x="1694685" y="1323505"/>
                    </a:cubicBezTo>
                    <a:cubicBezTo>
                      <a:pt x="1698499" y="1340689"/>
                      <a:pt x="1700410" y="1355968"/>
                      <a:pt x="1704232" y="1371247"/>
                    </a:cubicBezTo>
                    <a:cubicBezTo>
                      <a:pt x="1706142" y="1376979"/>
                      <a:pt x="1708046" y="1384616"/>
                      <a:pt x="1708046" y="1392259"/>
                    </a:cubicBezTo>
                    <a:cubicBezTo>
                      <a:pt x="1711868" y="1409448"/>
                      <a:pt x="1715689" y="1424721"/>
                      <a:pt x="1717593" y="1441911"/>
                    </a:cubicBezTo>
                    <a:cubicBezTo>
                      <a:pt x="1719504" y="1447643"/>
                      <a:pt x="1719504" y="1451458"/>
                      <a:pt x="1719504" y="1455279"/>
                    </a:cubicBezTo>
                    <a:cubicBezTo>
                      <a:pt x="1719504" y="1457190"/>
                      <a:pt x="1719504" y="1459101"/>
                      <a:pt x="1719504" y="1459101"/>
                    </a:cubicBezTo>
                    <a:cubicBezTo>
                      <a:pt x="1725236" y="1495385"/>
                      <a:pt x="1730962" y="1531669"/>
                      <a:pt x="1736694" y="1567953"/>
                    </a:cubicBezTo>
                    <a:cubicBezTo>
                      <a:pt x="1736694" y="1569864"/>
                      <a:pt x="1736694" y="1573685"/>
                      <a:pt x="1736694" y="1573685"/>
                    </a:cubicBezTo>
                    <a:cubicBezTo>
                      <a:pt x="1736694" y="1573685"/>
                      <a:pt x="1736694" y="1577506"/>
                      <a:pt x="1736694" y="1577506"/>
                    </a:cubicBezTo>
                    <a:cubicBezTo>
                      <a:pt x="1738598" y="1585143"/>
                      <a:pt x="1738598" y="1590875"/>
                      <a:pt x="1738598" y="1596600"/>
                    </a:cubicBezTo>
                    <a:cubicBezTo>
                      <a:pt x="1740509" y="1606154"/>
                      <a:pt x="1742420" y="1615701"/>
                      <a:pt x="1742420" y="1625248"/>
                    </a:cubicBezTo>
                    <a:cubicBezTo>
                      <a:pt x="1742420" y="1629070"/>
                      <a:pt x="1742420" y="1630980"/>
                      <a:pt x="1742420" y="1634795"/>
                    </a:cubicBezTo>
                    <a:cubicBezTo>
                      <a:pt x="1744330" y="1640527"/>
                      <a:pt x="1744330" y="1646253"/>
                      <a:pt x="1744330" y="1651985"/>
                    </a:cubicBezTo>
                    <a:cubicBezTo>
                      <a:pt x="1746241" y="1659628"/>
                      <a:pt x="1746241" y="1665354"/>
                      <a:pt x="1746241" y="1672996"/>
                    </a:cubicBezTo>
                    <a:cubicBezTo>
                      <a:pt x="1748152" y="1678722"/>
                      <a:pt x="1748152" y="1684454"/>
                      <a:pt x="1748152" y="1690180"/>
                    </a:cubicBezTo>
                    <a:cubicBezTo>
                      <a:pt x="1750056" y="1695912"/>
                      <a:pt x="1750056" y="1703548"/>
                      <a:pt x="1750056" y="1709280"/>
                    </a:cubicBezTo>
                    <a:cubicBezTo>
                      <a:pt x="1750056" y="1713095"/>
                      <a:pt x="1750056" y="1716917"/>
                      <a:pt x="1750056" y="1720738"/>
                    </a:cubicBezTo>
                    <a:cubicBezTo>
                      <a:pt x="1751967" y="1730285"/>
                      <a:pt x="1753877" y="1739839"/>
                      <a:pt x="1753877" y="1749386"/>
                    </a:cubicBezTo>
                    <a:cubicBezTo>
                      <a:pt x="1753877" y="1755118"/>
                      <a:pt x="1753877" y="1758933"/>
                      <a:pt x="1753877" y="1764665"/>
                    </a:cubicBezTo>
                    <a:cubicBezTo>
                      <a:pt x="1753877" y="1766576"/>
                      <a:pt x="1753877" y="1768480"/>
                      <a:pt x="1753877" y="1768480"/>
                    </a:cubicBezTo>
                    <a:cubicBezTo>
                      <a:pt x="1755788" y="1779938"/>
                      <a:pt x="1757699" y="1791402"/>
                      <a:pt x="1757699" y="1804770"/>
                    </a:cubicBezTo>
                    <a:cubicBezTo>
                      <a:pt x="1757699" y="1808585"/>
                      <a:pt x="1757699" y="1812407"/>
                      <a:pt x="1757699" y="1816228"/>
                    </a:cubicBezTo>
                    <a:cubicBezTo>
                      <a:pt x="1757699" y="1820050"/>
                      <a:pt x="1757699" y="1823865"/>
                      <a:pt x="1757699" y="1827686"/>
                    </a:cubicBezTo>
                    <a:cubicBezTo>
                      <a:pt x="1757699" y="1831507"/>
                      <a:pt x="1757699" y="1837233"/>
                      <a:pt x="1757699" y="1841054"/>
                    </a:cubicBezTo>
                    <a:cubicBezTo>
                      <a:pt x="1759603" y="1852512"/>
                      <a:pt x="1761520" y="1865881"/>
                      <a:pt x="1761520" y="1877338"/>
                    </a:cubicBezTo>
                    <a:cubicBezTo>
                      <a:pt x="1761520" y="1879249"/>
                      <a:pt x="1761520" y="1881160"/>
                      <a:pt x="1761520" y="1881160"/>
                    </a:cubicBezTo>
                    <a:cubicBezTo>
                      <a:pt x="1761520" y="1884981"/>
                      <a:pt x="1761520" y="1886892"/>
                      <a:pt x="1761520" y="1888796"/>
                    </a:cubicBezTo>
                    <a:cubicBezTo>
                      <a:pt x="1763424" y="1898350"/>
                      <a:pt x="1763424" y="1905986"/>
                      <a:pt x="1763424" y="1915540"/>
                    </a:cubicBezTo>
                    <a:cubicBezTo>
                      <a:pt x="1765335" y="1925087"/>
                      <a:pt x="1765335" y="1932723"/>
                      <a:pt x="1765335" y="1942270"/>
                    </a:cubicBezTo>
                    <a:cubicBezTo>
                      <a:pt x="1765335" y="1946092"/>
                      <a:pt x="1765335" y="1948002"/>
                      <a:pt x="1765335" y="1949913"/>
                    </a:cubicBezTo>
                    <a:cubicBezTo>
                      <a:pt x="1765335" y="1951824"/>
                      <a:pt x="1765335" y="1953734"/>
                      <a:pt x="1765335" y="1953734"/>
                    </a:cubicBezTo>
                    <a:cubicBezTo>
                      <a:pt x="1767246" y="1965192"/>
                      <a:pt x="1769157" y="1978561"/>
                      <a:pt x="1769157" y="1990018"/>
                    </a:cubicBezTo>
                    <a:cubicBezTo>
                      <a:pt x="1769157" y="1995744"/>
                      <a:pt x="1769157" y="1999565"/>
                      <a:pt x="1769157" y="2005298"/>
                    </a:cubicBezTo>
                    <a:cubicBezTo>
                      <a:pt x="1769157" y="2009112"/>
                      <a:pt x="1769157" y="2012934"/>
                      <a:pt x="1769157" y="2016755"/>
                    </a:cubicBezTo>
                    <a:cubicBezTo>
                      <a:pt x="1769157" y="2020577"/>
                      <a:pt x="1769157" y="2024392"/>
                      <a:pt x="1769157" y="2028213"/>
                    </a:cubicBezTo>
                    <a:cubicBezTo>
                      <a:pt x="1771067" y="2041582"/>
                      <a:pt x="1771067" y="2053039"/>
                      <a:pt x="1771067" y="2066408"/>
                    </a:cubicBezTo>
                    <a:cubicBezTo>
                      <a:pt x="1771067" y="2068319"/>
                      <a:pt x="1771067" y="2070229"/>
                      <a:pt x="1771067" y="2072140"/>
                    </a:cubicBezTo>
                    <a:cubicBezTo>
                      <a:pt x="1771067" y="2075955"/>
                      <a:pt x="1771067" y="2077866"/>
                      <a:pt x="1771067" y="2081687"/>
                    </a:cubicBezTo>
                    <a:cubicBezTo>
                      <a:pt x="1771067" y="2089323"/>
                      <a:pt x="1771067" y="2096966"/>
                      <a:pt x="1771067" y="2104602"/>
                    </a:cubicBezTo>
                    <a:cubicBezTo>
                      <a:pt x="1772971" y="2116060"/>
                      <a:pt x="1772971" y="2125614"/>
                      <a:pt x="1772971" y="2137072"/>
                    </a:cubicBezTo>
                    <a:cubicBezTo>
                      <a:pt x="1772971" y="2138982"/>
                      <a:pt x="1772971" y="2140886"/>
                      <a:pt x="1772971" y="2140886"/>
                    </a:cubicBezTo>
                    <a:cubicBezTo>
                      <a:pt x="1774882" y="2154261"/>
                      <a:pt x="1774882" y="2165719"/>
                      <a:pt x="1774882" y="2179081"/>
                    </a:cubicBezTo>
                    <a:cubicBezTo>
                      <a:pt x="1774882" y="2184813"/>
                      <a:pt x="1774882" y="2188635"/>
                      <a:pt x="1774882" y="2194360"/>
                    </a:cubicBezTo>
                    <a:cubicBezTo>
                      <a:pt x="1774882" y="2200092"/>
                      <a:pt x="1774882" y="2205825"/>
                      <a:pt x="1774882" y="2211550"/>
                    </a:cubicBezTo>
                    <a:cubicBezTo>
                      <a:pt x="1774882" y="2217282"/>
                      <a:pt x="1774882" y="2221104"/>
                      <a:pt x="1774882" y="2226829"/>
                    </a:cubicBezTo>
                    <a:cubicBezTo>
                      <a:pt x="1774882" y="2238287"/>
                      <a:pt x="1774882" y="2249745"/>
                      <a:pt x="1774882" y="2261203"/>
                    </a:cubicBezTo>
                    <a:cubicBezTo>
                      <a:pt x="1774882" y="2265024"/>
                      <a:pt x="1774882" y="2266935"/>
                      <a:pt x="1774882" y="2270756"/>
                    </a:cubicBezTo>
                    <a:cubicBezTo>
                      <a:pt x="1774882" y="2272667"/>
                      <a:pt x="1774882" y="2272667"/>
                      <a:pt x="1774882" y="2272667"/>
                    </a:cubicBezTo>
                    <a:cubicBezTo>
                      <a:pt x="1774882" y="2289850"/>
                      <a:pt x="1774882" y="2305130"/>
                      <a:pt x="1774882" y="2320409"/>
                    </a:cubicBezTo>
                    <a:cubicBezTo>
                      <a:pt x="1774882" y="2324224"/>
                      <a:pt x="1774882" y="2326141"/>
                      <a:pt x="1774882" y="2329956"/>
                    </a:cubicBezTo>
                    <a:cubicBezTo>
                      <a:pt x="1774882" y="2335688"/>
                      <a:pt x="1774882" y="2339503"/>
                      <a:pt x="1774882" y="2345235"/>
                    </a:cubicBezTo>
                    <a:cubicBezTo>
                      <a:pt x="1774882" y="2352871"/>
                      <a:pt x="1774882" y="2360514"/>
                      <a:pt x="1774882" y="2368150"/>
                    </a:cubicBezTo>
                    <a:cubicBezTo>
                      <a:pt x="1774882" y="2373883"/>
                      <a:pt x="1774882" y="2381519"/>
                      <a:pt x="1774882" y="2387251"/>
                    </a:cubicBezTo>
                    <a:cubicBezTo>
                      <a:pt x="1774882" y="2396798"/>
                      <a:pt x="1774882" y="2404441"/>
                      <a:pt x="1774882" y="2412077"/>
                    </a:cubicBezTo>
                    <a:cubicBezTo>
                      <a:pt x="1774882" y="2415899"/>
                      <a:pt x="1774882" y="2421624"/>
                      <a:pt x="1774882" y="2425446"/>
                    </a:cubicBezTo>
                    <a:cubicBezTo>
                      <a:pt x="1774882" y="2433089"/>
                      <a:pt x="1774882" y="2440725"/>
                      <a:pt x="1774882" y="2448361"/>
                    </a:cubicBezTo>
                    <a:cubicBezTo>
                      <a:pt x="1774882" y="2457908"/>
                      <a:pt x="1774882" y="2469373"/>
                      <a:pt x="1774882" y="2478920"/>
                    </a:cubicBezTo>
                    <a:cubicBezTo>
                      <a:pt x="1774882" y="2482741"/>
                      <a:pt x="1774882" y="2486556"/>
                      <a:pt x="1774882" y="2490377"/>
                    </a:cubicBezTo>
                    <a:cubicBezTo>
                      <a:pt x="1774882" y="2498020"/>
                      <a:pt x="1774882" y="2505657"/>
                      <a:pt x="1774882" y="2513293"/>
                    </a:cubicBezTo>
                    <a:cubicBezTo>
                      <a:pt x="1774882" y="2522847"/>
                      <a:pt x="1774882" y="2534304"/>
                      <a:pt x="1774882" y="2543851"/>
                    </a:cubicBezTo>
                    <a:cubicBezTo>
                      <a:pt x="1774882" y="2545762"/>
                      <a:pt x="1774882" y="2549584"/>
                      <a:pt x="1774882" y="2553398"/>
                    </a:cubicBezTo>
                    <a:lnTo>
                      <a:pt x="1774882" y="2599235"/>
                    </a:lnTo>
                    <a:lnTo>
                      <a:pt x="795268" y="2599235"/>
                    </a:lnTo>
                    <a:lnTo>
                      <a:pt x="795268" y="2543851"/>
                    </a:lnTo>
                    <a:cubicBezTo>
                      <a:pt x="795268" y="2534304"/>
                      <a:pt x="795268" y="2522847"/>
                      <a:pt x="795268" y="2513293"/>
                    </a:cubicBezTo>
                    <a:cubicBezTo>
                      <a:pt x="795268" y="2501835"/>
                      <a:pt x="795268" y="2490377"/>
                      <a:pt x="795268" y="2478920"/>
                    </a:cubicBezTo>
                    <a:cubicBezTo>
                      <a:pt x="795268" y="2469373"/>
                      <a:pt x="795268" y="2457908"/>
                      <a:pt x="795268" y="2448361"/>
                    </a:cubicBezTo>
                    <a:cubicBezTo>
                      <a:pt x="795268" y="2436904"/>
                      <a:pt x="795268" y="2423535"/>
                      <a:pt x="795268" y="2412077"/>
                    </a:cubicBezTo>
                    <a:cubicBezTo>
                      <a:pt x="795268" y="2402530"/>
                      <a:pt x="795268" y="2394887"/>
                      <a:pt x="795268" y="2387251"/>
                    </a:cubicBezTo>
                    <a:cubicBezTo>
                      <a:pt x="795268" y="2373883"/>
                      <a:pt x="795268" y="2358603"/>
                      <a:pt x="795268" y="2345235"/>
                    </a:cubicBezTo>
                    <a:cubicBezTo>
                      <a:pt x="795268" y="2339503"/>
                      <a:pt x="795268" y="2335688"/>
                      <a:pt x="795268" y="2329956"/>
                    </a:cubicBezTo>
                    <a:cubicBezTo>
                      <a:pt x="793364" y="2310862"/>
                      <a:pt x="793364" y="2291761"/>
                      <a:pt x="793364" y="2272667"/>
                    </a:cubicBezTo>
                    <a:cubicBezTo>
                      <a:pt x="793364" y="2268846"/>
                      <a:pt x="793364" y="2266935"/>
                      <a:pt x="793364" y="2263113"/>
                    </a:cubicBezTo>
                    <a:cubicBezTo>
                      <a:pt x="791453" y="2245923"/>
                      <a:pt x="791453" y="2230651"/>
                      <a:pt x="791453" y="2213461"/>
                    </a:cubicBezTo>
                    <a:cubicBezTo>
                      <a:pt x="791453" y="2207729"/>
                      <a:pt x="791453" y="2202003"/>
                      <a:pt x="791453" y="2196271"/>
                    </a:cubicBezTo>
                    <a:cubicBezTo>
                      <a:pt x="789542" y="2177177"/>
                      <a:pt x="787632" y="2159987"/>
                      <a:pt x="787632" y="2140886"/>
                    </a:cubicBezTo>
                    <a:cubicBezTo>
                      <a:pt x="787632" y="2138982"/>
                      <a:pt x="787632" y="2137072"/>
                      <a:pt x="787632" y="2137072"/>
                    </a:cubicBezTo>
                    <a:cubicBezTo>
                      <a:pt x="785721" y="2117971"/>
                      <a:pt x="783810" y="2100781"/>
                      <a:pt x="783810" y="2081687"/>
                    </a:cubicBezTo>
                    <a:cubicBezTo>
                      <a:pt x="783810" y="2077866"/>
                      <a:pt x="783810" y="2075955"/>
                      <a:pt x="783810" y="2072140"/>
                    </a:cubicBezTo>
                    <a:cubicBezTo>
                      <a:pt x="781906" y="2053039"/>
                      <a:pt x="779995" y="2035849"/>
                      <a:pt x="779995" y="2016755"/>
                    </a:cubicBezTo>
                    <a:cubicBezTo>
                      <a:pt x="779995" y="2012934"/>
                      <a:pt x="779995" y="2009112"/>
                      <a:pt x="779995" y="2005298"/>
                    </a:cubicBezTo>
                    <a:cubicBezTo>
                      <a:pt x="779995" y="1986197"/>
                      <a:pt x="776174" y="1969007"/>
                      <a:pt x="776174" y="1949913"/>
                    </a:cubicBezTo>
                    <a:cubicBezTo>
                      <a:pt x="776174" y="1946092"/>
                      <a:pt x="776174" y="1944181"/>
                      <a:pt x="776174" y="1942270"/>
                    </a:cubicBezTo>
                    <a:cubicBezTo>
                      <a:pt x="774263" y="1925087"/>
                      <a:pt x="770448" y="1907897"/>
                      <a:pt x="770448" y="1890707"/>
                    </a:cubicBezTo>
                    <a:cubicBezTo>
                      <a:pt x="770448" y="1886892"/>
                      <a:pt x="770448" y="1884981"/>
                      <a:pt x="770448" y="1883071"/>
                    </a:cubicBezTo>
                    <a:cubicBezTo>
                      <a:pt x="768538" y="1865881"/>
                      <a:pt x="764716" y="1846780"/>
                      <a:pt x="764716" y="1829597"/>
                    </a:cubicBezTo>
                    <a:cubicBezTo>
                      <a:pt x="764716" y="1825775"/>
                      <a:pt x="764716" y="1821954"/>
                      <a:pt x="764716" y="1818139"/>
                    </a:cubicBezTo>
                    <a:cubicBezTo>
                      <a:pt x="762805" y="1799038"/>
                      <a:pt x="760901" y="1781855"/>
                      <a:pt x="758991" y="1764665"/>
                    </a:cubicBezTo>
                    <a:cubicBezTo>
                      <a:pt x="758991" y="1758933"/>
                      <a:pt x="758991" y="1755118"/>
                      <a:pt x="758991" y="1749386"/>
                    </a:cubicBezTo>
                    <a:cubicBezTo>
                      <a:pt x="757080" y="1734107"/>
                      <a:pt x="753258" y="1720738"/>
                      <a:pt x="753258" y="1707370"/>
                    </a:cubicBezTo>
                    <a:cubicBezTo>
                      <a:pt x="751354" y="1699733"/>
                      <a:pt x="751354" y="1694001"/>
                      <a:pt x="751354" y="1688276"/>
                    </a:cubicBezTo>
                    <a:cubicBezTo>
                      <a:pt x="749444" y="1674901"/>
                      <a:pt x="745622" y="1663443"/>
                      <a:pt x="745622" y="1650074"/>
                    </a:cubicBezTo>
                    <a:cubicBezTo>
                      <a:pt x="743711" y="1644349"/>
                      <a:pt x="743711" y="1638617"/>
                      <a:pt x="743711" y="1632891"/>
                    </a:cubicBezTo>
                    <a:cubicBezTo>
                      <a:pt x="741801" y="1619523"/>
                      <a:pt x="737986" y="1608058"/>
                      <a:pt x="737986" y="1594696"/>
                    </a:cubicBezTo>
                    <a:cubicBezTo>
                      <a:pt x="736075" y="1588964"/>
                      <a:pt x="736075" y="1581328"/>
                      <a:pt x="736075" y="1575596"/>
                    </a:cubicBezTo>
                    <a:cubicBezTo>
                      <a:pt x="736075" y="1571774"/>
                      <a:pt x="736075" y="1569864"/>
                      <a:pt x="736075" y="1566049"/>
                    </a:cubicBezTo>
                    <a:cubicBezTo>
                      <a:pt x="730350" y="1529758"/>
                      <a:pt x="724617" y="1493474"/>
                      <a:pt x="718885" y="1457190"/>
                    </a:cubicBezTo>
                    <a:cubicBezTo>
                      <a:pt x="716981" y="1451458"/>
                      <a:pt x="716981" y="1447643"/>
                      <a:pt x="716981" y="1441911"/>
                    </a:cubicBezTo>
                    <a:cubicBezTo>
                      <a:pt x="713160" y="1424721"/>
                      <a:pt x="711249" y="1409448"/>
                      <a:pt x="707427" y="1392259"/>
                    </a:cubicBezTo>
                    <a:cubicBezTo>
                      <a:pt x="705523" y="1386526"/>
                      <a:pt x="703613" y="1378890"/>
                      <a:pt x="703613" y="1371247"/>
                    </a:cubicBezTo>
                    <a:cubicBezTo>
                      <a:pt x="699791" y="1354064"/>
                      <a:pt x="697880" y="1338785"/>
                      <a:pt x="694066" y="1323505"/>
                    </a:cubicBezTo>
                    <a:cubicBezTo>
                      <a:pt x="692155" y="1317773"/>
                      <a:pt x="690244" y="1312048"/>
                      <a:pt x="690244" y="1306316"/>
                    </a:cubicBezTo>
                    <a:cubicBezTo>
                      <a:pt x="682608" y="1268121"/>
                      <a:pt x="674972" y="1231837"/>
                      <a:pt x="667329" y="1195546"/>
                    </a:cubicBezTo>
                    <a:cubicBezTo>
                      <a:pt x="667329" y="1195546"/>
                      <a:pt x="667329" y="1191731"/>
                      <a:pt x="667329" y="1191731"/>
                    </a:cubicBezTo>
                    <a:cubicBezTo>
                      <a:pt x="663514" y="1172631"/>
                      <a:pt x="657782" y="1153537"/>
                      <a:pt x="653960" y="1134436"/>
                    </a:cubicBezTo>
                    <a:cubicBezTo>
                      <a:pt x="652049" y="1130615"/>
                      <a:pt x="650145" y="1124889"/>
                      <a:pt x="650145" y="1121068"/>
                    </a:cubicBezTo>
                    <a:cubicBezTo>
                      <a:pt x="648235" y="1107699"/>
                      <a:pt x="644413" y="1092420"/>
                      <a:pt x="640592" y="1079051"/>
                    </a:cubicBezTo>
                    <a:cubicBezTo>
                      <a:pt x="638688" y="1069504"/>
                      <a:pt x="636777" y="1061868"/>
                      <a:pt x="634866" y="1054225"/>
                    </a:cubicBezTo>
                    <a:cubicBezTo>
                      <a:pt x="631045" y="1044678"/>
                      <a:pt x="629141" y="1037042"/>
                      <a:pt x="627230" y="1027488"/>
                    </a:cubicBezTo>
                    <a:cubicBezTo>
                      <a:pt x="623408" y="1017941"/>
                      <a:pt x="621498" y="1010305"/>
                      <a:pt x="619587" y="1000751"/>
                    </a:cubicBezTo>
                    <a:cubicBezTo>
                      <a:pt x="617683" y="993115"/>
                      <a:pt x="613861" y="987383"/>
                      <a:pt x="613861" y="979747"/>
                    </a:cubicBezTo>
                    <a:cubicBezTo>
                      <a:pt x="611951" y="970199"/>
                      <a:pt x="608136" y="960646"/>
                      <a:pt x="606225" y="951099"/>
                    </a:cubicBezTo>
                    <a:cubicBezTo>
                      <a:pt x="604314" y="945367"/>
                      <a:pt x="600493" y="937730"/>
                      <a:pt x="600493" y="932005"/>
                    </a:cubicBezTo>
                    <a:cubicBezTo>
                      <a:pt x="598582" y="924362"/>
                      <a:pt x="594767" y="914815"/>
                      <a:pt x="592857" y="907172"/>
                    </a:cubicBezTo>
                    <a:cubicBezTo>
                      <a:pt x="590946" y="899536"/>
                      <a:pt x="589035" y="891893"/>
                      <a:pt x="587131" y="884256"/>
                    </a:cubicBezTo>
                    <a:cubicBezTo>
                      <a:pt x="585214" y="878524"/>
                      <a:pt x="581399" y="872799"/>
                      <a:pt x="581399" y="867067"/>
                    </a:cubicBezTo>
                    <a:cubicBezTo>
                      <a:pt x="577577" y="855609"/>
                      <a:pt x="575667" y="844151"/>
                      <a:pt x="571852" y="834604"/>
                    </a:cubicBezTo>
                    <a:cubicBezTo>
                      <a:pt x="569941" y="828872"/>
                      <a:pt x="568030" y="821236"/>
                      <a:pt x="566120" y="815503"/>
                    </a:cubicBezTo>
                    <a:cubicBezTo>
                      <a:pt x="562305" y="805956"/>
                      <a:pt x="560394" y="796403"/>
                      <a:pt x="556573" y="786856"/>
                    </a:cubicBezTo>
                    <a:cubicBezTo>
                      <a:pt x="554662" y="781130"/>
                      <a:pt x="552758" y="775398"/>
                      <a:pt x="550847" y="769672"/>
                    </a:cubicBezTo>
                    <a:cubicBezTo>
                      <a:pt x="547026" y="758208"/>
                      <a:pt x="543204" y="746750"/>
                      <a:pt x="539389" y="735293"/>
                    </a:cubicBezTo>
                    <a:cubicBezTo>
                      <a:pt x="537479" y="731478"/>
                      <a:pt x="533657" y="725746"/>
                      <a:pt x="533657" y="720013"/>
                    </a:cubicBezTo>
                    <a:cubicBezTo>
                      <a:pt x="526021" y="700919"/>
                      <a:pt x="520295" y="681819"/>
                      <a:pt x="512652" y="662718"/>
                    </a:cubicBezTo>
                    <a:cubicBezTo>
                      <a:pt x="510748" y="660814"/>
                      <a:pt x="510748" y="658903"/>
                      <a:pt x="510748" y="656992"/>
                    </a:cubicBezTo>
                    <a:cubicBezTo>
                      <a:pt x="503105" y="635988"/>
                      <a:pt x="493558" y="614976"/>
                      <a:pt x="485922" y="593971"/>
                    </a:cubicBezTo>
                    <a:cubicBezTo>
                      <a:pt x="484011" y="590150"/>
                      <a:pt x="484011" y="588239"/>
                      <a:pt x="484011" y="586329"/>
                    </a:cubicBezTo>
                    <a:cubicBezTo>
                      <a:pt x="476375" y="571056"/>
                      <a:pt x="470643" y="555777"/>
                      <a:pt x="464917" y="542408"/>
                    </a:cubicBezTo>
                    <a:cubicBezTo>
                      <a:pt x="463006" y="538587"/>
                      <a:pt x="461096" y="536676"/>
                      <a:pt x="461096" y="534765"/>
                    </a:cubicBezTo>
                    <a:cubicBezTo>
                      <a:pt x="455370" y="523308"/>
                      <a:pt x="451549" y="511850"/>
                      <a:pt x="445817" y="500392"/>
                    </a:cubicBezTo>
                    <a:cubicBezTo>
                      <a:pt x="445817" y="496571"/>
                      <a:pt x="442002" y="494660"/>
                      <a:pt x="442002" y="490839"/>
                    </a:cubicBezTo>
                    <a:cubicBezTo>
                      <a:pt x="432448" y="473655"/>
                      <a:pt x="424812" y="456465"/>
                      <a:pt x="417176" y="441186"/>
                    </a:cubicBezTo>
                    <a:cubicBezTo>
                      <a:pt x="415265" y="439275"/>
                      <a:pt x="413354" y="437371"/>
                      <a:pt x="413354" y="435461"/>
                    </a:cubicBezTo>
                    <a:cubicBezTo>
                      <a:pt x="403807" y="418271"/>
                      <a:pt x="396171" y="401081"/>
                      <a:pt x="386624" y="385801"/>
                    </a:cubicBezTo>
                    <a:cubicBezTo>
                      <a:pt x="384713" y="381987"/>
                      <a:pt x="380892" y="380076"/>
                      <a:pt x="380892" y="376254"/>
                    </a:cubicBezTo>
                    <a:cubicBezTo>
                      <a:pt x="371345" y="359071"/>
                      <a:pt x="359887" y="341881"/>
                      <a:pt x="350340" y="324691"/>
                    </a:cubicBezTo>
                    <a:cubicBezTo>
                      <a:pt x="348429" y="322780"/>
                      <a:pt x="344608" y="318959"/>
                      <a:pt x="344608" y="317055"/>
                    </a:cubicBezTo>
                    <a:cubicBezTo>
                      <a:pt x="335061" y="301776"/>
                      <a:pt x="325514" y="284586"/>
                      <a:pt x="314056" y="269307"/>
                    </a:cubicBezTo>
                    <a:cubicBezTo>
                      <a:pt x="314056" y="267396"/>
                      <a:pt x="310241" y="265492"/>
                      <a:pt x="310241" y="263581"/>
                    </a:cubicBezTo>
                    <a:cubicBezTo>
                      <a:pt x="302598" y="250213"/>
                      <a:pt x="293051" y="236844"/>
                      <a:pt x="283504" y="225386"/>
                    </a:cubicBezTo>
                    <a:cubicBezTo>
                      <a:pt x="281593" y="223476"/>
                      <a:pt x="281593" y="221565"/>
                      <a:pt x="281593" y="221565"/>
                    </a:cubicBezTo>
                    <a:cubicBezTo>
                      <a:pt x="272046" y="210107"/>
                      <a:pt x="262499" y="196739"/>
                      <a:pt x="252952" y="185274"/>
                    </a:cubicBezTo>
                    <a:cubicBezTo>
                      <a:pt x="251041" y="183370"/>
                      <a:pt x="249131" y="179549"/>
                      <a:pt x="247220" y="177638"/>
                    </a:cubicBezTo>
                    <a:cubicBezTo>
                      <a:pt x="239584" y="168091"/>
                      <a:pt x="231947" y="158544"/>
                      <a:pt x="222400" y="148990"/>
                    </a:cubicBezTo>
                    <a:cubicBezTo>
                      <a:pt x="212847" y="139443"/>
                      <a:pt x="205210" y="129896"/>
                      <a:pt x="195663" y="122253"/>
                    </a:cubicBezTo>
                    <a:cubicBezTo>
                      <a:pt x="193753" y="120349"/>
                      <a:pt x="189938" y="116528"/>
                      <a:pt x="188027" y="114617"/>
                    </a:cubicBezTo>
                    <a:cubicBezTo>
                      <a:pt x="182295" y="108885"/>
                      <a:pt x="176569" y="105070"/>
                      <a:pt x="170837" y="99338"/>
                    </a:cubicBezTo>
                    <a:cubicBezTo>
                      <a:pt x="168933" y="95517"/>
                      <a:pt x="165112" y="93612"/>
                      <a:pt x="163201" y="91702"/>
                    </a:cubicBezTo>
                    <a:cubicBezTo>
                      <a:pt x="155565" y="85969"/>
                      <a:pt x="149833" y="80237"/>
                      <a:pt x="142196" y="74512"/>
                    </a:cubicBezTo>
                    <a:cubicBezTo>
                      <a:pt x="140286" y="74512"/>
                      <a:pt x="138375" y="72601"/>
                      <a:pt x="138375" y="72601"/>
                    </a:cubicBezTo>
                    <a:cubicBezTo>
                      <a:pt x="130738" y="66869"/>
                      <a:pt x="123102" y="61143"/>
                      <a:pt x="115459" y="55411"/>
                    </a:cubicBezTo>
                    <a:cubicBezTo>
                      <a:pt x="113555" y="53507"/>
                      <a:pt x="111644" y="51590"/>
                      <a:pt x="109734" y="51590"/>
                    </a:cubicBezTo>
                    <a:cubicBezTo>
                      <a:pt x="104001" y="47775"/>
                      <a:pt x="98276" y="43953"/>
                      <a:pt x="92550" y="40132"/>
                    </a:cubicBezTo>
                    <a:cubicBezTo>
                      <a:pt x="88729" y="38228"/>
                      <a:pt x="86818" y="34406"/>
                      <a:pt x="82997" y="34406"/>
                    </a:cubicBezTo>
                    <a:cubicBezTo>
                      <a:pt x="79182" y="32495"/>
                      <a:pt x="73450" y="28674"/>
                      <a:pt x="69628" y="26770"/>
                    </a:cubicBezTo>
                    <a:cubicBezTo>
                      <a:pt x="65813" y="24859"/>
                      <a:pt x="63903" y="21038"/>
                      <a:pt x="60081" y="21038"/>
                    </a:cubicBezTo>
                    <a:cubicBezTo>
                      <a:pt x="56266" y="19127"/>
                      <a:pt x="50534" y="15306"/>
                      <a:pt x="46719" y="15306"/>
                    </a:cubicBezTo>
                    <a:cubicBezTo>
                      <a:pt x="42898" y="13395"/>
                      <a:pt x="39076" y="11491"/>
                      <a:pt x="35262" y="11491"/>
                    </a:cubicBezTo>
                    <a:cubicBezTo>
                      <a:pt x="31440" y="11491"/>
                      <a:pt x="27619" y="7669"/>
                      <a:pt x="23804" y="7669"/>
                    </a:cubicBezTo>
                    <a:cubicBezTo>
                      <a:pt x="19982" y="5759"/>
                      <a:pt x="16168" y="3848"/>
                      <a:pt x="12346" y="3848"/>
                    </a:cubicBezTo>
                    <a:lnTo>
                      <a:pt x="6617" y="1937"/>
                    </a:lnTo>
                    <a:close/>
                    <a:moveTo>
                      <a:pt x="0" y="0"/>
                    </a:moveTo>
                    <a:lnTo>
                      <a:pt x="810" y="0"/>
                    </a:lnTo>
                    <a:lnTo>
                      <a:pt x="888" y="26"/>
                    </a:lnTo>
                    <a:lnTo>
                      <a:pt x="2538" y="577"/>
                    </a:lnTo>
                    <a:close/>
                  </a:path>
                </a:pathLst>
              </a:custGeom>
              <a:solidFill>
                <a:srgbClr val="9ACCCE"/>
              </a:solidFill>
              <a:ln w="0" cap="flat">
                <a:noFill/>
                <a:prstDash val="solid"/>
                <a:miter/>
              </a:ln>
            </p:spPr>
            <p:txBody>
              <a:bodyPr wrap="square" rtlCol="0" anchor="ctr">
                <a:noAutofit/>
              </a:bodyPr>
              <a:lstStyle/>
              <a:p>
                <a:pPr>
                  <a:defRPr/>
                </a:pPr>
                <a:endParaRPr lang="en-US" sz="1350" kern="0">
                  <a:solidFill>
                    <a:srgbClr val="000000"/>
                  </a:solidFill>
                  <a:latin typeface="Calibri" panose="020F0502020204030204"/>
                </a:endParaRPr>
              </a:p>
            </p:txBody>
          </p:sp>
          <p:sp>
            <p:nvSpPr>
              <p:cNvPr id="49" name="TextBox 48">
                <a:extLst>
                  <a:ext uri="{FF2B5EF4-FFF2-40B4-BE49-F238E27FC236}">
                    <a16:creationId xmlns:a16="http://schemas.microsoft.com/office/drawing/2014/main" id="{FCB03040-57D6-F577-6C9E-D5EDBB31CE06}"/>
                  </a:ext>
                </a:extLst>
              </p:cNvPr>
              <p:cNvSpPr txBox="1"/>
              <p:nvPr/>
            </p:nvSpPr>
            <p:spPr>
              <a:xfrm>
                <a:off x="2694970" y="3493403"/>
                <a:ext cx="767732" cy="738664"/>
              </a:xfrm>
              <a:prstGeom prst="rect">
                <a:avLst/>
              </a:prstGeom>
              <a:noFill/>
            </p:spPr>
            <p:txBody>
              <a:bodyPr wrap="none" rtlCol="0" anchor="b">
                <a:spAutoFit/>
              </a:bodyPr>
              <a:lstStyle/>
              <a:p>
                <a:pPr algn="ctr">
                  <a:defRPr/>
                </a:pPr>
                <a:r>
                  <a:rPr lang="en-US" sz="3000" b="1" kern="0" dirty="0">
                    <a:solidFill>
                      <a:prstClr val="white"/>
                    </a:solidFill>
                    <a:latin typeface="Calibri" panose="020F0502020204030204"/>
                  </a:rPr>
                  <a:t>05</a:t>
                </a:r>
              </a:p>
            </p:txBody>
          </p:sp>
        </p:grpSp>
        <p:sp>
          <p:nvSpPr>
            <p:cNvPr id="45" name="TextBox 44">
              <a:extLst>
                <a:ext uri="{FF2B5EF4-FFF2-40B4-BE49-F238E27FC236}">
                  <a16:creationId xmlns:a16="http://schemas.microsoft.com/office/drawing/2014/main" id="{77285300-6C94-1F5C-3621-EB22A36C1E98}"/>
                </a:ext>
              </a:extLst>
            </p:cNvPr>
            <p:cNvSpPr txBox="1"/>
            <p:nvPr/>
          </p:nvSpPr>
          <p:spPr>
            <a:xfrm>
              <a:off x="2963115" y="4006796"/>
              <a:ext cx="1886631" cy="400494"/>
            </a:xfrm>
            <a:prstGeom prst="rect">
              <a:avLst/>
            </a:prstGeom>
            <a:noFill/>
          </p:spPr>
          <p:txBody>
            <a:bodyPr wrap="square">
              <a:spAutoFit/>
            </a:bodyPr>
            <a:lstStyle/>
            <a:p>
              <a:pPr algn="ctr">
                <a:lnSpc>
                  <a:spcPct val="115000"/>
                </a:lnSpc>
                <a:spcAft>
                  <a:spcPts val="800"/>
                </a:spcAft>
              </a:pPr>
              <a:r>
                <a:rPr lang="ar-EG"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المتابعة والتقييم</a:t>
              </a:r>
              <a:endParaRPr lang="en-US" b="1" dirty="0">
                <a:solidFill>
                  <a:prstClr val="black"/>
                </a:solidFill>
                <a:latin typeface="Times New Roman" panose="02020603050405020304" pitchFamily="18" charset="0"/>
                <a:ea typeface="Calibri" panose="020F0502020204030204" pitchFamily="34" charset="0"/>
                <a:cs typeface="Adobe Arabic" panose="02040503050201020203" pitchFamily="18" charset="-78"/>
              </a:endParaRPr>
            </a:p>
          </p:txBody>
        </p:sp>
      </p:grpSp>
    </p:spTree>
    <p:extLst>
      <p:ext uri="{BB962C8B-B14F-4D97-AF65-F5344CB8AC3E}">
        <p14:creationId xmlns:p14="http://schemas.microsoft.com/office/powerpoint/2010/main" val="406844747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nodeType="click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fade">
                                      <p:cBhvr>
                                        <p:cTn id="14" dur="1000"/>
                                        <p:tgtEl>
                                          <p:spTgt spid="12"/>
                                        </p:tgtEl>
                                      </p:cBhvr>
                                    </p:animEffect>
                                    <p:anim calcmode="lin" valueType="num">
                                      <p:cBhvr>
                                        <p:cTn id="15" dur="1000" fill="hold"/>
                                        <p:tgtEl>
                                          <p:spTgt spid="12"/>
                                        </p:tgtEl>
                                        <p:attrNameLst>
                                          <p:attrName>ppt_x</p:attrName>
                                        </p:attrNameLst>
                                      </p:cBhvr>
                                      <p:tavLst>
                                        <p:tav tm="0">
                                          <p:val>
                                            <p:strVal val="#ppt_x"/>
                                          </p:val>
                                        </p:tav>
                                        <p:tav tm="100000">
                                          <p:val>
                                            <p:strVal val="#ppt_x"/>
                                          </p:val>
                                        </p:tav>
                                      </p:tavLst>
                                    </p:anim>
                                    <p:anim calcmode="lin" valueType="num">
                                      <p:cBhvr>
                                        <p:cTn id="16"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7" presetClass="entr" presetSubtype="0" fill="hold" nodeType="click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fade">
                                      <p:cBhvr>
                                        <p:cTn id="21" dur="1000"/>
                                        <p:tgtEl>
                                          <p:spTgt spid="19"/>
                                        </p:tgtEl>
                                      </p:cBhvr>
                                    </p:animEffect>
                                    <p:anim calcmode="lin" valueType="num">
                                      <p:cBhvr>
                                        <p:cTn id="22" dur="1000" fill="hold"/>
                                        <p:tgtEl>
                                          <p:spTgt spid="19"/>
                                        </p:tgtEl>
                                        <p:attrNameLst>
                                          <p:attrName>ppt_x</p:attrName>
                                        </p:attrNameLst>
                                      </p:cBhvr>
                                      <p:tavLst>
                                        <p:tav tm="0">
                                          <p:val>
                                            <p:strVal val="#ppt_x"/>
                                          </p:val>
                                        </p:tav>
                                        <p:tav tm="100000">
                                          <p:val>
                                            <p:strVal val="#ppt_x"/>
                                          </p:val>
                                        </p:tav>
                                      </p:tavLst>
                                    </p:anim>
                                    <p:anim calcmode="lin" valueType="num">
                                      <p:cBhvr>
                                        <p:cTn id="23"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7" presetClass="entr" presetSubtype="0" fill="hold" nodeType="clickEffect">
                                  <p:stCondLst>
                                    <p:cond delay="0"/>
                                  </p:stCondLst>
                                  <p:childTnLst>
                                    <p:set>
                                      <p:cBhvr>
                                        <p:cTn id="27" dur="1" fill="hold">
                                          <p:stCondLst>
                                            <p:cond delay="0"/>
                                          </p:stCondLst>
                                        </p:cTn>
                                        <p:tgtEl>
                                          <p:spTgt spid="36"/>
                                        </p:tgtEl>
                                        <p:attrNameLst>
                                          <p:attrName>style.visibility</p:attrName>
                                        </p:attrNameLst>
                                      </p:cBhvr>
                                      <p:to>
                                        <p:strVal val="visible"/>
                                      </p:to>
                                    </p:set>
                                    <p:animEffect transition="in" filter="fade">
                                      <p:cBhvr>
                                        <p:cTn id="28" dur="1000"/>
                                        <p:tgtEl>
                                          <p:spTgt spid="36"/>
                                        </p:tgtEl>
                                      </p:cBhvr>
                                    </p:animEffect>
                                    <p:anim calcmode="lin" valueType="num">
                                      <p:cBhvr>
                                        <p:cTn id="29" dur="1000" fill="hold"/>
                                        <p:tgtEl>
                                          <p:spTgt spid="36"/>
                                        </p:tgtEl>
                                        <p:attrNameLst>
                                          <p:attrName>ppt_x</p:attrName>
                                        </p:attrNameLst>
                                      </p:cBhvr>
                                      <p:tavLst>
                                        <p:tav tm="0">
                                          <p:val>
                                            <p:strVal val="#ppt_x"/>
                                          </p:val>
                                        </p:tav>
                                        <p:tav tm="100000">
                                          <p:val>
                                            <p:strVal val="#ppt_x"/>
                                          </p:val>
                                        </p:tav>
                                      </p:tavLst>
                                    </p:anim>
                                    <p:anim calcmode="lin" valueType="num">
                                      <p:cBhvr>
                                        <p:cTn id="30" dur="10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7" presetClass="entr" presetSubtype="0" fill="hold" nodeType="clickEffect">
                                  <p:stCondLst>
                                    <p:cond delay="0"/>
                                  </p:stCondLst>
                                  <p:childTnLst>
                                    <p:set>
                                      <p:cBhvr>
                                        <p:cTn id="34" dur="1" fill="hold">
                                          <p:stCondLst>
                                            <p:cond delay="0"/>
                                          </p:stCondLst>
                                        </p:cTn>
                                        <p:tgtEl>
                                          <p:spTgt spid="43"/>
                                        </p:tgtEl>
                                        <p:attrNameLst>
                                          <p:attrName>style.visibility</p:attrName>
                                        </p:attrNameLst>
                                      </p:cBhvr>
                                      <p:to>
                                        <p:strVal val="visible"/>
                                      </p:to>
                                    </p:set>
                                    <p:animEffect transition="in" filter="fade">
                                      <p:cBhvr>
                                        <p:cTn id="35" dur="1000"/>
                                        <p:tgtEl>
                                          <p:spTgt spid="43"/>
                                        </p:tgtEl>
                                      </p:cBhvr>
                                    </p:animEffect>
                                    <p:anim calcmode="lin" valueType="num">
                                      <p:cBhvr>
                                        <p:cTn id="36" dur="1000" fill="hold"/>
                                        <p:tgtEl>
                                          <p:spTgt spid="43"/>
                                        </p:tgtEl>
                                        <p:attrNameLst>
                                          <p:attrName>ppt_x</p:attrName>
                                        </p:attrNameLst>
                                      </p:cBhvr>
                                      <p:tavLst>
                                        <p:tav tm="0">
                                          <p:val>
                                            <p:strVal val="#ppt_x"/>
                                          </p:val>
                                        </p:tav>
                                        <p:tav tm="100000">
                                          <p:val>
                                            <p:strVal val="#ppt_x"/>
                                          </p:val>
                                        </p:tav>
                                      </p:tavLst>
                                    </p:anim>
                                    <p:anim calcmode="lin" valueType="num">
                                      <p:cBhvr>
                                        <p:cTn id="37" dur="1000" fill="hold"/>
                                        <p:tgtEl>
                                          <p:spTgt spid="4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TextBox 29">
            <a:extLst>
              <a:ext uri="{FF2B5EF4-FFF2-40B4-BE49-F238E27FC236}">
                <a16:creationId xmlns:a16="http://schemas.microsoft.com/office/drawing/2014/main" id="{EEE2C958-554C-43B6-AD84-5BFB102BB0C5}"/>
              </a:ext>
            </a:extLst>
          </p:cNvPr>
          <p:cNvSpPr txBox="1"/>
          <p:nvPr/>
        </p:nvSpPr>
        <p:spPr>
          <a:xfrm>
            <a:off x="1547626" y="3641897"/>
            <a:ext cx="4548374" cy="658642"/>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pPr rtl="1"/>
            <a:r>
              <a:rPr lang="ar-SA" dirty="0"/>
              <a:t>"مختبر القيادة </a:t>
            </a:r>
            <a:r>
              <a:rPr lang="en-US" dirty="0"/>
              <a:t>Leadership Lab)</a:t>
            </a:r>
            <a:r>
              <a:rPr lang="ar-SA" dirty="0"/>
              <a:t>)".</a:t>
            </a:r>
            <a:endParaRPr lang="en-US" dirty="0"/>
          </a:p>
        </p:txBody>
      </p:sp>
      <p:pic>
        <p:nvPicPr>
          <p:cNvPr id="3" name="Picture 2">
            <a:extLst>
              <a:ext uri="{FF2B5EF4-FFF2-40B4-BE49-F238E27FC236}">
                <a16:creationId xmlns:a16="http://schemas.microsoft.com/office/drawing/2014/main" id="{20AD76A7-980C-B573-8706-8024837B696F}"/>
              </a:ext>
            </a:extLst>
          </p:cNvPr>
          <p:cNvPicPr>
            <a:picLocks noChangeAspect="1"/>
          </p:cNvPicPr>
          <p:nvPr/>
        </p:nvPicPr>
        <p:blipFill>
          <a:blip r:embed="rId2">
            <a:extLst>
              <a:ext uri="{BEBA8EAE-BF5A-486C-A8C5-ECC9F3942E4B}">
                <a14:imgProps xmlns:a14="http://schemas.microsoft.com/office/drawing/2010/main">
                  <a14:imgLayer r:embed="rId3">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7483629" y="1870349"/>
            <a:ext cx="4343314" cy="4343314"/>
          </a:xfrm>
          <a:prstGeom prst="rect">
            <a:avLst/>
          </a:prstGeom>
        </p:spPr>
      </p:pic>
      <p:grpSp>
        <p:nvGrpSpPr>
          <p:cNvPr id="4" name="Group 3">
            <a:extLst>
              <a:ext uri="{FF2B5EF4-FFF2-40B4-BE49-F238E27FC236}">
                <a16:creationId xmlns:a16="http://schemas.microsoft.com/office/drawing/2014/main" id="{254ACD16-7C3E-AE6C-58D9-CC4D13D1D039}"/>
              </a:ext>
            </a:extLst>
          </p:cNvPr>
          <p:cNvGrpSpPr/>
          <p:nvPr/>
        </p:nvGrpSpPr>
        <p:grpSpPr>
          <a:xfrm>
            <a:off x="2698136" y="675008"/>
            <a:ext cx="6957150" cy="968852"/>
            <a:chOff x="2698136" y="519096"/>
            <a:chExt cx="6957150" cy="968852"/>
          </a:xfrm>
        </p:grpSpPr>
        <p:grpSp>
          <p:nvGrpSpPr>
            <p:cNvPr id="5" name="Group 4">
              <a:extLst>
                <a:ext uri="{FF2B5EF4-FFF2-40B4-BE49-F238E27FC236}">
                  <a16:creationId xmlns:a16="http://schemas.microsoft.com/office/drawing/2014/main" id="{515E4DE8-1DEC-99B5-0D69-2A92F943978A}"/>
                </a:ext>
              </a:extLst>
            </p:cNvPr>
            <p:cNvGrpSpPr/>
            <p:nvPr/>
          </p:nvGrpSpPr>
          <p:grpSpPr>
            <a:xfrm>
              <a:off x="2698136" y="1333654"/>
              <a:ext cx="6957150" cy="154294"/>
              <a:chOff x="2941058" y="1479627"/>
              <a:chExt cx="6957150" cy="154294"/>
            </a:xfrm>
          </p:grpSpPr>
          <p:sp>
            <p:nvSpPr>
              <p:cNvPr id="7" name="Oval 6">
                <a:extLst>
                  <a:ext uri="{FF2B5EF4-FFF2-40B4-BE49-F238E27FC236}">
                    <a16:creationId xmlns:a16="http://schemas.microsoft.com/office/drawing/2014/main" id="{9DBA0CF4-1837-461F-6442-3B101DE034E5}"/>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0" name="Group 19">
                <a:extLst>
                  <a:ext uri="{FF2B5EF4-FFF2-40B4-BE49-F238E27FC236}">
                    <a16:creationId xmlns:a16="http://schemas.microsoft.com/office/drawing/2014/main" id="{37B65672-6EBB-E20A-073A-B6FE87281767}"/>
                  </a:ext>
                </a:extLst>
              </p:cNvPr>
              <p:cNvGrpSpPr/>
              <p:nvPr/>
            </p:nvGrpSpPr>
            <p:grpSpPr>
              <a:xfrm>
                <a:off x="9256541" y="1479627"/>
                <a:ext cx="641667" cy="154294"/>
                <a:chOff x="9256541" y="1479627"/>
                <a:chExt cx="641667" cy="154294"/>
              </a:xfrm>
              <a:solidFill>
                <a:srgbClr val="627383"/>
              </a:solidFill>
            </p:grpSpPr>
            <p:sp>
              <p:nvSpPr>
                <p:cNvPr id="25" name="Arrow: Striped Right 24">
                  <a:extLst>
                    <a:ext uri="{FF2B5EF4-FFF2-40B4-BE49-F238E27FC236}">
                      <a16:creationId xmlns:a16="http://schemas.microsoft.com/office/drawing/2014/main" id="{F4BC8350-9C14-B63E-F6AF-183BA7E0FBC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id="{39D6C5FF-3832-4F39-4931-5DF896D796A0}"/>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Arrow: Striped Right 26">
                  <a:extLst>
                    <a:ext uri="{FF2B5EF4-FFF2-40B4-BE49-F238E27FC236}">
                      <a16:creationId xmlns:a16="http://schemas.microsoft.com/office/drawing/2014/main" id="{7920BE08-9F2C-64D2-1029-E35458EC4370}"/>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1" name="Group 20">
                <a:extLst>
                  <a:ext uri="{FF2B5EF4-FFF2-40B4-BE49-F238E27FC236}">
                    <a16:creationId xmlns:a16="http://schemas.microsoft.com/office/drawing/2014/main" id="{81E25CA2-ECB3-02E7-7ED9-1B0B2F29B11C}"/>
                  </a:ext>
                </a:extLst>
              </p:cNvPr>
              <p:cNvGrpSpPr/>
              <p:nvPr/>
            </p:nvGrpSpPr>
            <p:grpSpPr>
              <a:xfrm>
                <a:off x="2941058" y="1479627"/>
                <a:ext cx="641667" cy="154294"/>
                <a:chOff x="9256541" y="1479627"/>
                <a:chExt cx="641667" cy="154294"/>
              </a:xfrm>
              <a:solidFill>
                <a:srgbClr val="627383"/>
              </a:solidFill>
            </p:grpSpPr>
            <p:sp>
              <p:nvSpPr>
                <p:cNvPr id="22" name="Arrow: Striped Right 21">
                  <a:extLst>
                    <a:ext uri="{FF2B5EF4-FFF2-40B4-BE49-F238E27FC236}">
                      <a16:creationId xmlns:a16="http://schemas.microsoft.com/office/drawing/2014/main" id="{8E9960A1-A6F0-3630-ED81-269160B985DC}"/>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3" name="Arrow: Striped Right 22">
                  <a:extLst>
                    <a:ext uri="{FF2B5EF4-FFF2-40B4-BE49-F238E27FC236}">
                      <a16:creationId xmlns:a16="http://schemas.microsoft.com/office/drawing/2014/main" id="{ED8E7F3F-5302-49A4-43BE-1E56A38D0AD0}"/>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id="{81B91455-F04E-D55E-2F23-A3F35A96211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6" name="TextBox 5">
              <a:extLst>
                <a:ext uri="{FF2B5EF4-FFF2-40B4-BE49-F238E27FC236}">
                  <a16:creationId xmlns:a16="http://schemas.microsoft.com/office/drawing/2014/main" id="{8EB4D093-AF27-A63B-01B2-F706D0385CBE}"/>
                </a:ext>
              </a:extLst>
            </p:cNvPr>
            <p:cNvSpPr txBox="1"/>
            <p:nvPr/>
          </p:nvSpPr>
          <p:spPr>
            <a:xfrm>
              <a:off x="2779494" y="519096"/>
              <a:ext cx="6633012" cy="800219"/>
            </a:xfrm>
            <a:prstGeom prst="rect">
              <a:avLst/>
            </a:prstGeom>
            <a:noFill/>
          </p:spPr>
          <p:txBody>
            <a:bodyPr wrap="square">
              <a:spAutoFit/>
            </a:bodyPr>
            <a:lstStyle/>
            <a:p>
              <a:pPr marL="0" marR="0" algn="ctr" rtl="1">
                <a:lnSpc>
                  <a:spcPct val="115000"/>
                </a:lnSpc>
                <a:spcBef>
                  <a:spcPts val="0"/>
                </a:spcBef>
                <a:spcAft>
                  <a:spcPts val="0"/>
                </a:spcAft>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نشاط تدريبي</a:t>
              </a:r>
              <a:endParaRPr lang="en-US" sz="4400"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p:txBody>
        </p:sp>
      </p:grpSp>
    </p:spTree>
    <p:extLst>
      <p:ext uri="{BB962C8B-B14F-4D97-AF65-F5344CB8AC3E}">
        <p14:creationId xmlns:p14="http://schemas.microsoft.com/office/powerpoint/2010/main" val="68026067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1000"/>
                                        <p:tgtEl>
                                          <p:spTgt spid="30"/>
                                        </p:tgtEl>
                                      </p:cBhvr>
                                    </p:animEffect>
                                    <p:anim calcmode="lin" valueType="num">
                                      <p:cBhvr>
                                        <p:cTn id="8" dur="1000" fill="hold"/>
                                        <p:tgtEl>
                                          <p:spTgt spid="30"/>
                                        </p:tgtEl>
                                        <p:attrNameLst>
                                          <p:attrName>ppt_x</p:attrName>
                                        </p:attrNameLst>
                                      </p:cBhvr>
                                      <p:tavLst>
                                        <p:tav tm="0">
                                          <p:val>
                                            <p:strVal val="#ppt_x"/>
                                          </p:val>
                                        </p:tav>
                                        <p:tav tm="100000">
                                          <p:val>
                                            <p:strVal val="#ppt_x"/>
                                          </p:val>
                                        </p:tav>
                                      </p:tavLst>
                                    </p:anim>
                                    <p:anim calcmode="lin" valueType="num">
                                      <p:cBhvr>
                                        <p:cTn id="9" dur="1000" fill="hold"/>
                                        <p:tgtEl>
                                          <p:spTgt spid="30"/>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Lst>
  </p:timing>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B8172B84-B458-0375-8C95-A027C9A4AC58}"/>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id="{9184F7CF-6B64-E1A0-15E8-723DEA486F3F}"/>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F9FFE1E5-AFD2-3F67-25A2-6A8CCDECF0CA}"/>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6" name="Group 5">
                <a:extLst>
                  <a:ext uri="{FF2B5EF4-FFF2-40B4-BE49-F238E27FC236}">
                    <a16:creationId xmlns:a16="http://schemas.microsoft.com/office/drawing/2014/main" id="{9F5D158B-A280-E6BE-CD01-53D2EC9F12F5}"/>
                  </a:ext>
                </a:extLst>
              </p:cNvPr>
              <p:cNvGrpSpPr/>
              <p:nvPr/>
            </p:nvGrpSpPr>
            <p:grpSpPr>
              <a:xfrm>
                <a:off x="9256541" y="1479627"/>
                <a:ext cx="641667" cy="154294"/>
                <a:chOff x="9256541" y="1479627"/>
                <a:chExt cx="641667" cy="154294"/>
              </a:xfrm>
              <a:solidFill>
                <a:srgbClr val="627383"/>
              </a:solidFill>
            </p:grpSpPr>
            <p:sp>
              <p:nvSpPr>
                <p:cNvPr id="23" name="Arrow: Striped Right 22">
                  <a:extLst>
                    <a:ext uri="{FF2B5EF4-FFF2-40B4-BE49-F238E27FC236}">
                      <a16:creationId xmlns:a16="http://schemas.microsoft.com/office/drawing/2014/main" id="{6A5ADC45-DAC1-BD40-F80C-4F94C8543280}"/>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id="{868F1471-B040-D615-AADD-C94C9EFAA25A}"/>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5" name="Arrow: Striped Right 24">
                  <a:extLst>
                    <a:ext uri="{FF2B5EF4-FFF2-40B4-BE49-F238E27FC236}">
                      <a16:creationId xmlns:a16="http://schemas.microsoft.com/office/drawing/2014/main" id="{FE1D1E21-B656-6EDE-E5E0-535ABF2CC487}"/>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2B120DAD-ECB1-329D-3B22-30E22BC913A4}"/>
                  </a:ext>
                </a:extLst>
              </p:cNvPr>
              <p:cNvGrpSpPr/>
              <p:nvPr/>
            </p:nvGrpSpPr>
            <p:grpSpPr>
              <a:xfrm>
                <a:off x="2941058" y="1479627"/>
                <a:ext cx="641667" cy="154294"/>
                <a:chOff x="9256541" y="1479627"/>
                <a:chExt cx="641667" cy="154294"/>
              </a:xfrm>
              <a:solidFill>
                <a:srgbClr val="627383"/>
              </a:solidFill>
            </p:grpSpPr>
            <p:sp>
              <p:nvSpPr>
                <p:cNvPr id="20" name="Arrow: Striped Right 19">
                  <a:extLst>
                    <a:ext uri="{FF2B5EF4-FFF2-40B4-BE49-F238E27FC236}">
                      <a16:creationId xmlns:a16="http://schemas.microsoft.com/office/drawing/2014/main" id="{CCD63761-7431-1A40-3941-63F38C392D08}"/>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1" name="Arrow: Striped Right 20">
                  <a:extLst>
                    <a:ext uri="{FF2B5EF4-FFF2-40B4-BE49-F238E27FC236}">
                      <a16:creationId xmlns:a16="http://schemas.microsoft.com/office/drawing/2014/main" id="{93941A3D-2CEE-7C7E-8D4C-BFFA34087F63}"/>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2" name="Arrow: Striped Right 21">
                  <a:extLst>
                    <a:ext uri="{FF2B5EF4-FFF2-40B4-BE49-F238E27FC236}">
                      <a16:creationId xmlns:a16="http://schemas.microsoft.com/office/drawing/2014/main" id="{A39C11C1-6FE1-5DC0-4C09-B832C056D552}"/>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4D60A6C3-FC80-D8AD-4C8C-41AB1678AE2C}"/>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دراسة حالة مقترحة</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pic>
        <p:nvPicPr>
          <p:cNvPr id="11" name="Picture 10" descr="A notebook with a pen and calculator&#10;&#10;AI-generated content may be incorrect.">
            <a:extLst>
              <a:ext uri="{FF2B5EF4-FFF2-40B4-BE49-F238E27FC236}">
                <a16:creationId xmlns:a16="http://schemas.microsoft.com/office/drawing/2014/main" id="{482AFECE-10D8-3EE8-C78A-636E6D118EE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14861" y="2074105"/>
            <a:ext cx="4449884" cy="3954593"/>
          </a:xfrm>
          <a:prstGeom prst="rect">
            <a:avLst/>
          </a:prstGeom>
        </p:spPr>
      </p:pic>
      <p:sp>
        <p:nvSpPr>
          <p:cNvPr id="12" name="TextBox 11">
            <a:extLst>
              <a:ext uri="{FF2B5EF4-FFF2-40B4-BE49-F238E27FC236}">
                <a16:creationId xmlns:a16="http://schemas.microsoft.com/office/drawing/2014/main" id="{4E73161C-331D-82BE-2DE5-7001E1C00ABA}"/>
              </a:ext>
            </a:extLst>
          </p:cNvPr>
          <p:cNvSpPr txBox="1"/>
          <p:nvPr/>
        </p:nvSpPr>
        <p:spPr>
          <a:xfrm>
            <a:off x="5558988" y="3429000"/>
            <a:ext cx="6633012" cy="1508105"/>
          </a:xfrm>
          <a:prstGeom prst="rect">
            <a:avLst/>
          </a:prstGeom>
          <a:noFill/>
        </p:spPr>
        <p:txBody>
          <a:bodyPr wrap="square">
            <a:spAutoFit/>
          </a:bodyPr>
          <a:lstStyle/>
          <a:p>
            <a:pPr algn="ctr" rtl="1">
              <a:lnSpc>
                <a:spcPct val="115000"/>
              </a:lnSpc>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العنوان: تحدي الأداء في مشروع مزرعة رياح بحرية  </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spTree>
    <p:extLst>
      <p:ext uri="{BB962C8B-B14F-4D97-AF65-F5344CB8AC3E}">
        <p14:creationId xmlns:p14="http://schemas.microsoft.com/office/powerpoint/2010/main" val="215326088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1000"/>
                                        <p:tgtEl>
                                          <p:spTgt spid="12"/>
                                        </p:tgtEl>
                                      </p:cBhvr>
                                    </p:animEffect>
                                    <p:anim calcmode="lin" valueType="num">
                                      <p:cBhvr>
                                        <p:cTn id="13" dur="1000" fill="hold"/>
                                        <p:tgtEl>
                                          <p:spTgt spid="12"/>
                                        </p:tgtEl>
                                        <p:attrNameLst>
                                          <p:attrName>ppt_x</p:attrName>
                                        </p:attrNameLst>
                                      </p:cBhvr>
                                      <p:tavLst>
                                        <p:tav tm="0">
                                          <p:val>
                                            <p:strVal val="#ppt_x"/>
                                          </p:val>
                                        </p:tav>
                                        <p:tav tm="100000">
                                          <p:val>
                                            <p:strVal val="#ppt_x"/>
                                          </p:val>
                                        </p:tav>
                                      </p:tavLst>
                                    </p:anim>
                                    <p:anim calcmode="lin" valueType="num">
                                      <p:cBhvr>
                                        <p:cTn id="14"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Rounded Corners 16">
            <a:extLst>
              <a:ext uri="{FF2B5EF4-FFF2-40B4-BE49-F238E27FC236}">
                <a16:creationId xmlns:a16="http://schemas.microsoft.com/office/drawing/2014/main" id="{5A7C68B0-EBDA-DACA-6F50-FF8EC0DF02F1}"/>
              </a:ext>
            </a:extLst>
          </p:cNvPr>
          <p:cNvSpPr/>
          <p:nvPr/>
        </p:nvSpPr>
        <p:spPr>
          <a:xfrm>
            <a:off x="2939484" y="1434925"/>
            <a:ext cx="7643939" cy="4967751"/>
          </a:xfrm>
          <a:prstGeom prst="roundRect">
            <a:avLst/>
          </a:prstGeom>
          <a:solidFill>
            <a:schemeClr val="bg1">
              <a:lumMod val="95000"/>
            </a:schemeClr>
          </a:solidFill>
          <a:ln w="38100">
            <a:solidFill>
              <a:srgbClr val="215559"/>
            </a:solidFill>
            <a:prstDash val="lg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Box 17">
            <a:extLst>
              <a:ext uri="{FF2B5EF4-FFF2-40B4-BE49-F238E27FC236}">
                <a16:creationId xmlns:a16="http://schemas.microsoft.com/office/drawing/2014/main" id="{45BB5B0E-8ACA-C358-0157-9F406648A499}"/>
              </a:ext>
            </a:extLst>
          </p:cNvPr>
          <p:cNvSpPr txBox="1"/>
          <p:nvPr/>
        </p:nvSpPr>
        <p:spPr>
          <a:xfrm>
            <a:off x="5196246" y="1434926"/>
            <a:ext cx="2702064" cy="707886"/>
          </a:xfrm>
          <a:prstGeom prst="rect">
            <a:avLst/>
          </a:prstGeom>
          <a:noFill/>
          <a:ln w="3175">
            <a:noFill/>
          </a:ln>
        </p:spPr>
        <p:txBody>
          <a:bodyPr wrap="square"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ar-SA" altLang="ko-KR" sz="4000" b="1" i="0" u="none" strike="noStrike" kern="1200" cap="none" spc="0" normalizeH="0" baseline="0" noProof="0" dirty="0">
                <a:ln>
                  <a:noFill/>
                </a:ln>
                <a:solidFill>
                  <a:srgbClr val="168489"/>
                </a:solidFill>
                <a:effectLst/>
                <a:uLnTx/>
                <a:uFillTx/>
                <a:latin typeface="Adobe Arabic" panose="02040503050201020203" pitchFamily="18" charset="-78"/>
                <a:cs typeface="Adobe Arabic" panose="02040503050201020203" pitchFamily="18" charset="-78"/>
              </a:rPr>
              <a:t>التقييم</a:t>
            </a:r>
            <a:endParaRPr kumimoji="0" lang="ko-KR" altLang="en-US" sz="4000" b="1" i="0" u="none" strike="noStrike" kern="1200" cap="none" spc="0" normalizeH="0" baseline="0" noProof="0" dirty="0">
              <a:ln>
                <a:noFill/>
              </a:ln>
              <a:solidFill>
                <a:srgbClr val="168489"/>
              </a:solidFill>
              <a:effectLst/>
              <a:uLnTx/>
              <a:uFillTx/>
              <a:latin typeface="Adobe Arabic" panose="02040503050201020203" pitchFamily="18" charset="-78"/>
              <a:cs typeface="Adobe Arabic" panose="02040503050201020203" pitchFamily="18" charset="-78"/>
            </a:endParaRPr>
          </a:p>
        </p:txBody>
      </p:sp>
      <p:sp>
        <p:nvSpPr>
          <p:cNvPr id="19" name="TextBox 18">
            <a:extLst>
              <a:ext uri="{FF2B5EF4-FFF2-40B4-BE49-F238E27FC236}">
                <a16:creationId xmlns:a16="http://schemas.microsoft.com/office/drawing/2014/main" id="{599B13AF-9D3A-554D-369E-76942553F9A0}"/>
              </a:ext>
            </a:extLst>
          </p:cNvPr>
          <p:cNvSpPr txBox="1"/>
          <p:nvPr/>
        </p:nvSpPr>
        <p:spPr>
          <a:xfrm>
            <a:off x="2780991" y="2319783"/>
            <a:ext cx="7802432" cy="503215"/>
          </a:xfrm>
          <a:prstGeom prst="rect">
            <a:avLst/>
          </a:prstGeom>
          <a:noFill/>
        </p:spPr>
        <p:txBody>
          <a:bodyPr wrap="square" rtlCol="0">
            <a:spAutoFit/>
          </a:bodyPr>
          <a:lstStyle/>
          <a:p>
            <a:pPr algn="r">
              <a:lnSpc>
                <a:spcPct val="115000"/>
              </a:lnSpc>
              <a:spcAft>
                <a:spcPts val="800"/>
              </a:spcAft>
            </a:pPr>
            <a:r>
              <a:rPr lang="ar-SA" sz="2400"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1. اذكر سببين رئيسيين لانخفاض الأداء في قطاع الطاقة، واقترح حلاً محدداً لكل منهما.  </a:t>
            </a:r>
            <a:endParaRPr lang="en-US" sz="2400" b="1" dirty="0">
              <a:solidFill>
                <a:prstClr val="black"/>
              </a:solidFill>
              <a:latin typeface="Times New Roman" panose="02020603050405020304" pitchFamily="18" charset="0"/>
              <a:ea typeface="Calibri" panose="020F0502020204030204" pitchFamily="34" charset="0"/>
              <a:cs typeface="Adobe Arabic" panose="02040503050201020203" pitchFamily="18" charset="-78"/>
            </a:endParaRPr>
          </a:p>
        </p:txBody>
      </p:sp>
      <p:sp>
        <p:nvSpPr>
          <p:cNvPr id="20" name="TextBox 19">
            <a:extLst>
              <a:ext uri="{FF2B5EF4-FFF2-40B4-BE49-F238E27FC236}">
                <a16:creationId xmlns:a16="http://schemas.microsoft.com/office/drawing/2014/main" id="{C42135B2-3632-B03E-DFAF-B646DC981A8C}"/>
              </a:ext>
            </a:extLst>
          </p:cNvPr>
          <p:cNvSpPr txBox="1"/>
          <p:nvPr/>
        </p:nvSpPr>
        <p:spPr>
          <a:xfrm>
            <a:off x="5196246" y="3097804"/>
            <a:ext cx="5347688" cy="927946"/>
          </a:xfrm>
          <a:prstGeom prst="rect">
            <a:avLst/>
          </a:prstGeom>
          <a:noFill/>
        </p:spPr>
        <p:txBody>
          <a:bodyPr wrap="square" rtlCol="0">
            <a:spAutoFit/>
          </a:bodyPr>
          <a:lstStyle/>
          <a:p>
            <a:pPr algn="r">
              <a:lnSpc>
                <a:spcPct val="115000"/>
              </a:lnSpc>
              <a:spcAft>
                <a:spcPts val="800"/>
              </a:spcAft>
            </a:pPr>
            <a:r>
              <a:rPr lang="ar-SA" sz="2400"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2. كيف يمكنك معالجة ضعف أداء موظف يفتقر إلى الدافعية؟ قدّم استراتيجية خطوة بخطوة.  </a:t>
            </a:r>
            <a:endParaRPr lang="en-US" sz="2400" b="1" dirty="0">
              <a:solidFill>
                <a:prstClr val="black"/>
              </a:solidFill>
              <a:latin typeface="Times New Roman" panose="02020603050405020304" pitchFamily="18" charset="0"/>
              <a:ea typeface="Calibri" panose="020F0502020204030204" pitchFamily="34" charset="0"/>
              <a:cs typeface="Adobe Arabic" panose="02040503050201020203" pitchFamily="18" charset="-78"/>
            </a:endParaRPr>
          </a:p>
        </p:txBody>
      </p:sp>
      <p:pic>
        <p:nvPicPr>
          <p:cNvPr id="23" name="Picture 22" descr="A person sitting in a chair pointing at a clipboard&#10;&#10;AI-generated content may be incorrect.">
            <a:extLst>
              <a:ext uri="{FF2B5EF4-FFF2-40B4-BE49-F238E27FC236}">
                <a16:creationId xmlns:a16="http://schemas.microsoft.com/office/drawing/2014/main" id="{59A3033F-C13B-0D5A-6ED7-91D737422DA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26366" y="2226952"/>
            <a:ext cx="4834128" cy="4834128"/>
          </a:xfrm>
          <a:prstGeom prst="rect">
            <a:avLst/>
          </a:prstGeom>
        </p:spPr>
      </p:pic>
      <p:sp>
        <p:nvSpPr>
          <p:cNvPr id="24" name="TextBox 23">
            <a:extLst>
              <a:ext uri="{FF2B5EF4-FFF2-40B4-BE49-F238E27FC236}">
                <a16:creationId xmlns:a16="http://schemas.microsoft.com/office/drawing/2014/main" id="{9285E9E0-F6FA-5B0B-C4E3-BAADF2FD5022}"/>
              </a:ext>
            </a:extLst>
          </p:cNvPr>
          <p:cNvSpPr txBox="1"/>
          <p:nvPr/>
        </p:nvSpPr>
        <p:spPr>
          <a:xfrm>
            <a:off x="4871131" y="4379693"/>
            <a:ext cx="5586892" cy="927946"/>
          </a:xfrm>
          <a:prstGeom prst="rect">
            <a:avLst/>
          </a:prstGeom>
          <a:noFill/>
        </p:spPr>
        <p:txBody>
          <a:bodyPr wrap="square" rtlCol="0">
            <a:spAutoFit/>
          </a:bodyPr>
          <a:lstStyle/>
          <a:p>
            <a:pPr algn="r" rtl="1">
              <a:lnSpc>
                <a:spcPct val="115000"/>
              </a:lnSpc>
              <a:spcAft>
                <a:spcPts val="800"/>
              </a:spcAft>
            </a:pPr>
            <a:r>
              <a:rPr lang="en-US" sz="2400"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3.</a:t>
            </a:r>
            <a:r>
              <a:rPr lang="ar-SA" sz="2400"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 في نشاط "مختبر القيادة"، ما المهارة القيادية التي وجدتها الأكثر تأثيراً في خطتك؟ كيف ستستخدمها في عملك؟  </a:t>
            </a:r>
            <a:endParaRPr lang="en-US" sz="2400" b="1" dirty="0">
              <a:solidFill>
                <a:prstClr val="black"/>
              </a:solidFill>
              <a:latin typeface="Times New Roman" panose="02020603050405020304" pitchFamily="18" charset="0"/>
              <a:ea typeface="Calibri" panose="020F0502020204030204" pitchFamily="34" charset="0"/>
              <a:cs typeface="Adobe Arabic" panose="02040503050201020203" pitchFamily="18" charset="-78"/>
            </a:endParaRPr>
          </a:p>
        </p:txBody>
      </p:sp>
    </p:spTree>
    <p:extLst>
      <p:ext uri="{BB962C8B-B14F-4D97-AF65-F5344CB8AC3E}">
        <p14:creationId xmlns:p14="http://schemas.microsoft.com/office/powerpoint/2010/main" val="1183347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anim calcmode="lin" valueType="num">
                                      <p:cBhvr>
                                        <p:cTn id="8" dur="1000" fill="hold"/>
                                        <p:tgtEl>
                                          <p:spTgt spid="18"/>
                                        </p:tgtEl>
                                        <p:attrNameLst>
                                          <p:attrName>ppt_x</p:attrName>
                                        </p:attrNameLst>
                                      </p:cBhvr>
                                      <p:tavLst>
                                        <p:tav tm="0">
                                          <p:val>
                                            <p:strVal val="#ppt_x"/>
                                          </p:val>
                                        </p:tav>
                                        <p:tav tm="100000">
                                          <p:val>
                                            <p:strVal val="#ppt_x"/>
                                          </p:val>
                                        </p:tav>
                                      </p:tavLst>
                                    </p:anim>
                                    <p:anim calcmode="lin" valueType="num">
                                      <p:cBhvr>
                                        <p:cTn id="9" dur="1000" fill="hold"/>
                                        <p:tgtEl>
                                          <p:spTgt spid="18"/>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1000"/>
                                        <p:tgtEl>
                                          <p:spTgt spid="23"/>
                                        </p:tgtEl>
                                      </p:cBhvr>
                                    </p:animEffect>
                                    <p:anim calcmode="lin" valueType="num">
                                      <p:cBhvr>
                                        <p:cTn id="13" dur="1000" fill="hold"/>
                                        <p:tgtEl>
                                          <p:spTgt spid="23"/>
                                        </p:tgtEl>
                                        <p:attrNameLst>
                                          <p:attrName>ppt_x</p:attrName>
                                        </p:attrNameLst>
                                      </p:cBhvr>
                                      <p:tavLst>
                                        <p:tav tm="0">
                                          <p:val>
                                            <p:strVal val="#ppt_x"/>
                                          </p:val>
                                        </p:tav>
                                        <p:tav tm="100000">
                                          <p:val>
                                            <p:strVal val="#ppt_x"/>
                                          </p:val>
                                        </p:tav>
                                      </p:tavLst>
                                    </p:anim>
                                    <p:anim calcmode="lin" valueType="num">
                                      <p:cBhvr>
                                        <p:cTn id="14"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fade">
                                      <p:cBhvr>
                                        <p:cTn id="19" dur="1000"/>
                                        <p:tgtEl>
                                          <p:spTgt spid="19"/>
                                        </p:tgtEl>
                                      </p:cBhvr>
                                    </p:animEffect>
                                    <p:anim calcmode="lin" valueType="num">
                                      <p:cBhvr>
                                        <p:cTn id="20" dur="1000" fill="hold"/>
                                        <p:tgtEl>
                                          <p:spTgt spid="19"/>
                                        </p:tgtEl>
                                        <p:attrNameLst>
                                          <p:attrName>ppt_x</p:attrName>
                                        </p:attrNameLst>
                                      </p:cBhvr>
                                      <p:tavLst>
                                        <p:tav tm="0">
                                          <p:val>
                                            <p:strVal val="#ppt_x"/>
                                          </p:val>
                                        </p:tav>
                                        <p:tav tm="100000">
                                          <p:val>
                                            <p:strVal val="#ppt_x"/>
                                          </p:val>
                                        </p:tav>
                                      </p:tavLst>
                                    </p:anim>
                                    <p:anim calcmode="lin" valueType="num">
                                      <p:cBhvr>
                                        <p:cTn id="21"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20"/>
                                        </p:tgtEl>
                                        <p:attrNameLst>
                                          <p:attrName>style.visibility</p:attrName>
                                        </p:attrNameLst>
                                      </p:cBhvr>
                                      <p:to>
                                        <p:strVal val="visible"/>
                                      </p:to>
                                    </p:set>
                                    <p:animEffect transition="in" filter="fade">
                                      <p:cBhvr>
                                        <p:cTn id="26" dur="1000"/>
                                        <p:tgtEl>
                                          <p:spTgt spid="20"/>
                                        </p:tgtEl>
                                      </p:cBhvr>
                                    </p:animEffect>
                                    <p:anim calcmode="lin" valueType="num">
                                      <p:cBhvr>
                                        <p:cTn id="27" dur="1000" fill="hold"/>
                                        <p:tgtEl>
                                          <p:spTgt spid="20"/>
                                        </p:tgtEl>
                                        <p:attrNameLst>
                                          <p:attrName>ppt_x</p:attrName>
                                        </p:attrNameLst>
                                      </p:cBhvr>
                                      <p:tavLst>
                                        <p:tav tm="0">
                                          <p:val>
                                            <p:strVal val="#ppt_x"/>
                                          </p:val>
                                        </p:tav>
                                        <p:tav tm="100000">
                                          <p:val>
                                            <p:strVal val="#ppt_x"/>
                                          </p:val>
                                        </p:tav>
                                      </p:tavLst>
                                    </p:anim>
                                    <p:anim calcmode="lin" valueType="num">
                                      <p:cBhvr>
                                        <p:cTn id="28"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24"/>
                                        </p:tgtEl>
                                        <p:attrNameLst>
                                          <p:attrName>style.visibility</p:attrName>
                                        </p:attrNameLst>
                                      </p:cBhvr>
                                      <p:to>
                                        <p:strVal val="visible"/>
                                      </p:to>
                                    </p:set>
                                    <p:animEffect transition="in" filter="fade">
                                      <p:cBhvr>
                                        <p:cTn id="33" dur="1000"/>
                                        <p:tgtEl>
                                          <p:spTgt spid="24"/>
                                        </p:tgtEl>
                                      </p:cBhvr>
                                    </p:animEffect>
                                    <p:anim calcmode="lin" valueType="num">
                                      <p:cBhvr>
                                        <p:cTn id="34" dur="1000" fill="hold"/>
                                        <p:tgtEl>
                                          <p:spTgt spid="24"/>
                                        </p:tgtEl>
                                        <p:attrNameLst>
                                          <p:attrName>ppt_x</p:attrName>
                                        </p:attrNameLst>
                                      </p:cBhvr>
                                      <p:tavLst>
                                        <p:tav tm="0">
                                          <p:val>
                                            <p:strVal val="#ppt_x"/>
                                          </p:val>
                                        </p:tav>
                                        <p:tav tm="100000">
                                          <p:val>
                                            <p:strVal val="#ppt_x"/>
                                          </p:val>
                                        </p:tav>
                                      </p:tavLst>
                                    </p:anim>
                                    <p:anim calcmode="lin" valueType="num">
                                      <p:cBhvr>
                                        <p:cTn id="35"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P spid="24" grpId="0"/>
    </p:bldLst>
  </p:timing>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Idea - Free education icons">
            <a:extLst>
              <a:ext uri="{FF2B5EF4-FFF2-40B4-BE49-F238E27FC236}">
                <a16:creationId xmlns:a16="http://schemas.microsoft.com/office/drawing/2014/main" id="{09A5B8BE-A0D8-3117-2B2C-7BB5817E0AB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95495" y="2465328"/>
            <a:ext cx="3386204" cy="3386204"/>
          </a:xfrm>
          <a:prstGeom prst="rect">
            <a:avLst/>
          </a:prstGeom>
          <a:noFill/>
          <a:extLst>
            <a:ext uri="{909E8E84-426E-40DD-AFC4-6F175D3DCCD1}">
              <a14:hiddenFill xmlns:a14="http://schemas.microsoft.com/office/drawing/2010/main">
                <a:solidFill>
                  <a:srgbClr val="FFFFFF"/>
                </a:solidFill>
              </a14:hiddenFill>
            </a:ext>
          </a:extLst>
        </p:spPr>
      </p:pic>
      <p:grpSp>
        <p:nvGrpSpPr>
          <p:cNvPr id="3" name="Group 2">
            <a:extLst>
              <a:ext uri="{FF2B5EF4-FFF2-40B4-BE49-F238E27FC236}">
                <a16:creationId xmlns:a16="http://schemas.microsoft.com/office/drawing/2014/main" id="{177DAFD9-C075-0031-4520-A9DE705A2209}"/>
              </a:ext>
            </a:extLst>
          </p:cNvPr>
          <p:cNvGrpSpPr/>
          <p:nvPr/>
        </p:nvGrpSpPr>
        <p:grpSpPr>
          <a:xfrm>
            <a:off x="2698136" y="796031"/>
            <a:ext cx="6957150" cy="847829"/>
            <a:chOff x="2698136" y="640119"/>
            <a:chExt cx="6957150" cy="847829"/>
          </a:xfrm>
        </p:grpSpPr>
        <p:grpSp>
          <p:nvGrpSpPr>
            <p:cNvPr id="4" name="Group 3">
              <a:extLst>
                <a:ext uri="{FF2B5EF4-FFF2-40B4-BE49-F238E27FC236}">
                  <a16:creationId xmlns:a16="http://schemas.microsoft.com/office/drawing/2014/main" id="{DD9EC824-0B6F-ADFE-0BF5-F213E0FCA950}"/>
                </a:ext>
              </a:extLst>
            </p:cNvPr>
            <p:cNvGrpSpPr/>
            <p:nvPr/>
          </p:nvGrpSpPr>
          <p:grpSpPr>
            <a:xfrm>
              <a:off x="2698136" y="1333654"/>
              <a:ext cx="6957150" cy="154294"/>
              <a:chOff x="2941058" y="1479627"/>
              <a:chExt cx="6957150" cy="154294"/>
            </a:xfrm>
          </p:grpSpPr>
          <p:sp>
            <p:nvSpPr>
              <p:cNvPr id="6" name="Oval 5">
                <a:extLst>
                  <a:ext uri="{FF2B5EF4-FFF2-40B4-BE49-F238E27FC236}">
                    <a16:creationId xmlns:a16="http://schemas.microsoft.com/office/drawing/2014/main" id="{EEEC6003-9F13-29F5-9DCD-D469D5DD5359}"/>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7" name="Group 6">
                <a:extLst>
                  <a:ext uri="{FF2B5EF4-FFF2-40B4-BE49-F238E27FC236}">
                    <a16:creationId xmlns:a16="http://schemas.microsoft.com/office/drawing/2014/main" id="{79D5E8E4-0F8C-82A9-F5CD-E8E7B3A5E2BE}"/>
                  </a:ext>
                </a:extLst>
              </p:cNvPr>
              <p:cNvGrpSpPr/>
              <p:nvPr/>
            </p:nvGrpSpPr>
            <p:grpSpPr>
              <a:xfrm>
                <a:off x="9256541" y="1479627"/>
                <a:ext cx="641667" cy="154294"/>
                <a:chOff x="9256541" y="1479627"/>
                <a:chExt cx="641667" cy="154294"/>
              </a:xfrm>
              <a:solidFill>
                <a:srgbClr val="627383"/>
              </a:solidFill>
            </p:grpSpPr>
            <p:sp>
              <p:nvSpPr>
                <p:cNvPr id="12" name="Arrow: Striped Right 11">
                  <a:extLst>
                    <a:ext uri="{FF2B5EF4-FFF2-40B4-BE49-F238E27FC236}">
                      <a16:creationId xmlns:a16="http://schemas.microsoft.com/office/drawing/2014/main" id="{46999899-D1F2-F2F2-6F18-040732039F77}"/>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850B9C4C-5DF6-4DD5-90BA-37AA67A17228}"/>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4" name="Arrow: Striped Right 13">
                  <a:extLst>
                    <a:ext uri="{FF2B5EF4-FFF2-40B4-BE49-F238E27FC236}">
                      <a16:creationId xmlns:a16="http://schemas.microsoft.com/office/drawing/2014/main" id="{F1831736-2E7C-4EB3-DD1F-B017DD1E50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8" name="Group 7">
                <a:extLst>
                  <a:ext uri="{FF2B5EF4-FFF2-40B4-BE49-F238E27FC236}">
                    <a16:creationId xmlns:a16="http://schemas.microsoft.com/office/drawing/2014/main" id="{81CDBD99-5AC1-D303-1521-FE077F5987B0}"/>
                  </a:ext>
                </a:extLst>
              </p:cNvPr>
              <p:cNvGrpSpPr/>
              <p:nvPr/>
            </p:nvGrpSpPr>
            <p:grpSpPr>
              <a:xfrm>
                <a:off x="2941058" y="1479627"/>
                <a:ext cx="641667" cy="154294"/>
                <a:chOff x="9256541" y="1479627"/>
                <a:chExt cx="641667" cy="154294"/>
              </a:xfrm>
              <a:solidFill>
                <a:srgbClr val="627383"/>
              </a:solidFill>
            </p:grpSpPr>
            <p:sp>
              <p:nvSpPr>
                <p:cNvPr id="9" name="Arrow: Striped Right 8">
                  <a:extLst>
                    <a:ext uri="{FF2B5EF4-FFF2-40B4-BE49-F238E27FC236}">
                      <a16:creationId xmlns:a16="http://schemas.microsoft.com/office/drawing/2014/main" id="{78318DC2-8C53-796B-1E00-740BCE3A47E4}"/>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68652DC6-CA86-67A9-5AE0-5A0046AB7B53}"/>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Arrow: Striped Right 10">
                  <a:extLst>
                    <a:ext uri="{FF2B5EF4-FFF2-40B4-BE49-F238E27FC236}">
                      <a16:creationId xmlns:a16="http://schemas.microsoft.com/office/drawing/2014/main" id="{55796694-503B-057A-5DAF-0402577F406C}"/>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5" name="TextBox 4">
              <a:extLst>
                <a:ext uri="{FF2B5EF4-FFF2-40B4-BE49-F238E27FC236}">
                  <a16:creationId xmlns:a16="http://schemas.microsoft.com/office/drawing/2014/main" id="{5E8C3610-30F5-B75E-0DE6-4B0929971E81}"/>
                </a:ext>
              </a:extLst>
            </p:cNvPr>
            <p:cNvSpPr txBox="1"/>
            <p:nvPr/>
          </p:nvSpPr>
          <p:spPr>
            <a:xfrm>
              <a:off x="2867980" y="640119"/>
              <a:ext cx="6633012" cy="800219"/>
            </a:xfrm>
            <a:prstGeom prst="rect">
              <a:avLst/>
            </a:prstGeom>
            <a:noFill/>
          </p:spPr>
          <p:txBody>
            <a:bodyPr wrap="square">
              <a:spAutoFit/>
            </a:bodyPr>
            <a:lstStyle/>
            <a:p>
              <a:pPr algn="ctr" rtl="1">
                <a:lnSpc>
                  <a:spcPct val="115000"/>
                </a:lnSpc>
              </a:pPr>
              <a:r>
                <a:rPr lang="ar-SY" sz="4000" b="1" dirty="0">
                  <a:solidFill>
                    <a:srgbClr val="168489"/>
                  </a:solidFill>
                  <a:latin typeface="Adobe Arabic" panose="02040503050201020203" pitchFamily="18" charset="-78"/>
                  <a:cs typeface="Adobe Arabic" panose="02040503050201020203" pitchFamily="18" charset="-78"/>
                </a:rPr>
                <a:t>الخاتمة</a:t>
              </a:r>
              <a:endParaRPr lang="en-US" sz="4000" b="1" dirty="0">
                <a:solidFill>
                  <a:srgbClr val="168489"/>
                </a:solidFill>
                <a:latin typeface="Adobe Arabic" panose="02040503050201020203" pitchFamily="18" charset="-78"/>
                <a:cs typeface="Adobe Arabic" panose="02040503050201020203" pitchFamily="18" charset="-78"/>
              </a:endParaRPr>
            </a:p>
          </p:txBody>
        </p:sp>
      </p:grpSp>
      <p:sp>
        <p:nvSpPr>
          <p:cNvPr id="16" name="TextBox 15">
            <a:extLst>
              <a:ext uri="{FF2B5EF4-FFF2-40B4-BE49-F238E27FC236}">
                <a16:creationId xmlns:a16="http://schemas.microsoft.com/office/drawing/2014/main" id="{1E61C572-7941-F7C7-F030-1E9B12C42429}"/>
              </a:ext>
            </a:extLst>
          </p:cNvPr>
          <p:cNvSpPr txBox="1"/>
          <p:nvPr/>
        </p:nvSpPr>
        <p:spPr>
          <a:xfrm>
            <a:off x="3507253" y="2523367"/>
            <a:ext cx="8218582" cy="3270126"/>
          </a:xfrm>
          <a:prstGeom prst="rect">
            <a:avLst/>
          </a:prstGeom>
          <a:noFill/>
        </p:spPr>
        <p:txBody>
          <a:bodyPr wrap="square">
            <a:spAutoFit/>
          </a:bodyPr>
          <a:lstStyle/>
          <a:p>
            <a:pPr lvl="1" indent="-457200" algn="r" rtl="1">
              <a:lnSpc>
                <a:spcPct val="150000"/>
              </a:lnSpc>
              <a:spcAft>
                <a:spcPts val="800"/>
              </a:spcAft>
              <a:buSzPct val="130000"/>
              <a:buBlip>
                <a:blip r:embed="rId4"/>
              </a:buBlip>
            </a:pPr>
            <a:r>
              <a:rPr lang="ar-SA" sz="2800" dirty="0">
                <a:latin typeface="Adobe Arabic" panose="02040503050201020203" pitchFamily="18" charset="-78"/>
                <a:cs typeface="Adobe Arabic" panose="02040503050201020203" pitchFamily="18" charset="-78"/>
              </a:rPr>
              <a:t>نصل اليوم إلى ختام دورتنا التدريبية "قيادة الأداء: التوجيه والتحفيز نحو التميّز المؤسسي"، وهي رحلة تعليمية غنية بالمعرفة والتطبيق العملي. أود أن أعبر عن خالص شكري وتقديري لكم جميعاً على تفاعلكم الرائع، التزامكم، ومساهماتكم القيّمة التي أثرت هذه الدورة وجعلتها تجربة مميزة. لقد أظهرتم شغفاً حقيقياً لتطوير مهاراتكم القيادية، وهو ما يعكس رغبتكم في إحداث فرق إيجابي في بيئات عملكم.</a:t>
            </a:r>
            <a:endParaRPr lang="en-US" sz="2800" dirty="0">
              <a:latin typeface="Adobe Arabic" panose="02040503050201020203" pitchFamily="18" charset="-78"/>
              <a:cs typeface="Adobe Arabic" panose="02040503050201020203" pitchFamily="18" charset="-78"/>
            </a:endParaRPr>
          </a:p>
        </p:txBody>
      </p:sp>
    </p:spTree>
    <p:extLst>
      <p:ext uri="{BB962C8B-B14F-4D97-AF65-F5344CB8AC3E}">
        <p14:creationId xmlns:p14="http://schemas.microsoft.com/office/powerpoint/2010/main" val="1937638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up)">
                                      <p:cBhvr>
                                        <p:cTn id="7" dur="500"/>
                                        <p:tgtEl>
                                          <p:spTgt spid="16"/>
                                        </p:tgtEl>
                                      </p:cBhvr>
                                    </p:animEffect>
                                  </p:childTnLst>
                                </p:cTn>
                              </p:par>
                              <p:par>
                                <p:cTn id="8" presetID="22" presetClass="entr" presetSubtype="1"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wipe(up)">
                                      <p:cBhvr>
                                        <p:cTn id="1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الفرق بين الإدارة والقيادة في توجيه الفرق</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14" name="TextBox 13">
            <a:extLst>
              <a:ext uri="{FF2B5EF4-FFF2-40B4-BE49-F238E27FC236}">
                <a16:creationId xmlns:a16="http://schemas.microsoft.com/office/drawing/2014/main" id="{77A7442F-02F2-D494-82B4-6F7EC6F498B1}"/>
              </a:ext>
            </a:extLst>
          </p:cNvPr>
          <p:cNvSpPr txBox="1"/>
          <p:nvPr/>
        </p:nvSpPr>
        <p:spPr>
          <a:xfrm>
            <a:off x="1136822" y="2472256"/>
            <a:ext cx="7496243" cy="600164"/>
          </a:xfrm>
          <a:prstGeom prst="rect">
            <a:avLst/>
          </a:prstGeom>
          <a:noFill/>
        </p:spPr>
        <p:txBody>
          <a:bodyPr wrap="square">
            <a:spAutoFit/>
          </a:bodyPr>
          <a:lstStyle/>
          <a:p>
            <a:pPr marL="342900" indent="-342900" algn="just" rtl="1">
              <a:lnSpc>
                <a:spcPct val="150000"/>
              </a:lnSpc>
              <a:spcAft>
                <a:spcPts val="800"/>
              </a:spcAft>
              <a:buSzPct val="150000"/>
              <a:buBlip>
                <a:blip r:embed="rId2"/>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الإدارة: تعتمد على السيطرة والتخطيط من خلال هيكلية رسمية وقواعد واضحة.</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
        <p:nvSpPr>
          <p:cNvPr id="16" name="TextBox 15">
            <a:extLst>
              <a:ext uri="{FF2B5EF4-FFF2-40B4-BE49-F238E27FC236}">
                <a16:creationId xmlns:a16="http://schemas.microsoft.com/office/drawing/2014/main" id="{8D410DBB-8EB3-86A6-9444-25E1A901333E}"/>
              </a:ext>
            </a:extLst>
          </p:cNvPr>
          <p:cNvSpPr txBox="1"/>
          <p:nvPr/>
        </p:nvSpPr>
        <p:spPr>
          <a:xfrm>
            <a:off x="1136821" y="3926238"/>
            <a:ext cx="7496243" cy="600164"/>
          </a:xfrm>
          <a:prstGeom prst="rect">
            <a:avLst/>
          </a:prstGeom>
          <a:noFill/>
        </p:spPr>
        <p:txBody>
          <a:bodyPr wrap="square">
            <a:spAutoFit/>
          </a:bodyPr>
          <a:lstStyle/>
          <a:p>
            <a:pPr marL="342900" indent="-342900" algn="just" rtl="1">
              <a:lnSpc>
                <a:spcPct val="150000"/>
              </a:lnSpc>
              <a:spcAft>
                <a:spcPts val="800"/>
              </a:spcAft>
              <a:buSzPct val="150000"/>
              <a:buBlip>
                <a:blip r:embed="rId2"/>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القيادة: تعتمد على التأثير الشخصي والعلاقات لبناء الثقة والالتزام.</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
        <p:nvSpPr>
          <p:cNvPr id="31" name="TextBox 30">
            <a:extLst>
              <a:ext uri="{FF2B5EF4-FFF2-40B4-BE49-F238E27FC236}">
                <a16:creationId xmlns:a16="http://schemas.microsoft.com/office/drawing/2014/main" id="{7344A91B-9E2A-EB03-3EC6-4FC8C6684843}"/>
              </a:ext>
            </a:extLst>
          </p:cNvPr>
          <p:cNvSpPr txBox="1"/>
          <p:nvPr/>
        </p:nvSpPr>
        <p:spPr>
          <a:xfrm>
            <a:off x="1136822" y="3185417"/>
            <a:ext cx="7496243" cy="600164"/>
          </a:xfrm>
          <a:prstGeom prst="rect">
            <a:avLst/>
          </a:prstGeom>
          <a:noFill/>
        </p:spPr>
        <p:txBody>
          <a:bodyPr wrap="square">
            <a:spAutoFit/>
          </a:bodyPr>
          <a:lstStyle/>
          <a:p>
            <a:pPr marL="342900" indent="-342900" algn="just" rtl="1">
              <a:lnSpc>
                <a:spcPct val="150000"/>
              </a:lnSpc>
              <a:spcAft>
                <a:spcPts val="800"/>
              </a:spcAft>
              <a:buSzPct val="150000"/>
              <a:buBlip>
                <a:blip r:embed="rId2"/>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مثال: وضع سياسات حضور واضحة لضمان الانضباط.</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
        <p:nvSpPr>
          <p:cNvPr id="37" name="TextBox 36">
            <a:extLst>
              <a:ext uri="{FF2B5EF4-FFF2-40B4-BE49-F238E27FC236}">
                <a16:creationId xmlns:a16="http://schemas.microsoft.com/office/drawing/2014/main" id="{9FD98BEA-4FDB-3FFD-18FA-7067568D1DED}"/>
              </a:ext>
            </a:extLst>
          </p:cNvPr>
          <p:cNvSpPr txBox="1"/>
          <p:nvPr/>
        </p:nvSpPr>
        <p:spPr>
          <a:xfrm>
            <a:off x="1136821" y="4639399"/>
            <a:ext cx="7496243" cy="600164"/>
          </a:xfrm>
          <a:prstGeom prst="rect">
            <a:avLst/>
          </a:prstGeom>
          <a:noFill/>
        </p:spPr>
        <p:txBody>
          <a:bodyPr wrap="square">
            <a:spAutoFit/>
          </a:bodyPr>
          <a:lstStyle/>
          <a:p>
            <a:pPr marL="342900" indent="-342900" algn="just" rtl="1">
              <a:lnSpc>
                <a:spcPct val="150000"/>
              </a:lnSpc>
              <a:spcAft>
                <a:spcPts val="800"/>
              </a:spcAft>
              <a:buSzPct val="150000"/>
              <a:buBlip>
                <a:blip r:embed="rId2"/>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مثال: قائد يستمع لمخاوف الفريق ويعمل على تعزيز التعاون.</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grpSp>
        <p:nvGrpSpPr>
          <p:cNvPr id="21" name="Group 20">
            <a:extLst>
              <a:ext uri="{FF2B5EF4-FFF2-40B4-BE49-F238E27FC236}">
                <a16:creationId xmlns:a16="http://schemas.microsoft.com/office/drawing/2014/main" id="{AE7BA410-938B-BD81-F9F3-A25E2F8F38D9}"/>
              </a:ext>
            </a:extLst>
          </p:cNvPr>
          <p:cNvGrpSpPr/>
          <p:nvPr/>
        </p:nvGrpSpPr>
        <p:grpSpPr>
          <a:xfrm>
            <a:off x="9335360" y="2280911"/>
            <a:ext cx="1654632" cy="3290653"/>
            <a:chOff x="5221871" y="2014784"/>
            <a:chExt cx="1899259" cy="3777156"/>
          </a:xfrm>
        </p:grpSpPr>
        <p:sp>
          <p:nvSpPr>
            <p:cNvPr id="22" name="Arrow: Pentagon 21">
              <a:extLst>
                <a:ext uri="{FF2B5EF4-FFF2-40B4-BE49-F238E27FC236}">
                  <a16:creationId xmlns:a16="http://schemas.microsoft.com/office/drawing/2014/main" id="{E6E743A7-0869-C99E-25DB-E8D8C3BAD859}"/>
                </a:ext>
              </a:extLst>
            </p:cNvPr>
            <p:cNvSpPr/>
            <p:nvPr/>
          </p:nvSpPr>
          <p:spPr>
            <a:xfrm rot="5400000">
              <a:off x="4329386" y="3003603"/>
              <a:ext cx="3729400" cy="1847273"/>
            </a:xfrm>
            <a:prstGeom prst="homePlate">
              <a:avLst/>
            </a:prstGeom>
            <a:solidFill>
              <a:srgbClr val="FFCC6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23" name="Rectangle 22">
              <a:extLst>
                <a:ext uri="{FF2B5EF4-FFF2-40B4-BE49-F238E27FC236}">
                  <a16:creationId xmlns:a16="http://schemas.microsoft.com/office/drawing/2014/main" id="{28E4193C-1202-A25E-6A0F-8E5BE2A46E41}"/>
                </a:ext>
              </a:extLst>
            </p:cNvPr>
            <p:cNvSpPr/>
            <p:nvPr/>
          </p:nvSpPr>
          <p:spPr>
            <a:xfrm>
              <a:off x="5270729" y="2014784"/>
              <a:ext cx="1847088" cy="1283197"/>
            </a:xfrm>
            <a:prstGeom prst="rect">
              <a:avLst/>
            </a:prstGeom>
            <a:solidFill>
              <a:srgbClr val="FFB115">
                <a:alpha val="25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8000" b="1" i="0" u="none" strike="noStrike" kern="0" cap="none" spc="0" normalizeH="0" baseline="0" noProof="0" dirty="0">
                  <a:ln>
                    <a:noFill/>
                  </a:ln>
                  <a:effectLst/>
                  <a:uLnTx/>
                  <a:uFillTx/>
                  <a:latin typeface="Calibri" panose="020F0502020204030204"/>
                  <a:ea typeface="+mn-ea"/>
                  <a:cs typeface="+mn-cs"/>
                </a:rPr>
                <a:t>2</a:t>
              </a:r>
            </a:p>
          </p:txBody>
        </p:sp>
        <p:sp>
          <p:nvSpPr>
            <p:cNvPr id="24" name="Freeform: Shape 23">
              <a:extLst>
                <a:ext uri="{FF2B5EF4-FFF2-40B4-BE49-F238E27FC236}">
                  <a16:creationId xmlns:a16="http://schemas.microsoft.com/office/drawing/2014/main" id="{BDA0A13D-D4BD-B873-01F8-F9023075EC10}"/>
                </a:ext>
              </a:extLst>
            </p:cNvPr>
            <p:cNvSpPr/>
            <p:nvPr/>
          </p:nvSpPr>
          <p:spPr>
            <a:xfrm rot="5400000">
              <a:off x="4767609" y="3438418"/>
              <a:ext cx="3729400" cy="977642"/>
            </a:xfrm>
            <a:custGeom>
              <a:avLst/>
              <a:gdLst>
                <a:gd name="connsiteX0" fmla="*/ 0 w 3729400"/>
                <a:gd name="connsiteY0" fmla="*/ 79431 h 977642"/>
                <a:gd name="connsiteX1" fmla="*/ 0 w 3729400"/>
                <a:gd name="connsiteY1" fmla="*/ 0 h 977642"/>
                <a:gd name="connsiteX2" fmla="*/ 2805764 w 3729400"/>
                <a:gd name="connsiteY2" fmla="*/ 0 h 977642"/>
                <a:gd name="connsiteX3" fmla="*/ 3729400 w 3729400"/>
                <a:gd name="connsiteY3" fmla="*/ 923637 h 977642"/>
                <a:gd name="connsiteX4" fmla="*/ 3675396 w 3729400"/>
                <a:gd name="connsiteY4" fmla="*/ 977642 h 977642"/>
                <a:gd name="connsiteX5" fmla="*/ 2777186 w 3729400"/>
                <a:gd name="connsiteY5" fmla="*/ 79431 h 977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729400" h="977642">
                  <a:moveTo>
                    <a:pt x="0" y="79431"/>
                  </a:moveTo>
                  <a:lnTo>
                    <a:pt x="0" y="0"/>
                  </a:lnTo>
                  <a:lnTo>
                    <a:pt x="2805764" y="0"/>
                  </a:lnTo>
                  <a:lnTo>
                    <a:pt x="3729400" y="923637"/>
                  </a:lnTo>
                  <a:lnTo>
                    <a:pt x="3675396" y="977642"/>
                  </a:lnTo>
                  <a:lnTo>
                    <a:pt x="2777186" y="79431"/>
                  </a:lnTo>
                  <a:close/>
                </a:path>
              </a:pathLst>
            </a:custGeom>
            <a:solidFill>
              <a:sysClr val="windowText" lastClr="000000">
                <a:alpha val="35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25" name="TextBox 24">
              <a:extLst>
                <a:ext uri="{FF2B5EF4-FFF2-40B4-BE49-F238E27FC236}">
                  <a16:creationId xmlns:a16="http://schemas.microsoft.com/office/drawing/2014/main" id="{44E690BE-3864-2663-7307-0972A89895D7}"/>
                </a:ext>
              </a:extLst>
            </p:cNvPr>
            <p:cNvSpPr txBox="1"/>
            <p:nvPr/>
          </p:nvSpPr>
          <p:spPr>
            <a:xfrm>
              <a:off x="5221871" y="3784142"/>
              <a:ext cx="1847274" cy="577612"/>
            </a:xfrm>
            <a:prstGeom prst="rect">
              <a:avLst/>
            </a:prstGeom>
            <a:noFill/>
          </p:spPr>
          <p:txBody>
            <a:bodyPr wrap="square">
              <a:spAutoFit/>
            </a:bodyPr>
            <a:lstStyle/>
            <a:p>
              <a:pPr algn="ctr">
                <a:lnSpc>
                  <a:spcPct val="115000"/>
                </a:lnSpc>
              </a:pPr>
              <a:r>
                <a:rPr lang="ar-EG" sz="2400" b="1" dirty="0">
                  <a:latin typeface="Times New Roman" panose="02020603050405020304" pitchFamily="18" charset="0"/>
                  <a:ea typeface="Calibri" panose="020F0502020204030204" pitchFamily="34" charset="0"/>
                  <a:cs typeface="Adobe Arabic" panose="02040503050201020203" pitchFamily="18" charset="-78"/>
                </a:rPr>
                <a:t>النهج</a:t>
              </a:r>
              <a:endParaRPr lang="en-US" sz="2400" b="1" dirty="0">
                <a:latin typeface="Times New Roman" panose="02020603050405020304" pitchFamily="18" charset="0"/>
                <a:ea typeface="Calibri" panose="020F0502020204030204" pitchFamily="34" charset="0"/>
                <a:cs typeface="Adobe Arabic" panose="02040503050201020203" pitchFamily="18" charset="-78"/>
              </a:endParaRPr>
            </a:p>
          </p:txBody>
        </p:sp>
      </p:grpSp>
    </p:spTree>
    <p:extLst>
      <p:ext uri="{BB962C8B-B14F-4D97-AF65-F5344CB8AC3E}">
        <p14:creationId xmlns:p14="http://schemas.microsoft.com/office/powerpoint/2010/main" val="1921046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1"/>
                                        </p:tgtEl>
                                        <p:attrNameLst>
                                          <p:attrName>style.visibility</p:attrName>
                                        </p:attrNameLst>
                                      </p:cBhvr>
                                      <p:to>
                                        <p:strVal val="visible"/>
                                      </p:to>
                                    </p:set>
                                    <p:animEffect transition="in" filter="fade">
                                      <p:cBhvr>
                                        <p:cTn id="14" dur="1000"/>
                                        <p:tgtEl>
                                          <p:spTgt spid="31"/>
                                        </p:tgtEl>
                                      </p:cBhvr>
                                    </p:animEffect>
                                    <p:anim calcmode="lin" valueType="num">
                                      <p:cBhvr>
                                        <p:cTn id="15" dur="1000" fill="hold"/>
                                        <p:tgtEl>
                                          <p:spTgt spid="31"/>
                                        </p:tgtEl>
                                        <p:attrNameLst>
                                          <p:attrName>ppt_x</p:attrName>
                                        </p:attrNameLst>
                                      </p:cBhvr>
                                      <p:tavLst>
                                        <p:tav tm="0">
                                          <p:val>
                                            <p:strVal val="#ppt_x"/>
                                          </p:val>
                                        </p:tav>
                                        <p:tav tm="100000">
                                          <p:val>
                                            <p:strVal val="#ppt_x"/>
                                          </p:val>
                                        </p:tav>
                                      </p:tavLst>
                                    </p:anim>
                                    <p:anim calcmode="lin" valueType="num">
                                      <p:cBhvr>
                                        <p:cTn id="16"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fade">
                                      <p:cBhvr>
                                        <p:cTn id="21" dur="1000"/>
                                        <p:tgtEl>
                                          <p:spTgt spid="16"/>
                                        </p:tgtEl>
                                      </p:cBhvr>
                                    </p:animEffect>
                                    <p:anim calcmode="lin" valueType="num">
                                      <p:cBhvr>
                                        <p:cTn id="22" dur="1000" fill="hold"/>
                                        <p:tgtEl>
                                          <p:spTgt spid="16"/>
                                        </p:tgtEl>
                                        <p:attrNameLst>
                                          <p:attrName>ppt_x</p:attrName>
                                        </p:attrNameLst>
                                      </p:cBhvr>
                                      <p:tavLst>
                                        <p:tav tm="0">
                                          <p:val>
                                            <p:strVal val="#ppt_x"/>
                                          </p:val>
                                        </p:tav>
                                        <p:tav tm="100000">
                                          <p:val>
                                            <p:strVal val="#ppt_x"/>
                                          </p:val>
                                        </p:tav>
                                      </p:tavLst>
                                    </p:anim>
                                    <p:anim calcmode="lin" valueType="num">
                                      <p:cBhvr>
                                        <p:cTn id="23"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7"/>
                                        </p:tgtEl>
                                        <p:attrNameLst>
                                          <p:attrName>style.visibility</p:attrName>
                                        </p:attrNameLst>
                                      </p:cBhvr>
                                      <p:to>
                                        <p:strVal val="visible"/>
                                      </p:to>
                                    </p:set>
                                    <p:animEffect transition="in" filter="fade">
                                      <p:cBhvr>
                                        <p:cTn id="28" dur="1000"/>
                                        <p:tgtEl>
                                          <p:spTgt spid="37"/>
                                        </p:tgtEl>
                                      </p:cBhvr>
                                    </p:animEffect>
                                    <p:anim calcmode="lin" valueType="num">
                                      <p:cBhvr>
                                        <p:cTn id="29" dur="1000" fill="hold"/>
                                        <p:tgtEl>
                                          <p:spTgt spid="37"/>
                                        </p:tgtEl>
                                        <p:attrNameLst>
                                          <p:attrName>ppt_x</p:attrName>
                                        </p:attrNameLst>
                                      </p:cBhvr>
                                      <p:tavLst>
                                        <p:tav tm="0">
                                          <p:val>
                                            <p:strVal val="#ppt_x"/>
                                          </p:val>
                                        </p:tav>
                                        <p:tav tm="100000">
                                          <p:val>
                                            <p:strVal val="#ppt_x"/>
                                          </p:val>
                                        </p:tav>
                                      </p:tavLst>
                                    </p:anim>
                                    <p:anim calcmode="lin" valueType="num">
                                      <p:cBhvr>
                                        <p:cTn id="30" dur="1000" fill="hold"/>
                                        <p:tgtEl>
                                          <p:spTgt spid="3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6" grpId="0"/>
      <p:bldP spid="31" grpId="0"/>
      <p:bldP spid="37" grpId="0"/>
    </p:bldLst>
  </p:timing>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Idea - Free education icons">
            <a:extLst>
              <a:ext uri="{FF2B5EF4-FFF2-40B4-BE49-F238E27FC236}">
                <a16:creationId xmlns:a16="http://schemas.microsoft.com/office/drawing/2014/main" id="{09A5B8BE-A0D8-3117-2B2C-7BB5817E0AB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95495" y="2465328"/>
            <a:ext cx="3386204" cy="3386204"/>
          </a:xfrm>
          <a:prstGeom prst="rect">
            <a:avLst/>
          </a:prstGeom>
          <a:noFill/>
          <a:extLst>
            <a:ext uri="{909E8E84-426E-40DD-AFC4-6F175D3DCCD1}">
              <a14:hiddenFill xmlns:a14="http://schemas.microsoft.com/office/drawing/2010/main">
                <a:solidFill>
                  <a:srgbClr val="FFFFFF"/>
                </a:solidFill>
              </a14:hiddenFill>
            </a:ext>
          </a:extLst>
        </p:spPr>
      </p:pic>
      <p:grpSp>
        <p:nvGrpSpPr>
          <p:cNvPr id="3" name="Group 2">
            <a:extLst>
              <a:ext uri="{FF2B5EF4-FFF2-40B4-BE49-F238E27FC236}">
                <a16:creationId xmlns:a16="http://schemas.microsoft.com/office/drawing/2014/main" id="{177DAFD9-C075-0031-4520-A9DE705A2209}"/>
              </a:ext>
            </a:extLst>
          </p:cNvPr>
          <p:cNvGrpSpPr/>
          <p:nvPr/>
        </p:nvGrpSpPr>
        <p:grpSpPr>
          <a:xfrm>
            <a:off x="2698136" y="796031"/>
            <a:ext cx="6957150" cy="847829"/>
            <a:chOff x="2698136" y="640119"/>
            <a:chExt cx="6957150" cy="847829"/>
          </a:xfrm>
        </p:grpSpPr>
        <p:grpSp>
          <p:nvGrpSpPr>
            <p:cNvPr id="4" name="Group 3">
              <a:extLst>
                <a:ext uri="{FF2B5EF4-FFF2-40B4-BE49-F238E27FC236}">
                  <a16:creationId xmlns:a16="http://schemas.microsoft.com/office/drawing/2014/main" id="{DD9EC824-0B6F-ADFE-0BF5-F213E0FCA950}"/>
                </a:ext>
              </a:extLst>
            </p:cNvPr>
            <p:cNvGrpSpPr/>
            <p:nvPr/>
          </p:nvGrpSpPr>
          <p:grpSpPr>
            <a:xfrm>
              <a:off x="2698136" y="1333654"/>
              <a:ext cx="6957150" cy="154294"/>
              <a:chOff x="2941058" y="1479627"/>
              <a:chExt cx="6957150" cy="154294"/>
            </a:xfrm>
          </p:grpSpPr>
          <p:sp>
            <p:nvSpPr>
              <p:cNvPr id="6" name="Oval 5">
                <a:extLst>
                  <a:ext uri="{FF2B5EF4-FFF2-40B4-BE49-F238E27FC236}">
                    <a16:creationId xmlns:a16="http://schemas.microsoft.com/office/drawing/2014/main" id="{EEEC6003-9F13-29F5-9DCD-D469D5DD5359}"/>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7" name="Group 6">
                <a:extLst>
                  <a:ext uri="{FF2B5EF4-FFF2-40B4-BE49-F238E27FC236}">
                    <a16:creationId xmlns:a16="http://schemas.microsoft.com/office/drawing/2014/main" id="{79D5E8E4-0F8C-82A9-F5CD-E8E7B3A5E2BE}"/>
                  </a:ext>
                </a:extLst>
              </p:cNvPr>
              <p:cNvGrpSpPr/>
              <p:nvPr/>
            </p:nvGrpSpPr>
            <p:grpSpPr>
              <a:xfrm>
                <a:off x="9256541" y="1479627"/>
                <a:ext cx="641667" cy="154294"/>
                <a:chOff x="9256541" y="1479627"/>
                <a:chExt cx="641667" cy="154294"/>
              </a:xfrm>
              <a:solidFill>
                <a:srgbClr val="627383"/>
              </a:solidFill>
            </p:grpSpPr>
            <p:sp>
              <p:nvSpPr>
                <p:cNvPr id="12" name="Arrow: Striped Right 11">
                  <a:extLst>
                    <a:ext uri="{FF2B5EF4-FFF2-40B4-BE49-F238E27FC236}">
                      <a16:creationId xmlns:a16="http://schemas.microsoft.com/office/drawing/2014/main" id="{46999899-D1F2-F2F2-6F18-040732039F77}"/>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850B9C4C-5DF6-4DD5-90BA-37AA67A17228}"/>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4" name="Arrow: Striped Right 13">
                  <a:extLst>
                    <a:ext uri="{FF2B5EF4-FFF2-40B4-BE49-F238E27FC236}">
                      <a16:creationId xmlns:a16="http://schemas.microsoft.com/office/drawing/2014/main" id="{F1831736-2E7C-4EB3-DD1F-B017DD1E50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8" name="Group 7">
                <a:extLst>
                  <a:ext uri="{FF2B5EF4-FFF2-40B4-BE49-F238E27FC236}">
                    <a16:creationId xmlns:a16="http://schemas.microsoft.com/office/drawing/2014/main" id="{81CDBD99-5AC1-D303-1521-FE077F5987B0}"/>
                  </a:ext>
                </a:extLst>
              </p:cNvPr>
              <p:cNvGrpSpPr/>
              <p:nvPr/>
            </p:nvGrpSpPr>
            <p:grpSpPr>
              <a:xfrm>
                <a:off x="2941058" y="1479627"/>
                <a:ext cx="641667" cy="154294"/>
                <a:chOff x="9256541" y="1479627"/>
                <a:chExt cx="641667" cy="154294"/>
              </a:xfrm>
              <a:solidFill>
                <a:srgbClr val="627383"/>
              </a:solidFill>
            </p:grpSpPr>
            <p:sp>
              <p:nvSpPr>
                <p:cNvPr id="9" name="Arrow: Striped Right 8">
                  <a:extLst>
                    <a:ext uri="{FF2B5EF4-FFF2-40B4-BE49-F238E27FC236}">
                      <a16:creationId xmlns:a16="http://schemas.microsoft.com/office/drawing/2014/main" id="{78318DC2-8C53-796B-1E00-740BCE3A47E4}"/>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68652DC6-CA86-67A9-5AE0-5A0046AB7B53}"/>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Arrow: Striped Right 10">
                  <a:extLst>
                    <a:ext uri="{FF2B5EF4-FFF2-40B4-BE49-F238E27FC236}">
                      <a16:creationId xmlns:a16="http://schemas.microsoft.com/office/drawing/2014/main" id="{55796694-503B-057A-5DAF-0402577F406C}"/>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5" name="TextBox 4">
              <a:extLst>
                <a:ext uri="{FF2B5EF4-FFF2-40B4-BE49-F238E27FC236}">
                  <a16:creationId xmlns:a16="http://schemas.microsoft.com/office/drawing/2014/main" id="{5E8C3610-30F5-B75E-0DE6-4B0929971E81}"/>
                </a:ext>
              </a:extLst>
            </p:cNvPr>
            <p:cNvSpPr txBox="1"/>
            <p:nvPr/>
          </p:nvSpPr>
          <p:spPr>
            <a:xfrm>
              <a:off x="2867980" y="640119"/>
              <a:ext cx="6633012" cy="800219"/>
            </a:xfrm>
            <a:prstGeom prst="rect">
              <a:avLst/>
            </a:prstGeom>
            <a:noFill/>
          </p:spPr>
          <p:txBody>
            <a:bodyPr wrap="square">
              <a:spAutoFit/>
            </a:bodyPr>
            <a:lstStyle/>
            <a:p>
              <a:pPr algn="ctr" rtl="1">
                <a:lnSpc>
                  <a:spcPct val="115000"/>
                </a:lnSpc>
              </a:pPr>
              <a:r>
                <a:rPr lang="ar-SY" sz="4000" b="1" dirty="0">
                  <a:solidFill>
                    <a:srgbClr val="168489"/>
                  </a:solidFill>
                  <a:latin typeface="Adobe Arabic" panose="02040503050201020203" pitchFamily="18" charset="-78"/>
                  <a:cs typeface="Adobe Arabic" panose="02040503050201020203" pitchFamily="18" charset="-78"/>
                </a:rPr>
                <a:t>الخاتمة</a:t>
              </a:r>
              <a:endParaRPr lang="en-US" sz="4000" b="1" dirty="0">
                <a:solidFill>
                  <a:srgbClr val="168489"/>
                </a:solidFill>
                <a:latin typeface="Adobe Arabic" panose="02040503050201020203" pitchFamily="18" charset="-78"/>
                <a:cs typeface="Adobe Arabic" panose="02040503050201020203" pitchFamily="18" charset="-78"/>
              </a:endParaRPr>
            </a:p>
          </p:txBody>
        </p:sp>
      </p:grpSp>
      <p:sp>
        <p:nvSpPr>
          <p:cNvPr id="16" name="TextBox 15">
            <a:extLst>
              <a:ext uri="{FF2B5EF4-FFF2-40B4-BE49-F238E27FC236}">
                <a16:creationId xmlns:a16="http://schemas.microsoft.com/office/drawing/2014/main" id="{1E61C572-7941-F7C7-F030-1E9B12C42429}"/>
              </a:ext>
            </a:extLst>
          </p:cNvPr>
          <p:cNvSpPr txBox="1"/>
          <p:nvPr/>
        </p:nvSpPr>
        <p:spPr>
          <a:xfrm>
            <a:off x="3901012" y="2523367"/>
            <a:ext cx="8218582" cy="2623795"/>
          </a:xfrm>
          <a:prstGeom prst="rect">
            <a:avLst/>
          </a:prstGeom>
          <a:noFill/>
        </p:spPr>
        <p:txBody>
          <a:bodyPr wrap="square">
            <a:spAutoFit/>
          </a:bodyPr>
          <a:lstStyle/>
          <a:p>
            <a:pPr lvl="1" indent="-457200" algn="r" rtl="1">
              <a:lnSpc>
                <a:spcPct val="150000"/>
              </a:lnSpc>
              <a:spcAft>
                <a:spcPts val="800"/>
              </a:spcAft>
              <a:buSzPct val="130000"/>
              <a:buBlip>
                <a:blip r:embed="rId3"/>
              </a:buBlip>
            </a:pPr>
            <a:r>
              <a:rPr lang="ar-SA" sz="2800" dirty="0">
                <a:latin typeface="Adobe Arabic" panose="02040503050201020203" pitchFamily="18" charset="-78"/>
                <a:cs typeface="Adobe Arabic" panose="02040503050201020203" pitchFamily="18" charset="-78"/>
              </a:rPr>
              <a:t>خلال هذه الدورة، استكشفنا أدوات ومهارات أساسية لقيادة الأداء، من تقديم التغذية الراجعة البنّاءة إلى تصميم خطط تحفيز وتوجيه فعّالة، مع التركيز على التطوير بدلاً من الرقابة. لقد تعلمتم كيفية تحويل التحديات إلى فرص، وكيفية بناء فرق عمل متماسكة تسعى نحو التميّز المؤسسي.</a:t>
            </a:r>
            <a:endParaRPr lang="en-US" sz="2800" dirty="0">
              <a:latin typeface="Adobe Arabic" panose="02040503050201020203" pitchFamily="18" charset="-78"/>
              <a:cs typeface="Adobe Arabic" panose="02040503050201020203" pitchFamily="18" charset="-78"/>
            </a:endParaRPr>
          </a:p>
        </p:txBody>
      </p:sp>
    </p:spTree>
    <p:extLst>
      <p:ext uri="{BB962C8B-B14F-4D97-AF65-F5344CB8AC3E}">
        <p14:creationId xmlns:p14="http://schemas.microsoft.com/office/powerpoint/2010/main" val="305844816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up)">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Idea - Free education icons">
            <a:extLst>
              <a:ext uri="{FF2B5EF4-FFF2-40B4-BE49-F238E27FC236}">
                <a16:creationId xmlns:a16="http://schemas.microsoft.com/office/drawing/2014/main" id="{09A5B8BE-A0D8-3117-2B2C-7BB5817E0AB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95495" y="2465328"/>
            <a:ext cx="3386204" cy="3386204"/>
          </a:xfrm>
          <a:prstGeom prst="rect">
            <a:avLst/>
          </a:prstGeom>
          <a:noFill/>
          <a:extLst>
            <a:ext uri="{909E8E84-426E-40DD-AFC4-6F175D3DCCD1}">
              <a14:hiddenFill xmlns:a14="http://schemas.microsoft.com/office/drawing/2010/main">
                <a:solidFill>
                  <a:srgbClr val="FFFFFF"/>
                </a:solidFill>
              </a14:hiddenFill>
            </a:ext>
          </a:extLst>
        </p:spPr>
      </p:pic>
      <p:grpSp>
        <p:nvGrpSpPr>
          <p:cNvPr id="3" name="Group 2">
            <a:extLst>
              <a:ext uri="{FF2B5EF4-FFF2-40B4-BE49-F238E27FC236}">
                <a16:creationId xmlns:a16="http://schemas.microsoft.com/office/drawing/2014/main" id="{177DAFD9-C075-0031-4520-A9DE705A2209}"/>
              </a:ext>
            </a:extLst>
          </p:cNvPr>
          <p:cNvGrpSpPr/>
          <p:nvPr/>
        </p:nvGrpSpPr>
        <p:grpSpPr>
          <a:xfrm>
            <a:off x="2698136" y="796031"/>
            <a:ext cx="6957150" cy="847829"/>
            <a:chOff x="2698136" y="640119"/>
            <a:chExt cx="6957150" cy="847829"/>
          </a:xfrm>
        </p:grpSpPr>
        <p:grpSp>
          <p:nvGrpSpPr>
            <p:cNvPr id="4" name="Group 3">
              <a:extLst>
                <a:ext uri="{FF2B5EF4-FFF2-40B4-BE49-F238E27FC236}">
                  <a16:creationId xmlns:a16="http://schemas.microsoft.com/office/drawing/2014/main" id="{DD9EC824-0B6F-ADFE-0BF5-F213E0FCA950}"/>
                </a:ext>
              </a:extLst>
            </p:cNvPr>
            <p:cNvGrpSpPr/>
            <p:nvPr/>
          </p:nvGrpSpPr>
          <p:grpSpPr>
            <a:xfrm>
              <a:off x="2698136" y="1333654"/>
              <a:ext cx="6957150" cy="154294"/>
              <a:chOff x="2941058" y="1479627"/>
              <a:chExt cx="6957150" cy="154294"/>
            </a:xfrm>
          </p:grpSpPr>
          <p:sp>
            <p:nvSpPr>
              <p:cNvPr id="6" name="Oval 5">
                <a:extLst>
                  <a:ext uri="{FF2B5EF4-FFF2-40B4-BE49-F238E27FC236}">
                    <a16:creationId xmlns:a16="http://schemas.microsoft.com/office/drawing/2014/main" id="{EEEC6003-9F13-29F5-9DCD-D469D5DD5359}"/>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7" name="Group 6">
                <a:extLst>
                  <a:ext uri="{FF2B5EF4-FFF2-40B4-BE49-F238E27FC236}">
                    <a16:creationId xmlns:a16="http://schemas.microsoft.com/office/drawing/2014/main" id="{79D5E8E4-0F8C-82A9-F5CD-E8E7B3A5E2BE}"/>
                  </a:ext>
                </a:extLst>
              </p:cNvPr>
              <p:cNvGrpSpPr/>
              <p:nvPr/>
            </p:nvGrpSpPr>
            <p:grpSpPr>
              <a:xfrm>
                <a:off x="9256541" y="1479627"/>
                <a:ext cx="641667" cy="154294"/>
                <a:chOff x="9256541" y="1479627"/>
                <a:chExt cx="641667" cy="154294"/>
              </a:xfrm>
              <a:solidFill>
                <a:srgbClr val="627383"/>
              </a:solidFill>
            </p:grpSpPr>
            <p:sp>
              <p:nvSpPr>
                <p:cNvPr id="12" name="Arrow: Striped Right 11">
                  <a:extLst>
                    <a:ext uri="{FF2B5EF4-FFF2-40B4-BE49-F238E27FC236}">
                      <a16:creationId xmlns:a16="http://schemas.microsoft.com/office/drawing/2014/main" id="{46999899-D1F2-F2F2-6F18-040732039F77}"/>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850B9C4C-5DF6-4DD5-90BA-37AA67A17228}"/>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4" name="Arrow: Striped Right 13">
                  <a:extLst>
                    <a:ext uri="{FF2B5EF4-FFF2-40B4-BE49-F238E27FC236}">
                      <a16:creationId xmlns:a16="http://schemas.microsoft.com/office/drawing/2014/main" id="{F1831736-2E7C-4EB3-DD1F-B017DD1E50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8" name="Group 7">
                <a:extLst>
                  <a:ext uri="{FF2B5EF4-FFF2-40B4-BE49-F238E27FC236}">
                    <a16:creationId xmlns:a16="http://schemas.microsoft.com/office/drawing/2014/main" id="{81CDBD99-5AC1-D303-1521-FE077F5987B0}"/>
                  </a:ext>
                </a:extLst>
              </p:cNvPr>
              <p:cNvGrpSpPr/>
              <p:nvPr/>
            </p:nvGrpSpPr>
            <p:grpSpPr>
              <a:xfrm>
                <a:off x="2941058" y="1479627"/>
                <a:ext cx="641667" cy="154294"/>
                <a:chOff x="9256541" y="1479627"/>
                <a:chExt cx="641667" cy="154294"/>
              </a:xfrm>
              <a:solidFill>
                <a:srgbClr val="627383"/>
              </a:solidFill>
            </p:grpSpPr>
            <p:sp>
              <p:nvSpPr>
                <p:cNvPr id="9" name="Arrow: Striped Right 8">
                  <a:extLst>
                    <a:ext uri="{FF2B5EF4-FFF2-40B4-BE49-F238E27FC236}">
                      <a16:creationId xmlns:a16="http://schemas.microsoft.com/office/drawing/2014/main" id="{78318DC2-8C53-796B-1E00-740BCE3A47E4}"/>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68652DC6-CA86-67A9-5AE0-5A0046AB7B53}"/>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Arrow: Striped Right 10">
                  <a:extLst>
                    <a:ext uri="{FF2B5EF4-FFF2-40B4-BE49-F238E27FC236}">
                      <a16:creationId xmlns:a16="http://schemas.microsoft.com/office/drawing/2014/main" id="{55796694-503B-057A-5DAF-0402577F406C}"/>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5" name="TextBox 4">
              <a:extLst>
                <a:ext uri="{FF2B5EF4-FFF2-40B4-BE49-F238E27FC236}">
                  <a16:creationId xmlns:a16="http://schemas.microsoft.com/office/drawing/2014/main" id="{5E8C3610-30F5-B75E-0DE6-4B0929971E81}"/>
                </a:ext>
              </a:extLst>
            </p:cNvPr>
            <p:cNvSpPr txBox="1"/>
            <p:nvPr/>
          </p:nvSpPr>
          <p:spPr>
            <a:xfrm>
              <a:off x="2867980" y="640119"/>
              <a:ext cx="6633012" cy="800219"/>
            </a:xfrm>
            <a:prstGeom prst="rect">
              <a:avLst/>
            </a:prstGeom>
            <a:noFill/>
          </p:spPr>
          <p:txBody>
            <a:bodyPr wrap="square">
              <a:spAutoFit/>
            </a:bodyPr>
            <a:lstStyle/>
            <a:p>
              <a:pPr algn="ctr" rtl="1">
                <a:lnSpc>
                  <a:spcPct val="115000"/>
                </a:lnSpc>
              </a:pPr>
              <a:r>
                <a:rPr lang="ar-SY" sz="4000" b="1" dirty="0">
                  <a:solidFill>
                    <a:srgbClr val="168489"/>
                  </a:solidFill>
                  <a:latin typeface="Adobe Arabic" panose="02040503050201020203" pitchFamily="18" charset="-78"/>
                  <a:cs typeface="Adobe Arabic" panose="02040503050201020203" pitchFamily="18" charset="-78"/>
                </a:rPr>
                <a:t>الخاتمة</a:t>
              </a:r>
              <a:endParaRPr lang="en-US" sz="4000" b="1" dirty="0">
                <a:solidFill>
                  <a:srgbClr val="168489"/>
                </a:solidFill>
                <a:latin typeface="Adobe Arabic" panose="02040503050201020203" pitchFamily="18" charset="-78"/>
                <a:cs typeface="Adobe Arabic" panose="02040503050201020203" pitchFamily="18" charset="-78"/>
              </a:endParaRPr>
            </a:p>
          </p:txBody>
        </p:sp>
      </p:grpSp>
      <p:sp>
        <p:nvSpPr>
          <p:cNvPr id="16" name="TextBox 15">
            <a:extLst>
              <a:ext uri="{FF2B5EF4-FFF2-40B4-BE49-F238E27FC236}">
                <a16:creationId xmlns:a16="http://schemas.microsoft.com/office/drawing/2014/main" id="{1E61C572-7941-F7C7-F030-1E9B12C42429}"/>
              </a:ext>
            </a:extLst>
          </p:cNvPr>
          <p:cNvSpPr txBox="1"/>
          <p:nvPr/>
        </p:nvSpPr>
        <p:spPr>
          <a:xfrm>
            <a:off x="3973418" y="2170534"/>
            <a:ext cx="8218582" cy="684803"/>
          </a:xfrm>
          <a:prstGeom prst="rect">
            <a:avLst/>
          </a:prstGeom>
          <a:noFill/>
        </p:spPr>
        <p:txBody>
          <a:bodyPr wrap="square">
            <a:spAutoFit/>
          </a:bodyPr>
          <a:lstStyle/>
          <a:p>
            <a:pPr lvl="1" indent="-457200" algn="r" rtl="1">
              <a:lnSpc>
                <a:spcPct val="150000"/>
              </a:lnSpc>
              <a:spcAft>
                <a:spcPts val="800"/>
              </a:spcAft>
              <a:buSzPct val="130000"/>
              <a:buBlip>
                <a:blip r:embed="rId4"/>
              </a:buBlip>
            </a:pPr>
            <a:r>
              <a:rPr lang="ar-SA" sz="2800" dirty="0">
                <a:solidFill>
                  <a:srgbClr val="C00000"/>
                </a:solidFill>
                <a:latin typeface="Adobe Arabic" panose="02040503050201020203" pitchFamily="18" charset="-78"/>
                <a:cs typeface="Adobe Arabic" panose="02040503050201020203" pitchFamily="18" charset="-78"/>
              </a:rPr>
              <a:t>أبرز التوصيات لتطبيق ما تعلمتموه:  </a:t>
            </a:r>
            <a:endParaRPr lang="en-US" sz="2800" dirty="0">
              <a:solidFill>
                <a:srgbClr val="C00000"/>
              </a:solidFill>
              <a:latin typeface="Adobe Arabic" panose="02040503050201020203" pitchFamily="18" charset="-78"/>
              <a:cs typeface="Adobe Arabic" panose="02040503050201020203" pitchFamily="18" charset="-78"/>
            </a:endParaRPr>
          </a:p>
        </p:txBody>
      </p:sp>
      <p:sp>
        <p:nvSpPr>
          <p:cNvPr id="15" name="TextBox 14">
            <a:extLst>
              <a:ext uri="{FF2B5EF4-FFF2-40B4-BE49-F238E27FC236}">
                <a16:creationId xmlns:a16="http://schemas.microsoft.com/office/drawing/2014/main" id="{5D4140AD-FEF9-43A5-38ED-44ADFAAF17AB}"/>
              </a:ext>
            </a:extLst>
          </p:cNvPr>
          <p:cNvSpPr txBox="1"/>
          <p:nvPr/>
        </p:nvSpPr>
        <p:spPr>
          <a:xfrm>
            <a:off x="3973418" y="2992002"/>
            <a:ext cx="8218582" cy="1331134"/>
          </a:xfrm>
          <a:prstGeom prst="rect">
            <a:avLst/>
          </a:prstGeom>
          <a:noFill/>
        </p:spPr>
        <p:txBody>
          <a:bodyPr wrap="square">
            <a:spAutoFit/>
          </a:bodyPr>
          <a:lstStyle/>
          <a:p>
            <a:pPr lvl="1" indent="-457200" algn="r" rtl="1">
              <a:lnSpc>
                <a:spcPct val="150000"/>
              </a:lnSpc>
              <a:spcAft>
                <a:spcPts val="800"/>
              </a:spcAft>
              <a:buSzPct val="130000"/>
              <a:buBlip>
                <a:blip r:embed="rId4"/>
              </a:buBlip>
            </a:pPr>
            <a:r>
              <a:rPr lang="ar-SA" sz="2800" dirty="0">
                <a:solidFill>
                  <a:srgbClr val="168489"/>
                </a:solidFill>
                <a:latin typeface="Adobe Arabic" panose="02040503050201020203" pitchFamily="18" charset="-78"/>
                <a:cs typeface="Adobe Arabic" panose="02040503050201020203" pitchFamily="18" charset="-78"/>
              </a:rPr>
              <a:t>1. مارسوا التغذية الراجعة التطويرية: </a:t>
            </a:r>
            <a:r>
              <a:rPr lang="ar-SA" sz="2800" dirty="0">
                <a:latin typeface="Adobe Arabic" panose="02040503050201020203" pitchFamily="18" charset="-78"/>
                <a:cs typeface="Adobe Arabic" panose="02040503050201020203" pitchFamily="18" charset="-78"/>
              </a:rPr>
              <a:t>اجعلوا التغذية الراجعة جزءاً يومياً من تفاعلاتكم، مع التركيز على الوضوح، الإيجابية، والتوجيه نحو الحلول.  </a:t>
            </a:r>
            <a:endParaRPr lang="en-US" sz="2800" dirty="0">
              <a:latin typeface="Adobe Arabic" panose="02040503050201020203" pitchFamily="18" charset="-78"/>
              <a:cs typeface="Adobe Arabic" panose="02040503050201020203" pitchFamily="18" charset="-78"/>
            </a:endParaRPr>
          </a:p>
        </p:txBody>
      </p:sp>
      <p:sp>
        <p:nvSpPr>
          <p:cNvPr id="17" name="TextBox 16">
            <a:extLst>
              <a:ext uri="{FF2B5EF4-FFF2-40B4-BE49-F238E27FC236}">
                <a16:creationId xmlns:a16="http://schemas.microsoft.com/office/drawing/2014/main" id="{7548C4D5-09DD-0E65-1464-225A724F7749}"/>
              </a:ext>
            </a:extLst>
          </p:cNvPr>
          <p:cNvSpPr txBox="1"/>
          <p:nvPr/>
        </p:nvSpPr>
        <p:spPr>
          <a:xfrm>
            <a:off x="3973418" y="4591456"/>
            <a:ext cx="8218582" cy="1331134"/>
          </a:xfrm>
          <a:prstGeom prst="rect">
            <a:avLst/>
          </a:prstGeom>
          <a:noFill/>
        </p:spPr>
        <p:txBody>
          <a:bodyPr wrap="square">
            <a:spAutoFit/>
          </a:bodyPr>
          <a:lstStyle/>
          <a:p>
            <a:pPr lvl="1" indent="-457200" algn="r" rtl="1">
              <a:lnSpc>
                <a:spcPct val="150000"/>
              </a:lnSpc>
              <a:spcAft>
                <a:spcPts val="800"/>
              </a:spcAft>
              <a:buSzPct val="130000"/>
              <a:buBlip>
                <a:blip r:embed="rId4"/>
              </a:buBlip>
            </a:pPr>
            <a:r>
              <a:rPr lang="ar-SA" sz="2800" dirty="0">
                <a:solidFill>
                  <a:srgbClr val="168489"/>
                </a:solidFill>
                <a:latin typeface="Adobe Arabic" panose="02040503050201020203" pitchFamily="18" charset="-78"/>
                <a:cs typeface="Adobe Arabic" panose="02040503050201020203" pitchFamily="18" charset="-78"/>
              </a:rPr>
              <a:t>2. ركزوا على التحفيز المستمر: </a:t>
            </a:r>
            <a:r>
              <a:rPr lang="ar-SA" sz="2800" dirty="0">
                <a:latin typeface="Adobe Arabic" panose="02040503050201020203" pitchFamily="18" charset="-78"/>
                <a:cs typeface="Adobe Arabic" panose="02040503050201020203" pitchFamily="18" charset="-78"/>
              </a:rPr>
              <a:t>استخدموا مزيجاً من التحفيز المادي والمعنوي لتعزيز دافعية فرقكم، مع تخصيص الحلول حسب احتياجات الأفراد.  </a:t>
            </a:r>
            <a:endParaRPr lang="en-US" sz="2800" dirty="0">
              <a:latin typeface="Adobe Arabic" panose="02040503050201020203" pitchFamily="18" charset="-78"/>
              <a:cs typeface="Adobe Arabic" panose="02040503050201020203" pitchFamily="18" charset="-78"/>
            </a:endParaRPr>
          </a:p>
        </p:txBody>
      </p:sp>
    </p:spTree>
    <p:extLst>
      <p:ext uri="{BB962C8B-B14F-4D97-AF65-F5344CB8AC3E}">
        <p14:creationId xmlns:p14="http://schemas.microsoft.com/office/powerpoint/2010/main" val="275455900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up)">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wipe(up)">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wipe(up)">
                                      <p:cBhvr>
                                        <p:cTn id="1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5" grpId="0"/>
      <p:bldP spid="17" grpId="0"/>
    </p:bldLst>
  </p:timing>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Idea - Free education icons">
            <a:extLst>
              <a:ext uri="{FF2B5EF4-FFF2-40B4-BE49-F238E27FC236}">
                <a16:creationId xmlns:a16="http://schemas.microsoft.com/office/drawing/2014/main" id="{09A5B8BE-A0D8-3117-2B2C-7BB5817E0AB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95495" y="2465328"/>
            <a:ext cx="3386204" cy="3386204"/>
          </a:xfrm>
          <a:prstGeom prst="rect">
            <a:avLst/>
          </a:prstGeom>
          <a:noFill/>
          <a:extLst>
            <a:ext uri="{909E8E84-426E-40DD-AFC4-6F175D3DCCD1}">
              <a14:hiddenFill xmlns:a14="http://schemas.microsoft.com/office/drawing/2010/main">
                <a:solidFill>
                  <a:srgbClr val="FFFFFF"/>
                </a:solidFill>
              </a14:hiddenFill>
            </a:ext>
          </a:extLst>
        </p:spPr>
      </p:pic>
      <p:grpSp>
        <p:nvGrpSpPr>
          <p:cNvPr id="3" name="Group 2">
            <a:extLst>
              <a:ext uri="{FF2B5EF4-FFF2-40B4-BE49-F238E27FC236}">
                <a16:creationId xmlns:a16="http://schemas.microsoft.com/office/drawing/2014/main" id="{177DAFD9-C075-0031-4520-A9DE705A2209}"/>
              </a:ext>
            </a:extLst>
          </p:cNvPr>
          <p:cNvGrpSpPr/>
          <p:nvPr/>
        </p:nvGrpSpPr>
        <p:grpSpPr>
          <a:xfrm>
            <a:off x="2698136" y="796031"/>
            <a:ext cx="6957150" cy="847829"/>
            <a:chOff x="2698136" y="640119"/>
            <a:chExt cx="6957150" cy="847829"/>
          </a:xfrm>
        </p:grpSpPr>
        <p:grpSp>
          <p:nvGrpSpPr>
            <p:cNvPr id="4" name="Group 3">
              <a:extLst>
                <a:ext uri="{FF2B5EF4-FFF2-40B4-BE49-F238E27FC236}">
                  <a16:creationId xmlns:a16="http://schemas.microsoft.com/office/drawing/2014/main" id="{DD9EC824-0B6F-ADFE-0BF5-F213E0FCA950}"/>
                </a:ext>
              </a:extLst>
            </p:cNvPr>
            <p:cNvGrpSpPr/>
            <p:nvPr/>
          </p:nvGrpSpPr>
          <p:grpSpPr>
            <a:xfrm>
              <a:off x="2698136" y="1333654"/>
              <a:ext cx="6957150" cy="154294"/>
              <a:chOff x="2941058" y="1479627"/>
              <a:chExt cx="6957150" cy="154294"/>
            </a:xfrm>
          </p:grpSpPr>
          <p:sp>
            <p:nvSpPr>
              <p:cNvPr id="6" name="Oval 5">
                <a:extLst>
                  <a:ext uri="{FF2B5EF4-FFF2-40B4-BE49-F238E27FC236}">
                    <a16:creationId xmlns:a16="http://schemas.microsoft.com/office/drawing/2014/main" id="{EEEC6003-9F13-29F5-9DCD-D469D5DD5359}"/>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7" name="Group 6">
                <a:extLst>
                  <a:ext uri="{FF2B5EF4-FFF2-40B4-BE49-F238E27FC236}">
                    <a16:creationId xmlns:a16="http://schemas.microsoft.com/office/drawing/2014/main" id="{79D5E8E4-0F8C-82A9-F5CD-E8E7B3A5E2BE}"/>
                  </a:ext>
                </a:extLst>
              </p:cNvPr>
              <p:cNvGrpSpPr/>
              <p:nvPr/>
            </p:nvGrpSpPr>
            <p:grpSpPr>
              <a:xfrm>
                <a:off x="9256541" y="1479627"/>
                <a:ext cx="641667" cy="154294"/>
                <a:chOff x="9256541" y="1479627"/>
                <a:chExt cx="641667" cy="154294"/>
              </a:xfrm>
              <a:solidFill>
                <a:srgbClr val="627383"/>
              </a:solidFill>
            </p:grpSpPr>
            <p:sp>
              <p:nvSpPr>
                <p:cNvPr id="12" name="Arrow: Striped Right 11">
                  <a:extLst>
                    <a:ext uri="{FF2B5EF4-FFF2-40B4-BE49-F238E27FC236}">
                      <a16:creationId xmlns:a16="http://schemas.microsoft.com/office/drawing/2014/main" id="{46999899-D1F2-F2F2-6F18-040732039F77}"/>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850B9C4C-5DF6-4DD5-90BA-37AA67A17228}"/>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4" name="Arrow: Striped Right 13">
                  <a:extLst>
                    <a:ext uri="{FF2B5EF4-FFF2-40B4-BE49-F238E27FC236}">
                      <a16:creationId xmlns:a16="http://schemas.microsoft.com/office/drawing/2014/main" id="{F1831736-2E7C-4EB3-DD1F-B017DD1E50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8" name="Group 7">
                <a:extLst>
                  <a:ext uri="{FF2B5EF4-FFF2-40B4-BE49-F238E27FC236}">
                    <a16:creationId xmlns:a16="http://schemas.microsoft.com/office/drawing/2014/main" id="{81CDBD99-5AC1-D303-1521-FE077F5987B0}"/>
                  </a:ext>
                </a:extLst>
              </p:cNvPr>
              <p:cNvGrpSpPr/>
              <p:nvPr/>
            </p:nvGrpSpPr>
            <p:grpSpPr>
              <a:xfrm>
                <a:off x="2941058" y="1479627"/>
                <a:ext cx="641667" cy="154294"/>
                <a:chOff x="9256541" y="1479627"/>
                <a:chExt cx="641667" cy="154294"/>
              </a:xfrm>
              <a:solidFill>
                <a:srgbClr val="627383"/>
              </a:solidFill>
            </p:grpSpPr>
            <p:sp>
              <p:nvSpPr>
                <p:cNvPr id="9" name="Arrow: Striped Right 8">
                  <a:extLst>
                    <a:ext uri="{FF2B5EF4-FFF2-40B4-BE49-F238E27FC236}">
                      <a16:creationId xmlns:a16="http://schemas.microsoft.com/office/drawing/2014/main" id="{78318DC2-8C53-796B-1E00-740BCE3A47E4}"/>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68652DC6-CA86-67A9-5AE0-5A0046AB7B53}"/>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Arrow: Striped Right 10">
                  <a:extLst>
                    <a:ext uri="{FF2B5EF4-FFF2-40B4-BE49-F238E27FC236}">
                      <a16:creationId xmlns:a16="http://schemas.microsoft.com/office/drawing/2014/main" id="{55796694-503B-057A-5DAF-0402577F406C}"/>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5" name="TextBox 4">
              <a:extLst>
                <a:ext uri="{FF2B5EF4-FFF2-40B4-BE49-F238E27FC236}">
                  <a16:creationId xmlns:a16="http://schemas.microsoft.com/office/drawing/2014/main" id="{5E8C3610-30F5-B75E-0DE6-4B0929971E81}"/>
                </a:ext>
              </a:extLst>
            </p:cNvPr>
            <p:cNvSpPr txBox="1"/>
            <p:nvPr/>
          </p:nvSpPr>
          <p:spPr>
            <a:xfrm>
              <a:off x="2867980" y="640119"/>
              <a:ext cx="6633012" cy="800219"/>
            </a:xfrm>
            <a:prstGeom prst="rect">
              <a:avLst/>
            </a:prstGeom>
            <a:noFill/>
          </p:spPr>
          <p:txBody>
            <a:bodyPr wrap="square">
              <a:spAutoFit/>
            </a:bodyPr>
            <a:lstStyle/>
            <a:p>
              <a:pPr algn="ctr" rtl="1">
                <a:lnSpc>
                  <a:spcPct val="115000"/>
                </a:lnSpc>
              </a:pPr>
              <a:r>
                <a:rPr lang="ar-SY" sz="4000" b="1" dirty="0">
                  <a:solidFill>
                    <a:srgbClr val="168489"/>
                  </a:solidFill>
                  <a:latin typeface="Adobe Arabic" panose="02040503050201020203" pitchFamily="18" charset="-78"/>
                  <a:cs typeface="Adobe Arabic" panose="02040503050201020203" pitchFamily="18" charset="-78"/>
                </a:rPr>
                <a:t>الخاتمة</a:t>
              </a:r>
              <a:endParaRPr lang="en-US" sz="4000" b="1" dirty="0">
                <a:solidFill>
                  <a:srgbClr val="168489"/>
                </a:solidFill>
                <a:latin typeface="Adobe Arabic" panose="02040503050201020203" pitchFamily="18" charset="-78"/>
                <a:cs typeface="Adobe Arabic" panose="02040503050201020203" pitchFamily="18" charset="-78"/>
              </a:endParaRPr>
            </a:p>
          </p:txBody>
        </p:sp>
      </p:grpSp>
      <p:sp>
        <p:nvSpPr>
          <p:cNvPr id="16" name="TextBox 15">
            <a:extLst>
              <a:ext uri="{FF2B5EF4-FFF2-40B4-BE49-F238E27FC236}">
                <a16:creationId xmlns:a16="http://schemas.microsoft.com/office/drawing/2014/main" id="{1E61C572-7941-F7C7-F030-1E9B12C42429}"/>
              </a:ext>
            </a:extLst>
          </p:cNvPr>
          <p:cNvSpPr txBox="1"/>
          <p:nvPr/>
        </p:nvSpPr>
        <p:spPr>
          <a:xfrm>
            <a:off x="3973418" y="2170534"/>
            <a:ext cx="8218582" cy="684803"/>
          </a:xfrm>
          <a:prstGeom prst="rect">
            <a:avLst/>
          </a:prstGeom>
          <a:noFill/>
        </p:spPr>
        <p:txBody>
          <a:bodyPr wrap="square">
            <a:spAutoFit/>
          </a:bodyPr>
          <a:lstStyle/>
          <a:p>
            <a:pPr lvl="1" indent="-457200" algn="r" rtl="1">
              <a:lnSpc>
                <a:spcPct val="150000"/>
              </a:lnSpc>
              <a:spcAft>
                <a:spcPts val="800"/>
              </a:spcAft>
              <a:buSzPct val="130000"/>
              <a:buBlip>
                <a:blip r:embed="rId3"/>
              </a:buBlip>
            </a:pPr>
            <a:r>
              <a:rPr lang="ar-SA" sz="2800" dirty="0">
                <a:solidFill>
                  <a:srgbClr val="C00000"/>
                </a:solidFill>
                <a:latin typeface="Adobe Arabic" panose="02040503050201020203" pitchFamily="18" charset="-78"/>
                <a:cs typeface="Adobe Arabic" panose="02040503050201020203" pitchFamily="18" charset="-78"/>
              </a:rPr>
              <a:t>أبرز التوصيات لتطبيق ما تعلمتموه:  </a:t>
            </a:r>
            <a:endParaRPr lang="en-US" sz="2800" dirty="0">
              <a:solidFill>
                <a:srgbClr val="C00000"/>
              </a:solidFill>
              <a:latin typeface="Adobe Arabic" panose="02040503050201020203" pitchFamily="18" charset="-78"/>
              <a:cs typeface="Adobe Arabic" panose="02040503050201020203" pitchFamily="18" charset="-78"/>
            </a:endParaRPr>
          </a:p>
        </p:txBody>
      </p:sp>
      <p:sp>
        <p:nvSpPr>
          <p:cNvPr id="15" name="TextBox 14">
            <a:extLst>
              <a:ext uri="{FF2B5EF4-FFF2-40B4-BE49-F238E27FC236}">
                <a16:creationId xmlns:a16="http://schemas.microsoft.com/office/drawing/2014/main" id="{5D4140AD-FEF9-43A5-38ED-44ADFAAF17AB}"/>
              </a:ext>
            </a:extLst>
          </p:cNvPr>
          <p:cNvSpPr txBox="1"/>
          <p:nvPr/>
        </p:nvSpPr>
        <p:spPr>
          <a:xfrm>
            <a:off x="3973418" y="2992002"/>
            <a:ext cx="8218582" cy="1331134"/>
          </a:xfrm>
          <a:prstGeom prst="rect">
            <a:avLst/>
          </a:prstGeom>
          <a:noFill/>
        </p:spPr>
        <p:txBody>
          <a:bodyPr wrap="square">
            <a:spAutoFit/>
          </a:bodyPr>
          <a:lstStyle/>
          <a:p>
            <a:pPr lvl="1" indent="-457200" algn="r" rtl="1">
              <a:lnSpc>
                <a:spcPct val="150000"/>
              </a:lnSpc>
              <a:spcAft>
                <a:spcPts val="800"/>
              </a:spcAft>
              <a:buSzPct val="130000"/>
              <a:buBlip>
                <a:blip r:embed="rId3"/>
              </a:buBlip>
            </a:pPr>
            <a:r>
              <a:rPr lang="ar-SA" sz="2800" dirty="0">
                <a:solidFill>
                  <a:srgbClr val="168489"/>
                </a:solidFill>
                <a:latin typeface="Adobe Arabic" panose="02040503050201020203" pitchFamily="18" charset="-78"/>
                <a:cs typeface="Adobe Arabic" panose="02040503050201020203" pitchFamily="18" charset="-78"/>
              </a:rPr>
              <a:t>3. اعتمدوا التقييم كأداة نمو: </a:t>
            </a:r>
            <a:r>
              <a:rPr lang="ar-SA" sz="2800" dirty="0">
                <a:latin typeface="Adobe Arabic" panose="02040503050201020203" pitchFamily="18" charset="-78"/>
                <a:cs typeface="Adobe Arabic" panose="02040503050201020203" pitchFamily="18" charset="-78"/>
              </a:rPr>
              <a:t>طبقوا التقييم المستمر والدوري لدعم التطوير المهني، مع وضع أهداف واضحة وقابلة للقياس.  </a:t>
            </a:r>
            <a:endParaRPr lang="en-US" sz="2800" dirty="0">
              <a:latin typeface="Adobe Arabic" panose="02040503050201020203" pitchFamily="18" charset="-78"/>
              <a:cs typeface="Adobe Arabic" panose="02040503050201020203" pitchFamily="18" charset="-78"/>
            </a:endParaRPr>
          </a:p>
        </p:txBody>
      </p:sp>
      <p:sp>
        <p:nvSpPr>
          <p:cNvPr id="17" name="TextBox 16">
            <a:extLst>
              <a:ext uri="{FF2B5EF4-FFF2-40B4-BE49-F238E27FC236}">
                <a16:creationId xmlns:a16="http://schemas.microsoft.com/office/drawing/2014/main" id="{7548C4D5-09DD-0E65-1464-225A724F7749}"/>
              </a:ext>
            </a:extLst>
          </p:cNvPr>
          <p:cNvSpPr txBox="1"/>
          <p:nvPr/>
        </p:nvSpPr>
        <p:spPr>
          <a:xfrm>
            <a:off x="3973418" y="4591456"/>
            <a:ext cx="8218582" cy="1331134"/>
          </a:xfrm>
          <a:prstGeom prst="rect">
            <a:avLst/>
          </a:prstGeom>
          <a:noFill/>
        </p:spPr>
        <p:txBody>
          <a:bodyPr wrap="square">
            <a:spAutoFit/>
          </a:bodyPr>
          <a:lstStyle/>
          <a:p>
            <a:pPr lvl="1" indent="-457200" algn="r" rtl="1">
              <a:lnSpc>
                <a:spcPct val="150000"/>
              </a:lnSpc>
              <a:spcAft>
                <a:spcPts val="800"/>
              </a:spcAft>
              <a:buSzPct val="130000"/>
              <a:buBlip>
                <a:blip r:embed="rId3"/>
              </a:buBlip>
            </a:pPr>
            <a:r>
              <a:rPr lang="ar-SA" sz="2800" dirty="0">
                <a:solidFill>
                  <a:srgbClr val="168489"/>
                </a:solidFill>
                <a:latin typeface="Adobe Arabic" panose="02040503050201020203" pitchFamily="18" charset="-78"/>
                <a:cs typeface="Adobe Arabic" panose="02040503050201020203" pitchFamily="18" charset="-78"/>
              </a:rPr>
              <a:t>4. عززوا ثقافة التعلّم: </a:t>
            </a:r>
            <a:r>
              <a:rPr lang="ar-SA" sz="2800" dirty="0">
                <a:latin typeface="Adobe Arabic" panose="02040503050201020203" pitchFamily="18" charset="-78"/>
                <a:cs typeface="Adobe Arabic" panose="02040503050201020203" pitchFamily="18" charset="-78"/>
              </a:rPr>
              <a:t>شجعوا فرقكم على التكيّف مع التغيرات، خاصة في قطاع الطاقة المتطور، من خلال التدريب المستمر وتبادل الخبرات.  </a:t>
            </a:r>
            <a:endParaRPr lang="en-US" sz="2800" dirty="0">
              <a:latin typeface="Adobe Arabic" panose="02040503050201020203" pitchFamily="18" charset="-78"/>
              <a:cs typeface="Adobe Arabic" panose="02040503050201020203" pitchFamily="18" charset="-78"/>
            </a:endParaRPr>
          </a:p>
        </p:txBody>
      </p:sp>
    </p:spTree>
    <p:extLst>
      <p:ext uri="{BB962C8B-B14F-4D97-AF65-F5344CB8AC3E}">
        <p14:creationId xmlns:p14="http://schemas.microsoft.com/office/powerpoint/2010/main" val="198781724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up)">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wipe(up)">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wipe(up)">
                                      <p:cBhvr>
                                        <p:cTn id="1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5" grpId="0"/>
      <p:bldP spid="17" grpId="0"/>
    </p:bldLst>
  </p:timing>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Idea - Free education icons">
            <a:extLst>
              <a:ext uri="{FF2B5EF4-FFF2-40B4-BE49-F238E27FC236}">
                <a16:creationId xmlns:a16="http://schemas.microsoft.com/office/drawing/2014/main" id="{09A5B8BE-A0D8-3117-2B2C-7BB5817E0AB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95495" y="2465328"/>
            <a:ext cx="3386204" cy="3386204"/>
          </a:xfrm>
          <a:prstGeom prst="rect">
            <a:avLst/>
          </a:prstGeom>
          <a:noFill/>
          <a:extLst>
            <a:ext uri="{909E8E84-426E-40DD-AFC4-6F175D3DCCD1}">
              <a14:hiddenFill xmlns:a14="http://schemas.microsoft.com/office/drawing/2010/main">
                <a:solidFill>
                  <a:srgbClr val="FFFFFF"/>
                </a:solidFill>
              </a14:hiddenFill>
            </a:ext>
          </a:extLst>
        </p:spPr>
      </p:pic>
      <p:grpSp>
        <p:nvGrpSpPr>
          <p:cNvPr id="3" name="Group 2">
            <a:extLst>
              <a:ext uri="{FF2B5EF4-FFF2-40B4-BE49-F238E27FC236}">
                <a16:creationId xmlns:a16="http://schemas.microsoft.com/office/drawing/2014/main" id="{177DAFD9-C075-0031-4520-A9DE705A2209}"/>
              </a:ext>
            </a:extLst>
          </p:cNvPr>
          <p:cNvGrpSpPr/>
          <p:nvPr/>
        </p:nvGrpSpPr>
        <p:grpSpPr>
          <a:xfrm>
            <a:off x="2698136" y="796031"/>
            <a:ext cx="6957150" cy="847829"/>
            <a:chOff x="2698136" y="640119"/>
            <a:chExt cx="6957150" cy="847829"/>
          </a:xfrm>
        </p:grpSpPr>
        <p:grpSp>
          <p:nvGrpSpPr>
            <p:cNvPr id="4" name="Group 3">
              <a:extLst>
                <a:ext uri="{FF2B5EF4-FFF2-40B4-BE49-F238E27FC236}">
                  <a16:creationId xmlns:a16="http://schemas.microsoft.com/office/drawing/2014/main" id="{DD9EC824-0B6F-ADFE-0BF5-F213E0FCA950}"/>
                </a:ext>
              </a:extLst>
            </p:cNvPr>
            <p:cNvGrpSpPr/>
            <p:nvPr/>
          </p:nvGrpSpPr>
          <p:grpSpPr>
            <a:xfrm>
              <a:off x="2698136" y="1333654"/>
              <a:ext cx="6957150" cy="154294"/>
              <a:chOff x="2941058" y="1479627"/>
              <a:chExt cx="6957150" cy="154294"/>
            </a:xfrm>
          </p:grpSpPr>
          <p:sp>
            <p:nvSpPr>
              <p:cNvPr id="6" name="Oval 5">
                <a:extLst>
                  <a:ext uri="{FF2B5EF4-FFF2-40B4-BE49-F238E27FC236}">
                    <a16:creationId xmlns:a16="http://schemas.microsoft.com/office/drawing/2014/main" id="{EEEC6003-9F13-29F5-9DCD-D469D5DD5359}"/>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7" name="Group 6">
                <a:extLst>
                  <a:ext uri="{FF2B5EF4-FFF2-40B4-BE49-F238E27FC236}">
                    <a16:creationId xmlns:a16="http://schemas.microsoft.com/office/drawing/2014/main" id="{79D5E8E4-0F8C-82A9-F5CD-E8E7B3A5E2BE}"/>
                  </a:ext>
                </a:extLst>
              </p:cNvPr>
              <p:cNvGrpSpPr/>
              <p:nvPr/>
            </p:nvGrpSpPr>
            <p:grpSpPr>
              <a:xfrm>
                <a:off x="9256541" y="1479627"/>
                <a:ext cx="641667" cy="154294"/>
                <a:chOff x="9256541" y="1479627"/>
                <a:chExt cx="641667" cy="154294"/>
              </a:xfrm>
              <a:solidFill>
                <a:srgbClr val="627383"/>
              </a:solidFill>
            </p:grpSpPr>
            <p:sp>
              <p:nvSpPr>
                <p:cNvPr id="12" name="Arrow: Striped Right 11">
                  <a:extLst>
                    <a:ext uri="{FF2B5EF4-FFF2-40B4-BE49-F238E27FC236}">
                      <a16:creationId xmlns:a16="http://schemas.microsoft.com/office/drawing/2014/main" id="{46999899-D1F2-F2F2-6F18-040732039F77}"/>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850B9C4C-5DF6-4DD5-90BA-37AA67A17228}"/>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4" name="Arrow: Striped Right 13">
                  <a:extLst>
                    <a:ext uri="{FF2B5EF4-FFF2-40B4-BE49-F238E27FC236}">
                      <a16:creationId xmlns:a16="http://schemas.microsoft.com/office/drawing/2014/main" id="{F1831736-2E7C-4EB3-DD1F-B017DD1E50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8" name="Group 7">
                <a:extLst>
                  <a:ext uri="{FF2B5EF4-FFF2-40B4-BE49-F238E27FC236}">
                    <a16:creationId xmlns:a16="http://schemas.microsoft.com/office/drawing/2014/main" id="{81CDBD99-5AC1-D303-1521-FE077F5987B0}"/>
                  </a:ext>
                </a:extLst>
              </p:cNvPr>
              <p:cNvGrpSpPr/>
              <p:nvPr/>
            </p:nvGrpSpPr>
            <p:grpSpPr>
              <a:xfrm>
                <a:off x="2941058" y="1479627"/>
                <a:ext cx="641667" cy="154294"/>
                <a:chOff x="9256541" y="1479627"/>
                <a:chExt cx="641667" cy="154294"/>
              </a:xfrm>
              <a:solidFill>
                <a:srgbClr val="627383"/>
              </a:solidFill>
            </p:grpSpPr>
            <p:sp>
              <p:nvSpPr>
                <p:cNvPr id="9" name="Arrow: Striped Right 8">
                  <a:extLst>
                    <a:ext uri="{FF2B5EF4-FFF2-40B4-BE49-F238E27FC236}">
                      <a16:creationId xmlns:a16="http://schemas.microsoft.com/office/drawing/2014/main" id="{78318DC2-8C53-796B-1E00-740BCE3A47E4}"/>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68652DC6-CA86-67A9-5AE0-5A0046AB7B53}"/>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Arrow: Striped Right 10">
                  <a:extLst>
                    <a:ext uri="{FF2B5EF4-FFF2-40B4-BE49-F238E27FC236}">
                      <a16:creationId xmlns:a16="http://schemas.microsoft.com/office/drawing/2014/main" id="{55796694-503B-057A-5DAF-0402577F406C}"/>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5" name="TextBox 4">
              <a:extLst>
                <a:ext uri="{FF2B5EF4-FFF2-40B4-BE49-F238E27FC236}">
                  <a16:creationId xmlns:a16="http://schemas.microsoft.com/office/drawing/2014/main" id="{5E8C3610-30F5-B75E-0DE6-4B0929971E81}"/>
                </a:ext>
              </a:extLst>
            </p:cNvPr>
            <p:cNvSpPr txBox="1"/>
            <p:nvPr/>
          </p:nvSpPr>
          <p:spPr>
            <a:xfrm>
              <a:off x="2867980" y="640119"/>
              <a:ext cx="6633012" cy="800219"/>
            </a:xfrm>
            <a:prstGeom prst="rect">
              <a:avLst/>
            </a:prstGeom>
            <a:noFill/>
          </p:spPr>
          <p:txBody>
            <a:bodyPr wrap="square">
              <a:spAutoFit/>
            </a:bodyPr>
            <a:lstStyle/>
            <a:p>
              <a:pPr algn="ctr" rtl="1">
                <a:lnSpc>
                  <a:spcPct val="115000"/>
                </a:lnSpc>
              </a:pPr>
              <a:r>
                <a:rPr lang="ar-SY" sz="4000" b="1" dirty="0">
                  <a:solidFill>
                    <a:srgbClr val="168489"/>
                  </a:solidFill>
                  <a:latin typeface="Adobe Arabic" panose="02040503050201020203" pitchFamily="18" charset="-78"/>
                  <a:cs typeface="Adobe Arabic" panose="02040503050201020203" pitchFamily="18" charset="-78"/>
                </a:rPr>
                <a:t>الخاتمة</a:t>
              </a:r>
              <a:endParaRPr lang="en-US" sz="4000" b="1" dirty="0">
                <a:solidFill>
                  <a:srgbClr val="168489"/>
                </a:solidFill>
                <a:latin typeface="Adobe Arabic" panose="02040503050201020203" pitchFamily="18" charset="-78"/>
                <a:cs typeface="Adobe Arabic" panose="02040503050201020203" pitchFamily="18" charset="-78"/>
              </a:endParaRPr>
            </a:p>
          </p:txBody>
        </p:sp>
      </p:grpSp>
      <p:sp>
        <p:nvSpPr>
          <p:cNvPr id="16" name="TextBox 15">
            <a:extLst>
              <a:ext uri="{FF2B5EF4-FFF2-40B4-BE49-F238E27FC236}">
                <a16:creationId xmlns:a16="http://schemas.microsoft.com/office/drawing/2014/main" id="{1E61C572-7941-F7C7-F030-1E9B12C42429}"/>
              </a:ext>
            </a:extLst>
          </p:cNvPr>
          <p:cNvSpPr txBox="1"/>
          <p:nvPr/>
        </p:nvSpPr>
        <p:spPr>
          <a:xfrm>
            <a:off x="3973418" y="2170534"/>
            <a:ext cx="8218582" cy="684803"/>
          </a:xfrm>
          <a:prstGeom prst="rect">
            <a:avLst/>
          </a:prstGeom>
          <a:noFill/>
        </p:spPr>
        <p:txBody>
          <a:bodyPr wrap="square">
            <a:spAutoFit/>
          </a:bodyPr>
          <a:lstStyle/>
          <a:p>
            <a:pPr lvl="1" indent="-457200" algn="r" rtl="1">
              <a:lnSpc>
                <a:spcPct val="150000"/>
              </a:lnSpc>
              <a:spcAft>
                <a:spcPts val="800"/>
              </a:spcAft>
              <a:buSzPct val="130000"/>
              <a:buBlip>
                <a:blip r:embed="rId4"/>
              </a:buBlip>
            </a:pPr>
            <a:r>
              <a:rPr lang="ar-SA" sz="2800" dirty="0">
                <a:solidFill>
                  <a:srgbClr val="C00000"/>
                </a:solidFill>
                <a:latin typeface="Adobe Arabic" panose="02040503050201020203" pitchFamily="18" charset="-78"/>
                <a:cs typeface="Adobe Arabic" panose="02040503050201020203" pitchFamily="18" charset="-78"/>
              </a:rPr>
              <a:t>أبرز التوصيات لتطبيق ما تعلمتموه:  </a:t>
            </a:r>
            <a:endParaRPr lang="en-US" sz="2800" dirty="0">
              <a:solidFill>
                <a:srgbClr val="C00000"/>
              </a:solidFill>
              <a:latin typeface="Adobe Arabic" panose="02040503050201020203" pitchFamily="18" charset="-78"/>
              <a:cs typeface="Adobe Arabic" panose="02040503050201020203" pitchFamily="18" charset="-78"/>
            </a:endParaRPr>
          </a:p>
        </p:txBody>
      </p:sp>
      <p:sp>
        <p:nvSpPr>
          <p:cNvPr id="15" name="TextBox 14">
            <a:extLst>
              <a:ext uri="{FF2B5EF4-FFF2-40B4-BE49-F238E27FC236}">
                <a16:creationId xmlns:a16="http://schemas.microsoft.com/office/drawing/2014/main" id="{5D4140AD-FEF9-43A5-38ED-44ADFAAF17AB}"/>
              </a:ext>
            </a:extLst>
          </p:cNvPr>
          <p:cNvSpPr txBox="1"/>
          <p:nvPr/>
        </p:nvSpPr>
        <p:spPr>
          <a:xfrm>
            <a:off x="3973418" y="2992002"/>
            <a:ext cx="8218582" cy="1331134"/>
          </a:xfrm>
          <a:prstGeom prst="rect">
            <a:avLst/>
          </a:prstGeom>
          <a:noFill/>
        </p:spPr>
        <p:txBody>
          <a:bodyPr wrap="square">
            <a:spAutoFit/>
          </a:bodyPr>
          <a:lstStyle/>
          <a:p>
            <a:pPr lvl="1" indent="-457200" algn="r" rtl="1">
              <a:lnSpc>
                <a:spcPct val="150000"/>
              </a:lnSpc>
              <a:spcAft>
                <a:spcPts val="800"/>
              </a:spcAft>
              <a:buSzPct val="130000"/>
              <a:buBlip>
                <a:blip r:embed="rId4"/>
              </a:buBlip>
            </a:pPr>
            <a:r>
              <a:rPr lang="ar-SA" sz="2800" dirty="0">
                <a:solidFill>
                  <a:srgbClr val="168489"/>
                </a:solidFill>
                <a:latin typeface="Adobe Arabic" panose="02040503050201020203" pitchFamily="18" charset="-78"/>
                <a:cs typeface="Adobe Arabic" panose="02040503050201020203" pitchFamily="18" charset="-78"/>
              </a:rPr>
              <a:t>5. قودوا بالقدوة: </a:t>
            </a:r>
            <a:r>
              <a:rPr lang="ar-SA" sz="2800" dirty="0">
                <a:latin typeface="Adobe Arabic" panose="02040503050201020203" pitchFamily="18" charset="-78"/>
                <a:cs typeface="Adobe Arabic" panose="02040503050201020203" pitchFamily="18" charset="-78"/>
              </a:rPr>
              <a:t>كونوا نموذجاً في التواصل الشفاف، التعاون، والالتزام بالتميّز لإلهام من حولكم.</a:t>
            </a:r>
            <a:endParaRPr lang="en-US" sz="2800" dirty="0">
              <a:latin typeface="Adobe Arabic" panose="02040503050201020203" pitchFamily="18" charset="-78"/>
              <a:cs typeface="Adobe Arabic" panose="02040503050201020203" pitchFamily="18" charset="-78"/>
            </a:endParaRPr>
          </a:p>
        </p:txBody>
      </p:sp>
      <p:sp>
        <p:nvSpPr>
          <p:cNvPr id="17" name="TextBox 16">
            <a:extLst>
              <a:ext uri="{FF2B5EF4-FFF2-40B4-BE49-F238E27FC236}">
                <a16:creationId xmlns:a16="http://schemas.microsoft.com/office/drawing/2014/main" id="{7548C4D5-09DD-0E65-1464-225A724F7749}"/>
              </a:ext>
            </a:extLst>
          </p:cNvPr>
          <p:cNvSpPr txBox="1"/>
          <p:nvPr/>
        </p:nvSpPr>
        <p:spPr>
          <a:xfrm>
            <a:off x="3973418" y="4591456"/>
            <a:ext cx="8218582" cy="1331134"/>
          </a:xfrm>
          <a:prstGeom prst="rect">
            <a:avLst/>
          </a:prstGeom>
          <a:noFill/>
        </p:spPr>
        <p:txBody>
          <a:bodyPr wrap="square">
            <a:spAutoFit/>
          </a:bodyPr>
          <a:lstStyle/>
          <a:p>
            <a:pPr lvl="1" indent="-457200" algn="r" rtl="1">
              <a:lnSpc>
                <a:spcPct val="150000"/>
              </a:lnSpc>
              <a:spcAft>
                <a:spcPts val="800"/>
              </a:spcAft>
              <a:buSzPct val="130000"/>
              <a:buBlip>
                <a:blip r:embed="rId4"/>
              </a:buBlip>
            </a:pPr>
            <a:r>
              <a:rPr lang="ar-SA" sz="2800" dirty="0">
                <a:latin typeface="Adobe Arabic" panose="02040503050201020203" pitchFamily="18" charset="-78"/>
                <a:cs typeface="Adobe Arabic" panose="02040503050201020203" pitchFamily="18" charset="-78"/>
              </a:rPr>
              <a:t>أتمنى لكم التوفيق في تطبيق هذه المهارات، وأن تكونوا قادة ملهمين يصنعون التغيير الإيجابي.</a:t>
            </a:r>
            <a:endParaRPr lang="en-US" sz="2800" dirty="0">
              <a:latin typeface="Adobe Arabic" panose="02040503050201020203" pitchFamily="18" charset="-78"/>
              <a:cs typeface="Adobe Arabic" panose="02040503050201020203" pitchFamily="18" charset="-78"/>
            </a:endParaRPr>
          </a:p>
        </p:txBody>
      </p:sp>
    </p:spTree>
    <p:extLst>
      <p:ext uri="{BB962C8B-B14F-4D97-AF65-F5344CB8AC3E}">
        <p14:creationId xmlns:p14="http://schemas.microsoft.com/office/powerpoint/2010/main" val="114059072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up)">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wipe(up)">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wipe(up)">
                                      <p:cBhvr>
                                        <p:cTn id="1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5" grpId="0"/>
      <p:bldP spid="17" grpId="0"/>
    </p:bldLst>
  </p:timing>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Shape 477"/>
        <p:cNvGrpSpPr/>
        <p:nvPr/>
      </p:nvGrpSpPr>
      <p:grpSpPr>
        <a:xfrm>
          <a:off x="0" y="0"/>
          <a:ext cx="0" cy="0"/>
          <a:chOff x="0" y="0"/>
          <a:chExt cx="0" cy="0"/>
        </a:xfrm>
      </p:grpSpPr>
      <p:sp>
        <p:nvSpPr>
          <p:cNvPr id="2" name="TextBox 1">
            <a:extLst>
              <a:ext uri="{FF2B5EF4-FFF2-40B4-BE49-F238E27FC236}">
                <a16:creationId xmlns:a16="http://schemas.microsoft.com/office/drawing/2014/main" id="{FE2732A5-4CEB-1A2D-8715-FA68CE5C73E3}"/>
              </a:ext>
            </a:extLst>
          </p:cNvPr>
          <p:cNvSpPr txBox="1"/>
          <p:nvPr/>
        </p:nvSpPr>
        <p:spPr>
          <a:xfrm>
            <a:off x="3085170" y="2875002"/>
            <a:ext cx="6021659" cy="1107996"/>
          </a:xfrm>
          <a:prstGeom prst="rect">
            <a:avLst/>
          </a:prstGeom>
          <a:noFill/>
        </p:spPr>
        <p:txBody>
          <a:bodyPr wrap="square" rtlCol="0">
            <a:spAutoFit/>
          </a:bodyPr>
          <a:lstStyle/>
          <a:p>
            <a:pPr algn="ctr"/>
            <a:r>
              <a:rPr lang="ar-SA" sz="6600" b="1" dirty="0">
                <a:solidFill>
                  <a:schemeClr val="bg1"/>
                </a:solidFill>
                <a:latin typeface="Sakkal Majalla" panose="02000000000000000000" pitchFamily="2" charset="-78"/>
                <a:cs typeface="Sakkal Majalla" panose="02000000000000000000" pitchFamily="2" charset="-78"/>
              </a:rPr>
              <a:t>تمت بعون الله تعالى</a:t>
            </a:r>
            <a:endParaRPr lang="en-US" sz="6600" b="1" dirty="0">
              <a:solidFill>
                <a:schemeClr val="bg1"/>
              </a:solidFill>
              <a:latin typeface="Sakkal Majalla" panose="02000000000000000000" pitchFamily="2" charset="-78"/>
              <a:cs typeface="Sakkal Majalla" panose="02000000000000000000" pitchFamily="2" charset="-78"/>
            </a:endParaRPr>
          </a:p>
        </p:txBody>
      </p:sp>
    </p:spTree>
    <p:extLst>
      <p:ext uri="{BB962C8B-B14F-4D97-AF65-F5344CB8AC3E}">
        <p14:creationId xmlns:p14="http://schemas.microsoft.com/office/powerpoint/2010/main" val="180269293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D2AEFB21-4776-3AB3-9558-0942928BAD1E}"/>
              </a:ext>
            </a:extLst>
          </p:cNvPr>
          <p:cNvGrpSpPr/>
          <p:nvPr/>
        </p:nvGrpSpPr>
        <p:grpSpPr>
          <a:xfrm>
            <a:off x="2698136" y="675008"/>
            <a:ext cx="6957150" cy="968852"/>
            <a:chOff x="2698136" y="519096"/>
            <a:chExt cx="6957150" cy="968852"/>
          </a:xfrm>
        </p:grpSpPr>
        <p:grpSp>
          <p:nvGrpSpPr>
            <p:cNvPr id="16" name="Group 15">
              <a:extLst>
                <a:ext uri="{FF2B5EF4-FFF2-40B4-BE49-F238E27FC236}">
                  <a16:creationId xmlns:a16="http://schemas.microsoft.com/office/drawing/2014/main" id="{81F70066-C722-AB02-E977-816C523EFE1B}"/>
                </a:ext>
              </a:extLst>
            </p:cNvPr>
            <p:cNvGrpSpPr/>
            <p:nvPr/>
          </p:nvGrpSpPr>
          <p:grpSpPr>
            <a:xfrm>
              <a:off x="2698136" y="1333654"/>
              <a:ext cx="6957150" cy="154294"/>
              <a:chOff x="2941058" y="1479627"/>
              <a:chExt cx="6957150" cy="154294"/>
            </a:xfrm>
          </p:grpSpPr>
          <p:sp>
            <p:nvSpPr>
              <p:cNvPr id="18" name="Oval 17">
                <a:extLst>
                  <a:ext uri="{FF2B5EF4-FFF2-40B4-BE49-F238E27FC236}">
                    <a16:creationId xmlns:a16="http://schemas.microsoft.com/office/drawing/2014/main" id="{B20E538A-2D69-0931-378C-C6F1C09A0E9D}"/>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19" name="Group 18">
                <a:extLst>
                  <a:ext uri="{FF2B5EF4-FFF2-40B4-BE49-F238E27FC236}">
                    <a16:creationId xmlns:a16="http://schemas.microsoft.com/office/drawing/2014/main" id="{82430D74-68AE-8F72-EEED-053A03B0EA41}"/>
                  </a:ext>
                </a:extLst>
              </p:cNvPr>
              <p:cNvGrpSpPr/>
              <p:nvPr/>
            </p:nvGrpSpPr>
            <p:grpSpPr>
              <a:xfrm>
                <a:off x="9256541" y="1479627"/>
                <a:ext cx="641667" cy="154294"/>
                <a:chOff x="9256541" y="1479627"/>
                <a:chExt cx="641667" cy="154294"/>
              </a:xfrm>
              <a:solidFill>
                <a:srgbClr val="627383"/>
              </a:solidFill>
            </p:grpSpPr>
            <p:sp>
              <p:nvSpPr>
                <p:cNvPr id="24" name="Arrow: Striped Right 23">
                  <a:extLst>
                    <a:ext uri="{FF2B5EF4-FFF2-40B4-BE49-F238E27FC236}">
                      <a16:creationId xmlns:a16="http://schemas.microsoft.com/office/drawing/2014/main" id="{2F17A5D8-ACB1-12F8-5585-D2C740538746}"/>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5" name="Arrow: Striped Right 24">
                  <a:extLst>
                    <a:ext uri="{FF2B5EF4-FFF2-40B4-BE49-F238E27FC236}">
                      <a16:creationId xmlns:a16="http://schemas.microsoft.com/office/drawing/2014/main" id="{90792B7D-9DA2-21FE-9E21-3DD852F730BB}"/>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id="{D0EC03E8-F9E2-563E-DA83-99C3BF63A480}"/>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0" name="Group 19">
                <a:extLst>
                  <a:ext uri="{FF2B5EF4-FFF2-40B4-BE49-F238E27FC236}">
                    <a16:creationId xmlns:a16="http://schemas.microsoft.com/office/drawing/2014/main" id="{3C7B75F1-925F-A7D2-4B0F-1F3A484A79B0}"/>
                  </a:ext>
                </a:extLst>
              </p:cNvPr>
              <p:cNvGrpSpPr/>
              <p:nvPr/>
            </p:nvGrpSpPr>
            <p:grpSpPr>
              <a:xfrm>
                <a:off x="2941058" y="1479627"/>
                <a:ext cx="641667" cy="154294"/>
                <a:chOff x="9256541" y="1479627"/>
                <a:chExt cx="641667" cy="154294"/>
              </a:xfrm>
              <a:solidFill>
                <a:srgbClr val="627383"/>
              </a:solidFill>
            </p:grpSpPr>
            <p:sp>
              <p:nvSpPr>
                <p:cNvPr id="21" name="Arrow: Striped Right 20">
                  <a:extLst>
                    <a:ext uri="{FF2B5EF4-FFF2-40B4-BE49-F238E27FC236}">
                      <a16:creationId xmlns:a16="http://schemas.microsoft.com/office/drawing/2014/main" id="{54E08458-E929-D0C1-2197-945EBD9C88E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2" name="Arrow: Striped Right 21">
                  <a:extLst>
                    <a:ext uri="{FF2B5EF4-FFF2-40B4-BE49-F238E27FC236}">
                      <a16:creationId xmlns:a16="http://schemas.microsoft.com/office/drawing/2014/main" id="{F831294B-73CB-B109-C737-B5D2E30C7F33}"/>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3" name="Arrow: Striped Right 22">
                  <a:extLst>
                    <a:ext uri="{FF2B5EF4-FFF2-40B4-BE49-F238E27FC236}">
                      <a16:creationId xmlns:a16="http://schemas.microsoft.com/office/drawing/2014/main" id="{90B6D427-E144-E8A8-9AE3-7D2DFBAFC8E3}"/>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17" name="TextBox 16">
              <a:extLst>
                <a:ext uri="{FF2B5EF4-FFF2-40B4-BE49-F238E27FC236}">
                  <a16:creationId xmlns:a16="http://schemas.microsoft.com/office/drawing/2014/main" id="{BEA0999F-C625-667F-6D71-3E45DB8ADFE1}"/>
                </a:ext>
              </a:extLst>
            </p:cNvPr>
            <p:cNvSpPr txBox="1"/>
            <p:nvPr/>
          </p:nvSpPr>
          <p:spPr>
            <a:xfrm>
              <a:off x="2779494" y="519096"/>
              <a:ext cx="6633012" cy="800219"/>
            </a:xfrm>
            <a:prstGeom prst="rect">
              <a:avLst/>
            </a:prstGeom>
            <a:noFill/>
          </p:spPr>
          <p:txBody>
            <a:bodyPr wrap="square">
              <a:spAutoFit/>
            </a:bodyPr>
            <a:lstStyle/>
            <a:p>
              <a:pPr marL="0" marR="0" algn="ctr" rtl="1">
                <a:lnSpc>
                  <a:spcPct val="115000"/>
                </a:lnSpc>
                <a:spcBef>
                  <a:spcPts val="0"/>
                </a:spcBef>
                <a:spcAft>
                  <a:spcPts val="0"/>
                </a:spcAft>
              </a:pPr>
              <a:r>
                <a:rPr lang="ar-SY" sz="4000" b="1"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rPr>
                <a:t>وص</a:t>
              </a:r>
              <a:r>
                <a:rPr lang="ar-SY"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ف البرنامج </a:t>
              </a:r>
              <a:endParaRPr lang="en-US" sz="4400"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27" name="TextBox 26">
            <a:extLst>
              <a:ext uri="{FF2B5EF4-FFF2-40B4-BE49-F238E27FC236}">
                <a16:creationId xmlns:a16="http://schemas.microsoft.com/office/drawing/2014/main" id="{7004D2F6-2D35-39D2-7939-E825BECA717E}"/>
              </a:ext>
            </a:extLst>
          </p:cNvPr>
          <p:cNvSpPr txBox="1"/>
          <p:nvPr/>
        </p:nvSpPr>
        <p:spPr>
          <a:xfrm>
            <a:off x="537936" y="1936724"/>
            <a:ext cx="7674052" cy="4293483"/>
          </a:xfrm>
          <a:prstGeom prst="rect">
            <a:avLst/>
          </a:prstGeom>
          <a:noFill/>
        </p:spPr>
        <p:txBody>
          <a:bodyPr wrap="square">
            <a:spAutoFit/>
          </a:bodyPr>
          <a:lstStyle>
            <a:defPPr>
              <a:defRPr lang="en-US"/>
            </a:defPPr>
            <a:lvl1pPr algn="just" rtl="1">
              <a:lnSpc>
                <a:spcPct val="200000"/>
              </a:lnSpc>
              <a:defRPr sz="2800">
                <a:solidFill>
                  <a:srgbClr val="000000"/>
                </a:solidFill>
                <a:effectLst/>
                <a:latin typeface="Adobe Arabic" panose="02040503050201020203" pitchFamily="18" charset="-78"/>
                <a:ea typeface="GE Dinar Two Medium" panose="020A0503020102020204" pitchFamily="18" charset="-78"/>
                <a:cs typeface="Adobe Arabic" panose="02040503050201020203" pitchFamily="18" charset="-78"/>
              </a:defRPr>
            </a:lvl1pPr>
          </a:lstStyle>
          <a:p>
            <a:r>
              <a:rPr lang="ar-SA" dirty="0"/>
              <a:t>دورة "قيادة الأداء: التوجيه والتحفيز نحو التميّز المؤسسي" هي دورة تدريبية مكثفة، تستهدف تعزيز قدرات مدراء الأقسام في مجال توجيه وتحفيز الموظفين لتحقيق مستويات أداء عالية. تغطي الدورة مفاهيم أساسية في القيادة الفعّالة وأنماطها المختلفة، وأدوات التحفيز المتنوعة، وآليات متابعة وتقييم الأداء، مع التركيز على التطبيقات العملية في بيئات العمل الحيوية وخاصة قطاع الطاقة.</a:t>
            </a:r>
            <a:endParaRPr lang="en-US" dirty="0"/>
          </a:p>
        </p:txBody>
      </p:sp>
      <p:pic>
        <p:nvPicPr>
          <p:cNvPr id="28" name="Picture 4" descr="View details Vector Icons free download in SVG, PNG Format">
            <a:extLst>
              <a:ext uri="{FF2B5EF4-FFF2-40B4-BE49-F238E27FC236}">
                <a16:creationId xmlns:a16="http://schemas.microsoft.com/office/drawing/2014/main" id="{E213A62F-93A8-DD64-6463-EF57936190F4}"/>
              </a:ext>
            </a:extLst>
          </p:cNvPr>
          <p:cNvPicPr>
            <a:picLocks noChangeAspect="1" noChangeArrowheads="1"/>
          </p:cNvPicPr>
          <p:nvPr/>
        </p:nvPicPr>
        <p:blipFill>
          <a:blip r:embed="rId2">
            <a:duotone>
              <a:prstClr val="black"/>
              <a:schemeClr val="bg1">
                <a:lumMod val="50000"/>
                <a:tint val="45000"/>
                <a:satMod val="400000"/>
              </a:schemeClr>
            </a:duotone>
            <a:extLst>
              <a:ext uri="{BEBA8EAE-BF5A-486C-A8C5-ECC9F3942E4B}">
                <a14:imgProps xmlns:a14="http://schemas.microsoft.com/office/drawing/2010/main">
                  <a14:imgLayer r:embed="rId3">
                    <a14:imgEffect>
                      <a14:colorTemperature colorTemp="4700"/>
                    </a14:imgEffect>
                    <a14:imgEffect>
                      <a14:saturation sat="0"/>
                    </a14:imgEffect>
                  </a14:imgLayer>
                </a14:imgProps>
              </a:ext>
              <a:ext uri="{28A0092B-C50C-407E-A947-70E740481C1C}">
                <a14:useLocalDpi xmlns:a14="http://schemas.microsoft.com/office/drawing/2010/main" val="0"/>
              </a:ext>
            </a:extLst>
          </a:blip>
          <a:srcRect/>
          <a:stretch>
            <a:fillRect/>
          </a:stretch>
        </p:blipFill>
        <p:spPr bwMode="auto">
          <a:xfrm>
            <a:off x="8606972" y="2321340"/>
            <a:ext cx="3047093" cy="304709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50480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ppt_x"/>
                                          </p:val>
                                        </p:tav>
                                        <p:tav tm="100000">
                                          <p:val>
                                            <p:strVal val="#ppt_x"/>
                                          </p:val>
                                        </p:tav>
                                      </p:tavLst>
                                    </p:anim>
                                    <p:anim calcmode="lin" valueType="num">
                                      <p:cBhvr additive="base">
                                        <p:cTn id="8" dur="500" fill="hold"/>
                                        <p:tgtEl>
                                          <p:spTgt spid="27"/>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8"/>
                                        </p:tgtEl>
                                        <p:attrNameLst>
                                          <p:attrName>style.visibility</p:attrName>
                                        </p:attrNameLst>
                                      </p:cBhvr>
                                      <p:to>
                                        <p:strVal val="visible"/>
                                      </p:to>
                                    </p:set>
                                    <p:anim calcmode="lin" valueType="num">
                                      <p:cBhvr additive="base">
                                        <p:cTn id="11" dur="500" fill="hold"/>
                                        <p:tgtEl>
                                          <p:spTgt spid="28"/>
                                        </p:tgtEl>
                                        <p:attrNameLst>
                                          <p:attrName>ppt_x</p:attrName>
                                        </p:attrNameLst>
                                      </p:cBhvr>
                                      <p:tavLst>
                                        <p:tav tm="0">
                                          <p:val>
                                            <p:strVal val="#ppt_x"/>
                                          </p:val>
                                        </p:tav>
                                        <p:tav tm="100000">
                                          <p:val>
                                            <p:strVal val="#ppt_x"/>
                                          </p:val>
                                        </p:tav>
                                      </p:tavLst>
                                    </p:anim>
                                    <p:anim calcmode="lin" valueType="num">
                                      <p:cBhvr additive="base">
                                        <p:cTn id="12"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الفرق بين الإدارة والقيادة في توجيه الفرق</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14" name="TextBox 13">
            <a:extLst>
              <a:ext uri="{FF2B5EF4-FFF2-40B4-BE49-F238E27FC236}">
                <a16:creationId xmlns:a16="http://schemas.microsoft.com/office/drawing/2014/main" id="{77A7442F-02F2-D494-82B4-6F7EC6F498B1}"/>
              </a:ext>
            </a:extLst>
          </p:cNvPr>
          <p:cNvSpPr txBox="1"/>
          <p:nvPr/>
        </p:nvSpPr>
        <p:spPr>
          <a:xfrm>
            <a:off x="1136822" y="2472256"/>
            <a:ext cx="7496243" cy="600164"/>
          </a:xfrm>
          <a:prstGeom prst="rect">
            <a:avLst/>
          </a:prstGeom>
          <a:noFill/>
        </p:spPr>
        <p:txBody>
          <a:bodyPr wrap="square">
            <a:spAutoFit/>
          </a:bodyPr>
          <a:lstStyle/>
          <a:p>
            <a:pPr marL="342900" lvl="0" indent="-342900" algn="just" rtl="1">
              <a:lnSpc>
                <a:spcPct val="150000"/>
              </a:lnSpc>
              <a:spcAft>
                <a:spcPts val="800"/>
              </a:spcAft>
              <a:buSzPct val="15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الإدارة: تحقيق الأهداف قصيرة المدى من خلال تنفيذ الخطط بدقة.</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
        <p:nvSpPr>
          <p:cNvPr id="16" name="TextBox 15">
            <a:extLst>
              <a:ext uri="{FF2B5EF4-FFF2-40B4-BE49-F238E27FC236}">
                <a16:creationId xmlns:a16="http://schemas.microsoft.com/office/drawing/2014/main" id="{8D410DBB-8EB3-86A6-9444-25E1A901333E}"/>
              </a:ext>
            </a:extLst>
          </p:cNvPr>
          <p:cNvSpPr txBox="1"/>
          <p:nvPr/>
        </p:nvSpPr>
        <p:spPr>
          <a:xfrm>
            <a:off x="1136821" y="3926238"/>
            <a:ext cx="7496243" cy="600164"/>
          </a:xfrm>
          <a:prstGeom prst="rect">
            <a:avLst/>
          </a:prstGeom>
          <a:noFill/>
        </p:spPr>
        <p:txBody>
          <a:bodyPr wrap="square">
            <a:spAutoFit/>
          </a:bodyPr>
          <a:lstStyle/>
          <a:p>
            <a:pPr marL="342900" lvl="0" indent="-342900" algn="just" rtl="1">
              <a:lnSpc>
                <a:spcPct val="150000"/>
              </a:lnSpc>
              <a:spcAft>
                <a:spcPts val="800"/>
              </a:spcAft>
              <a:buSzPct val="15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القيادة: تحقيق أهداف طويلة المدى من خلال تحفيز الفريق للتفكير الإبداعي.</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
        <p:nvSpPr>
          <p:cNvPr id="31" name="TextBox 30">
            <a:extLst>
              <a:ext uri="{FF2B5EF4-FFF2-40B4-BE49-F238E27FC236}">
                <a16:creationId xmlns:a16="http://schemas.microsoft.com/office/drawing/2014/main" id="{7344A91B-9E2A-EB03-3EC6-4FC8C6684843}"/>
              </a:ext>
            </a:extLst>
          </p:cNvPr>
          <p:cNvSpPr txBox="1"/>
          <p:nvPr/>
        </p:nvSpPr>
        <p:spPr>
          <a:xfrm>
            <a:off x="1136822" y="3185417"/>
            <a:ext cx="7496243" cy="600164"/>
          </a:xfrm>
          <a:prstGeom prst="rect">
            <a:avLst/>
          </a:prstGeom>
          <a:noFill/>
        </p:spPr>
        <p:txBody>
          <a:bodyPr wrap="square">
            <a:spAutoFit/>
          </a:bodyPr>
          <a:lstStyle/>
          <a:p>
            <a:pPr marL="342900" lvl="0" indent="-342900" algn="just" rtl="1">
              <a:lnSpc>
                <a:spcPct val="150000"/>
              </a:lnSpc>
              <a:spcAft>
                <a:spcPts val="800"/>
              </a:spcAft>
              <a:buSzPct val="15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مثال: إكمال تقرير ربع سنوي في الموعد المحدد.</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
        <p:nvSpPr>
          <p:cNvPr id="37" name="TextBox 36">
            <a:extLst>
              <a:ext uri="{FF2B5EF4-FFF2-40B4-BE49-F238E27FC236}">
                <a16:creationId xmlns:a16="http://schemas.microsoft.com/office/drawing/2014/main" id="{9FD98BEA-4FDB-3FFD-18FA-7067568D1DED}"/>
              </a:ext>
            </a:extLst>
          </p:cNvPr>
          <p:cNvSpPr txBox="1"/>
          <p:nvPr/>
        </p:nvSpPr>
        <p:spPr>
          <a:xfrm>
            <a:off x="1136821" y="4639399"/>
            <a:ext cx="7496243" cy="600164"/>
          </a:xfrm>
          <a:prstGeom prst="rect">
            <a:avLst/>
          </a:prstGeom>
          <a:noFill/>
        </p:spPr>
        <p:txBody>
          <a:bodyPr wrap="square">
            <a:spAutoFit/>
          </a:bodyPr>
          <a:lstStyle/>
          <a:p>
            <a:pPr marL="342900" lvl="0" indent="-342900" algn="just" rtl="1">
              <a:lnSpc>
                <a:spcPct val="150000"/>
              </a:lnSpc>
              <a:spcAft>
                <a:spcPts val="800"/>
              </a:spcAft>
              <a:buSzPct val="15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مثال: توجيه الفريق لتطوير منتج جديد يغير قواعد السوق.</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grpSp>
        <p:nvGrpSpPr>
          <p:cNvPr id="15" name="Group 14">
            <a:extLst>
              <a:ext uri="{FF2B5EF4-FFF2-40B4-BE49-F238E27FC236}">
                <a16:creationId xmlns:a16="http://schemas.microsoft.com/office/drawing/2014/main" id="{0E598E3F-CAEF-0B2C-8C4D-707732FFC104}"/>
              </a:ext>
            </a:extLst>
          </p:cNvPr>
          <p:cNvGrpSpPr/>
          <p:nvPr/>
        </p:nvGrpSpPr>
        <p:grpSpPr>
          <a:xfrm>
            <a:off x="9013619" y="2343174"/>
            <a:ext cx="1637082" cy="3290653"/>
            <a:chOff x="7402858" y="2014784"/>
            <a:chExt cx="1855356" cy="3729400"/>
          </a:xfrm>
        </p:grpSpPr>
        <p:sp>
          <p:nvSpPr>
            <p:cNvPr id="17" name="Arrow: Pentagon 16">
              <a:extLst>
                <a:ext uri="{FF2B5EF4-FFF2-40B4-BE49-F238E27FC236}">
                  <a16:creationId xmlns:a16="http://schemas.microsoft.com/office/drawing/2014/main" id="{3F7ACE6A-94C8-5BFF-D0DD-FE219ACD4270}"/>
                </a:ext>
              </a:extLst>
            </p:cNvPr>
            <p:cNvSpPr/>
            <p:nvPr/>
          </p:nvSpPr>
          <p:spPr>
            <a:xfrm rot="5400000">
              <a:off x="6461795" y="2955847"/>
              <a:ext cx="3729400" cy="1847273"/>
            </a:xfrm>
            <a:prstGeom prst="homePlate">
              <a:avLst/>
            </a:prstGeom>
            <a:solidFill>
              <a:srgbClr val="50A3A7"/>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18" name="Rectangle 17">
              <a:extLst>
                <a:ext uri="{FF2B5EF4-FFF2-40B4-BE49-F238E27FC236}">
                  <a16:creationId xmlns:a16="http://schemas.microsoft.com/office/drawing/2014/main" id="{BE10BF18-54F8-F0CC-F28E-92C2CC684F5B}"/>
                </a:ext>
              </a:extLst>
            </p:cNvPr>
            <p:cNvSpPr/>
            <p:nvPr/>
          </p:nvSpPr>
          <p:spPr>
            <a:xfrm>
              <a:off x="7402858" y="2014784"/>
              <a:ext cx="1847088" cy="1283197"/>
            </a:xfrm>
            <a:prstGeom prst="rect">
              <a:avLst/>
            </a:prstGeom>
            <a:solidFill>
              <a:srgbClr val="168489">
                <a:alpha val="25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en-US" sz="8000" b="1" kern="0" dirty="0">
                  <a:solidFill>
                    <a:prstClr val="white"/>
                  </a:solidFill>
                  <a:latin typeface="Calibri" panose="020F0502020204030204"/>
                </a:rPr>
                <a:t>3</a:t>
              </a:r>
              <a:endParaRPr kumimoji="0" lang="en-US" sz="8000" b="1"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19" name="Freeform: Shape 18">
              <a:extLst>
                <a:ext uri="{FF2B5EF4-FFF2-40B4-BE49-F238E27FC236}">
                  <a16:creationId xmlns:a16="http://schemas.microsoft.com/office/drawing/2014/main" id="{19971DC9-7432-994D-E500-F5E011A623F4}"/>
                </a:ext>
              </a:extLst>
            </p:cNvPr>
            <p:cNvSpPr/>
            <p:nvPr/>
          </p:nvSpPr>
          <p:spPr>
            <a:xfrm rot="5400000">
              <a:off x="6896425" y="3390663"/>
              <a:ext cx="3729400" cy="977642"/>
            </a:xfrm>
            <a:custGeom>
              <a:avLst/>
              <a:gdLst>
                <a:gd name="connsiteX0" fmla="*/ 0 w 3729400"/>
                <a:gd name="connsiteY0" fmla="*/ 79431 h 977642"/>
                <a:gd name="connsiteX1" fmla="*/ 0 w 3729400"/>
                <a:gd name="connsiteY1" fmla="*/ 0 h 977642"/>
                <a:gd name="connsiteX2" fmla="*/ 2805764 w 3729400"/>
                <a:gd name="connsiteY2" fmla="*/ 0 h 977642"/>
                <a:gd name="connsiteX3" fmla="*/ 3729400 w 3729400"/>
                <a:gd name="connsiteY3" fmla="*/ 923637 h 977642"/>
                <a:gd name="connsiteX4" fmla="*/ 3675396 w 3729400"/>
                <a:gd name="connsiteY4" fmla="*/ 977642 h 977642"/>
                <a:gd name="connsiteX5" fmla="*/ 2777186 w 3729400"/>
                <a:gd name="connsiteY5" fmla="*/ 79431 h 977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729400" h="977642">
                  <a:moveTo>
                    <a:pt x="0" y="79431"/>
                  </a:moveTo>
                  <a:lnTo>
                    <a:pt x="0" y="0"/>
                  </a:lnTo>
                  <a:lnTo>
                    <a:pt x="2805764" y="0"/>
                  </a:lnTo>
                  <a:lnTo>
                    <a:pt x="3729400" y="923637"/>
                  </a:lnTo>
                  <a:lnTo>
                    <a:pt x="3675396" y="977642"/>
                  </a:lnTo>
                  <a:lnTo>
                    <a:pt x="2777186" y="79431"/>
                  </a:lnTo>
                  <a:close/>
                </a:path>
              </a:pathLst>
            </a:custGeom>
            <a:solidFill>
              <a:sysClr val="windowText" lastClr="000000">
                <a:alpha val="35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20" name="TextBox 19">
              <a:extLst>
                <a:ext uri="{FF2B5EF4-FFF2-40B4-BE49-F238E27FC236}">
                  <a16:creationId xmlns:a16="http://schemas.microsoft.com/office/drawing/2014/main" id="{C9010AE2-82DD-A39E-1356-EC97C5B81838}"/>
                </a:ext>
              </a:extLst>
            </p:cNvPr>
            <p:cNvSpPr txBox="1"/>
            <p:nvPr/>
          </p:nvSpPr>
          <p:spPr>
            <a:xfrm>
              <a:off x="7410940" y="3761770"/>
              <a:ext cx="1847274" cy="570309"/>
            </a:xfrm>
            <a:prstGeom prst="rect">
              <a:avLst/>
            </a:prstGeom>
            <a:noFill/>
          </p:spPr>
          <p:txBody>
            <a:bodyPr wrap="square">
              <a:spAutoFit/>
            </a:bodyPr>
            <a:lstStyle/>
            <a:p>
              <a:pPr algn="ctr">
                <a:lnSpc>
                  <a:spcPct val="115000"/>
                </a:lnSpc>
              </a:pPr>
              <a:r>
                <a:rPr lang="ar-EG" sz="2400" b="1" dirty="0">
                  <a:latin typeface="Times New Roman" panose="02020603050405020304" pitchFamily="18" charset="0"/>
                  <a:ea typeface="Calibri" panose="020F0502020204030204" pitchFamily="34" charset="0"/>
                  <a:cs typeface="Adobe Arabic" panose="02040503050201020203" pitchFamily="18" charset="-78"/>
                </a:rPr>
                <a:t>الهدف</a:t>
              </a:r>
              <a:endParaRPr lang="en-US" sz="2400" b="1" dirty="0">
                <a:latin typeface="Times New Roman" panose="02020603050405020304" pitchFamily="18" charset="0"/>
                <a:ea typeface="Calibri" panose="020F0502020204030204" pitchFamily="34" charset="0"/>
                <a:cs typeface="Adobe Arabic" panose="02040503050201020203" pitchFamily="18" charset="-78"/>
              </a:endParaRPr>
            </a:p>
          </p:txBody>
        </p:sp>
      </p:grpSp>
    </p:spTree>
    <p:extLst>
      <p:ext uri="{BB962C8B-B14F-4D97-AF65-F5344CB8AC3E}">
        <p14:creationId xmlns:p14="http://schemas.microsoft.com/office/powerpoint/2010/main" val="7038980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1"/>
                                        </p:tgtEl>
                                        <p:attrNameLst>
                                          <p:attrName>style.visibility</p:attrName>
                                        </p:attrNameLst>
                                      </p:cBhvr>
                                      <p:to>
                                        <p:strVal val="visible"/>
                                      </p:to>
                                    </p:set>
                                    <p:animEffect transition="in" filter="fade">
                                      <p:cBhvr>
                                        <p:cTn id="14" dur="1000"/>
                                        <p:tgtEl>
                                          <p:spTgt spid="31"/>
                                        </p:tgtEl>
                                      </p:cBhvr>
                                    </p:animEffect>
                                    <p:anim calcmode="lin" valueType="num">
                                      <p:cBhvr>
                                        <p:cTn id="15" dur="1000" fill="hold"/>
                                        <p:tgtEl>
                                          <p:spTgt spid="31"/>
                                        </p:tgtEl>
                                        <p:attrNameLst>
                                          <p:attrName>ppt_x</p:attrName>
                                        </p:attrNameLst>
                                      </p:cBhvr>
                                      <p:tavLst>
                                        <p:tav tm="0">
                                          <p:val>
                                            <p:strVal val="#ppt_x"/>
                                          </p:val>
                                        </p:tav>
                                        <p:tav tm="100000">
                                          <p:val>
                                            <p:strVal val="#ppt_x"/>
                                          </p:val>
                                        </p:tav>
                                      </p:tavLst>
                                    </p:anim>
                                    <p:anim calcmode="lin" valueType="num">
                                      <p:cBhvr>
                                        <p:cTn id="16"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fade">
                                      <p:cBhvr>
                                        <p:cTn id="21" dur="1000"/>
                                        <p:tgtEl>
                                          <p:spTgt spid="16"/>
                                        </p:tgtEl>
                                      </p:cBhvr>
                                    </p:animEffect>
                                    <p:anim calcmode="lin" valueType="num">
                                      <p:cBhvr>
                                        <p:cTn id="22" dur="1000" fill="hold"/>
                                        <p:tgtEl>
                                          <p:spTgt spid="16"/>
                                        </p:tgtEl>
                                        <p:attrNameLst>
                                          <p:attrName>ppt_x</p:attrName>
                                        </p:attrNameLst>
                                      </p:cBhvr>
                                      <p:tavLst>
                                        <p:tav tm="0">
                                          <p:val>
                                            <p:strVal val="#ppt_x"/>
                                          </p:val>
                                        </p:tav>
                                        <p:tav tm="100000">
                                          <p:val>
                                            <p:strVal val="#ppt_x"/>
                                          </p:val>
                                        </p:tav>
                                      </p:tavLst>
                                    </p:anim>
                                    <p:anim calcmode="lin" valueType="num">
                                      <p:cBhvr>
                                        <p:cTn id="23"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7"/>
                                        </p:tgtEl>
                                        <p:attrNameLst>
                                          <p:attrName>style.visibility</p:attrName>
                                        </p:attrNameLst>
                                      </p:cBhvr>
                                      <p:to>
                                        <p:strVal val="visible"/>
                                      </p:to>
                                    </p:set>
                                    <p:animEffect transition="in" filter="fade">
                                      <p:cBhvr>
                                        <p:cTn id="28" dur="1000"/>
                                        <p:tgtEl>
                                          <p:spTgt spid="37"/>
                                        </p:tgtEl>
                                      </p:cBhvr>
                                    </p:animEffect>
                                    <p:anim calcmode="lin" valueType="num">
                                      <p:cBhvr>
                                        <p:cTn id="29" dur="1000" fill="hold"/>
                                        <p:tgtEl>
                                          <p:spTgt spid="37"/>
                                        </p:tgtEl>
                                        <p:attrNameLst>
                                          <p:attrName>ppt_x</p:attrName>
                                        </p:attrNameLst>
                                      </p:cBhvr>
                                      <p:tavLst>
                                        <p:tav tm="0">
                                          <p:val>
                                            <p:strVal val="#ppt_x"/>
                                          </p:val>
                                        </p:tav>
                                        <p:tav tm="100000">
                                          <p:val>
                                            <p:strVal val="#ppt_x"/>
                                          </p:val>
                                        </p:tav>
                                      </p:tavLst>
                                    </p:anim>
                                    <p:anim calcmode="lin" valueType="num">
                                      <p:cBhvr>
                                        <p:cTn id="30" dur="1000" fill="hold"/>
                                        <p:tgtEl>
                                          <p:spTgt spid="3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6" grpId="0"/>
      <p:bldP spid="31" grpId="0"/>
      <p:bldP spid="3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الفرق بين الإدارة والقيادة في توجيه الفرق</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14" name="TextBox 13">
            <a:extLst>
              <a:ext uri="{FF2B5EF4-FFF2-40B4-BE49-F238E27FC236}">
                <a16:creationId xmlns:a16="http://schemas.microsoft.com/office/drawing/2014/main" id="{77A7442F-02F2-D494-82B4-6F7EC6F498B1}"/>
              </a:ext>
            </a:extLst>
          </p:cNvPr>
          <p:cNvSpPr txBox="1"/>
          <p:nvPr/>
        </p:nvSpPr>
        <p:spPr>
          <a:xfrm>
            <a:off x="1136822" y="2472256"/>
            <a:ext cx="7496243" cy="600164"/>
          </a:xfrm>
          <a:prstGeom prst="rect">
            <a:avLst/>
          </a:prstGeom>
          <a:noFill/>
        </p:spPr>
        <p:txBody>
          <a:bodyPr wrap="square">
            <a:spAutoFit/>
          </a:bodyPr>
          <a:lstStyle/>
          <a:p>
            <a:pPr marL="342900" lvl="0" indent="-342900" algn="just" rtl="1">
              <a:lnSpc>
                <a:spcPct val="150000"/>
              </a:lnSpc>
              <a:spcAft>
                <a:spcPts val="800"/>
              </a:spcAft>
              <a:buSzPct val="150000"/>
              <a:buBlip>
                <a:blip r:embed="rId2"/>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الإدارة: العلاقة غالباً رسمية، تعتمد على السلطة الوظيفية.</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
        <p:nvSpPr>
          <p:cNvPr id="16" name="TextBox 15">
            <a:extLst>
              <a:ext uri="{FF2B5EF4-FFF2-40B4-BE49-F238E27FC236}">
                <a16:creationId xmlns:a16="http://schemas.microsoft.com/office/drawing/2014/main" id="{8D410DBB-8EB3-86A6-9444-25E1A901333E}"/>
              </a:ext>
            </a:extLst>
          </p:cNvPr>
          <p:cNvSpPr txBox="1"/>
          <p:nvPr/>
        </p:nvSpPr>
        <p:spPr>
          <a:xfrm>
            <a:off x="1136821" y="3926238"/>
            <a:ext cx="7496243" cy="600164"/>
          </a:xfrm>
          <a:prstGeom prst="rect">
            <a:avLst/>
          </a:prstGeom>
          <a:noFill/>
        </p:spPr>
        <p:txBody>
          <a:bodyPr wrap="square">
            <a:spAutoFit/>
          </a:bodyPr>
          <a:lstStyle/>
          <a:p>
            <a:pPr marL="342900" lvl="0" indent="-342900" algn="just" rtl="1">
              <a:lnSpc>
                <a:spcPct val="150000"/>
              </a:lnSpc>
              <a:spcAft>
                <a:spcPts val="800"/>
              </a:spcAft>
              <a:buSzPct val="150000"/>
              <a:buBlip>
                <a:blip r:embed="rId2"/>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القيادة: العلاقة شخصية، تعتمد على الإلهام والتحفيز.</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
        <p:nvSpPr>
          <p:cNvPr id="31" name="TextBox 30">
            <a:extLst>
              <a:ext uri="{FF2B5EF4-FFF2-40B4-BE49-F238E27FC236}">
                <a16:creationId xmlns:a16="http://schemas.microsoft.com/office/drawing/2014/main" id="{7344A91B-9E2A-EB03-3EC6-4FC8C6684843}"/>
              </a:ext>
            </a:extLst>
          </p:cNvPr>
          <p:cNvSpPr txBox="1"/>
          <p:nvPr/>
        </p:nvSpPr>
        <p:spPr>
          <a:xfrm>
            <a:off x="1136822" y="3185417"/>
            <a:ext cx="7496243" cy="600164"/>
          </a:xfrm>
          <a:prstGeom prst="rect">
            <a:avLst/>
          </a:prstGeom>
          <a:noFill/>
        </p:spPr>
        <p:txBody>
          <a:bodyPr wrap="square">
            <a:spAutoFit/>
          </a:bodyPr>
          <a:lstStyle/>
          <a:p>
            <a:pPr marL="342900" lvl="0" indent="-342900" algn="just" rtl="1">
              <a:lnSpc>
                <a:spcPct val="150000"/>
              </a:lnSpc>
              <a:spcAft>
                <a:spcPts val="800"/>
              </a:spcAft>
              <a:buSzPct val="150000"/>
              <a:buBlip>
                <a:blip r:embed="rId2"/>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مثال: مدير يطلب من الموظفين تقديم تقارير يومية.</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
        <p:nvSpPr>
          <p:cNvPr id="37" name="TextBox 36">
            <a:extLst>
              <a:ext uri="{FF2B5EF4-FFF2-40B4-BE49-F238E27FC236}">
                <a16:creationId xmlns:a16="http://schemas.microsoft.com/office/drawing/2014/main" id="{9FD98BEA-4FDB-3FFD-18FA-7067568D1DED}"/>
              </a:ext>
            </a:extLst>
          </p:cNvPr>
          <p:cNvSpPr txBox="1"/>
          <p:nvPr/>
        </p:nvSpPr>
        <p:spPr>
          <a:xfrm>
            <a:off x="1136821" y="4639399"/>
            <a:ext cx="7496243" cy="600164"/>
          </a:xfrm>
          <a:prstGeom prst="rect">
            <a:avLst/>
          </a:prstGeom>
          <a:noFill/>
        </p:spPr>
        <p:txBody>
          <a:bodyPr wrap="square">
            <a:spAutoFit/>
          </a:bodyPr>
          <a:lstStyle/>
          <a:p>
            <a:pPr marL="342900" lvl="0" indent="-342900" algn="just" rtl="1">
              <a:lnSpc>
                <a:spcPct val="150000"/>
              </a:lnSpc>
              <a:spcAft>
                <a:spcPts val="800"/>
              </a:spcAft>
              <a:buSzPct val="150000"/>
              <a:buBlip>
                <a:blip r:embed="rId2"/>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مثال: قائد يشارك قصص نجاح لتحفيز الفريق على التغلب على التحديات.</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grpSp>
        <p:nvGrpSpPr>
          <p:cNvPr id="21" name="Group 20">
            <a:extLst>
              <a:ext uri="{FF2B5EF4-FFF2-40B4-BE49-F238E27FC236}">
                <a16:creationId xmlns:a16="http://schemas.microsoft.com/office/drawing/2014/main" id="{3EB34EDC-64E8-113D-9A4C-DCF438689A22}"/>
              </a:ext>
            </a:extLst>
          </p:cNvPr>
          <p:cNvGrpSpPr/>
          <p:nvPr/>
        </p:nvGrpSpPr>
        <p:grpSpPr>
          <a:xfrm>
            <a:off x="9013619" y="2280911"/>
            <a:ext cx="1654632" cy="3290653"/>
            <a:chOff x="5221871" y="2014784"/>
            <a:chExt cx="1899259" cy="3777156"/>
          </a:xfrm>
        </p:grpSpPr>
        <p:sp>
          <p:nvSpPr>
            <p:cNvPr id="22" name="Arrow: Pentagon 21">
              <a:extLst>
                <a:ext uri="{FF2B5EF4-FFF2-40B4-BE49-F238E27FC236}">
                  <a16:creationId xmlns:a16="http://schemas.microsoft.com/office/drawing/2014/main" id="{57DCDF17-1612-58DE-A908-9A35F91BE0E8}"/>
                </a:ext>
              </a:extLst>
            </p:cNvPr>
            <p:cNvSpPr/>
            <p:nvPr/>
          </p:nvSpPr>
          <p:spPr>
            <a:xfrm rot="5400000">
              <a:off x="4329386" y="3003603"/>
              <a:ext cx="3729400" cy="1847273"/>
            </a:xfrm>
            <a:prstGeom prst="homePlate">
              <a:avLst/>
            </a:prstGeom>
            <a:solidFill>
              <a:srgbClr val="FFCC6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23" name="Rectangle 22">
              <a:extLst>
                <a:ext uri="{FF2B5EF4-FFF2-40B4-BE49-F238E27FC236}">
                  <a16:creationId xmlns:a16="http://schemas.microsoft.com/office/drawing/2014/main" id="{A0E28FF3-E2A2-6BC0-51B2-CE7660E55C53}"/>
                </a:ext>
              </a:extLst>
            </p:cNvPr>
            <p:cNvSpPr/>
            <p:nvPr/>
          </p:nvSpPr>
          <p:spPr>
            <a:xfrm>
              <a:off x="5270729" y="2014784"/>
              <a:ext cx="1847088" cy="1283197"/>
            </a:xfrm>
            <a:prstGeom prst="rect">
              <a:avLst/>
            </a:prstGeom>
            <a:solidFill>
              <a:srgbClr val="FFB115">
                <a:alpha val="25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en-US" sz="8000" b="1" kern="0" dirty="0">
                  <a:latin typeface="Calibri" panose="020F0502020204030204"/>
                </a:rPr>
                <a:t>4</a:t>
              </a:r>
              <a:endParaRPr kumimoji="0" lang="en-US" sz="8000" b="1" i="0" u="none" strike="noStrike" kern="0" cap="none" spc="0" normalizeH="0" baseline="0" noProof="0" dirty="0">
                <a:ln>
                  <a:noFill/>
                </a:ln>
                <a:effectLst/>
                <a:uLnTx/>
                <a:uFillTx/>
                <a:latin typeface="Calibri" panose="020F0502020204030204"/>
                <a:ea typeface="+mn-ea"/>
                <a:cs typeface="+mn-cs"/>
              </a:endParaRPr>
            </a:p>
          </p:txBody>
        </p:sp>
        <p:sp>
          <p:nvSpPr>
            <p:cNvPr id="24" name="Freeform: Shape 23">
              <a:extLst>
                <a:ext uri="{FF2B5EF4-FFF2-40B4-BE49-F238E27FC236}">
                  <a16:creationId xmlns:a16="http://schemas.microsoft.com/office/drawing/2014/main" id="{83BEA192-EB19-2218-0CE4-B8AD74BE3EA9}"/>
                </a:ext>
              </a:extLst>
            </p:cNvPr>
            <p:cNvSpPr/>
            <p:nvPr/>
          </p:nvSpPr>
          <p:spPr>
            <a:xfrm rot="5400000">
              <a:off x="4767609" y="3438418"/>
              <a:ext cx="3729400" cy="977642"/>
            </a:xfrm>
            <a:custGeom>
              <a:avLst/>
              <a:gdLst>
                <a:gd name="connsiteX0" fmla="*/ 0 w 3729400"/>
                <a:gd name="connsiteY0" fmla="*/ 79431 h 977642"/>
                <a:gd name="connsiteX1" fmla="*/ 0 w 3729400"/>
                <a:gd name="connsiteY1" fmla="*/ 0 h 977642"/>
                <a:gd name="connsiteX2" fmla="*/ 2805764 w 3729400"/>
                <a:gd name="connsiteY2" fmla="*/ 0 h 977642"/>
                <a:gd name="connsiteX3" fmla="*/ 3729400 w 3729400"/>
                <a:gd name="connsiteY3" fmla="*/ 923637 h 977642"/>
                <a:gd name="connsiteX4" fmla="*/ 3675396 w 3729400"/>
                <a:gd name="connsiteY4" fmla="*/ 977642 h 977642"/>
                <a:gd name="connsiteX5" fmla="*/ 2777186 w 3729400"/>
                <a:gd name="connsiteY5" fmla="*/ 79431 h 977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729400" h="977642">
                  <a:moveTo>
                    <a:pt x="0" y="79431"/>
                  </a:moveTo>
                  <a:lnTo>
                    <a:pt x="0" y="0"/>
                  </a:lnTo>
                  <a:lnTo>
                    <a:pt x="2805764" y="0"/>
                  </a:lnTo>
                  <a:lnTo>
                    <a:pt x="3729400" y="923637"/>
                  </a:lnTo>
                  <a:lnTo>
                    <a:pt x="3675396" y="977642"/>
                  </a:lnTo>
                  <a:lnTo>
                    <a:pt x="2777186" y="79431"/>
                  </a:lnTo>
                  <a:close/>
                </a:path>
              </a:pathLst>
            </a:custGeom>
            <a:solidFill>
              <a:sysClr val="windowText" lastClr="000000">
                <a:alpha val="35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25" name="TextBox 24">
              <a:extLst>
                <a:ext uri="{FF2B5EF4-FFF2-40B4-BE49-F238E27FC236}">
                  <a16:creationId xmlns:a16="http://schemas.microsoft.com/office/drawing/2014/main" id="{F2853E6A-FE14-2802-D6E0-440B2CE835E4}"/>
                </a:ext>
              </a:extLst>
            </p:cNvPr>
            <p:cNvSpPr txBox="1"/>
            <p:nvPr/>
          </p:nvSpPr>
          <p:spPr>
            <a:xfrm>
              <a:off x="5221871" y="3784142"/>
              <a:ext cx="1847274" cy="577612"/>
            </a:xfrm>
            <a:prstGeom prst="rect">
              <a:avLst/>
            </a:prstGeom>
            <a:noFill/>
          </p:spPr>
          <p:txBody>
            <a:bodyPr wrap="square">
              <a:spAutoFit/>
            </a:bodyPr>
            <a:lstStyle/>
            <a:p>
              <a:pPr algn="ctr">
                <a:lnSpc>
                  <a:spcPct val="115000"/>
                </a:lnSpc>
              </a:pPr>
              <a:r>
                <a:rPr lang="ar-EG" sz="2400" b="1" dirty="0">
                  <a:latin typeface="Times New Roman" panose="02020603050405020304" pitchFamily="18" charset="0"/>
                  <a:ea typeface="Calibri" panose="020F0502020204030204" pitchFamily="34" charset="0"/>
                  <a:cs typeface="Adobe Arabic" panose="02040503050201020203" pitchFamily="18" charset="-78"/>
                </a:rPr>
                <a:t>العلاقة مع الفريق</a:t>
              </a:r>
              <a:endParaRPr lang="en-US" sz="2400" b="1" dirty="0">
                <a:latin typeface="Times New Roman" panose="02020603050405020304" pitchFamily="18" charset="0"/>
                <a:ea typeface="Calibri" panose="020F0502020204030204" pitchFamily="34" charset="0"/>
                <a:cs typeface="Adobe Arabic" panose="02040503050201020203" pitchFamily="18" charset="-78"/>
              </a:endParaRPr>
            </a:p>
          </p:txBody>
        </p:sp>
      </p:grpSp>
    </p:spTree>
    <p:extLst>
      <p:ext uri="{BB962C8B-B14F-4D97-AF65-F5344CB8AC3E}">
        <p14:creationId xmlns:p14="http://schemas.microsoft.com/office/powerpoint/2010/main" val="33894352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1"/>
                                        </p:tgtEl>
                                        <p:attrNameLst>
                                          <p:attrName>style.visibility</p:attrName>
                                        </p:attrNameLst>
                                      </p:cBhvr>
                                      <p:to>
                                        <p:strVal val="visible"/>
                                      </p:to>
                                    </p:set>
                                    <p:animEffect transition="in" filter="fade">
                                      <p:cBhvr>
                                        <p:cTn id="14" dur="1000"/>
                                        <p:tgtEl>
                                          <p:spTgt spid="31"/>
                                        </p:tgtEl>
                                      </p:cBhvr>
                                    </p:animEffect>
                                    <p:anim calcmode="lin" valueType="num">
                                      <p:cBhvr>
                                        <p:cTn id="15" dur="1000" fill="hold"/>
                                        <p:tgtEl>
                                          <p:spTgt spid="31"/>
                                        </p:tgtEl>
                                        <p:attrNameLst>
                                          <p:attrName>ppt_x</p:attrName>
                                        </p:attrNameLst>
                                      </p:cBhvr>
                                      <p:tavLst>
                                        <p:tav tm="0">
                                          <p:val>
                                            <p:strVal val="#ppt_x"/>
                                          </p:val>
                                        </p:tav>
                                        <p:tav tm="100000">
                                          <p:val>
                                            <p:strVal val="#ppt_x"/>
                                          </p:val>
                                        </p:tav>
                                      </p:tavLst>
                                    </p:anim>
                                    <p:anim calcmode="lin" valueType="num">
                                      <p:cBhvr>
                                        <p:cTn id="16"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fade">
                                      <p:cBhvr>
                                        <p:cTn id="21" dur="1000"/>
                                        <p:tgtEl>
                                          <p:spTgt spid="16"/>
                                        </p:tgtEl>
                                      </p:cBhvr>
                                    </p:animEffect>
                                    <p:anim calcmode="lin" valueType="num">
                                      <p:cBhvr>
                                        <p:cTn id="22" dur="1000" fill="hold"/>
                                        <p:tgtEl>
                                          <p:spTgt spid="16"/>
                                        </p:tgtEl>
                                        <p:attrNameLst>
                                          <p:attrName>ppt_x</p:attrName>
                                        </p:attrNameLst>
                                      </p:cBhvr>
                                      <p:tavLst>
                                        <p:tav tm="0">
                                          <p:val>
                                            <p:strVal val="#ppt_x"/>
                                          </p:val>
                                        </p:tav>
                                        <p:tav tm="100000">
                                          <p:val>
                                            <p:strVal val="#ppt_x"/>
                                          </p:val>
                                        </p:tav>
                                      </p:tavLst>
                                    </p:anim>
                                    <p:anim calcmode="lin" valueType="num">
                                      <p:cBhvr>
                                        <p:cTn id="23"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7"/>
                                        </p:tgtEl>
                                        <p:attrNameLst>
                                          <p:attrName>style.visibility</p:attrName>
                                        </p:attrNameLst>
                                      </p:cBhvr>
                                      <p:to>
                                        <p:strVal val="visible"/>
                                      </p:to>
                                    </p:set>
                                    <p:animEffect transition="in" filter="fade">
                                      <p:cBhvr>
                                        <p:cTn id="28" dur="1000"/>
                                        <p:tgtEl>
                                          <p:spTgt spid="37"/>
                                        </p:tgtEl>
                                      </p:cBhvr>
                                    </p:animEffect>
                                    <p:anim calcmode="lin" valueType="num">
                                      <p:cBhvr>
                                        <p:cTn id="29" dur="1000" fill="hold"/>
                                        <p:tgtEl>
                                          <p:spTgt spid="37"/>
                                        </p:tgtEl>
                                        <p:attrNameLst>
                                          <p:attrName>ppt_x</p:attrName>
                                        </p:attrNameLst>
                                      </p:cBhvr>
                                      <p:tavLst>
                                        <p:tav tm="0">
                                          <p:val>
                                            <p:strVal val="#ppt_x"/>
                                          </p:val>
                                        </p:tav>
                                        <p:tav tm="100000">
                                          <p:val>
                                            <p:strVal val="#ppt_x"/>
                                          </p:val>
                                        </p:tav>
                                      </p:tavLst>
                                    </p:anim>
                                    <p:anim calcmode="lin" valueType="num">
                                      <p:cBhvr>
                                        <p:cTn id="30" dur="1000" fill="hold"/>
                                        <p:tgtEl>
                                          <p:spTgt spid="3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6" grpId="0"/>
      <p:bldP spid="31" grpId="0"/>
      <p:bldP spid="3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الأثر النفسي والاجتماعي للتحفيز على الموظفين:</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14" name="Group 13">
            <a:extLst>
              <a:ext uri="{FF2B5EF4-FFF2-40B4-BE49-F238E27FC236}">
                <a16:creationId xmlns:a16="http://schemas.microsoft.com/office/drawing/2014/main" id="{F441A2D0-7F24-0A11-EEA0-8004C861CD7A}"/>
              </a:ext>
            </a:extLst>
          </p:cNvPr>
          <p:cNvGrpSpPr/>
          <p:nvPr/>
        </p:nvGrpSpPr>
        <p:grpSpPr>
          <a:xfrm>
            <a:off x="8694760" y="2200936"/>
            <a:ext cx="1541573" cy="2341059"/>
            <a:chOff x="8469219" y="1485296"/>
            <a:chExt cx="1541573" cy="2341059"/>
          </a:xfrm>
        </p:grpSpPr>
        <p:grpSp>
          <p:nvGrpSpPr>
            <p:cNvPr id="16" name="Group 15">
              <a:extLst>
                <a:ext uri="{FF2B5EF4-FFF2-40B4-BE49-F238E27FC236}">
                  <a16:creationId xmlns:a16="http://schemas.microsoft.com/office/drawing/2014/main" id="{A23A7128-9571-3438-789A-2A3023E03A75}"/>
                </a:ext>
              </a:extLst>
            </p:cNvPr>
            <p:cNvGrpSpPr/>
            <p:nvPr/>
          </p:nvGrpSpPr>
          <p:grpSpPr>
            <a:xfrm>
              <a:off x="8579393" y="1968755"/>
              <a:ext cx="1220716" cy="1857600"/>
              <a:chOff x="7059512" y="2277674"/>
              <a:chExt cx="1220716" cy="1857600"/>
            </a:xfrm>
          </p:grpSpPr>
          <p:sp>
            <p:nvSpPr>
              <p:cNvPr id="38" name="Freeform 16">
                <a:extLst>
                  <a:ext uri="{FF2B5EF4-FFF2-40B4-BE49-F238E27FC236}">
                    <a16:creationId xmlns:a16="http://schemas.microsoft.com/office/drawing/2014/main" id="{6D082F36-FA5A-71D5-0F0E-FADF88C3A0EB}"/>
                  </a:ext>
                </a:extLst>
              </p:cNvPr>
              <p:cNvSpPr/>
              <p:nvPr/>
            </p:nvSpPr>
            <p:spPr>
              <a:xfrm>
                <a:off x="7059512" y="2914430"/>
                <a:ext cx="1220716" cy="1220844"/>
              </a:xfrm>
              <a:custGeom>
                <a:avLst/>
                <a:gdLst>
                  <a:gd name="connsiteX0" fmla="*/ 147811 w 295622"/>
                  <a:gd name="connsiteY0" fmla="*/ 295654 h 295653"/>
                  <a:gd name="connsiteX1" fmla="*/ 0 w 295622"/>
                  <a:gd name="connsiteY1" fmla="*/ 147827 h 295653"/>
                  <a:gd name="connsiteX2" fmla="*/ 147811 w 295622"/>
                  <a:gd name="connsiteY2" fmla="*/ 0 h 295653"/>
                  <a:gd name="connsiteX3" fmla="*/ 295623 w 295622"/>
                  <a:gd name="connsiteY3" fmla="*/ 147827 h 295653"/>
                  <a:gd name="connsiteX4" fmla="*/ 147811 w 295622"/>
                  <a:gd name="connsiteY4" fmla="*/ 295654 h 295653"/>
                  <a:gd name="connsiteX5" fmla="*/ 147811 w 295622"/>
                  <a:gd name="connsiteY5" fmla="*/ 5797 h 295653"/>
                  <a:gd name="connsiteX6" fmla="*/ 5797 w 295622"/>
                  <a:gd name="connsiteY6" fmla="*/ 147827 h 295653"/>
                  <a:gd name="connsiteX7" fmla="*/ 147811 w 295622"/>
                  <a:gd name="connsiteY7" fmla="*/ 289857 h 295653"/>
                  <a:gd name="connsiteX8" fmla="*/ 289826 w 295622"/>
                  <a:gd name="connsiteY8" fmla="*/ 147827 h 295653"/>
                  <a:gd name="connsiteX9" fmla="*/ 147811 w 295622"/>
                  <a:gd name="connsiteY9" fmla="*/ 5797 h 2956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622" h="295653">
                    <a:moveTo>
                      <a:pt x="147811" y="295654"/>
                    </a:moveTo>
                    <a:cubicBezTo>
                      <a:pt x="66370" y="295654"/>
                      <a:pt x="0" y="229276"/>
                      <a:pt x="0" y="147827"/>
                    </a:cubicBezTo>
                    <a:cubicBezTo>
                      <a:pt x="0" y="66377"/>
                      <a:pt x="66370" y="0"/>
                      <a:pt x="147811" y="0"/>
                    </a:cubicBezTo>
                    <a:cubicBezTo>
                      <a:pt x="229252" y="0"/>
                      <a:pt x="295623" y="66377"/>
                      <a:pt x="295623" y="147827"/>
                    </a:cubicBezTo>
                    <a:cubicBezTo>
                      <a:pt x="295623" y="229276"/>
                      <a:pt x="229252" y="295654"/>
                      <a:pt x="147811" y="295654"/>
                    </a:cubicBezTo>
                    <a:close/>
                    <a:moveTo>
                      <a:pt x="147811" y="5797"/>
                    </a:moveTo>
                    <a:cubicBezTo>
                      <a:pt x="69558" y="5797"/>
                      <a:pt x="5797" y="69566"/>
                      <a:pt x="5797" y="147827"/>
                    </a:cubicBezTo>
                    <a:cubicBezTo>
                      <a:pt x="5797" y="226088"/>
                      <a:pt x="69558" y="289857"/>
                      <a:pt x="147811" y="289857"/>
                    </a:cubicBezTo>
                    <a:cubicBezTo>
                      <a:pt x="226064" y="289857"/>
                      <a:pt x="289826" y="226088"/>
                      <a:pt x="289826" y="147827"/>
                    </a:cubicBezTo>
                    <a:cubicBezTo>
                      <a:pt x="289826" y="69566"/>
                      <a:pt x="226064" y="5797"/>
                      <a:pt x="147811" y="5797"/>
                    </a:cubicBezTo>
                    <a:close/>
                  </a:path>
                </a:pathLst>
              </a:custGeom>
              <a:solidFill>
                <a:srgbClr val="168489"/>
              </a:solidFill>
              <a:ln w="0" cap="flat">
                <a:noFill/>
                <a:prstDash val="solid"/>
                <a:miter/>
              </a:ln>
            </p:spPr>
            <p:txBody>
              <a:bodyPr rtlCol="0" anchor="ctr"/>
              <a:lstStyle/>
              <a:p>
                <a:endParaRPr lang="en-US" b="1" dirty="0">
                  <a:latin typeface="Adobe Arabic" panose="02040503050201020203" pitchFamily="18" charset="-78"/>
                  <a:cs typeface="Adobe Arabic" panose="02040503050201020203" pitchFamily="18" charset="-78"/>
                </a:endParaRPr>
              </a:p>
            </p:txBody>
          </p:sp>
          <p:sp>
            <p:nvSpPr>
              <p:cNvPr id="39" name="Freeform 3">
                <a:extLst>
                  <a:ext uri="{FF2B5EF4-FFF2-40B4-BE49-F238E27FC236}">
                    <a16:creationId xmlns:a16="http://schemas.microsoft.com/office/drawing/2014/main" id="{9DD895F3-37A3-0D61-EED0-68E8C9FEC19E}"/>
                  </a:ext>
                </a:extLst>
              </p:cNvPr>
              <p:cNvSpPr/>
              <p:nvPr/>
            </p:nvSpPr>
            <p:spPr>
              <a:xfrm rot="10800000">
                <a:off x="7072079" y="2277674"/>
                <a:ext cx="1195584" cy="951084"/>
              </a:xfrm>
              <a:custGeom>
                <a:avLst/>
                <a:gdLst>
                  <a:gd name="connsiteX0" fmla="*/ 148101 w 289536"/>
                  <a:gd name="connsiteY0" fmla="*/ 174383 h 230325"/>
                  <a:gd name="connsiteX1" fmla="*/ 148101 w 289536"/>
                  <a:gd name="connsiteY1" fmla="*/ 28006 h 230325"/>
                  <a:gd name="connsiteX2" fmla="*/ 152738 w 289536"/>
                  <a:gd name="connsiteY2" fmla="*/ 14092 h 230325"/>
                  <a:gd name="connsiteX3" fmla="*/ 153898 w 289536"/>
                  <a:gd name="connsiteY3" fmla="*/ 7426 h 230325"/>
                  <a:gd name="connsiteX4" fmla="*/ 146652 w 289536"/>
                  <a:gd name="connsiteY4" fmla="*/ 179 h 230325"/>
                  <a:gd name="connsiteX5" fmla="*/ 135928 w 289536"/>
                  <a:gd name="connsiteY5" fmla="*/ 9165 h 230325"/>
                  <a:gd name="connsiteX6" fmla="*/ 137667 w 289536"/>
                  <a:gd name="connsiteY6" fmla="*/ 14382 h 230325"/>
                  <a:gd name="connsiteX7" fmla="*/ 142015 w 289536"/>
                  <a:gd name="connsiteY7" fmla="*/ 29455 h 230325"/>
                  <a:gd name="connsiteX8" fmla="*/ 142015 w 289536"/>
                  <a:gd name="connsiteY8" fmla="*/ 174673 h 230325"/>
                  <a:gd name="connsiteX9" fmla="*/ 92165 w 289536"/>
                  <a:gd name="connsiteY9" fmla="*/ 224528 h 230325"/>
                  <a:gd name="connsiteX10" fmla="*/ 2898 w 289536"/>
                  <a:gd name="connsiteY10" fmla="*/ 224528 h 230325"/>
                  <a:gd name="connsiteX11" fmla="*/ 0 w 289536"/>
                  <a:gd name="connsiteY11" fmla="*/ 227427 h 230325"/>
                  <a:gd name="connsiteX12" fmla="*/ 0 w 289536"/>
                  <a:gd name="connsiteY12" fmla="*/ 227427 h 230325"/>
                  <a:gd name="connsiteX13" fmla="*/ 2898 w 289536"/>
                  <a:gd name="connsiteY13" fmla="*/ 230325 h 230325"/>
                  <a:gd name="connsiteX14" fmla="*/ 286638 w 289536"/>
                  <a:gd name="connsiteY14" fmla="*/ 230325 h 230325"/>
                  <a:gd name="connsiteX15" fmla="*/ 289536 w 289536"/>
                  <a:gd name="connsiteY15" fmla="*/ 227427 h 230325"/>
                  <a:gd name="connsiteX16" fmla="*/ 289536 w 289536"/>
                  <a:gd name="connsiteY16" fmla="*/ 227427 h 230325"/>
                  <a:gd name="connsiteX17" fmla="*/ 286638 w 289536"/>
                  <a:gd name="connsiteY17" fmla="*/ 224528 h 230325"/>
                  <a:gd name="connsiteX18" fmla="*/ 197371 w 289536"/>
                  <a:gd name="connsiteY18" fmla="*/ 224528 h 230325"/>
                  <a:gd name="connsiteX19" fmla="*/ 147522 w 289536"/>
                  <a:gd name="connsiteY19" fmla="*/ 174673 h 230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89536" h="230325">
                    <a:moveTo>
                      <a:pt x="148101" y="174383"/>
                    </a:moveTo>
                    <a:lnTo>
                      <a:pt x="148101" y="28006"/>
                    </a:lnTo>
                    <a:cubicBezTo>
                      <a:pt x="148101" y="23078"/>
                      <a:pt x="150130" y="18151"/>
                      <a:pt x="152738" y="14092"/>
                    </a:cubicBezTo>
                    <a:cubicBezTo>
                      <a:pt x="153898" y="12354"/>
                      <a:pt x="154477" y="10035"/>
                      <a:pt x="153898" y="7426"/>
                    </a:cubicBezTo>
                    <a:cubicBezTo>
                      <a:pt x="153318" y="3947"/>
                      <a:pt x="150420" y="1049"/>
                      <a:pt x="146652" y="179"/>
                    </a:cubicBezTo>
                    <a:cubicBezTo>
                      <a:pt x="140855" y="-980"/>
                      <a:pt x="135928" y="3658"/>
                      <a:pt x="135928" y="9165"/>
                    </a:cubicBezTo>
                    <a:cubicBezTo>
                      <a:pt x="135928" y="14672"/>
                      <a:pt x="136508" y="12933"/>
                      <a:pt x="137667" y="14382"/>
                    </a:cubicBezTo>
                    <a:cubicBezTo>
                      <a:pt x="140855" y="18730"/>
                      <a:pt x="142015" y="23948"/>
                      <a:pt x="142015" y="29455"/>
                    </a:cubicBezTo>
                    <a:lnTo>
                      <a:pt x="142015" y="174673"/>
                    </a:lnTo>
                    <a:cubicBezTo>
                      <a:pt x="142015" y="202210"/>
                      <a:pt x="119698" y="224528"/>
                      <a:pt x="92165" y="224528"/>
                    </a:cubicBezTo>
                    <a:lnTo>
                      <a:pt x="2898" y="224528"/>
                    </a:lnTo>
                    <a:cubicBezTo>
                      <a:pt x="1159" y="224528"/>
                      <a:pt x="0" y="225687"/>
                      <a:pt x="0" y="227427"/>
                    </a:cubicBezTo>
                    <a:lnTo>
                      <a:pt x="0" y="227427"/>
                    </a:lnTo>
                    <a:cubicBezTo>
                      <a:pt x="0" y="229166"/>
                      <a:pt x="1159" y="230325"/>
                      <a:pt x="2898" y="230325"/>
                    </a:cubicBezTo>
                    <a:lnTo>
                      <a:pt x="286638" y="230325"/>
                    </a:lnTo>
                    <a:cubicBezTo>
                      <a:pt x="288377" y="230325"/>
                      <a:pt x="289536" y="229166"/>
                      <a:pt x="289536" y="227427"/>
                    </a:cubicBezTo>
                    <a:lnTo>
                      <a:pt x="289536" y="227427"/>
                    </a:lnTo>
                    <a:cubicBezTo>
                      <a:pt x="289536" y="225687"/>
                      <a:pt x="288377" y="224528"/>
                      <a:pt x="286638" y="224528"/>
                    </a:cubicBezTo>
                    <a:lnTo>
                      <a:pt x="197371" y="224528"/>
                    </a:lnTo>
                    <a:cubicBezTo>
                      <a:pt x="169838" y="224528"/>
                      <a:pt x="147522" y="202210"/>
                      <a:pt x="147522" y="174673"/>
                    </a:cubicBezTo>
                    <a:close/>
                  </a:path>
                </a:pathLst>
              </a:custGeom>
              <a:solidFill>
                <a:srgbClr val="168489"/>
              </a:solidFill>
              <a:ln w="0" cap="flat">
                <a:noFill/>
                <a:prstDash val="solid"/>
                <a:miter/>
              </a:ln>
            </p:spPr>
            <p:txBody>
              <a:bodyPr rtlCol="0" anchor="ctr"/>
              <a:lstStyle/>
              <a:p>
                <a:endParaRPr lang="en-US" b="1">
                  <a:latin typeface="Adobe Arabic" panose="02040503050201020203" pitchFamily="18" charset="-78"/>
                  <a:cs typeface="Adobe Arabic" panose="02040503050201020203" pitchFamily="18" charset="-78"/>
                </a:endParaRPr>
              </a:p>
            </p:txBody>
          </p:sp>
        </p:grpSp>
        <p:sp>
          <p:nvSpPr>
            <p:cNvPr id="31" name="TextBox 27">
              <a:extLst>
                <a:ext uri="{FF2B5EF4-FFF2-40B4-BE49-F238E27FC236}">
                  <a16:creationId xmlns:a16="http://schemas.microsoft.com/office/drawing/2014/main" id="{C53E2021-3189-DC34-7039-5C22EAEFDABE}"/>
                </a:ext>
              </a:extLst>
            </p:cNvPr>
            <p:cNvSpPr txBox="1"/>
            <p:nvPr/>
          </p:nvSpPr>
          <p:spPr>
            <a:xfrm rot="10800000" flipV="1">
              <a:off x="8469219" y="1485296"/>
              <a:ext cx="1541573" cy="410882"/>
            </a:xfrm>
            <a:prstGeom prst="rect">
              <a:avLst/>
            </a:prstGeom>
            <a:noFill/>
          </p:spPr>
          <p:txBody>
            <a:bodyPr wrap="square" rtlCol="0">
              <a:spAutoFit/>
            </a:bodyPr>
            <a:lstStyle/>
            <a:p>
              <a:pPr algn="ctr">
                <a:lnSpc>
                  <a:spcPct val="115000"/>
                </a:lnSpc>
              </a:pPr>
              <a:r>
                <a:rPr lang="ar-EG" b="1" dirty="0">
                  <a:latin typeface="Adobe Arabic" panose="02040503050201020203" pitchFamily="18" charset="-78"/>
                  <a:ea typeface="Calibri" panose="020F0502020204030204" pitchFamily="34" charset="0"/>
                  <a:cs typeface="Adobe Arabic" panose="02040503050201020203" pitchFamily="18" charset="-78"/>
                </a:rPr>
                <a:t>زيادة الثقة بالنفس</a:t>
              </a:r>
              <a:endParaRPr lang="en-US" b="1" dirty="0">
                <a:latin typeface="Adobe Arabic" panose="02040503050201020203" pitchFamily="18" charset="-78"/>
                <a:ea typeface="Calibri" panose="020F0502020204030204" pitchFamily="34" charset="0"/>
                <a:cs typeface="Adobe Arabic" panose="02040503050201020203" pitchFamily="18" charset="-78"/>
              </a:endParaRPr>
            </a:p>
          </p:txBody>
        </p:sp>
        <p:sp>
          <p:nvSpPr>
            <p:cNvPr id="37" name="TextBox 48">
              <a:extLst>
                <a:ext uri="{FF2B5EF4-FFF2-40B4-BE49-F238E27FC236}">
                  <a16:creationId xmlns:a16="http://schemas.microsoft.com/office/drawing/2014/main" id="{2B42C3CE-3E24-C6CE-5145-3444B122C404}"/>
                </a:ext>
              </a:extLst>
            </p:cNvPr>
            <p:cNvSpPr txBox="1"/>
            <p:nvPr/>
          </p:nvSpPr>
          <p:spPr>
            <a:xfrm>
              <a:off x="9015665" y="3110319"/>
              <a:ext cx="348173" cy="369332"/>
            </a:xfrm>
            <a:prstGeom prst="rect">
              <a:avLst/>
            </a:prstGeom>
            <a:noFill/>
          </p:spPr>
          <p:txBody>
            <a:bodyPr wrap="non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b="1" dirty="0">
                  <a:latin typeface="Adobe Arabic" panose="02040503050201020203" pitchFamily="18" charset="-78"/>
                  <a:cs typeface="Adobe Arabic" panose="02040503050201020203" pitchFamily="18" charset="-78"/>
                </a:rPr>
                <a:t>01</a:t>
              </a:r>
            </a:p>
          </p:txBody>
        </p:sp>
      </p:grpSp>
      <p:grpSp>
        <p:nvGrpSpPr>
          <p:cNvPr id="40" name="Group 39">
            <a:extLst>
              <a:ext uri="{FF2B5EF4-FFF2-40B4-BE49-F238E27FC236}">
                <a16:creationId xmlns:a16="http://schemas.microsoft.com/office/drawing/2014/main" id="{A32C5080-AD9D-AA8A-4102-FA35C383F3A9}"/>
              </a:ext>
            </a:extLst>
          </p:cNvPr>
          <p:cNvGrpSpPr/>
          <p:nvPr/>
        </p:nvGrpSpPr>
        <p:grpSpPr>
          <a:xfrm>
            <a:off x="7817152" y="3726902"/>
            <a:ext cx="1441062" cy="2456090"/>
            <a:chOff x="7591611" y="3011262"/>
            <a:chExt cx="1441062" cy="2456090"/>
          </a:xfrm>
        </p:grpSpPr>
        <p:grpSp>
          <p:nvGrpSpPr>
            <p:cNvPr id="41" name="Group 40">
              <a:extLst>
                <a:ext uri="{FF2B5EF4-FFF2-40B4-BE49-F238E27FC236}">
                  <a16:creationId xmlns:a16="http://schemas.microsoft.com/office/drawing/2014/main" id="{452F7EEA-D2BA-C0BB-4F15-00BCDAB1FD50}"/>
                </a:ext>
              </a:extLst>
            </p:cNvPr>
            <p:cNvGrpSpPr/>
            <p:nvPr/>
          </p:nvGrpSpPr>
          <p:grpSpPr>
            <a:xfrm>
              <a:off x="7693775" y="3011262"/>
              <a:ext cx="1220716" cy="1859387"/>
              <a:chOff x="6173894" y="3320181"/>
              <a:chExt cx="1220716" cy="1859387"/>
            </a:xfrm>
          </p:grpSpPr>
          <p:sp>
            <p:nvSpPr>
              <p:cNvPr id="44" name="Freeform 14">
                <a:extLst>
                  <a:ext uri="{FF2B5EF4-FFF2-40B4-BE49-F238E27FC236}">
                    <a16:creationId xmlns:a16="http://schemas.microsoft.com/office/drawing/2014/main" id="{825212A8-2969-AA40-A5F9-2BD496D1DFA3}"/>
                  </a:ext>
                </a:extLst>
              </p:cNvPr>
              <p:cNvSpPr/>
              <p:nvPr/>
            </p:nvSpPr>
            <p:spPr>
              <a:xfrm>
                <a:off x="6173894" y="3320181"/>
                <a:ext cx="1220716" cy="1220844"/>
              </a:xfrm>
              <a:custGeom>
                <a:avLst/>
                <a:gdLst>
                  <a:gd name="connsiteX0" fmla="*/ 147811 w 295622"/>
                  <a:gd name="connsiteY0" fmla="*/ 295653 h 295653"/>
                  <a:gd name="connsiteX1" fmla="*/ 0 w 295622"/>
                  <a:gd name="connsiteY1" fmla="*/ 147827 h 295653"/>
                  <a:gd name="connsiteX2" fmla="*/ 147811 w 295622"/>
                  <a:gd name="connsiteY2" fmla="*/ 0 h 295653"/>
                  <a:gd name="connsiteX3" fmla="*/ 295623 w 295622"/>
                  <a:gd name="connsiteY3" fmla="*/ 147827 h 295653"/>
                  <a:gd name="connsiteX4" fmla="*/ 147811 w 295622"/>
                  <a:gd name="connsiteY4" fmla="*/ 295653 h 295653"/>
                  <a:gd name="connsiteX5" fmla="*/ 147811 w 295622"/>
                  <a:gd name="connsiteY5" fmla="*/ 6087 h 295653"/>
                  <a:gd name="connsiteX6" fmla="*/ 5797 w 295622"/>
                  <a:gd name="connsiteY6" fmla="*/ 148117 h 295653"/>
                  <a:gd name="connsiteX7" fmla="*/ 147811 w 295622"/>
                  <a:gd name="connsiteY7" fmla="*/ 290146 h 295653"/>
                  <a:gd name="connsiteX8" fmla="*/ 289826 w 295622"/>
                  <a:gd name="connsiteY8" fmla="*/ 148117 h 295653"/>
                  <a:gd name="connsiteX9" fmla="*/ 147811 w 295622"/>
                  <a:gd name="connsiteY9" fmla="*/ 6087 h 2956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622" h="295653">
                    <a:moveTo>
                      <a:pt x="147811" y="295653"/>
                    </a:moveTo>
                    <a:cubicBezTo>
                      <a:pt x="66370" y="295653"/>
                      <a:pt x="0" y="229277"/>
                      <a:pt x="0" y="147827"/>
                    </a:cubicBezTo>
                    <a:cubicBezTo>
                      <a:pt x="0" y="66377"/>
                      <a:pt x="66370" y="0"/>
                      <a:pt x="147811" y="0"/>
                    </a:cubicBezTo>
                    <a:cubicBezTo>
                      <a:pt x="229252" y="0"/>
                      <a:pt x="295623" y="66377"/>
                      <a:pt x="295623" y="147827"/>
                    </a:cubicBezTo>
                    <a:cubicBezTo>
                      <a:pt x="295623" y="229277"/>
                      <a:pt x="229252" y="295653"/>
                      <a:pt x="147811" y="295653"/>
                    </a:cubicBezTo>
                    <a:close/>
                    <a:moveTo>
                      <a:pt x="147811" y="6087"/>
                    </a:moveTo>
                    <a:cubicBezTo>
                      <a:pt x="69558" y="6087"/>
                      <a:pt x="5797" y="69856"/>
                      <a:pt x="5797" y="148117"/>
                    </a:cubicBezTo>
                    <a:cubicBezTo>
                      <a:pt x="5797" y="226378"/>
                      <a:pt x="69558" y="290146"/>
                      <a:pt x="147811" y="290146"/>
                    </a:cubicBezTo>
                    <a:cubicBezTo>
                      <a:pt x="226064" y="290146"/>
                      <a:pt x="289826" y="226378"/>
                      <a:pt x="289826" y="148117"/>
                    </a:cubicBezTo>
                    <a:cubicBezTo>
                      <a:pt x="289826" y="69856"/>
                      <a:pt x="226064" y="6087"/>
                      <a:pt x="147811" y="6087"/>
                    </a:cubicBezTo>
                    <a:close/>
                  </a:path>
                </a:pathLst>
              </a:custGeom>
              <a:solidFill>
                <a:srgbClr val="6CB4B8"/>
              </a:solidFill>
              <a:ln w="0" cap="flat">
                <a:noFill/>
                <a:prstDash val="solid"/>
                <a:miter/>
              </a:ln>
            </p:spPr>
            <p:txBody>
              <a:bodyPr rtlCol="0" anchor="ctr"/>
              <a:lstStyle/>
              <a:p>
                <a:endParaRPr lang="en-US" b="1">
                  <a:latin typeface="Adobe Arabic" panose="02040503050201020203" pitchFamily="18" charset="-78"/>
                  <a:cs typeface="Adobe Arabic" panose="02040503050201020203" pitchFamily="18" charset="-78"/>
                </a:endParaRPr>
              </a:p>
            </p:txBody>
          </p:sp>
          <p:sp>
            <p:nvSpPr>
              <p:cNvPr id="45" name="Freeform: Shape 44">
                <a:extLst>
                  <a:ext uri="{FF2B5EF4-FFF2-40B4-BE49-F238E27FC236}">
                    <a16:creationId xmlns:a16="http://schemas.microsoft.com/office/drawing/2014/main" id="{B1570C1F-9D13-E64D-D7F7-2D696D8B13D7}"/>
                  </a:ext>
                </a:extLst>
              </p:cNvPr>
              <p:cNvSpPr/>
              <p:nvPr/>
            </p:nvSpPr>
            <p:spPr>
              <a:xfrm>
                <a:off x="6186679" y="4227895"/>
                <a:ext cx="1199262" cy="951673"/>
              </a:xfrm>
              <a:custGeom>
                <a:avLst/>
                <a:gdLst>
                  <a:gd name="connsiteX0" fmla="*/ 2134076 w 4268150"/>
                  <a:gd name="connsiteY0" fmla="*/ 0 h 3335880"/>
                  <a:gd name="connsiteX1" fmla="*/ 2235512 w 4268150"/>
                  <a:gd name="connsiteY1" fmla="*/ 42016 h 3335880"/>
                  <a:gd name="connsiteX2" fmla="*/ 2235512 w 4268150"/>
                  <a:gd name="connsiteY2" fmla="*/ 42017 h 3335880"/>
                  <a:gd name="connsiteX3" fmla="*/ 2235512 w 4268150"/>
                  <a:gd name="connsiteY3" fmla="*/ 244890 h 3335880"/>
                  <a:gd name="connsiteX4" fmla="*/ 2191134 w 4268150"/>
                  <a:gd name="connsiteY4" fmla="*/ 301948 h 3335880"/>
                  <a:gd name="connsiteX5" fmla="*/ 2178932 w 4268150"/>
                  <a:gd name="connsiteY5" fmla="*/ 328791 h 3335880"/>
                  <a:gd name="connsiteX6" fmla="*/ 2178932 w 4268150"/>
                  <a:gd name="connsiteY6" fmla="*/ 2562189 h 3335880"/>
                  <a:gd name="connsiteX7" fmla="*/ 2179379 w 4268150"/>
                  <a:gd name="connsiteY7" fmla="*/ 2562189 h 3335880"/>
                  <a:gd name="connsiteX8" fmla="*/ 2189601 w 4268150"/>
                  <a:gd name="connsiteY8" fmla="*/ 2663621 h 3335880"/>
                  <a:gd name="connsiteX9" fmla="*/ 2909514 w 4268150"/>
                  <a:gd name="connsiteY9" fmla="*/ 3250425 h 3335880"/>
                  <a:gd name="connsiteX10" fmla="*/ 4225430 w 4268150"/>
                  <a:gd name="connsiteY10" fmla="*/ 3250425 h 3335880"/>
                  <a:gd name="connsiteX11" fmla="*/ 4268150 w 4268150"/>
                  <a:gd name="connsiteY11" fmla="*/ 3293160 h 3335880"/>
                  <a:gd name="connsiteX12" fmla="*/ 4225430 w 4268150"/>
                  <a:gd name="connsiteY12" fmla="*/ 3335880 h 3335880"/>
                  <a:gd name="connsiteX13" fmla="*/ 42721 w 4268150"/>
                  <a:gd name="connsiteY13" fmla="*/ 3335880 h 3335880"/>
                  <a:gd name="connsiteX14" fmla="*/ 0 w 4268150"/>
                  <a:gd name="connsiteY14" fmla="*/ 3293160 h 3335880"/>
                  <a:gd name="connsiteX15" fmla="*/ 42721 w 4268150"/>
                  <a:gd name="connsiteY15" fmla="*/ 3250425 h 3335880"/>
                  <a:gd name="connsiteX16" fmla="*/ 1358636 w 4268150"/>
                  <a:gd name="connsiteY16" fmla="*/ 3250425 h 3335880"/>
                  <a:gd name="connsiteX17" fmla="*/ 2078563 w 4268150"/>
                  <a:gd name="connsiteY17" fmla="*/ 2663621 h 3335880"/>
                  <a:gd name="connsiteX18" fmla="*/ 2088786 w 4268150"/>
                  <a:gd name="connsiteY18" fmla="*/ 2562189 h 3335880"/>
                  <a:gd name="connsiteX19" fmla="*/ 2089216 w 4268150"/>
                  <a:gd name="connsiteY19" fmla="*/ 2562189 h 3335880"/>
                  <a:gd name="connsiteX20" fmla="*/ 2089216 w 4268150"/>
                  <a:gd name="connsiteY20" fmla="*/ 328785 h 3335880"/>
                  <a:gd name="connsiteX21" fmla="*/ 2077018 w 4268150"/>
                  <a:gd name="connsiteY21" fmla="*/ 301948 h 3335880"/>
                  <a:gd name="connsiteX22" fmla="*/ 2032639 w 4268150"/>
                  <a:gd name="connsiteY22" fmla="*/ 244890 h 3335880"/>
                  <a:gd name="connsiteX23" fmla="*/ 2032639 w 4268150"/>
                  <a:gd name="connsiteY23" fmla="*/ 42016 h 3335880"/>
                  <a:gd name="connsiteX24" fmla="*/ 2134076 w 4268150"/>
                  <a:gd name="connsiteY24" fmla="*/ 0 h 3335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4268150" h="3335880">
                    <a:moveTo>
                      <a:pt x="2134076" y="0"/>
                    </a:moveTo>
                    <a:cubicBezTo>
                      <a:pt x="2170789" y="0"/>
                      <a:pt x="2207501" y="14005"/>
                      <a:pt x="2235512" y="42016"/>
                    </a:cubicBezTo>
                    <a:lnTo>
                      <a:pt x="2235512" y="42017"/>
                    </a:lnTo>
                    <a:cubicBezTo>
                      <a:pt x="2291533" y="98039"/>
                      <a:pt x="2291533" y="188868"/>
                      <a:pt x="2235512" y="244890"/>
                    </a:cubicBezTo>
                    <a:cubicBezTo>
                      <a:pt x="2218606" y="261796"/>
                      <a:pt x="2203813" y="280815"/>
                      <a:pt x="2191134" y="301948"/>
                    </a:cubicBezTo>
                    <a:lnTo>
                      <a:pt x="2178932" y="328791"/>
                    </a:lnTo>
                    <a:lnTo>
                      <a:pt x="2178932" y="2562189"/>
                    </a:lnTo>
                    <a:lnTo>
                      <a:pt x="2179379" y="2562189"/>
                    </a:lnTo>
                    <a:lnTo>
                      <a:pt x="2189601" y="2663621"/>
                    </a:lnTo>
                    <a:cubicBezTo>
                      <a:pt x="2258116" y="2998536"/>
                      <a:pt x="2554374" y="3250425"/>
                      <a:pt x="2909514" y="3250425"/>
                    </a:cubicBezTo>
                    <a:lnTo>
                      <a:pt x="4225430" y="3250425"/>
                    </a:lnTo>
                    <a:cubicBezTo>
                      <a:pt x="4251065" y="3250425"/>
                      <a:pt x="4268150" y="3267510"/>
                      <a:pt x="4268150" y="3293160"/>
                    </a:cubicBezTo>
                    <a:cubicBezTo>
                      <a:pt x="4268150" y="3318795"/>
                      <a:pt x="4251065" y="3335880"/>
                      <a:pt x="4225430" y="3335880"/>
                    </a:cubicBezTo>
                    <a:lnTo>
                      <a:pt x="42721" y="3335880"/>
                    </a:lnTo>
                    <a:cubicBezTo>
                      <a:pt x="17085" y="3335880"/>
                      <a:pt x="0" y="3318795"/>
                      <a:pt x="0" y="3293160"/>
                    </a:cubicBezTo>
                    <a:cubicBezTo>
                      <a:pt x="0" y="3267510"/>
                      <a:pt x="17085" y="3250425"/>
                      <a:pt x="42721" y="3250425"/>
                    </a:cubicBezTo>
                    <a:lnTo>
                      <a:pt x="1358636" y="3250425"/>
                    </a:lnTo>
                    <a:cubicBezTo>
                      <a:pt x="1713776" y="3250425"/>
                      <a:pt x="2010045" y="2998536"/>
                      <a:pt x="2078563" y="2663621"/>
                    </a:cubicBezTo>
                    <a:lnTo>
                      <a:pt x="2088786" y="2562189"/>
                    </a:lnTo>
                    <a:lnTo>
                      <a:pt x="2089216" y="2562189"/>
                    </a:lnTo>
                    <a:lnTo>
                      <a:pt x="2089216" y="328785"/>
                    </a:lnTo>
                    <a:lnTo>
                      <a:pt x="2077018" y="301948"/>
                    </a:lnTo>
                    <a:cubicBezTo>
                      <a:pt x="2064338" y="280815"/>
                      <a:pt x="2049545" y="261796"/>
                      <a:pt x="2032639" y="244890"/>
                    </a:cubicBezTo>
                    <a:cubicBezTo>
                      <a:pt x="1976617" y="188868"/>
                      <a:pt x="1976617" y="98038"/>
                      <a:pt x="2032639" y="42016"/>
                    </a:cubicBezTo>
                    <a:cubicBezTo>
                      <a:pt x="2060650" y="14005"/>
                      <a:pt x="2097363" y="0"/>
                      <a:pt x="2134076" y="0"/>
                    </a:cubicBezTo>
                    <a:close/>
                  </a:path>
                </a:pathLst>
              </a:custGeom>
              <a:solidFill>
                <a:srgbClr val="6CB4B8"/>
              </a:solidFill>
              <a:ln w="0" cap="flat">
                <a:noFill/>
                <a:prstDash val="solid"/>
                <a:miter/>
              </a:ln>
            </p:spPr>
            <p:txBody>
              <a:bodyPr rtlCol="0" anchor="ctr"/>
              <a:lstStyle/>
              <a:p>
                <a:endParaRPr lang="en-US" b="1">
                  <a:latin typeface="Adobe Arabic" panose="02040503050201020203" pitchFamily="18" charset="-78"/>
                  <a:cs typeface="Adobe Arabic" panose="02040503050201020203" pitchFamily="18" charset="-78"/>
                </a:endParaRPr>
              </a:p>
            </p:txBody>
          </p:sp>
        </p:grpSp>
        <p:sp>
          <p:nvSpPr>
            <p:cNvPr id="42" name="TextBox 27">
              <a:extLst>
                <a:ext uri="{FF2B5EF4-FFF2-40B4-BE49-F238E27FC236}">
                  <a16:creationId xmlns:a16="http://schemas.microsoft.com/office/drawing/2014/main" id="{91AB8330-807C-6E46-0673-0E3865C3A641}"/>
                </a:ext>
              </a:extLst>
            </p:cNvPr>
            <p:cNvSpPr txBox="1"/>
            <p:nvPr/>
          </p:nvSpPr>
          <p:spPr>
            <a:xfrm rot="10800000" flipV="1">
              <a:off x="7591611" y="5056470"/>
              <a:ext cx="1441062" cy="410882"/>
            </a:xfrm>
            <a:prstGeom prst="rect">
              <a:avLst/>
            </a:prstGeom>
            <a:noFill/>
          </p:spPr>
          <p:txBody>
            <a:bodyPr wrap="square" rtlCol="0">
              <a:spAutoFit/>
            </a:bodyPr>
            <a:lstStyle/>
            <a:p>
              <a:pPr algn="ctr">
                <a:lnSpc>
                  <a:spcPct val="115000"/>
                </a:lnSpc>
              </a:pPr>
              <a:r>
                <a:rPr lang="ar-EG" b="1" dirty="0">
                  <a:latin typeface="Adobe Arabic" panose="02040503050201020203" pitchFamily="18" charset="-78"/>
                  <a:ea typeface="Calibri" panose="020F0502020204030204" pitchFamily="34" charset="0"/>
                  <a:cs typeface="Adobe Arabic" panose="02040503050201020203" pitchFamily="18" charset="-78"/>
                </a:rPr>
                <a:t>تقليل التوتر</a:t>
              </a:r>
              <a:endParaRPr lang="en-US" b="1" dirty="0">
                <a:latin typeface="Adobe Arabic" panose="02040503050201020203" pitchFamily="18" charset="-78"/>
                <a:ea typeface="Calibri" panose="020F0502020204030204" pitchFamily="34" charset="0"/>
                <a:cs typeface="Adobe Arabic" panose="02040503050201020203" pitchFamily="18" charset="-78"/>
              </a:endParaRPr>
            </a:p>
          </p:txBody>
        </p:sp>
        <p:sp>
          <p:nvSpPr>
            <p:cNvPr id="43" name="TextBox 48">
              <a:extLst>
                <a:ext uri="{FF2B5EF4-FFF2-40B4-BE49-F238E27FC236}">
                  <a16:creationId xmlns:a16="http://schemas.microsoft.com/office/drawing/2014/main" id="{A77A235E-4440-86DC-75EF-18B0154D0C04}"/>
                </a:ext>
              </a:extLst>
            </p:cNvPr>
            <p:cNvSpPr txBox="1"/>
            <p:nvPr/>
          </p:nvSpPr>
          <p:spPr>
            <a:xfrm>
              <a:off x="8142798" y="3426390"/>
              <a:ext cx="348173" cy="369332"/>
            </a:xfrm>
            <a:prstGeom prst="rect">
              <a:avLst/>
            </a:prstGeom>
            <a:noFill/>
          </p:spPr>
          <p:txBody>
            <a:bodyPr wrap="non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b="1" dirty="0">
                  <a:latin typeface="Adobe Arabic" panose="02040503050201020203" pitchFamily="18" charset="-78"/>
                  <a:cs typeface="Adobe Arabic" panose="02040503050201020203" pitchFamily="18" charset="-78"/>
                </a:rPr>
                <a:t>02</a:t>
              </a:r>
            </a:p>
          </p:txBody>
        </p:sp>
      </p:grpSp>
      <p:grpSp>
        <p:nvGrpSpPr>
          <p:cNvPr id="46" name="Group 45">
            <a:extLst>
              <a:ext uri="{FF2B5EF4-FFF2-40B4-BE49-F238E27FC236}">
                <a16:creationId xmlns:a16="http://schemas.microsoft.com/office/drawing/2014/main" id="{7E8A07C0-73D6-903A-24BE-718AA0FC668D}"/>
              </a:ext>
            </a:extLst>
          </p:cNvPr>
          <p:cNvGrpSpPr/>
          <p:nvPr/>
        </p:nvGrpSpPr>
        <p:grpSpPr>
          <a:xfrm>
            <a:off x="6646029" y="2211887"/>
            <a:ext cx="1891654" cy="2330108"/>
            <a:chOff x="6420488" y="1496247"/>
            <a:chExt cx="1891654" cy="2330108"/>
          </a:xfrm>
        </p:grpSpPr>
        <p:grpSp>
          <p:nvGrpSpPr>
            <p:cNvPr id="47" name="Group 46">
              <a:extLst>
                <a:ext uri="{FF2B5EF4-FFF2-40B4-BE49-F238E27FC236}">
                  <a16:creationId xmlns:a16="http://schemas.microsoft.com/office/drawing/2014/main" id="{CC35AFD9-CB6D-FFA3-8CDD-18ED8FABE663}"/>
                </a:ext>
              </a:extLst>
            </p:cNvPr>
            <p:cNvGrpSpPr/>
            <p:nvPr/>
          </p:nvGrpSpPr>
          <p:grpSpPr>
            <a:xfrm>
              <a:off x="6809351" y="1968756"/>
              <a:ext cx="1220716" cy="1857599"/>
              <a:chOff x="5289470" y="2277675"/>
              <a:chExt cx="1220716" cy="1857599"/>
            </a:xfrm>
          </p:grpSpPr>
          <p:sp>
            <p:nvSpPr>
              <p:cNvPr id="50" name="Freeform 12">
                <a:extLst>
                  <a:ext uri="{FF2B5EF4-FFF2-40B4-BE49-F238E27FC236}">
                    <a16:creationId xmlns:a16="http://schemas.microsoft.com/office/drawing/2014/main" id="{7D3D727B-E630-8EB4-F4A1-095A766CA298}"/>
                  </a:ext>
                </a:extLst>
              </p:cNvPr>
              <p:cNvSpPr/>
              <p:nvPr/>
            </p:nvSpPr>
            <p:spPr>
              <a:xfrm>
                <a:off x="5289470" y="2914430"/>
                <a:ext cx="1220716" cy="1220844"/>
              </a:xfrm>
              <a:custGeom>
                <a:avLst/>
                <a:gdLst>
                  <a:gd name="connsiteX0" fmla="*/ 147811 w 295622"/>
                  <a:gd name="connsiteY0" fmla="*/ 295654 h 295653"/>
                  <a:gd name="connsiteX1" fmla="*/ 0 w 295622"/>
                  <a:gd name="connsiteY1" fmla="*/ 147827 h 295653"/>
                  <a:gd name="connsiteX2" fmla="*/ 147811 w 295622"/>
                  <a:gd name="connsiteY2" fmla="*/ 0 h 295653"/>
                  <a:gd name="connsiteX3" fmla="*/ 295623 w 295622"/>
                  <a:gd name="connsiteY3" fmla="*/ 147827 h 295653"/>
                  <a:gd name="connsiteX4" fmla="*/ 147811 w 295622"/>
                  <a:gd name="connsiteY4" fmla="*/ 295654 h 295653"/>
                  <a:gd name="connsiteX5" fmla="*/ 147811 w 295622"/>
                  <a:gd name="connsiteY5" fmla="*/ 5797 h 295653"/>
                  <a:gd name="connsiteX6" fmla="*/ 5797 w 295622"/>
                  <a:gd name="connsiteY6" fmla="*/ 147827 h 295653"/>
                  <a:gd name="connsiteX7" fmla="*/ 147811 w 295622"/>
                  <a:gd name="connsiteY7" fmla="*/ 289857 h 295653"/>
                  <a:gd name="connsiteX8" fmla="*/ 289826 w 295622"/>
                  <a:gd name="connsiteY8" fmla="*/ 147827 h 295653"/>
                  <a:gd name="connsiteX9" fmla="*/ 147811 w 295622"/>
                  <a:gd name="connsiteY9" fmla="*/ 5797 h 2956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622" h="295653">
                    <a:moveTo>
                      <a:pt x="147811" y="295654"/>
                    </a:moveTo>
                    <a:cubicBezTo>
                      <a:pt x="66371" y="295654"/>
                      <a:pt x="0" y="229276"/>
                      <a:pt x="0" y="147827"/>
                    </a:cubicBezTo>
                    <a:cubicBezTo>
                      <a:pt x="0" y="66377"/>
                      <a:pt x="66371" y="0"/>
                      <a:pt x="147811" y="0"/>
                    </a:cubicBezTo>
                    <a:cubicBezTo>
                      <a:pt x="229253" y="0"/>
                      <a:pt x="295623" y="66377"/>
                      <a:pt x="295623" y="147827"/>
                    </a:cubicBezTo>
                    <a:cubicBezTo>
                      <a:pt x="295623" y="229276"/>
                      <a:pt x="229253" y="295654"/>
                      <a:pt x="147811" y="295654"/>
                    </a:cubicBezTo>
                    <a:close/>
                    <a:moveTo>
                      <a:pt x="147811" y="5797"/>
                    </a:moveTo>
                    <a:cubicBezTo>
                      <a:pt x="69558" y="5797"/>
                      <a:pt x="5797" y="69566"/>
                      <a:pt x="5797" y="147827"/>
                    </a:cubicBezTo>
                    <a:cubicBezTo>
                      <a:pt x="5797" y="226088"/>
                      <a:pt x="69558" y="289857"/>
                      <a:pt x="147811" y="289857"/>
                    </a:cubicBezTo>
                    <a:cubicBezTo>
                      <a:pt x="226064" y="289857"/>
                      <a:pt x="289826" y="226088"/>
                      <a:pt x="289826" y="147827"/>
                    </a:cubicBezTo>
                    <a:cubicBezTo>
                      <a:pt x="289826" y="69566"/>
                      <a:pt x="226064" y="5797"/>
                      <a:pt x="147811" y="5797"/>
                    </a:cubicBezTo>
                    <a:close/>
                  </a:path>
                </a:pathLst>
              </a:custGeom>
              <a:solidFill>
                <a:srgbClr val="FFCC5E"/>
              </a:solidFill>
              <a:ln w="0" cap="flat">
                <a:noFill/>
                <a:prstDash val="solid"/>
                <a:miter/>
              </a:ln>
            </p:spPr>
            <p:txBody>
              <a:bodyPr rtlCol="0" anchor="ctr"/>
              <a:lstStyle/>
              <a:p>
                <a:endParaRPr lang="en-US" b="1">
                  <a:latin typeface="Adobe Arabic" panose="02040503050201020203" pitchFamily="18" charset="-78"/>
                  <a:cs typeface="Adobe Arabic" panose="02040503050201020203" pitchFamily="18" charset="-78"/>
                </a:endParaRPr>
              </a:p>
            </p:txBody>
          </p:sp>
          <p:sp>
            <p:nvSpPr>
              <p:cNvPr id="51" name="Freeform 3">
                <a:extLst>
                  <a:ext uri="{FF2B5EF4-FFF2-40B4-BE49-F238E27FC236}">
                    <a16:creationId xmlns:a16="http://schemas.microsoft.com/office/drawing/2014/main" id="{F8C64A14-7026-0EC8-7BC0-988EABEEFBBA}"/>
                  </a:ext>
                </a:extLst>
              </p:cNvPr>
              <p:cNvSpPr/>
              <p:nvPr/>
            </p:nvSpPr>
            <p:spPr>
              <a:xfrm rot="10800000">
                <a:off x="5303163" y="2277675"/>
                <a:ext cx="1195584" cy="951084"/>
              </a:xfrm>
              <a:custGeom>
                <a:avLst/>
                <a:gdLst>
                  <a:gd name="connsiteX0" fmla="*/ 148101 w 289536"/>
                  <a:gd name="connsiteY0" fmla="*/ 174383 h 230325"/>
                  <a:gd name="connsiteX1" fmla="*/ 148101 w 289536"/>
                  <a:gd name="connsiteY1" fmla="*/ 28006 h 230325"/>
                  <a:gd name="connsiteX2" fmla="*/ 152738 w 289536"/>
                  <a:gd name="connsiteY2" fmla="*/ 14092 h 230325"/>
                  <a:gd name="connsiteX3" fmla="*/ 153898 w 289536"/>
                  <a:gd name="connsiteY3" fmla="*/ 7426 h 230325"/>
                  <a:gd name="connsiteX4" fmla="*/ 146652 w 289536"/>
                  <a:gd name="connsiteY4" fmla="*/ 179 h 230325"/>
                  <a:gd name="connsiteX5" fmla="*/ 135928 w 289536"/>
                  <a:gd name="connsiteY5" fmla="*/ 9165 h 230325"/>
                  <a:gd name="connsiteX6" fmla="*/ 137667 w 289536"/>
                  <a:gd name="connsiteY6" fmla="*/ 14382 h 230325"/>
                  <a:gd name="connsiteX7" fmla="*/ 142015 w 289536"/>
                  <a:gd name="connsiteY7" fmla="*/ 29455 h 230325"/>
                  <a:gd name="connsiteX8" fmla="*/ 142015 w 289536"/>
                  <a:gd name="connsiteY8" fmla="*/ 174673 h 230325"/>
                  <a:gd name="connsiteX9" fmla="*/ 92165 w 289536"/>
                  <a:gd name="connsiteY9" fmla="*/ 224528 h 230325"/>
                  <a:gd name="connsiteX10" fmla="*/ 2898 w 289536"/>
                  <a:gd name="connsiteY10" fmla="*/ 224528 h 230325"/>
                  <a:gd name="connsiteX11" fmla="*/ 0 w 289536"/>
                  <a:gd name="connsiteY11" fmla="*/ 227427 h 230325"/>
                  <a:gd name="connsiteX12" fmla="*/ 0 w 289536"/>
                  <a:gd name="connsiteY12" fmla="*/ 227427 h 230325"/>
                  <a:gd name="connsiteX13" fmla="*/ 2898 w 289536"/>
                  <a:gd name="connsiteY13" fmla="*/ 230325 h 230325"/>
                  <a:gd name="connsiteX14" fmla="*/ 286638 w 289536"/>
                  <a:gd name="connsiteY14" fmla="*/ 230325 h 230325"/>
                  <a:gd name="connsiteX15" fmla="*/ 289536 w 289536"/>
                  <a:gd name="connsiteY15" fmla="*/ 227427 h 230325"/>
                  <a:gd name="connsiteX16" fmla="*/ 289536 w 289536"/>
                  <a:gd name="connsiteY16" fmla="*/ 227427 h 230325"/>
                  <a:gd name="connsiteX17" fmla="*/ 286638 w 289536"/>
                  <a:gd name="connsiteY17" fmla="*/ 224528 h 230325"/>
                  <a:gd name="connsiteX18" fmla="*/ 197371 w 289536"/>
                  <a:gd name="connsiteY18" fmla="*/ 224528 h 230325"/>
                  <a:gd name="connsiteX19" fmla="*/ 147522 w 289536"/>
                  <a:gd name="connsiteY19" fmla="*/ 174673 h 230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89536" h="230325">
                    <a:moveTo>
                      <a:pt x="148101" y="174383"/>
                    </a:moveTo>
                    <a:lnTo>
                      <a:pt x="148101" y="28006"/>
                    </a:lnTo>
                    <a:cubicBezTo>
                      <a:pt x="148101" y="23078"/>
                      <a:pt x="150130" y="18151"/>
                      <a:pt x="152738" y="14092"/>
                    </a:cubicBezTo>
                    <a:cubicBezTo>
                      <a:pt x="153898" y="12354"/>
                      <a:pt x="154477" y="10035"/>
                      <a:pt x="153898" y="7426"/>
                    </a:cubicBezTo>
                    <a:cubicBezTo>
                      <a:pt x="153318" y="3947"/>
                      <a:pt x="150420" y="1049"/>
                      <a:pt x="146652" y="179"/>
                    </a:cubicBezTo>
                    <a:cubicBezTo>
                      <a:pt x="140855" y="-980"/>
                      <a:pt x="135928" y="3658"/>
                      <a:pt x="135928" y="9165"/>
                    </a:cubicBezTo>
                    <a:cubicBezTo>
                      <a:pt x="135928" y="14672"/>
                      <a:pt x="136508" y="12933"/>
                      <a:pt x="137667" y="14382"/>
                    </a:cubicBezTo>
                    <a:cubicBezTo>
                      <a:pt x="140855" y="18730"/>
                      <a:pt x="142015" y="23948"/>
                      <a:pt x="142015" y="29455"/>
                    </a:cubicBezTo>
                    <a:lnTo>
                      <a:pt x="142015" y="174673"/>
                    </a:lnTo>
                    <a:cubicBezTo>
                      <a:pt x="142015" y="202210"/>
                      <a:pt x="119698" y="224528"/>
                      <a:pt x="92165" y="224528"/>
                    </a:cubicBezTo>
                    <a:lnTo>
                      <a:pt x="2898" y="224528"/>
                    </a:lnTo>
                    <a:cubicBezTo>
                      <a:pt x="1159" y="224528"/>
                      <a:pt x="0" y="225687"/>
                      <a:pt x="0" y="227427"/>
                    </a:cubicBezTo>
                    <a:lnTo>
                      <a:pt x="0" y="227427"/>
                    </a:lnTo>
                    <a:cubicBezTo>
                      <a:pt x="0" y="229166"/>
                      <a:pt x="1159" y="230325"/>
                      <a:pt x="2898" y="230325"/>
                    </a:cubicBezTo>
                    <a:lnTo>
                      <a:pt x="286638" y="230325"/>
                    </a:lnTo>
                    <a:cubicBezTo>
                      <a:pt x="288377" y="230325"/>
                      <a:pt x="289536" y="229166"/>
                      <a:pt x="289536" y="227427"/>
                    </a:cubicBezTo>
                    <a:lnTo>
                      <a:pt x="289536" y="227427"/>
                    </a:lnTo>
                    <a:cubicBezTo>
                      <a:pt x="289536" y="225687"/>
                      <a:pt x="288377" y="224528"/>
                      <a:pt x="286638" y="224528"/>
                    </a:cubicBezTo>
                    <a:lnTo>
                      <a:pt x="197371" y="224528"/>
                    </a:lnTo>
                    <a:cubicBezTo>
                      <a:pt x="169838" y="224528"/>
                      <a:pt x="147522" y="202210"/>
                      <a:pt x="147522" y="174673"/>
                    </a:cubicBezTo>
                    <a:close/>
                  </a:path>
                </a:pathLst>
              </a:custGeom>
              <a:solidFill>
                <a:srgbClr val="FFCC5E"/>
              </a:solidFill>
              <a:ln w="0" cap="flat">
                <a:noFill/>
                <a:prstDash val="solid"/>
                <a:miter/>
              </a:ln>
            </p:spPr>
            <p:txBody>
              <a:bodyPr rtlCol="0" anchor="ctr"/>
              <a:lstStyle/>
              <a:p>
                <a:endParaRPr lang="en-US" b="1">
                  <a:latin typeface="Adobe Arabic" panose="02040503050201020203" pitchFamily="18" charset="-78"/>
                  <a:cs typeface="Adobe Arabic" panose="02040503050201020203" pitchFamily="18" charset="-78"/>
                </a:endParaRPr>
              </a:p>
            </p:txBody>
          </p:sp>
        </p:grpSp>
        <p:sp>
          <p:nvSpPr>
            <p:cNvPr id="48" name="TextBox 47">
              <a:extLst>
                <a:ext uri="{FF2B5EF4-FFF2-40B4-BE49-F238E27FC236}">
                  <a16:creationId xmlns:a16="http://schemas.microsoft.com/office/drawing/2014/main" id="{D8D367B2-A4C9-43CE-BC94-D1665FB408D6}"/>
                </a:ext>
              </a:extLst>
            </p:cNvPr>
            <p:cNvSpPr txBox="1"/>
            <p:nvPr/>
          </p:nvSpPr>
          <p:spPr>
            <a:xfrm rot="10800000" flipV="1">
              <a:off x="6420488" y="1496247"/>
              <a:ext cx="1891654" cy="410882"/>
            </a:xfrm>
            <a:prstGeom prst="rect">
              <a:avLst/>
            </a:prstGeom>
            <a:noFill/>
          </p:spPr>
          <p:txBody>
            <a:bodyPr wrap="square" rtlCol="0">
              <a:spAutoFit/>
            </a:bodyPr>
            <a:lstStyle/>
            <a:p>
              <a:pPr algn="ctr">
                <a:lnSpc>
                  <a:spcPct val="115000"/>
                </a:lnSpc>
              </a:pPr>
              <a:r>
                <a:rPr lang="ar-EG" b="1" dirty="0">
                  <a:latin typeface="Adobe Arabic" panose="02040503050201020203" pitchFamily="18" charset="-78"/>
                  <a:ea typeface="Calibri" panose="020F0502020204030204" pitchFamily="34" charset="0"/>
                  <a:cs typeface="Adobe Arabic" panose="02040503050201020203" pitchFamily="18" charset="-78"/>
                </a:rPr>
                <a:t>تحسين الرضا الوظيفي</a:t>
              </a:r>
              <a:endParaRPr lang="en-US" b="1" dirty="0">
                <a:latin typeface="Adobe Arabic" panose="02040503050201020203" pitchFamily="18" charset="-78"/>
                <a:ea typeface="Calibri" panose="020F0502020204030204" pitchFamily="34" charset="0"/>
                <a:cs typeface="Adobe Arabic" panose="02040503050201020203" pitchFamily="18" charset="-78"/>
              </a:endParaRPr>
            </a:p>
          </p:txBody>
        </p:sp>
        <p:sp>
          <p:nvSpPr>
            <p:cNvPr id="49" name="TextBox 48">
              <a:extLst>
                <a:ext uri="{FF2B5EF4-FFF2-40B4-BE49-F238E27FC236}">
                  <a16:creationId xmlns:a16="http://schemas.microsoft.com/office/drawing/2014/main" id="{B2A7D774-C24C-6202-8374-E6B44CAE2DD9}"/>
                </a:ext>
              </a:extLst>
            </p:cNvPr>
            <p:cNvSpPr txBox="1"/>
            <p:nvPr/>
          </p:nvSpPr>
          <p:spPr>
            <a:xfrm>
              <a:off x="7232872" y="3018789"/>
              <a:ext cx="348173" cy="369332"/>
            </a:xfrm>
            <a:prstGeom prst="rect">
              <a:avLst/>
            </a:prstGeom>
            <a:noFill/>
          </p:spPr>
          <p:txBody>
            <a:bodyPr wrap="non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b="1" dirty="0">
                  <a:latin typeface="Adobe Arabic" panose="02040503050201020203" pitchFamily="18" charset="-78"/>
                  <a:cs typeface="Adobe Arabic" panose="02040503050201020203" pitchFamily="18" charset="-78"/>
                </a:rPr>
                <a:t>03</a:t>
              </a:r>
            </a:p>
          </p:txBody>
        </p:sp>
      </p:grpSp>
      <p:grpSp>
        <p:nvGrpSpPr>
          <p:cNvPr id="52" name="Group 51">
            <a:extLst>
              <a:ext uri="{FF2B5EF4-FFF2-40B4-BE49-F238E27FC236}">
                <a16:creationId xmlns:a16="http://schemas.microsoft.com/office/drawing/2014/main" id="{D545270C-A0AD-5234-8098-50B03AF56A89}"/>
              </a:ext>
            </a:extLst>
          </p:cNvPr>
          <p:cNvGrpSpPr/>
          <p:nvPr/>
        </p:nvGrpSpPr>
        <p:grpSpPr>
          <a:xfrm>
            <a:off x="6039101" y="3726902"/>
            <a:ext cx="1441062" cy="2615364"/>
            <a:chOff x="5813560" y="3011262"/>
            <a:chExt cx="1441062" cy="2615364"/>
          </a:xfrm>
        </p:grpSpPr>
        <p:grpSp>
          <p:nvGrpSpPr>
            <p:cNvPr id="53" name="Group 52">
              <a:extLst>
                <a:ext uri="{FF2B5EF4-FFF2-40B4-BE49-F238E27FC236}">
                  <a16:creationId xmlns:a16="http://schemas.microsoft.com/office/drawing/2014/main" id="{16BE6DB2-12CB-49F1-576D-CE88E5913B0B}"/>
                </a:ext>
              </a:extLst>
            </p:cNvPr>
            <p:cNvGrpSpPr/>
            <p:nvPr/>
          </p:nvGrpSpPr>
          <p:grpSpPr>
            <a:xfrm>
              <a:off x="5923733" y="3011262"/>
              <a:ext cx="1220716" cy="1859387"/>
              <a:chOff x="4403852" y="3320181"/>
              <a:chExt cx="1220716" cy="1859387"/>
            </a:xfrm>
          </p:grpSpPr>
          <p:sp>
            <p:nvSpPr>
              <p:cNvPr id="56" name="Freeform 10">
                <a:extLst>
                  <a:ext uri="{FF2B5EF4-FFF2-40B4-BE49-F238E27FC236}">
                    <a16:creationId xmlns:a16="http://schemas.microsoft.com/office/drawing/2014/main" id="{6787C375-BD4F-33F1-3ED4-E05346D908E8}"/>
                  </a:ext>
                </a:extLst>
              </p:cNvPr>
              <p:cNvSpPr/>
              <p:nvPr/>
            </p:nvSpPr>
            <p:spPr>
              <a:xfrm>
                <a:off x="4403852" y="3320181"/>
                <a:ext cx="1220716" cy="1220844"/>
              </a:xfrm>
              <a:custGeom>
                <a:avLst/>
                <a:gdLst>
                  <a:gd name="connsiteX0" fmla="*/ 147811 w 295622"/>
                  <a:gd name="connsiteY0" fmla="*/ 295653 h 295653"/>
                  <a:gd name="connsiteX1" fmla="*/ 0 w 295622"/>
                  <a:gd name="connsiteY1" fmla="*/ 147827 h 295653"/>
                  <a:gd name="connsiteX2" fmla="*/ 147811 w 295622"/>
                  <a:gd name="connsiteY2" fmla="*/ 0 h 295653"/>
                  <a:gd name="connsiteX3" fmla="*/ 295623 w 295622"/>
                  <a:gd name="connsiteY3" fmla="*/ 147827 h 295653"/>
                  <a:gd name="connsiteX4" fmla="*/ 147811 w 295622"/>
                  <a:gd name="connsiteY4" fmla="*/ 295653 h 295653"/>
                  <a:gd name="connsiteX5" fmla="*/ 147811 w 295622"/>
                  <a:gd name="connsiteY5" fmla="*/ 6087 h 295653"/>
                  <a:gd name="connsiteX6" fmla="*/ 5797 w 295622"/>
                  <a:gd name="connsiteY6" fmla="*/ 148117 h 295653"/>
                  <a:gd name="connsiteX7" fmla="*/ 147811 w 295622"/>
                  <a:gd name="connsiteY7" fmla="*/ 290146 h 295653"/>
                  <a:gd name="connsiteX8" fmla="*/ 289826 w 295622"/>
                  <a:gd name="connsiteY8" fmla="*/ 148117 h 295653"/>
                  <a:gd name="connsiteX9" fmla="*/ 147811 w 295622"/>
                  <a:gd name="connsiteY9" fmla="*/ 6087 h 2956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622" h="295653">
                    <a:moveTo>
                      <a:pt x="147811" y="295653"/>
                    </a:moveTo>
                    <a:cubicBezTo>
                      <a:pt x="66371" y="295653"/>
                      <a:pt x="0" y="229277"/>
                      <a:pt x="0" y="147827"/>
                    </a:cubicBezTo>
                    <a:cubicBezTo>
                      <a:pt x="0" y="66377"/>
                      <a:pt x="66371" y="0"/>
                      <a:pt x="147811" y="0"/>
                    </a:cubicBezTo>
                    <a:cubicBezTo>
                      <a:pt x="229253" y="0"/>
                      <a:pt x="295623" y="66377"/>
                      <a:pt x="295623" y="147827"/>
                    </a:cubicBezTo>
                    <a:cubicBezTo>
                      <a:pt x="295623" y="229277"/>
                      <a:pt x="229253" y="295653"/>
                      <a:pt x="147811" y="295653"/>
                    </a:cubicBezTo>
                    <a:close/>
                    <a:moveTo>
                      <a:pt x="147811" y="6087"/>
                    </a:moveTo>
                    <a:cubicBezTo>
                      <a:pt x="69558" y="6087"/>
                      <a:pt x="5797" y="69856"/>
                      <a:pt x="5797" y="148117"/>
                    </a:cubicBezTo>
                    <a:cubicBezTo>
                      <a:pt x="5797" y="226378"/>
                      <a:pt x="69558" y="290146"/>
                      <a:pt x="147811" y="290146"/>
                    </a:cubicBezTo>
                    <a:cubicBezTo>
                      <a:pt x="226064" y="290146"/>
                      <a:pt x="289826" y="226378"/>
                      <a:pt x="289826" y="148117"/>
                    </a:cubicBezTo>
                    <a:cubicBezTo>
                      <a:pt x="289826" y="69856"/>
                      <a:pt x="226064" y="6087"/>
                      <a:pt x="147811" y="6087"/>
                    </a:cubicBezTo>
                    <a:close/>
                  </a:path>
                </a:pathLst>
              </a:custGeom>
              <a:solidFill>
                <a:srgbClr val="3D8E92"/>
              </a:solidFill>
              <a:ln w="0" cap="flat">
                <a:noFill/>
                <a:prstDash val="solid"/>
                <a:miter/>
              </a:ln>
            </p:spPr>
            <p:txBody>
              <a:bodyPr rtlCol="0" anchor="ctr"/>
              <a:lstStyle/>
              <a:p>
                <a:endParaRPr lang="en-US" b="1">
                  <a:latin typeface="Adobe Arabic" panose="02040503050201020203" pitchFamily="18" charset="-78"/>
                  <a:cs typeface="Adobe Arabic" panose="02040503050201020203" pitchFamily="18" charset="-78"/>
                </a:endParaRPr>
              </a:p>
            </p:txBody>
          </p:sp>
          <p:sp>
            <p:nvSpPr>
              <p:cNvPr id="57" name="Freeform: Shape 56">
                <a:extLst>
                  <a:ext uri="{FF2B5EF4-FFF2-40B4-BE49-F238E27FC236}">
                    <a16:creationId xmlns:a16="http://schemas.microsoft.com/office/drawing/2014/main" id="{95ED96F1-7980-C8C9-8C2A-1DEAF1B647E9}"/>
                  </a:ext>
                </a:extLst>
              </p:cNvPr>
              <p:cNvSpPr/>
              <p:nvPr/>
            </p:nvSpPr>
            <p:spPr>
              <a:xfrm>
                <a:off x="4415968" y="4227895"/>
                <a:ext cx="1199262" cy="951673"/>
              </a:xfrm>
              <a:custGeom>
                <a:avLst/>
                <a:gdLst>
                  <a:gd name="connsiteX0" fmla="*/ 2134076 w 4268150"/>
                  <a:gd name="connsiteY0" fmla="*/ 0 h 3335880"/>
                  <a:gd name="connsiteX1" fmla="*/ 2235512 w 4268150"/>
                  <a:gd name="connsiteY1" fmla="*/ 42016 h 3335880"/>
                  <a:gd name="connsiteX2" fmla="*/ 2235512 w 4268150"/>
                  <a:gd name="connsiteY2" fmla="*/ 42017 h 3335880"/>
                  <a:gd name="connsiteX3" fmla="*/ 2235512 w 4268150"/>
                  <a:gd name="connsiteY3" fmla="*/ 244890 h 3335880"/>
                  <a:gd name="connsiteX4" fmla="*/ 2191134 w 4268150"/>
                  <a:gd name="connsiteY4" fmla="*/ 301948 h 3335880"/>
                  <a:gd name="connsiteX5" fmla="*/ 2178932 w 4268150"/>
                  <a:gd name="connsiteY5" fmla="*/ 328791 h 3335880"/>
                  <a:gd name="connsiteX6" fmla="*/ 2178932 w 4268150"/>
                  <a:gd name="connsiteY6" fmla="*/ 2562189 h 3335880"/>
                  <a:gd name="connsiteX7" fmla="*/ 2179379 w 4268150"/>
                  <a:gd name="connsiteY7" fmla="*/ 2562189 h 3335880"/>
                  <a:gd name="connsiteX8" fmla="*/ 2189601 w 4268150"/>
                  <a:gd name="connsiteY8" fmla="*/ 2663621 h 3335880"/>
                  <a:gd name="connsiteX9" fmla="*/ 2909514 w 4268150"/>
                  <a:gd name="connsiteY9" fmla="*/ 3250425 h 3335880"/>
                  <a:gd name="connsiteX10" fmla="*/ 4225430 w 4268150"/>
                  <a:gd name="connsiteY10" fmla="*/ 3250425 h 3335880"/>
                  <a:gd name="connsiteX11" fmla="*/ 4268150 w 4268150"/>
                  <a:gd name="connsiteY11" fmla="*/ 3293160 h 3335880"/>
                  <a:gd name="connsiteX12" fmla="*/ 4225430 w 4268150"/>
                  <a:gd name="connsiteY12" fmla="*/ 3335880 h 3335880"/>
                  <a:gd name="connsiteX13" fmla="*/ 42721 w 4268150"/>
                  <a:gd name="connsiteY13" fmla="*/ 3335880 h 3335880"/>
                  <a:gd name="connsiteX14" fmla="*/ 0 w 4268150"/>
                  <a:gd name="connsiteY14" fmla="*/ 3293160 h 3335880"/>
                  <a:gd name="connsiteX15" fmla="*/ 42721 w 4268150"/>
                  <a:gd name="connsiteY15" fmla="*/ 3250425 h 3335880"/>
                  <a:gd name="connsiteX16" fmla="*/ 1358636 w 4268150"/>
                  <a:gd name="connsiteY16" fmla="*/ 3250425 h 3335880"/>
                  <a:gd name="connsiteX17" fmla="*/ 2078563 w 4268150"/>
                  <a:gd name="connsiteY17" fmla="*/ 2663621 h 3335880"/>
                  <a:gd name="connsiteX18" fmla="*/ 2088786 w 4268150"/>
                  <a:gd name="connsiteY18" fmla="*/ 2562189 h 3335880"/>
                  <a:gd name="connsiteX19" fmla="*/ 2089216 w 4268150"/>
                  <a:gd name="connsiteY19" fmla="*/ 2562189 h 3335880"/>
                  <a:gd name="connsiteX20" fmla="*/ 2089216 w 4268150"/>
                  <a:gd name="connsiteY20" fmla="*/ 328785 h 3335880"/>
                  <a:gd name="connsiteX21" fmla="*/ 2077018 w 4268150"/>
                  <a:gd name="connsiteY21" fmla="*/ 301948 h 3335880"/>
                  <a:gd name="connsiteX22" fmla="*/ 2032639 w 4268150"/>
                  <a:gd name="connsiteY22" fmla="*/ 244890 h 3335880"/>
                  <a:gd name="connsiteX23" fmla="*/ 2032639 w 4268150"/>
                  <a:gd name="connsiteY23" fmla="*/ 42016 h 3335880"/>
                  <a:gd name="connsiteX24" fmla="*/ 2134076 w 4268150"/>
                  <a:gd name="connsiteY24" fmla="*/ 0 h 3335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4268150" h="3335880">
                    <a:moveTo>
                      <a:pt x="2134076" y="0"/>
                    </a:moveTo>
                    <a:cubicBezTo>
                      <a:pt x="2170789" y="0"/>
                      <a:pt x="2207501" y="14005"/>
                      <a:pt x="2235512" y="42016"/>
                    </a:cubicBezTo>
                    <a:lnTo>
                      <a:pt x="2235512" y="42017"/>
                    </a:lnTo>
                    <a:cubicBezTo>
                      <a:pt x="2291533" y="98039"/>
                      <a:pt x="2291533" y="188868"/>
                      <a:pt x="2235512" y="244890"/>
                    </a:cubicBezTo>
                    <a:cubicBezTo>
                      <a:pt x="2218606" y="261796"/>
                      <a:pt x="2203813" y="280815"/>
                      <a:pt x="2191134" y="301948"/>
                    </a:cubicBezTo>
                    <a:lnTo>
                      <a:pt x="2178932" y="328791"/>
                    </a:lnTo>
                    <a:lnTo>
                      <a:pt x="2178932" y="2562189"/>
                    </a:lnTo>
                    <a:lnTo>
                      <a:pt x="2179379" y="2562189"/>
                    </a:lnTo>
                    <a:lnTo>
                      <a:pt x="2189601" y="2663621"/>
                    </a:lnTo>
                    <a:cubicBezTo>
                      <a:pt x="2258116" y="2998536"/>
                      <a:pt x="2554374" y="3250425"/>
                      <a:pt x="2909514" y="3250425"/>
                    </a:cubicBezTo>
                    <a:lnTo>
                      <a:pt x="4225430" y="3250425"/>
                    </a:lnTo>
                    <a:cubicBezTo>
                      <a:pt x="4251065" y="3250425"/>
                      <a:pt x="4268150" y="3267510"/>
                      <a:pt x="4268150" y="3293160"/>
                    </a:cubicBezTo>
                    <a:cubicBezTo>
                      <a:pt x="4268150" y="3318795"/>
                      <a:pt x="4251065" y="3335880"/>
                      <a:pt x="4225430" y="3335880"/>
                    </a:cubicBezTo>
                    <a:lnTo>
                      <a:pt x="42721" y="3335880"/>
                    </a:lnTo>
                    <a:cubicBezTo>
                      <a:pt x="17085" y="3335880"/>
                      <a:pt x="0" y="3318795"/>
                      <a:pt x="0" y="3293160"/>
                    </a:cubicBezTo>
                    <a:cubicBezTo>
                      <a:pt x="0" y="3267510"/>
                      <a:pt x="17085" y="3250425"/>
                      <a:pt x="42721" y="3250425"/>
                    </a:cubicBezTo>
                    <a:lnTo>
                      <a:pt x="1358636" y="3250425"/>
                    </a:lnTo>
                    <a:cubicBezTo>
                      <a:pt x="1713776" y="3250425"/>
                      <a:pt x="2010045" y="2998536"/>
                      <a:pt x="2078563" y="2663621"/>
                    </a:cubicBezTo>
                    <a:lnTo>
                      <a:pt x="2088786" y="2562189"/>
                    </a:lnTo>
                    <a:lnTo>
                      <a:pt x="2089216" y="2562189"/>
                    </a:lnTo>
                    <a:lnTo>
                      <a:pt x="2089216" y="328785"/>
                    </a:lnTo>
                    <a:lnTo>
                      <a:pt x="2077018" y="301948"/>
                    </a:lnTo>
                    <a:cubicBezTo>
                      <a:pt x="2064338" y="280815"/>
                      <a:pt x="2049545" y="261796"/>
                      <a:pt x="2032639" y="244890"/>
                    </a:cubicBezTo>
                    <a:cubicBezTo>
                      <a:pt x="1976617" y="188868"/>
                      <a:pt x="1976617" y="98038"/>
                      <a:pt x="2032639" y="42016"/>
                    </a:cubicBezTo>
                    <a:cubicBezTo>
                      <a:pt x="2060650" y="14005"/>
                      <a:pt x="2097363" y="0"/>
                      <a:pt x="2134076" y="0"/>
                    </a:cubicBezTo>
                    <a:close/>
                  </a:path>
                </a:pathLst>
              </a:custGeom>
              <a:solidFill>
                <a:srgbClr val="3D8E92"/>
              </a:solidFill>
              <a:ln w="0" cap="flat">
                <a:noFill/>
                <a:prstDash val="solid"/>
                <a:miter/>
              </a:ln>
            </p:spPr>
            <p:txBody>
              <a:bodyPr rtlCol="0" anchor="ctr"/>
              <a:lstStyle/>
              <a:p>
                <a:endParaRPr lang="en-US" b="1">
                  <a:latin typeface="Adobe Arabic" panose="02040503050201020203" pitchFamily="18" charset="-78"/>
                  <a:cs typeface="Adobe Arabic" panose="02040503050201020203" pitchFamily="18" charset="-78"/>
                </a:endParaRPr>
              </a:p>
            </p:txBody>
          </p:sp>
        </p:grpSp>
        <p:sp>
          <p:nvSpPr>
            <p:cNvPr id="54" name="TextBox 27">
              <a:extLst>
                <a:ext uri="{FF2B5EF4-FFF2-40B4-BE49-F238E27FC236}">
                  <a16:creationId xmlns:a16="http://schemas.microsoft.com/office/drawing/2014/main" id="{697F804B-30B8-112B-8836-A084BEDEEBA2}"/>
                </a:ext>
              </a:extLst>
            </p:cNvPr>
            <p:cNvSpPr txBox="1"/>
            <p:nvPr/>
          </p:nvSpPr>
          <p:spPr>
            <a:xfrm rot="10800000" flipV="1">
              <a:off x="5813560" y="4897196"/>
              <a:ext cx="1441062" cy="729430"/>
            </a:xfrm>
            <a:prstGeom prst="rect">
              <a:avLst/>
            </a:prstGeom>
            <a:noFill/>
          </p:spPr>
          <p:txBody>
            <a:bodyPr wrap="square" rtlCol="0">
              <a:spAutoFit/>
            </a:bodyPr>
            <a:lstStyle/>
            <a:p>
              <a:pPr algn="ctr">
                <a:lnSpc>
                  <a:spcPct val="115000"/>
                </a:lnSpc>
              </a:pPr>
              <a:r>
                <a:rPr lang="ar-EG" b="1" dirty="0">
                  <a:latin typeface="Adobe Arabic" panose="02040503050201020203" pitchFamily="18" charset="-78"/>
                  <a:ea typeface="Calibri" panose="020F0502020204030204" pitchFamily="34" charset="0"/>
                  <a:cs typeface="Adobe Arabic" panose="02040503050201020203" pitchFamily="18" charset="-78"/>
                </a:rPr>
                <a:t>تعزيز الدافعية الذاتية</a:t>
              </a:r>
              <a:endParaRPr lang="en-US" b="1" dirty="0">
                <a:latin typeface="Adobe Arabic" panose="02040503050201020203" pitchFamily="18" charset="-78"/>
                <a:ea typeface="Calibri" panose="020F0502020204030204" pitchFamily="34" charset="0"/>
                <a:cs typeface="Adobe Arabic" panose="02040503050201020203" pitchFamily="18" charset="-78"/>
              </a:endParaRPr>
            </a:p>
          </p:txBody>
        </p:sp>
        <p:sp>
          <p:nvSpPr>
            <p:cNvPr id="55" name="TextBox 48">
              <a:extLst>
                <a:ext uri="{FF2B5EF4-FFF2-40B4-BE49-F238E27FC236}">
                  <a16:creationId xmlns:a16="http://schemas.microsoft.com/office/drawing/2014/main" id="{2CDF2594-C951-6993-6A5C-4E1E32157005}"/>
                </a:ext>
              </a:extLst>
            </p:cNvPr>
            <p:cNvSpPr txBox="1"/>
            <p:nvPr/>
          </p:nvSpPr>
          <p:spPr>
            <a:xfrm>
              <a:off x="6347439" y="3426390"/>
              <a:ext cx="348173" cy="369332"/>
            </a:xfrm>
            <a:prstGeom prst="rect">
              <a:avLst/>
            </a:prstGeom>
            <a:noFill/>
          </p:spPr>
          <p:txBody>
            <a:bodyPr wrap="non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b="1" dirty="0">
                  <a:latin typeface="Adobe Arabic" panose="02040503050201020203" pitchFamily="18" charset="-78"/>
                  <a:cs typeface="Adobe Arabic" panose="02040503050201020203" pitchFamily="18" charset="-78"/>
                </a:rPr>
                <a:t>04</a:t>
              </a:r>
            </a:p>
          </p:txBody>
        </p:sp>
      </p:grpSp>
      <p:grpSp>
        <p:nvGrpSpPr>
          <p:cNvPr id="58" name="Group 57">
            <a:extLst>
              <a:ext uri="{FF2B5EF4-FFF2-40B4-BE49-F238E27FC236}">
                <a16:creationId xmlns:a16="http://schemas.microsoft.com/office/drawing/2014/main" id="{35D22655-F1B6-87EF-98CF-477B82D85DF6}"/>
              </a:ext>
            </a:extLst>
          </p:cNvPr>
          <p:cNvGrpSpPr/>
          <p:nvPr/>
        </p:nvGrpSpPr>
        <p:grpSpPr>
          <a:xfrm>
            <a:off x="5103679" y="2033408"/>
            <a:ext cx="1441062" cy="2508587"/>
            <a:chOff x="4878138" y="1317768"/>
            <a:chExt cx="1441062" cy="2508587"/>
          </a:xfrm>
        </p:grpSpPr>
        <p:grpSp>
          <p:nvGrpSpPr>
            <p:cNvPr id="59" name="Group 58">
              <a:extLst>
                <a:ext uri="{FF2B5EF4-FFF2-40B4-BE49-F238E27FC236}">
                  <a16:creationId xmlns:a16="http://schemas.microsoft.com/office/drawing/2014/main" id="{260269BC-038D-7F2F-ADE1-90D01237684F}"/>
                </a:ext>
              </a:extLst>
            </p:cNvPr>
            <p:cNvGrpSpPr/>
            <p:nvPr/>
          </p:nvGrpSpPr>
          <p:grpSpPr>
            <a:xfrm>
              <a:off x="5039314" y="1968756"/>
              <a:ext cx="1220716" cy="1857599"/>
              <a:chOff x="3519433" y="2277675"/>
              <a:chExt cx="1220716" cy="1857599"/>
            </a:xfrm>
          </p:grpSpPr>
          <p:sp>
            <p:nvSpPr>
              <p:cNvPr id="62" name="Freeform 8">
                <a:extLst>
                  <a:ext uri="{FF2B5EF4-FFF2-40B4-BE49-F238E27FC236}">
                    <a16:creationId xmlns:a16="http://schemas.microsoft.com/office/drawing/2014/main" id="{B184692A-D78D-E634-0F29-6BF8534D1651}"/>
                  </a:ext>
                </a:extLst>
              </p:cNvPr>
              <p:cNvSpPr/>
              <p:nvPr/>
            </p:nvSpPr>
            <p:spPr>
              <a:xfrm>
                <a:off x="3519433" y="2914430"/>
                <a:ext cx="1220716" cy="1220844"/>
              </a:xfrm>
              <a:custGeom>
                <a:avLst/>
                <a:gdLst>
                  <a:gd name="connsiteX0" fmla="*/ 147811 w 295622"/>
                  <a:gd name="connsiteY0" fmla="*/ 295654 h 295653"/>
                  <a:gd name="connsiteX1" fmla="*/ 0 w 295622"/>
                  <a:gd name="connsiteY1" fmla="*/ 147827 h 295653"/>
                  <a:gd name="connsiteX2" fmla="*/ 147811 w 295622"/>
                  <a:gd name="connsiteY2" fmla="*/ 0 h 295653"/>
                  <a:gd name="connsiteX3" fmla="*/ 295623 w 295622"/>
                  <a:gd name="connsiteY3" fmla="*/ 147827 h 295653"/>
                  <a:gd name="connsiteX4" fmla="*/ 147811 w 295622"/>
                  <a:gd name="connsiteY4" fmla="*/ 295654 h 295653"/>
                  <a:gd name="connsiteX5" fmla="*/ 147811 w 295622"/>
                  <a:gd name="connsiteY5" fmla="*/ 5797 h 295653"/>
                  <a:gd name="connsiteX6" fmla="*/ 5797 w 295622"/>
                  <a:gd name="connsiteY6" fmla="*/ 147827 h 295653"/>
                  <a:gd name="connsiteX7" fmla="*/ 147811 w 295622"/>
                  <a:gd name="connsiteY7" fmla="*/ 289857 h 295653"/>
                  <a:gd name="connsiteX8" fmla="*/ 289826 w 295622"/>
                  <a:gd name="connsiteY8" fmla="*/ 147827 h 295653"/>
                  <a:gd name="connsiteX9" fmla="*/ 147811 w 295622"/>
                  <a:gd name="connsiteY9" fmla="*/ 5797 h 2956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622" h="295653">
                    <a:moveTo>
                      <a:pt x="147811" y="295654"/>
                    </a:moveTo>
                    <a:cubicBezTo>
                      <a:pt x="66370" y="295654"/>
                      <a:pt x="0" y="229276"/>
                      <a:pt x="0" y="147827"/>
                    </a:cubicBezTo>
                    <a:cubicBezTo>
                      <a:pt x="0" y="66377"/>
                      <a:pt x="66370" y="0"/>
                      <a:pt x="147811" y="0"/>
                    </a:cubicBezTo>
                    <a:cubicBezTo>
                      <a:pt x="229253" y="0"/>
                      <a:pt x="295623" y="66377"/>
                      <a:pt x="295623" y="147827"/>
                    </a:cubicBezTo>
                    <a:cubicBezTo>
                      <a:pt x="295623" y="229276"/>
                      <a:pt x="229253" y="295654"/>
                      <a:pt x="147811" y="295654"/>
                    </a:cubicBezTo>
                    <a:close/>
                    <a:moveTo>
                      <a:pt x="147811" y="5797"/>
                    </a:moveTo>
                    <a:cubicBezTo>
                      <a:pt x="69558" y="5797"/>
                      <a:pt x="5797" y="69566"/>
                      <a:pt x="5797" y="147827"/>
                    </a:cubicBezTo>
                    <a:cubicBezTo>
                      <a:pt x="5797" y="226088"/>
                      <a:pt x="69558" y="289857"/>
                      <a:pt x="147811" y="289857"/>
                    </a:cubicBezTo>
                    <a:cubicBezTo>
                      <a:pt x="226064" y="289857"/>
                      <a:pt x="289826" y="226088"/>
                      <a:pt x="289826" y="147827"/>
                    </a:cubicBezTo>
                    <a:cubicBezTo>
                      <a:pt x="289826" y="69566"/>
                      <a:pt x="226064" y="5797"/>
                      <a:pt x="147811" y="5797"/>
                    </a:cubicBezTo>
                    <a:close/>
                  </a:path>
                </a:pathLst>
              </a:custGeom>
              <a:solidFill>
                <a:srgbClr val="3D8E92"/>
              </a:solidFill>
              <a:ln w="0" cap="flat">
                <a:noFill/>
                <a:prstDash val="solid"/>
                <a:miter/>
              </a:ln>
            </p:spPr>
            <p:txBody>
              <a:bodyPr rtlCol="0" anchor="ctr"/>
              <a:lstStyle/>
              <a:p>
                <a:endParaRPr lang="en-US" b="1" dirty="0">
                  <a:latin typeface="Adobe Arabic" panose="02040503050201020203" pitchFamily="18" charset="-78"/>
                  <a:cs typeface="Adobe Arabic" panose="02040503050201020203" pitchFamily="18" charset="-78"/>
                </a:endParaRPr>
              </a:p>
            </p:txBody>
          </p:sp>
          <p:sp>
            <p:nvSpPr>
              <p:cNvPr id="63" name="Freeform 3">
                <a:extLst>
                  <a:ext uri="{FF2B5EF4-FFF2-40B4-BE49-F238E27FC236}">
                    <a16:creationId xmlns:a16="http://schemas.microsoft.com/office/drawing/2014/main" id="{A5D79780-F1CE-218F-CF05-C0828B223E6D}"/>
                  </a:ext>
                </a:extLst>
              </p:cNvPr>
              <p:cNvSpPr/>
              <p:nvPr/>
            </p:nvSpPr>
            <p:spPr>
              <a:xfrm rot="10800000">
                <a:off x="3532452" y="2277675"/>
                <a:ext cx="1195584" cy="951084"/>
              </a:xfrm>
              <a:custGeom>
                <a:avLst/>
                <a:gdLst>
                  <a:gd name="connsiteX0" fmla="*/ 148101 w 289536"/>
                  <a:gd name="connsiteY0" fmla="*/ 174383 h 230325"/>
                  <a:gd name="connsiteX1" fmla="*/ 148101 w 289536"/>
                  <a:gd name="connsiteY1" fmla="*/ 28006 h 230325"/>
                  <a:gd name="connsiteX2" fmla="*/ 152738 w 289536"/>
                  <a:gd name="connsiteY2" fmla="*/ 14092 h 230325"/>
                  <a:gd name="connsiteX3" fmla="*/ 153898 w 289536"/>
                  <a:gd name="connsiteY3" fmla="*/ 7426 h 230325"/>
                  <a:gd name="connsiteX4" fmla="*/ 146652 w 289536"/>
                  <a:gd name="connsiteY4" fmla="*/ 179 h 230325"/>
                  <a:gd name="connsiteX5" fmla="*/ 135928 w 289536"/>
                  <a:gd name="connsiteY5" fmla="*/ 9165 h 230325"/>
                  <a:gd name="connsiteX6" fmla="*/ 137667 w 289536"/>
                  <a:gd name="connsiteY6" fmla="*/ 14382 h 230325"/>
                  <a:gd name="connsiteX7" fmla="*/ 142015 w 289536"/>
                  <a:gd name="connsiteY7" fmla="*/ 29455 h 230325"/>
                  <a:gd name="connsiteX8" fmla="*/ 142015 w 289536"/>
                  <a:gd name="connsiteY8" fmla="*/ 174673 h 230325"/>
                  <a:gd name="connsiteX9" fmla="*/ 92165 w 289536"/>
                  <a:gd name="connsiteY9" fmla="*/ 224528 h 230325"/>
                  <a:gd name="connsiteX10" fmla="*/ 2898 w 289536"/>
                  <a:gd name="connsiteY10" fmla="*/ 224528 h 230325"/>
                  <a:gd name="connsiteX11" fmla="*/ 0 w 289536"/>
                  <a:gd name="connsiteY11" fmla="*/ 227427 h 230325"/>
                  <a:gd name="connsiteX12" fmla="*/ 0 w 289536"/>
                  <a:gd name="connsiteY12" fmla="*/ 227427 h 230325"/>
                  <a:gd name="connsiteX13" fmla="*/ 2898 w 289536"/>
                  <a:gd name="connsiteY13" fmla="*/ 230325 h 230325"/>
                  <a:gd name="connsiteX14" fmla="*/ 286638 w 289536"/>
                  <a:gd name="connsiteY14" fmla="*/ 230325 h 230325"/>
                  <a:gd name="connsiteX15" fmla="*/ 289536 w 289536"/>
                  <a:gd name="connsiteY15" fmla="*/ 227427 h 230325"/>
                  <a:gd name="connsiteX16" fmla="*/ 289536 w 289536"/>
                  <a:gd name="connsiteY16" fmla="*/ 227427 h 230325"/>
                  <a:gd name="connsiteX17" fmla="*/ 286638 w 289536"/>
                  <a:gd name="connsiteY17" fmla="*/ 224528 h 230325"/>
                  <a:gd name="connsiteX18" fmla="*/ 197371 w 289536"/>
                  <a:gd name="connsiteY18" fmla="*/ 224528 h 230325"/>
                  <a:gd name="connsiteX19" fmla="*/ 147522 w 289536"/>
                  <a:gd name="connsiteY19" fmla="*/ 174673 h 230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89536" h="230325">
                    <a:moveTo>
                      <a:pt x="148101" y="174383"/>
                    </a:moveTo>
                    <a:lnTo>
                      <a:pt x="148101" y="28006"/>
                    </a:lnTo>
                    <a:cubicBezTo>
                      <a:pt x="148101" y="23078"/>
                      <a:pt x="150130" y="18151"/>
                      <a:pt x="152738" y="14092"/>
                    </a:cubicBezTo>
                    <a:cubicBezTo>
                      <a:pt x="153898" y="12354"/>
                      <a:pt x="154477" y="10035"/>
                      <a:pt x="153898" y="7426"/>
                    </a:cubicBezTo>
                    <a:cubicBezTo>
                      <a:pt x="153318" y="3947"/>
                      <a:pt x="150420" y="1049"/>
                      <a:pt x="146652" y="179"/>
                    </a:cubicBezTo>
                    <a:cubicBezTo>
                      <a:pt x="140855" y="-980"/>
                      <a:pt x="135928" y="3658"/>
                      <a:pt x="135928" y="9165"/>
                    </a:cubicBezTo>
                    <a:cubicBezTo>
                      <a:pt x="135928" y="14672"/>
                      <a:pt x="136508" y="12933"/>
                      <a:pt x="137667" y="14382"/>
                    </a:cubicBezTo>
                    <a:cubicBezTo>
                      <a:pt x="140855" y="18730"/>
                      <a:pt x="142015" y="23948"/>
                      <a:pt x="142015" y="29455"/>
                    </a:cubicBezTo>
                    <a:lnTo>
                      <a:pt x="142015" y="174673"/>
                    </a:lnTo>
                    <a:cubicBezTo>
                      <a:pt x="142015" y="202210"/>
                      <a:pt x="119698" y="224528"/>
                      <a:pt x="92165" y="224528"/>
                    </a:cubicBezTo>
                    <a:lnTo>
                      <a:pt x="2898" y="224528"/>
                    </a:lnTo>
                    <a:cubicBezTo>
                      <a:pt x="1159" y="224528"/>
                      <a:pt x="0" y="225687"/>
                      <a:pt x="0" y="227427"/>
                    </a:cubicBezTo>
                    <a:lnTo>
                      <a:pt x="0" y="227427"/>
                    </a:lnTo>
                    <a:cubicBezTo>
                      <a:pt x="0" y="229166"/>
                      <a:pt x="1159" y="230325"/>
                      <a:pt x="2898" y="230325"/>
                    </a:cubicBezTo>
                    <a:lnTo>
                      <a:pt x="286638" y="230325"/>
                    </a:lnTo>
                    <a:cubicBezTo>
                      <a:pt x="288377" y="230325"/>
                      <a:pt x="289536" y="229166"/>
                      <a:pt x="289536" y="227427"/>
                    </a:cubicBezTo>
                    <a:lnTo>
                      <a:pt x="289536" y="227427"/>
                    </a:lnTo>
                    <a:cubicBezTo>
                      <a:pt x="289536" y="225687"/>
                      <a:pt x="288377" y="224528"/>
                      <a:pt x="286638" y="224528"/>
                    </a:cubicBezTo>
                    <a:lnTo>
                      <a:pt x="197371" y="224528"/>
                    </a:lnTo>
                    <a:cubicBezTo>
                      <a:pt x="169838" y="224528"/>
                      <a:pt x="147522" y="202210"/>
                      <a:pt x="147522" y="174673"/>
                    </a:cubicBezTo>
                    <a:close/>
                  </a:path>
                </a:pathLst>
              </a:custGeom>
              <a:solidFill>
                <a:srgbClr val="3D8E92"/>
              </a:solidFill>
              <a:ln w="0" cap="flat">
                <a:noFill/>
                <a:prstDash val="solid"/>
                <a:miter/>
              </a:ln>
            </p:spPr>
            <p:txBody>
              <a:bodyPr rtlCol="0" anchor="ctr"/>
              <a:lstStyle/>
              <a:p>
                <a:endParaRPr lang="en-US" b="1">
                  <a:latin typeface="Adobe Arabic" panose="02040503050201020203" pitchFamily="18" charset="-78"/>
                  <a:cs typeface="Adobe Arabic" panose="02040503050201020203" pitchFamily="18" charset="-78"/>
                </a:endParaRPr>
              </a:p>
            </p:txBody>
          </p:sp>
        </p:grpSp>
        <p:sp>
          <p:nvSpPr>
            <p:cNvPr id="60" name="TextBox 59">
              <a:extLst>
                <a:ext uri="{FF2B5EF4-FFF2-40B4-BE49-F238E27FC236}">
                  <a16:creationId xmlns:a16="http://schemas.microsoft.com/office/drawing/2014/main" id="{77A88A9E-ED34-1A6B-84B2-45B501392F88}"/>
                </a:ext>
              </a:extLst>
            </p:cNvPr>
            <p:cNvSpPr txBox="1"/>
            <p:nvPr/>
          </p:nvSpPr>
          <p:spPr>
            <a:xfrm rot="10800000" flipV="1">
              <a:off x="4878138" y="1317768"/>
              <a:ext cx="1441062" cy="729430"/>
            </a:xfrm>
            <a:prstGeom prst="rect">
              <a:avLst/>
            </a:prstGeom>
            <a:noFill/>
          </p:spPr>
          <p:txBody>
            <a:bodyPr wrap="square" rtlCol="0">
              <a:spAutoFit/>
            </a:bodyPr>
            <a:lstStyle/>
            <a:p>
              <a:pPr algn="ctr">
                <a:lnSpc>
                  <a:spcPct val="115000"/>
                </a:lnSpc>
              </a:pPr>
              <a:r>
                <a:rPr lang="ar-EG" b="1" dirty="0">
                  <a:latin typeface="Adobe Arabic" panose="02040503050201020203" pitchFamily="18" charset="-78"/>
                  <a:ea typeface="Calibri" panose="020F0502020204030204" pitchFamily="34" charset="0"/>
                  <a:cs typeface="Adobe Arabic" panose="02040503050201020203" pitchFamily="18" charset="-78"/>
                </a:rPr>
                <a:t>تحسين العلاقات بين الزملاء</a:t>
              </a:r>
              <a:endParaRPr lang="en-US" b="1" dirty="0">
                <a:latin typeface="Adobe Arabic" panose="02040503050201020203" pitchFamily="18" charset="-78"/>
                <a:ea typeface="Calibri" panose="020F0502020204030204" pitchFamily="34" charset="0"/>
                <a:cs typeface="Adobe Arabic" panose="02040503050201020203" pitchFamily="18" charset="-78"/>
              </a:endParaRPr>
            </a:p>
          </p:txBody>
        </p:sp>
        <p:sp>
          <p:nvSpPr>
            <p:cNvPr id="61" name="TextBox 48">
              <a:extLst>
                <a:ext uri="{FF2B5EF4-FFF2-40B4-BE49-F238E27FC236}">
                  <a16:creationId xmlns:a16="http://schemas.microsoft.com/office/drawing/2014/main" id="{29D43BD3-E5E9-AF57-3CD5-8B49AB427CDB}"/>
                </a:ext>
              </a:extLst>
            </p:cNvPr>
            <p:cNvSpPr txBox="1"/>
            <p:nvPr/>
          </p:nvSpPr>
          <p:spPr>
            <a:xfrm>
              <a:off x="5475585" y="3074254"/>
              <a:ext cx="348173" cy="369332"/>
            </a:xfrm>
            <a:prstGeom prst="rect">
              <a:avLst/>
            </a:prstGeom>
            <a:noFill/>
          </p:spPr>
          <p:txBody>
            <a:bodyPr wrap="non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b="1" dirty="0">
                  <a:latin typeface="Adobe Arabic" panose="02040503050201020203" pitchFamily="18" charset="-78"/>
                  <a:cs typeface="Adobe Arabic" panose="02040503050201020203" pitchFamily="18" charset="-78"/>
                </a:rPr>
                <a:t>05</a:t>
              </a:r>
            </a:p>
          </p:txBody>
        </p:sp>
      </p:grpSp>
      <p:grpSp>
        <p:nvGrpSpPr>
          <p:cNvPr id="64" name="Group 63">
            <a:extLst>
              <a:ext uri="{FF2B5EF4-FFF2-40B4-BE49-F238E27FC236}">
                <a16:creationId xmlns:a16="http://schemas.microsoft.com/office/drawing/2014/main" id="{A1358067-75D2-9D95-7A6A-30B94807A4BF}"/>
              </a:ext>
            </a:extLst>
          </p:cNvPr>
          <p:cNvGrpSpPr/>
          <p:nvPr/>
        </p:nvGrpSpPr>
        <p:grpSpPr>
          <a:xfrm>
            <a:off x="4020851" y="3726902"/>
            <a:ext cx="1881943" cy="2434334"/>
            <a:chOff x="3795310" y="3011262"/>
            <a:chExt cx="1881943" cy="2434334"/>
          </a:xfrm>
        </p:grpSpPr>
        <p:grpSp>
          <p:nvGrpSpPr>
            <p:cNvPr id="65" name="Group 64">
              <a:extLst>
                <a:ext uri="{FF2B5EF4-FFF2-40B4-BE49-F238E27FC236}">
                  <a16:creationId xmlns:a16="http://schemas.microsoft.com/office/drawing/2014/main" id="{BB424AF5-18AC-E7B1-0E94-02AF21EB8B63}"/>
                </a:ext>
              </a:extLst>
            </p:cNvPr>
            <p:cNvGrpSpPr/>
            <p:nvPr/>
          </p:nvGrpSpPr>
          <p:grpSpPr>
            <a:xfrm>
              <a:off x="4153696" y="3011262"/>
              <a:ext cx="1220716" cy="1859387"/>
              <a:chOff x="2633815" y="3320181"/>
              <a:chExt cx="1220716" cy="1859387"/>
            </a:xfrm>
          </p:grpSpPr>
          <p:sp>
            <p:nvSpPr>
              <p:cNvPr id="68" name="Freeform 6">
                <a:extLst>
                  <a:ext uri="{FF2B5EF4-FFF2-40B4-BE49-F238E27FC236}">
                    <a16:creationId xmlns:a16="http://schemas.microsoft.com/office/drawing/2014/main" id="{498270A4-350F-F837-944C-69E5E398E200}"/>
                  </a:ext>
                </a:extLst>
              </p:cNvPr>
              <p:cNvSpPr/>
              <p:nvPr/>
            </p:nvSpPr>
            <p:spPr>
              <a:xfrm>
                <a:off x="2633815" y="3320181"/>
                <a:ext cx="1220716" cy="1220844"/>
              </a:xfrm>
              <a:custGeom>
                <a:avLst/>
                <a:gdLst>
                  <a:gd name="connsiteX0" fmla="*/ 147811 w 295622"/>
                  <a:gd name="connsiteY0" fmla="*/ 295653 h 295653"/>
                  <a:gd name="connsiteX1" fmla="*/ 0 w 295622"/>
                  <a:gd name="connsiteY1" fmla="*/ 147827 h 295653"/>
                  <a:gd name="connsiteX2" fmla="*/ 147811 w 295622"/>
                  <a:gd name="connsiteY2" fmla="*/ 0 h 295653"/>
                  <a:gd name="connsiteX3" fmla="*/ 295623 w 295622"/>
                  <a:gd name="connsiteY3" fmla="*/ 147827 h 295653"/>
                  <a:gd name="connsiteX4" fmla="*/ 147811 w 295622"/>
                  <a:gd name="connsiteY4" fmla="*/ 295653 h 295653"/>
                  <a:gd name="connsiteX5" fmla="*/ 147811 w 295622"/>
                  <a:gd name="connsiteY5" fmla="*/ 6087 h 295653"/>
                  <a:gd name="connsiteX6" fmla="*/ 5797 w 295622"/>
                  <a:gd name="connsiteY6" fmla="*/ 148117 h 295653"/>
                  <a:gd name="connsiteX7" fmla="*/ 147811 w 295622"/>
                  <a:gd name="connsiteY7" fmla="*/ 290146 h 295653"/>
                  <a:gd name="connsiteX8" fmla="*/ 289826 w 295622"/>
                  <a:gd name="connsiteY8" fmla="*/ 148117 h 295653"/>
                  <a:gd name="connsiteX9" fmla="*/ 147811 w 295622"/>
                  <a:gd name="connsiteY9" fmla="*/ 6087 h 2956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622" h="295653">
                    <a:moveTo>
                      <a:pt x="147811" y="295653"/>
                    </a:moveTo>
                    <a:cubicBezTo>
                      <a:pt x="66370" y="295653"/>
                      <a:pt x="0" y="229277"/>
                      <a:pt x="0" y="147827"/>
                    </a:cubicBezTo>
                    <a:cubicBezTo>
                      <a:pt x="0" y="66377"/>
                      <a:pt x="66370" y="0"/>
                      <a:pt x="147811" y="0"/>
                    </a:cubicBezTo>
                    <a:cubicBezTo>
                      <a:pt x="229252" y="0"/>
                      <a:pt x="295623" y="66377"/>
                      <a:pt x="295623" y="147827"/>
                    </a:cubicBezTo>
                    <a:cubicBezTo>
                      <a:pt x="295623" y="229277"/>
                      <a:pt x="229252" y="295653"/>
                      <a:pt x="147811" y="295653"/>
                    </a:cubicBezTo>
                    <a:close/>
                    <a:moveTo>
                      <a:pt x="147811" y="6087"/>
                    </a:moveTo>
                    <a:cubicBezTo>
                      <a:pt x="69558" y="6087"/>
                      <a:pt x="5797" y="69856"/>
                      <a:pt x="5797" y="148117"/>
                    </a:cubicBezTo>
                    <a:cubicBezTo>
                      <a:pt x="5797" y="226378"/>
                      <a:pt x="69558" y="290146"/>
                      <a:pt x="147811" y="290146"/>
                    </a:cubicBezTo>
                    <a:cubicBezTo>
                      <a:pt x="226064" y="290146"/>
                      <a:pt x="289826" y="226378"/>
                      <a:pt x="289826" y="148117"/>
                    </a:cubicBezTo>
                    <a:cubicBezTo>
                      <a:pt x="289826" y="69856"/>
                      <a:pt x="226064" y="6087"/>
                      <a:pt x="147811" y="6087"/>
                    </a:cubicBezTo>
                    <a:close/>
                  </a:path>
                </a:pathLst>
              </a:custGeom>
              <a:solidFill>
                <a:srgbClr val="FFCC5E"/>
              </a:solidFill>
              <a:ln w="0" cap="flat">
                <a:noFill/>
                <a:prstDash val="solid"/>
                <a:miter/>
              </a:ln>
            </p:spPr>
            <p:txBody>
              <a:bodyPr rtlCol="0" anchor="ctr"/>
              <a:lstStyle/>
              <a:p>
                <a:endParaRPr lang="en-US" b="1">
                  <a:latin typeface="Adobe Arabic" panose="02040503050201020203" pitchFamily="18" charset="-78"/>
                  <a:cs typeface="Adobe Arabic" panose="02040503050201020203" pitchFamily="18" charset="-78"/>
                </a:endParaRPr>
              </a:p>
            </p:txBody>
          </p:sp>
          <p:sp>
            <p:nvSpPr>
              <p:cNvPr id="69" name="Freeform: Shape 68">
                <a:extLst>
                  <a:ext uri="{FF2B5EF4-FFF2-40B4-BE49-F238E27FC236}">
                    <a16:creationId xmlns:a16="http://schemas.microsoft.com/office/drawing/2014/main" id="{44E45B45-D362-C133-E4DE-74087B262DF1}"/>
                  </a:ext>
                </a:extLst>
              </p:cNvPr>
              <p:cNvSpPr/>
              <p:nvPr/>
            </p:nvSpPr>
            <p:spPr>
              <a:xfrm>
                <a:off x="2645257" y="4227895"/>
                <a:ext cx="1199262" cy="951673"/>
              </a:xfrm>
              <a:custGeom>
                <a:avLst/>
                <a:gdLst>
                  <a:gd name="connsiteX0" fmla="*/ 2134076 w 4268150"/>
                  <a:gd name="connsiteY0" fmla="*/ 0 h 3335880"/>
                  <a:gd name="connsiteX1" fmla="*/ 2235512 w 4268150"/>
                  <a:gd name="connsiteY1" fmla="*/ 42016 h 3335880"/>
                  <a:gd name="connsiteX2" fmla="*/ 2235512 w 4268150"/>
                  <a:gd name="connsiteY2" fmla="*/ 42017 h 3335880"/>
                  <a:gd name="connsiteX3" fmla="*/ 2235512 w 4268150"/>
                  <a:gd name="connsiteY3" fmla="*/ 244890 h 3335880"/>
                  <a:gd name="connsiteX4" fmla="*/ 2191134 w 4268150"/>
                  <a:gd name="connsiteY4" fmla="*/ 301948 h 3335880"/>
                  <a:gd name="connsiteX5" fmla="*/ 2178932 w 4268150"/>
                  <a:gd name="connsiteY5" fmla="*/ 328791 h 3335880"/>
                  <a:gd name="connsiteX6" fmla="*/ 2178932 w 4268150"/>
                  <a:gd name="connsiteY6" fmla="*/ 2562189 h 3335880"/>
                  <a:gd name="connsiteX7" fmla="*/ 2179379 w 4268150"/>
                  <a:gd name="connsiteY7" fmla="*/ 2562189 h 3335880"/>
                  <a:gd name="connsiteX8" fmla="*/ 2189601 w 4268150"/>
                  <a:gd name="connsiteY8" fmla="*/ 2663621 h 3335880"/>
                  <a:gd name="connsiteX9" fmla="*/ 2909514 w 4268150"/>
                  <a:gd name="connsiteY9" fmla="*/ 3250425 h 3335880"/>
                  <a:gd name="connsiteX10" fmla="*/ 4225430 w 4268150"/>
                  <a:gd name="connsiteY10" fmla="*/ 3250425 h 3335880"/>
                  <a:gd name="connsiteX11" fmla="*/ 4268150 w 4268150"/>
                  <a:gd name="connsiteY11" fmla="*/ 3293160 h 3335880"/>
                  <a:gd name="connsiteX12" fmla="*/ 4225430 w 4268150"/>
                  <a:gd name="connsiteY12" fmla="*/ 3335880 h 3335880"/>
                  <a:gd name="connsiteX13" fmla="*/ 42721 w 4268150"/>
                  <a:gd name="connsiteY13" fmla="*/ 3335880 h 3335880"/>
                  <a:gd name="connsiteX14" fmla="*/ 0 w 4268150"/>
                  <a:gd name="connsiteY14" fmla="*/ 3293160 h 3335880"/>
                  <a:gd name="connsiteX15" fmla="*/ 42721 w 4268150"/>
                  <a:gd name="connsiteY15" fmla="*/ 3250425 h 3335880"/>
                  <a:gd name="connsiteX16" fmla="*/ 1358636 w 4268150"/>
                  <a:gd name="connsiteY16" fmla="*/ 3250425 h 3335880"/>
                  <a:gd name="connsiteX17" fmla="*/ 2078563 w 4268150"/>
                  <a:gd name="connsiteY17" fmla="*/ 2663621 h 3335880"/>
                  <a:gd name="connsiteX18" fmla="*/ 2088786 w 4268150"/>
                  <a:gd name="connsiteY18" fmla="*/ 2562189 h 3335880"/>
                  <a:gd name="connsiteX19" fmla="*/ 2089216 w 4268150"/>
                  <a:gd name="connsiteY19" fmla="*/ 2562189 h 3335880"/>
                  <a:gd name="connsiteX20" fmla="*/ 2089216 w 4268150"/>
                  <a:gd name="connsiteY20" fmla="*/ 328785 h 3335880"/>
                  <a:gd name="connsiteX21" fmla="*/ 2077018 w 4268150"/>
                  <a:gd name="connsiteY21" fmla="*/ 301948 h 3335880"/>
                  <a:gd name="connsiteX22" fmla="*/ 2032639 w 4268150"/>
                  <a:gd name="connsiteY22" fmla="*/ 244890 h 3335880"/>
                  <a:gd name="connsiteX23" fmla="*/ 2032639 w 4268150"/>
                  <a:gd name="connsiteY23" fmla="*/ 42016 h 3335880"/>
                  <a:gd name="connsiteX24" fmla="*/ 2134076 w 4268150"/>
                  <a:gd name="connsiteY24" fmla="*/ 0 h 3335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4268150" h="3335880">
                    <a:moveTo>
                      <a:pt x="2134076" y="0"/>
                    </a:moveTo>
                    <a:cubicBezTo>
                      <a:pt x="2170789" y="0"/>
                      <a:pt x="2207501" y="14005"/>
                      <a:pt x="2235512" y="42016"/>
                    </a:cubicBezTo>
                    <a:lnTo>
                      <a:pt x="2235512" y="42017"/>
                    </a:lnTo>
                    <a:cubicBezTo>
                      <a:pt x="2291533" y="98039"/>
                      <a:pt x="2291533" y="188868"/>
                      <a:pt x="2235512" y="244890"/>
                    </a:cubicBezTo>
                    <a:cubicBezTo>
                      <a:pt x="2218606" y="261796"/>
                      <a:pt x="2203813" y="280815"/>
                      <a:pt x="2191134" y="301948"/>
                    </a:cubicBezTo>
                    <a:lnTo>
                      <a:pt x="2178932" y="328791"/>
                    </a:lnTo>
                    <a:lnTo>
                      <a:pt x="2178932" y="2562189"/>
                    </a:lnTo>
                    <a:lnTo>
                      <a:pt x="2179379" y="2562189"/>
                    </a:lnTo>
                    <a:lnTo>
                      <a:pt x="2189601" y="2663621"/>
                    </a:lnTo>
                    <a:cubicBezTo>
                      <a:pt x="2258116" y="2998536"/>
                      <a:pt x="2554374" y="3250425"/>
                      <a:pt x="2909514" y="3250425"/>
                    </a:cubicBezTo>
                    <a:lnTo>
                      <a:pt x="4225430" y="3250425"/>
                    </a:lnTo>
                    <a:cubicBezTo>
                      <a:pt x="4251065" y="3250425"/>
                      <a:pt x="4268150" y="3267510"/>
                      <a:pt x="4268150" y="3293160"/>
                    </a:cubicBezTo>
                    <a:cubicBezTo>
                      <a:pt x="4268150" y="3318795"/>
                      <a:pt x="4251065" y="3335880"/>
                      <a:pt x="4225430" y="3335880"/>
                    </a:cubicBezTo>
                    <a:lnTo>
                      <a:pt x="42721" y="3335880"/>
                    </a:lnTo>
                    <a:cubicBezTo>
                      <a:pt x="17085" y="3335880"/>
                      <a:pt x="0" y="3318795"/>
                      <a:pt x="0" y="3293160"/>
                    </a:cubicBezTo>
                    <a:cubicBezTo>
                      <a:pt x="0" y="3267510"/>
                      <a:pt x="17085" y="3250425"/>
                      <a:pt x="42721" y="3250425"/>
                    </a:cubicBezTo>
                    <a:lnTo>
                      <a:pt x="1358636" y="3250425"/>
                    </a:lnTo>
                    <a:cubicBezTo>
                      <a:pt x="1713776" y="3250425"/>
                      <a:pt x="2010045" y="2998536"/>
                      <a:pt x="2078563" y="2663621"/>
                    </a:cubicBezTo>
                    <a:lnTo>
                      <a:pt x="2088786" y="2562189"/>
                    </a:lnTo>
                    <a:lnTo>
                      <a:pt x="2089216" y="2562189"/>
                    </a:lnTo>
                    <a:lnTo>
                      <a:pt x="2089216" y="328785"/>
                    </a:lnTo>
                    <a:lnTo>
                      <a:pt x="2077018" y="301948"/>
                    </a:lnTo>
                    <a:cubicBezTo>
                      <a:pt x="2064338" y="280815"/>
                      <a:pt x="2049545" y="261796"/>
                      <a:pt x="2032639" y="244890"/>
                    </a:cubicBezTo>
                    <a:cubicBezTo>
                      <a:pt x="1976617" y="188868"/>
                      <a:pt x="1976617" y="98038"/>
                      <a:pt x="2032639" y="42016"/>
                    </a:cubicBezTo>
                    <a:cubicBezTo>
                      <a:pt x="2060650" y="14005"/>
                      <a:pt x="2097363" y="0"/>
                      <a:pt x="2134076" y="0"/>
                    </a:cubicBezTo>
                    <a:close/>
                  </a:path>
                </a:pathLst>
              </a:custGeom>
              <a:solidFill>
                <a:srgbClr val="FFCC5E"/>
              </a:solidFill>
              <a:ln w="0" cap="flat">
                <a:noFill/>
                <a:prstDash val="solid"/>
                <a:miter/>
              </a:ln>
            </p:spPr>
            <p:txBody>
              <a:bodyPr rtlCol="0" anchor="ctr"/>
              <a:lstStyle/>
              <a:p>
                <a:endParaRPr lang="en-US" b="1">
                  <a:latin typeface="Adobe Arabic" panose="02040503050201020203" pitchFamily="18" charset="-78"/>
                  <a:cs typeface="Adobe Arabic" panose="02040503050201020203" pitchFamily="18" charset="-78"/>
                </a:endParaRPr>
              </a:p>
            </p:txBody>
          </p:sp>
        </p:grpSp>
        <p:sp>
          <p:nvSpPr>
            <p:cNvPr id="66" name="TextBox 27">
              <a:extLst>
                <a:ext uri="{FF2B5EF4-FFF2-40B4-BE49-F238E27FC236}">
                  <a16:creationId xmlns:a16="http://schemas.microsoft.com/office/drawing/2014/main" id="{2072AC26-D34D-1AE7-55D8-5AD7FABDF55B}"/>
                </a:ext>
              </a:extLst>
            </p:cNvPr>
            <p:cNvSpPr txBox="1"/>
            <p:nvPr/>
          </p:nvSpPr>
          <p:spPr>
            <a:xfrm rot="10800000" flipV="1">
              <a:off x="3795310" y="5034714"/>
              <a:ext cx="1881943" cy="410882"/>
            </a:xfrm>
            <a:prstGeom prst="rect">
              <a:avLst/>
            </a:prstGeom>
            <a:noFill/>
          </p:spPr>
          <p:txBody>
            <a:bodyPr wrap="square" rtlCol="0">
              <a:spAutoFit/>
            </a:bodyPr>
            <a:lstStyle/>
            <a:p>
              <a:pPr algn="ctr">
                <a:lnSpc>
                  <a:spcPct val="115000"/>
                </a:lnSpc>
              </a:pPr>
              <a:r>
                <a:rPr lang="ar-EG" b="1" dirty="0">
                  <a:latin typeface="Adobe Arabic" panose="02040503050201020203" pitchFamily="18" charset="-78"/>
                  <a:ea typeface="Calibri" panose="020F0502020204030204" pitchFamily="34" charset="0"/>
                  <a:cs typeface="Adobe Arabic" panose="02040503050201020203" pitchFamily="18" charset="-78"/>
                </a:rPr>
                <a:t>تعزيز الانتماء المؤسسي</a:t>
              </a:r>
              <a:endParaRPr lang="en-US" b="1" dirty="0">
                <a:latin typeface="Adobe Arabic" panose="02040503050201020203" pitchFamily="18" charset="-78"/>
                <a:ea typeface="Calibri" panose="020F0502020204030204" pitchFamily="34" charset="0"/>
                <a:cs typeface="Adobe Arabic" panose="02040503050201020203" pitchFamily="18" charset="-78"/>
              </a:endParaRPr>
            </a:p>
          </p:txBody>
        </p:sp>
        <p:sp>
          <p:nvSpPr>
            <p:cNvPr id="67" name="TextBox 66">
              <a:extLst>
                <a:ext uri="{FF2B5EF4-FFF2-40B4-BE49-F238E27FC236}">
                  <a16:creationId xmlns:a16="http://schemas.microsoft.com/office/drawing/2014/main" id="{30035D04-BE53-C82B-86EE-5F0F9A283896}"/>
                </a:ext>
              </a:extLst>
            </p:cNvPr>
            <p:cNvSpPr txBox="1"/>
            <p:nvPr/>
          </p:nvSpPr>
          <p:spPr>
            <a:xfrm>
              <a:off x="4602718" y="3390325"/>
              <a:ext cx="348173" cy="369332"/>
            </a:xfrm>
            <a:prstGeom prst="rect">
              <a:avLst/>
            </a:prstGeom>
            <a:noFill/>
          </p:spPr>
          <p:txBody>
            <a:bodyPr wrap="non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b="1" dirty="0">
                  <a:latin typeface="Adobe Arabic" panose="02040503050201020203" pitchFamily="18" charset="-78"/>
                  <a:cs typeface="Adobe Arabic" panose="02040503050201020203" pitchFamily="18" charset="-78"/>
                </a:rPr>
                <a:t>06</a:t>
              </a:r>
            </a:p>
          </p:txBody>
        </p:sp>
      </p:grpSp>
      <p:grpSp>
        <p:nvGrpSpPr>
          <p:cNvPr id="70" name="Group 69">
            <a:extLst>
              <a:ext uri="{FF2B5EF4-FFF2-40B4-BE49-F238E27FC236}">
                <a16:creationId xmlns:a16="http://schemas.microsoft.com/office/drawing/2014/main" id="{FFDE9AA4-F9A2-773D-B90A-39BB20232AF4}"/>
              </a:ext>
            </a:extLst>
          </p:cNvPr>
          <p:cNvGrpSpPr/>
          <p:nvPr/>
        </p:nvGrpSpPr>
        <p:grpSpPr>
          <a:xfrm>
            <a:off x="3193222" y="2192681"/>
            <a:ext cx="1823963" cy="2349314"/>
            <a:chOff x="2967681" y="1477041"/>
            <a:chExt cx="1823963" cy="2349314"/>
          </a:xfrm>
        </p:grpSpPr>
        <p:grpSp>
          <p:nvGrpSpPr>
            <p:cNvPr id="71" name="Group 70">
              <a:extLst>
                <a:ext uri="{FF2B5EF4-FFF2-40B4-BE49-F238E27FC236}">
                  <a16:creationId xmlns:a16="http://schemas.microsoft.com/office/drawing/2014/main" id="{7AB07705-4AA7-4913-B54D-D7ECA486AC45}"/>
                </a:ext>
              </a:extLst>
            </p:cNvPr>
            <p:cNvGrpSpPr/>
            <p:nvPr/>
          </p:nvGrpSpPr>
          <p:grpSpPr>
            <a:xfrm>
              <a:off x="3269271" y="1968756"/>
              <a:ext cx="1220716" cy="1857599"/>
              <a:chOff x="1749390" y="2277675"/>
              <a:chExt cx="1220716" cy="1857599"/>
            </a:xfrm>
          </p:grpSpPr>
          <p:sp>
            <p:nvSpPr>
              <p:cNvPr id="74" name="Freeform 4">
                <a:extLst>
                  <a:ext uri="{FF2B5EF4-FFF2-40B4-BE49-F238E27FC236}">
                    <a16:creationId xmlns:a16="http://schemas.microsoft.com/office/drawing/2014/main" id="{21E9CE92-46BF-838D-B188-8C3359EF26F4}"/>
                  </a:ext>
                </a:extLst>
              </p:cNvPr>
              <p:cNvSpPr/>
              <p:nvPr/>
            </p:nvSpPr>
            <p:spPr>
              <a:xfrm>
                <a:off x="1749390" y="2914430"/>
                <a:ext cx="1220716" cy="1220844"/>
              </a:xfrm>
              <a:custGeom>
                <a:avLst/>
                <a:gdLst>
                  <a:gd name="connsiteX0" fmla="*/ 147811 w 295622"/>
                  <a:gd name="connsiteY0" fmla="*/ 295654 h 295653"/>
                  <a:gd name="connsiteX1" fmla="*/ 0 w 295622"/>
                  <a:gd name="connsiteY1" fmla="*/ 147827 h 295653"/>
                  <a:gd name="connsiteX2" fmla="*/ 147811 w 295622"/>
                  <a:gd name="connsiteY2" fmla="*/ 0 h 295653"/>
                  <a:gd name="connsiteX3" fmla="*/ 295623 w 295622"/>
                  <a:gd name="connsiteY3" fmla="*/ 147827 h 295653"/>
                  <a:gd name="connsiteX4" fmla="*/ 147811 w 295622"/>
                  <a:gd name="connsiteY4" fmla="*/ 295654 h 295653"/>
                  <a:gd name="connsiteX5" fmla="*/ 147811 w 295622"/>
                  <a:gd name="connsiteY5" fmla="*/ 5797 h 295653"/>
                  <a:gd name="connsiteX6" fmla="*/ 5797 w 295622"/>
                  <a:gd name="connsiteY6" fmla="*/ 147827 h 295653"/>
                  <a:gd name="connsiteX7" fmla="*/ 147811 w 295622"/>
                  <a:gd name="connsiteY7" fmla="*/ 289857 h 295653"/>
                  <a:gd name="connsiteX8" fmla="*/ 289826 w 295622"/>
                  <a:gd name="connsiteY8" fmla="*/ 147827 h 295653"/>
                  <a:gd name="connsiteX9" fmla="*/ 147811 w 295622"/>
                  <a:gd name="connsiteY9" fmla="*/ 5797 h 2956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622" h="295653">
                    <a:moveTo>
                      <a:pt x="147811" y="295654"/>
                    </a:moveTo>
                    <a:cubicBezTo>
                      <a:pt x="66370" y="295654"/>
                      <a:pt x="0" y="229276"/>
                      <a:pt x="0" y="147827"/>
                    </a:cubicBezTo>
                    <a:cubicBezTo>
                      <a:pt x="0" y="66377"/>
                      <a:pt x="66370" y="0"/>
                      <a:pt x="147811" y="0"/>
                    </a:cubicBezTo>
                    <a:cubicBezTo>
                      <a:pt x="229252" y="0"/>
                      <a:pt x="295623" y="66377"/>
                      <a:pt x="295623" y="147827"/>
                    </a:cubicBezTo>
                    <a:cubicBezTo>
                      <a:pt x="295623" y="229276"/>
                      <a:pt x="229252" y="295654"/>
                      <a:pt x="147811" y="295654"/>
                    </a:cubicBezTo>
                    <a:close/>
                    <a:moveTo>
                      <a:pt x="147811" y="5797"/>
                    </a:moveTo>
                    <a:cubicBezTo>
                      <a:pt x="69558" y="5797"/>
                      <a:pt x="5797" y="69566"/>
                      <a:pt x="5797" y="147827"/>
                    </a:cubicBezTo>
                    <a:cubicBezTo>
                      <a:pt x="5797" y="226088"/>
                      <a:pt x="69558" y="289857"/>
                      <a:pt x="147811" y="289857"/>
                    </a:cubicBezTo>
                    <a:cubicBezTo>
                      <a:pt x="226064" y="289857"/>
                      <a:pt x="289826" y="226088"/>
                      <a:pt x="289826" y="147827"/>
                    </a:cubicBezTo>
                    <a:cubicBezTo>
                      <a:pt x="289826" y="69566"/>
                      <a:pt x="226064" y="5797"/>
                      <a:pt x="147811" y="5797"/>
                    </a:cubicBezTo>
                    <a:close/>
                  </a:path>
                </a:pathLst>
              </a:custGeom>
              <a:solidFill>
                <a:srgbClr val="3D8E92"/>
              </a:solidFill>
              <a:ln w="0" cap="flat">
                <a:noFill/>
                <a:prstDash val="solid"/>
                <a:miter/>
              </a:ln>
            </p:spPr>
            <p:txBody>
              <a:bodyPr rtlCol="0" anchor="ctr"/>
              <a:lstStyle/>
              <a:p>
                <a:endParaRPr lang="en-US" b="1">
                  <a:latin typeface="Adobe Arabic" panose="02040503050201020203" pitchFamily="18" charset="-78"/>
                  <a:cs typeface="Adobe Arabic" panose="02040503050201020203" pitchFamily="18" charset="-78"/>
                </a:endParaRPr>
              </a:p>
            </p:txBody>
          </p:sp>
          <p:sp>
            <p:nvSpPr>
              <p:cNvPr id="75" name="Freeform 3">
                <a:extLst>
                  <a:ext uri="{FF2B5EF4-FFF2-40B4-BE49-F238E27FC236}">
                    <a16:creationId xmlns:a16="http://schemas.microsoft.com/office/drawing/2014/main" id="{4D69D440-9DF9-A0EB-D340-F5F63B92D41A}"/>
                  </a:ext>
                </a:extLst>
              </p:cNvPr>
              <p:cNvSpPr/>
              <p:nvPr/>
            </p:nvSpPr>
            <p:spPr>
              <a:xfrm rot="10800000">
                <a:off x="1761741" y="2277675"/>
                <a:ext cx="1195584" cy="951084"/>
              </a:xfrm>
              <a:custGeom>
                <a:avLst/>
                <a:gdLst>
                  <a:gd name="connsiteX0" fmla="*/ 148101 w 289536"/>
                  <a:gd name="connsiteY0" fmla="*/ 174383 h 230325"/>
                  <a:gd name="connsiteX1" fmla="*/ 148101 w 289536"/>
                  <a:gd name="connsiteY1" fmla="*/ 28006 h 230325"/>
                  <a:gd name="connsiteX2" fmla="*/ 152738 w 289536"/>
                  <a:gd name="connsiteY2" fmla="*/ 14092 h 230325"/>
                  <a:gd name="connsiteX3" fmla="*/ 153898 w 289536"/>
                  <a:gd name="connsiteY3" fmla="*/ 7426 h 230325"/>
                  <a:gd name="connsiteX4" fmla="*/ 146652 w 289536"/>
                  <a:gd name="connsiteY4" fmla="*/ 179 h 230325"/>
                  <a:gd name="connsiteX5" fmla="*/ 135928 w 289536"/>
                  <a:gd name="connsiteY5" fmla="*/ 9165 h 230325"/>
                  <a:gd name="connsiteX6" fmla="*/ 137667 w 289536"/>
                  <a:gd name="connsiteY6" fmla="*/ 14382 h 230325"/>
                  <a:gd name="connsiteX7" fmla="*/ 142015 w 289536"/>
                  <a:gd name="connsiteY7" fmla="*/ 29455 h 230325"/>
                  <a:gd name="connsiteX8" fmla="*/ 142015 w 289536"/>
                  <a:gd name="connsiteY8" fmla="*/ 174673 h 230325"/>
                  <a:gd name="connsiteX9" fmla="*/ 92165 w 289536"/>
                  <a:gd name="connsiteY9" fmla="*/ 224528 h 230325"/>
                  <a:gd name="connsiteX10" fmla="*/ 2898 w 289536"/>
                  <a:gd name="connsiteY10" fmla="*/ 224528 h 230325"/>
                  <a:gd name="connsiteX11" fmla="*/ 0 w 289536"/>
                  <a:gd name="connsiteY11" fmla="*/ 227427 h 230325"/>
                  <a:gd name="connsiteX12" fmla="*/ 0 w 289536"/>
                  <a:gd name="connsiteY12" fmla="*/ 227427 h 230325"/>
                  <a:gd name="connsiteX13" fmla="*/ 2898 w 289536"/>
                  <a:gd name="connsiteY13" fmla="*/ 230325 h 230325"/>
                  <a:gd name="connsiteX14" fmla="*/ 286638 w 289536"/>
                  <a:gd name="connsiteY14" fmla="*/ 230325 h 230325"/>
                  <a:gd name="connsiteX15" fmla="*/ 289536 w 289536"/>
                  <a:gd name="connsiteY15" fmla="*/ 227427 h 230325"/>
                  <a:gd name="connsiteX16" fmla="*/ 289536 w 289536"/>
                  <a:gd name="connsiteY16" fmla="*/ 227427 h 230325"/>
                  <a:gd name="connsiteX17" fmla="*/ 286638 w 289536"/>
                  <a:gd name="connsiteY17" fmla="*/ 224528 h 230325"/>
                  <a:gd name="connsiteX18" fmla="*/ 197371 w 289536"/>
                  <a:gd name="connsiteY18" fmla="*/ 224528 h 230325"/>
                  <a:gd name="connsiteX19" fmla="*/ 147522 w 289536"/>
                  <a:gd name="connsiteY19" fmla="*/ 174673 h 230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89536" h="230325">
                    <a:moveTo>
                      <a:pt x="148101" y="174383"/>
                    </a:moveTo>
                    <a:lnTo>
                      <a:pt x="148101" y="28006"/>
                    </a:lnTo>
                    <a:cubicBezTo>
                      <a:pt x="148101" y="23078"/>
                      <a:pt x="150130" y="18151"/>
                      <a:pt x="152738" y="14092"/>
                    </a:cubicBezTo>
                    <a:cubicBezTo>
                      <a:pt x="153898" y="12354"/>
                      <a:pt x="154477" y="10035"/>
                      <a:pt x="153898" y="7426"/>
                    </a:cubicBezTo>
                    <a:cubicBezTo>
                      <a:pt x="153318" y="3947"/>
                      <a:pt x="150420" y="1049"/>
                      <a:pt x="146652" y="179"/>
                    </a:cubicBezTo>
                    <a:cubicBezTo>
                      <a:pt x="140855" y="-980"/>
                      <a:pt x="135928" y="3658"/>
                      <a:pt x="135928" y="9165"/>
                    </a:cubicBezTo>
                    <a:cubicBezTo>
                      <a:pt x="135928" y="14672"/>
                      <a:pt x="136508" y="12933"/>
                      <a:pt x="137667" y="14382"/>
                    </a:cubicBezTo>
                    <a:cubicBezTo>
                      <a:pt x="140855" y="18730"/>
                      <a:pt x="142015" y="23948"/>
                      <a:pt x="142015" y="29455"/>
                    </a:cubicBezTo>
                    <a:lnTo>
                      <a:pt x="142015" y="174673"/>
                    </a:lnTo>
                    <a:cubicBezTo>
                      <a:pt x="142015" y="202210"/>
                      <a:pt x="119698" y="224528"/>
                      <a:pt x="92165" y="224528"/>
                    </a:cubicBezTo>
                    <a:lnTo>
                      <a:pt x="2898" y="224528"/>
                    </a:lnTo>
                    <a:cubicBezTo>
                      <a:pt x="1159" y="224528"/>
                      <a:pt x="0" y="225687"/>
                      <a:pt x="0" y="227427"/>
                    </a:cubicBezTo>
                    <a:lnTo>
                      <a:pt x="0" y="227427"/>
                    </a:lnTo>
                    <a:cubicBezTo>
                      <a:pt x="0" y="229166"/>
                      <a:pt x="1159" y="230325"/>
                      <a:pt x="2898" y="230325"/>
                    </a:cubicBezTo>
                    <a:lnTo>
                      <a:pt x="286638" y="230325"/>
                    </a:lnTo>
                    <a:cubicBezTo>
                      <a:pt x="288377" y="230325"/>
                      <a:pt x="289536" y="229166"/>
                      <a:pt x="289536" y="227427"/>
                    </a:cubicBezTo>
                    <a:lnTo>
                      <a:pt x="289536" y="227427"/>
                    </a:lnTo>
                    <a:cubicBezTo>
                      <a:pt x="289536" y="225687"/>
                      <a:pt x="288377" y="224528"/>
                      <a:pt x="286638" y="224528"/>
                    </a:cubicBezTo>
                    <a:lnTo>
                      <a:pt x="197371" y="224528"/>
                    </a:lnTo>
                    <a:cubicBezTo>
                      <a:pt x="169838" y="224528"/>
                      <a:pt x="147522" y="202210"/>
                      <a:pt x="147522" y="174673"/>
                    </a:cubicBezTo>
                    <a:close/>
                  </a:path>
                </a:pathLst>
              </a:custGeom>
              <a:solidFill>
                <a:srgbClr val="3D8E92"/>
              </a:solidFill>
              <a:ln w="0" cap="flat">
                <a:noFill/>
                <a:prstDash val="solid"/>
                <a:miter/>
              </a:ln>
            </p:spPr>
            <p:txBody>
              <a:bodyPr rtlCol="0" anchor="ctr"/>
              <a:lstStyle/>
              <a:p>
                <a:endParaRPr lang="en-US" b="1">
                  <a:latin typeface="Adobe Arabic" panose="02040503050201020203" pitchFamily="18" charset="-78"/>
                  <a:cs typeface="Adobe Arabic" panose="02040503050201020203" pitchFamily="18" charset="-78"/>
                </a:endParaRPr>
              </a:p>
            </p:txBody>
          </p:sp>
        </p:grpSp>
        <p:sp>
          <p:nvSpPr>
            <p:cNvPr id="72" name="TextBox 27">
              <a:extLst>
                <a:ext uri="{FF2B5EF4-FFF2-40B4-BE49-F238E27FC236}">
                  <a16:creationId xmlns:a16="http://schemas.microsoft.com/office/drawing/2014/main" id="{EEDAF096-A5C1-7C30-8EEA-66BC1BD5D7B6}"/>
                </a:ext>
              </a:extLst>
            </p:cNvPr>
            <p:cNvSpPr txBox="1"/>
            <p:nvPr/>
          </p:nvSpPr>
          <p:spPr>
            <a:xfrm rot="10800000" flipV="1">
              <a:off x="2967681" y="1477041"/>
              <a:ext cx="1823963" cy="410882"/>
            </a:xfrm>
            <a:prstGeom prst="rect">
              <a:avLst/>
            </a:prstGeom>
            <a:noFill/>
          </p:spPr>
          <p:txBody>
            <a:bodyPr wrap="square" rtlCol="0">
              <a:spAutoFit/>
            </a:bodyPr>
            <a:lstStyle/>
            <a:p>
              <a:pPr algn="ctr">
                <a:lnSpc>
                  <a:spcPct val="115000"/>
                </a:lnSpc>
              </a:pPr>
              <a:r>
                <a:rPr lang="ar-EG" b="1" dirty="0">
                  <a:latin typeface="Adobe Arabic" panose="02040503050201020203" pitchFamily="18" charset="-78"/>
                  <a:ea typeface="Calibri" panose="020F0502020204030204" pitchFamily="34" charset="0"/>
                  <a:cs typeface="Adobe Arabic" panose="02040503050201020203" pitchFamily="18" charset="-78"/>
                </a:rPr>
                <a:t>تشجيع السلوك الإيجابي</a:t>
              </a:r>
              <a:endParaRPr lang="en-US" b="1" dirty="0">
                <a:latin typeface="Adobe Arabic" panose="02040503050201020203" pitchFamily="18" charset="-78"/>
                <a:ea typeface="Calibri" panose="020F0502020204030204" pitchFamily="34" charset="0"/>
                <a:cs typeface="Adobe Arabic" panose="02040503050201020203" pitchFamily="18" charset="-78"/>
              </a:endParaRPr>
            </a:p>
          </p:txBody>
        </p:sp>
        <p:sp>
          <p:nvSpPr>
            <p:cNvPr id="73" name="TextBox 48">
              <a:extLst>
                <a:ext uri="{FF2B5EF4-FFF2-40B4-BE49-F238E27FC236}">
                  <a16:creationId xmlns:a16="http://schemas.microsoft.com/office/drawing/2014/main" id="{6F7D2CE4-BD97-D22C-D179-236036E69957}"/>
                </a:ext>
              </a:extLst>
            </p:cNvPr>
            <p:cNvSpPr txBox="1"/>
            <p:nvPr/>
          </p:nvSpPr>
          <p:spPr>
            <a:xfrm>
              <a:off x="3692792" y="2982724"/>
              <a:ext cx="348173" cy="369332"/>
            </a:xfrm>
            <a:prstGeom prst="rect">
              <a:avLst/>
            </a:prstGeom>
            <a:noFill/>
          </p:spPr>
          <p:txBody>
            <a:bodyPr wrap="non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b="1" dirty="0">
                  <a:latin typeface="Adobe Arabic" panose="02040503050201020203" pitchFamily="18" charset="-78"/>
                  <a:cs typeface="Adobe Arabic" panose="02040503050201020203" pitchFamily="18" charset="-78"/>
                </a:rPr>
                <a:t>07</a:t>
              </a:r>
            </a:p>
          </p:txBody>
        </p:sp>
      </p:grpSp>
      <p:grpSp>
        <p:nvGrpSpPr>
          <p:cNvPr id="76" name="Group 75">
            <a:extLst>
              <a:ext uri="{FF2B5EF4-FFF2-40B4-BE49-F238E27FC236}">
                <a16:creationId xmlns:a16="http://schemas.microsoft.com/office/drawing/2014/main" id="{E686931F-9DF2-3D36-A934-1C25C0C3869D}"/>
              </a:ext>
            </a:extLst>
          </p:cNvPr>
          <p:cNvGrpSpPr/>
          <p:nvPr/>
        </p:nvGrpSpPr>
        <p:grpSpPr>
          <a:xfrm>
            <a:off x="2448019" y="3726902"/>
            <a:ext cx="1613680" cy="2456089"/>
            <a:chOff x="2222478" y="3011262"/>
            <a:chExt cx="1613680" cy="2456089"/>
          </a:xfrm>
        </p:grpSpPr>
        <p:grpSp>
          <p:nvGrpSpPr>
            <p:cNvPr id="77" name="Group 76">
              <a:extLst>
                <a:ext uri="{FF2B5EF4-FFF2-40B4-BE49-F238E27FC236}">
                  <a16:creationId xmlns:a16="http://schemas.microsoft.com/office/drawing/2014/main" id="{E1F1B970-217A-6420-0E09-C4D548E69418}"/>
                </a:ext>
              </a:extLst>
            </p:cNvPr>
            <p:cNvGrpSpPr/>
            <p:nvPr/>
          </p:nvGrpSpPr>
          <p:grpSpPr>
            <a:xfrm>
              <a:off x="2383653" y="3011262"/>
              <a:ext cx="1220716" cy="1859387"/>
              <a:chOff x="863772" y="3320181"/>
              <a:chExt cx="1220716" cy="1859387"/>
            </a:xfrm>
          </p:grpSpPr>
          <p:sp>
            <p:nvSpPr>
              <p:cNvPr id="80" name="Freeform 2">
                <a:extLst>
                  <a:ext uri="{FF2B5EF4-FFF2-40B4-BE49-F238E27FC236}">
                    <a16:creationId xmlns:a16="http://schemas.microsoft.com/office/drawing/2014/main" id="{F05C5EAC-FE99-007D-88A5-4CFA6E37527C}"/>
                  </a:ext>
                </a:extLst>
              </p:cNvPr>
              <p:cNvSpPr/>
              <p:nvPr/>
            </p:nvSpPr>
            <p:spPr>
              <a:xfrm>
                <a:off x="863772" y="3320181"/>
                <a:ext cx="1220716" cy="1220844"/>
              </a:xfrm>
              <a:custGeom>
                <a:avLst/>
                <a:gdLst>
                  <a:gd name="connsiteX0" fmla="*/ 147811 w 295622"/>
                  <a:gd name="connsiteY0" fmla="*/ 295653 h 295653"/>
                  <a:gd name="connsiteX1" fmla="*/ 0 w 295622"/>
                  <a:gd name="connsiteY1" fmla="*/ 147827 h 295653"/>
                  <a:gd name="connsiteX2" fmla="*/ 147811 w 295622"/>
                  <a:gd name="connsiteY2" fmla="*/ 0 h 295653"/>
                  <a:gd name="connsiteX3" fmla="*/ 295623 w 295622"/>
                  <a:gd name="connsiteY3" fmla="*/ 147827 h 295653"/>
                  <a:gd name="connsiteX4" fmla="*/ 147811 w 295622"/>
                  <a:gd name="connsiteY4" fmla="*/ 295653 h 295653"/>
                  <a:gd name="connsiteX5" fmla="*/ 147811 w 295622"/>
                  <a:gd name="connsiteY5" fmla="*/ 6087 h 295653"/>
                  <a:gd name="connsiteX6" fmla="*/ 5797 w 295622"/>
                  <a:gd name="connsiteY6" fmla="*/ 148117 h 295653"/>
                  <a:gd name="connsiteX7" fmla="*/ 147811 w 295622"/>
                  <a:gd name="connsiteY7" fmla="*/ 290146 h 295653"/>
                  <a:gd name="connsiteX8" fmla="*/ 289826 w 295622"/>
                  <a:gd name="connsiteY8" fmla="*/ 148117 h 295653"/>
                  <a:gd name="connsiteX9" fmla="*/ 147811 w 295622"/>
                  <a:gd name="connsiteY9" fmla="*/ 6087 h 2956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622" h="295653">
                    <a:moveTo>
                      <a:pt x="147811" y="295653"/>
                    </a:moveTo>
                    <a:cubicBezTo>
                      <a:pt x="66370" y="295653"/>
                      <a:pt x="0" y="229277"/>
                      <a:pt x="0" y="147827"/>
                    </a:cubicBezTo>
                    <a:cubicBezTo>
                      <a:pt x="0" y="66377"/>
                      <a:pt x="66370" y="0"/>
                      <a:pt x="147811" y="0"/>
                    </a:cubicBezTo>
                    <a:cubicBezTo>
                      <a:pt x="229252" y="0"/>
                      <a:pt x="295623" y="66377"/>
                      <a:pt x="295623" y="147827"/>
                    </a:cubicBezTo>
                    <a:cubicBezTo>
                      <a:pt x="295623" y="229277"/>
                      <a:pt x="229252" y="295653"/>
                      <a:pt x="147811" y="295653"/>
                    </a:cubicBezTo>
                    <a:close/>
                    <a:moveTo>
                      <a:pt x="147811" y="6087"/>
                    </a:moveTo>
                    <a:cubicBezTo>
                      <a:pt x="69558" y="6087"/>
                      <a:pt x="5797" y="69856"/>
                      <a:pt x="5797" y="148117"/>
                    </a:cubicBezTo>
                    <a:cubicBezTo>
                      <a:pt x="5797" y="226378"/>
                      <a:pt x="69558" y="290146"/>
                      <a:pt x="147811" y="290146"/>
                    </a:cubicBezTo>
                    <a:cubicBezTo>
                      <a:pt x="226064" y="290146"/>
                      <a:pt x="289826" y="226378"/>
                      <a:pt x="289826" y="148117"/>
                    </a:cubicBezTo>
                    <a:cubicBezTo>
                      <a:pt x="289826" y="69856"/>
                      <a:pt x="226064" y="6087"/>
                      <a:pt x="147811" y="6087"/>
                    </a:cubicBezTo>
                    <a:close/>
                  </a:path>
                </a:pathLst>
              </a:custGeom>
              <a:solidFill>
                <a:srgbClr val="6CB4B8"/>
              </a:solidFill>
              <a:ln w="0" cap="flat">
                <a:noFill/>
                <a:prstDash val="solid"/>
                <a:miter/>
              </a:ln>
            </p:spPr>
            <p:txBody>
              <a:bodyPr rtlCol="0" anchor="ctr"/>
              <a:lstStyle/>
              <a:p>
                <a:endParaRPr lang="en-US" b="1">
                  <a:latin typeface="Adobe Arabic" panose="02040503050201020203" pitchFamily="18" charset="-78"/>
                  <a:cs typeface="Adobe Arabic" panose="02040503050201020203" pitchFamily="18" charset="-78"/>
                </a:endParaRPr>
              </a:p>
            </p:txBody>
          </p:sp>
          <p:sp>
            <p:nvSpPr>
              <p:cNvPr id="81" name="Freeform: Shape 80">
                <a:extLst>
                  <a:ext uri="{FF2B5EF4-FFF2-40B4-BE49-F238E27FC236}">
                    <a16:creationId xmlns:a16="http://schemas.microsoft.com/office/drawing/2014/main" id="{A50608FA-D448-C69D-F24C-2E81A2113DE4}"/>
                  </a:ext>
                </a:extLst>
              </p:cNvPr>
              <p:cNvSpPr/>
              <p:nvPr/>
            </p:nvSpPr>
            <p:spPr>
              <a:xfrm>
                <a:off x="874499" y="4227895"/>
                <a:ext cx="1199262" cy="951673"/>
              </a:xfrm>
              <a:custGeom>
                <a:avLst/>
                <a:gdLst>
                  <a:gd name="connsiteX0" fmla="*/ 2134076 w 4268150"/>
                  <a:gd name="connsiteY0" fmla="*/ 0 h 3335880"/>
                  <a:gd name="connsiteX1" fmla="*/ 2235512 w 4268150"/>
                  <a:gd name="connsiteY1" fmla="*/ 42016 h 3335880"/>
                  <a:gd name="connsiteX2" fmla="*/ 2235512 w 4268150"/>
                  <a:gd name="connsiteY2" fmla="*/ 42017 h 3335880"/>
                  <a:gd name="connsiteX3" fmla="*/ 2235512 w 4268150"/>
                  <a:gd name="connsiteY3" fmla="*/ 244890 h 3335880"/>
                  <a:gd name="connsiteX4" fmla="*/ 2191134 w 4268150"/>
                  <a:gd name="connsiteY4" fmla="*/ 301948 h 3335880"/>
                  <a:gd name="connsiteX5" fmla="*/ 2178932 w 4268150"/>
                  <a:gd name="connsiteY5" fmla="*/ 328791 h 3335880"/>
                  <a:gd name="connsiteX6" fmla="*/ 2178932 w 4268150"/>
                  <a:gd name="connsiteY6" fmla="*/ 2562189 h 3335880"/>
                  <a:gd name="connsiteX7" fmla="*/ 2179379 w 4268150"/>
                  <a:gd name="connsiteY7" fmla="*/ 2562189 h 3335880"/>
                  <a:gd name="connsiteX8" fmla="*/ 2189601 w 4268150"/>
                  <a:gd name="connsiteY8" fmla="*/ 2663621 h 3335880"/>
                  <a:gd name="connsiteX9" fmla="*/ 2909514 w 4268150"/>
                  <a:gd name="connsiteY9" fmla="*/ 3250425 h 3335880"/>
                  <a:gd name="connsiteX10" fmla="*/ 4225430 w 4268150"/>
                  <a:gd name="connsiteY10" fmla="*/ 3250425 h 3335880"/>
                  <a:gd name="connsiteX11" fmla="*/ 4268150 w 4268150"/>
                  <a:gd name="connsiteY11" fmla="*/ 3293160 h 3335880"/>
                  <a:gd name="connsiteX12" fmla="*/ 4225430 w 4268150"/>
                  <a:gd name="connsiteY12" fmla="*/ 3335880 h 3335880"/>
                  <a:gd name="connsiteX13" fmla="*/ 42721 w 4268150"/>
                  <a:gd name="connsiteY13" fmla="*/ 3335880 h 3335880"/>
                  <a:gd name="connsiteX14" fmla="*/ 0 w 4268150"/>
                  <a:gd name="connsiteY14" fmla="*/ 3293160 h 3335880"/>
                  <a:gd name="connsiteX15" fmla="*/ 42721 w 4268150"/>
                  <a:gd name="connsiteY15" fmla="*/ 3250425 h 3335880"/>
                  <a:gd name="connsiteX16" fmla="*/ 1358636 w 4268150"/>
                  <a:gd name="connsiteY16" fmla="*/ 3250425 h 3335880"/>
                  <a:gd name="connsiteX17" fmla="*/ 2078563 w 4268150"/>
                  <a:gd name="connsiteY17" fmla="*/ 2663621 h 3335880"/>
                  <a:gd name="connsiteX18" fmla="*/ 2088786 w 4268150"/>
                  <a:gd name="connsiteY18" fmla="*/ 2562189 h 3335880"/>
                  <a:gd name="connsiteX19" fmla="*/ 2089216 w 4268150"/>
                  <a:gd name="connsiteY19" fmla="*/ 2562189 h 3335880"/>
                  <a:gd name="connsiteX20" fmla="*/ 2089216 w 4268150"/>
                  <a:gd name="connsiteY20" fmla="*/ 328785 h 3335880"/>
                  <a:gd name="connsiteX21" fmla="*/ 2077018 w 4268150"/>
                  <a:gd name="connsiteY21" fmla="*/ 301948 h 3335880"/>
                  <a:gd name="connsiteX22" fmla="*/ 2032639 w 4268150"/>
                  <a:gd name="connsiteY22" fmla="*/ 244890 h 3335880"/>
                  <a:gd name="connsiteX23" fmla="*/ 2032639 w 4268150"/>
                  <a:gd name="connsiteY23" fmla="*/ 42016 h 3335880"/>
                  <a:gd name="connsiteX24" fmla="*/ 2134076 w 4268150"/>
                  <a:gd name="connsiteY24" fmla="*/ 0 h 3335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4268150" h="3335880">
                    <a:moveTo>
                      <a:pt x="2134076" y="0"/>
                    </a:moveTo>
                    <a:cubicBezTo>
                      <a:pt x="2170789" y="0"/>
                      <a:pt x="2207501" y="14005"/>
                      <a:pt x="2235512" y="42016"/>
                    </a:cubicBezTo>
                    <a:lnTo>
                      <a:pt x="2235512" y="42017"/>
                    </a:lnTo>
                    <a:cubicBezTo>
                      <a:pt x="2291533" y="98039"/>
                      <a:pt x="2291533" y="188868"/>
                      <a:pt x="2235512" y="244890"/>
                    </a:cubicBezTo>
                    <a:cubicBezTo>
                      <a:pt x="2218606" y="261796"/>
                      <a:pt x="2203813" y="280815"/>
                      <a:pt x="2191134" y="301948"/>
                    </a:cubicBezTo>
                    <a:lnTo>
                      <a:pt x="2178932" y="328791"/>
                    </a:lnTo>
                    <a:lnTo>
                      <a:pt x="2178932" y="2562189"/>
                    </a:lnTo>
                    <a:lnTo>
                      <a:pt x="2179379" y="2562189"/>
                    </a:lnTo>
                    <a:lnTo>
                      <a:pt x="2189601" y="2663621"/>
                    </a:lnTo>
                    <a:cubicBezTo>
                      <a:pt x="2258116" y="2998536"/>
                      <a:pt x="2554374" y="3250425"/>
                      <a:pt x="2909514" y="3250425"/>
                    </a:cubicBezTo>
                    <a:lnTo>
                      <a:pt x="4225430" y="3250425"/>
                    </a:lnTo>
                    <a:cubicBezTo>
                      <a:pt x="4251065" y="3250425"/>
                      <a:pt x="4268150" y="3267510"/>
                      <a:pt x="4268150" y="3293160"/>
                    </a:cubicBezTo>
                    <a:cubicBezTo>
                      <a:pt x="4268150" y="3318795"/>
                      <a:pt x="4251065" y="3335880"/>
                      <a:pt x="4225430" y="3335880"/>
                    </a:cubicBezTo>
                    <a:lnTo>
                      <a:pt x="42721" y="3335880"/>
                    </a:lnTo>
                    <a:cubicBezTo>
                      <a:pt x="17085" y="3335880"/>
                      <a:pt x="0" y="3318795"/>
                      <a:pt x="0" y="3293160"/>
                    </a:cubicBezTo>
                    <a:cubicBezTo>
                      <a:pt x="0" y="3267510"/>
                      <a:pt x="17085" y="3250425"/>
                      <a:pt x="42721" y="3250425"/>
                    </a:cubicBezTo>
                    <a:lnTo>
                      <a:pt x="1358636" y="3250425"/>
                    </a:lnTo>
                    <a:cubicBezTo>
                      <a:pt x="1713776" y="3250425"/>
                      <a:pt x="2010045" y="2998536"/>
                      <a:pt x="2078563" y="2663621"/>
                    </a:cubicBezTo>
                    <a:lnTo>
                      <a:pt x="2088786" y="2562189"/>
                    </a:lnTo>
                    <a:lnTo>
                      <a:pt x="2089216" y="2562189"/>
                    </a:lnTo>
                    <a:lnTo>
                      <a:pt x="2089216" y="328785"/>
                    </a:lnTo>
                    <a:lnTo>
                      <a:pt x="2077018" y="301948"/>
                    </a:lnTo>
                    <a:cubicBezTo>
                      <a:pt x="2064338" y="280815"/>
                      <a:pt x="2049545" y="261796"/>
                      <a:pt x="2032639" y="244890"/>
                    </a:cubicBezTo>
                    <a:cubicBezTo>
                      <a:pt x="1976617" y="188868"/>
                      <a:pt x="1976617" y="98038"/>
                      <a:pt x="2032639" y="42016"/>
                    </a:cubicBezTo>
                    <a:cubicBezTo>
                      <a:pt x="2060650" y="14005"/>
                      <a:pt x="2097363" y="0"/>
                      <a:pt x="2134076" y="0"/>
                    </a:cubicBezTo>
                    <a:close/>
                  </a:path>
                </a:pathLst>
              </a:custGeom>
              <a:solidFill>
                <a:srgbClr val="6CB4B8"/>
              </a:solidFill>
              <a:ln w="0" cap="flat">
                <a:noFill/>
                <a:prstDash val="solid"/>
                <a:miter/>
              </a:ln>
            </p:spPr>
            <p:txBody>
              <a:bodyPr wrap="square" rtlCol="0" anchor="ctr">
                <a:noAutofit/>
              </a:bodyPr>
              <a:lstStyle/>
              <a:p>
                <a:endParaRPr lang="en-US" b="1">
                  <a:latin typeface="Adobe Arabic" panose="02040503050201020203" pitchFamily="18" charset="-78"/>
                  <a:cs typeface="Adobe Arabic" panose="02040503050201020203" pitchFamily="18" charset="-78"/>
                </a:endParaRPr>
              </a:p>
            </p:txBody>
          </p:sp>
        </p:grpSp>
        <p:sp>
          <p:nvSpPr>
            <p:cNvPr id="78" name="TextBox 27">
              <a:extLst>
                <a:ext uri="{FF2B5EF4-FFF2-40B4-BE49-F238E27FC236}">
                  <a16:creationId xmlns:a16="http://schemas.microsoft.com/office/drawing/2014/main" id="{B2842571-33BF-F3A4-174B-B1425185815A}"/>
                </a:ext>
              </a:extLst>
            </p:cNvPr>
            <p:cNvSpPr txBox="1"/>
            <p:nvPr/>
          </p:nvSpPr>
          <p:spPr>
            <a:xfrm rot="10800000" flipV="1">
              <a:off x="2222478" y="5056469"/>
              <a:ext cx="1613680" cy="410882"/>
            </a:xfrm>
            <a:prstGeom prst="rect">
              <a:avLst/>
            </a:prstGeom>
            <a:noFill/>
          </p:spPr>
          <p:txBody>
            <a:bodyPr wrap="square" rtlCol="0">
              <a:spAutoFit/>
            </a:bodyPr>
            <a:lstStyle/>
            <a:p>
              <a:pPr algn="ctr">
                <a:lnSpc>
                  <a:spcPct val="115000"/>
                </a:lnSpc>
              </a:pPr>
              <a:r>
                <a:rPr lang="ar-EG" b="1" dirty="0">
                  <a:latin typeface="Adobe Arabic" panose="02040503050201020203" pitchFamily="18" charset="-78"/>
                  <a:ea typeface="Calibri" panose="020F0502020204030204" pitchFamily="34" charset="0"/>
                  <a:cs typeface="Adobe Arabic" panose="02040503050201020203" pitchFamily="18" charset="-78"/>
                </a:rPr>
                <a:t>تقليل الصراعات</a:t>
              </a:r>
              <a:endParaRPr lang="en-US" b="1" dirty="0">
                <a:latin typeface="Adobe Arabic" panose="02040503050201020203" pitchFamily="18" charset="-78"/>
                <a:ea typeface="Calibri" panose="020F0502020204030204" pitchFamily="34" charset="0"/>
                <a:cs typeface="Adobe Arabic" panose="02040503050201020203" pitchFamily="18" charset="-78"/>
              </a:endParaRPr>
            </a:p>
          </p:txBody>
        </p:sp>
        <p:sp>
          <p:nvSpPr>
            <p:cNvPr id="79" name="TextBox 48">
              <a:extLst>
                <a:ext uri="{FF2B5EF4-FFF2-40B4-BE49-F238E27FC236}">
                  <a16:creationId xmlns:a16="http://schemas.microsoft.com/office/drawing/2014/main" id="{2CAE43DD-DF5D-D63D-3AC8-C6E17E427739}"/>
                </a:ext>
              </a:extLst>
            </p:cNvPr>
            <p:cNvSpPr txBox="1"/>
            <p:nvPr/>
          </p:nvSpPr>
          <p:spPr>
            <a:xfrm>
              <a:off x="2820521" y="3426390"/>
              <a:ext cx="348173" cy="369332"/>
            </a:xfrm>
            <a:prstGeom prst="rect">
              <a:avLst/>
            </a:prstGeom>
            <a:noFill/>
          </p:spPr>
          <p:txBody>
            <a:bodyPr wrap="non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b="1" dirty="0">
                  <a:latin typeface="Adobe Arabic" panose="02040503050201020203" pitchFamily="18" charset="-78"/>
                  <a:cs typeface="Adobe Arabic" panose="02040503050201020203" pitchFamily="18" charset="-78"/>
                </a:rPr>
                <a:t>08</a:t>
              </a:r>
            </a:p>
          </p:txBody>
        </p:sp>
      </p:grpSp>
    </p:spTree>
    <p:extLst>
      <p:ext uri="{BB962C8B-B14F-4D97-AF65-F5344CB8AC3E}">
        <p14:creationId xmlns:p14="http://schemas.microsoft.com/office/powerpoint/2010/main" val="36962346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0"/>
                                        </p:tgtEl>
                                        <p:attrNameLst>
                                          <p:attrName>style.visibility</p:attrName>
                                        </p:attrNameLst>
                                      </p:cBhvr>
                                      <p:to>
                                        <p:strVal val="visible"/>
                                      </p:to>
                                    </p:set>
                                    <p:animEffect transition="in" filter="fade">
                                      <p:cBhvr>
                                        <p:cTn id="14" dur="1000"/>
                                        <p:tgtEl>
                                          <p:spTgt spid="40"/>
                                        </p:tgtEl>
                                      </p:cBhvr>
                                    </p:animEffect>
                                    <p:anim calcmode="lin" valueType="num">
                                      <p:cBhvr>
                                        <p:cTn id="15" dur="1000" fill="hold"/>
                                        <p:tgtEl>
                                          <p:spTgt spid="40"/>
                                        </p:tgtEl>
                                        <p:attrNameLst>
                                          <p:attrName>ppt_x</p:attrName>
                                        </p:attrNameLst>
                                      </p:cBhvr>
                                      <p:tavLst>
                                        <p:tav tm="0">
                                          <p:val>
                                            <p:strVal val="#ppt_x"/>
                                          </p:val>
                                        </p:tav>
                                        <p:tav tm="100000">
                                          <p:val>
                                            <p:strVal val="#ppt_x"/>
                                          </p:val>
                                        </p:tav>
                                      </p:tavLst>
                                    </p:anim>
                                    <p:anim calcmode="lin" valueType="num">
                                      <p:cBhvr>
                                        <p:cTn id="16" dur="1000" fill="hold"/>
                                        <p:tgtEl>
                                          <p:spTgt spid="40"/>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7" presetClass="entr" presetSubtype="0" fill="hold" nodeType="clickEffect">
                                  <p:stCondLst>
                                    <p:cond delay="0"/>
                                  </p:stCondLst>
                                  <p:childTnLst>
                                    <p:set>
                                      <p:cBhvr>
                                        <p:cTn id="20" dur="1" fill="hold">
                                          <p:stCondLst>
                                            <p:cond delay="0"/>
                                          </p:stCondLst>
                                        </p:cTn>
                                        <p:tgtEl>
                                          <p:spTgt spid="46"/>
                                        </p:tgtEl>
                                        <p:attrNameLst>
                                          <p:attrName>style.visibility</p:attrName>
                                        </p:attrNameLst>
                                      </p:cBhvr>
                                      <p:to>
                                        <p:strVal val="visible"/>
                                      </p:to>
                                    </p:set>
                                    <p:animEffect transition="in" filter="fade">
                                      <p:cBhvr>
                                        <p:cTn id="21" dur="1000"/>
                                        <p:tgtEl>
                                          <p:spTgt spid="46"/>
                                        </p:tgtEl>
                                      </p:cBhvr>
                                    </p:animEffect>
                                    <p:anim calcmode="lin" valueType="num">
                                      <p:cBhvr>
                                        <p:cTn id="22" dur="1000" fill="hold"/>
                                        <p:tgtEl>
                                          <p:spTgt spid="46"/>
                                        </p:tgtEl>
                                        <p:attrNameLst>
                                          <p:attrName>ppt_x</p:attrName>
                                        </p:attrNameLst>
                                      </p:cBhvr>
                                      <p:tavLst>
                                        <p:tav tm="0">
                                          <p:val>
                                            <p:strVal val="#ppt_x"/>
                                          </p:val>
                                        </p:tav>
                                        <p:tav tm="100000">
                                          <p:val>
                                            <p:strVal val="#ppt_x"/>
                                          </p:val>
                                        </p:tav>
                                      </p:tavLst>
                                    </p:anim>
                                    <p:anim calcmode="lin" valueType="num">
                                      <p:cBhvr>
                                        <p:cTn id="23" dur="1000" fill="hold"/>
                                        <p:tgtEl>
                                          <p:spTgt spid="46"/>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52"/>
                                        </p:tgtEl>
                                        <p:attrNameLst>
                                          <p:attrName>style.visibility</p:attrName>
                                        </p:attrNameLst>
                                      </p:cBhvr>
                                      <p:to>
                                        <p:strVal val="visible"/>
                                      </p:to>
                                    </p:set>
                                    <p:animEffect transition="in" filter="fade">
                                      <p:cBhvr>
                                        <p:cTn id="28" dur="1000"/>
                                        <p:tgtEl>
                                          <p:spTgt spid="52"/>
                                        </p:tgtEl>
                                      </p:cBhvr>
                                    </p:animEffect>
                                    <p:anim calcmode="lin" valueType="num">
                                      <p:cBhvr>
                                        <p:cTn id="29" dur="1000" fill="hold"/>
                                        <p:tgtEl>
                                          <p:spTgt spid="52"/>
                                        </p:tgtEl>
                                        <p:attrNameLst>
                                          <p:attrName>ppt_x</p:attrName>
                                        </p:attrNameLst>
                                      </p:cBhvr>
                                      <p:tavLst>
                                        <p:tav tm="0">
                                          <p:val>
                                            <p:strVal val="#ppt_x"/>
                                          </p:val>
                                        </p:tav>
                                        <p:tav tm="100000">
                                          <p:val>
                                            <p:strVal val="#ppt_x"/>
                                          </p:val>
                                        </p:tav>
                                      </p:tavLst>
                                    </p:anim>
                                    <p:anim calcmode="lin" valueType="num">
                                      <p:cBhvr>
                                        <p:cTn id="30" dur="1000" fill="hold"/>
                                        <p:tgtEl>
                                          <p:spTgt spid="52"/>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7" presetClass="entr" presetSubtype="0" fill="hold" nodeType="clickEffect">
                                  <p:stCondLst>
                                    <p:cond delay="0"/>
                                  </p:stCondLst>
                                  <p:childTnLst>
                                    <p:set>
                                      <p:cBhvr>
                                        <p:cTn id="34" dur="1" fill="hold">
                                          <p:stCondLst>
                                            <p:cond delay="0"/>
                                          </p:stCondLst>
                                        </p:cTn>
                                        <p:tgtEl>
                                          <p:spTgt spid="58"/>
                                        </p:tgtEl>
                                        <p:attrNameLst>
                                          <p:attrName>style.visibility</p:attrName>
                                        </p:attrNameLst>
                                      </p:cBhvr>
                                      <p:to>
                                        <p:strVal val="visible"/>
                                      </p:to>
                                    </p:set>
                                    <p:animEffect transition="in" filter="fade">
                                      <p:cBhvr>
                                        <p:cTn id="35" dur="1000"/>
                                        <p:tgtEl>
                                          <p:spTgt spid="58"/>
                                        </p:tgtEl>
                                      </p:cBhvr>
                                    </p:animEffect>
                                    <p:anim calcmode="lin" valueType="num">
                                      <p:cBhvr>
                                        <p:cTn id="36" dur="1000" fill="hold"/>
                                        <p:tgtEl>
                                          <p:spTgt spid="58"/>
                                        </p:tgtEl>
                                        <p:attrNameLst>
                                          <p:attrName>ppt_x</p:attrName>
                                        </p:attrNameLst>
                                      </p:cBhvr>
                                      <p:tavLst>
                                        <p:tav tm="0">
                                          <p:val>
                                            <p:strVal val="#ppt_x"/>
                                          </p:val>
                                        </p:tav>
                                        <p:tav tm="100000">
                                          <p:val>
                                            <p:strVal val="#ppt_x"/>
                                          </p:val>
                                        </p:tav>
                                      </p:tavLst>
                                    </p:anim>
                                    <p:anim calcmode="lin" valueType="num">
                                      <p:cBhvr>
                                        <p:cTn id="37" dur="1000" fill="hold"/>
                                        <p:tgtEl>
                                          <p:spTgt spid="58"/>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64"/>
                                        </p:tgtEl>
                                        <p:attrNameLst>
                                          <p:attrName>style.visibility</p:attrName>
                                        </p:attrNameLst>
                                      </p:cBhvr>
                                      <p:to>
                                        <p:strVal val="visible"/>
                                      </p:to>
                                    </p:set>
                                    <p:animEffect transition="in" filter="fade">
                                      <p:cBhvr>
                                        <p:cTn id="42" dur="1000"/>
                                        <p:tgtEl>
                                          <p:spTgt spid="64"/>
                                        </p:tgtEl>
                                      </p:cBhvr>
                                    </p:animEffect>
                                    <p:anim calcmode="lin" valueType="num">
                                      <p:cBhvr>
                                        <p:cTn id="43" dur="1000" fill="hold"/>
                                        <p:tgtEl>
                                          <p:spTgt spid="64"/>
                                        </p:tgtEl>
                                        <p:attrNameLst>
                                          <p:attrName>ppt_x</p:attrName>
                                        </p:attrNameLst>
                                      </p:cBhvr>
                                      <p:tavLst>
                                        <p:tav tm="0">
                                          <p:val>
                                            <p:strVal val="#ppt_x"/>
                                          </p:val>
                                        </p:tav>
                                        <p:tav tm="100000">
                                          <p:val>
                                            <p:strVal val="#ppt_x"/>
                                          </p:val>
                                        </p:tav>
                                      </p:tavLst>
                                    </p:anim>
                                    <p:anim calcmode="lin" valueType="num">
                                      <p:cBhvr>
                                        <p:cTn id="44" dur="1000" fill="hold"/>
                                        <p:tgtEl>
                                          <p:spTgt spid="64"/>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7" presetClass="entr" presetSubtype="0" fill="hold" nodeType="clickEffect">
                                  <p:stCondLst>
                                    <p:cond delay="0"/>
                                  </p:stCondLst>
                                  <p:childTnLst>
                                    <p:set>
                                      <p:cBhvr>
                                        <p:cTn id="48" dur="1" fill="hold">
                                          <p:stCondLst>
                                            <p:cond delay="0"/>
                                          </p:stCondLst>
                                        </p:cTn>
                                        <p:tgtEl>
                                          <p:spTgt spid="70"/>
                                        </p:tgtEl>
                                        <p:attrNameLst>
                                          <p:attrName>style.visibility</p:attrName>
                                        </p:attrNameLst>
                                      </p:cBhvr>
                                      <p:to>
                                        <p:strVal val="visible"/>
                                      </p:to>
                                    </p:set>
                                    <p:animEffect transition="in" filter="fade">
                                      <p:cBhvr>
                                        <p:cTn id="49" dur="1000"/>
                                        <p:tgtEl>
                                          <p:spTgt spid="70"/>
                                        </p:tgtEl>
                                      </p:cBhvr>
                                    </p:animEffect>
                                    <p:anim calcmode="lin" valueType="num">
                                      <p:cBhvr>
                                        <p:cTn id="50" dur="1000" fill="hold"/>
                                        <p:tgtEl>
                                          <p:spTgt spid="70"/>
                                        </p:tgtEl>
                                        <p:attrNameLst>
                                          <p:attrName>ppt_x</p:attrName>
                                        </p:attrNameLst>
                                      </p:cBhvr>
                                      <p:tavLst>
                                        <p:tav tm="0">
                                          <p:val>
                                            <p:strVal val="#ppt_x"/>
                                          </p:val>
                                        </p:tav>
                                        <p:tav tm="100000">
                                          <p:val>
                                            <p:strVal val="#ppt_x"/>
                                          </p:val>
                                        </p:tav>
                                      </p:tavLst>
                                    </p:anim>
                                    <p:anim calcmode="lin" valueType="num">
                                      <p:cBhvr>
                                        <p:cTn id="51" dur="1000" fill="hold"/>
                                        <p:tgtEl>
                                          <p:spTgt spid="70"/>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nodeType="clickEffect">
                                  <p:stCondLst>
                                    <p:cond delay="0"/>
                                  </p:stCondLst>
                                  <p:childTnLst>
                                    <p:set>
                                      <p:cBhvr>
                                        <p:cTn id="55" dur="1" fill="hold">
                                          <p:stCondLst>
                                            <p:cond delay="0"/>
                                          </p:stCondLst>
                                        </p:cTn>
                                        <p:tgtEl>
                                          <p:spTgt spid="76"/>
                                        </p:tgtEl>
                                        <p:attrNameLst>
                                          <p:attrName>style.visibility</p:attrName>
                                        </p:attrNameLst>
                                      </p:cBhvr>
                                      <p:to>
                                        <p:strVal val="visible"/>
                                      </p:to>
                                    </p:set>
                                    <p:animEffect transition="in" filter="fade">
                                      <p:cBhvr>
                                        <p:cTn id="56" dur="1000"/>
                                        <p:tgtEl>
                                          <p:spTgt spid="76"/>
                                        </p:tgtEl>
                                      </p:cBhvr>
                                    </p:animEffect>
                                    <p:anim calcmode="lin" valueType="num">
                                      <p:cBhvr>
                                        <p:cTn id="57" dur="1000" fill="hold"/>
                                        <p:tgtEl>
                                          <p:spTgt spid="76"/>
                                        </p:tgtEl>
                                        <p:attrNameLst>
                                          <p:attrName>ppt_x</p:attrName>
                                        </p:attrNameLst>
                                      </p:cBhvr>
                                      <p:tavLst>
                                        <p:tav tm="0">
                                          <p:val>
                                            <p:strVal val="#ppt_x"/>
                                          </p:val>
                                        </p:tav>
                                        <p:tav tm="100000">
                                          <p:val>
                                            <p:strVal val="#ppt_x"/>
                                          </p:val>
                                        </p:tav>
                                      </p:tavLst>
                                    </p:anim>
                                    <p:anim calcmode="lin" valueType="num">
                                      <p:cBhvr>
                                        <p:cTn id="58" dur="1000" fill="hold"/>
                                        <p:tgtEl>
                                          <p:spTgt spid="7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TextBox 29">
            <a:extLst>
              <a:ext uri="{FF2B5EF4-FFF2-40B4-BE49-F238E27FC236}">
                <a16:creationId xmlns:a16="http://schemas.microsoft.com/office/drawing/2014/main" id="{EEE2C958-554C-43B6-AD84-5BFB102BB0C5}"/>
              </a:ext>
            </a:extLst>
          </p:cNvPr>
          <p:cNvSpPr txBox="1"/>
          <p:nvPr/>
        </p:nvSpPr>
        <p:spPr>
          <a:xfrm>
            <a:off x="1547626" y="3641897"/>
            <a:ext cx="4548374" cy="658642"/>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r>
              <a:rPr lang="ar-SA" dirty="0"/>
              <a:t>خارطة التحفيز الشخصية</a:t>
            </a:r>
            <a:endParaRPr lang="en-US" dirty="0"/>
          </a:p>
        </p:txBody>
      </p:sp>
      <p:pic>
        <p:nvPicPr>
          <p:cNvPr id="3" name="Picture 2">
            <a:extLst>
              <a:ext uri="{FF2B5EF4-FFF2-40B4-BE49-F238E27FC236}">
                <a16:creationId xmlns:a16="http://schemas.microsoft.com/office/drawing/2014/main" id="{20AD76A7-980C-B573-8706-8024837B696F}"/>
              </a:ext>
            </a:extLst>
          </p:cNvPr>
          <p:cNvPicPr>
            <a:picLocks noChangeAspect="1"/>
          </p:cNvPicPr>
          <p:nvPr/>
        </p:nvPicPr>
        <p:blipFill>
          <a:blip r:embed="rId2">
            <a:extLst>
              <a:ext uri="{BEBA8EAE-BF5A-486C-A8C5-ECC9F3942E4B}">
                <a14:imgProps xmlns:a14="http://schemas.microsoft.com/office/drawing/2010/main">
                  <a14:imgLayer r:embed="rId3">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7483629" y="1870349"/>
            <a:ext cx="4343314" cy="4343314"/>
          </a:xfrm>
          <a:prstGeom prst="rect">
            <a:avLst/>
          </a:prstGeom>
        </p:spPr>
      </p:pic>
      <p:grpSp>
        <p:nvGrpSpPr>
          <p:cNvPr id="4" name="Group 3">
            <a:extLst>
              <a:ext uri="{FF2B5EF4-FFF2-40B4-BE49-F238E27FC236}">
                <a16:creationId xmlns:a16="http://schemas.microsoft.com/office/drawing/2014/main" id="{254ACD16-7C3E-AE6C-58D9-CC4D13D1D039}"/>
              </a:ext>
            </a:extLst>
          </p:cNvPr>
          <p:cNvGrpSpPr/>
          <p:nvPr/>
        </p:nvGrpSpPr>
        <p:grpSpPr>
          <a:xfrm>
            <a:off x="2698136" y="675008"/>
            <a:ext cx="6957150" cy="968852"/>
            <a:chOff x="2698136" y="519096"/>
            <a:chExt cx="6957150" cy="968852"/>
          </a:xfrm>
        </p:grpSpPr>
        <p:grpSp>
          <p:nvGrpSpPr>
            <p:cNvPr id="5" name="Group 4">
              <a:extLst>
                <a:ext uri="{FF2B5EF4-FFF2-40B4-BE49-F238E27FC236}">
                  <a16:creationId xmlns:a16="http://schemas.microsoft.com/office/drawing/2014/main" id="{515E4DE8-1DEC-99B5-0D69-2A92F943978A}"/>
                </a:ext>
              </a:extLst>
            </p:cNvPr>
            <p:cNvGrpSpPr/>
            <p:nvPr/>
          </p:nvGrpSpPr>
          <p:grpSpPr>
            <a:xfrm>
              <a:off x="2698136" y="1333654"/>
              <a:ext cx="6957150" cy="154294"/>
              <a:chOff x="2941058" y="1479627"/>
              <a:chExt cx="6957150" cy="154294"/>
            </a:xfrm>
          </p:grpSpPr>
          <p:sp>
            <p:nvSpPr>
              <p:cNvPr id="7" name="Oval 6">
                <a:extLst>
                  <a:ext uri="{FF2B5EF4-FFF2-40B4-BE49-F238E27FC236}">
                    <a16:creationId xmlns:a16="http://schemas.microsoft.com/office/drawing/2014/main" id="{9DBA0CF4-1837-461F-6442-3B101DE034E5}"/>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0" name="Group 19">
                <a:extLst>
                  <a:ext uri="{FF2B5EF4-FFF2-40B4-BE49-F238E27FC236}">
                    <a16:creationId xmlns:a16="http://schemas.microsoft.com/office/drawing/2014/main" id="{37B65672-6EBB-E20A-073A-B6FE87281767}"/>
                  </a:ext>
                </a:extLst>
              </p:cNvPr>
              <p:cNvGrpSpPr/>
              <p:nvPr/>
            </p:nvGrpSpPr>
            <p:grpSpPr>
              <a:xfrm>
                <a:off x="9256541" y="1479627"/>
                <a:ext cx="641667" cy="154294"/>
                <a:chOff x="9256541" y="1479627"/>
                <a:chExt cx="641667" cy="154294"/>
              </a:xfrm>
              <a:solidFill>
                <a:srgbClr val="627383"/>
              </a:solidFill>
            </p:grpSpPr>
            <p:sp>
              <p:nvSpPr>
                <p:cNvPr id="25" name="Arrow: Striped Right 24">
                  <a:extLst>
                    <a:ext uri="{FF2B5EF4-FFF2-40B4-BE49-F238E27FC236}">
                      <a16:creationId xmlns:a16="http://schemas.microsoft.com/office/drawing/2014/main" id="{F4BC8350-9C14-B63E-F6AF-183BA7E0FBC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id="{39D6C5FF-3832-4F39-4931-5DF896D796A0}"/>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Arrow: Striped Right 26">
                  <a:extLst>
                    <a:ext uri="{FF2B5EF4-FFF2-40B4-BE49-F238E27FC236}">
                      <a16:creationId xmlns:a16="http://schemas.microsoft.com/office/drawing/2014/main" id="{7920BE08-9F2C-64D2-1029-E35458EC4370}"/>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1" name="Group 20">
                <a:extLst>
                  <a:ext uri="{FF2B5EF4-FFF2-40B4-BE49-F238E27FC236}">
                    <a16:creationId xmlns:a16="http://schemas.microsoft.com/office/drawing/2014/main" id="{81E25CA2-ECB3-02E7-7ED9-1B0B2F29B11C}"/>
                  </a:ext>
                </a:extLst>
              </p:cNvPr>
              <p:cNvGrpSpPr/>
              <p:nvPr/>
            </p:nvGrpSpPr>
            <p:grpSpPr>
              <a:xfrm>
                <a:off x="2941058" y="1479627"/>
                <a:ext cx="641667" cy="154294"/>
                <a:chOff x="9256541" y="1479627"/>
                <a:chExt cx="641667" cy="154294"/>
              </a:xfrm>
              <a:solidFill>
                <a:srgbClr val="627383"/>
              </a:solidFill>
            </p:grpSpPr>
            <p:sp>
              <p:nvSpPr>
                <p:cNvPr id="22" name="Arrow: Striped Right 21">
                  <a:extLst>
                    <a:ext uri="{FF2B5EF4-FFF2-40B4-BE49-F238E27FC236}">
                      <a16:creationId xmlns:a16="http://schemas.microsoft.com/office/drawing/2014/main" id="{8E9960A1-A6F0-3630-ED81-269160B985DC}"/>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3" name="Arrow: Striped Right 22">
                  <a:extLst>
                    <a:ext uri="{FF2B5EF4-FFF2-40B4-BE49-F238E27FC236}">
                      <a16:creationId xmlns:a16="http://schemas.microsoft.com/office/drawing/2014/main" id="{ED8E7F3F-5302-49A4-43BE-1E56A38D0AD0}"/>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id="{81B91455-F04E-D55E-2F23-A3F35A96211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6" name="TextBox 5">
              <a:extLst>
                <a:ext uri="{FF2B5EF4-FFF2-40B4-BE49-F238E27FC236}">
                  <a16:creationId xmlns:a16="http://schemas.microsoft.com/office/drawing/2014/main" id="{8EB4D093-AF27-A63B-01B2-F706D0385CBE}"/>
                </a:ext>
              </a:extLst>
            </p:cNvPr>
            <p:cNvSpPr txBox="1"/>
            <p:nvPr/>
          </p:nvSpPr>
          <p:spPr>
            <a:xfrm>
              <a:off x="2779494" y="519096"/>
              <a:ext cx="6633012" cy="800219"/>
            </a:xfrm>
            <a:prstGeom prst="rect">
              <a:avLst/>
            </a:prstGeom>
            <a:noFill/>
          </p:spPr>
          <p:txBody>
            <a:bodyPr wrap="square">
              <a:spAutoFit/>
            </a:bodyPr>
            <a:lstStyle/>
            <a:p>
              <a:pPr marL="0" marR="0" algn="ctr" rtl="1">
                <a:lnSpc>
                  <a:spcPct val="115000"/>
                </a:lnSpc>
                <a:spcBef>
                  <a:spcPts val="0"/>
                </a:spcBef>
                <a:spcAft>
                  <a:spcPts val="0"/>
                </a:spcAft>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نشاط تدريبي</a:t>
              </a:r>
              <a:endParaRPr lang="en-US" sz="4400"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p:txBody>
        </p:sp>
      </p:grpSp>
    </p:spTree>
    <p:extLst>
      <p:ext uri="{BB962C8B-B14F-4D97-AF65-F5344CB8AC3E}">
        <p14:creationId xmlns:p14="http://schemas.microsoft.com/office/powerpoint/2010/main" val="227417556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Rounded Corners 16">
            <a:extLst>
              <a:ext uri="{FF2B5EF4-FFF2-40B4-BE49-F238E27FC236}">
                <a16:creationId xmlns:a16="http://schemas.microsoft.com/office/drawing/2014/main" id="{5A7C68B0-EBDA-DACA-6F50-FF8EC0DF02F1}"/>
              </a:ext>
            </a:extLst>
          </p:cNvPr>
          <p:cNvSpPr/>
          <p:nvPr/>
        </p:nvSpPr>
        <p:spPr>
          <a:xfrm>
            <a:off x="2939484" y="1054453"/>
            <a:ext cx="7643939" cy="5348224"/>
          </a:xfrm>
          <a:prstGeom prst="roundRect">
            <a:avLst/>
          </a:prstGeom>
          <a:solidFill>
            <a:schemeClr val="bg1">
              <a:lumMod val="95000"/>
            </a:schemeClr>
          </a:solidFill>
          <a:ln w="38100">
            <a:solidFill>
              <a:srgbClr val="215559"/>
            </a:solidFill>
            <a:prstDash val="lg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Box 17">
            <a:extLst>
              <a:ext uri="{FF2B5EF4-FFF2-40B4-BE49-F238E27FC236}">
                <a16:creationId xmlns:a16="http://schemas.microsoft.com/office/drawing/2014/main" id="{45BB5B0E-8ACA-C358-0157-9F406648A499}"/>
              </a:ext>
            </a:extLst>
          </p:cNvPr>
          <p:cNvSpPr txBox="1"/>
          <p:nvPr/>
        </p:nvSpPr>
        <p:spPr>
          <a:xfrm>
            <a:off x="5196246" y="1315986"/>
            <a:ext cx="2702064" cy="707886"/>
          </a:xfrm>
          <a:prstGeom prst="rect">
            <a:avLst/>
          </a:prstGeom>
          <a:noFill/>
          <a:ln w="3175">
            <a:noFill/>
          </a:ln>
        </p:spPr>
        <p:txBody>
          <a:bodyPr wrap="square"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ar-SA" altLang="ko-KR" sz="4000" b="1" i="0" u="none" strike="noStrike" kern="1200" cap="none" spc="0" normalizeH="0" baseline="0" noProof="0" dirty="0">
                <a:ln>
                  <a:noFill/>
                </a:ln>
                <a:solidFill>
                  <a:srgbClr val="168489"/>
                </a:solidFill>
                <a:effectLst/>
                <a:uLnTx/>
                <a:uFillTx/>
                <a:latin typeface="Adobe Arabic" panose="02040503050201020203" pitchFamily="18" charset="-78"/>
                <a:cs typeface="Adobe Arabic" panose="02040503050201020203" pitchFamily="18" charset="-78"/>
              </a:rPr>
              <a:t>التقييم</a:t>
            </a:r>
            <a:endParaRPr kumimoji="0" lang="ko-KR" altLang="en-US" sz="4000" b="1" i="0" u="none" strike="noStrike" kern="1200" cap="none" spc="0" normalizeH="0" baseline="0" noProof="0" dirty="0">
              <a:ln>
                <a:noFill/>
              </a:ln>
              <a:solidFill>
                <a:srgbClr val="168489"/>
              </a:solidFill>
              <a:effectLst/>
              <a:uLnTx/>
              <a:uFillTx/>
              <a:latin typeface="Adobe Arabic" panose="02040503050201020203" pitchFamily="18" charset="-78"/>
              <a:cs typeface="Adobe Arabic" panose="02040503050201020203" pitchFamily="18" charset="-78"/>
            </a:endParaRPr>
          </a:p>
        </p:txBody>
      </p:sp>
      <p:sp>
        <p:nvSpPr>
          <p:cNvPr id="19" name="TextBox 18">
            <a:extLst>
              <a:ext uri="{FF2B5EF4-FFF2-40B4-BE49-F238E27FC236}">
                <a16:creationId xmlns:a16="http://schemas.microsoft.com/office/drawing/2014/main" id="{599B13AF-9D3A-554D-369E-76942553F9A0}"/>
              </a:ext>
            </a:extLst>
          </p:cNvPr>
          <p:cNvSpPr txBox="1"/>
          <p:nvPr/>
        </p:nvSpPr>
        <p:spPr>
          <a:xfrm>
            <a:off x="2780991" y="2023872"/>
            <a:ext cx="7802432" cy="503215"/>
          </a:xfrm>
          <a:prstGeom prst="rect">
            <a:avLst/>
          </a:prstGeom>
          <a:noFill/>
        </p:spPr>
        <p:txBody>
          <a:bodyPr wrap="square" rtlCol="0">
            <a:spAutoFit/>
          </a:bodyPr>
          <a:lstStyle/>
          <a:p>
            <a:pPr algn="r">
              <a:lnSpc>
                <a:spcPct val="115000"/>
              </a:lnSpc>
              <a:spcAft>
                <a:spcPts val="800"/>
              </a:spcAft>
            </a:pPr>
            <a:r>
              <a:rPr lang="ar-SA" sz="2400"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1.كيف تميّز بين التوجيه والتحفيز في بيئة العمل؟ قدّم مثالاً لكل منهما. </a:t>
            </a:r>
            <a:endParaRPr lang="en-US" sz="2400" b="1" dirty="0">
              <a:solidFill>
                <a:prstClr val="black"/>
              </a:solidFill>
              <a:latin typeface="Times New Roman" panose="02020603050405020304" pitchFamily="18" charset="0"/>
              <a:ea typeface="Calibri" panose="020F0502020204030204" pitchFamily="34" charset="0"/>
              <a:cs typeface="Adobe Arabic" panose="02040503050201020203" pitchFamily="18" charset="-78"/>
            </a:endParaRPr>
          </a:p>
        </p:txBody>
      </p:sp>
      <p:sp>
        <p:nvSpPr>
          <p:cNvPr id="20" name="TextBox 19">
            <a:extLst>
              <a:ext uri="{FF2B5EF4-FFF2-40B4-BE49-F238E27FC236}">
                <a16:creationId xmlns:a16="http://schemas.microsoft.com/office/drawing/2014/main" id="{C42135B2-3632-B03E-DFAF-B646DC981A8C}"/>
              </a:ext>
            </a:extLst>
          </p:cNvPr>
          <p:cNvSpPr txBox="1"/>
          <p:nvPr/>
        </p:nvSpPr>
        <p:spPr>
          <a:xfrm>
            <a:off x="3593345" y="2743861"/>
            <a:ext cx="6950589" cy="503215"/>
          </a:xfrm>
          <a:prstGeom prst="rect">
            <a:avLst/>
          </a:prstGeom>
          <a:noFill/>
        </p:spPr>
        <p:txBody>
          <a:bodyPr wrap="square" rtlCol="0">
            <a:spAutoFit/>
          </a:bodyPr>
          <a:lstStyle/>
          <a:p>
            <a:pPr algn="r">
              <a:lnSpc>
                <a:spcPct val="115000"/>
              </a:lnSpc>
              <a:spcAft>
                <a:spcPts val="800"/>
              </a:spcAft>
            </a:pPr>
            <a:r>
              <a:rPr lang="ar-SA" sz="2400"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2. اذكر فائدتين للتوجيه وفائدتين للتحفيز في تحسين الكفاءة المؤسسية.  </a:t>
            </a:r>
            <a:endParaRPr lang="en-US" sz="2400" b="1" dirty="0">
              <a:solidFill>
                <a:prstClr val="black"/>
              </a:solidFill>
              <a:latin typeface="Times New Roman" panose="02020603050405020304" pitchFamily="18" charset="0"/>
              <a:ea typeface="Calibri" panose="020F0502020204030204" pitchFamily="34" charset="0"/>
              <a:cs typeface="Adobe Arabic" panose="02040503050201020203" pitchFamily="18" charset="-78"/>
            </a:endParaRPr>
          </a:p>
        </p:txBody>
      </p:sp>
      <p:sp>
        <p:nvSpPr>
          <p:cNvPr id="21" name="TextBox 20">
            <a:extLst>
              <a:ext uri="{FF2B5EF4-FFF2-40B4-BE49-F238E27FC236}">
                <a16:creationId xmlns:a16="http://schemas.microsoft.com/office/drawing/2014/main" id="{54B70BA2-4A81-FFDE-A3FA-12FFF1E0D31E}"/>
              </a:ext>
            </a:extLst>
          </p:cNvPr>
          <p:cNvSpPr txBox="1"/>
          <p:nvPr/>
        </p:nvSpPr>
        <p:spPr>
          <a:xfrm>
            <a:off x="4568706" y="3463850"/>
            <a:ext cx="5927816" cy="503215"/>
          </a:xfrm>
          <a:prstGeom prst="rect">
            <a:avLst/>
          </a:prstGeom>
          <a:noFill/>
        </p:spPr>
        <p:txBody>
          <a:bodyPr wrap="square" rtlCol="0">
            <a:spAutoFit/>
          </a:bodyPr>
          <a:lstStyle/>
          <a:p>
            <a:pPr algn="r">
              <a:lnSpc>
                <a:spcPct val="115000"/>
              </a:lnSpc>
              <a:spcAft>
                <a:spcPts val="800"/>
              </a:spcAft>
            </a:pPr>
            <a:r>
              <a:rPr lang="ar-SA" sz="2400"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3. اذكر ثلاث نقاط رئيسية تميّز القيادة عن الإدارة في توجيه الفرق؟  </a:t>
            </a:r>
            <a:endParaRPr lang="en-US" sz="2400" b="1" dirty="0">
              <a:solidFill>
                <a:prstClr val="black"/>
              </a:solidFill>
              <a:latin typeface="Times New Roman" panose="02020603050405020304" pitchFamily="18" charset="0"/>
              <a:ea typeface="Calibri" panose="020F0502020204030204" pitchFamily="34" charset="0"/>
              <a:cs typeface="Adobe Arabic" panose="02040503050201020203" pitchFamily="18" charset="-78"/>
            </a:endParaRPr>
          </a:p>
        </p:txBody>
      </p:sp>
      <p:sp>
        <p:nvSpPr>
          <p:cNvPr id="22" name="TextBox 21">
            <a:extLst>
              <a:ext uri="{FF2B5EF4-FFF2-40B4-BE49-F238E27FC236}">
                <a16:creationId xmlns:a16="http://schemas.microsoft.com/office/drawing/2014/main" id="{5987EEE3-DB77-C4C7-52DC-A3F9640E4700}"/>
              </a:ext>
            </a:extLst>
          </p:cNvPr>
          <p:cNvSpPr txBox="1"/>
          <p:nvPr/>
        </p:nvSpPr>
        <p:spPr>
          <a:xfrm>
            <a:off x="4893826" y="4183839"/>
            <a:ext cx="5586892" cy="927946"/>
          </a:xfrm>
          <a:prstGeom prst="rect">
            <a:avLst/>
          </a:prstGeom>
          <a:noFill/>
        </p:spPr>
        <p:txBody>
          <a:bodyPr wrap="square" rtlCol="0">
            <a:spAutoFit/>
          </a:bodyPr>
          <a:lstStyle/>
          <a:p>
            <a:pPr algn="r">
              <a:lnSpc>
                <a:spcPct val="115000"/>
              </a:lnSpc>
              <a:spcAft>
                <a:spcPts val="800"/>
              </a:spcAft>
            </a:pPr>
            <a:r>
              <a:rPr lang="ar-SA" sz="2400"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4. كيف يمكن للتحفيز أن يؤثر إيجابياً على الحالة النفسية والاجتماعية للموظفين؟ قدّم مثالاً.  </a:t>
            </a:r>
            <a:endParaRPr lang="en-US" sz="2400" b="1" dirty="0">
              <a:solidFill>
                <a:prstClr val="black"/>
              </a:solidFill>
              <a:latin typeface="Times New Roman" panose="02020603050405020304" pitchFamily="18" charset="0"/>
              <a:ea typeface="Calibri" panose="020F0502020204030204" pitchFamily="34" charset="0"/>
              <a:cs typeface="Adobe Arabic" panose="02040503050201020203" pitchFamily="18" charset="-78"/>
            </a:endParaRPr>
          </a:p>
        </p:txBody>
      </p:sp>
      <p:pic>
        <p:nvPicPr>
          <p:cNvPr id="23" name="Picture 22" descr="A person sitting in a chair pointing at a clipboard&#10;&#10;AI-generated content may be incorrect.">
            <a:extLst>
              <a:ext uri="{FF2B5EF4-FFF2-40B4-BE49-F238E27FC236}">
                <a16:creationId xmlns:a16="http://schemas.microsoft.com/office/drawing/2014/main" id="{59A3033F-C13B-0D5A-6ED7-91D737422DA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6366" y="2023872"/>
            <a:ext cx="4834128" cy="4834128"/>
          </a:xfrm>
          <a:prstGeom prst="rect">
            <a:avLst/>
          </a:prstGeom>
        </p:spPr>
      </p:pic>
      <p:sp>
        <p:nvSpPr>
          <p:cNvPr id="24" name="TextBox 23">
            <a:extLst>
              <a:ext uri="{FF2B5EF4-FFF2-40B4-BE49-F238E27FC236}">
                <a16:creationId xmlns:a16="http://schemas.microsoft.com/office/drawing/2014/main" id="{9285E9E0-F6FA-5B0B-C4E3-BAADF2FD5022}"/>
              </a:ext>
            </a:extLst>
          </p:cNvPr>
          <p:cNvSpPr txBox="1"/>
          <p:nvPr/>
        </p:nvSpPr>
        <p:spPr>
          <a:xfrm>
            <a:off x="4893826" y="5328558"/>
            <a:ext cx="5586892" cy="927946"/>
          </a:xfrm>
          <a:prstGeom prst="rect">
            <a:avLst/>
          </a:prstGeom>
          <a:noFill/>
        </p:spPr>
        <p:txBody>
          <a:bodyPr wrap="square" rtlCol="0">
            <a:spAutoFit/>
          </a:bodyPr>
          <a:lstStyle/>
          <a:p>
            <a:pPr algn="r">
              <a:lnSpc>
                <a:spcPct val="115000"/>
              </a:lnSpc>
              <a:spcAft>
                <a:spcPts val="800"/>
              </a:spcAft>
            </a:pPr>
            <a:r>
              <a:rPr lang="ar-SA" sz="2400"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5. بناءً على نشاط "خارطة التحفيز الشخصية"، ما الذي تعلمته عن اختلاف المحفزات بين الأفراد؟  </a:t>
            </a:r>
            <a:endParaRPr lang="en-US" sz="2400" b="1" dirty="0">
              <a:solidFill>
                <a:prstClr val="black"/>
              </a:solidFill>
              <a:latin typeface="Times New Roman" panose="02020603050405020304" pitchFamily="18" charset="0"/>
              <a:ea typeface="Calibri" panose="020F0502020204030204" pitchFamily="34" charset="0"/>
              <a:cs typeface="Adobe Arabic" panose="02040503050201020203" pitchFamily="18" charset="-78"/>
            </a:endParaRPr>
          </a:p>
        </p:txBody>
      </p:sp>
    </p:spTree>
    <p:extLst>
      <p:ext uri="{BB962C8B-B14F-4D97-AF65-F5344CB8AC3E}">
        <p14:creationId xmlns:p14="http://schemas.microsoft.com/office/powerpoint/2010/main" val="10410623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anim calcmode="lin" valueType="num">
                                      <p:cBhvr>
                                        <p:cTn id="8" dur="1000" fill="hold"/>
                                        <p:tgtEl>
                                          <p:spTgt spid="18"/>
                                        </p:tgtEl>
                                        <p:attrNameLst>
                                          <p:attrName>ppt_x</p:attrName>
                                        </p:attrNameLst>
                                      </p:cBhvr>
                                      <p:tavLst>
                                        <p:tav tm="0">
                                          <p:val>
                                            <p:strVal val="#ppt_x"/>
                                          </p:val>
                                        </p:tav>
                                        <p:tav tm="100000">
                                          <p:val>
                                            <p:strVal val="#ppt_x"/>
                                          </p:val>
                                        </p:tav>
                                      </p:tavLst>
                                    </p:anim>
                                    <p:anim calcmode="lin" valueType="num">
                                      <p:cBhvr>
                                        <p:cTn id="9" dur="1000" fill="hold"/>
                                        <p:tgtEl>
                                          <p:spTgt spid="18"/>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1000"/>
                                        <p:tgtEl>
                                          <p:spTgt spid="23"/>
                                        </p:tgtEl>
                                      </p:cBhvr>
                                    </p:animEffect>
                                    <p:anim calcmode="lin" valueType="num">
                                      <p:cBhvr>
                                        <p:cTn id="13" dur="1000" fill="hold"/>
                                        <p:tgtEl>
                                          <p:spTgt spid="23"/>
                                        </p:tgtEl>
                                        <p:attrNameLst>
                                          <p:attrName>ppt_x</p:attrName>
                                        </p:attrNameLst>
                                      </p:cBhvr>
                                      <p:tavLst>
                                        <p:tav tm="0">
                                          <p:val>
                                            <p:strVal val="#ppt_x"/>
                                          </p:val>
                                        </p:tav>
                                        <p:tav tm="100000">
                                          <p:val>
                                            <p:strVal val="#ppt_x"/>
                                          </p:val>
                                        </p:tav>
                                      </p:tavLst>
                                    </p:anim>
                                    <p:anim calcmode="lin" valueType="num">
                                      <p:cBhvr>
                                        <p:cTn id="14"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fade">
                                      <p:cBhvr>
                                        <p:cTn id="19" dur="1000"/>
                                        <p:tgtEl>
                                          <p:spTgt spid="19"/>
                                        </p:tgtEl>
                                      </p:cBhvr>
                                    </p:animEffect>
                                    <p:anim calcmode="lin" valueType="num">
                                      <p:cBhvr>
                                        <p:cTn id="20" dur="1000" fill="hold"/>
                                        <p:tgtEl>
                                          <p:spTgt spid="19"/>
                                        </p:tgtEl>
                                        <p:attrNameLst>
                                          <p:attrName>ppt_x</p:attrName>
                                        </p:attrNameLst>
                                      </p:cBhvr>
                                      <p:tavLst>
                                        <p:tav tm="0">
                                          <p:val>
                                            <p:strVal val="#ppt_x"/>
                                          </p:val>
                                        </p:tav>
                                        <p:tav tm="100000">
                                          <p:val>
                                            <p:strVal val="#ppt_x"/>
                                          </p:val>
                                        </p:tav>
                                      </p:tavLst>
                                    </p:anim>
                                    <p:anim calcmode="lin" valueType="num">
                                      <p:cBhvr>
                                        <p:cTn id="21"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20"/>
                                        </p:tgtEl>
                                        <p:attrNameLst>
                                          <p:attrName>style.visibility</p:attrName>
                                        </p:attrNameLst>
                                      </p:cBhvr>
                                      <p:to>
                                        <p:strVal val="visible"/>
                                      </p:to>
                                    </p:set>
                                    <p:animEffect transition="in" filter="fade">
                                      <p:cBhvr>
                                        <p:cTn id="26" dur="1000"/>
                                        <p:tgtEl>
                                          <p:spTgt spid="20"/>
                                        </p:tgtEl>
                                      </p:cBhvr>
                                    </p:animEffect>
                                    <p:anim calcmode="lin" valueType="num">
                                      <p:cBhvr>
                                        <p:cTn id="27" dur="1000" fill="hold"/>
                                        <p:tgtEl>
                                          <p:spTgt spid="20"/>
                                        </p:tgtEl>
                                        <p:attrNameLst>
                                          <p:attrName>ppt_x</p:attrName>
                                        </p:attrNameLst>
                                      </p:cBhvr>
                                      <p:tavLst>
                                        <p:tav tm="0">
                                          <p:val>
                                            <p:strVal val="#ppt_x"/>
                                          </p:val>
                                        </p:tav>
                                        <p:tav tm="100000">
                                          <p:val>
                                            <p:strVal val="#ppt_x"/>
                                          </p:val>
                                        </p:tav>
                                      </p:tavLst>
                                    </p:anim>
                                    <p:anim calcmode="lin" valueType="num">
                                      <p:cBhvr>
                                        <p:cTn id="28"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21"/>
                                        </p:tgtEl>
                                        <p:attrNameLst>
                                          <p:attrName>style.visibility</p:attrName>
                                        </p:attrNameLst>
                                      </p:cBhvr>
                                      <p:to>
                                        <p:strVal val="visible"/>
                                      </p:to>
                                    </p:set>
                                    <p:animEffect transition="in" filter="fade">
                                      <p:cBhvr>
                                        <p:cTn id="33" dur="1000"/>
                                        <p:tgtEl>
                                          <p:spTgt spid="21"/>
                                        </p:tgtEl>
                                      </p:cBhvr>
                                    </p:animEffect>
                                    <p:anim calcmode="lin" valueType="num">
                                      <p:cBhvr>
                                        <p:cTn id="34" dur="1000" fill="hold"/>
                                        <p:tgtEl>
                                          <p:spTgt spid="21"/>
                                        </p:tgtEl>
                                        <p:attrNameLst>
                                          <p:attrName>ppt_x</p:attrName>
                                        </p:attrNameLst>
                                      </p:cBhvr>
                                      <p:tavLst>
                                        <p:tav tm="0">
                                          <p:val>
                                            <p:strVal val="#ppt_x"/>
                                          </p:val>
                                        </p:tav>
                                        <p:tav tm="100000">
                                          <p:val>
                                            <p:strVal val="#ppt_x"/>
                                          </p:val>
                                        </p:tav>
                                      </p:tavLst>
                                    </p:anim>
                                    <p:anim calcmode="lin" valueType="num">
                                      <p:cBhvr>
                                        <p:cTn id="35"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grpId="0" nodeType="clickEffect">
                                  <p:stCondLst>
                                    <p:cond delay="0"/>
                                  </p:stCondLst>
                                  <p:childTnLst>
                                    <p:set>
                                      <p:cBhvr>
                                        <p:cTn id="39" dur="1" fill="hold">
                                          <p:stCondLst>
                                            <p:cond delay="0"/>
                                          </p:stCondLst>
                                        </p:cTn>
                                        <p:tgtEl>
                                          <p:spTgt spid="22"/>
                                        </p:tgtEl>
                                        <p:attrNameLst>
                                          <p:attrName>style.visibility</p:attrName>
                                        </p:attrNameLst>
                                      </p:cBhvr>
                                      <p:to>
                                        <p:strVal val="visible"/>
                                      </p:to>
                                    </p:set>
                                    <p:animEffect transition="in" filter="fade">
                                      <p:cBhvr>
                                        <p:cTn id="40" dur="1000"/>
                                        <p:tgtEl>
                                          <p:spTgt spid="22"/>
                                        </p:tgtEl>
                                      </p:cBhvr>
                                    </p:animEffect>
                                    <p:anim calcmode="lin" valueType="num">
                                      <p:cBhvr>
                                        <p:cTn id="41" dur="1000" fill="hold"/>
                                        <p:tgtEl>
                                          <p:spTgt spid="22"/>
                                        </p:tgtEl>
                                        <p:attrNameLst>
                                          <p:attrName>ppt_x</p:attrName>
                                        </p:attrNameLst>
                                      </p:cBhvr>
                                      <p:tavLst>
                                        <p:tav tm="0">
                                          <p:val>
                                            <p:strVal val="#ppt_x"/>
                                          </p:val>
                                        </p:tav>
                                        <p:tav tm="100000">
                                          <p:val>
                                            <p:strVal val="#ppt_x"/>
                                          </p:val>
                                        </p:tav>
                                      </p:tavLst>
                                    </p:anim>
                                    <p:anim calcmode="lin" valueType="num">
                                      <p:cBhvr>
                                        <p:cTn id="42"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42" presetClass="entr" presetSubtype="0" fill="hold" grpId="0" nodeType="clickEffect">
                                  <p:stCondLst>
                                    <p:cond delay="0"/>
                                  </p:stCondLst>
                                  <p:childTnLst>
                                    <p:set>
                                      <p:cBhvr>
                                        <p:cTn id="46" dur="1" fill="hold">
                                          <p:stCondLst>
                                            <p:cond delay="0"/>
                                          </p:stCondLst>
                                        </p:cTn>
                                        <p:tgtEl>
                                          <p:spTgt spid="24"/>
                                        </p:tgtEl>
                                        <p:attrNameLst>
                                          <p:attrName>style.visibility</p:attrName>
                                        </p:attrNameLst>
                                      </p:cBhvr>
                                      <p:to>
                                        <p:strVal val="visible"/>
                                      </p:to>
                                    </p:set>
                                    <p:animEffect transition="in" filter="fade">
                                      <p:cBhvr>
                                        <p:cTn id="47" dur="1000"/>
                                        <p:tgtEl>
                                          <p:spTgt spid="24"/>
                                        </p:tgtEl>
                                      </p:cBhvr>
                                    </p:animEffect>
                                    <p:anim calcmode="lin" valueType="num">
                                      <p:cBhvr>
                                        <p:cTn id="48" dur="1000" fill="hold"/>
                                        <p:tgtEl>
                                          <p:spTgt spid="24"/>
                                        </p:tgtEl>
                                        <p:attrNameLst>
                                          <p:attrName>ppt_x</p:attrName>
                                        </p:attrNameLst>
                                      </p:cBhvr>
                                      <p:tavLst>
                                        <p:tav tm="0">
                                          <p:val>
                                            <p:strVal val="#ppt_x"/>
                                          </p:val>
                                        </p:tav>
                                        <p:tav tm="100000">
                                          <p:val>
                                            <p:strVal val="#ppt_x"/>
                                          </p:val>
                                        </p:tav>
                                      </p:tavLst>
                                    </p:anim>
                                    <p:anim calcmode="lin" valueType="num">
                                      <p:cBhvr>
                                        <p:cTn id="49"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P spid="21" grpId="0"/>
      <p:bldP spid="22" grpId="0"/>
      <p:bldP spid="2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477"/>
        <p:cNvGrpSpPr/>
        <p:nvPr/>
      </p:nvGrpSpPr>
      <p:grpSpPr>
        <a:xfrm>
          <a:off x="0" y="0"/>
          <a:ext cx="0" cy="0"/>
          <a:chOff x="0" y="0"/>
          <a:chExt cx="0" cy="0"/>
        </a:xfrm>
      </p:grpSpPr>
      <p:sp>
        <p:nvSpPr>
          <p:cNvPr id="21" name="Rectangle 20">
            <a:extLst>
              <a:ext uri="{FF2B5EF4-FFF2-40B4-BE49-F238E27FC236}">
                <a16:creationId xmlns:a16="http://schemas.microsoft.com/office/drawing/2014/main" id="{8F9960CF-F8E3-447F-8B0C-DD7345A4615E}"/>
              </a:ext>
            </a:extLst>
          </p:cNvPr>
          <p:cNvSpPr/>
          <p:nvPr/>
        </p:nvSpPr>
        <p:spPr>
          <a:xfrm>
            <a:off x="0" y="0"/>
            <a:ext cx="1371600" cy="299085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BAFAEF5F-DB96-4188-9FC2-D73BA698B8A8}"/>
              </a:ext>
            </a:extLst>
          </p:cNvPr>
          <p:cNvSpPr/>
          <p:nvPr/>
        </p:nvSpPr>
        <p:spPr>
          <a:xfrm>
            <a:off x="0" y="1257300"/>
            <a:ext cx="12192000" cy="173355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3" name="Picture 22" descr="Calendar ">
            <a:extLst>
              <a:ext uri="{FF2B5EF4-FFF2-40B4-BE49-F238E27FC236}">
                <a16:creationId xmlns:a16="http://schemas.microsoft.com/office/drawing/2014/main" id="{E45E353B-44E4-4C5E-9876-CA8F686ED798}"/>
              </a:ext>
            </a:extLst>
          </p:cNvPr>
          <p:cNvPicPr/>
          <p:nvPr/>
        </p:nvPicPr>
        <p:blipFill>
          <a:blip r:embed="rId3" cstate="print">
            <a:biLevel thresh="75000"/>
            <a:extLst>
              <a:ext uri="{BEBA8EAE-BF5A-486C-A8C5-ECC9F3942E4B}">
                <a14:imgProps xmlns:a14="http://schemas.microsoft.com/office/drawing/2010/main">
                  <a14:imgLayer r:embed="rId4">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211292" y="1647825"/>
            <a:ext cx="952500" cy="952500"/>
          </a:xfrm>
          <a:prstGeom prst="rect">
            <a:avLst/>
          </a:prstGeom>
          <a:noFill/>
          <a:ln>
            <a:noFill/>
          </a:ln>
        </p:spPr>
      </p:pic>
      <p:sp>
        <p:nvSpPr>
          <p:cNvPr id="25" name="TextBox 24">
            <a:extLst>
              <a:ext uri="{FF2B5EF4-FFF2-40B4-BE49-F238E27FC236}">
                <a16:creationId xmlns:a16="http://schemas.microsoft.com/office/drawing/2014/main" id="{E87B1837-7CC8-4066-967A-CEC97CCC25BB}"/>
              </a:ext>
            </a:extLst>
          </p:cNvPr>
          <p:cNvSpPr txBox="1"/>
          <p:nvPr/>
        </p:nvSpPr>
        <p:spPr>
          <a:xfrm>
            <a:off x="104775" y="-90428"/>
            <a:ext cx="1162050" cy="1323439"/>
          </a:xfrm>
          <a:prstGeom prst="rect">
            <a:avLst/>
          </a:prstGeom>
          <a:noFill/>
        </p:spPr>
        <p:txBody>
          <a:bodyPr wrap="square" rtlCol="0">
            <a:spAutoFit/>
          </a:bodyPr>
          <a:lstStyle/>
          <a:p>
            <a:pPr algn="ctr" rtl="1"/>
            <a:r>
              <a:rPr lang="ar-SY" sz="4000" b="1" dirty="0">
                <a:latin typeface="Adobe Arabic" panose="02040503050201020203" pitchFamily="18" charset="-78"/>
                <a:ea typeface="GE Dinar Two Medium" panose="020A0503020102020204" pitchFamily="18" charset="-78"/>
                <a:cs typeface="Adobe Arabic" panose="02040503050201020203" pitchFamily="18" charset="-78"/>
              </a:rPr>
              <a:t>اليوم الأول</a:t>
            </a:r>
            <a:endParaRPr lang="en-US" sz="4000" b="1" dirty="0">
              <a:latin typeface="Adobe Arabic" panose="02040503050201020203" pitchFamily="18" charset="-78"/>
              <a:ea typeface="GE Dinar Two Medium" panose="020A0503020102020204" pitchFamily="18" charset="-78"/>
              <a:cs typeface="Adobe Arabic" panose="02040503050201020203" pitchFamily="18" charset="-78"/>
            </a:endParaRPr>
          </a:p>
        </p:txBody>
      </p:sp>
      <p:sp>
        <p:nvSpPr>
          <p:cNvPr id="26" name="TextBox 25">
            <a:extLst>
              <a:ext uri="{FF2B5EF4-FFF2-40B4-BE49-F238E27FC236}">
                <a16:creationId xmlns:a16="http://schemas.microsoft.com/office/drawing/2014/main" id="{BCE88B0F-56DF-4657-A369-E24E94BC7C61}"/>
              </a:ext>
            </a:extLst>
          </p:cNvPr>
          <p:cNvSpPr txBox="1"/>
          <p:nvPr/>
        </p:nvSpPr>
        <p:spPr>
          <a:xfrm>
            <a:off x="9108139" y="1821453"/>
            <a:ext cx="3423347" cy="707886"/>
          </a:xfrm>
          <a:prstGeom prst="rect">
            <a:avLst/>
          </a:prstGeom>
          <a:noFill/>
        </p:spPr>
        <p:txBody>
          <a:bodyPr wrap="square" rtlCol="0">
            <a:spAutoFit/>
          </a:bodyPr>
          <a:lstStyle/>
          <a:p>
            <a:pPr algn="ctr" rtl="1"/>
            <a:r>
              <a:rPr lang="ar-SY" sz="4000" b="1" dirty="0">
                <a:latin typeface="Adobe Arabic" panose="02040503050201020203" pitchFamily="18" charset="-78"/>
                <a:ea typeface="GE Dinar Two Medium" panose="020A0503020102020204" pitchFamily="18" charset="-78"/>
                <a:cs typeface="Adobe Arabic" panose="02040503050201020203" pitchFamily="18" charset="-78"/>
              </a:rPr>
              <a:t>الجلسة الثانية</a:t>
            </a:r>
            <a:endParaRPr lang="en-US" sz="4000" b="1" dirty="0">
              <a:latin typeface="Adobe Arabic" panose="02040503050201020203" pitchFamily="18" charset="-78"/>
              <a:ea typeface="GE Dinar Two Medium" panose="020A0503020102020204" pitchFamily="18" charset="-78"/>
              <a:cs typeface="Adobe Arabic" panose="02040503050201020203" pitchFamily="18" charset="-78"/>
            </a:endParaRPr>
          </a:p>
        </p:txBody>
      </p:sp>
      <p:sp>
        <p:nvSpPr>
          <p:cNvPr id="27" name="TextBox 26">
            <a:extLst>
              <a:ext uri="{FF2B5EF4-FFF2-40B4-BE49-F238E27FC236}">
                <a16:creationId xmlns:a16="http://schemas.microsoft.com/office/drawing/2014/main" id="{04A78358-C45B-420F-A4AF-809D71AE58EB}"/>
              </a:ext>
            </a:extLst>
          </p:cNvPr>
          <p:cNvSpPr txBox="1"/>
          <p:nvPr/>
        </p:nvSpPr>
        <p:spPr>
          <a:xfrm>
            <a:off x="2630658" y="1647825"/>
            <a:ext cx="7132440" cy="777136"/>
          </a:xfrm>
          <a:prstGeom prst="rect">
            <a:avLst/>
          </a:prstGeom>
          <a:noFill/>
        </p:spPr>
        <p:txBody>
          <a:bodyPr wrap="square" rtlCol="0">
            <a:spAutoFit/>
          </a:bodyPr>
          <a:lstStyle/>
          <a:p>
            <a:pPr algn="ctr">
              <a:lnSpc>
                <a:spcPct val="115000"/>
              </a:lnSpc>
              <a:spcAft>
                <a:spcPts val="800"/>
              </a:spcAft>
            </a:pPr>
            <a:r>
              <a:rPr lang="ar-SA" sz="4000" b="1" dirty="0">
                <a:latin typeface="+mj-lt"/>
                <a:ea typeface="GE Dinar Two Medium" panose="020A0503020102020204" pitchFamily="18" charset="-78"/>
                <a:cs typeface="Adobe Arabic" panose="02040503050201020203" pitchFamily="18" charset="-78"/>
              </a:rPr>
              <a:t>أنماط القيادة وتأثيرها على الأداء</a:t>
            </a:r>
            <a:endParaRPr lang="en-US" sz="4000" b="1" dirty="0">
              <a:latin typeface="+mj-lt"/>
              <a:ea typeface="GE Dinar Two Medium" panose="020A0503020102020204" pitchFamily="18" charset="-78"/>
              <a:cs typeface="Adobe Arabic" panose="02040503050201020203" pitchFamily="18" charset="-78"/>
            </a:endParaRPr>
          </a:p>
        </p:txBody>
      </p:sp>
      <p:sp>
        <p:nvSpPr>
          <p:cNvPr id="40" name="Rectangle 39">
            <a:extLst>
              <a:ext uri="{FF2B5EF4-FFF2-40B4-BE49-F238E27FC236}">
                <a16:creationId xmlns:a16="http://schemas.microsoft.com/office/drawing/2014/main" id="{9A77D2E6-6536-4AA5-8158-90A067256031}"/>
              </a:ext>
            </a:extLst>
          </p:cNvPr>
          <p:cNvSpPr/>
          <p:nvPr/>
        </p:nvSpPr>
        <p:spPr>
          <a:xfrm>
            <a:off x="2210280" y="1610044"/>
            <a:ext cx="80892" cy="1075032"/>
          </a:xfrm>
          <a:prstGeom prst="rect">
            <a:avLst/>
          </a:prstGeom>
          <a:solidFill>
            <a:srgbClr val="1684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sp>
        <p:nvSpPr>
          <p:cNvPr id="2" name="Rectangle 1">
            <a:extLst>
              <a:ext uri="{FF2B5EF4-FFF2-40B4-BE49-F238E27FC236}">
                <a16:creationId xmlns:a16="http://schemas.microsoft.com/office/drawing/2014/main" id="{603231CE-8D4D-CC20-9F08-114F260780E4}"/>
              </a:ext>
            </a:extLst>
          </p:cNvPr>
          <p:cNvSpPr/>
          <p:nvPr/>
        </p:nvSpPr>
        <p:spPr>
          <a:xfrm>
            <a:off x="9682206" y="1610044"/>
            <a:ext cx="80892" cy="1075032"/>
          </a:xfrm>
          <a:prstGeom prst="rect">
            <a:avLst/>
          </a:prstGeom>
          <a:solidFill>
            <a:srgbClr val="1684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nvGrpSpPr>
          <p:cNvPr id="9" name="Group 8">
            <a:extLst>
              <a:ext uri="{FF2B5EF4-FFF2-40B4-BE49-F238E27FC236}">
                <a16:creationId xmlns:a16="http://schemas.microsoft.com/office/drawing/2014/main" id="{12AF0EB3-3C03-039B-D140-8F2550026A97}"/>
              </a:ext>
            </a:extLst>
          </p:cNvPr>
          <p:cNvGrpSpPr/>
          <p:nvPr/>
        </p:nvGrpSpPr>
        <p:grpSpPr>
          <a:xfrm>
            <a:off x="2931723" y="3257551"/>
            <a:ext cx="8368711" cy="609600"/>
            <a:chOff x="2931723" y="3429000"/>
            <a:chExt cx="8368711" cy="609600"/>
          </a:xfrm>
        </p:grpSpPr>
        <p:grpSp>
          <p:nvGrpSpPr>
            <p:cNvPr id="4" name="Group 3">
              <a:extLst>
                <a:ext uri="{FF2B5EF4-FFF2-40B4-BE49-F238E27FC236}">
                  <a16:creationId xmlns:a16="http://schemas.microsoft.com/office/drawing/2014/main" id="{C8994AEA-7EC5-FF07-B56C-F2B6C03F3CE3}"/>
                </a:ext>
              </a:extLst>
            </p:cNvPr>
            <p:cNvGrpSpPr/>
            <p:nvPr/>
          </p:nvGrpSpPr>
          <p:grpSpPr>
            <a:xfrm>
              <a:off x="10339189" y="3429000"/>
              <a:ext cx="961245" cy="609600"/>
              <a:chOff x="9411453" y="3343594"/>
              <a:chExt cx="961245" cy="609600"/>
            </a:xfrm>
          </p:grpSpPr>
          <p:pic>
            <p:nvPicPr>
              <p:cNvPr id="1028" name="Picture 4" descr="Goal ">
                <a:extLst>
                  <a:ext uri="{FF2B5EF4-FFF2-40B4-BE49-F238E27FC236}">
                    <a16:creationId xmlns:a16="http://schemas.microsoft.com/office/drawing/2014/main" id="{B12A8BC6-1B12-1445-3DF6-F1E11B4CFE98}"/>
                  </a:ext>
                </a:extLst>
              </p:cNvPr>
              <p:cNvPicPr>
                <a:picLocks noChangeAspect="1" noChangeArrowheads="1"/>
              </p:cNvPicPr>
              <p:nvPr/>
            </p:nvPicPr>
            <p:blipFill>
              <a:blip r:embed="rId5">
                <a:lum bright="70000" contrast="-70000"/>
                <a:extLst>
                  <a:ext uri="{BEBA8EAE-BF5A-486C-A8C5-ECC9F3942E4B}">
                    <a14:imgProps xmlns:a14="http://schemas.microsoft.com/office/drawing/2010/main">
                      <a14:imgLayer r:embed="rId6">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9763098" y="3343594"/>
                <a:ext cx="609600" cy="609600"/>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a:extLst>
                  <a:ext uri="{FF2B5EF4-FFF2-40B4-BE49-F238E27FC236}">
                    <a16:creationId xmlns:a16="http://schemas.microsoft.com/office/drawing/2014/main" id="{AA558DEB-C890-AFF3-AE2E-B5C4DF235013}"/>
                  </a:ext>
                </a:extLst>
              </p:cNvPr>
              <p:cNvSpPr/>
              <p:nvPr/>
            </p:nvSpPr>
            <p:spPr>
              <a:xfrm rot="16200000">
                <a:off x="9523970" y="3535876"/>
                <a:ext cx="45719" cy="2707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sp>
          <p:nvSpPr>
            <p:cNvPr id="8" name="TextBox 7">
              <a:extLst>
                <a:ext uri="{FF2B5EF4-FFF2-40B4-BE49-F238E27FC236}">
                  <a16:creationId xmlns:a16="http://schemas.microsoft.com/office/drawing/2014/main" id="{6FD4B45E-8A5D-710E-AF87-DE61AC3D65C8}"/>
                </a:ext>
              </a:extLst>
            </p:cNvPr>
            <p:cNvSpPr txBox="1"/>
            <p:nvPr/>
          </p:nvSpPr>
          <p:spPr>
            <a:xfrm>
              <a:off x="2931723" y="3439872"/>
              <a:ext cx="7132440" cy="587853"/>
            </a:xfrm>
            <a:prstGeom prst="rect">
              <a:avLst/>
            </a:prstGeom>
            <a:noFill/>
          </p:spPr>
          <p:txBody>
            <a:bodyPr wrap="square" rtlCol="0">
              <a:spAutoFit/>
            </a:bodyPr>
            <a:lstStyle/>
            <a:p>
              <a:pPr algn="r" rtl="1">
                <a:lnSpc>
                  <a:spcPct val="115000"/>
                </a:lnSpc>
                <a:spcAft>
                  <a:spcPts val="800"/>
                </a:spcAft>
                <a:buSzPts val="1800"/>
              </a:pPr>
              <a:r>
                <a:rPr lang="ar-SA"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rPr>
                <a:t>أساليب القيادة المختلفة.</a:t>
              </a:r>
              <a:endParaRPr lang="en-US"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endParaRPr>
            </a:p>
          </p:txBody>
        </p:sp>
      </p:grpSp>
      <p:grpSp>
        <p:nvGrpSpPr>
          <p:cNvPr id="15" name="Group 14">
            <a:extLst>
              <a:ext uri="{FF2B5EF4-FFF2-40B4-BE49-F238E27FC236}">
                <a16:creationId xmlns:a16="http://schemas.microsoft.com/office/drawing/2014/main" id="{5CD065AD-B3CC-E60A-D5B1-44B0AB2C9788}"/>
              </a:ext>
            </a:extLst>
          </p:cNvPr>
          <p:cNvGrpSpPr/>
          <p:nvPr/>
        </p:nvGrpSpPr>
        <p:grpSpPr>
          <a:xfrm>
            <a:off x="2931723" y="4076701"/>
            <a:ext cx="8368711" cy="609600"/>
            <a:chOff x="2931723" y="3429000"/>
            <a:chExt cx="8368711" cy="609600"/>
          </a:xfrm>
        </p:grpSpPr>
        <p:grpSp>
          <p:nvGrpSpPr>
            <p:cNvPr id="16" name="Group 15">
              <a:extLst>
                <a:ext uri="{FF2B5EF4-FFF2-40B4-BE49-F238E27FC236}">
                  <a16:creationId xmlns:a16="http://schemas.microsoft.com/office/drawing/2014/main" id="{BD7B290B-9902-4C39-D961-C9DF174635AB}"/>
                </a:ext>
              </a:extLst>
            </p:cNvPr>
            <p:cNvGrpSpPr/>
            <p:nvPr/>
          </p:nvGrpSpPr>
          <p:grpSpPr>
            <a:xfrm>
              <a:off x="10339189" y="3429000"/>
              <a:ext cx="961245" cy="609600"/>
              <a:chOff x="9411453" y="3343594"/>
              <a:chExt cx="961245" cy="609600"/>
            </a:xfrm>
          </p:grpSpPr>
          <p:pic>
            <p:nvPicPr>
              <p:cNvPr id="18" name="Picture 4" descr="Goal ">
                <a:extLst>
                  <a:ext uri="{FF2B5EF4-FFF2-40B4-BE49-F238E27FC236}">
                    <a16:creationId xmlns:a16="http://schemas.microsoft.com/office/drawing/2014/main" id="{4BD29524-3834-5C4D-704C-7031DAC7947F}"/>
                  </a:ext>
                </a:extLst>
              </p:cNvPr>
              <p:cNvPicPr>
                <a:picLocks noChangeAspect="1" noChangeArrowheads="1"/>
              </p:cNvPicPr>
              <p:nvPr/>
            </p:nvPicPr>
            <p:blipFill>
              <a:blip r:embed="rId5">
                <a:lum bright="70000" contrast="-70000"/>
                <a:extLst>
                  <a:ext uri="{BEBA8EAE-BF5A-486C-A8C5-ECC9F3942E4B}">
                    <a14:imgProps xmlns:a14="http://schemas.microsoft.com/office/drawing/2010/main">
                      <a14:imgLayer r:embed="rId6">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9763098" y="3343594"/>
                <a:ext cx="609600" cy="609600"/>
              </a:xfrm>
              <a:prstGeom prst="rect">
                <a:avLst/>
              </a:prstGeom>
              <a:noFill/>
              <a:extLst>
                <a:ext uri="{909E8E84-426E-40DD-AFC4-6F175D3DCCD1}">
                  <a14:hiddenFill xmlns:a14="http://schemas.microsoft.com/office/drawing/2010/main">
                    <a:solidFill>
                      <a:srgbClr val="FFFFFF"/>
                    </a:solidFill>
                  </a14:hiddenFill>
                </a:ext>
              </a:extLst>
            </p:spPr>
          </p:pic>
          <p:sp>
            <p:nvSpPr>
              <p:cNvPr id="19" name="Rectangle 18">
                <a:extLst>
                  <a:ext uri="{FF2B5EF4-FFF2-40B4-BE49-F238E27FC236}">
                    <a16:creationId xmlns:a16="http://schemas.microsoft.com/office/drawing/2014/main" id="{1DF3708C-7AE6-8E70-0EE1-11868E878A36}"/>
                  </a:ext>
                </a:extLst>
              </p:cNvPr>
              <p:cNvSpPr/>
              <p:nvPr/>
            </p:nvSpPr>
            <p:spPr>
              <a:xfrm rot="16200000">
                <a:off x="9523970" y="3535876"/>
                <a:ext cx="45719" cy="2707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sp>
          <p:nvSpPr>
            <p:cNvPr id="17" name="TextBox 16">
              <a:extLst>
                <a:ext uri="{FF2B5EF4-FFF2-40B4-BE49-F238E27FC236}">
                  <a16:creationId xmlns:a16="http://schemas.microsoft.com/office/drawing/2014/main" id="{6749C902-57A2-1BE0-4A39-4058EF32C213}"/>
                </a:ext>
              </a:extLst>
            </p:cNvPr>
            <p:cNvSpPr txBox="1"/>
            <p:nvPr/>
          </p:nvSpPr>
          <p:spPr>
            <a:xfrm>
              <a:off x="2931723" y="3439872"/>
              <a:ext cx="7132440" cy="587853"/>
            </a:xfrm>
            <a:prstGeom prst="rect">
              <a:avLst/>
            </a:prstGeom>
            <a:noFill/>
          </p:spPr>
          <p:txBody>
            <a:bodyPr wrap="square" rtlCol="0">
              <a:spAutoFit/>
            </a:bodyPr>
            <a:lstStyle/>
            <a:p>
              <a:pPr algn="r" rtl="1">
                <a:lnSpc>
                  <a:spcPct val="115000"/>
                </a:lnSpc>
                <a:spcAft>
                  <a:spcPts val="800"/>
                </a:spcAft>
                <a:buSzPts val="1800"/>
              </a:pPr>
              <a:r>
                <a:rPr lang="ar-SA"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rPr>
                <a:t>تحديد النمط القيادي المناسب لفريق العمل.</a:t>
              </a:r>
              <a:endParaRPr lang="en-US"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endParaRPr>
            </a:p>
          </p:txBody>
        </p:sp>
      </p:grpSp>
      <p:grpSp>
        <p:nvGrpSpPr>
          <p:cNvPr id="20" name="Group 19">
            <a:extLst>
              <a:ext uri="{FF2B5EF4-FFF2-40B4-BE49-F238E27FC236}">
                <a16:creationId xmlns:a16="http://schemas.microsoft.com/office/drawing/2014/main" id="{81D9660D-F697-B85F-2CDA-1DE691F07277}"/>
              </a:ext>
            </a:extLst>
          </p:cNvPr>
          <p:cNvGrpSpPr/>
          <p:nvPr/>
        </p:nvGrpSpPr>
        <p:grpSpPr>
          <a:xfrm>
            <a:off x="2931723" y="4895850"/>
            <a:ext cx="8368711" cy="609600"/>
            <a:chOff x="2931723" y="3429000"/>
            <a:chExt cx="8368711" cy="609600"/>
          </a:xfrm>
        </p:grpSpPr>
        <p:grpSp>
          <p:nvGrpSpPr>
            <p:cNvPr id="41" name="Group 40">
              <a:extLst>
                <a:ext uri="{FF2B5EF4-FFF2-40B4-BE49-F238E27FC236}">
                  <a16:creationId xmlns:a16="http://schemas.microsoft.com/office/drawing/2014/main" id="{16950D99-1112-D0F5-CFD5-D420E1D5015A}"/>
                </a:ext>
              </a:extLst>
            </p:cNvPr>
            <p:cNvGrpSpPr/>
            <p:nvPr/>
          </p:nvGrpSpPr>
          <p:grpSpPr>
            <a:xfrm>
              <a:off x="10339189" y="3429000"/>
              <a:ext cx="961245" cy="609600"/>
              <a:chOff x="9411453" y="3343594"/>
              <a:chExt cx="961245" cy="609600"/>
            </a:xfrm>
          </p:grpSpPr>
          <p:pic>
            <p:nvPicPr>
              <p:cNvPr id="43" name="Picture 4" descr="Goal ">
                <a:extLst>
                  <a:ext uri="{FF2B5EF4-FFF2-40B4-BE49-F238E27FC236}">
                    <a16:creationId xmlns:a16="http://schemas.microsoft.com/office/drawing/2014/main" id="{B1A0849B-2EA0-F43B-C69C-C08641784D45}"/>
                  </a:ext>
                </a:extLst>
              </p:cNvPr>
              <p:cNvPicPr>
                <a:picLocks noChangeAspect="1" noChangeArrowheads="1"/>
              </p:cNvPicPr>
              <p:nvPr/>
            </p:nvPicPr>
            <p:blipFill>
              <a:blip r:embed="rId5">
                <a:lum bright="70000" contrast="-70000"/>
                <a:extLst>
                  <a:ext uri="{BEBA8EAE-BF5A-486C-A8C5-ECC9F3942E4B}">
                    <a14:imgProps xmlns:a14="http://schemas.microsoft.com/office/drawing/2010/main">
                      <a14:imgLayer r:embed="rId6">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9763098" y="3343594"/>
                <a:ext cx="609600" cy="609600"/>
              </a:xfrm>
              <a:prstGeom prst="rect">
                <a:avLst/>
              </a:prstGeom>
              <a:noFill/>
              <a:extLst>
                <a:ext uri="{909E8E84-426E-40DD-AFC4-6F175D3DCCD1}">
                  <a14:hiddenFill xmlns:a14="http://schemas.microsoft.com/office/drawing/2010/main">
                    <a:solidFill>
                      <a:srgbClr val="FFFFFF"/>
                    </a:solidFill>
                  </a14:hiddenFill>
                </a:ext>
              </a:extLst>
            </p:spPr>
          </p:pic>
          <p:sp>
            <p:nvSpPr>
              <p:cNvPr id="44" name="Rectangle 43">
                <a:extLst>
                  <a:ext uri="{FF2B5EF4-FFF2-40B4-BE49-F238E27FC236}">
                    <a16:creationId xmlns:a16="http://schemas.microsoft.com/office/drawing/2014/main" id="{4F376D82-B028-A093-B0C6-61F4EB451AE6}"/>
                  </a:ext>
                </a:extLst>
              </p:cNvPr>
              <p:cNvSpPr/>
              <p:nvPr/>
            </p:nvSpPr>
            <p:spPr>
              <a:xfrm rot="16200000">
                <a:off x="9523970" y="3535876"/>
                <a:ext cx="45719" cy="2707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sp>
          <p:nvSpPr>
            <p:cNvPr id="42" name="TextBox 41">
              <a:extLst>
                <a:ext uri="{FF2B5EF4-FFF2-40B4-BE49-F238E27FC236}">
                  <a16:creationId xmlns:a16="http://schemas.microsoft.com/office/drawing/2014/main" id="{42D9EE3B-6AFE-2CF9-2533-2FC3179A70A5}"/>
                </a:ext>
              </a:extLst>
            </p:cNvPr>
            <p:cNvSpPr txBox="1"/>
            <p:nvPr/>
          </p:nvSpPr>
          <p:spPr>
            <a:xfrm>
              <a:off x="2931723" y="3439872"/>
              <a:ext cx="7132440" cy="587853"/>
            </a:xfrm>
            <a:prstGeom prst="rect">
              <a:avLst/>
            </a:prstGeom>
            <a:noFill/>
          </p:spPr>
          <p:txBody>
            <a:bodyPr wrap="square" rtlCol="0">
              <a:spAutoFit/>
            </a:bodyPr>
            <a:lstStyle/>
            <a:p>
              <a:pPr algn="r" rtl="1">
                <a:lnSpc>
                  <a:spcPct val="115000"/>
                </a:lnSpc>
                <a:spcAft>
                  <a:spcPts val="800"/>
                </a:spcAft>
                <a:buSzPts val="1800"/>
              </a:pPr>
              <a:r>
                <a:rPr lang="ar-SA"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rPr>
                <a:t>القيادة بحسب المواقف وتحديات فِرق العمل في مجال الطاقة.</a:t>
              </a:r>
              <a:endParaRPr lang="en-US"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endParaRPr>
            </a:p>
          </p:txBody>
        </p:sp>
      </p:grpSp>
      <p:grpSp>
        <p:nvGrpSpPr>
          <p:cNvPr id="45" name="Group 44">
            <a:extLst>
              <a:ext uri="{FF2B5EF4-FFF2-40B4-BE49-F238E27FC236}">
                <a16:creationId xmlns:a16="http://schemas.microsoft.com/office/drawing/2014/main" id="{84323394-7C95-D94B-A967-6DBD91AF204C}"/>
              </a:ext>
            </a:extLst>
          </p:cNvPr>
          <p:cNvGrpSpPr/>
          <p:nvPr/>
        </p:nvGrpSpPr>
        <p:grpSpPr>
          <a:xfrm>
            <a:off x="2291173" y="5715000"/>
            <a:ext cx="9009262" cy="609600"/>
            <a:chOff x="2931723" y="3429000"/>
            <a:chExt cx="8368711" cy="609600"/>
          </a:xfrm>
        </p:grpSpPr>
        <p:grpSp>
          <p:nvGrpSpPr>
            <p:cNvPr id="46" name="Group 45">
              <a:extLst>
                <a:ext uri="{FF2B5EF4-FFF2-40B4-BE49-F238E27FC236}">
                  <a16:creationId xmlns:a16="http://schemas.microsoft.com/office/drawing/2014/main" id="{511A656D-3319-5D38-C872-E1D4286A10AE}"/>
                </a:ext>
              </a:extLst>
            </p:cNvPr>
            <p:cNvGrpSpPr/>
            <p:nvPr/>
          </p:nvGrpSpPr>
          <p:grpSpPr>
            <a:xfrm>
              <a:off x="10339189" y="3429000"/>
              <a:ext cx="961245" cy="609600"/>
              <a:chOff x="9411453" y="3343594"/>
              <a:chExt cx="961245" cy="609600"/>
            </a:xfrm>
          </p:grpSpPr>
          <p:pic>
            <p:nvPicPr>
              <p:cNvPr id="48" name="Picture 4" descr="Goal ">
                <a:extLst>
                  <a:ext uri="{FF2B5EF4-FFF2-40B4-BE49-F238E27FC236}">
                    <a16:creationId xmlns:a16="http://schemas.microsoft.com/office/drawing/2014/main" id="{B7848422-5ED9-0176-2F1F-5AC14CCBF7C6}"/>
                  </a:ext>
                </a:extLst>
              </p:cNvPr>
              <p:cNvPicPr>
                <a:picLocks noChangeAspect="1" noChangeArrowheads="1"/>
              </p:cNvPicPr>
              <p:nvPr/>
            </p:nvPicPr>
            <p:blipFill>
              <a:blip r:embed="rId5">
                <a:lum bright="70000" contrast="-70000"/>
                <a:extLst>
                  <a:ext uri="{BEBA8EAE-BF5A-486C-A8C5-ECC9F3942E4B}">
                    <a14:imgProps xmlns:a14="http://schemas.microsoft.com/office/drawing/2010/main">
                      <a14:imgLayer r:embed="rId6">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9763098" y="3343594"/>
                <a:ext cx="609600" cy="609600"/>
              </a:xfrm>
              <a:prstGeom prst="rect">
                <a:avLst/>
              </a:prstGeom>
              <a:noFill/>
              <a:extLst>
                <a:ext uri="{909E8E84-426E-40DD-AFC4-6F175D3DCCD1}">
                  <a14:hiddenFill xmlns:a14="http://schemas.microsoft.com/office/drawing/2010/main">
                    <a:solidFill>
                      <a:srgbClr val="FFFFFF"/>
                    </a:solidFill>
                  </a14:hiddenFill>
                </a:ext>
              </a:extLst>
            </p:spPr>
          </p:pic>
          <p:sp>
            <p:nvSpPr>
              <p:cNvPr id="49" name="Rectangle 48">
                <a:extLst>
                  <a:ext uri="{FF2B5EF4-FFF2-40B4-BE49-F238E27FC236}">
                    <a16:creationId xmlns:a16="http://schemas.microsoft.com/office/drawing/2014/main" id="{EE0CE7E0-7C4C-F38D-F763-D2F2D219B273}"/>
                  </a:ext>
                </a:extLst>
              </p:cNvPr>
              <p:cNvSpPr/>
              <p:nvPr/>
            </p:nvSpPr>
            <p:spPr>
              <a:xfrm rot="16200000">
                <a:off x="9523970" y="3535876"/>
                <a:ext cx="45719" cy="2707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sp>
          <p:nvSpPr>
            <p:cNvPr id="47" name="TextBox 46">
              <a:extLst>
                <a:ext uri="{FF2B5EF4-FFF2-40B4-BE49-F238E27FC236}">
                  <a16:creationId xmlns:a16="http://schemas.microsoft.com/office/drawing/2014/main" id="{7CA2756F-14A2-28CF-F48D-F406F95D7A04}"/>
                </a:ext>
              </a:extLst>
            </p:cNvPr>
            <p:cNvSpPr txBox="1"/>
            <p:nvPr/>
          </p:nvSpPr>
          <p:spPr>
            <a:xfrm>
              <a:off x="2931723" y="3439872"/>
              <a:ext cx="7132440" cy="587853"/>
            </a:xfrm>
            <a:prstGeom prst="rect">
              <a:avLst/>
            </a:prstGeom>
            <a:noFill/>
          </p:spPr>
          <p:txBody>
            <a:bodyPr wrap="square" rtlCol="0">
              <a:spAutoFit/>
            </a:bodyPr>
            <a:lstStyle/>
            <a:p>
              <a:pPr algn="r" rtl="1">
                <a:lnSpc>
                  <a:spcPct val="115000"/>
                </a:lnSpc>
                <a:spcAft>
                  <a:spcPts val="800"/>
                </a:spcAft>
                <a:buSzPts val="1800"/>
              </a:pPr>
              <a:r>
                <a:rPr lang="ar-SA"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rPr>
                <a:t>دور القائد في بناء ثقافة الأداء العالي.</a:t>
              </a:r>
              <a:endParaRPr lang="en-US"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endParaRPr>
            </a:p>
          </p:txBody>
        </p:sp>
      </p:grpSp>
    </p:spTree>
    <p:extLst>
      <p:ext uri="{BB962C8B-B14F-4D97-AF65-F5344CB8AC3E}">
        <p14:creationId xmlns:p14="http://schemas.microsoft.com/office/powerpoint/2010/main" val="423413185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876CF097-4C0E-0234-99A4-0EB8F007B1D2}"/>
              </a:ext>
            </a:extLst>
          </p:cNvPr>
          <p:cNvSpPr txBox="1"/>
          <p:nvPr/>
        </p:nvSpPr>
        <p:spPr>
          <a:xfrm>
            <a:off x="6505449" y="2941591"/>
            <a:ext cx="5140667" cy="2003625"/>
          </a:xfrm>
          <a:prstGeom prst="rect">
            <a:avLst/>
          </a:prstGeom>
          <a:noFill/>
        </p:spPr>
        <p:txBody>
          <a:bodyPr wrap="square">
            <a:spAutoFit/>
          </a:bodyPr>
          <a:lstStyle>
            <a:defPPr>
              <a:defRPr lang="en-US"/>
            </a:defPPr>
            <a:lvl1pPr marR="0" algn="ctr" rtl="1">
              <a:lnSpc>
                <a:spcPct val="115000"/>
              </a:lnSpc>
              <a:spcBef>
                <a:spcPts val="0"/>
              </a:spcBef>
              <a:spcAft>
                <a:spcPts val="0"/>
              </a:spcAft>
              <a:defRPr sz="2400" b="1">
                <a:solidFill>
                  <a:srgbClr val="1E3D6A"/>
                </a:solidFill>
                <a:effectLst/>
                <a:latin typeface="Times New Roman" panose="02020603050405020304" pitchFamily="18" charset="0"/>
                <a:ea typeface="Calibri" panose="020F0502020204030204" pitchFamily="34" charset="0"/>
                <a:cs typeface="GE Dinar Two Medium" panose="020A0503020102020204" pitchFamily="18" charset="-78"/>
              </a:defRPr>
            </a:lvl1pPr>
          </a:lstStyle>
          <a:p>
            <a:r>
              <a:rPr lang="ar-SY" sz="3600" dirty="0">
                <a:solidFill>
                  <a:srgbClr val="168489"/>
                </a:solidFill>
                <a:latin typeface="Adobe Arabic" panose="02040503050201020203" pitchFamily="18" charset="-78"/>
                <a:cs typeface="Adobe Arabic" panose="02040503050201020203" pitchFamily="18" charset="-78"/>
              </a:rPr>
              <a:t>مقطع الفيديو الآتي يقدم معلومات </a:t>
            </a:r>
            <a:r>
              <a:rPr lang="ar-SA" sz="3600" dirty="0">
                <a:solidFill>
                  <a:srgbClr val="168489"/>
                </a:solidFill>
                <a:latin typeface="Adobe Arabic" panose="02040503050201020203" pitchFamily="18" charset="-78"/>
                <a:cs typeface="Adobe Arabic" panose="02040503050201020203" pitchFamily="18" charset="-78"/>
              </a:rPr>
              <a:t>عن أنماط القادة والمديرين</a:t>
            </a:r>
            <a:endParaRPr lang="en-US" sz="3600" dirty="0">
              <a:solidFill>
                <a:srgbClr val="168489"/>
              </a:solidFill>
              <a:latin typeface="Adobe Arabic" panose="02040503050201020203" pitchFamily="18" charset="-78"/>
              <a:cs typeface="Adobe Arabic" panose="02040503050201020203" pitchFamily="18" charset="-78"/>
            </a:endParaRPr>
          </a:p>
          <a:p>
            <a:endParaRPr lang="en-US" sz="3600" dirty="0">
              <a:solidFill>
                <a:srgbClr val="168489"/>
              </a:solidFill>
              <a:latin typeface="Adobe Arabic" panose="02040503050201020203" pitchFamily="18" charset="-78"/>
              <a:cs typeface="Adobe Arabic" panose="02040503050201020203" pitchFamily="18" charset="-78"/>
            </a:endParaRPr>
          </a:p>
        </p:txBody>
      </p:sp>
      <p:pic>
        <p:nvPicPr>
          <p:cNvPr id="4" name="Picture 3">
            <a:hlinkClick r:id="rId3"/>
            <a:extLst>
              <a:ext uri="{FF2B5EF4-FFF2-40B4-BE49-F238E27FC236}">
                <a16:creationId xmlns:a16="http://schemas.microsoft.com/office/drawing/2014/main" id="{E1604188-5956-FCF1-C826-EC5EA1D3B5B9}"/>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1608082" y="2608669"/>
            <a:ext cx="2255783" cy="2255783"/>
          </a:xfrm>
          <a:prstGeom prst="rect">
            <a:avLst/>
          </a:prstGeom>
        </p:spPr>
      </p:pic>
      <p:sp>
        <p:nvSpPr>
          <p:cNvPr id="6" name="TextBox 5">
            <a:extLst>
              <a:ext uri="{FF2B5EF4-FFF2-40B4-BE49-F238E27FC236}">
                <a16:creationId xmlns:a16="http://schemas.microsoft.com/office/drawing/2014/main" id="{EC8EDABF-2D5F-6B8E-F845-37C92321CBC9}"/>
              </a:ext>
            </a:extLst>
          </p:cNvPr>
          <p:cNvSpPr txBox="1"/>
          <p:nvPr/>
        </p:nvSpPr>
        <p:spPr>
          <a:xfrm>
            <a:off x="533020" y="2020816"/>
            <a:ext cx="4405906" cy="587853"/>
          </a:xfrm>
          <a:prstGeom prst="rect">
            <a:avLst/>
          </a:prstGeom>
          <a:noFill/>
        </p:spPr>
        <p:txBody>
          <a:bodyPr wrap="square">
            <a:spAutoFit/>
          </a:bodyPr>
          <a:lstStyle>
            <a:defPPr>
              <a:defRPr lang="en-US"/>
            </a:defPPr>
            <a:lvl1pPr marR="0" algn="ctr" rtl="1">
              <a:lnSpc>
                <a:spcPct val="115000"/>
              </a:lnSpc>
              <a:spcBef>
                <a:spcPts val="0"/>
              </a:spcBef>
              <a:spcAft>
                <a:spcPts val="0"/>
              </a:spcAft>
              <a:defRPr sz="2800" b="1" u="sng">
                <a:solidFill>
                  <a:srgbClr val="0070C0"/>
                </a:solidFill>
                <a:effectLst/>
                <a:latin typeface="Sakkal Majalla" panose="02000000000000000000" pitchFamily="2" charset="-78"/>
                <a:ea typeface="Calibri" panose="020F0502020204030204" pitchFamily="34" charset="0"/>
                <a:cs typeface="Sakkal Majalla" panose="02000000000000000000" pitchFamily="2" charset="-78"/>
              </a:defRPr>
            </a:lvl1pPr>
          </a:lstStyle>
          <a:p>
            <a:r>
              <a:rPr lang="ar-SA" u="none" dirty="0">
                <a:solidFill>
                  <a:schemeClr val="tx1">
                    <a:lumMod val="95000"/>
                    <a:lumOff val="5000"/>
                  </a:schemeClr>
                </a:solidFill>
              </a:rPr>
              <a:t>اضغط للمشاهدة</a:t>
            </a:r>
            <a:endParaRPr lang="en-US" u="none" dirty="0">
              <a:solidFill>
                <a:schemeClr val="tx1">
                  <a:lumMod val="95000"/>
                  <a:lumOff val="5000"/>
                </a:schemeClr>
              </a:solidFill>
            </a:endParaRPr>
          </a:p>
        </p:txBody>
      </p:sp>
      <p:pic>
        <p:nvPicPr>
          <p:cNvPr id="3" name="Picture 2">
            <a:extLst>
              <a:ext uri="{FF2B5EF4-FFF2-40B4-BE49-F238E27FC236}">
                <a16:creationId xmlns:a16="http://schemas.microsoft.com/office/drawing/2014/main" id="{99BB0669-2A78-3E03-7CF8-6E7AD785339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4343742" y="2888883"/>
            <a:ext cx="2103600" cy="1577701"/>
          </a:xfrm>
          <a:prstGeom prst="rect">
            <a:avLst/>
          </a:prstGeom>
        </p:spPr>
      </p:pic>
    </p:spTree>
    <p:extLst>
      <p:ext uri="{BB962C8B-B14F-4D97-AF65-F5344CB8AC3E}">
        <p14:creationId xmlns:p14="http://schemas.microsoft.com/office/powerpoint/2010/main" val="408222140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par>
                                <p:cTn id="20" presetID="53" presetClass="entr" presetSubtype="16" fill="hold" nodeType="withEffect">
                                  <p:stCondLst>
                                    <p:cond delay="0"/>
                                  </p:stCondLst>
                                  <p:childTnLst>
                                    <p:set>
                                      <p:cBhvr>
                                        <p:cTn id="21" dur="1" fill="hold">
                                          <p:stCondLst>
                                            <p:cond delay="0"/>
                                          </p:stCondLst>
                                        </p:cTn>
                                        <p:tgtEl>
                                          <p:spTgt spid="3"/>
                                        </p:tgtEl>
                                        <p:attrNameLst>
                                          <p:attrName>style.visibility</p:attrName>
                                        </p:attrNameLst>
                                      </p:cBhvr>
                                      <p:to>
                                        <p:strVal val="visible"/>
                                      </p:to>
                                    </p:set>
                                    <p:anim calcmode="lin" valueType="num">
                                      <p:cBhvr>
                                        <p:cTn id="22" dur="500" fill="hold"/>
                                        <p:tgtEl>
                                          <p:spTgt spid="3"/>
                                        </p:tgtEl>
                                        <p:attrNameLst>
                                          <p:attrName>ppt_w</p:attrName>
                                        </p:attrNameLst>
                                      </p:cBhvr>
                                      <p:tavLst>
                                        <p:tav tm="0">
                                          <p:val>
                                            <p:fltVal val="0"/>
                                          </p:val>
                                        </p:tav>
                                        <p:tav tm="100000">
                                          <p:val>
                                            <p:strVal val="#ppt_w"/>
                                          </p:val>
                                        </p:tav>
                                      </p:tavLst>
                                    </p:anim>
                                    <p:anim calcmode="lin" valueType="num">
                                      <p:cBhvr>
                                        <p:cTn id="23" dur="500" fill="hold"/>
                                        <p:tgtEl>
                                          <p:spTgt spid="3"/>
                                        </p:tgtEl>
                                        <p:attrNameLst>
                                          <p:attrName>ppt_h</p:attrName>
                                        </p:attrNameLst>
                                      </p:cBhvr>
                                      <p:tavLst>
                                        <p:tav tm="0">
                                          <p:val>
                                            <p:fltVal val="0"/>
                                          </p:val>
                                        </p:tav>
                                        <p:tav tm="100000">
                                          <p:val>
                                            <p:strVal val="#ppt_h"/>
                                          </p:val>
                                        </p:tav>
                                      </p:tavLst>
                                    </p:anim>
                                    <p:animEffect transition="in" filter="fade">
                                      <p:cBhvr>
                                        <p:cTn id="2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Rounded Corners 7">
            <a:extLst>
              <a:ext uri="{FF2B5EF4-FFF2-40B4-BE49-F238E27FC236}">
                <a16:creationId xmlns:a16="http://schemas.microsoft.com/office/drawing/2014/main" id="{CD13E09F-95D3-8892-6FB8-7E5E7F38910C}"/>
              </a:ext>
            </a:extLst>
          </p:cNvPr>
          <p:cNvSpPr/>
          <p:nvPr/>
        </p:nvSpPr>
        <p:spPr>
          <a:xfrm>
            <a:off x="2116584" y="1217717"/>
            <a:ext cx="7440740" cy="5084064"/>
          </a:xfrm>
          <a:prstGeom prst="roundRect">
            <a:avLst/>
          </a:prstGeom>
          <a:solidFill>
            <a:schemeClr val="bg1">
              <a:lumMod val="95000"/>
            </a:schemeClr>
          </a:solidFill>
          <a:ln w="38100">
            <a:solidFill>
              <a:srgbClr val="215559"/>
            </a:solidFill>
            <a:prstDash val="lg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descr="A person standing next to a large key&#10;&#10;AI-generated content may be incorrect.">
            <a:extLst>
              <a:ext uri="{FF2B5EF4-FFF2-40B4-BE49-F238E27FC236}">
                <a16:creationId xmlns:a16="http://schemas.microsoft.com/office/drawing/2014/main" id="{CB31D899-1C11-9AF4-1F2A-0D4CB8DA77A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896277" y="2156358"/>
            <a:ext cx="4931807" cy="4931807"/>
          </a:xfrm>
          <a:prstGeom prst="rect">
            <a:avLst/>
          </a:prstGeom>
        </p:spPr>
      </p:pic>
      <p:sp>
        <p:nvSpPr>
          <p:cNvPr id="10" name="TextBox 9">
            <a:extLst>
              <a:ext uri="{FF2B5EF4-FFF2-40B4-BE49-F238E27FC236}">
                <a16:creationId xmlns:a16="http://schemas.microsoft.com/office/drawing/2014/main" id="{855C2553-189E-385F-68D5-9FF08830DECE}"/>
              </a:ext>
            </a:extLst>
          </p:cNvPr>
          <p:cNvSpPr txBox="1"/>
          <p:nvPr/>
        </p:nvSpPr>
        <p:spPr>
          <a:xfrm>
            <a:off x="4373345" y="1479250"/>
            <a:ext cx="2702064" cy="707886"/>
          </a:xfrm>
          <a:prstGeom prst="rect">
            <a:avLst/>
          </a:prstGeom>
          <a:noFill/>
          <a:ln w="3175">
            <a:noFill/>
          </a:ln>
        </p:spPr>
        <p:txBody>
          <a:bodyPr wrap="square"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ar-SY" altLang="ko-KR" sz="4000" b="1" dirty="0">
                <a:solidFill>
                  <a:srgbClr val="168489"/>
                </a:solidFill>
                <a:latin typeface="Adobe Arabic" panose="02040503050201020203" pitchFamily="18" charset="-78"/>
                <a:cs typeface="Adobe Arabic" panose="02040503050201020203" pitchFamily="18" charset="-78"/>
              </a:rPr>
              <a:t>ا</a:t>
            </a:r>
            <a:r>
              <a:rPr lang="ar-SA" altLang="ko-KR" sz="4000" b="1" dirty="0">
                <a:solidFill>
                  <a:srgbClr val="168489"/>
                </a:solidFill>
                <a:latin typeface="Adobe Arabic" panose="02040503050201020203" pitchFamily="18" charset="-78"/>
                <a:cs typeface="Adobe Arabic" panose="02040503050201020203" pitchFamily="18" charset="-78"/>
              </a:rPr>
              <a:t>لأسئلة المفتاحية</a:t>
            </a:r>
            <a:endParaRPr kumimoji="0" lang="ko-KR" altLang="en-US" sz="4000" b="1" i="0" u="none" strike="noStrike" kern="1200" cap="none" spc="0" normalizeH="0" baseline="0" noProof="0" dirty="0">
              <a:ln>
                <a:noFill/>
              </a:ln>
              <a:solidFill>
                <a:srgbClr val="168489"/>
              </a:solidFill>
              <a:effectLst/>
              <a:uLnTx/>
              <a:uFillTx/>
              <a:latin typeface="Adobe Arabic" panose="02040503050201020203" pitchFamily="18" charset="-78"/>
              <a:cs typeface="Adobe Arabic" panose="02040503050201020203" pitchFamily="18" charset="-78"/>
            </a:endParaRPr>
          </a:p>
        </p:txBody>
      </p:sp>
      <p:sp>
        <p:nvSpPr>
          <p:cNvPr id="11" name="TextBox 10">
            <a:extLst>
              <a:ext uri="{FF2B5EF4-FFF2-40B4-BE49-F238E27FC236}">
                <a16:creationId xmlns:a16="http://schemas.microsoft.com/office/drawing/2014/main" id="{E1DF870C-2B0E-1123-5542-867C20D56341}"/>
              </a:ext>
            </a:extLst>
          </p:cNvPr>
          <p:cNvSpPr txBox="1"/>
          <p:nvPr/>
        </p:nvSpPr>
        <p:spPr>
          <a:xfrm>
            <a:off x="2242124" y="2226312"/>
            <a:ext cx="4654153" cy="927946"/>
          </a:xfrm>
          <a:prstGeom prst="rect">
            <a:avLst/>
          </a:prstGeom>
          <a:noFill/>
        </p:spPr>
        <p:txBody>
          <a:bodyPr wrap="square" rtlCol="0">
            <a:spAutoFit/>
          </a:bodyPr>
          <a:lstStyle/>
          <a:p>
            <a:pPr algn="r">
              <a:lnSpc>
                <a:spcPct val="115000"/>
              </a:lnSpc>
              <a:spcAft>
                <a:spcPts val="800"/>
              </a:spcAft>
            </a:pPr>
            <a:r>
              <a:rPr lang="ar-SA" sz="2400"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ما هو النمط القيادي الذي تجده الأكثر فعالية في بيئة عملك، ولماذا؟  </a:t>
            </a:r>
            <a:endParaRPr lang="en-US" sz="2400" b="1" dirty="0">
              <a:solidFill>
                <a:prstClr val="black"/>
              </a:solidFill>
              <a:latin typeface="Times New Roman" panose="02020603050405020304" pitchFamily="18" charset="0"/>
              <a:ea typeface="Calibri" panose="020F0502020204030204" pitchFamily="34" charset="0"/>
              <a:cs typeface="Adobe Arabic" panose="02040503050201020203" pitchFamily="18" charset="-78"/>
            </a:endParaRPr>
          </a:p>
        </p:txBody>
      </p:sp>
      <p:sp>
        <p:nvSpPr>
          <p:cNvPr id="12" name="TextBox 11">
            <a:extLst>
              <a:ext uri="{FF2B5EF4-FFF2-40B4-BE49-F238E27FC236}">
                <a16:creationId xmlns:a16="http://schemas.microsoft.com/office/drawing/2014/main" id="{BF037962-1BFA-139E-CDED-244B854F1C1E}"/>
              </a:ext>
            </a:extLst>
          </p:cNvPr>
          <p:cNvSpPr txBox="1"/>
          <p:nvPr/>
        </p:nvSpPr>
        <p:spPr>
          <a:xfrm>
            <a:off x="2242124" y="3215584"/>
            <a:ext cx="4654153" cy="927946"/>
          </a:xfrm>
          <a:prstGeom prst="rect">
            <a:avLst/>
          </a:prstGeom>
          <a:noFill/>
        </p:spPr>
        <p:txBody>
          <a:bodyPr wrap="square" rtlCol="0">
            <a:spAutoFit/>
          </a:bodyPr>
          <a:lstStyle/>
          <a:p>
            <a:pPr algn="r">
              <a:lnSpc>
                <a:spcPct val="115000"/>
              </a:lnSpc>
              <a:spcAft>
                <a:spcPts val="800"/>
              </a:spcAft>
            </a:pPr>
            <a:r>
              <a:rPr lang="ar-SA" sz="2400"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2. كيف يمكن أن يؤثر اختيار نمط قيادي غير مناسب على أداء الفريق؟ شارك تجربة إذا أمكن.  </a:t>
            </a:r>
            <a:endParaRPr lang="en-US" sz="2400" b="1" dirty="0">
              <a:solidFill>
                <a:prstClr val="black"/>
              </a:solidFill>
              <a:latin typeface="Times New Roman" panose="02020603050405020304" pitchFamily="18" charset="0"/>
              <a:ea typeface="Calibri" panose="020F0502020204030204" pitchFamily="34" charset="0"/>
              <a:cs typeface="Adobe Arabic" panose="02040503050201020203" pitchFamily="18" charset="-78"/>
            </a:endParaRPr>
          </a:p>
        </p:txBody>
      </p:sp>
      <p:sp>
        <p:nvSpPr>
          <p:cNvPr id="13" name="TextBox 12">
            <a:extLst>
              <a:ext uri="{FF2B5EF4-FFF2-40B4-BE49-F238E27FC236}">
                <a16:creationId xmlns:a16="http://schemas.microsoft.com/office/drawing/2014/main" id="{C24CF234-2DA7-C72D-47F6-1DD5F11B2CB4}"/>
              </a:ext>
            </a:extLst>
          </p:cNvPr>
          <p:cNvSpPr txBox="1"/>
          <p:nvPr/>
        </p:nvSpPr>
        <p:spPr>
          <a:xfrm>
            <a:off x="2242124" y="4263592"/>
            <a:ext cx="4654153" cy="927946"/>
          </a:xfrm>
          <a:prstGeom prst="rect">
            <a:avLst/>
          </a:prstGeom>
          <a:noFill/>
        </p:spPr>
        <p:txBody>
          <a:bodyPr wrap="square" rtlCol="0">
            <a:spAutoFit/>
          </a:bodyPr>
          <a:lstStyle/>
          <a:p>
            <a:pPr algn="r">
              <a:lnSpc>
                <a:spcPct val="115000"/>
              </a:lnSpc>
              <a:spcAft>
                <a:spcPts val="800"/>
              </a:spcAft>
            </a:pPr>
            <a:r>
              <a:rPr lang="ar-SA" sz="2400"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3. في سياق قطاع الطاقة، ما هي التحديات التي قد تواجه القائد، وكيف يمكن للقيادة الموقفية معالجتها؟  </a:t>
            </a:r>
            <a:endParaRPr lang="en-US" sz="2400" b="1" dirty="0">
              <a:solidFill>
                <a:prstClr val="black"/>
              </a:solidFill>
              <a:latin typeface="Times New Roman" panose="02020603050405020304" pitchFamily="18" charset="0"/>
              <a:ea typeface="Calibri" panose="020F0502020204030204" pitchFamily="34" charset="0"/>
              <a:cs typeface="Adobe Arabic" panose="02040503050201020203" pitchFamily="18" charset="-78"/>
            </a:endParaRPr>
          </a:p>
        </p:txBody>
      </p:sp>
      <p:sp>
        <p:nvSpPr>
          <p:cNvPr id="14" name="TextBox 13">
            <a:extLst>
              <a:ext uri="{FF2B5EF4-FFF2-40B4-BE49-F238E27FC236}">
                <a16:creationId xmlns:a16="http://schemas.microsoft.com/office/drawing/2014/main" id="{8AB765F8-E315-1B8A-1A8F-86ED1127A76C}"/>
              </a:ext>
            </a:extLst>
          </p:cNvPr>
          <p:cNvSpPr txBox="1"/>
          <p:nvPr/>
        </p:nvSpPr>
        <p:spPr>
          <a:xfrm>
            <a:off x="2242124" y="5329510"/>
            <a:ext cx="4654153" cy="927946"/>
          </a:xfrm>
          <a:prstGeom prst="rect">
            <a:avLst/>
          </a:prstGeom>
          <a:noFill/>
        </p:spPr>
        <p:txBody>
          <a:bodyPr wrap="square" rtlCol="0">
            <a:spAutoFit/>
          </a:bodyPr>
          <a:lstStyle/>
          <a:p>
            <a:pPr algn="r">
              <a:lnSpc>
                <a:spcPct val="115000"/>
              </a:lnSpc>
              <a:spcAft>
                <a:spcPts val="800"/>
              </a:spcAft>
            </a:pPr>
            <a:r>
              <a:rPr lang="ar-SA" sz="2400"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4. ما الذي يجعل ثقافة الأداء العالي مختلفة عن بيئة العمل العادية؟  </a:t>
            </a:r>
            <a:endParaRPr lang="en-US" sz="2400" b="1" dirty="0">
              <a:solidFill>
                <a:prstClr val="black"/>
              </a:solidFill>
              <a:latin typeface="Times New Roman" panose="02020603050405020304" pitchFamily="18" charset="0"/>
              <a:ea typeface="Calibri" panose="020F0502020204030204" pitchFamily="34" charset="0"/>
              <a:cs typeface="Adobe Arabic" panose="02040503050201020203" pitchFamily="18" charset="-78"/>
            </a:endParaRPr>
          </a:p>
        </p:txBody>
      </p:sp>
    </p:spTree>
    <p:extLst>
      <p:ext uri="{BB962C8B-B14F-4D97-AF65-F5344CB8AC3E}">
        <p14:creationId xmlns:p14="http://schemas.microsoft.com/office/powerpoint/2010/main" val="92572275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1000"/>
                                        <p:tgtEl>
                                          <p:spTgt spid="11"/>
                                        </p:tgtEl>
                                      </p:cBhvr>
                                    </p:animEffect>
                                    <p:anim calcmode="lin" valueType="num">
                                      <p:cBhvr>
                                        <p:cTn id="20" dur="1000" fill="hold"/>
                                        <p:tgtEl>
                                          <p:spTgt spid="11"/>
                                        </p:tgtEl>
                                        <p:attrNameLst>
                                          <p:attrName>ppt_x</p:attrName>
                                        </p:attrNameLst>
                                      </p:cBhvr>
                                      <p:tavLst>
                                        <p:tav tm="0">
                                          <p:val>
                                            <p:strVal val="#ppt_x"/>
                                          </p:val>
                                        </p:tav>
                                        <p:tav tm="100000">
                                          <p:val>
                                            <p:strVal val="#ppt_x"/>
                                          </p:val>
                                        </p:tav>
                                      </p:tavLst>
                                    </p:anim>
                                    <p:anim calcmode="lin" valueType="num">
                                      <p:cBhvr>
                                        <p:cTn id="21"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fade">
                                      <p:cBhvr>
                                        <p:cTn id="26" dur="1000"/>
                                        <p:tgtEl>
                                          <p:spTgt spid="12"/>
                                        </p:tgtEl>
                                      </p:cBhvr>
                                    </p:animEffect>
                                    <p:anim calcmode="lin" valueType="num">
                                      <p:cBhvr>
                                        <p:cTn id="27" dur="1000" fill="hold"/>
                                        <p:tgtEl>
                                          <p:spTgt spid="12"/>
                                        </p:tgtEl>
                                        <p:attrNameLst>
                                          <p:attrName>ppt_x</p:attrName>
                                        </p:attrNameLst>
                                      </p:cBhvr>
                                      <p:tavLst>
                                        <p:tav tm="0">
                                          <p:val>
                                            <p:strVal val="#ppt_x"/>
                                          </p:val>
                                        </p:tav>
                                        <p:tav tm="100000">
                                          <p:val>
                                            <p:strVal val="#ppt_x"/>
                                          </p:val>
                                        </p:tav>
                                      </p:tavLst>
                                    </p:anim>
                                    <p:anim calcmode="lin" valueType="num">
                                      <p:cBhvr>
                                        <p:cTn id="28"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fade">
                                      <p:cBhvr>
                                        <p:cTn id="33" dur="1000"/>
                                        <p:tgtEl>
                                          <p:spTgt spid="13"/>
                                        </p:tgtEl>
                                      </p:cBhvr>
                                    </p:animEffect>
                                    <p:anim calcmode="lin" valueType="num">
                                      <p:cBhvr>
                                        <p:cTn id="34" dur="1000" fill="hold"/>
                                        <p:tgtEl>
                                          <p:spTgt spid="13"/>
                                        </p:tgtEl>
                                        <p:attrNameLst>
                                          <p:attrName>ppt_x</p:attrName>
                                        </p:attrNameLst>
                                      </p:cBhvr>
                                      <p:tavLst>
                                        <p:tav tm="0">
                                          <p:val>
                                            <p:strVal val="#ppt_x"/>
                                          </p:val>
                                        </p:tav>
                                        <p:tav tm="100000">
                                          <p:val>
                                            <p:strVal val="#ppt_x"/>
                                          </p:val>
                                        </p:tav>
                                      </p:tavLst>
                                    </p:anim>
                                    <p:anim calcmode="lin" valueType="num">
                                      <p:cBhvr>
                                        <p:cTn id="35"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grpId="0" nodeType="click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fade">
                                      <p:cBhvr>
                                        <p:cTn id="40" dur="1000"/>
                                        <p:tgtEl>
                                          <p:spTgt spid="14"/>
                                        </p:tgtEl>
                                      </p:cBhvr>
                                    </p:animEffect>
                                    <p:anim calcmode="lin" valueType="num">
                                      <p:cBhvr>
                                        <p:cTn id="41" dur="1000" fill="hold"/>
                                        <p:tgtEl>
                                          <p:spTgt spid="14"/>
                                        </p:tgtEl>
                                        <p:attrNameLst>
                                          <p:attrName>ppt_x</p:attrName>
                                        </p:attrNameLst>
                                      </p:cBhvr>
                                      <p:tavLst>
                                        <p:tav tm="0">
                                          <p:val>
                                            <p:strVal val="#ppt_x"/>
                                          </p:val>
                                        </p:tav>
                                        <p:tav tm="100000">
                                          <p:val>
                                            <p:strVal val="#ppt_x"/>
                                          </p:val>
                                        </p:tav>
                                      </p:tavLst>
                                    </p:anim>
                                    <p:anim calcmode="lin" valueType="num">
                                      <p:cBhvr>
                                        <p:cTn id="42"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3" grpId="0"/>
      <p:bldP spid="14"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أساليب القيادة المختلفة</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44" name="Group 43">
            <a:extLst>
              <a:ext uri="{FF2B5EF4-FFF2-40B4-BE49-F238E27FC236}">
                <a16:creationId xmlns:a16="http://schemas.microsoft.com/office/drawing/2014/main" id="{32528DBE-BEF1-613A-63AC-198C8D2F2D49}"/>
              </a:ext>
            </a:extLst>
          </p:cNvPr>
          <p:cNvGrpSpPr/>
          <p:nvPr/>
        </p:nvGrpSpPr>
        <p:grpSpPr>
          <a:xfrm>
            <a:off x="6392381" y="2000052"/>
            <a:ext cx="2865833" cy="944917"/>
            <a:chOff x="7314141" y="525473"/>
            <a:chExt cx="4131410" cy="1362201"/>
          </a:xfrm>
        </p:grpSpPr>
        <p:grpSp>
          <p:nvGrpSpPr>
            <p:cNvPr id="45" name="Group 44">
              <a:extLst>
                <a:ext uri="{FF2B5EF4-FFF2-40B4-BE49-F238E27FC236}">
                  <a16:creationId xmlns:a16="http://schemas.microsoft.com/office/drawing/2014/main" id="{FFE327A6-2D01-5323-35C5-B7D6A84A2483}"/>
                </a:ext>
              </a:extLst>
            </p:cNvPr>
            <p:cNvGrpSpPr/>
            <p:nvPr/>
          </p:nvGrpSpPr>
          <p:grpSpPr>
            <a:xfrm flipH="1">
              <a:off x="7314141" y="525473"/>
              <a:ext cx="4131410" cy="1362201"/>
              <a:chOff x="529378" y="656101"/>
              <a:chExt cx="4131410" cy="1362201"/>
            </a:xfrm>
          </p:grpSpPr>
          <p:sp>
            <p:nvSpPr>
              <p:cNvPr id="48" name="Freeform: Shape 47">
                <a:extLst>
                  <a:ext uri="{FF2B5EF4-FFF2-40B4-BE49-F238E27FC236}">
                    <a16:creationId xmlns:a16="http://schemas.microsoft.com/office/drawing/2014/main" id="{209D47A7-C94F-C9E0-AE7F-E3615F5979B4}"/>
                  </a:ext>
                </a:extLst>
              </p:cNvPr>
              <p:cNvSpPr/>
              <p:nvPr/>
            </p:nvSpPr>
            <p:spPr>
              <a:xfrm>
                <a:off x="529378" y="656101"/>
                <a:ext cx="1294702" cy="1362201"/>
              </a:xfrm>
              <a:custGeom>
                <a:avLst/>
                <a:gdLst>
                  <a:gd name="connsiteX0" fmla="*/ 1294703 w 1294702"/>
                  <a:gd name="connsiteY0" fmla="*/ 1362202 h 1362201"/>
                  <a:gd name="connsiteX1" fmla="*/ 189114 w 1294702"/>
                  <a:gd name="connsiteY1" fmla="*/ 1362202 h 1362201"/>
                  <a:gd name="connsiteX2" fmla="*/ 0 w 1294702"/>
                  <a:gd name="connsiteY2" fmla="*/ 1173088 h 1362201"/>
                  <a:gd name="connsiteX3" fmla="*/ 0 w 1294702"/>
                  <a:gd name="connsiteY3" fmla="*/ 189114 h 1362201"/>
                  <a:gd name="connsiteX4" fmla="*/ 189114 w 1294702"/>
                  <a:gd name="connsiteY4" fmla="*/ 0 h 1362201"/>
                  <a:gd name="connsiteX5" fmla="*/ 1003758 w 1294702"/>
                  <a:gd name="connsiteY5" fmla="*/ 0 h 1362201"/>
                  <a:gd name="connsiteX6" fmla="*/ 1294703 w 1294702"/>
                  <a:gd name="connsiteY6" fmla="*/ 1362202 h 1362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94702" h="1362201">
                    <a:moveTo>
                      <a:pt x="1294703" y="1362202"/>
                    </a:moveTo>
                    <a:lnTo>
                      <a:pt x="189114" y="1362202"/>
                    </a:lnTo>
                    <a:cubicBezTo>
                      <a:pt x="84665" y="1362202"/>
                      <a:pt x="0" y="1277537"/>
                      <a:pt x="0" y="1173088"/>
                    </a:cubicBezTo>
                    <a:lnTo>
                      <a:pt x="0" y="189114"/>
                    </a:lnTo>
                    <a:cubicBezTo>
                      <a:pt x="0" y="84665"/>
                      <a:pt x="84665" y="0"/>
                      <a:pt x="189114" y="0"/>
                    </a:cubicBezTo>
                    <a:lnTo>
                      <a:pt x="1003758" y="0"/>
                    </a:lnTo>
                    <a:lnTo>
                      <a:pt x="1294703" y="1362202"/>
                    </a:lnTo>
                    <a:close/>
                  </a:path>
                </a:pathLst>
              </a:custGeom>
              <a:solidFill>
                <a:srgbClr val="3D8E92"/>
              </a:solidFill>
              <a:ln w="29045" cap="flat">
                <a:noFill/>
                <a:prstDash val="solid"/>
                <a:miter/>
              </a:ln>
            </p:spPr>
            <p:txBody>
              <a:bodyPr rtlCol="0" anchor="ctr"/>
              <a:lstStyle/>
              <a:p>
                <a:endParaRPr lang="en-US"/>
              </a:p>
            </p:txBody>
          </p:sp>
          <p:sp>
            <p:nvSpPr>
              <p:cNvPr id="49" name="Freeform: Shape 48">
                <a:extLst>
                  <a:ext uri="{FF2B5EF4-FFF2-40B4-BE49-F238E27FC236}">
                    <a16:creationId xmlns:a16="http://schemas.microsoft.com/office/drawing/2014/main" id="{FA7961C6-0E6F-C5A7-1303-5BA870D84D1A}"/>
                  </a:ext>
                </a:extLst>
              </p:cNvPr>
              <p:cNvSpPr/>
              <p:nvPr/>
            </p:nvSpPr>
            <p:spPr>
              <a:xfrm>
                <a:off x="1533136" y="656101"/>
                <a:ext cx="3127652" cy="1362201"/>
              </a:xfrm>
              <a:custGeom>
                <a:avLst/>
                <a:gdLst>
                  <a:gd name="connsiteX0" fmla="*/ 3127653 w 3127652"/>
                  <a:gd name="connsiteY0" fmla="*/ 1362202 h 1362201"/>
                  <a:gd name="connsiteX1" fmla="*/ 290944 w 3127652"/>
                  <a:gd name="connsiteY1" fmla="*/ 1362202 h 1362201"/>
                  <a:gd name="connsiteX2" fmla="*/ 0 w 3127652"/>
                  <a:gd name="connsiteY2" fmla="*/ 0 h 1362201"/>
                  <a:gd name="connsiteX3" fmla="*/ 2836708 w 3127652"/>
                  <a:gd name="connsiteY3" fmla="*/ 0 h 1362201"/>
                  <a:gd name="connsiteX4" fmla="*/ 3127653 w 3127652"/>
                  <a:gd name="connsiteY4" fmla="*/ 1362202 h 13622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7652" h="1362201">
                    <a:moveTo>
                      <a:pt x="3127653" y="1362202"/>
                    </a:moveTo>
                    <a:lnTo>
                      <a:pt x="290944" y="1362202"/>
                    </a:lnTo>
                    <a:lnTo>
                      <a:pt x="0" y="0"/>
                    </a:lnTo>
                    <a:lnTo>
                      <a:pt x="2836708" y="0"/>
                    </a:lnTo>
                    <a:lnTo>
                      <a:pt x="3127653" y="1362202"/>
                    </a:lnTo>
                    <a:close/>
                  </a:path>
                </a:pathLst>
              </a:custGeom>
              <a:solidFill>
                <a:srgbClr val="FFFFFF"/>
              </a:solidFill>
              <a:ln w="29045" cap="flat">
                <a:solidFill>
                  <a:srgbClr val="3D8E92"/>
                </a:solidFill>
                <a:prstDash val="solid"/>
                <a:miter/>
              </a:ln>
            </p:spPr>
            <p:txBody>
              <a:bodyPr rtlCol="0" anchor="ctr"/>
              <a:lstStyle/>
              <a:p>
                <a:endParaRPr lang="en-US"/>
              </a:p>
            </p:txBody>
          </p:sp>
          <p:sp>
            <p:nvSpPr>
              <p:cNvPr id="50" name="Freeform: Shape 49">
                <a:extLst>
                  <a:ext uri="{FF2B5EF4-FFF2-40B4-BE49-F238E27FC236}">
                    <a16:creationId xmlns:a16="http://schemas.microsoft.com/office/drawing/2014/main" id="{56A56939-5723-03E8-B41E-9103200D72B7}"/>
                  </a:ext>
                </a:extLst>
              </p:cNvPr>
              <p:cNvSpPr/>
              <p:nvPr/>
            </p:nvSpPr>
            <p:spPr>
              <a:xfrm>
                <a:off x="1533136" y="656101"/>
                <a:ext cx="523699" cy="1362201"/>
              </a:xfrm>
              <a:custGeom>
                <a:avLst/>
                <a:gdLst>
                  <a:gd name="connsiteX0" fmla="*/ 0 w 523699"/>
                  <a:gd name="connsiteY0" fmla="*/ 0 h 1362201"/>
                  <a:gd name="connsiteX1" fmla="*/ 523700 w 523699"/>
                  <a:gd name="connsiteY1" fmla="*/ 1362202 h 1362201"/>
                  <a:gd name="connsiteX2" fmla="*/ 290944 w 523699"/>
                  <a:gd name="connsiteY2" fmla="*/ 1362202 h 1362201"/>
                  <a:gd name="connsiteX3" fmla="*/ 0 w 523699"/>
                  <a:gd name="connsiteY3" fmla="*/ 0 h 1362201"/>
                </a:gdLst>
                <a:ahLst/>
                <a:cxnLst>
                  <a:cxn ang="0">
                    <a:pos x="connsiteX0" y="connsiteY0"/>
                  </a:cxn>
                  <a:cxn ang="0">
                    <a:pos x="connsiteX1" y="connsiteY1"/>
                  </a:cxn>
                  <a:cxn ang="0">
                    <a:pos x="connsiteX2" y="connsiteY2"/>
                  </a:cxn>
                  <a:cxn ang="0">
                    <a:pos x="connsiteX3" y="connsiteY3"/>
                  </a:cxn>
                </a:cxnLst>
                <a:rect l="l" t="t" r="r" b="b"/>
                <a:pathLst>
                  <a:path w="523699" h="1362201">
                    <a:moveTo>
                      <a:pt x="0" y="0"/>
                    </a:moveTo>
                    <a:lnTo>
                      <a:pt x="523700" y="1362202"/>
                    </a:lnTo>
                    <a:lnTo>
                      <a:pt x="290944" y="1362202"/>
                    </a:lnTo>
                    <a:lnTo>
                      <a:pt x="0" y="0"/>
                    </a:lnTo>
                    <a:close/>
                  </a:path>
                </a:pathLst>
              </a:custGeom>
              <a:solidFill>
                <a:srgbClr val="9ACCCE"/>
              </a:solidFill>
              <a:ln w="29045" cap="flat">
                <a:noFill/>
                <a:prstDash val="solid"/>
                <a:miter/>
              </a:ln>
            </p:spPr>
            <p:txBody>
              <a:bodyPr rtlCol="0" anchor="ctr"/>
              <a:lstStyle/>
              <a:p>
                <a:endParaRPr lang="en-US"/>
              </a:p>
            </p:txBody>
          </p:sp>
        </p:grpSp>
        <p:sp>
          <p:nvSpPr>
            <p:cNvPr id="46" name="TextBox 31">
              <a:extLst>
                <a:ext uri="{FF2B5EF4-FFF2-40B4-BE49-F238E27FC236}">
                  <a16:creationId xmlns:a16="http://schemas.microsoft.com/office/drawing/2014/main" id="{422A7275-12A4-C830-857A-9BE23807B8B7}"/>
                </a:ext>
              </a:extLst>
            </p:cNvPr>
            <p:cNvSpPr txBox="1"/>
            <p:nvPr/>
          </p:nvSpPr>
          <p:spPr>
            <a:xfrm>
              <a:off x="10441792" y="1021908"/>
              <a:ext cx="897671" cy="687978"/>
            </a:xfrm>
            <a:prstGeom prst="rect">
              <a:avLst/>
            </a:prstGeom>
            <a:noFill/>
          </p:spPr>
          <p:txBody>
            <a:bodyPr wrap="square" rtlCol="0">
              <a:spAutoFit/>
            </a:bodyPr>
            <a:lstStyle>
              <a:defPPr>
                <a:defRPr lang="en-US"/>
              </a:defPPr>
              <a:lvl1pPr algn="ctr">
                <a:defRPr sz="2000" b="1"/>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400" dirty="0">
                  <a:solidFill>
                    <a:schemeClr val="bg1"/>
                  </a:solidFill>
                  <a:latin typeface="Arial" panose="020B0604020202020204" pitchFamily="34" charset="0"/>
                  <a:cs typeface="Arial" panose="020B0604020202020204" pitchFamily="34" charset="0"/>
                </a:rPr>
                <a:t>01</a:t>
              </a:r>
            </a:p>
          </p:txBody>
        </p:sp>
        <p:sp>
          <p:nvSpPr>
            <p:cNvPr id="47" name="TextBox 46">
              <a:extLst>
                <a:ext uri="{FF2B5EF4-FFF2-40B4-BE49-F238E27FC236}">
                  <a16:creationId xmlns:a16="http://schemas.microsoft.com/office/drawing/2014/main" id="{A06694B0-5328-53ED-9DF7-75367FCAF162}"/>
                </a:ext>
              </a:extLst>
            </p:cNvPr>
            <p:cNvSpPr txBox="1"/>
            <p:nvPr/>
          </p:nvSpPr>
          <p:spPr>
            <a:xfrm>
              <a:off x="7663571" y="613018"/>
              <a:ext cx="2593963" cy="1176066"/>
            </a:xfrm>
            <a:prstGeom prst="rect">
              <a:avLst/>
            </a:prstGeom>
            <a:noFill/>
            <a:ln>
              <a:noFill/>
            </a:ln>
          </p:spPr>
          <p:txBody>
            <a:bodyPr wrap="square" rtlCol="0">
              <a:spAutoFit/>
            </a:bodyPr>
            <a:lstStyle/>
            <a:p>
              <a:pPr algn="ctr" rtl="1">
                <a:lnSpc>
                  <a:spcPct val="115000"/>
                </a:lnSpc>
              </a:pPr>
              <a:r>
                <a:rPr lang="ar-EG" sz="1400" b="1" dirty="0">
                  <a:latin typeface="Times New Roman" panose="02020603050405020304" pitchFamily="18" charset="0"/>
                  <a:ea typeface="Calibri" panose="020F0502020204030204" pitchFamily="34" charset="0"/>
                  <a:cs typeface="Adobe Arabic" panose="02040503050201020203" pitchFamily="18" charset="-78"/>
                </a:rPr>
                <a:t>القيادة التحويلية </a:t>
              </a:r>
              <a:r>
                <a:rPr lang="en-US" sz="1400" b="1" dirty="0">
                  <a:latin typeface="Times New Roman" panose="02020603050405020304" pitchFamily="18" charset="0"/>
                  <a:ea typeface="Calibri" panose="020F0502020204030204" pitchFamily="34" charset="0"/>
                  <a:cs typeface="Adobe Arabic" panose="02040503050201020203" pitchFamily="18" charset="-78"/>
                </a:rPr>
                <a:t>(Transformational Leadership):</a:t>
              </a:r>
            </a:p>
          </p:txBody>
        </p:sp>
      </p:grpSp>
      <p:grpSp>
        <p:nvGrpSpPr>
          <p:cNvPr id="51" name="Group 50">
            <a:extLst>
              <a:ext uri="{FF2B5EF4-FFF2-40B4-BE49-F238E27FC236}">
                <a16:creationId xmlns:a16="http://schemas.microsoft.com/office/drawing/2014/main" id="{6A3B1A2F-1A08-C0C7-EB6B-77DFBB855422}"/>
              </a:ext>
            </a:extLst>
          </p:cNvPr>
          <p:cNvGrpSpPr/>
          <p:nvPr/>
        </p:nvGrpSpPr>
        <p:grpSpPr>
          <a:xfrm>
            <a:off x="6392381" y="3232390"/>
            <a:ext cx="2865833" cy="944919"/>
            <a:chOff x="7146190" y="2279628"/>
            <a:chExt cx="4131410" cy="1362201"/>
          </a:xfrm>
        </p:grpSpPr>
        <p:grpSp>
          <p:nvGrpSpPr>
            <p:cNvPr id="52" name="Group 51">
              <a:extLst>
                <a:ext uri="{FF2B5EF4-FFF2-40B4-BE49-F238E27FC236}">
                  <a16:creationId xmlns:a16="http://schemas.microsoft.com/office/drawing/2014/main" id="{9083D48E-1394-1ECF-D837-2702817D6BB2}"/>
                </a:ext>
              </a:extLst>
            </p:cNvPr>
            <p:cNvGrpSpPr/>
            <p:nvPr/>
          </p:nvGrpSpPr>
          <p:grpSpPr>
            <a:xfrm flipH="1">
              <a:off x="7146190" y="2279628"/>
              <a:ext cx="4131410" cy="1362201"/>
              <a:chOff x="529378" y="656101"/>
              <a:chExt cx="4131410" cy="1362201"/>
            </a:xfrm>
          </p:grpSpPr>
          <p:sp>
            <p:nvSpPr>
              <p:cNvPr id="55" name="Freeform: Shape 54">
                <a:extLst>
                  <a:ext uri="{FF2B5EF4-FFF2-40B4-BE49-F238E27FC236}">
                    <a16:creationId xmlns:a16="http://schemas.microsoft.com/office/drawing/2014/main" id="{DCFF2C3D-5733-8225-75EC-6FE3CF53C71E}"/>
                  </a:ext>
                </a:extLst>
              </p:cNvPr>
              <p:cNvSpPr/>
              <p:nvPr/>
            </p:nvSpPr>
            <p:spPr>
              <a:xfrm>
                <a:off x="529378" y="656101"/>
                <a:ext cx="1294702" cy="1362201"/>
              </a:xfrm>
              <a:custGeom>
                <a:avLst/>
                <a:gdLst>
                  <a:gd name="connsiteX0" fmla="*/ 1294703 w 1294702"/>
                  <a:gd name="connsiteY0" fmla="*/ 1362202 h 1362201"/>
                  <a:gd name="connsiteX1" fmla="*/ 189114 w 1294702"/>
                  <a:gd name="connsiteY1" fmla="*/ 1362202 h 1362201"/>
                  <a:gd name="connsiteX2" fmla="*/ 0 w 1294702"/>
                  <a:gd name="connsiteY2" fmla="*/ 1173088 h 1362201"/>
                  <a:gd name="connsiteX3" fmla="*/ 0 w 1294702"/>
                  <a:gd name="connsiteY3" fmla="*/ 189114 h 1362201"/>
                  <a:gd name="connsiteX4" fmla="*/ 189114 w 1294702"/>
                  <a:gd name="connsiteY4" fmla="*/ 0 h 1362201"/>
                  <a:gd name="connsiteX5" fmla="*/ 1003758 w 1294702"/>
                  <a:gd name="connsiteY5" fmla="*/ 0 h 1362201"/>
                  <a:gd name="connsiteX6" fmla="*/ 1294703 w 1294702"/>
                  <a:gd name="connsiteY6" fmla="*/ 1362202 h 1362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94702" h="1362201">
                    <a:moveTo>
                      <a:pt x="1294703" y="1362202"/>
                    </a:moveTo>
                    <a:lnTo>
                      <a:pt x="189114" y="1362202"/>
                    </a:lnTo>
                    <a:cubicBezTo>
                      <a:pt x="84665" y="1362202"/>
                      <a:pt x="0" y="1277537"/>
                      <a:pt x="0" y="1173088"/>
                    </a:cubicBezTo>
                    <a:lnTo>
                      <a:pt x="0" y="189114"/>
                    </a:lnTo>
                    <a:cubicBezTo>
                      <a:pt x="0" y="84665"/>
                      <a:pt x="84665" y="0"/>
                      <a:pt x="189114" y="0"/>
                    </a:cubicBezTo>
                    <a:lnTo>
                      <a:pt x="1003758" y="0"/>
                    </a:lnTo>
                    <a:lnTo>
                      <a:pt x="1294703" y="1362202"/>
                    </a:lnTo>
                    <a:close/>
                  </a:path>
                </a:pathLst>
              </a:custGeom>
              <a:solidFill>
                <a:srgbClr val="FFCC66"/>
              </a:solidFill>
              <a:ln w="29045" cap="flat">
                <a:noFill/>
                <a:prstDash val="solid"/>
                <a:miter/>
              </a:ln>
            </p:spPr>
            <p:txBody>
              <a:bodyPr rtlCol="0" anchor="ctr"/>
              <a:lstStyle/>
              <a:p>
                <a:endParaRPr lang="en-US"/>
              </a:p>
            </p:txBody>
          </p:sp>
          <p:sp>
            <p:nvSpPr>
              <p:cNvPr id="56" name="Freeform: Shape 55">
                <a:extLst>
                  <a:ext uri="{FF2B5EF4-FFF2-40B4-BE49-F238E27FC236}">
                    <a16:creationId xmlns:a16="http://schemas.microsoft.com/office/drawing/2014/main" id="{C4C1DFDC-484A-FF5F-8C69-E9C95795A097}"/>
                  </a:ext>
                </a:extLst>
              </p:cNvPr>
              <p:cNvSpPr/>
              <p:nvPr/>
            </p:nvSpPr>
            <p:spPr>
              <a:xfrm>
                <a:off x="1533136" y="656101"/>
                <a:ext cx="3127652" cy="1362201"/>
              </a:xfrm>
              <a:custGeom>
                <a:avLst/>
                <a:gdLst>
                  <a:gd name="connsiteX0" fmla="*/ 3127653 w 3127652"/>
                  <a:gd name="connsiteY0" fmla="*/ 1362202 h 1362201"/>
                  <a:gd name="connsiteX1" fmla="*/ 290944 w 3127652"/>
                  <a:gd name="connsiteY1" fmla="*/ 1362202 h 1362201"/>
                  <a:gd name="connsiteX2" fmla="*/ 0 w 3127652"/>
                  <a:gd name="connsiteY2" fmla="*/ 0 h 1362201"/>
                  <a:gd name="connsiteX3" fmla="*/ 2836708 w 3127652"/>
                  <a:gd name="connsiteY3" fmla="*/ 0 h 1362201"/>
                  <a:gd name="connsiteX4" fmla="*/ 3127653 w 3127652"/>
                  <a:gd name="connsiteY4" fmla="*/ 1362202 h 13622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7652" h="1362201">
                    <a:moveTo>
                      <a:pt x="3127653" y="1362202"/>
                    </a:moveTo>
                    <a:lnTo>
                      <a:pt x="290944" y="1362202"/>
                    </a:lnTo>
                    <a:lnTo>
                      <a:pt x="0" y="0"/>
                    </a:lnTo>
                    <a:lnTo>
                      <a:pt x="2836708" y="0"/>
                    </a:lnTo>
                    <a:lnTo>
                      <a:pt x="3127653" y="1362202"/>
                    </a:lnTo>
                    <a:close/>
                  </a:path>
                </a:pathLst>
              </a:custGeom>
              <a:solidFill>
                <a:srgbClr val="FFFFFF"/>
              </a:solidFill>
              <a:ln w="29045" cap="flat">
                <a:solidFill>
                  <a:srgbClr val="FFCC66"/>
                </a:solidFill>
                <a:prstDash val="solid"/>
                <a:miter/>
              </a:ln>
            </p:spPr>
            <p:txBody>
              <a:bodyPr rtlCol="0" anchor="ctr"/>
              <a:lstStyle/>
              <a:p>
                <a:endParaRPr lang="en-US"/>
              </a:p>
            </p:txBody>
          </p:sp>
          <p:sp>
            <p:nvSpPr>
              <p:cNvPr id="57" name="Freeform: Shape 56">
                <a:extLst>
                  <a:ext uri="{FF2B5EF4-FFF2-40B4-BE49-F238E27FC236}">
                    <a16:creationId xmlns:a16="http://schemas.microsoft.com/office/drawing/2014/main" id="{DAB02C86-D24A-7C0B-B6FE-4984A69AAA42}"/>
                  </a:ext>
                </a:extLst>
              </p:cNvPr>
              <p:cNvSpPr/>
              <p:nvPr/>
            </p:nvSpPr>
            <p:spPr>
              <a:xfrm>
                <a:off x="1533136" y="656101"/>
                <a:ext cx="523699" cy="1362201"/>
              </a:xfrm>
              <a:custGeom>
                <a:avLst/>
                <a:gdLst>
                  <a:gd name="connsiteX0" fmla="*/ 0 w 523699"/>
                  <a:gd name="connsiteY0" fmla="*/ 0 h 1362201"/>
                  <a:gd name="connsiteX1" fmla="*/ 523700 w 523699"/>
                  <a:gd name="connsiteY1" fmla="*/ 1362202 h 1362201"/>
                  <a:gd name="connsiteX2" fmla="*/ 290944 w 523699"/>
                  <a:gd name="connsiteY2" fmla="*/ 1362202 h 1362201"/>
                  <a:gd name="connsiteX3" fmla="*/ 0 w 523699"/>
                  <a:gd name="connsiteY3" fmla="*/ 0 h 1362201"/>
                </a:gdLst>
                <a:ahLst/>
                <a:cxnLst>
                  <a:cxn ang="0">
                    <a:pos x="connsiteX0" y="connsiteY0"/>
                  </a:cxn>
                  <a:cxn ang="0">
                    <a:pos x="connsiteX1" y="connsiteY1"/>
                  </a:cxn>
                  <a:cxn ang="0">
                    <a:pos x="connsiteX2" y="connsiteY2"/>
                  </a:cxn>
                  <a:cxn ang="0">
                    <a:pos x="connsiteX3" y="connsiteY3"/>
                  </a:cxn>
                </a:cxnLst>
                <a:rect l="l" t="t" r="r" b="b"/>
                <a:pathLst>
                  <a:path w="523699" h="1362201">
                    <a:moveTo>
                      <a:pt x="0" y="0"/>
                    </a:moveTo>
                    <a:lnTo>
                      <a:pt x="523700" y="1362202"/>
                    </a:lnTo>
                    <a:lnTo>
                      <a:pt x="290944" y="1362202"/>
                    </a:lnTo>
                    <a:lnTo>
                      <a:pt x="0" y="0"/>
                    </a:lnTo>
                    <a:close/>
                  </a:path>
                </a:pathLst>
              </a:custGeom>
              <a:solidFill>
                <a:srgbClr val="FFBA2F"/>
              </a:solidFill>
              <a:ln w="29045" cap="flat">
                <a:noFill/>
                <a:prstDash val="solid"/>
                <a:miter/>
              </a:ln>
            </p:spPr>
            <p:txBody>
              <a:bodyPr rtlCol="0" anchor="ctr"/>
              <a:lstStyle/>
              <a:p>
                <a:endParaRPr lang="en-US"/>
              </a:p>
            </p:txBody>
          </p:sp>
        </p:grpSp>
        <p:sp>
          <p:nvSpPr>
            <p:cNvPr id="53" name="TextBox 31">
              <a:extLst>
                <a:ext uri="{FF2B5EF4-FFF2-40B4-BE49-F238E27FC236}">
                  <a16:creationId xmlns:a16="http://schemas.microsoft.com/office/drawing/2014/main" id="{223A70AC-62EF-6B86-4E39-25FEC9279912}"/>
                </a:ext>
              </a:extLst>
            </p:cNvPr>
            <p:cNvSpPr txBox="1"/>
            <p:nvPr/>
          </p:nvSpPr>
          <p:spPr>
            <a:xfrm>
              <a:off x="10289642" y="2729895"/>
              <a:ext cx="901940" cy="665540"/>
            </a:xfrm>
            <a:prstGeom prst="rect">
              <a:avLst/>
            </a:prstGeom>
            <a:noFill/>
          </p:spPr>
          <p:txBody>
            <a:bodyPr wrap="square" rtlCol="0">
              <a:spAutoFit/>
            </a:bodyPr>
            <a:lstStyle>
              <a:defPPr>
                <a:defRPr lang="en-US"/>
              </a:defPPr>
              <a:lvl1pPr algn="ctr">
                <a:defRPr sz="2000" b="1"/>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400" dirty="0">
                  <a:latin typeface="Arial" panose="020B0604020202020204" pitchFamily="34" charset="0"/>
                  <a:cs typeface="Arial" panose="020B0604020202020204" pitchFamily="34" charset="0"/>
                </a:rPr>
                <a:t>02</a:t>
              </a:r>
            </a:p>
          </p:txBody>
        </p:sp>
        <p:sp>
          <p:nvSpPr>
            <p:cNvPr id="54" name="TextBox 53">
              <a:extLst>
                <a:ext uri="{FF2B5EF4-FFF2-40B4-BE49-F238E27FC236}">
                  <a16:creationId xmlns:a16="http://schemas.microsoft.com/office/drawing/2014/main" id="{8C661105-2E0D-F81A-0B93-E284AB294CDE}"/>
                </a:ext>
              </a:extLst>
            </p:cNvPr>
            <p:cNvSpPr txBox="1"/>
            <p:nvPr/>
          </p:nvSpPr>
          <p:spPr>
            <a:xfrm>
              <a:off x="7301430" y="2305994"/>
              <a:ext cx="2681469" cy="1176064"/>
            </a:xfrm>
            <a:prstGeom prst="rect">
              <a:avLst/>
            </a:prstGeom>
            <a:noFill/>
            <a:ln>
              <a:noFill/>
            </a:ln>
          </p:spPr>
          <p:txBody>
            <a:bodyPr wrap="square" rtlCol="0">
              <a:spAutoFit/>
            </a:bodyPr>
            <a:lstStyle/>
            <a:p>
              <a:pPr algn="ctr" rtl="1">
                <a:lnSpc>
                  <a:spcPct val="115000"/>
                </a:lnSpc>
              </a:pPr>
              <a:r>
                <a:rPr lang="ar-EG" sz="1400" b="1" dirty="0">
                  <a:latin typeface="Times New Roman" panose="02020603050405020304" pitchFamily="18" charset="0"/>
                  <a:ea typeface="Calibri" panose="020F0502020204030204" pitchFamily="34" charset="0"/>
                  <a:cs typeface="Adobe Arabic" panose="02040503050201020203" pitchFamily="18" charset="-78"/>
                </a:rPr>
                <a:t>القيادة الديمقراطية </a:t>
              </a:r>
              <a:r>
                <a:rPr lang="en-US" sz="1400" b="1" dirty="0">
                  <a:latin typeface="Times New Roman" panose="02020603050405020304" pitchFamily="18" charset="0"/>
                  <a:ea typeface="Calibri" panose="020F0502020204030204" pitchFamily="34" charset="0"/>
                  <a:cs typeface="Adobe Arabic" panose="02040503050201020203" pitchFamily="18" charset="-78"/>
                </a:rPr>
                <a:t>(Democratic/Participative Leadership):</a:t>
              </a:r>
            </a:p>
          </p:txBody>
        </p:sp>
      </p:grpSp>
      <p:grpSp>
        <p:nvGrpSpPr>
          <p:cNvPr id="58" name="Group 57">
            <a:extLst>
              <a:ext uri="{FF2B5EF4-FFF2-40B4-BE49-F238E27FC236}">
                <a16:creationId xmlns:a16="http://schemas.microsoft.com/office/drawing/2014/main" id="{2E59C1B0-29B3-35FE-1FB0-DCF365330FE4}"/>
              </a:ext>
            </a:extLst>
          </p:cNvPr>
          <p:cNvGrpSpPr/>
          <p:nvPr/>
        </p:nvGrpSpPr>
        <p:grpSpPr>
          <a:xfrm>
            <a:off x="6340522" y="4420779"/>
            <a:ext cx="2917692" cy="944918"/>
            <a:chOff x="6996785" y="4108429"/>
            <a:chExt cx="4206171" cy="1362201"/>
          </a:xfrm>
        </p:grpSpPr>
        <p:grpSp>
          <p:nvGrpSpPr>
            <p:cNvPr id="59" name="Group 58">
              <a:extLst>
                <a:ext uri="{FF2B5EF4-FFF2-40B4-BE49-F238E27FC236}">
                  <a16:creationId xmlns:a16="http://schemas.microsoft.com/office/drawing/2014/main" id="{0D27A121-AC3A-8E94-A335-1DF5ED943E5A}"/>
                </a:ext>
              </a:extLst>
            </p:cNvPr>
            <p:cNvGrpSpPr/>
            <p:nvPr/>
          </p:nvGrpSpPr>
          <p:grpSpPr>
            <a:xfrm flipH="1">
              <a:off x="7071546" y="4108429"/>
              <a:ext cx="4131410" cy="1362201"/>
              <a:chOff x="529378" y="656101"/>
              <a:chExt cx="4131410" cy="1362201"/>
            </a:xfrm>
          </p:grpSpPr>
          <p:sp>
            <p:nvSpPr>
              <p:cNvPr id="62" name="Freeform: Shape 61">
                <a:extLst>
                  <a:ext uri="{FF2B5EF4-FFF2-40B4-BE49-F238E27FC236}">
                    <a16:creationId xmlns:a16="http://schemas.microsoft.com/office/drawing/2014/main" id="{501B1FF5-3A86-2D57-A4A3-A0D6A7B4AC0C}"/>
                  </a:ext>
                </a:extLst>
              </p:cNvPr>
              <p:cNvSpPr/>
              <p:nvPr/>
            </p:nvSpPr>
            <p:spPr>
              <a:xfrm>
                <a:off x="529378" y="656101"/>
                <a:ext cx="1294702" cy="1362201"/>
              </a:xfrm>
              <a:custGeom>
                <a:avLst/>
                <a:gdLst>
                  <a:gd name="connsiteX0" fmla="*/ 1294703 w 1294702"/>
                  <a:gd name="connsiteY0" fmla="*/ 1362202 h 1362201"/>
                  <a:gd name="connsiteX1" fmla="*/ 189114 w 1294702"/>
                  <a:gd name="connsiteY1" fmla="*/ 1362202 h 1362201"/>
                  <a:gd name="connsiteX2" fmla="*/ 0 w 1294702"/>
                  <a:gd name="connsiteY2" fmla="*/ 1173088 h 1362201"/>
                  <a:gd name="connsiteX3" fmla="*/ 0 w 1294702"/>
                  <a:gd name="connsiteY3" fmla="*/ 189114 h 1362201"/>
                  <a:gd name="connsiteX4" fmla="*/ 189114 w 1294702"/>
                  <a:gd name="connsiteY4" fmla="*/ 0 h 1362201"/>
                  <a:gd name="connsiteX5" fmla="*/ 1003758 w 1294702"/>
                  <a:gd name="connsiteY5" fmla="*/ 0 h 1362201"/>
                  <a:gd name="connsiteX6" fmla="*/ 1294703 w 1294702"/>
                  <a:gd name="connsiteY6" fmla="*/ 1362202 h 1362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94702" h="1362201">
                    <a:moveTo>
                      <a:pt x="1294703" y="1362202"/>
                    </a:moveTo>
                    <a:lnTo>
                      <a:pt x="189114" y="1362202"/>
                    </a:lnTo>
                    <a:cubicBezTo>
                      <a:pt x="84665" y="1362202"/>
                      <a:pt x="0" y="1277537"/>
                      <a:pt x="0" y="1173088"/>
                    </a:cubicBezTo>
                    <a:lnTo>
                      <a:pt x="0" y="189114"/>
                    </a:lnTo>
                    <a:cubicBezTo>
                      <a:pt x="0" y="84665"/>
                      <a:pt x="84665" y="0"/>
                      <a:pt x="189114" y="0"/>
                    </a:cubicBezTo>
                    <a:lnTo>
                      <a:pt x="1003758" y="0"/>
                    </a:lnTo>
                    <a:lnTo>
                      <a:pt x="1294703" y="1362202"/>
                    </a:lnTo>
                    <a:close/>
                  </a:path>
                </a:pathLst>
              </a:custGeom>
              <a:solidFill>
                <a:srgbClr val="3D8E92"/>
              </a:solidFill>
              <a:ln w="29045" cap="flat">
                <a:noFill/>
                <a:prstDash val="solid"/>
                <a:miter/>
              </a:ln>
            </p:spPr>
            <p:txBody>
              <a:bodyPr rtlCol="0" anchor="ctr"/>
              <a:lstStyle/>
              <a:p>
                <a:endParaRPr lang="en-US"/>
              </a:p>
            </p:txBody>
          </p:sp>
          <p:sp>
            <p:nvSpPr>
              <p:cNvPr id="63" name="Freeform: Shape 62">
                <a:extLst>
                  <a:ext uri="{FF2B5EF4-FFF2-40B4-BE49-F238E27FC236}">
                    <a16:creationId xmlns:a16="http://schemas.microsoft.com/office/drawing/2014/main" id="{92307557-8A5D-1F6D-ADCF-04C95C72895E}"/>
                  </a:ext>
                </a:extLst>
              </p:cNvPr>
              <p:cNvSpPr/>
              <p:nvPr/>
            </p:nvSpPr>
            <p:spPr>
              <a:xfrm>
                <a:off x="1533136" y="656101"/>
                <a:ext cx="3127652" cy="1362201"/>
              </a:xfrm>
              <a:custGeom>
                <a:avLst/>
                <a:gdLst>
                  <a:gd name="connsiteX0" fmla="*/ 3127653 w 3127652"/>
                  <a:gd name="connsiteY0" fmla="*/ 1362202 h 1362201"/>
                  <a:gd name="connsiteX1" fmla="*/ 290944 w 3127652"/>
                  <a:gd name="connsiteY1" fmla="*/ 1362202 h 1362201"/>
                  <a:gd name="connsiteX2" fmla="*/ 0 w 3127652"/>
                  <a:gd name="connsiteY2" fmla="*/ 0 h 1362201"/>
                  <a:gd name="connsiteX3" fmla="*/ 2836708 w 3127652"/>
                  <a:gd name="connsiteY3" fmla="*/ 0 h 1362201"/>
                  <a:gd name="connsiteX4" fmla="*/ 3127653 w 3127652"/>
                  <a:gd name="connsiteY4" fmla="*/ 1362202 h 13622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7652" h="1362201">
                    <a:moveTo>
                      <a:pt x="3127653" y="1362202"/>
                    </a:moveTo>
                    <a:lnTo>
                      <a:pt x="290944" y="1362202"/>
                    </a:lnTo>
                    <a:lnTo>
                      <a:pt x="0" y="0"/>
                    </a:lnTo>
                    <a:lnTo>
                      <a:pt x="2836708" y="0"/>
                    </a:lnTo>
                    <a:lnTo>
                      <a:pt x="3127653" y="1362202"/>
                    </a:lnTo>
                    <a:close/>
                  </a:path>
                </a:pathLst>
              </a:custGeom>
              <a:solidFill>
                <a:srgbClr val="FFFFFF"/>
              </a:solidFill>
              <a:ln w="29045" cap="flat">
                <a:solidFill>
                  <a:srgbClr val="3D8E92"/>
                </a:solidFill>
                <a:prstDash val="solid"/>
                <a:miter/>
              </a:ln>
            </p:spPr>
            <p:txBody>
              <a:bodyPr rtlCol="0" anchor="ctr"/>
              <a:lstStyle/>
              <a:p>
                <a:endParaRPr lang="en-US"/>
              </a:p>
            </p:txBody>
          </p:sp>
          <p:sp>
            <p:nvSpPr>
              <p:cNvPr id="64" name="Freeform: Shape 63">
                <a:extLst>
                  <a:ext uri="{FF2B5EF4-FFF2-40B4-BE49-F238E27FC236}">
                    <a16:creationId xmlns:a16="http://schemas.microsoft.com/office/drawing/2014/main" id="{9E2FEDA3-275E-6876-BC49-10226435A0B1}"/>
                  </a:ext>
                </a:extLst>
              </p:cNvPr>
              <p:cNvSpPr/>
              <p:nvPr/>
            </p:nvSpPr>
            <p:spPr>
              <a:xfrm>
                <a:off x="1533136" y="656101"/>
                <a:ext cx="523699" cy="1362201"/>
              </a:xfrm>
              <a:custGeom>
                <a:avLst/>
                <a:gdLst>
                  <a:gd name="connsiteX0" fmla="*/ 0 w 523699"/>
                  <a:gd name="connsiteY0" fmla="*/ 0 h 1362201"/>
                  <a:gd name="connsiteX1" fmla="*/ 523700 w 523699"/>
                  <a:gd name="connsiteY1" fmla="*/ 1362202 h 1362201"/>
                  <a:gd name="connsiteX2" fmla="*/ 290944 w 523699"/>
                  <a:gd name="connsiteY2" fmla="*/ 1362202 h 1362201"/>
                  <a:gd name="connsiteX3" fmla="*/ 0 w 523699"/>
                  <a:gd name="connsiteY3" fmla="*/ 0 h 1362201"/>
                </a:gdLst>
                <a:ahLst/>
                <a:cxnLst>
                  <a:cxn ang="0">
                    <a:pos x="connsiteX0" y="connsiteY0"/>
                  </a:cxn>
                  <a:cxn ang="0">
                    <a:pos x="connsiteX1" y="connsiteY1"/>
                  </a:cxn>
                  <a:cxn ang="0">
                    <a:pos x="connsiteX2" y="connsiteY2"/>
                  </a:cxn>
                  <a:cxn ang="0">
                    <a:pos x="connsiteX3" y="connsiteY3"/>
                  </a:cxn>
                </a:cxnLst>
                <a:rect l="l" t="t" r="r" b="b"/>
                <a:pathLst>
                  <a:path w="523699" h="1362201">
                    <a:moveTo>
                      <a:pt x="0" y="0"/>
                    </a:moveTo>
                    <a:lnTo>
                      <a:pt x="523700" y="1362202"/>
                    </a:lnTo>
                    <a:lnTo>
                      <a:pt x="290944" y="1362202"/>
                    </a:lnTo>
                    <a:lnTo>
                      <a:pt x="0" y="0"/>
                    </a:lnTo>
                    <a:close/>
                  </a:path>
                </a:pathLst>
              </a:custGeom>
              <a:solidFill>
                <a:srgbClr val="9ACCCE"/>
              </a:solidFill>
              <a:ln w="29045" cap="flat">
                <a:noFill/>
                <a:prstDash val="solid"/>
                <a:miter/>
              </a:ln>
            </p:spPr>
            <p:txBody>
              <a:bodyPr rtlCol="0" anchor="ctr"/>
              <a:lstStyle/>
              <a:p>
                <a:endParaRPr lang="en-US"/>
              </a:p>
            </p:txBody>
          </p:sp>
        </p:grpSp>
        <p:sp>
          <p:nvSpPr>
            <p:cNvPr id="60" name="TextBox 59">
              <a:extLst>
                <a:ext uri="{FF2B5EF4-FFF2-40B4-BE49-F238E27FC236}">
                  <a16:creationId xmlns:a16="http://schemas.microsoft.com/office/drawing/2014/main" id="{A4E3887E-1EE6-D7A7-CD69-B49052331FA3}"/>
                </a:ext>
              </a:extLst>
            </p:cNvPr>
            <p:cNvSpPr txBox="1"/>
            <p:nvPr/>
          </p:nvSpPr>
          <p:spPr>
            <a:xfrm>
              <a:off x="10199197" y="4688346"/>
              <a:ext cx="958885" cy="665540"/>
            </a:xfrm>
            <a:prstGeom prst="rect">
              <a:avLst/>
            </a:prstGeom>
            <a:noFill/>
          </p:spPr>
          <p:txBody>
            <a:bodyPr wrap="square" rtlCol="0">
              <a:spAutoFit/>
            </a:bodyPr>
            <a:lstStyle>
              <a:defPPr>
                <a:defRPr lang="en-US"/>
              </a:defPPr>
              <a:lvl1pPr algn="ctr">
                <a:defRPr sz="2000" b="1"/>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400" dirty="0">
                  <a:solidFill>
                    <a:schemeClr val="bg1"/>
                  </a:solidFill>
                  <a:latin typeface="Arial" panose="020B0604020202020204" pitchFamily="34" charset="0"/>
                  <a:cs typeface="Arial" panose="020B0604020202020204" pitchFamily="34" charset="0"/>
                </a:rPr>
                <a:t>03</a:t>
              </a:r>
            </a:p>
          </p:txBody>
        </p:sp>
        <p:sp>
          <p:nvSpPr>
            <p:cNvPr id="61" name="TextBox 60">
              <a:extLst>
                <a:ext uri="{FF2B5EF4-FFF2-40B4-BE49-F238E27FC236}">
                  <a16:creationId xmlns:a16="http://schemas.microsoft.com/office/drawing/2014/main" id="{A868493F-20F9-4ACA-24A8-6AB39795E02D}"/>
                </a:ext>
              </a:extLst>
            </p:cNvPr>
            <p:cNvSpPr txBox="1"/>
            <p:nvPr/>
          </p:nvSpPr>
          <p:spPr>
            <a:xfrm>
              <a:off x="6996785" y="4228271"/>
              <a:ext cx="3100293" cy="1176065"/>
            </a:xfrm>
            <a:prstGeom prst="rect">
              <a:avLst/>
            </a:prstGeom>
            <a:noFill/>
            <a:ln>
              <a:noFill/>
            </a:ln>
          </p:spPr>
          <p:txBody>
            <a:bodyPr wrap="square" rtlCol="0">
              <a:spAutoFit/>
            </a:bodyPr>
            <a:lstStyle/>
            <a:p>
              <a:pPr algn="ctr" rtl="1">
                <a:lnSpc>
                  <a:spcPct val="115000"/>
                </a:lnSpc>
              </a:pPr>
              <a:r>
                <a:rPr lang="ar-EG" sz="1400" b="1" dirty="0">
                  <a:latin typeface="Times New Roman" panose="02020603050405020304" pitchFamily="18" charset="0"/>
                  <a:ea typeface="Calibri" panose="020F0502020204030204" pitchFamily="34" charset="0"/>
                  <a:cs typeface="Adobe Arabic" panose="02040503050201020203" pitchFamily="18" charset="-78"/>
                </a:rPr>
                <a:t>القيادة التوجيهية </a:t>
              </a:r>
              <a:r>
                <a:rPr lang="en-US" sz="1400" b="1" dirty="0">
                  <a:latin typeface="Times New Roman" panose="02020603050405020304" pitchFamily="18" charset="0"/>
                  <a:ea typeface="Calibri" panose="020F0502020204030204" pitchFamily="34" charset="0"/>
                  <a:cs typeface="Adobe Arabic" panose="02040503050201020203" pitchFamily="18" charset="-78"/>
                </a:rPr>
                <a:t>(Directive/Autocratic Leadership):</a:t>
              </a:r>
            </a:p>
          </p:txBody>
        </p:sp>
      </p:grpSp>
      <p:grpSp>
        <p:nvGrpSpPr>
          <p:cNvPr id="65" name="Group 64">
            <a:extLst>
              <a:ext uri="{FF2B5EF4-FFF2-40B4-BE49-F238E27FC236}">
                <a16:creationId xmlns:a16="http://schemas.microsoft.com/office/drawing/2014/main" id="{0A0CF6EB-910D-5F65-8558-7B21A3655D78}"/>
              </a:ext>
            </a:extLst>
          </p:cNvPr>
          <p:cNvGrpSpPr/>
          <p:nvPr/>
        </p:nvGrpSpPr>
        <p:grpSpPr>
          <a:xfrm>
            <a:off x="6392381" y="5609168"/>
            <a:ext cx="2865833" cy="944919"/>
            <a:chOff x="6903595" y="5862583"/>
            <a:chExt cx="4131410" cy="1362202"/>
          </a:xfrm>
        </p:grpSpPr>
        <p:grpSp>
          <p:nvGrpSpPr>
            <p:cNvPr id="66" name="Group 65">
              <a:extLst>
                <a:ext uri="{FF2B5EF4-FFF2-40B4-BE49-F238E27FC236}">
                  <a16:creationId xmlns:a16="http://schemas.microsoft.com/office/drawing/2014/main" id="{659E024B-FDAC-9C6E-CF30-133FBA9FA4E8}"/>
                </a:ext>
              </a:extLst>
            </p:cNvPr>
            <p:cNvGrpSpPr/>
            <p:nvPr/>
          </p:nvGrpSpPr>
          <p:grpSpPr>
            <a:xfrm flipH="1">
              <a:off x="6903595" y="5862583"/>
              <a:ext cx="4131410" cy="1362202"/>
              <a:chOff x="529378" y="656100"/>
              <a:chExt cx="4131410" cy="1362202"/>
            </a:xfrm>
          </p:grpSpPr>
          <p:sp>
            <p:nvSpPr>
              <p:cNvPr id="69" name="Freeform: Shape 68">
                <a:extLst>
                  <a:ext uri="{FF2B5EF4-FFF2-40B4-BE49-F238E27FC236}">
                    <a16:creationId xmlns:a16="http://schemas.microsoft.com/office/drawing/2014/main" id="{94774A30-F4B2-6FEA-69AC-171D1F8E7ED1}"/>
                  </a:ext>
                </a:extLst>
              </p:cNvPr>
              <p:cNvSpPr/>
              <p:nvPr/>
            </p:nvSpPr>
            <p:spPr>
              <a:xfrm>
                <a:off x="529378" y="656101"/>
                <a:ext cx="1294702" cy="1362201"/>
              </a:xfrm>
              <a:custGeom>
                <a:avLst/>
                <a:gdLst>
                  <a:gd name="connsiteX0" fmla="*/ 1294703 w 1294702"/>
                  <a:gd name="connsiteY0" fmla="*/ 1362202 h 1362201"/>
                  <a:gd name="connsiteX1" fmla="*/ 189114 w 1294702"/>
                  <a:gd name="connsiteY1" fmla="*/ 1362202 h 1362201"/>
                  <a:gd name="connsiteX2" fmla="*/ 0 w 1294702"/>
                  <a:gd name="connsiteY2" fmla="*/ 1173088 h 1362201"/>
                  <a:gd name="connsiteX3" fmla="*/ 0 w 1294702"/>
                  <a:gd name="connsiteY3" fmla="*/ 189114 h 1362201"/>
                  <a:gd name="connsiteX4" fmla="*/ 189114 w 1294702"/>
                  <a:gd name="connsiteY4" fmla="*/ 0 h 1362201"/>
                  <a:gd name="connsiteX5" fmla="*/ 1003758 w 1294702"/>
                  <a:gd name="connsiteY5" fmla="*/ 0 h 1362201"/>
                  <a:gd name="connsiteX6" fmla="*/ 1294703 w 1294702"/>
                  <a:gd name="connsiteY6" fmla="*/ 1362202 h 1362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94702" h="1362201">
                    <a:moveTo>
                      <a:pt x="1294703" y="1362202"/>
                    </a:moveTo>
                    <a:lnTo>
                      <a:pt x="189114" y="1362202"/>
                    </a:lnTo>
                    <a:cubicBezTo>
                      <a:pt x="84665" y="1362202"/>
                      <a:pt x="0" y="1277537"/>
                      <a:pt x="0" y="1173088"/>
                    </a:cubicBezTo>
                    <a:lnTo>
                      <a:pt x="0" y="189114"/>
                    </a:lnTo>
                    <a:cubicBezTo>
                      <a:pt x="0" y="84665"/>
                      <a:pt x="84665" y="0"/>
                      <a:pt x="189114" y="0"/>
                    </a:cubicBezTo>
                    <a:lnTo>
                      <a:pt x="1003758" y="0"/>
                    </a:lnTo>
                    <a:lnTo>
                      <a:pt x="1294703" y="1362202"/>
                    </a:lnTo>
                    <a:close/>
                  </a:path>
                </a:pathLst>
              </a:custGeom>
              <a:solidFill>
                <a:srgbClr val="FFCC66"/>
              </a:solidFill>
              <a:ln w="29045" cap="flat">
                <a:noFill/>
                <a:prstDash val="solid"/>
                <a:miter/>
              </a:ln>
            </p:spPr>
            <p:txBody>
              <a:bodyPr rtlCol="0" anchor="ctr"/>
              <a:lstStyle/>
              <a:p>
                <a:endParaRPr lang="en-US"/>
              </a:p>
            </p:txBody>
          </p:sp>
          <p:sp>
            <p:nvSpPr>
              <p:cNvPr id="70" name="Freeform: Shape 69">
                <a:extLst>
                  <a:ext uri="{FF2B5EF4-FFF2-40B4-BE49-F238E27FC236}">
                    <a16:creationId xmlns:a16="http://schemas.microsoft.com/office/drawing/2014/main" id="{FF313718-1303-5CD3-93E5-7D19F945FBF8}"/>
                  </a:ext>
                </a:extLst>
              </p:cNvPr>
              <p:cNvSpPr/>
              <p:nvPr/>
            </p:nvSpPr>
            <p:spPr>
              <a:xfrm>
                <a:off x="1533136" y="656100"/>
                <a:ext cx="3127652" cy="1362201"/>
              </a:xfrm>
              <a:custGeom>
                <a:avLst/>
                <a:gdLst>
                  <a:gd name="connsiteX0" fmla="*/ 3127653 w 3127652"/>
                  <a:gd name="connsiteY0" fmla="*/ 1362202 h 1362201"/>
                  <a:gd name="connsiteX1" fmla="*/ 290944 w 3127652"/>
                  <a:gd name="connsiteY1" fmla="*/ 1362202 h 1362201"/>
                  <a:gd name="connsiteX2" fmla="*/ 0 w 3127652"/>
                  <a:gd name="connsiteY2" fmla="*/ 0 h 1362201"/>
                  <a:gd name="connsiteX3" fmla="*/ 2836708 w 3127652"/>
                  <a:gd name="connsiteY3" fmla="*/ 0 h 1362201"/>
                  <a:gd name="connsiteX4" fmla="*/ 3127653 w 3127652"/>
                  <a:gd name="connsiteY4" fmla="*/ 1362202 h 13622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7652" h="1362201">
                    <a:moveTo>
                      <a:pt x="3127653" y="1362202"/>
                    </a:moveTo>
                    <a:lnTo>
                      <a:pt x="290944" y="1362202"/>
                    </a:lnTo>
                    <a:lnTo>
                      <a:pt x="0" y="0"/>
                    </a:lnTo>
                    <a:lnTo>
                      <a:pt x="2836708" y="0"/>
                    </a:lnTo>
                    <a:lnTo>
                      <a:pt x="3127653" y="1362202"/>
                    </a:lnTo>
                    <a:close/>
                  </a:path>
                </a:pathLst>
              </a:custGeom>
              <a:solidFill>
                <a:srgbClr val="FFFFFF"/>
              </a:solidFill>
              <a:ln w="29045" cap="flat">
                <a:solidFill>
                  <a:srgbClr val="FFCC66"/>
                </a:solidFill>
                <a:prstDash val="solid"/>
                <a:miter/>
              </a:ln>
            </p:spPr>
            <p:txBody>
              <a:bodyPr rtlCol="0" anchor="ctr"/>
              <a:lstStyle/>
              <a:p>
                <a:endParaRPr lang="en-US"/>
              </a:p>
            </p:txBody>
          </p:sp>
          <p:sp>
            <p:nvSpPr>
              <p:cNvPr id="71" name="Freeform: Shape 70">
                <a:extLst>
                  <a:ext uri="{FF2B5EF4-FFF2-40B4-BE49-F238E27FC236}">
                    <a16:creationId xmlns:a16="http://schemas.microsoft.com/office/drawing/2014/main" id="{B8EFBDA4-D0F5-7811-3126-51D576388D53}"/>
                  </a:ext>
                </a:extLst>
              </p:cNvPr>
              <p:cNvSpPr/>
              <p:nvPr/>
            </p:nvSpPr>
            <p:spPr>
              <a:xfrm>
                <a:off x="1533136" y="656101"/>
                <a:ext cx="523699" cy="1362201"/>
              </a:xfrm>
              <a:custGeom>
                <a:avLst/>
                <a:gdLst>
                  <a:gd name="connsiteX0" fmla="*/ 0 w 523699"/>
                  <a:gd name="connsiteY0" fmla="*/ 0 h 1362201"/>
                  <a:gd name="connsiteX1" fmla="*/ 523700 w 523699"/>
                  <a:gd name="connsiteY1" fmla="*/ 1362202 h 1362201"/>
                  <a:gd name="connsiteX2" fmla="*/ 290944 w 523699"/>
                  <a:gd name="connsiteY2" fmla="*/ 1362202 h 1362201"/>
                  <a:gd name="connsiteX3" fmla="*/ 0 w 523699"/>
                  <a:gd name="connsiteY3" fmla="*/ 0 h 1362201"/>
                </a:gdLst>
                <a:ahLst/>
                <a:cxnLst>
                  <a:cxn ang="0">
                    <a:pos x="connsiteX0" y="connsiteY0"/>
                  </a:cxn>
                  <a:cxn ang="0">
                    <a:pos x="connsiteX1" y="connsiteY1"/>
                  </a:cxn>
                  <a:cxn ang="0">
                    <a:pos x="connsiteX2" y="connsiteY2"/>
                  </a:cxn>
                  <a:cxn ang="0">
                    <a:pos x="connsiteX3" y="connsiteY3"/>
                  </a:cxn>
                </a:cxnLst>
                <a:rect l="l" t="t" r="r" b="b"/>
                <a:pathLst>
                  <a:path w="523699" h="1362201">
                    <a:moveTo>
                      <a:pt x="0" y="0"/>
                    </a:moveTo>
                    <a:lnTo>
                      <a:pt x="523700" y="1362202"/>
                    </a:lnTo>
                    <a:lnTo>
                      <a:pt x="290944" y="1362202"/>
                    </a:lnTo>
                    <a:lnTo>
                      <a:pt x="0" y="0"/>
                    </a:lnTo>
                    <a:close/>
                  </a:path>
                </a:pathLst>
              </a:custGeom>
              <a:solidFill>
                <a:srgbClr val="FFBA2F"/>
              </a:solidFill>
              <a:ln w="29045" cap="flat">
                <a:noFill/>
                <a:prstDash val="solid"/>
                <a:miter/>
              </a:ln>
            </p:spPr>
            <p:txBody>
              <a:bodyPr rtlCol="0" anchor="ctr"/>
              <a:lstStyle/>
              <a:p>
                <a:endParaRPr lang="en-US"/>
              </a:p>
            </p:txBody>
          </p:sp>
        </p:grpSp>
        <p:sp>
          <p:nvSpPr>
            <p:cNvPr id="67" name="TextBox 31">
              <a:extLst>
                <a:ext uri="{FF2B5EF4-FFF2-40B4-BE49-F238E27FC236}">
                  <a16:creationId xmlns:a16="http://schemas.microsoft.com/office/drawing/2014/main" id="{14DAB4D8-8580-7400-EF3A-126FD212B1C8}"/>
                </a:ext>
              </a:extLst>
            </p:cNvPr>
            <p:cNvSpPr txBox="1"/>
            <p:nvPr/>
          </p:nvSpPr>
          <p:spPr>
            <a:xfrm>
              <a:off x="10031246" y="6396335"/>
              <a:ext cx="909945" cy="665540"/>
            </a:xfrm>
            <a:prstGeom prst="rect">
              <a:avLst/>
            </a:prstGeom>
            <a:noFill/>
          </p:spPr>
          <p:txBody>
            <a:bodyPr wrap="square" rtlCol="0">
              <a:spAutoFit/>
            </a:bodyPr>
            <a:lstStyle>
              <a:defPPr>
                <a:defRPr lang="en-US"/>
              </a:defPPr>
              <a:lvl1pPr algn="ctr">
                <a:defRPr sz="2000" b="1"/>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400" dirty="0">
                  <a:latin typeface="Arial" panose="020B0604020202020204" pitchFamily="34" charset="0"/>
                  <a:cs typeface="Arial" panose="020B0604020202020204" pitchFamily="34" charset="0"/>
                </a:rPr>
                <a:t>04</a:t>
              </a:r>
            </a:p>
          </p:txBody>
        </p:sp>
        <p:sp>
          <p:nvSpPr>
            <p:cNvPr id="68" name="TextBox 67">
              <a:extLst>
                <a:ext uri="{FF2B5EF4-FFF2-40B4-BE49-F238E27FC236}">
                  <a16:creationId xmlns:a16="http://schemas.microsoft.com/office/drawing/2014/main" id="{B6C12D52-F034-75EF-DF21-10D9864649D7}"/>
                </a:ext>
              </a:extLst>
            </p:cNvPr>
            <p:cNvSpPr txBox="1"/>
            <p:nvPr/>
          </p:nvSpPr>
          <p:spPr>
            <a:xfrm>
              <a:off x="7284089" y="6130855"/>
              <a:ext cx="2386533" cy="818892"/>
            </a:xfrm>
            <a:prstGeom prst="rect">
              <a:avLst/>
            </a:prstGeom>
            <a:noFill/>
            <a:ln>
              <a:noFill/>
            </a:ln>
          </p:spPr>
          <p:txBody>
            <a:bodyPr wrap="square" rtlCol="0">
              <a:spAutoFit/>
            </a:bodyPr>
            <a:lstStyle/>
            <a:p>
              <a:pPr algn="ctr" rtl="1">
                <a:lnSpc>
                  <a:spcPct val="115000"/>
                </a:lnSpc>
              </a:pPr>
              <a:r>
                <a:rPr lang="ar-EG" sz="1400" b="1" dirty="0">
                  <a:latin typeface="Times New Roman" panose="02020603050405020304" pitchFamily="18" charset="0"/>
                  <a:ea typeface="Calibri" panose="020F0502020204030204" pitchFamily="34" charset="0"/>
                  <a:cs typeface="Adobe Arabic" panose="02040503050201020203" pitchFamily="18" charset="-78"/>
                </a:rPr>
                <a:t>القيادة الخدمية</a:t>
              </a:r>
              <a:r>
                <a:rPr lang="en-US" sz="1400" b="1" dirty="0">
                  <a:latin typeface="Times New Roman" panose="02020603050405020304" pitchFamily="18" charset="0"/>
                  <a:ea typeface="Calibri" panose="020F0502020204030204" pitchFamily="34" charset="0"/>
                  <a:cs typeface="Adobe Arabic" panose="02040503050201020203" pitchFamily="18" charset="-78"/>
                </a:rPr>
                <a:t> (Servant Leadership):</a:t>
              </a:r>
            </a:p>
          </p:txBody>
        </p:sp>
      </p:grpSp>
      <p:grpSp>
        <p:nvGrpSpPr>
          <p:cNvPr id="72" name="Group 71">
            <a:extLst>
              <a:ext uri="{FF2B5EF4-FFF2-40B4-BE49-F238E27FC236}">
                <a16:creationId xmlns:a16="http://schemas.microsoft.com/office/drawing/2014/main" id="{E101CCC5-1FB4-254D-6BAC-C380BC6D7E8C}"/>
              </a:ext>
            </a:extLst>
          </p:cNvPr>
          <p:cNvGrpSpPr/>
          <p:nvPr/>
        </p:nvGrpSpPr>
        <p:grpSpPr>
          <a:xfrm>
            <a:off x="3330320" y="2619976"/>
            <a:ext cx="2865835" cy="944920"/>
            <a:chOff x="6903594" y="7616737"/>
            <a:chExt cx="4131411" cy="1362203"/>
          </a:xfrm>
        </p:grpSpPr>
        <p:grpSp>
          <p:nvGrpSpPr>
            <p:cNvPr id="73" name="Group 72">
              <a:extLst>
                <a:ext uri="{FF2B5EF4-FFF2-40B4-BE49-F238E27FC236}">
                  <a16:creationId xmlns:a16="http://schemas.microsoft.com/office/drawing/2014/main" id="{58892BDB-D044-BCD6-B8A3-4D1117B152FF}"/>
                </a:ext>
              </a:extLst>
            </p:cNvPr>
            <p:cNvGrpSpPr/>
            <p:nvPr/>
          </p:nvGrpSpPr>
          <p:grpSpPr>
            <a:xfrm flipH="1">
              <a:off x="6903594" y="7616737"/>
              <a:ext cx="4131411" cy="1362203"/>
              <a:chOff x="529378" y="656099"/>
              <a:chExt cx="4131411" cy="1362203"/>
            </a:xfrm>
          </p:grpSpPr>
          <p:sp>
            <p:nvSpPr>
              <p:cNvPr id="76" name="Freeform: Shape 75">
                <a:extLst>
                  <a:ext uri="{FF2B5EF4-FFF2-40B4-BE49-F238E27FC236}">
                    <a16:creationId xmlns:a16="http://schemas.microsoft.com/office/drawing/2014/main" id="{3DD4A1A5-17FD-BB58-9AEC-EC3780EBBC32}"/>
                  </a:ext>
                </a:extLst>
              </p:cNvPr>
              <p:cNvSpPr/>
              <p:nvPr/>
            </p:nvSpPr>
            <p:spPr>
              <a:xfrm>
                <a:off x="529378" y="656099"/>
                <a:ext cx="1294702" cy="1362201"/>
              </a:xfrm>
              <a:custGeom>
                <a:avLst/>
                <a:gdLst>
                  <a:gd name="connsiteX0" fmla="*/ 1294703 w 1294702"/>
                  <a:gd name="connsiteY0" fmla="*/ 1362202 h 1362201"/>
                  <a:gd name="connsiteX1" fmla="*/ 189114 w 1294702"/>
                  <a:gd name="connsiteY1" fmla="*/ 1362202 h 1362201"/>
                  <a:gd name="connsiteX2" fmla="*/ 0 w 1294702"/>
                  <a:gd name="connsiteY2" fmla="*/ 1173088 h 1362201"/>
                  <a:gd name="connsiteX3" fmla="*/ 0 w 1294702"/>
                  <a:gd name="connsiteY3" fmla="*/ 189114 h 1362201"/>
                  <a:gd name="connsiteX4" fmla="*/ 189114 w 1294702"/>
                  <a:gd name="connsiteY4" fmla="*/ 0 h 1362201"/>
                  <a:gd name="connsiteX5" fmla="*/ 1003758 w 1294702"/>
                  <a:gd name="connsiteY5" fmla="*/ 0 h 1362201"/>
                  <a:gd name="connsiteX6" fmla="*/ 1294703 w 1294702"/>
                  <a:gd name="connsiteY6" fmla="*/ 1362202 h 1362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94702" h="1362201">
                    <a:moveTo>
                      <a:pt x="1294703" y="1362202"/>
                    </a:moveTo>
                    <a:lnTo>
                      <a:pt x="189114" y="1362202"/>
                    </a:lnTo>
                    <a:cubicBezTo>
                      <a:pt x="84665" y="1362202"/>
                      <a:pt x="0" y="1277537"/>
                      <a:pt x="0" y="1173088"/>
                    </a:cubicBezTo>
                    <a:lnTo>
                      <a:pt x="0" y="189114"/>
                    </a:lnTo>
                    <a:cubicBezTo>
                      <a:pt x="0" y="84665"/>
                      <a:pt x="84665" y="0"/>
                      <a:pt x="189114" y="0"/>
                    </a:cubicBezTo>
                    <a:lnTo>
                      <a:pt x="1003758" y="0"/>
                    </a:lnTo>
                    <a:lnTo>
                      <a:pt x="1294703" y="1362202"/>
                    </a:lnTo>
                    <a:close/>
                  </a:path>
                </a:pathLst>
              </a:custGeom>
              <a:solidFill>
                <a:srgbClr val="3D8E92"/>
              </a:solidFill>
              <a:ln w="29045" cap="flat">
                <a:noFill/>
                <a:prstDash val="solid"/>
                <a:miter/>
              </a:ln>
            </p:spPr>
            <p:txBody>
              <a:bodyPr rtlCol="0" anchor="ctr"/>
              <a:lstStyle/>
              <a:p>
                <a:endParaRPr lang="en-US" dirty="0"/>
              </a:p>
            </p:txBody>
          </p:sp>
          <p:sp>
            <p:nvSpPr>
              <p:cNvPr id="77" name="Freeform: Shape 76">
                <a:extLst>
                  <a:ext uri="{FF2B5EF4-FFF2-40B4-BE49-F238E27FC236}">
                    <a16:creationId xmlns:a16="http://schemas.microsoft.com/office/drawing/2014/main" id="{76864584-0179-EEC1-0874-8AF74CBDF8D7}"/>
                  </a:ext>
                </a:extLst>
              </p:cNvPr>
              <p:cNvSpPr/>
              <p:nvPr/>
            </p:nvSpPr>
            <p:spPr>
              <a:xfrm>
                <a:off x="1533137" y="656099"/>
                <a:ext cx="3127652" cy="1362201"/>
              </a:xfrm>
              <a:custGeom>
                <a:avLst/>
                <a:gdLst>
                  <a:gd name="connsiteX0" fmla="*/ 3127653 w 3127652"/>
                  <a:gd name="connsiteY0" fmla="*/ 1362202 h 1362201"/>
                  <a:gd name="connsiteX1" fmla="*/ 290944 w 3127652"/>
                  <a:gd name="connsiteY1" fmla="*/ 1362202 h 1362201"/>
                  <a:gd name="connsiteX2" fmla="*/ 0 w 3127652"/>
                  <a:gd name="connsiteY2" fmla="*/ 0 h 1362201"/>
                  <a:gd name="connsiteX3" fmla="*/ 2836708 w 3127652"/>
                  <a:gd name="connsiteY3" fmla="*/ 0 h 1362201"/>
                  <a:gd name="connsiteX4" fmla="*/ 3127653 w 3127652"/>
                  <a:gd name="connsiteY4" fmla="*/ 1362202 h 13622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7652" h="1362201">
                    <a:moveTo>
                      <a:pt x="3127653" y="1362202"/>
                    </a:moveTo>
                    <a:lnTo>
                      <a:pt x="290944" y="1362202"/>
                    </a:lnTo>
                    <a:lnTo>
                      <a:pt x="0" y="0"/>
                    </a:lnTo>
                    <a:lnTo>
                      <a:pt x="2836708" y="0"/>
                    </a:lnTo>
                    <a:lnTo>
                      <a:pt x="3127653" y="1362202"/>
                    </a:lnTo>
                    <a:close/>
                  </a:path>
                </a:pathLst>
              </a:custGeom>
              <a:solidFill>
                <a:srgbClr val="FFFFFF"/>
              </a:solidFill>
              <a:ln w="29045" cap="flat">
                <a:solidFill>
                  <a:srgbClr val="3D8E92"/>
                </a:solidFill>
                <a:prstDash val="solid"/>
                <a:miter/>
              </a:ln>
            </p:spPr>
            <p:txBody>
              <a:bodyPr rtlCol="0" anchor="ctr"/>
              <a:lstStyle/>
              <a:p>
                <a:endParaRPr lang="en-US"/>
              </a:p>
            </p:txBody>
          </p:sp>
          <p:sp>
            <p:nvSpPr>
              <p:cNvPr id="78" name="Freeform: Shape 77">
                <a:extLst>
                  <a:ext uri="{FF2B5EF4-FFF2-40B4-BE49-F238E27FC236}">
                    <a16:creationId xmlns:a16="http://schemas.microsoft.com/office/drawing/2014/main" id="{671D1834-D4D4-5B8D-8EF0-4A112AE264CB}"/>
                  </a:ext>
                </a:extLst>
              </p:cNvPr>
              <p:cNvSpPr/>
              <p:nvPr/>
            </p:nvSpPr>
            <p:spPr>
              <a:xfrm>
                <a:off x="1533136" y="656101"/>
                <a:ext cx="523699" cy="1362201"/>
              </a:xfrm>
              <a:custGeom>
                <a:avLst/>
                <a:gdLst>
                  <a:gd name="connsiteX0" fmla="*/ 0 w 523699"/>
                  <a:gd name="connsiteY0" fmla="*/ 0 h 1362201"/>
                  <a:gd name="connsiteX1" fmla="*/ 523700 w 523699"/>
                  <a:gd name="connsiteY1" fmla="*/ 1362202 h 1362201"/>
                  <a:gd name="connsiteX2" fmla="*/ 290944 w 523699"/>
                  <a:gd name="connsiteY2" fmla="*/ 1362202 h 1362201"/>
                  <a:gd name="connsiteX3" fmla="*/ 0 w 523699"/>
                  <a:gd name="connsiteY3" fmla="*/ 0 h 1362201"/>
                </a:gdLst>
                <a:ahLst/>
                <a:cxnLst>
                  <a:cxn ang="0">
                    <a:pos x="connsiteX0" y="connsiteY0"/>
                  </a:cxn>
                  <a:cxn ang="0">
                    <a:pos x="connsiteX1" y="connsiteY1"/>
                  </a:cxn>
                  <a:cxn ang="0">
                    <a:pos x="connsiteX2" y="connsiteY2"/>
                  </a:cxn>
                  <a:cxn ang="0">
                    <a:pos x="connsiteX3" y="connsiteY3"/>
                  </a:cxn>
                </a:cxnLst>
                <a:rect l="l" t="t" r="r" b="b"/>
                <a:pathLst>
                  <a:path w="523699" h="1362201">
                    <a:moveTo>
                      <a:pt x="0" y="0"/>
                    </a:moveTo>
                    <a:lnTo>
                      <a:pt x="523700" y="1362202"/>
                    </a:lnTo>
                    <a:lnTo>
                      <a:pt x="290944" y="1362202"/>
                    </a:lnTo>
                    <a:lnTo>
                      <a:pt x="0" y="0"/>
                    </a:lnTo>
                    <a:close/>
                  </a:path>
                </a:pathLst>
              </a:custGeom>
              <a:solidFill>
                <a:srgbClr val="9ACCCE"/>
              </a:solidFill>
              <a:ln w="29045" cap="flat">
                <a:noFill/>
                <a:prstDash val="solid"/>
                <a:miter/>
              </a:ln>
            </p:spPr>
            <p:txBody>
              <a:bodyPr rtlCol="0" anchor="ctr"/>
              <a:lstStyle/>
              <a:p>
                <a:endParaRPr lang="en-US"/>
              </a:p>
            </p:txBody>
          </p:sp>
        </p:grpSp>
        <p:sp>
          <p:nvSpPr>
            <p:cNvPr id="74" name="TextBox 73">
              <a:extLst>
                <a:ext uri="{FF2B5EF4-FFF2-40B4-BE49-F238E27FC236}">
                  <a16:creationId xmlns:a16="http://schemas.microsoft.com/office/drawing/2014/main" id="{F22BAEF6-E90F-5185-0C40-CA0791518AF2}"/>
                </a:ext>
              </a:extLst>
            </p:cNvPr>
            <p:cNvSpPr txBox="1"/>
            <p:nvPr/>
          </p:nvSpPr>
          <p:spPr>
            <a:xfrm>
              <a:off x="10031246" y="8095162"/>
              <a:ext cx="983690" cy="665540"/>
            </a:xfrm>
            <a:prstGeom prst="rect">
              <a:avLst/>
            </a:prstGeom>
            <a:noFill/>
          </p:spPr>
          <p:txBody>
            <a:bodyPr wrap="square" rtlCol="0">
              <a:spAutoFit/>
            </a:bodyPr>
            <a:lstStyle>
              <a:defPPr>
                <a:defRPr lang="en-US"/>
              </a:defPPr>
              <a:lvl1pPr algn="ctr">
                <a:defRPr sz="2000" b="1"/>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400" dirty="0">
                  <a:solidFill>
                    <a:schemeClr val="bg1"/>
                  </a:solidFill>
                  <a:latin typeface="Arial" panose="020B0604020202020204" pitchFamily="34" charset="0"/>
                  <a:cs typeface="Arial" panose="020B0604020202020204" pitchFamily="34" charset="0"/>
                </a:rPr>
                <a:t>05</a:t>
              </a:r>
            </a:p>
          </p:txBody>
        </p:sp>
        <p:sp>
          <p:nvSpPr>
            <p:cNvPr id="75" name="TextBox 74">
              <a:extLst>
                <a:ext uri="{FF2B5EF4-FFF2-40B4-BE49-F238E27FC236}">
                  <a16:creationId xmlns:a16="http://schemas.microsoft.com/office/drawing/2014/main" id="{601F96A5-225B-BF34-5628-34C4DDA4212E}"/>
                </a:ext>
              </a:extLst>
            </p:cNvPr>
            <p:cNvSpPr txBox="1"/>
            <p:nvPr/>
          </p:nvSpPr>
          <p:spPr>
            <a:xfrm>
              <a:off x="6973500" y="7986659"/>
              <a:ext cx="3000775" cy="818892"/>
            </a:xfrm>
            <a:prstGeom prst="rect">
              <a:avLst/>
            </a:prstGeom>
            <a:noFill/>
            <a:ln>
              <a:noFill/>
            </a:ln>
          </p:spPr>
          <p:txBody>
            <a:bodyPr wrap="square" rtlCol="0">
              <a:spAutoFit/>
            </a:bodyPr>
            <a:lstStyle/>
            <a:p>
              <a:pPr algn="ctr" rtl="1">
                <a:lnSpc>
                  <a:spcPct val="115000"/>
                </a:lnSpc>
              </a:pPr>
              <a:r>
                <a:rPr lang="ar-EG" sz="1400" b="1" dirty="0">
                  <a:latin typeface="Times New Roman" panose="02020603050405020304" pitchFamily="18" charset="0"/>
                  <a:ea typeface="Calibri" panose="020F0502020204030204" pitchFamily="34" charset="0"/>
                  <a:cs typeface="Adobe Arabic" panose="02040503050201020203" pitchFamily="18" charset="-78"/>
                </a:rPr>
                <a:t>القيادة التفويضية  </a:t>
              </a:r>
              <a:r>
                <a:rPr lang="en-US" sz="1400" b="1" dirty="0">
                  <a:latin typeface="Times New Roman" panose="02020603050405020304" pitchFamily="18" charset="0"/>
                  <a:ea typeface="Calibri" panose="020F0502020204030204" pitchFamily="34" charset="0"/>
                  <a:cs typeface="Adobe Arabic" panose="02040503050201020203" pitchFamily="18" charset="-78"/>
                </a:rPr>
                <a:t>(Laissez-Faire Leadership):</a:t>
              </a:r>
            </a:p>
          </p:txBody>
        </p:sp>
      </p:grpSp>
      <p:grpSp>
        <p:nvGrpSpPr>
          <p:cNvPr id="79" name="Group 78">
            <a:extLst>
              <a:ext uri="{FF2B5EF4-FFF2-40B4-BE49-F238E27FC236}">
                <a16:creationId xmlns:a16="http://schemas.microsoft.com/office/drawing/2014/main" id="{52A1C8FA-0FBA-1045-88FB-1CFC505663D3}"/>
              </a:ext>
            </a:extLst>
          </p:cNvPr>
          <p:cNvGrpSpPr/>
          <p:nvPr/>
        </p:nvGrpSpPr>
        <p:grpSpPr>
          <a:xfrm>
            <a:off x="3281049" y="5146293"/>
            <a:ext cx="2865833" cy="944918"/>
            <a:chOff x="7314141" y="525473"/>
            <a:chExt cx="4131410" cy="1362201"/>
          </a:xfrm>
        </p:grpSpPr>
        <p:grpSp>
          <p:nvGrpSpPr>
            <p:cNvPr id="80" name="Group 79">
              <a:extLst>
                <a:ext uri="{FF2B5EF4-FFF2-40B4-BE49-F238E27FC236}">
                  <a16:creationId xmlns:a16="http://schemas.microsoft.com/office/drawing/2014/main" id="{720F9ADC-F6BC-3859-7353-E4E5F91FB3FB}"/>
                </a:ext>
              </a:extLst>
            </p:cNvPr>
            <p:cNvGrpSpPr/>
            <p:nvPr/>
          </p:nvGrpSpPr>
          <p:grpSpPr>
            <a:xfrm flipH="1">
              <a:off x="7314141" y="525473"/>
              <a:ext cx="4131410" cy="1362201"/>
              <a:chOff x="529378" y="656101"/>
              <a:chExt cx="4131410" cy="1362201"/>
            </a:xfrm>
          </p:grpSpPr>
          <p:sp>
            <p:nvSpPr>
              <p:cNvPr id="83" name="Freeform: Shape 82">
                <a:extLst>
                  <a:ext uri="{FF2B5EF4-FFF2-40B4-BE49-F238E27FC236}">
                    <a16:creationId xmlns:a16="http://schemas.microsoft.com/office/drawing/2014/main" id="{90A1B7BB-7FC5-9994-FF2A-9EBF45B7728A}"/>
                  </a:ext>
                </a:extLst>
              </p:cNvPr>
              <p:cNvSpPr/>
              <p:nvPr/>
            </p:nvSpPr>
            <p:spPr>
              <a:xfrm>
                <a:off x="529378" y="656101"/>
                <a:ext cx="1294702" cy="1362201"/>
              </a:xfrm>
              <a:custGeom>
                <a:avLst/>
                <a:gdLst>
                  <a:gd name="connsiteX0" fmla="*/ 1294703 w 1294702"/>
                  <a:gd name="connsiteY0" fmla="*/ 1362202 h 1362201"/>
                  <a:gd name="connsiteX1" fmla="*/ 189114 w 1294702"/>
                  <a:gd name="connsiteY1" fmla="*/ 1362202 h 1362201"/>
                  <a:gd name="connsiteX2" fmla="*/ 0 w 1294702"/>
                  <a:gd name="connsiteY2" fmla="*/ 1173088 h 1362201"/>
                  <a:gd name="connsiteX3" fmla="*/ 0 w 1294702"/>
                  <a:gd name="connsiteY3" fmla="*/ 189114 h 1362201"/>
                  <a:gd name="connsiteX4" fmla="*/ 189114 w 1294702"/>
                  <a:gd name="connsiteY4" fmla="*/ 0 h 1362201"/>
                  <a:gd name="connsiteX5" fmla="*/ 1003758 w 1294702"/>
                  <a:gd name="connsiteY5" fmla="*/ 0 h 1362201"/>
                  <a:gd name="connsiteX6" fmla="*/ 1294703 w 1294702"/>
                  <a:gd name="connsiteY6" fmla="*/ 1362202 h 1362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94702" h="1362201">
                    <a:moveTo>
                      <a:pt x="1294703" y="1362202"/>
                    </a:moveTo>
                    <a:lnTo>
                      <a:pt x="189114" y="1362202"/>
                    </a:lnTo>
                    <a:cubicBezTo>
                      <a:pt x="84665" y="1362202"/>
                      <a:pt x="0" y="1277537"/>
                      <a:pt x="0" y="1173088"/>
                    </a:cubicBezTo>
                    <a:lnTo>
                      <a:pt x="0" y="189114"/>
                    </a:lnTo>
                    <a:cubicBezTo>
                      <a:pt x="0" y="84665"/>
                      <a:pt x="84665" y="0"/>
                      <a:pt x="189114" y="0"/>
                    </a:cubicBezTo>
                    <a:lnTo>
                      <a:pt x="1003758" y="0"/>
                    </a:lnTo>
                    <a:lnTo>
                      <a:pt x="1294703" y="1362202"/>
                    </a:lnTo>
                    <a:close/>
                  </a:path>
                </a:pathLst>
              </a:custGeom>
              <a:solidFill>
                <a:srgbClr val="3D8E92"/>
              </a:solidFill>
              <a:ln w="29045" cap="flat">
                <a:noFill/>
                <a:prstDash val="solid"/>
                <a:miter/>
              </a:ln>
            </p:spPr>
            <p:txBody>
              <a:bodyPr rtlCol="0" anchor="ctr"/>
              <a:lstStyle/>
              <a:p>
                <a:endParaRPr lang="en-US"/>
              </a:p>
            </p:txBody>
          </p:sp>
          <p:sp>
            <p:nvSpPr>
              <p:cNvPr id="84" name="Freeform: Shape 83">
                <a:extLst>
                  <a:ext uri="{FF2B5EF4-FFF2-40B4-BE49-F238E27FC236}">
                    <a16:creationId xmlns:a16="http://schemas.microsoft.com/office/drawing/2014/main" id="{99999E8E-3C9B-9583-8B0B-2C00DA4C4ACE}"/>
                  </a:ext>
                </a:extLst>
              </p:cNvPr>
              <p:cNvSpPr/>
              <p:nvPr/>
            </p:nvSpPr>
            <p:spPr>
              <a:xfrm>
                <a:off x="1533136" y="656101"/>
                <a:ext cx="3127652" cy="1362201"/>
              </a:xfrm>
              <a:custGeom>
                <a:avLst/>
                <a:gdLst>
                  <a:gd name="connsiteX0" fmla="*/ 3127653 w 3127652"/>
                  <a:gd name="connsiteY0" fmla="*/ 1362202 h 1362201"/>
                  <a:gd name="connsiteX1" fmla="*/ 290944 w 3127652"/>
                  <a:gd name="connsiteY1" fmla="*/ 1362202 h 1362201"/>
                  <a:gd name="connsiteX2" fmla="*/ 0 w 3127652"/>
                  <a:gd name="connsiteY2" fmla="*/ 0 h 1362201"/>
                  <a:gd name="connsiteX3" fmla="*/ 2836708 w 3127652"/>
                  <a:gd name="connsiteY3" fmla="*/ 0 h 1362201"/>
                  <a:gd name="connsiteX4" fmla="*/ 3127653 w 3127652"/>
                  <a:gd name="connsiteY4" fmla="*/ 1362202 h 13622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7652" h="1362201">
                    <a:moveTo>
                      <a:pt x="3127653" y="1362202"/>
                    </a:moveTo>
                    <a:lnTo>
                      <a:pt x="290944" y="1362202"/>
                    </a:lnTo>
                    <a:lnTo>
                      <a:pt x="0" y="0"/>
                    </a:lnTo>
                    <a:lnTo>
                      <a:pt x="2836708" y="0"/>
                    </a:lnTo>
                    <a:lnTo>
                      <a:pt x="3127653" y="1362202"/>
                    </a:lnTo>
                    <a:close/>
                  </a:path>
                </a:pathLst>
              </a:custGeom>
              <a:solidFill>
                <a:srgbClr val="FFFFFF"/>
              </a:solidFill>
              <a:ln w="29045" cap="flat">
                <a:solidFill>
                  <a:srgbClr val="3D8E92"/>
                </a:solidFill>
                <a:prstDash val="solid"/>
                <a:miter/>
              </a:ln>
            </p:spPr>
            <p:txBody>
              <a:bodyPr rtlCol="0" anchor="ctr"/>
              <a:lstStyle/>
              <a:p>
                <a:endParaRPr lang="en-US" dirty="0"/>
              </a:p>
            </p:txBody>
          </p:sp>
          <p:sp>
            <p:nvSpPr>
              <p:cNvPr id="85" name="Freeform: Shape 84">
                <a:extLst>
                  <a:ext uri="{FF2B5EF4-FFF2-40B4-BE49-F238E27FC236}">
                    <a16:creationId xmlns:a16="http://schemas.microsoft.com/office/drawing/2014/main" id="{15AEA377-C516-23F4-8125-EB5985225FC9}"/>
                  </a:ext>
                </a:extLst>
              </p:cNvPr>
              <p:cNvSpPr/>
              <p:nvPr/>
            </p:nvSpPr>
            <p:spPr>
              <a:xfrm>
                <a:off x="1533136" y="656101"/>
                <a:ext cx="523699" cy="1362201"/>
              </a:xfrm>
              <a:custGeom>
                <a:avLst/>
                <a:gdLst>
                  <a:gd name="connsiteX0" fmla="*/ 0 w 523699"/>
                  <a:gd name="connsiteY0" fmla="*/ 0 h 1362201"/>
                  <a:gd name="connsiteX1" fmla="*/ 523700 w 523699"/>
                  <a:gd name="connsiteY1" fmla="*/ 1362202 h 1362201"/>
                  <a:gd name="connsiteX2" fmla="*/ 290944 w 523699"/>
                  <a:gd name="connsiteY2" fmla="*/ 1362202 h 1362201"/>
                  <a:gd name="connsiteX3" fmla="*/ 0 w 523699"/>
                  <a:gd name="connsiteY3" fmla="*/ 0 h 1362201"/>
                </a:gdLst>
                <a:ahLst/>
                <a:cxnLst>
                  <a:cxn ang="0">
                    <a:pos x="connsiteX0" y="connsiteY0"/>
                  </a:cxn>
                  <a:cxn ang="0">
                    <a:pos x="connsiteX1" y="connsiteY1"/>
                  </a:cxn>
                  <a:cxn ang="0">
                    <a:pos x="connsiteX2" y="connsiteY2"/>
                  </a:cxn>
                  <a:cxn ang="0">
                    <a:pos x="connsiteX3" y="connsiteY3"/>
                  </a:cxn>
                </a:cxnLst>
                <a:rect l="l" t="t" r="r" b="b"/>
                <a:pathLst>
                  <a:path w="523699" h="1362201">
                    <a:moveTo>
                      <a:pt x="0" y="0"/>
                    </a:moveTo>
                    <a:lnTo>
                      <a:pt x="523700" y="1362202"/>
                    </a:lnTo>
                    <a:lnTo>
                      <a:pt x="290944" y="1362202"/>
                    </a:lnTo>
                    <a:lnTo>
                      <a:pt x="0" y="0"/>
                    </a:lnTo>
                    <a:close/>
                  </a:path>
                </a:pathLst>
              </a:custGeom>
              <a:solidFill>
                <a:srgbClr val="9ACCCE"/>
              </a:solidFill>
              <a:ln w="29045" cap="flat">
                <a:noFill/>
                <a:prstDash val="solid"/>
                <a:miter/>
              </a:ln>
            </p:spPr>
            <p:txBody>
              <a:bodyPr rtlCol="0" anchor="ctr"/>
              <a:lstStyle/>
              <a:p>
                <a:endParaRPr lang="en-US"/>
              </a:p>
            </p:txBody>
          </p:sp>
        </p:grpSp>
        <p:sp>
          <p:nvSpPr>
            <p:cNvPr id="81" name="TextBox 31">
              <a:extLst>
                <a:ext uri="{FF2B5EF4-FFF2-40B4-BE49-F238E27FC236}">
                  <a16:creationId xmlns:a16="http://schemas.microsoft.com/office/drawing/2014/main" id="{031F9ECD-F40C-278B-9D97-0EE4AB0B58F1}"/>
                </a:ext>
              </a:extLst>
            </p:cNvPr>
            <p:cNvSpPr txBox="1"/>
            <p:nvPr/>
          </p:nvSpPr>
          <p:spPr>
            <a:xfrm>
              <a:off x="10495143" y="1021908"/>
              <a:ext cx="844320" cy="665540"/>
            </a:xfrm>
            <a:prstGeom prst="rect">
              <a:avLst/>
            </a:prstGeom>
            <a:noFill/>
          </p:spPr>
          <p:txBody>
            <a:bodyPr wrap="square" rtlCol="0">
              <a:spAutoFit/>
            </a:bodyPr>
            <a:lstStyle>
              <a:defPPr>
                <a:defRPr lang="en-US"/>
              </a:defPPr>
              <a:lvl1pPr algn="ctr">
                <a:defRPr sz="2000" b="1"/>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400" dirty="0">
                  <a:solidFill>
                    <a:schemeClr val="bg1"/>
                  </a:solidFill>
                  <a:latin typeface="Arial" panose="020B0604020202020204" pitchFamily="34" charset="0"/>
                  <a:cs typeface="Arial" panose="020B0604020202020204" pitchFamily="34" charset="0"/>
                </a:rPr>
                <a:t>07</a:t>
              </a:r>
            </a:p>
          </p:txBody>
        </p:sp>
        <p:sp>
          <p:nvSpPr>
            <p:cNvPr id="82" name="TextBox 81">
              <a:extLst>
                <a:ext uri="{FF2B5EF4-FFF2-40B4-BE49-F238E27FC236}">
                  <a16:creationId xmlns:a16="http://schemas.microsoft.com/office/drawing/2014/main" id="{156988E9-8F2E-7B2D-42FE-B8F2CFA3CE63}"/>
                </a:ext>
              </a:extLst>
            </p:cNvPr>
            <p:cNvSpPr txBox="1"/>
            <p:nvPr/>
          </p:nvSpPr>
          <p:spPr>
            <a:xfrm>
              <a:off x="7609698" y="676450"/>
              <a:ext cx="2560548" cy="1176065"/>
            </a:xfrm>
            <a:prstGeom prst="rect">
              <a:avLst/>
            </a:prstGeom>
            <a:noFill/>
            <a:ln>
              <a:noFill/>
            </a:ln>
          </p:spPr>
          <p:txBody>
            <a:bodyPr wrap="square" rtlCol="0">
              <a:spAutoFit/>
            </a:bodyPr>
            <a:lstStyle/>
            <a:p>
              <a:pPr algn="ctr" rtl="1">
                <a:lnSpc>
                  <a:spcPct val="115000"/>
                </a:lnSpc>
              </a:pPr>
              <a:r>
                <a:rPr lang="ar-EG" sz="1400" b="1" dirty="0">
                  <a:latin typeface="Times New Roman" panose="02020603050405020304" pitchFamily="18" charset="0"/>
                  <a:ea typeface="Calibri" panose="020F0502020204030204" pitchFamily="34" charset="0"/>
                  <a:cs typeface="Adobe Arabic" panose="02040503050201020203" pitchFamily="18" charset="-78"/>
                </a:rPr>
                <a:t>القيادة البيروقراطية  </a:t>
              </a:r>
              <a:r>
                <a:rPr lang="en-US" sz="1400" b="1" dirty="0">
                  <a:latin typeface="Times New Roman" panose="02020603050405020304" pitchFamily="18" charset="0"/>
                  <a:ea typeface="Calibri" panose="020F0502020204030204" pitchFamily="34" charset="0"/>
                  <a:cs typeface="Adobe Arabic" panose="02040503050201020203" pitchFamily="18" charset="-78"/>
                </a:rPr>
                <a:t>(Bureaucratic Leadership):</a:t>
              </a:r>
            </a:p>
          </p:txBody>
        </p:sp>
      </p:grpSp>
      <p:grpSp>
        <p:nvGrpSpPr>
          <p:cNvPr id="86" name="Group 85">
            <a:extLst>
              <a:ext uri="{FF2B5EF4-FFF2-40B4-BE49-F238E27FC236}">
                <a16:creationId xmlns:a16="http://schemas.microsoft.com/office/drawing/2014/main" id="{1B069842-7F7F-84A2-C75D-0036BCCD8442}"/>
              </a:ext>
            </a:extLst>
          </p:cNvPr>
          <p:cNvGrpSpPr/>
          <p:nvPr/>
        </p:nvGrpSpPr>
        <p:grpSpPr>
          <a:xfrm>
            <a:off x="3281049" y="3883135"/>
            <a:ext cx="2865833" cy="953516"/>
            <a:chOff x="6903595" y="5862584"/>
            <a:chExt cx="4131410" cy="1374596"/>
          </a:xfrm>
        </p:grpSpPr>
        <p:grpSp>
          <p:nvGrpSpPr>
            <p:cNvPr id="87" name="Group 86">
              <a:extLst>
                <a:ext uri="{FF2B5EF4-FFF2-40B4-BE49-F238E27FC236}">
                  <a16:creationId xmlns:a16="http://schemas.microsoft.com/office/drawing/2014/main" id="{6EFDA7B3-B43E-D23F-B560-90FAF52D26EC}"/>
                </a:ext>
              </a:extLst>
            </p:cNvPr>
            <p:cNvGrpSpPr/>
            <p:nvPr/>
          </p:nvGrpSpPr>
          <p:grpSpPr>
            <a:xfrm flipH="1">
              <a:off x="6903595" y="5862584"/>
              <a:ext cx="4131410" cy="1362201"/>
              <a:chOff x="529378" y="656101"/>
              <a:chExt cx="4131410" cy="1362201"/>
            </a:xfrm>
          </p:grpSpPr>
          <p:sp>
            <p:nvSpPr>
              <p:cNvPr id="90" name="Freeform: Shape 89">
                <a:extLst>
                  <a:ext uri="{FF2B5EF4-FFF2-40B4-BE49-F238E27FC236}">
                    <a16:creationId xmlns:a16="http://schemas.microsoft.com/office/drawing/2014/main" id="{581DAEEB-EF84-6565-DCAD-322934F89DA0}"/>
                  </a:ext>
                </a:extLst>
              </p:cNvPr>
              <p:cNvSpPr/>
              <p:nvPr/>
            </p:nvSpPr>
            <p:spPr>
              <a:xfrm>
                <a:off x="529378" y="656101"/>
                <a:ext cx="1294702" cy="1362201"/>
              </a:xfrm>
              <a:custGeom>
                <a:avLst/>
                <a:gdLst>
                  <a:gd name="connsiteX0" fmla="*/ 1294703 w 1294702"/>
                  <a:gd name="connsiteY0" fmla="*/ 1362202 h 1362201"/>
                  <a:gd name="connsiteX1" fmla="*/ 189114 w 1294702"/>
                  <a:gd name="connsiteY1" fmla="*/ 1362202 h 1362201"/>
                  <a:gd name="connsiteX2" fmla="*/ 0 w 1294702"/>
                  <a:gd name="connsiteY2" fmla="*/ 1173088 h 1362201"/>
                  <a:gd name="connsiteX3" fmla="*/ 0 w 1294702"/>
                  <a:gd name="connsiteY3" fmla="*/ 189114 h 1362201"/>
                  <a:gd name="connsiteX4" fmla="*/ 189114 w 1294702"/>
                  <a:gd name="connsiteY4" fmla="*/ 0 h 1362201"/>
                  <a:gd name="connsiteX5" fmla="*/ 1003758 w 1294702"/>
                  <a:gd name="connsiteY5" fmla="*/ 0 h 1362201"/>
                  <a:gd name="connsiteX6" fmla="*/ 1294703 w 1294702"/>
                  <a:gd name="connsiteY6" fmla="*/ 1362202 h 1362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94702" h="1362201">
                    <a:moveTo>
                      <a:pt x="1294703" y="1362202"/>
                    </a:moveTo>
                    <a:lnTo>
                      <a:pt x="189114" y="1362202"/>
                    </a:lnTo>
                    <a:cubicBezTo>
                      <a:pt x="84665" y="1362202"/>
                      <a:pt x="0" y="1277537"/>
                      <a:pt x="0" y="1173088"/>
                    </a:cubicBezTo>
                    <a:lnTo>
                      <a:pt x="0" y="189114"/>
                    </a:lnTo>
                    <a:cubicBezTo>
                      <a:pt x="0" y="84665"/>
                      <a:pt x="84665" y="0"/>
                      <a:pt x="189114" y="0"/>
                    </a:cubicBezTo>
                    <a:lnTo>
                      <a:pt x="1003758" y="0"/>
                    </a:lnTo>
                    <a:lnTo>
                      <a:pt x="1294703" y="1362202"/>
                    </a:lnTo>
                    <a:close/>
                  </a:path>
                </a:pathLst>
              </a:custGeom>
              <a:solidFill>
                <a:srgbClr val="FFCC66"/>
              </a:solidFill>
              <a:ln w="29045" cap="flat">
                <a:noFill/>
                <a:prstDash val="solid"/>
                <a:miter/>
              </a:ln>
            </p:spPr>
            <p:txBody>
              <a:bodyPr rtlCol="0" anchor="ctr"/>
              <a:lstStyle/>
              <a:p>
                <a:endParaRPr lang="en-US"/>
              </a:p>
            </p:txBody>
          </p:sp>
          <p:sp>
            <p:nvSpPr>
              <p:cNvPr id="91" name="Freeform: Shape 90">
                <a:extLst>
                  <a:ext uri="{FF2B5EF4-FFF2-40B4-BE49-F238E27FC236}">
                    <a16:creationId xmlns:a16="http://schemas.microsoft.com/office/drawing/2014/main" id="{73302B28-60E8-A322-6D21-C338359E909D}"/>
                  </a:ext>
                </a:extLst>
              </p:cNvPr>
              <p:cNvSpPr/>
              <p:nvPr/>
            </p:nvSpPr>
            <p:spPr>
              <a:xfrm>
                <a:off x="1533136" y="656101"/>
                <a:ext cx="3127652" cy="1362201"/>
              </a:xfrm>
              <a:custGeom>
                <a:avLst/>
                <a:gdLst>
                  <a:gd name="connsiteX0" fmla="*/ 3127653 w 3127652"/>
                  <a:gd name="connsiteY0" fmla="*/ 1362202 h 1362201"/>
                  <a:gd name="connsiteX1" fmla="*/ 290944 w 3127652"/>
                  <a:gd name="connsiteY1" fmla="*/ 1362202 h 1362201"/>
                  <a:gd name="connsiteX2" fmla="*/ 0 w 3127652"/>
                  <a:gd name="connsiteY2" fmla="*/ 0 h 1362201"/>
                  <a:gd name="connsiteX3" fmla="*/ 2836708 w 3127652"/>
                  <a:gd name="connsiteY3" fmla="*/ 0 h 1362201"/>
                  <a:gd name="connsiteX4" fmla="*/ 3127653 w 3127652"/>
                  <a:gd name="connsiteY4" fmla="*/ 1362202 h 13622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7652" h="1362201">
                    <a:moveTo>
                      <a:pt x="3127653" y="1362202"/>
                    </a:moveTo>
                    <a:lnTo>
                      <a:pt x="290944" y="1362202"/>
                    </a:lnTo>
                    <a:lnTo>
                      <a:pt x="0" y="0"/>
                    </a:lnTo>
                    <a:lnTo>
                      <a:pt x="2836708" y="0"/>
                    </a:lnTo>
                    <a:lnTo>
                      <a:pt x="3127653" y="1362202"/>
                    </a:lnTo>
                    <a:close/>
                  </a:path>
                </a:pathLst>
              </a:custGeom>
              <a:solidFill>
                <a:srgbClr val="FFFFFF"/>
              </a:solidFill>
              <a:ln w="29045" cap="flat">
                <a:solidFill>
                  <a:srgbClr val="FFCC66"/>
                </a:solidFill>
                <a:prstDash val="solid"/>
                <a:miter/>
              </a:ln>
            </p:spPr>
            <p:txBody>
              <a:bodyPr rtlCol="0" anchor="ctr"/>
              <a:lstStyle/>
              <a:p>
                <a:endParaRPr lang="en-US"/>
              </a:p>
            </p:txBody>
          </p:sp>
          <p:sp>
            <p:nvSpPr>
              <p:cNvPr id="92" name="Freeform: Shape 91">
                <a:extLst>
                  <a:ext uri="{FF2B5EF4-FFF2-40B4-BE49-F238E27FC236}">
                    <a16:creationId xmlns:a16="http://schemas.microsoft.com/office/drawing/2014/main" id="{DEBAD735-CC19-63B9-0E57-7E3AEC009DD5}"/>
                  </a:ext>
                </a:extLst>
              </p:cNvPr>
              <p:cNvSpPr/>
              <p:nvPr/>
            </p:nvSpPr>
            <p:spPr>
              <a:xfrm>
                <a:off x="1533136" y="656101"/>
                <a:ext cx="523699" cy="1362201"/>
              </a:xfrm>
              <a:custGeom>
                <a:avLst/>
                <a:gdLst>
                  <a:gd name="connsiteX0" fmla="*/ 0 w 523699"/>
                  <a:gd name="connsiteY0" fmla="*/ 0 h 1362201"/>
                  <a:gd name="connsiteX1" fmla="*/ 523700 w 523699"/>
                  <a:gd name="connsiteY1" fmla="*/ 1362202 h 1362201"/>
                  <a:gd name="connsiteX2" fmla="*/ 290944 w 523699"/>
                  <a:gd name="connsiteY2" fmla="*/ 1362202 h 1362201"/>
                  <a:gd name="connsiteX3" fmla="*/ 0 w 523699"/>
                  <a:gd name="connsiteY3" fmla="*/ 0 h 1362201"/>
                </a:gdLst>
                <a:ahLst/>
                <a:cxnLst>
                  <a:cxn ang="0">
                    <a:pos x="connsiteX0" y="connsiteY0"/>
                  </a:cxn>
                  <a:cxn ang="0">
                    <a:pos x="connsiteX1" y="connsiteY1"/>
                  </a:cxn>
                  <a:cxn ang="0">
                    <a:pos x="connsiteX2" y="connsiteY2"/>
                  </a:cxn>
                  <a:cxn ang="0">
                    <a:pos x="connsiteX3" y="connsiteY3"/>
                  </a:cxn>
                </a:cxnLst>
                <a:rect l="l" t="t" r="r" b="b"/>
                <a:pathLst>
                  <a:path w="523699" h="1362201">
                    <a:moveTo>
                      <a:pt x="0" y="0"/>
                    </a:moveTo>
                    <a:lnTo>
                      <a:pt x="523700" y="1362202"/>
                    </a:lnTo>
                    <a:lnTo>
                      <a:pt x="290944" y="1362202"/>
                    </a:lnTo>
                    <a:lnTo>
                      <a:pt x="0" y="0"/>
                    </a:lnTo>
                    <a:close/>
                  </a:path>
                </a:pathLst>
              </a:custGeom>
              <a:solidFill>
                <a:srgbClr val="FFBA2F"/>
              </a:solidFill>
              <a:ln w="29045" cap="flat">
                <a:noFill/>
                <a:prstDash val="solid"/>
                <a:miter/>
              </a:ln>
            </p:spPr>
            <p:txBody>
              <a:bodyPr rtlCol="0" anchor="ctr"/>
              <a:lstStyle/>
              <a:p>
                <a:endParaRPr lang="en-US"/>
              </a:p>
            </p:txBody>
          </p:sp>
        </p:grpSp>
        <p:sp>
          <p:nvSpPr>
            <p:cNvPr id="88" name="TextBox 31">
              <a:extLst>
                <a:ext uri="{FF2B5EF4-FFF2-40B4-BE49-F238E27FC236}">
                  <a16:creationId xmlns:a16="http://schemas.microsoft.com/office/drawing/2014/main" id="{A01E7D9B-DCEC-094F-2B9C-AED6646BD273}"/>
                </a:ext>
              </a:extLst>
            </p:cNvPr>
            <p:cNvSpPr txBox="1"/>
            <p:nvPr/>
          </p:nvSpPr>
          <p:spPr>
            <a:xfrm>
              <a:off x="10031246" y="6396335"/>
              <a:ext cx="909945" cy="665540"/>
            </a:xfrm>
            <a:prstGeom prst="rect">
              <a:avLst/>
            </a:prstGeom>
            <a:noFill/>
          </p:spPr>
          <p:txBody>
            <a:bodyPr wrap="square" rtlCol="0">
              <a:spAutoFit/>
            </a:bodyPr>
            <a:lstStyle>
              <a:defPPr>
                <a:defRPr lang="en-US"/>
              </a:defPPr>
              <a:lvl1pPr algn="ctr">
                <a:defRPr sz="2000" b="1"/>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400" dirty="0">
                  <a:latin typeface="Arial" panose="020B0604020202020204" pitchFamily="34" charset="0"/>
                  <a:cs typeface="Arial" panose="020B0604020202020204" pitchFamily="34" charset="0"/>
                </a:rPr>
                <a:t>06</a:t>
              </a:r>
            </a:p>
          </p:txBody>
        </p:sp>
        <p:sp>
          <p:nvSpPr>
            <p:cNvPr id="89" name="TextBox 88">
              <a:extLst>
                <a:ext uri="{FF2B5EF4-FFF2-40B4-BE49-F238E27FC236}">
                  <a16:creationId xmlns:a16="http://schemas.microsoft.com/office/drawing/2014/main" id="{9D6E9779-11EF-22AB-A598-6BDB6E3B9D75}"/>
                </a:ext>
              </a:extLst>
            </p:cNvPr>
            <p:cNvSpPr txBox="1"/>
            <p:nvPr/>
          </p:nvSpPr>
          <p:spPr>
            <a:xfrm>
              <a:off x="7192222" y="6061115"/>
              <a:ext cx="2386533" cy="1176065"/>
            </a:xfrm>
            <a:prstGeom prst="rect">
              <a:avLst/>
            </a:prstGeom>
            <a:noFill/>
            <a:ln>
              <a:noFill/>
            </a:ln>
          </p:spPr>
          <p:txBody>
            <a:bodyPr wrap="square" rtlCol="0">
              <a:spAutoFit/>
            </a:bodyPr>
            <a:lstStyle/>
            <a:p>
              <a:pPr algn="ctr" rtl="1">
                <a:lnSpc>
                  <a:spcPct val="115000"/>
                </a:lnSpc>
              </a:pPr>
              <a:r>
                <a:rPr lang="ar-EG" sz="1400" b="1" dirty="0">
                  <a:latin typeface="Times New Roman" panose="02020603050405020304" pitchFamily="18" charset="0"/>
                  <a:ea typeface="Calibri" panose="020F0502020204030204" pitchFamily="34" charset="0"/>
                  <a:cs typeface="Adobe Arabic" panose="02040503050201020203" pitchFamily="18" charset="-78"/>
                </a:rPr>
                <a:t>القيادة الموقفية  </a:t>
              </a:r>
              <a:r>
                <a:rPr lang="en-US" sz="1400" b="1" dirty="0">
                  <a:latin typeface="Times New Roman" panose="02020603050405020304" pitchFamily="18" charset="0"/>
                  <a:ea typeface="Calibri" panose="020F0502020204030204" pitchFamily="34" charset="0"/>
                  <a:cs typeface="Adobe Arabic" panose="02040503050201020203" pitchFamily="18" charset="-78"/>
                </a:rPr>
                <a:t>(Situational Leadership)</a:t>
              </a:r>
            </a:p>
          </p:txBody>
        </p:sp>
      </p:grpSp>
    </p:spTree>
    <p:extLst>
      <p:ext uri="{BB962C8B-B14F-4D97-AF65-F5344CB8AC3E}">
        <p14:creationId xmlns:p14="http://schemas.microsoft.com/office/powerpoint/2010/main" val="29861827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fade">
                                      <p:cBhvr>
                                        <p:cTn id="7" dur="1000"/>
                                        <p:tgtEl>
                                          <p:spTgt spid="44"/>
                                        </p:tgtEl>
                                      </p:cBhvr>
                                    </p:animEffect>
                                    <p:anim calcmode="lin" valueType="num">
                                      <p:cBhvr>
                                        <p:cTn id="8" dur="1000" fill="hold"/>
                                        <p:tgtEl>
                                          <p:spTgt spid="44"/>
                                        </p:tgtEl>
                                        <p:attrNameLst>
                                          <p:attrName>ppt_x</p:attrName>
                                        </p:attrNameLst>
                                      </p:cBhvr>
                                      <p:tavLst>
                                        <p:tav tm="0">
                                          <p:val>
                                            <p:strVal val="#ppt_x"/>
                                          </p:val>
                                        </p:tav>
                                        <p:tav tm="100000">
                                          <p:val>
                                            <p:strVal val="#ppt_x"/>
                                          </p:val>
                                        </p:tav>
                                      </p:tavLst>
                                    </p:anim>
                                    <p:anim calcmode="lin" valueType="num">
                                      <p:cBhvr>
                                        <p:cTn id="9" dur="1000" fill="hold"/>
                                        <p:tgtEl>
                                          <p:spTgt spid="4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51"/>
                                        </p:tgtEl>
                                        <p:attrNameLst>
                                          <p:attrName>style.visibility</p:attrName>
                                        </p:attrNameLst>
                                      </p:cBhvr>
                                      <p:to>
                                        <p:strVal val="visible"/>
                                      </p:to>
                                    </p:set>
                                    <p:animEffect transition="in" filter="fade">
                                      <p:cBhvr>
                                        <p:cTn id="14" dur="1000"/>
                                        <p:tgtEl>
                                          <p:spTgt spid="51"/>
                                        </p:tgtEl>
                                      </p:cBhvr>
                                    </p:animEffect>
                                    <p:anim calcmode="lin" valueType="num">
                                      <p:cBhvr>
                                        <p:cTn id="15" dur="1000" fill="hold"/>
                                        <p:tgtEl>
                                          <p:spTgt spid="51"/>
                                        </p:tgtEl>
                                        <p:attrNameLst>
                                          <p:attrName>ppt_x</p:attrName>
                                        </p:attrNameLst>
                                      </p:cBhvr>
                                      <p:tavLst>
                                        <p:tav tm="0">
                                          <p:val>
                                            <p:strVal val="#ppt_x"/>
                                          </p:val>
                                        </p:tav>
                                        <p:tav tm="100000">
                                          <p:val>
                                            <p:strVal val="#ppt_x"/>
                                          </p:val>
                                        </p:tav>
                                      </p:tavLst>
                                    </p:anim>
                                    <p:anim calcmode="lin" valueType="num">
                                      <p:cBhvr>
                                        <p:cTn id="16" dur="1000" fill="hold"/>
                                        <p:tgtEl>
                                          <p:spTgt spid="51"/>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58"/>
                                        </p:tgtEl>
                                        <p:attrNameLst>
                                          <p:attrName>style.visibility</p:attrName>
                                        </p:attrNameLst>
                                      </p:cBhvr>
                                      <p:to>
                                        <p:strVal val="visible"/>
                                      </p:to>
                                    </p:set>
                                    <p:animEffect transition="in" filter="fade">
                                      <p:cBhvr>
                                        <p:cTn id="21" dur="1000"/>
                                        <p:tgtEl>
                                          <p:spTgt spid="58"/>
                                        </p:tgtEl>
                                      </p:cBhvr>
                                    </p:animEffect>
                                    <p:anim calcmode="lin" valueType="num">
                                      <p:cBhvr>
                                        <p:cTn id="22" dur="1000" fill="hold"/>
                                        <p:tgtEl>
                                          <p:spTgt spid="58"/>
                                        </p:tgtEl>
                                        <p:attrNameLst>
                                          <p:attrName>ppt_x</p:attrName>
                                        </p:attrNameLst>
                                      </p:cBhvr>
                                      <p:tavLst>
                                        <p:tav tm="0">
                                          <p:val>
                                            <p:strVal val="#ppt_x"/>
                                          </p:val>
                                        </p:tav>
                                        <p:tav tm="100000">
                                          <p:val>
                                            <p:strVal val="#ppt_x"/>
                                          </p:val>
                                        </p:tav>
                                      </p:tavLst>
                                    </p:anim>
                                    <p:anim calcmode="lin" valueType="num">
                                      <p:cBhvr>
                                        <p:cTn id="23" dur="1000" fill="hold"/>
                                        <p:tgtEl>
                                          <p:spTgt spid="58"/>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65"/>
                                        </p:tgtEl>
                                        <p:attrNameLst>
                                          <p:attrName>style.visibility</p:attrName>
                                        </p:attrNameLst>
                                      </p:cBhvr>
                                      <p:to>
                                        <p:strVal val="visible"/>
                                      </p:to>
                                    </p:set>
                                    <p:animEffect transition="in" filter="fade">
                                      <p:cBhvr>
                                        <p:cTn id="28" dur="1000"/>
                                        <p:tgtEl>
                                          <p:spTgt spid="65"/>
                                        </p:tgtEl>
                                      </p:cBhvr>
                                    </p:animEffect>
                                    <p:anim calcmode="lin" valueType="num">
                                      <p:cBhvr>
                                        <p:cTn id="29" dur="1000" fill="hold"/>
                                        <p:tgtEl>
                                          <p:spTgt spid="65"/>
                                        </p:tgtEl>
                                        <p:attrNameLst>
                                          <p:attrName>ppt_x</p:attrName>
                                        </p:attrNameLst>
                                      </p:cBhvr>
                                      <p:tavLst>
                                        <p:tav tm="0">
                                          <p:val>
                                            <p:strVal val="#ppt_x"/>
                                          </p:val>
                                        </p:tav>
                                        <p:tav tm="100000">
                                          <p:val>
                                            <p:strVal val="#ppt_x"/>
                                          </p:val>
                                        </p:tav>
                                      </p:tavLst>
                                    </p:anim>
                                    <p:anim calcmode="lin" valueType="num">
                                      <p:cBhvr>
                                        <p:cTn id="30" dur="1000" fill="hold"/>
                                        <p:tgtEl>
                                          <p:spTgt spid="65"/>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72"/>
                                        </p:tgtEl>
                                        <p:attrNameLst>
                                          <p:attrName>style.visibility</p:attrName>
                                        </p:attrNameLst>
                                      </p:cBhvr>
                                      <p:to>
                                        <p:strVal val="visible"/>
                                      </p:to>
                                    </p:set>
                                    <p:animEffect transition="in" filter="fade">
                                      <p:cBhvr>
                                        <p:cTn id="35" dur="1000"/>
                                        <p:tgtEl>
                                          <p:spTgt spid="72"/>
                                        </p:tgtEl>
                                      </p:cBhvr>
                                    </p:animEffect>
                                    <p:anim calcmode="lin" valueType="num">
                                      <p:cBhvr>
                                        <p:cTn id="36" dur="1000" fill="hold"/>
                                        <p:tgtEl>
                                          <p:spTgt spid="72"/>
                                        </p:tgtEl>
                                        <p:attrNameLst>
                                          <p:attrName>ppt_x</p:attrName>
                                        </p:attrNameLst>
                                      </p:cBhvr>
                                      <p:tavLst>
                                        <p:tav tm="0">
                                          <p:val>
                                            <p:strVal val="#ppt_x"/>
                                          </p:val>
                                        </p:tav>
                                        <p:tav tm="100000">
                                          <p:val>
                                            <p:strVal val="#ppt_x"/>
                                          </p:val>
                                        </p:tav>
                                      </p:tavLst>
                                    </p:anim>
                                    <p:anim calcmode="lin" valueType="num">
                                      <p:cBhvr>
                                        <p:cTn id="37" dur="1000" fill="hold"/>
                                        <p:tgtEl>
                                          <p:spTgt spid="72"/>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79"/>
                                        </p:tgtEl>
                                        <p:attrNameLst>
                                          <p:attrName>style.visibility</p:attrName>
                                        </p:attrNameLst>
                                      </p:cBhvr>
                                      <p:to>
                                        <p:strVal val="visible"/>
                                      </p:to>
                                    </p:set>
                                    <p:animEffect transition="in" filter="fade">
                                      <p:cBhvr>
                                        <p:cTn id="42" dur="1000"/>
                                        <p:tgtEl>
                                          <p:spTgt spid="79"/>
                                        </p:tgtEl>
                                      </p:cBhvr>
                                    </p:animEffect>
                                    <p:anim calcmode="lin" valueType="num">
                                      <p:cBhvr>
                                        <p:cTn id="43" dur="1000" fill="hold"/>
                                        <p:tgtEl>
                                          <p:spTgt spid="79"/>
                                        </p:tgtEl>
                                        <p:attrNameLst>
                                          <p:attrName>ppt_x</p:attrName>
                                        </p:attrNameLst>
                                      </p:cBhvr>
                                      <p:tavLst>
                                        <p:tav tm="0">
                                          <p:val>
                                            <p:strVal val="#ppt_x"/>
                                          </p:val>
                                        </p:tav>
                                        <p:tav tm="100000">
                                          <p:val>
                                            <p:strVal val="#ppt_x"/>
                                          </p:val>
                                        </p:tav>
                                      </p:tavLst>
                                    </p:anim>
                                    <p:anim calcmode="lin" valueType="num">
                                      <p:cBhvr>
                                        <p:cTn id="44" dur="1000" fill="hold"/>
                                        <p:tgtEl>
                                          <p:spTgt spid="79"/>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nodeType="clickEffect">
                                  <p:stCondLst>
                                    <p:cond delay="0"/>
                                  </p:stCondLst>
                                  <p:childTnLst>
                                    <p:set>
                                      <p:cBhvr>
                                        <p:cTn id="48" dur="1" fill="hold">
                                          <p:stCondLst>
                                            <p:cond delay="0"/>
                                          </p:stCondLst>
                                        </p:cTn>
                                        <p:tgtEl>
                                          <p:spTgt spid="86"/>
                                        </p:tgtEl>
                                        <p:attrNameLst>
                                          <p:attrName>style.visibility</p:attrName>
                                        </p:attrNameLst>
                                      </p:cBhvr>
                                      <p:to>
                                        <p:strVal val="visible"/>
                                      </p:to>
                                    </p:set>
                                    <p:animEffect transition="in" filter="fade">
                                      <p:cBhvr>
                                        <p:cTn id="49" dur="1000"/>
                                        <p:tgtEl>
                                          <p:spTgt spid="86"/>
                                        </p:tgtEl>
                                      </p:cBhvr>
                                    </p:animEffect>
                                    <p:anim calcmode="lin" valueType="num">
                                      <p:cBhvr>
                                        <p:cTn id="50" dur="1000" fill="hold"/>
                                        <p:tgtEl>
                                          <p:spTgt spid="86"/>
                                        </p:tgtEl>
                                        <p:attrNameLst>
                                          <p:attrName>ppt_x</p:attrName>
                                        </p:attrNameLst>
                                      </p:cBhvr>
                                      <p:tavLst>
                                        <p:tav tm="0">
                                          <p:val>
                                            <p:strVal val="#ppt_x"/>
                                          </p:val>
                                        </p:tav>
                                        <p:tav tm="100000">
                                          <p:val>
                                            <p:strVal val="#ppt_x"/>
                                          </p:val>
                                        </p:tav>
                                      </p:tavLst>
                                    </p:anim>
                                    <p:anim calcmode="lin" valueType="num">
                                      <p:cBhvr>
                                        <p:cTn id="51" dur="1000" fill="hold"/>
                                        <p:tgtEl>
                                          <p:spTgt spid="8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أساليب القيادة المختلفة</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44" name="Group 43">
            <a:extLst>
              <a:ext uri="{FF2B5EF4-FFF2-40B4-BE49-F238E27FC236}">
                <a16:creationId xmlns:a16="http://schemas.microsoft.com/office/drawing/2014/main" id="{32528DBE-BEF1-613A-63AC-198C8D2F2D49}"/>
              </a:ext>
            </a:extLst>
          </p:cNvPr>
          <p:cNvGrpSpPr/>
          <p:nvPr/>
        </p:nvGrpSpPr>
        <p:grpSpPr>
          <a:xfrm>
            <a:off x="8145222" y="2000052"/>
            <a:ext cx="2865833" cy="944917"/>
            <a:chOff x="7314141" y="525473"/>
            <a:chExt cx="4131410" cy="1362201"/>
          </a:xfrm>
        </p:grpSpPr>
        <p:grpSp>
          <p:nvGrpSpPr>
            <p:cNvPr id="45" name="Group 44">
              <a:extLst>
                <a:ext uri="{FF2B5EF4-FFF2-40B4-BE49-F238E27FC236}">
                  <a16:creationId xmlns:a16="http://schemas.microsoft.com/office/drawing/2014/main" id="{FFE327A6-2D01-5323-35C5-B7D6A84A2483}"/>
                </a:ext>
              </a:extLst>
            </p:cNvPr>
            <p:cNvGrpSpPr/>
            <p:nvPr/>
          </p:nvGrpSpPr>
          <p:grpSpPr>
            <a:xfrm flipH="1">
              <a:off x="7314141" y="525473"/>
              <a:ext cx="4131410" cy="1362201"/>
              <a:chOff x="529378" y="656101"/>
              <a:chExt cx="4131410" cy="1362201"/>
            </a:xfrm>
          </p:grpSpPr>
          <p:sp>
            <p:nvSpPr>
              <p:cNvPr id="48" name="Freeform: Shape 47">
                <a:extLst>
                  <a:ext uri="{FF2B5EF4-FFF2-40B4-BE49-F238E27FC236}">
                    <a16:creationId xmlns:a16="http://schemas.microsoft.com/office/drawing/2014/main" id="{209D47A7-C94F-C9E0-AE7F-E3615F5979B4}"/>
                  </a:ext>
                </a:extLst>
              </p:cNvPr>
              <p:cNvSpPr/>
              <p:nvPr/>
            </p:nvSpPr>
            <p:spPr>
              <a:xfrm>
                <a:off x="529378" y="656101"/>
                <a:ext cx="1294702" cy="1362201"/>
              </a:xfrm>
              <a:custGeom>
                <a:avLst/>
                <a:gdLst>
                  <a:gd name="connsiteX0" fmla="*/ 1294703 w 1294702"/>
                  <a:gd name="connsiteY0" fmla="*/ 1362202 h 1362201"/>
                  <a:gd name="connsiteX1" fmla="*/ 189114 w 1294702"/>
                  <a:gd name="connsiteY1" fmla="*/ 1362202 h 1362201"/>
                  <a:gd name="connsiteX2" fmla="*/ 0 w 1294702"/>
                  <a:gd name="connsiteY2" fmla="*/ 1173088 h 1362201"/>
                  <a:gd name="connsiteX3" fmla="*/ 0 w 1294702"/>
                  <a:gd name="connsiteY3" fmla="*/ 189114 h 1362201"/>
                  <a:gd name="connsiteX4" fmla="*/ 189114 w 1294702"/>
                  <a:gd name="connsiteY4" fmla="*/ 0 h 1362201"/>
                  <a:gd name="connsiteX5" fmla="*/ 1003758 w 1294702"/>
                  <a:gd name="connsiteY5" fmla="*/ 0 h 1362201"/>
                  <a:gd name="connsiteX6" fmla="*/ 1294703 w 1294702"/>
                  <a:gd name="connsiteY6" fmla="*/ 1362202 h 1362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94702" h="1362201">
                    <a:moveTo>
                      <a:pt x="1294703" y="1362202"/>
                    </a:moveTo>
                    <a:lnTo>
                      <a:pt x="189114" y="1362202"/>
                    </a:lnTo>
                    <a:cubicBezTo>
                      <a:pt x="84665" y="1362202"/>
                      <a:pt x="0" y="1277537"/>
                      <a:pt x="0" y="1173088"/>
                    </a:cubicBezTo>
                    <a:lnTo>
                      <a:pt x="0" y="189114"/>
                    </a:lnTo>
                    <a:cubicBezTo>
                      <a:pt x="0" y="84665"/>
                      <a:pt x="84665" y="0"/>
                      <a:pt x="189114" y="0"/>
                    </a:cubicBezTo>
                    <a:lnTo>
                      <a:pt x="1003758" y="0"/>
                    </a:lnTo>
                    <a:lnTo>
                      <a:pt x="1294703" y="1362202"/>
                    </a:lnTo>
                    <a:close/>
                  </a:path>
                </a:pathLst>
              </a:custGeom>
              <a:solidFill>
                <a:srgbClr val="3D8E92"/>
              </a:solidFill>
              <a:ln w="29045" cap="flat">
                <a:noFill/>
                <a:prstDash val="solid"/>
                <a:miter/>
              </a:ln>
            </p:spPr>
            <p:txBody>
              <a:bodyPr rtlCol="0" anchor="ctr"/>
              <a:lstStyle/>
              <a:p>
                <a:endParaRPr lang="en-US"/>
              </a:p>
            </p:txBody>
          </p:sp>
          <p:sp>
            <p:nvSpPr>
              <p:cNvPr id="49" name="Freeform: Shape 48">
                <a:extLst>
                  <a:ext uri="{FF2B5EF4-FFF2-40B4-BE49-F238E27FC236}">
                    <a16:creationId xmlns:a16="http://schemas.microsoft.com/office/drawing/2014/main" id="{FA7961C6-0E6F-C5A7-1303-5BA870D84D1A}"/>
                  </a:ext>
                </a:extLst>
              </p:cNvPr>
              <p:cNvSpPr/>
              <p:nvPr/>
            </p:nvSpPr>
            <p:spPr>
              <a:xfrm>
                <a:off x="1533136" y="656101"/>
                <a:ext cx="3127652" cy="1362201"/>
              </a:xfrm>
              <a:custGeom>
                <a:avLst/>
                <a:gdLst>
                  <a:gd name="connsiteX0" fmla="*/ 3127653 w 3127652"/>
                  <a:gd name="connsiteY0" fmla="*/ 1362202 h 1362201"/>
                  <a:gd name="connsiteX1" fmla="*/ 290944 w 3127652"/>
                  <a:gd name="connsiteY1" fmla="*/ 1362202 h 1362201"/>
                  <a:gd name="connsiteX2" fmla="*/ 0 w 3127652"/>
                  <a:gd name="connsiteY2" fmla="*/ 0 h 1362201"/>
                  <a:gd name="connsiteX3" fmla="*/ 2836708 w 3127652"/>
                  <a:gd name="connsiteY3" fmla="*/ 0 h 1362201"/>
                  <a:gd name="connsiteX4" fmla="*/ 3127653 w 3127652"/>
                  <a:gd name="connsiteY4" fmla="*/ 1362202 h 13622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7652" h="1362201">
                    <a:moveTo>
                      <a:pt x="3127653" y="1362202"/>
                    </a:moveTo>
                    <a:lnTo>
                      <a:pt x="290944" y="1362202"/>
                    </a:lnTo>
                    <a:lnTo>
                      <a:pt x="0" y="0"/>
                    </a:lnTo>
                    <a:lnTo>
                      <a:pt x="2836708" y="0"/>
                    </a:lnTo>
                    <a:lnTo>
                      <a:pt x="3127653" y="1362202"/>
                    </a:lnTo>
                    <a:close/>
                  </a:path>
                </a:pathLst>
              </a:custGeom>
              <a:solidFill>
                <a:srgbClr val="FFFFFF"/>
              </a:solidFill>
              <a:ln w="29045" cap="flat">
                <a:solidFill>
                  <a:srgbClr val="3D8E92"/>
                </a:solidFill>
                <a:prstDash val="solid"/>
                <a:miter/>
              </a:ln>
            </p:spPr>
            <p:txBody>
              <a:bodyPr rtlCol="0" anchor="ctr"/>
              <a:lstStyle/>
              <a:p>
                <a:endParaRPr lang="en-US"/>
              </a:p>
            </p:txBody>
          </p:sp>
          <p:sp>
            <p:nvSpPr>
              <p:cNvPr id="50" name="Freeform: Shape 49">
                <a:extLst>
                  <a:ext uri="{FF2B5EF4-FFF2-40B4-BE49-F238E27FC236}">
                    <a16:creationId xmlns:a16="http://schemas.microsoft.com/office/drawing/2014/main" id="{56A56939-5723-03E8-B41E-9103200D72B7}"/>
                  </a:ext>
                </a:extLst>
              </p:cNvPr>
              <p:cNvSpPr/>
              <p:nvPr/>
            </p:nvSpPr>
            <p:spPr>
              <a:xfrm>
                <a:off x="1533136" y="656101"/>
                <a:ext cx="523699" cy="1362201"/>
              </a:xfrm>
              <a:custGeom>
                <a:avLst/>
                <a:gdLst>
                  <a:gd name="connsiteX0" fmla="*/ 0 w 523699"/>
                  <a:gd name="connsiteY0" fmla="*/ 0 h 1362201"/>
                  <a:gd name="connsiteX1" fmla="*/ 523700 w 523699"/>
                  <a:gd name="connsiteY1" fmla="*/ 1362202 h 1362201"/>
                  <a:gd name="connsiteX2" fmla="*/ 290944 w 523699"/>
                  <a:gd name="connsiteY2" fmla="*/ 1362202 h 1362201"/>
                  <a:gd name="connsiteX3" fmla="*/ 0 w 523699"/>
                  <a:gd name="connsiteY3" fmla="*/ 0 h 1362201"/>
                </a:gdLst>
                <a:ahLst/>
                <a:cxnLst>
                  <a:cxn ang="0">
                    <a:pos x="connsiteX0" y="connsiteY0"/>
                  </a:cxn>
                  <a:cxn ang="0">
                    <a:pos x="connsiteX1" y="connsiteY1"/>
                  </a:cxn>
                  <a:cxn ang="0">
                    <a:pos x="connsiteX2" y="connsiteY2"/>
                  </a:cxn>
                  <a:cxn ang="0">
                    <a:pos x="connsiteX3" y="connsiteY3"/>
                  </a:cxn>
                </a:cxnLst>
                <a:rect l="l" t="t" r="r" b="b"/>
                <a:pathLst>
                  <a:path w="523699" h="1362201">
                    <a:moveTo>
                      <a:pt x="0" y="0"/>
                    </a:moveTo>
                    <a:lnTo>
                      <a:pt x="523700" y="1362202"/>
                    </a:lnTo>
                    <a:lnTo>
                      <a:pt x="290944" y="1362202"/>
                    </a:lnTo>
                    <a:lnTo>
                      <a:pt x="0" y="0"/>
                    </a:lnTo>
                    <a:close/>
                  </a:path>
                </a:pathLst>
              </a:custGeom>
              <a:solidFill>
                <a:srgbClr val="9ACCCE"/>
              </a:solidFill>
              <a:ln w="29045" cap="flat">
                <a:noFill/>
                <a:prstDash val="solid"/>
                <a:miter/>
              </a:ln>
            </p:spPr>
            <p:txBody>
              <a:bodyPr rtlCol="0" anchor="ctr"/>
              <a:lstStyle/>
              <a:p>
                <a:endParaRPr lang="en-US"/>
              </a:p>
            </p:txBody>
          </p:sp>
        </p:grpSp>
        <p:sp>
          <p:nvSpPr>
            <p:cNvPr id="46" name="TextBox 31">
              <a:extLst>
                <a:ext uri="{FF2B5EF4-FFF2-40B4-BE49-F238E27FC236}">
                  <a16:creationId xmlns:a16="http://schemas.microsoft.com/office/drawing/2014/main" id="{422A7275-12A4-C830-857A-9BE23807B8B7}"/>
                </a:ext>
              </a:extLst>
            </p:cNvPr>
            <p:cNvSpPr txBox="1"/>
            <p:nvPr/>
          </p:nvSpPr>
          <p:spPr>
            <a:xfrm>
              <a:off x="10441792" y="1021908"/>
              <a:ext cx="897671" cy="687978"/>
            </a:xfrm>
            <a:prstGeom prst="rect">
              <a:avLst/>
            </a:prstGeom>
            <a:noFill/>
          </p:spPr>
          <p:txBody>
            <a:bodyPr wrap="square" rtlCol="0">
              <a:spAutoFit/>
            </a:bodyPr>
            <a:lstStyle>
              <a:defPPr>
                <a:defRPr lang="en-US"/>
              </a:defPPr>
              <a:lvl1pPr algn="ctr">
                <a:defRPr sz="2000" b="1"/>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400" dirty="0">
                  <a:solidFill>
                    <a:schemeClr val="bg1"/>
                  </a:solidFill>
                  <a:latin typeface="Arial" panose="020B0604020202020204" pitchFamily="34" charset="0"/>
                  <a:cs typeface="Arial" panose="020B0604020202020204" pitchFamily="34" charset="0"/>
                </a:rPr>
                <a:t>01</a:t>
              </a:r>
            </a:p>
          </p:txBody>
        </p:sp>
        <p:sp>
          <p:nvSpPr>
            <p:cNvPr id="47" name="TextBox 46">
              <a:extLst>
                <a:ext uri="{FF2B5EF4-FFF2-40B4-BE49-F238E27FC236}">
                  <a16:creationId xmlns:a16="http://schemas.microsoft.com/office/drawing/2014/main" id="{A06694B0-5328-53ED-9DF7-75367FCAF162}"/>
                </a:ext>
              </a:extLst>
            </p:cNvPr>
            <p:cNvSpPr txBox="1"/>
            <p:nvPr/>
          </p:nvSpPr>
          <p:spPr>
            <a:xfrm>
              <a:off x="7663571" y="613018"/>
              <a:ext cx="2593963" cy="1176066"/>
            </a:xfrm>
            <a:prstGeom prst="rect">
              <a:avLst/>
            </a:prstGeom>
            <a:noFill/>
            <a:ln>
              <a:noFill/>
            </a:ln>
          </p:spPr>
          <p:txBody>
            <a:bodyPr wrap="square" rtlCol="0">
              <a:spAutoFit/>
            </a:bodyPr>
            <a:lstStyle/>
            <a:p>
              <a:pPr algn="ctr" rtl="1">
                <a:lnSpc>
                  <a:spcPct val="115000"/>
                </a:lnSpc>
              </a:pPr>
              <a:r>
                <a:rPr lang="ar-EG" sz="1400" b="1" dirty="0">
                  <a:latin typeface="Times New Roman" panose="02020603050405020304" pitchFamily="18" charset="0"/>
                  <a:ea typeface="Calibri" panose="020F0502020204030204" pitchFamily="34" charset="0"/>
                  <a:cs typeface="Adobe Arabic" panose="02040503050201020203" pitchFamily="18" charset="-78"/>
                </a:rPr>
                <a:t>القيادة التحويلية </a:t>
              </a:r>
              <a:r>
                <a:rPr lang="en-US" sz="1400" b="1" dirty="0">
                  <a:latin typeface="Times New Roman" panose="02020603050405020304" pitchFamily="18" charset="0"/>
                  <a:ea typeface="Calibri" panose="020F0502020204030204" pitchFamily="34" charset="0"/>
                  <a:cs typeface="Adobe Arabic" panose="02040503050201020203" pitchFamily="18" charset="-78"/>
                </a:rPr>
                <a:t>(Transformational Leadership):</a:t>
              </a:r>
            </a:p>
          </p:txBody>
        </p:sp>
      </p:grpSp>
      <p:sp>
        <p:nvSpPr>
          <p:cNvPr id="14" name="TextBox 13">
            <a:extLst>
              <a:ext uri="{FF2B5EF4-FFF2-40B4-BE49-F238E27FC236}">
                <a16:creationId xmlns:a16="http://schemas.microsoft.com/office/drawing/2014/main" id="{9BBEDA8E-EAD8-520B-19C3-5848A0B08C06}"/>
              </a:ext>
            </a:extLst>
          </p:cNvPr>
          <p:cNvSpPr txBox="1"/>
          <p:nvPr/>
        </p:nvSpPr>
        <p:spPr>
          <a:xfrm>
            <a:off x="1260389" y="3166005"/>
            <a:ext cx="9783213" cy="1154162"/>
          </a:xfrm>
          <a:prstGeom prst="rect">
            <a:avLst/>
          </a:prstGeom>
          <a:noFill/>
        </p:spPr>
        <p:txBody>
          <a:bodyPr wrap="square">
            <a:spAutoFit/>
          </a:bodyPr>
          <a:lstStyle/>
          <a:p>
            <a:pPr marL="342900" lvl="0" indent="-342900" algn="just" rtl="1">
              <a:lnSpc>
                <a:spcPct val="150000"/>
              </a:lnSpc>
              <a:spcAft>
                <a:spcPts val="800"/>
              </a:spcAft>
              <a:buSzPct val="150000"/>
              <a:buBlip>
                <a:blip r:embed="rId2"/>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الوصف: تُركّز على إلهام الفريق وتحفيزه لتحقيق رؤية طويلة الأمد من خلال التغيير والإبداع. القائد يشجع على التفكير خارج الصندوق ويحفز الموظفين لتجاوز توقعاتهم</a:t>
            </a: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a:t>
            </a:r>
          </a:p>
        </p:txBody>
      </p:sp>
      <p:sp>
        <p:nvSpPr>
          <p:cNvPr id="15" name="TextBox 14">
            <a:extLst>
              <a:ext uri="{FF2B5EF4-FFF2-40B4-BE49-F238E27FC236}">
                <a16:creationId xmlns:a16="http://schemas.microsoft.com/office/drawing/2014/main" id="{25FB150F-60B3-285B-6861-74BF0B6E96AF}"/>
              </a:ext>
            </a:extLst>
          </p:cNvPr>
          <p:cNvSpPr txBox="1"/>
          <p:nvPr/>
        </p:nvSpPr>
        <p:spPr>
          <a:xfrm>
            <a:off x="883774" y="4343788"/>
            <a:ext cx="10159827" cy="600164"/>
          </a:xfrm>
          <a:prstGeom prst="rect">
            <a:avLst/>
          </a:prstGeom>
          <a:noFill/>
        </p:spPr>
        <p:txBody>
          <a:bodyPr wrap="square">
            <a:spAutoFit/>
          </a:bodyPr>
          <a:lstStyle/>
          <a:p>
            <a:pPr marL="342900" lvl="0" indent="-342900" algn="just" rtl="1">
              <a:lnSpc>
                <a:spcPct val="150000"/>
              </a:lnSpc>
              <a:spcAft>
                <a:spcPts val="800"/>
              </a:spcAft>
              <a:buSzPct val="150000"/>
              <a:buBlip>
                <a:blip r:embed="rId2"/>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السمات: رؤية قوية، إلهام، تحفيز، اهتمام بالتطوير الفردي</a:t>
            </a: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a:t>
            </a:r>
          </a:p>
        </p:txBody>
      </p:sp>
      <p:sp>
        <p:nvSpPr>
          <p:cNvPr id="16" name="TextBox 15">
            <a:extLst>
              <a:ext uri="{FF2B5EF4-FFF2-40B4-BE49-F238E27FC236}">
                <a16:creationId xmlns:a16="http://schemas.microsoft.com/office/drawing/2014/main" id="{1E4D3B1F-1EAF-82D1-6E42-9339E3BF3CFE}"/>
              </a:ext>
            </a:extLst>
          </p:cNvPr>
          <p:cNvSpPr txBox="1"/>
          <p:nvPr/>
        </p:nvSpPr>
        <p:spPr>
          <a:xfrm>
            <a:off x="883774" y="5028830"/>
            <a:ext cx="10159827" cy="1154162"/>
          </a:xfrm>
          <a:prstGeom prst="rect">
            <a:avLst/>
          </a:prstGeom>
          <a:noFill/>
        </p:spPr>
        <p:txBody>
          <a:bodyPr wrap="square">
            <a:spAutoFit/>
          </a:bodyPr>
          <a:lstStyle/>
          <a:p>
            <a:pPr marL="342900" lvl="0" indent="-342900" algn="just" rtl="1">
              <a:lnSpc>
                <a:spcPct val="150000"/>
              </a:lnSpc>
              <a:spcAft>
                <a:spcPts val="800"/>
              </a:spcAft>
              <a:buSzPct val="150000"/>
              <a:buBlip>
                <a:blip r:embed="rId2"/>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مثال: قائد شركة تقنية يلهم فريقه لتطوير منتج ثوري من خلال جلسات عصف ذهني ومشاركة رؤية لتغيير السوق، مثل إيلون ماسك عند إطلاق تسلا</a:t>
            </a: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a:t>
            </a:r>
          </a:p>
        </p:txBody>
      </p:sp>
      <p:sp>
        <p:nvSpPr>
          <p:cNvPr id="17" name="TextBox 16">
            <a:extLst>
              <a:ext uri="{FF2B5EF4-FFF2-40B4-BE49-F238E27FC236}">
                <a16:creationId xmlns:a16="http://schemas.microsoft.com/office/drawing/2014/main" id="{D5F8E2F3-6858-7774-8C10-5A912D679BDE}"/>
              </a:ext>
            </a:extLst>
          </p:cNvPr>
          <p:cNvSpPr txBox="1"/>
          <p:nvPr/>
        </p:nvSpPr>
        <p:spPr>
          <a:xfrm>
            <a:off x="883774" y="6127006"/>
            <a:ext cx="10159827" cy="600164"/>
          </a:xfrm>
          <a:prstGeom prst="rect">
            <a:avLst/>
          </a:prstGeom>
          <a:noFill/>
        </p:spPr>
        <p:txBody>
          <a:bodyPr wrap="square">
            <a:spAutoFit/>
          </a:bodyPr>
          <a:lstStyle/>
          <a:p>
            <a:pPr marL="342900" lvl="0" indent="-342900" algn="just" rtl="1">
              <a:lnSpc>
                <a:spcPct val="150000"/>
              </a:lnSpc>
              <a:spcAft>
                <a:spcPts val="800"/>
              </a:spcAft>
              <a:buSzPct val="150000"/>
              <a:buBlip>
                <a:blip r:embed="rId2"/>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المناسبة: بيئات تحتاج إلى ابتكار أو تغيير جذري</a:t>
            </a: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a:t>
            </a:r>
          </a:p>
        </p:txBody>
      </p:sp>
    </p:spTree>
    <p:extLst>
      <p:ext uri="{BB962C8B-B14F-4D97-AF65-F5344CB8AC3E}">
        <p14:creationId xmlns:p14="http://schemas.microsoft.com/office/powerpoint/2010/main" val="24165383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fade">
                                      <p:cBhvr>
                                        <p:cTn id="14" dur="1000"/>
                                        <p:tgtEl>
                                          <p:spTgt spid="15"/>
                                        </p:tgtEl>
                                      </p:cBhvr>
                                    </p:animEffect>
                                    <p:anim calcmode="lin" valueType="num">
                                      <p:cBhvr>
                                        <p:cTn id="15" dur="1000" fill="hold"/>
                                        <p:tgtEl>
                                          <p:spTgt spid="15"/>
                                        </p:tgtEl>
                                        <p:attrNameLst>
                                          <p:attrName>ppt_x</p:attrName>
                                        </p:attrNameLst>
                                      </p:cBhvr>
                                      <p:tavLst>
                                        <p:tav tm="0">
                                          <p:val>
                                            <p:strVal val="#ppt_x"/>
                                          </p:val>
                                        </p:tav>
                                        <p:tav tm="100000">
                                          <p:val>
                                            <p:strVal val="#ppt_x"/>
                                          </p:val>
                                        </p:tav>
                                      </p:tavLst>
                                    </p:anim>
                                    <p:anim calcmode="lin" valueType="num">
                                      <p:cBhvr>
                                        <p:cTn id="16"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fade">
                                      <p:cBhvr>
                                        <p:cTn id="21" dur="1000"/>
                                        <p:tgtEl>
                                          <p:spTgt spid="16"/>
                                        </p:tgtEl>
                                      </p:cBhvr>
                                    </p:animEffect>
                                    <p:anim calcmode="lin" valueType="num">
                                      <p:cBhvr>
                                        <p:cTn id="22" dur="1000" fill="hold"/>
                                        <p:tgtEl>
                                          <p:spTgt spid="16"/>
                                        </p:tgtEl>
                                        <p:attrNameLst>
                                          <p:attrName>ppt_x</p:attrName>
                                        </p:attrNameLst>
                                      </p:cBhvr>
                                      <p:tavLst>
                                        <p:tav tm="0">
                                          <p:val>
                                            <p:strVal val="#ppt_x"/>
                                          </p:val>
                                        </p:tav>
                                        <p:tav tm="100000">
                                          <p:val>
                                            <p:strVal val="#ppt_x"/>
                                          </p:val>
                                        </p:tav>
                                      </p:tavLst>
                                    </p:anim>
                                    <p:anim calcmode="lin" valueType="num">
                                      <p:cBhvr>
                                        <p:cTn id="23"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fade">
                                      <p:cBhvr>
                                        <p:cTn id="28" dur="1000"/>
                                        <p:tgtEl>
                                          <p:spTgt spid="17"/>
                                        </p:tgtEl>
                                      </p:cBhvr>
                                    </p:animEffect>
                                    <p:anim calcmode="lin" valueType="num">
                                      <p:cBhvr>
                                        <p:cTn id="29" dur="1000" fill="hold"/>
                                        <p:tgtEl>
                                          <p:spTgt spid="17"/>
                                        </p:tgtEl>
                                        <p:attrNameLst>
                                          <p:attrName>ppt_x</p:attrName>
                                        </p:attrNameLst>
                                      </p:cBhvr>
                                      <p:tavLst>
                                        <p:tav tm="0">
                                          <p:val>
                                            <p:strVal val="#ppt_x"/>
                                          </p:val>
                                        </p:tav>
                                        <p:tav tm="100000">
                                          <p:val>
                                            <p:strVal val="#ppt_x"/>
                                          </p:val>
                                        </p:tav>
                                      </p:tavLst>
                                    </p:anim>
                                    <p:anim calcmode="lin" valueType="num">
                                      <p:cBhvr>
                                        <p:cTn id="30"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P spid="1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5330E15-005C-EC53-51D5-4F209B165FB1}"/>
              </a:ext>
            </a:extLst>
          </p:cNvPr>
          <p:cNvSpPr txBox="1"/>
          <p:nvPr/>
        </p:nvSpPr>
        <p:spPr>
          <a:xfrm>
            <a:off x="916928" y="2309221"/>
            <a:ext cx="5958214" cy="2569934"/>
          </a:xfrm>
          <a:prstGeom prst="rect">
            <a:avLst/>
          </a:prstGeom>
          <a:noFill/>
        </p:spPr>
        <p:txBody>
          <a:bodyPr wrap="square">
            <a:spAutoFit/>
          </a:bodyPr>
          <a:lstStyle>
            <a:defPPr>
              <a:defRPr lang="en-US"/>
            </a:defPPr>
            <a:lvl1pPr algn="just" rtl="1">
              <a:lnSpc>
                <a:spcPct val="200000"/>
              </a:lnSpc>
              <a:defRPr>
                <a:solidFill>
                  <a:srgbClr val="000000"/>
                </a:solidFill>
                <a:effectLst/>
                <a:latin typeface="GE Dinar Two Medium" panose="020A0503020102020204" pitchFamily="18" charset="-78"/>
                <a:ea typeface="GE Dinar Two Medium" panose="020A0503020102020204" pitchFamily="18" charset="-78"/>
                <a:cs typeface="GE Dinar Two Medium" panose="020A0503020102020204" pitchFamily="18" charset="-78"/>
              </a:defRPr>
            </a:lvl1pPr>
          </a:lstStyle>
          <a:p>
            <a:r>
              <a:rPr lang="ar-SA" sz="2800" dirty="0">
                <a:latin typeface="Adobe Arabic" panose="02040503050201020203" pitchFamily="18" charset="-78"/>
                <a:cs typeface="Adobe Arabic" panose="02040503050201020203" pitchFamily="18" charset="-78"/>
              </a:rPr>
              <a:t>تمكين مدراء الأقسام من اكتساب مهارات فعّالة في توجيه الموظفين وتحفيزهم، ورفع مستوى الأداء العام للفريق، واكتساب آليات متابعة التقدّم المهني وتقييم الأداء.</a:t>
            </a:r>
            <a:endParaRPr lang="en-US" sz="2800" dirty="0">
              <a:latin typeface="Adobe Arabic" panose="02040503050201020203" pitchFamily="18" charset="-78"/>
              <a:cs typeface="Adobe Arabic" panose="02040503050201020203" pitchFamily="18" charset="-78"/>
            </a:endParaRPr>
          </a:p>
        </p:txBody>
      </p:sp>
      <p:grpSp>
        <p:nvGrpSpPr>
          <p:cNvPr id="3" name="Group 2">
            <a:extLst>
              <a:ext uri="{FF2B5EF4-FFF2-40B4-BE49-F238E27FC236}">
                <a16:creationId xmlns:a16="http://schemas.microsoft.com/office/drawing/2014/main" id="{63BC139C-967C-9615-F062-256E82240A3B}"/>
              </a:ext>
            </a:extLst>
          </p:cNvPr>
          <p:cNvGrpSpPr/>
          <p:nvPr/>
        </p:nvGrpSpPr>
        <p:grpSpPr>
          <a:xfrm>
            <a:off x="2698136" y="675008"/>
            <a:ext cx="6957150" cy="968852"/>
            <a:chOff x="2698136" y="519096"/>
            <a:chExt cx="6957150" cy="968852"/>
          </a:xfrm>
        </p:grpSpPr>
        <p:grpSp>
          <p:nvGrpSpPr>
            <p:cNvPr id="4" name="Group 3">
              <a:extLst>
                <a:ext uri="{FF2B5EF4-FFF2-40B4-BE49-F238E27FC236}">
                  <a16:creationId xmlns:a16="http://schemas.microsoft.com/office/drawing/2014/main" id="{C4E636A0-3D97-3000-C2C0-340D186121AD}"/>
                </a:ext>
              </a:extLst>
            </p:cNvPr>
            <p:cNvGrpSpPr/>
            <p:nvPr/>
          </p:nvGrpSpPr>
          <p:grpSpPr>
            <a:xfrm>
              <a:off x="2698136" y="1333654"/>
              <a:ext cx="6957150" cy="154294"/>
              <a:chOff x="2941058" y="1479627"/>
              <a:chExt cx="6957150" cy="154294"/>
            </a:xfrm>
          </p:grpSpPr>
          <p:sp>
            <p:nvSpPr>
              <p:cNvPr id="6" name="Oval 5">
                <a:extLst>
                  <a:ext uri="{FF2B5EF4-FFF2-40B4-BE49-F238E27FC236}">
                    <a16:creationId xmlns:a16="http://schemas.microsoft.com/office/drawing/2014/main" id="{27AD411C-64EC-A0CA-03CD-711F571402A5}"/>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7" name="Group 6">
                <a:extLst>
                  <a:ext uri="{FF2B5EF4-FFF2-40B4-BE49-F238E27FC236}">
                    <a16:creationId xmlns:a16="http://schemas.microsoft.com/office/drawing/2014/main" id="{B4A566CE-5ECE-693D-7BE8-D52AB82E1C82}"/>
                  </a:ext>
                </a:extLst>
              </p:cNvPr>
              <p:cNvGrpSpPr/>
              <p:nvPr/>
            </p:nvGrpSpPr>
            <p:grpSpPr>
              <a:xfrm>
                <a:off x="9256541" y="1479627"/>
                <a:ext cx="641667" cy="154294"/>
                <a:chOff x="9256541" y="1479627"/>
                <a:chExt cx="641667" cy="154294"/>
              </a:xfrm>
              <a:solidFill>
                <a:srgbClr val="627383"/>
              </a:solidFill>
            </p:grpSpPr>
            <p:sp>
              <p:nvSpPr>
                <p:cNvPr id="12" name="Arrow: Striped Right 11">
                  <a:extLst>
                    <a:ext uri="{FF2B5EF4-FFF2-40B4-BE49-F238E27FC236}">
                      <a16:creationId xmlns:a16="http://schemas.microsoft.com/office/drawing/2014/main" id="{C79B7D3D-5759-3847-1A4F-BA2C1D248B42}"/>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E2435CC3-A1EB-5922-6B41-694CE48E12F8}"/>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4" name="Arrow: Striped Right 13">
                  <a:extLst>
                    <a:ext uri="{FF2B5EF4-FFF2-40B4-BE49-F238E27FC236}">
                      <a16:creationId xmlns:a16="http://schemas.microsoft.com/office/drawing/2014/main" id="{7EEBF345-92BD-09FB-EDB7-14AD3726264D}"/>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8" name="Group 7">
                <a:extLst>
                  <a:ext uri="{FF2B5EF4-FFF2-40B4-BE49-F238E27FC236}">
                    <a16:creationId xmlns:a16="http://schemas.microsoft.com/office/drawing/2014/main" id="{60A465AA-B31C-DB70-E99D-81EF53F67D79}"/>
                  </a:ext>
                </a:extLst>
              </p:cNvPr>
              <p:cNvGrpSpPr/>
              <p:nvPr/>
            </p:nvGrpSpPr>
            <p:grpSpPr>
              <a:xfrm>
                <a:off x="2941058" y="1479627"/>
                <a:ext cx="641667" cy="154294"/>
                <a:chOff x="9256541" y="1479627"/>
                <a:chExt cx="641667" cy="154294"/>
              </a:xfrm>
              <a:solidFill>
                <a:srgbClr val="627383"/>
              </a:solidFill>
            </p:grpSpPr>
            <p:sp>
              <p:nvSpPr>
                <p:cNvPr id="9" name="Arrow: Striped Right 8">
                  <a:extLst>
                    <a:ext uri="{FF2B5EF4-FFF2-40B4-BE49-F238E27FC236}">
                      <a16:creationId xmlns:a16="http://schemas.microsoft.com/office/drawing/2014/main" id="{88581962-1919-4AB4-D374-8E5ED92341C3}"/>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8FDDAD91-4B83-17CD-5AE7-8C88520444EB}"/>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Arrow: Striped Right 10">
                  <a:extLst>
                    <a:ext uri="{FF2B5EF4-FFF2-40B4-BE49-F238E27FC236}">
                      <a16:creationId xmlns:a16="http://schemas.microsoft.com/office/drawing/2014/main" id="{EB3525C4-766B-9F19-D4DF-A7B9C2D3BF5B}"/>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5" name="TextBox 4">
              <a:extLst>
                <a:ext uri="{FF2B5EF4-FFF2-40B4-BE49-F238E27FC236}">
                  <a16:creationId xmlns:a16="http://schemas.microsoft.com/office/drawing/2014/main" id="{6EA64C39-20BF-442D-0551-E6839DE02BEE}"/>
                </a:ext>
              </a:extLst>
            </p:cNvPr>
            <p:cNvSpPr txBox="1"/>
            <p:nvPr/>
          </p:nvSpPr>
          <p:spPr>
            <a:xfrm>
              <a:off x="2779494" y="519096"/>
              <a:ext cx="6633012" cy="800219"/>
            </a:xfrm>
            <a:prstGeom prst="rect">
              <a:avLst/>
            </a:prstGeom>
            <a:noFill/>
          </p:spPr>
          <p:txBody>
            <a:bodyPr wrap="square">
              <a:spAutoFit/>
            </a:bodyPr>
            <a:lstStyle/>
            <a:p>
              <a:pPr marL="0" marR="0" algn="ctr" rtl="1">
                <a:lnSpc>
                  <a:spcPct val="115000"/>
                </a:lnSpc>
                <a:spcBef>
                  <a:spcPts val="0"/>
                </a:spcBef>
                <a:spcAft>
                  <a:spcPts val="0"/>
                </a:spcAft>
              </a:pPr>
              <a:r>
                <a:rPr lang="ar-SA" sz="4000" b="1"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rPr>
                <a:t>الهدف العام</a:t>
              </a:r>
              <a:endParaRPr lang="en-US" sz="4400"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16" name="Freeform 34">
            <a:extLst>
              <a:ext uri="{FF2B5EF4-FFF2-40B4-BE49-F238E27FC236}">
                <a16:creationId xmlns:a16="http://schemas.microsoft.com/office/drawing/2014/main" id="{5D49CA81-EAE5-EE8E-BCA7-D4804E3B94E7}"/>
              </a:ext>
            </a:extLst>
          </p:cNvPr>
          <p:cNvSpPr>
            <a:spLocks/>
          </p:cNvSpPr>
          <p:nvPr/>
        </p:nvSpPr>
        <p:spPr bwMode="auto">
          <a:xfrm>
            <a:off x="7105758" y="1939820"/>
            <a:ext cx="4185056" cy="4188732"/>
          </a:xfrm>
          <a:custGeom>
            <a:avLst/>
            <a:gdLst>
              <a:gd name="connsiteX0" fmla="*/ 2054012 w 4185056"/>
              <a:gd name="connsiteY0" fmla="*/ 327 h 4188732"/>
              <a:gd name="connsiteX1" fmla="*/ 3912689 w 4185056"/>
              <a:gd name="connsiteY1" fmla="*/ 1062981 h 4188732"/>
              <a:gd name="connsiteX2" fmla="*/ 3123008 w 4185056"/>
              <a:gd name="connsiteY2" fmla="*/ 3916125 h 4188732"/>
              <a:gd name="connsiteX3" fmla="*/ 272368 w 4185056"/>
              <a:gd name="connsiteY3" fmla="*/ 3125751 h 4188732"/>
              <a:gd name="connsiteX4" fmla="*/ 1062049 w 4185056"/>
              <a:gd name="connsiteY4" fmla="*/ 272607 h 4188732"/>
              <a:gd name="connsiteX5" fmla="*/ 2054012 w 4185056"/>
              <a:gd name="connsiteY5" fmla="*/ 327 h 4188732"/>
              <a:gd name="connsiteX6" fmla="*/ 2059991 w 4185056"/>
              <a:gd name="connsiteY6" fmla="*/ 365392 h 4188732"/>
              <a:gd name="connsiteX7" fmla="*/ 1239127 w 4185056"/>
              <a:gd name="connsiteY7" fmla="*/ 588383 h 4188732"/>
              <a:gd name="connsiteX8" fmla="*/ 587567 w 4185056"/>
              <a:gd name="connsiteY8" fmla="*/ 2948860 h 4188732"/>
              <a:gd name="connsiteX9" fmla="*/ 2945929 w 4185056"/>
              <a:gd name="connsiteY9" fmla="*/ 3601004 h 4188732"/>
              <a:gd name="connsiteX10" fmla="*/ 3597489 w 4185056"/>
              <a:gd name="connsiteY10" fmla="*/ 1244071 h 4188732"/>
              <a:gd name="connsiteX11" fmla="*/ 2059991 w 4185056"/>
              <a:gd name="connsiteY11" fmla="*/ 365392 h 41887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185056" h="4188732">
                <a:moveTo>
                  <a:pt x="2054012" y="327"/>
                </a:moveTo>
                <a:cubicBezTo>
                  <a:pt x="2795685" y="-12818"/>
                  <a:pt x="3520726" y="370961"/>
                  <a:pt x="3912689" y="1062981"/>
                </a:cubicBezTo>
                <a:cubicBezTo>
                  <a:pt x="4482817" y="2069556"/>
                  <a:pt x="4128700" y="3349041"/>
                  <a:pt x="3123008" y="3916125"/>
                </a:cubicBezTo>
                <a:cubicBezTo>
                  <a:pt x="2117317" y="4486754"/>
                  <a:pt x="842496" y="4132326"/>
                  <a:pt x="272368" y="3125751"/>
                </a:cubicBezTo>
                <a:cubicBezTo>
                  <a:pt x="-297760" y="2119176"/>
                  <a:pt x="56357" y="843236"/>
                  <a:pt x="1062049" y="272607"/>
                </a:cubicBezTo>
                <a:cubicBezTo>
                  <a:pt x="1376328" y="94286"/>
                  <a:pt x="1716888" y="6302"/>
                  <a:pt x="2054012" y="327"/>
                </a:cubicBezTo>
                <a:close/>
                <a:moveTo>
                  <a:pt x="2059991" y="365392"/>
                </a:moveTo>
                <a:cubicBezTo>
                  <a:pt x="1781010" y="370051"/>
                  <a:pt x="1499176" y="442182"/>
                  <a:pt x="1239127" y="588383"/>
                </a:cubicBezTo>
                <a:cubicBezTo>
                  <a:pt x="410513" y="1059770"/>
                  <a:pt x="116603" y="2115959"/>
                  <a:pt x="587567" y="2948860"/>
                </a:cubicBezTo>
                <a:cubicBezTo>
                  <a:pt x="1058532" y="3781761"/>
                  <a:pt x="2113775" y="4072390"/>
                  <a:pt x="2945929" y="3601004"/>
                </a:cubicBezTo>
                <a:cubicBezTo>
                  <a:pt x="3774543" y="3129617"/>
                  <a:pt x="4068453" y="2073428"/>
                  <a:pt x="3597489" y="1244071"/>
                </a:cubicBezTo>
                <a:cubicBezTo>
                  <a:pt x="3273701" y="671452"/>
                  <a:pt x="2673750" y="355140"/>
                  <a:pt x="2059991" y="365392"/>
                </a:cubicBezTo>
                <a:close/>
              </a:path>
            </a:pathLst>
          </a:custGeom>
          <a:solidFill>
            <a:srgbClr val="168489"/>
          </a:solidFill>
          <a:ln>
            <a:noFill/>
          </a:ln>
        </p:spPr>
        <p:txBody>
          <a:bodyPr wrap="square" lIns="91425" tIns="45700" rIns="91425" bIns="45700">
            <a:noAutofit/>
          </a:bodyPr>
          <a:lstStyle/>
          <a:p>
            <a:endParaRPr lang="en-US"/>
          </a:p>
        </p:txBody>
      </p:sp>
      <p:sp>
        <p:nvSpPr>
          <p:cNvPr id="17" name="Freeform 38">
            <a:extLst>
              <a:ext uri="{FF2B5EF4-FFF2-40B4-BE49-F238E27FC236}">
                <a16:creationId xmlns:a16="http://schemas.microsoft.com/office/drawing/2014/main" id="{53298E8C-C20D-DF61-DAAC-45F18765AABA}"/>
              </a:ext>
            </a:extLst>
          </p:cNvPr>
          <p:cNvSpPr>
            <a:spLocks/>
          </p:cNvSpPr>
          <p:nvPr/>
        </p:nvSpPr>
        <p:spPr bwMode="auto">
          <a:xfrm>
            <a:off x="7831561" y="2668908"/>
            <a:ext cx="2733453" cy="2734635"/>
          </a:xfrm>
          <a:custGeom>
            <a:avLst/>
            <a:gdLst>
              <a:gd name="connsiteX0" fmla="*/ 1341319 w 2733453"/>
              <a:gd name="connsiteY0" fmla="*/ 228 h 2734635"/>
              <a:gd name="connsiteX1" fmla="*/ 2556488 w 2733453"/>
              <a:gd name="connsiteY1" fmla="*/ 692061 h 2734635"/>
              <a:gd name="connsiteX2" fmla="*/ 2039509 w 2733453"/>
              <a:gd name="connsiteY2" fmla="*/ 2556718 h 2734635"/>
              <a:gd name="connsiteX3" fmla="*/ 176966 w 2733453"/>
              <a:gd name="connsiteY3" fmla="*/ 2039151 h 2734635"/>
              <a:gd name="connsiteX4" fmla="*/ 693945 w 2733453"/>
              <a:gd name="connsiteY4" fmla="*/ 178040 h 2734635"/>
              <a:gd name="connsiteX5" fmla="*/ 1341319 w 2733453"/>
              <a:gd name="connsiteY5" fmla="*/ 228 h 2734635"/>
              <a:gd name="connsiteX6" fmla="*/ 1348046 w 2733453"/>
              <a:gd name="connsiteY6" fmla="*/ 364420 h 2734635"/>
              <a:gd name="connsiteX7" fmla="*/ 871024 w 2733453"/>
              <a:gd name="connsiteY7" fmla="*/ 494471 h 2734635"/>
              <a:gd name="connsiteX8" fmla="*/ 495706 w 2733453"/>
              <a:gd name="connsiteY8" fmla="*/ 1862472 h 2734635"/>
              <a:gd name="connsiteX9" fmla="*/ 1862430 w 2733453"/>
              <a:gd name="connsiteY9" fmla="*/ 2241685 h 2734635"/>
              <a:gd name="connsiteX10" fmla="*/ 2237748 w 2733453"/>
              <a:gd name="connsiteY10" fmla="*/ 873683 h 2734635"/>
              <a:gd name="connsiteX11" fmla="*/ 1348046 w 2733453"/>
              <a:gd name="connsiteY11" fmla="*/ 364420 h 273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733453" h="2734635">
                <a:moveTo>
                  <a:pt x="1341319" y="228"/>
                </a:moveTo>
                <a:cubicBezTo>
                  <a:pt x="1826014" y="-8625"/>
                  <a:pt x="2300876" y="241185"/>
                  <a:pt x="2556488" y="692061"/>
                </a:cubicBezTo>
                <a:cubicBezTo>
                  <a:pt x="2928289" y="1351426"/>
                  <a:pt x="2694586" y="2184495"/>
                  <a:pt x="2039509" y="2556718"/>
                </a:cubicBezTo>
                <a:cubicBezTo>
                  <a:pt x="1384432" y="2928940"/>
                  <a:pt x="548766" y="2698517"/>
                  <a:pt x="176966" y="2039151"/>
                </a:cubicBezTo>
                <a:cubicBezTo>
                  <a:pt x="-194835" y="1383331"/>
                  <a:pt x="38868" y="550262"/>
                  <a:pt x="693945" y="178040"/>
                </a:cubicBezTo>
                <a:cubicBezTo>
                  <a:pt x="898657" y="61720"/>
                  <a:pt x="1121004" y="4253"/>
                  <a:pt x="1341319" y="228"/>
                </a:cubicBezTo>
                <a:close/>
                <a:moveTo>
                  <a:pt x="1348046" y="364420"/>
                </a:moveTo>
                <a:cubicBezTo>
                  <a:pt x="1186301" y="367176"/>
                  <a:pt x="1022612" y="409192"/>
                  <a:pt x="871024" y="494471"/>
                </a:cubicBezTo>
                <a:cubicBezTo>
                  <a:pt x="389484" y="767362"/>
                  <a:pt x="219528" y="1380482"/>
                  <a:pt x="495706" y="1862472"/>
                </a:cubicBezTo>
                <a:cubicBezTo>
                  <a:pt x="768342" y="2344462"/>
                  <a:pt x="1377349" y="2514576"/>
                  <a:pt x="1862430" y="2241685"/>
                </a:cubicBezTo>
                <a:cubicBezTo>
                  <a:pt x="2343970" y="1968793"/>
                  <a:pt x="2513925" y="1355674"/>
                  <a:pt x="2237748" y="873683"/>
                </a:cubicBezTo>
                <a:cubicBezTo>
                  <a:pt x="2050310" y="542315"/>
                  <a:pt x="1703885" y="358357"/>
                  <a:pt x="1348046" y="364420"/>
                </a:cubicBezTo>
                <a:close/>
              </a:path>
            </a:pathLst>
          </a:custGeom>
          <a:solidFill>
            <a:srgbClr val="50A3A7"/>
          </a:solidFill>
          <a:ln>
            <a:noFill/>
          </a:ln>
        </p:spPr>
        <p:txBody>
          <a:bodyPr wrap="square" lIns="91425" tIns="45700" rIns="91425" bIns="45700">
            <a:noAutofit/>
          </a:bodyPr>
          <a:lstStyle/>
          <a:p>
            <a:endParaRPr lang="en-US"/>
          </a:p>
        </p:txBody>
      </p:sp>
      <p:sp>
        <p:nvSpPr>
          <p:cNvPr id="18" name="Freeform 40">
            <a:extLst>
              <a:ext uri="{FF2B5EF4-FFF2-40B4-BE49-F238E27FC236}">
                <a16:creationId xmlns:a16="http://schemas.microsoft.com/office/drawing/2014/main" id="{6CBEC6C5-87FA-6379-7A07-6E7C725CDBF1}"/>
              </a:ext>
            </a:extLst>
          </p:cNvPr>
          <p:cNvSpPr>
            <a:spLocks/>
          </p:cNvSpPr>
          <p:nvPr/>
        </p:nvSpPr>
        <p:spPr bwMode="auto">
          <a:xfrm>
            <a:off x="8558629" y="3395183"/>
            <a:ext cx="1279314" cy="1281334"/>
          </a:xfrm>
          <a:custGeom>
            <a:avLst/>
            <a:gdLst>
              <a:gd name="connsiteX0" fmla="*/ 689798 w 1279314"/>
              <a:gd name="connsiteY0" fmla="*/ 1914 h 1281334"/>
              <a:gd name="connsiteX1" fmla="*/ 1196044 w 1279314"/>
              <a:gd name="connsiteY1" fmla="*/ 324089 h 1281334"/>
              <a:gd name="connsiteX2" fmla="*/ 955061 w 1279314"/>
              <a:gd name="connsiteY2" fmla="*/ 1198978 h 1281334"/>
              <a:gd name="connsiteX3" fmla="*/ 83271 w 1279314"/>
              <a:gd name="connsiteY3" fmla="*/ 954576 h 1281334"/>
              <a:gd name="connsiteX4" fmla="*/ 324254 w 1279314"/>
              <a:gd name="connsiteY4" fmla="*/ 83229 h 1281334"/>
              <a:gd name="connsiteX5" fmla="*/ 689798 w 1279314"/>
              <a:gd name="connsiteY5" fmla="*/ 1914 h 1281334"/>
              <a:gd name="connsiteX6" fmla="*/ 661001 w 1279314"/>
              <a:gd name="connsiteY6" fmla="*/ 363866 h 1281334"/>
              <a:gd name="connsiteX7" fmla="*/ 501329 w 1279314"/>
              <a:gd name="connsiteY7" fmla="*/ 398428 h 1281334"/>
              <a:gd name="connsiteX8" fmla="*/ 398470 w 1279314"/>
              <a:gd name="connsiteY8" fmla="*/ 777497 h 1281334"/>
              <a:gd name="connsiteX9" fmla="*/ 777986 w 1279314"/>
              <a:gd name="connsiteY9" fmla="*/ 880236 h 1281334"/>
              <a:gd name="connsiteX10" fmla="*/ 880845 w 1279314"/>
              <a:gd name="connsiteY10" fmla="*/ 504709 h 1281334"/>
              <a:gd name="connsiteX11" fmla="*/ 661001 w 1279314"/>
              <a:gd name="connsiteY11" fmla="*/ 363866 h 1281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79314" h="1281334">
                <a:moveTo>
                  <a:pt x="689798" y="1914"/>
                </a:moveTo>
                <a:cubicBezTo>
                  <a:pt x="894539" y="17756"/>
                  <a:pt x="1087513" y="131490"/>
                  <a:pt x="1196044" y="324089"/>
                </a:cubicBezTo>
                <a:cubicBezTo>
                  <a:pt x="1369693" y="632249"/>
                  <a:pt x="1263377" y="1021875"/>
                  <a:pt x="955061" y="1198978"/>
                </a:cubicBezTo>
                <a:cubicBezTo>
                  <a:pt x="646745" y="1372539"/>
                  <a:pt x="256921" y="1262735"/>
                  <a:pt x="83271" y="954576"/>
                </a:cubicBezTo>
                <a:cubicBezTo>
                  <a:pt x="-90378" y="646417"/>
                  <a:pt x="15938" y="256790"/>
                  <a:pt x="324254" y="83229"/>
                </a:cubicBezTo>
                <a:cubicBezTo>
                  <a:pt x="439873" y="18144"/>
                  <a:pt x="566953" y="-7592"/>
                  <a:pt x="689798" y="1914"/>
                </a:cubicBezTo>
                <a:close/>
                <a:moveTo>
                  <a:pt x="661001" y="363866"/>
                </a:moveTo>
                <a:cubicBezTo>
                  <a:pt x="607403" y="359569"/>
                  <a:pt x="551872" y="370529"/>
                  <a:pt x="501329" y="398428"/>
                </a:cubicBezTo>
                <a:cubicBezTo>
                  <a:pt x="370095" y="476367"/>
                  <a:pt x="323985" y="642874"/>
                  <a:pt x="398470" y="777497"/>
                </a:cubicBezTo>
                <a:cubicBezTo>
                  <a:pt x="472954" y="908577"/>
                  <a:pt x="643205" y="958175"/>
                  <a:pt x="777986" y="880236"/>
                </a:cubicBezTo>
                <a:cubicBezTo>
                  <a:pt x="909221" y="805839"/>
                  <a:pt x="955330" y="635789"/>
                  <a:pt x="880845" y="504709"/>
                </a:cubicBezTo>
                <a:cubicBezTo>
                  <a:pt x="834293" y="420570"/>
                  <a:pt x="750331" y="371027"/>
                  <a:pt x="661001" y="363866"/>
                </a:cubicBezTo>
                <a:close/>
              </a:path>
            </a:pathLst>
          </a:custGeom>
          <a:solidFill>
            <a:srgbClr val="8C103D"/>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25" tIns="45700" rIns="91425" bIns="45700">
            <a:noAutofit/>
          </a:bodyPr>
          <a:lstStyle/>
          <a:p>
            <a:endParaRPr lang="en-US"/>
          </a:p>
        </p:txBody>
      </p:sp>
      <p:grpSp>
        <p:nvGrpSpPr>
          <p:cNvPr id="31" name="Group 30">
            <a:extLst>
              <a:ext uri="{FF2B5EF4-FFF2-40B4-BE49-F238E27FC236}">
                <a16:creationId xmlns:a16="http://schemas.microsoft.com/office/drawing/2014/main" id="{7266A93E-72BB-D2D7-2623-9D66188FDF15}"/>
              </a:ext>
            </a:extLst>
          </p:cNvPr>
          <p:cNvGrpSpPr/>
          <p:nvPr/>
        </p:nvGrpSpPr>
        <p:grpSpPr>
          <a:xfrm rot="20909899">
            <a:off x="8919733" y="1769089"/>
            <a:ext cx="3155320" cy="2063417"/>
            <a:chOff x="6007100" y="1617663"/>
            <a:chExt cx="3578225" cy="2339975"/>
          </a:xfrm>
        </p:grpSpPr>
        <p:sp>
          <p:nvSpPr>
            <p:cNvPr id="2048" name="Google Shape;5245;p117">
              <a:extLst>
                <a:ext uri="{FF2B5EF4-FFF2-40B4-BE49-F238E27FC236}">
                  <a16:creationId xmlns:a16="http://schemas.microsoft.com/office/drawing/2014/main" id="{F1DD0A6C-A229-A5A9-7BB4-856D2AF2D06E}"/>
                </a:ext>
              </a:extLst>
            </p:cNvPr>
            <p:cNvSpPr>
              <a:spLocks/>
            </p:cNvSpPr>
            <p:nvPr/>
          </p:nvSpPr>
          <p:spPr bwMode="auto">
            <a:xfrm>
              <a:off x="6007100" y="2044700"/>
              <a:ext cx="3217863" cy="1912938"/>
            </a:xfrm>
            <a:custGeom>
              <a:avLst/>
              <a:gdLst>
                <a:gd name="T0" fmla="*/ 2147483646 w 801"/>
                <a:gd name="T1" fmla="*/ 2147483646 h 476"/>
                <a:gd name="T2" fmla="*/ 2147483646 w 801"/>
                <a:gd name="T3" fmla="*/ 2147483646 h 476"/>
                <a:gd name="T4" fmla="*/ 2147483646 w 801"/>
                <a:gd name="T5" fmla="*/ 2147483646 h 476"/>
                <a:gd name="T6" fmla="*/ 2147483646 w 801"/>
                <a:gd name="T7" fmla="*/ 2147483646 h 476"/>
                <a:gd name="T8" fmla="*/ 2147483646 w 801"/>
                <a:gd name="T9" fmla="*/ 2147483646 h 476"/>
                <a:gd name="T10" fmla="*/ 2147483646 w 801"/>
                <a:gd name="T11" fmla="*/ 2147483646 h 476"/>
                <a:gd name="T12" fmla="*/ 2147483646 w 801"/>
                <a:gd name="T13" fmla="*/ 2147483646 h 47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01" h="476" extrusionOk="0">
                  <a:moveTo>
                    <a:pt x="6" y="461"/>
                  </a:moveTo>
                  <a:cubicBezTo>
                    <a:pt x="0" y="450"/>
                    <a:pt x="3" y="436"/>
                    <a:pt x="14" y="430"/>
                  </a:cubicBezTo>
                  <a:cubicBezTo>
                    <a:pt x="763" y="6"/>
                    <a:pt x="763" y="6"/>
                    <a:pt x="763" y="6"/>
                  </a:cubicBezTo>
                  <a:cubicBezTo>
                    <a:pt x="774" y="0"/>
                    <a:pt x="788" y="4"/>
                    <a:pt x="794" y="15"/>
                  </a:cubicBezTo>
                  <a:cubicBezTo>
                    <a:pt x="801" y="26"/>
                    <a:pt x="797" y="40"/>
                    <a:pt x="786" y="46"/>
                  </a:cubicBezTo>
                  <a:cubicBezTo>
                    <a:pt x="37" y="470"/>
                    <a:pt x="37" y="470"/>
                    <a:pt x="37" y="470"/>
                  </a:cubicBezTo>
                  <a:cubicBezTo>
                    <a:pt x="26" y="476"/>
                    <a:pt x="12" y="472"/>
                    <a:pt x="6" y="461"/>
                  </a:cubicBezTo>
                  <a:close/>
                </a:path>
              </a:pathLst>
            </a:custGeom>
            <a:solidFill>
              <a:srgbClr val="9C6741"/>
            </a:solidFill>
            <a:ln w="60325" cap="flat" cmpd="sng">
              <a:solidFill>
                <a:srgbClr val="FFFFFF"/>
              </a:solidFill>
              <a:prstDash val="solid"/>
              <a:miter lim="524287"/>
              <a:headEnd type="none" w="sm" len="sm"/>
              <a:tailEnd type="none" w="sm" len="sm"/>
            </a:ln>
          </p:spPr>
          <p:txBody>
            <a:bodyPr lIns="91425" tIns="45700" rIns="91425" bIns="45700"/>
            <a:lstStyle/>
            <a:p>
              <a:endParaRPr lang="en-US"/>
            </a:p>
          </p:txBody>
        </p:sp>
        <p:sp>
          <p:nvSpPr>
            <p:cNvPr id="2049" name="Google Shape;5246;p117">
              <a:extLst>
                <a:ext uri="{FF2B5EF4-FFF2-40B4-BE49-F238E27FC236}">
                  <a16:creationId xmlns:a16="http://schemas.microsoft.com/office/drawing/2014/main" id="{90EE4DDE-1DE4-E835-203C-B6038C9B69BF}"/>
                </a:ext>
              </a:extLst>
            </p:cNvPr>
            <p:cNvSpPr>
              <a:spLocks/>
            </p:cNvSpPr>
            <p:nvPr/>
          </p:nvSpPr>
          <p:spPr bwMode="auto">
            <a:xfrm>
              <a:off x="8516938" y="2257425"/>
              <a:ext cx="1068387" cy="433388"/>
            </a:xfrm>
            <a:custGeom>
              <a:avLst/>
              <a:gdLst>
                <a:gd name="T0" fmla="*/ 0 w 673"/>
                <a:gd name="T1" fmla="*/ 2147483646 h 273"/>
                <a:gd name="T2" fmla="*/ 2147483646 w 673"/>
                <a:gd name="T3" fmla="*/ 2147483646 h 273"/>
                <a:gd name="T4" fmla="*/ 2147483646 w 673"/>
                <a:gd name="T5" fmla="*/ 2147483646 h 273"/>
                <a:gd name="T6" fmla="*/ 2147483646 w 673"/>
                <a:gd name="T7" fmla="*/ 0 h 273"/>
                <a:gd name="T8" fmla="*/ 0 w 673"/>
                <a:gd name="T9" fmla="*/ 2147483646 h 27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73" h="273" extrusionOk="0">
                  <a:moveTo>
                    <a:pt x="0" y="190"/>
                  </a:moveTo>
                  <a:lnTo>
                    <a:pt x="218" y="273"/>
                  </a:lnTo>
                  <a:lnTo>
                    <a:pt x="673" y="91"/>
                  </a:lnTo>
                  <a:lnTo>
                    <a:pt x="337" y="0"/>
                  </a:lnTo>
                  <a:lnTo>
                    <a:pt x="0" y="190"/>
                  </a:lnTo>
                  <a:close/>
                </a:path>
              </a:pathLst>
            </a:custGeom>
            <a:solidFill>
              <a:srgbClr val="303030"/>
            </a:solidFill>
            <a:ln>
              <a:noFill/>
            </a:ln>
            <a:extLst>
              <a:ext uri="{91240B29-F687-4F45-9708-019B960494DF}">
                <a14:hiddenLine xmlns:a14="http://schemas.microsoft.com/office/drawing/2010/main" w="9525">
                  <a:solidFill>
                    <a:srgbClr val="000000"/>
                  </a:solidFill>
                  <a:round/>
                  <a:headEnd/>
                  <a:tailEnd/>
                </a14:hiddenLine>
              </a:ext>
            </a:extLst>
          </p:spPr>
          <p:txBody>
            <a:bodyPr lIns="91425" tIns="45700" rIns="91425" bIns="45700"/>
            <a:lstStyle/>
            <a:p>
              <a:endParaRPr lang="en-US"/>
            </a:p>
          </p:txBody>
        </p:sp>
        <p:sp>
          <p:nvSpPr>
            <p:cNvPr id="2051" name="Google Shape;5247;p117">
              <a:extLst>
                <a:ext uri="{FF2B5EF4-FFF2-40B4-BE49-F238E27FC236}">
                  <a16:creationId xmlns:a16="http://schemas.microsoft.com/office/drawing/2014/main" id="{3EAE3309-1642-5B21-AE3F-5C3BB137D049}"/>
                </a:ext>
              </a:extLst>
            </p:cNvPr>
            <p:cNvSpPr>
              <a:spLocks/>
            </p:cNvSpPr>
            <p:nvPr/>
          </p:nvSpPr>
          <p:spPr bwMode="auto">
            <a:xfrm>
              <a:off x="8456613" y="1617663"/>
              <a:ext cx="687387" cy="836612"/>
            </a:xfrm>
            <a:custGeom>
              <a:avLst/>
              <a:gdLst>
                <a:gd name="T0" fmla="*/ 0 w 433"/>
                <a:gd name="T1" fmla="*/ 2147483646 h 527"/>
                <a:gd name="T2" fmla="*/ 2147483646 w 433"/>
                <a:gd name="T3" fmla="*/ 2147483646 h 527"/>
                <a:gd name="T4" fmla="*/ 2147483646 w 433"/>
                <a:gd name="T5" fmla="*/ 0 h 527"/>
                <a:gd name="T6" fmla="*/ 2147483646 w 433"/>
                <a:gd name="T7" fmla="*/ 2147483646 h 527"/>
                <a:gd name="T8" fmla="*/ 0 w 433"/>
                <a:gd name="T9" fmla="*/ 2147483646 h 52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33" h="527" extrusionOk="0">
                  <a:moveTo>
                    <a:pt x="0" y="527"/>
                  </a:moveTo>
                  <a:lnTo>
                    <a:pt x="41" y="297"/>
                  </a:lnTo>
                  <a:lnTo>
                    <a:pt x="433" y="0"/>
                  </a:lnTo>
                  <a:lnTo>
                    <a:pt x="337" y="337"/>
                  </a:lnTo>
                  <a:lnTo>
                    <a:pt x="0" y="527"/>
                  </a:lnTo>
                  <a:close/>
                </a:path>
              </a:pathLst>
            </a:custGeom>
            <a:solidFill>
              <a:srgbClr val="303030"/>
            </a:solidFill>
            <a:ln>
              <a:noFill/>
            </a:ln>
            <a:extLst>
              <a:ext uri="{91240B29-F687-4F45-9708-019B960494DF}">
                <a14:hiddenLine xmlns:a14="http://schemas.microsoft.com/office/drawing/2010/main" w="9525">
                  <a:solidFill>
                    <a:srgbClr val="000000"/>
                  </a:solidFill>
                  <a:round/>
                  <a:headEnd/>
                  <a:tailEnd/>
                </a14:hiddenLine>
              </a:ext>
            </a:extLst>
          </p:spPr>
          <p:txBody>
            <a:bodyPr lIns="91425" tIns="45700" rIns="91425" bIns="45700"/>
            <a:lstStyle/>
            <a:p>
              <a:endParaRPr lang="en-US"/>
            </a:p>
          </p:txBody>
        </p:sp>
      </p:grpSp>
    </p:spTree>
    <p:extLst>
      <p:ext uri="{BB962C8B-B14F-4D97-AF65-F5344CB8AC3E}">
        <p14:creationId xmlns:p14="http://schemas.microsoft.com/office/powerpoint/2010/main" val="228244078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2" presetClass="entr" presetSubtype="1" fill="hold" grpId="0" nodeType="withEffect" p14:presetBounceEnd="50000">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14:bounceEnd="50000">
                                          <p:cBhvr additive="base">
                                            <p:cTn id="12" dur="1000" fill="hold"/>
                                            <p:tgtEl>
                                              <p:spTgt spid="16"/>
                                            </p:tgtEl>
                                            <p:attrNameLst>
                                              <p:attrName>ppt_x</p:attrName>
                                            </p:attrNameLst>
                                          </p:cBhvr>
                                          <p:tavLst>
                                            <p:tav tm="0">
                                              <p:val>
                                                <p:strVal val="#ppt_x"/>
                                              </p:val>
                                            </p:tav>
                                            <p:tav tm="100000">
                                              <p:val>
                                                <p:strVal val="#ppt_x"/>
                                              </p:val>
                                            </p:tav>
                                          </p:tavLst>
                                        </p:anim>
                                        <p:anim calcmode="lin" valueType="num" p14:bounceEnd="50000">
                                          <p:cBhvr additive="base">
                                            <p:cTn id="13" dur="1000" fill="hold"/>
                                            <p:tgtEl>
                                              <p:spTgt spid="16"/>
                                            </p:tgtEl>
                                            <p:attrNameLst>
                                              <p:attrName>ppt_y</p:attrName>
                                            </p:attrNameLst>
                                          </p:cBhvr>
                                          <p:tavLst>
                                            <p:tav tm="0">
                                              <p:val>
                                                <p:strVal val="0-#ppt_h/2"/>
                                              </p:val>
                                            </p:tav>
                                            <p:tav tm="100000">
                                              <p:val>
                                                <p:strVal val="#ppt_y"/>
                                              </p:val>
                                            </p:tav>
                                          </p:tavLst>
                                        </p:anim>
                                      </p:childTnLst>
                                    </p:cTn>
                                  </p:par>
                                  <p:par>
                                    <p:cTn id="14" presetID="2" presetClass="entr" presetSubtype="1" fill="hold" grpId="0" nodeType="withEffect" p14:presetBounceEnd="50000">
                                      <p:stCondLst>
                                        <p:cond delay="200"/>
                                      </p:stCondLst>
                                      <p:childTnLst>
                                        <p:set>
                                          <p:cBhvr>
                                            <p:cTn id="15" dur="1" fill="hold">
                                              <p:stCondLst>
                                                <p:cond delay="0"/>
                                              </p:stCondLst>
                                            </p:cTn>
                                            <p:tgtEl>
                                              <p:spTgt spid="17"/>
                                            </p:tgtEl>
                                            <p:attrNameLst>
                                              <p:attrName>style.visibility</p:attrName>
                                            </p:attrNameLst>
                                          </p:cBhvr>
                                          <p:to>
                                            <p:strVal val="visible"/>
                                          </p:to>
                                        </p:set>
                                        <p:anim calcmode="lin" valueType="num" p14:bounceEnd="50000">
                                          <p:cBhvr additive="base">
                                            <p:cTn id="16" dur="1000" fill="hold"/>
                                            <p:tgtEl>
                                              <p:spTgt spid="17"/>
                                            </p:tgtEl>
                                            <p:attrNameLst>
                                              <p:attrName>ppt_x</p:attrName>
                                            </p:attrNameLst>
                                          </p:cBhvr>
                                          <p:tavLst>
                                            <p:tav tm="0">
                                              <p:val>
                                                <p:strVal val="#ppt_x"/>
                                              </p:val>
                                            </p:tav>
                                            <p:tav tm="100000">
                                              <p:val>
                                                <p:strVal val="#ppt_x"/>
                                              </p:val>
                                            </p:tav>
                                          </p:tavLst>
                                        </p:anim>
                                        <p:anim calcmode="lin" valueType="num" p14:bounceEnd="50000">
                                          <p:cBhvr additive="base">
                                            <p:cTn id="17" dur="1000" fill="hold"/>
                                            <p:tgtEl>
                                              <p:spTgt spid="17"/>
                                            </p:tgtEl>
                                            <p:attrNameLst>
                                              <p:attrName>ppt_y</p:attrName>
                                            </p:attrNameLst>
                                          </p:cBhvr>
                                          <p:tavLst>
                                            <p:tav tm="0">
                                              <p:val>
                                                <p:strVal val="0-#ppt_h/2"/>
                                              </p:val>
                                            </p:tav>
                                            <p:tav tm="100000">
                                              <p:val>
                                                <p:strVal val="#ppt_y"/>
                                              </p:val>
                                            </p:tav>
                                          </p:tavLst>
                                        </p:anim>
                                      </p:childTnLst>
                                    </p:cTn>
                                  </p:par>
                                  <p:par>
                                    <p:cTn id="18" presetID="2" presetClass="entr" presetSubtype="1" fill="hold" grpId="0" nodeType="withEffect" p14:presetBounceEnd="50000">
                                      <p:stCondLst>
                                        <p:cond delay="400"/>
                                      </p:stCondLst>
                                      <p:childTnLst>
                                        <p:set>
                                          <p:cBhvr>
                                            <p:cTn id="19" dur="1" fill="hold">
                                              <p:stCondLst>
                                                <p:cond delay="0"/>
                                              </p:stCondLst>
                                            </p:cTn>
                                            <p:tgtEl>
                                              <p:spTgt spid="18"/>
                                            </p:tgtEl>
                                            <p:attrNameLst>
                                              <p:attrName>style.visibility</p:attrName>
                                            </p:attrNameLst>
                                          </p:cBhvr>
                                          <p:to>
                                            <p:strVal val="visible"/>
                                          </p:to>
                                        </p:set>
                                        <p:anim calcmode="lin" valueType="num" p14:bounceEnd="50000">
                                          <p:cBhvr additive="base">
                                            <p:cTn id="20" dur="1000" fill="hold"/>
                                            <p:tgtEl>
                                              <p:spTgt spid="18"/>
                                            </p:tgtEl>
                                            <p:attrNameLst>
                                              <p:attrName>ppt_x</p:attrName>
                                            </p:attrNameLst>
                                          </p:cBhvr>
                                          <p:tavLst>
                                            <p:tav tm="0">
                                              <p:val>
                                                <p:strVal val="#ppt_x"/>
                                              </p:val>
                                            </p:tav>
                                            <p:tav tm="100000">
                                              <p:val>
                                                <p:strVal val="#ppt_x"/>
                                              </p:val>
                                            </p:tav>
                                          </p:tavLst>
                                        </p:anim>
                                        <p:anim calcmode="lin" valueType="num" p14:bounceEnd="50000">
                                          <p:cBhvr additive="base">
                                            <p:cTn id="21" dur="1000" fill="hold"/>
                                            <p:tgtEl>
                                              <p:spTgt spid="18"/>
                                            </p:tgtEl>
                                            <p:attrNameLst>
                                              <p:attrName>ppt_y</p:attrName>
                                            </p:attrNameLst>
                                          </p:cBhvr>
                                          <p:tavLst>
                                            <p:tav tm="0">
                                              <p:val>
                                                <p:strVal val="0-#ppt_h/2"/>
                                              </p:val>
                                            </p:tav>
                                            <p:tav tm="100000">
                                              <p:val>
                                                <p:strVal val="#ppt_y"/>
                                              </p:val>
                                            </p:tav>
                                          </p:tavLst>
                                        </p:anim>
                                      </p:childTnLst>
                                    </p:cTn>
                                  </p:par>
                                  <p:par>
                                    <p:cTn id="22" presetID="2" presetClass="entr" presetSubtype="3" fill="hold" nodeType="withEffect" p14:presetBounceEnd="50000">
                                      <p:stCondLst>
                                        <p:cond delay="0"/>
                                      </p:stCondLst>
                                      <p:childTnLst>
                                        <p:set>
                                          <p:cBhvr>
                                            <p:cTn id="23" dur="1" fill="hold">
                                              <p:stCondLst>
                                                <p:cond delay="0"/>
                                              </p:stCondLst>
                                            </p:cTn>
                                            <p:tgtEl>
                                              <p:spTgt spid="31"/>
                                            </p:tgtEl>
                                            <p:attrNameLst>
                                              <p:attrName>style.visibility</p:attrName>
                                            </p:attrNameLst>
                                          </p:cBhvr>
                                          <p:to>
                                            <p:strVal val="visible"/>
                                          </p:to>
                                        </p:set>
                                        <p:anim calcmode="lin" valueType="num" p14:bounceEnd="50000">
                                          <p:cBhvr additive="base">
                                            <p:cTn id="24" dur="1000" fill="hold"/>
                                            <p:tgtEl>
                                              <p:spTgt spid="31"/>
                                            </p:tgtEl>
                                            <p:attrNameLst>
                                              <p:attrName>ppt_x</p:attrName>
                                            </p:attrNameLst>
                                          </p:cBhvr>
                                          <p:tavLst>
                                            <p:tav tm="0">
                                              <p:val>
                                                <p:strVal val="1+#ppt_w/2"/>
                                              </p:val>
                                            </p:tav>
                                            <p:tav tm="100000">
                                              <p:val>
                                                <p:strVal val="#ppt_x"/>
                                              </p:val>
                                            </p:tav>
                                          </p:tavLst>
                                        </p:anim>
                                        <p:anim calcmode="lin" valueType="num" p14:bounceEnd="50000">
                                          <p:cBhvr additive="base">
                                            <p:cTn id="25" dur="1000" fill="hold"/>
                                            <p:tgtEl>
                                              <p:spTgt spid="3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6" grpId="0" animBg="1"/>
          <p:bldP spid="17" grpId="0" animBg="1"/>
          <p:bldP spid="18"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2" presetClass="entr" presetSubtype="1" fill="hold" grpId="0" nodeType="with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additive="base">
                                            <p:cTn id="12" dur="1000" fill="hold"/>
                                            <p:tgtEl>
                                              <p:spTgt spid="16"/>
                                            </p:tgtEl>
                                            <p:attrNameLst>
                                              <p:attrName>ppt_x</p:attrName>
                                            </p:attrNameLst>
                                          </p:cBhvr>
                                          <p:tavLst>
                                            <p:tav tm="0">
                                              <p:val>
                                                <p:strVal val="#ppt_x"/>
                                              </p:val>
                                            </p:tav>
                                            <p:tav tm="100000">
                                              <p:val>
                                                <p:strVal val="#ppt_x"/>
                                              </p:val>
                                            </p:tav>
                                          </p:tavLst>
                                        </p:anim>
                                        <p:anim calcmode="lin" valueType="num">
                                          <p:cBhvr additive="base">
                                            <p:cTn id="13" dur="1000" fill="hold"/>
                                            <p:tgtEl>
                                              <p:spTgt spid="16"/>
                                            </p:tgtEl>
                                            <p:attrNameLst>
                                              <p:attrName>ppt_y</p:attrName>
                                            </p:attrNameLst>
                                          </p:cBhvr>
                                          <p:tavLst>
                                            <p:tav tm="0">
                                              <p:val>
                                                <p:strVal val="0-#ppt_h/2"/>
                                              </p:val>
                                            </p:tav>
                                            <p:tav tm="100000">
                                              <p:val>
                                                <p:strVal val="#ppt_y"/>
                                              </p:val>
                                            </p:tav>
                                          </p:tavLst>
                                        </p:anim>
                                      </p:childTnLst>
                                    </p:cTn>
                                  </p:par>
                                  <p:par>
                                    <p:cTn id="14" presetID="2" presetClass="entr" presetSubtype="1" fill="hold" grpId="0" nodeType="withEffect">
                                      <p:stCondLst>
                                        <p:cond delay="200"/>
                                      </p:stCondLst>
                                      <p:childTnLst>
                                        <p:set>
                                          <p:cBhvr>
                                            <p:cTn id="15" dur="1" fill="hold">
                                              <p:stCondLst>
                                                <p:cond delay="0"/>
                                              </p:stCondLst>
                                            </p:cTn>
                                            <p:tgtEl>
                                              <p:spTgt spid="17"/>
                                            </p:tgtEl>
                                            <p:attrNameLst>
                                              <p:attrName>style.visibility</p:attrName>
                                            </p:attrNameLst>
                                          </p:cBhvr>
                                          <p:to>
                                            <p:strVal val="visible"/>
                                          </p:to>
                                        </p:set>
                                        <p:anim calcmode="lin" valueType="num">
                                          <p:cBhvr additive="base">
                                            <p:cTn id="16" dur="1000" fill="hold"/>
                                            <p:tgtEl>
                                              <p:spTgt spid="17"/>
                                            </p:tgtEl>
                                            <p:attrNameLst>
                                              <p:attrName>ppt_x</p:attrName>
                                            </p:attrNameLst>
                                          </p:cBhvr>
                                          <p:tavLst>
                                            <p:tav tm="0">
                                              <p:val>
                                                <p:strVal val="#ppt_x"/>
                                              </p:val>
                                            </p:tav>
                                            <p:tav tm="100000">
                                              <p:val>
                                                <p:strVal val="#ppt_x"/>
                                              </p:val>
                                            </p:tav>
                                          </p:tavLst>
                                        </p:anim>
                                        <p:anim calcmode="lin" valueType="num">
                                          <p:cBhvr additive="base">
                                            <p:cTn id="17" dur="1000" fill="hold"/>
                                            <p:tgtEl>
                                              <p:spTgt spid="17"/>
                                            </p:tgtEl>
                                            <p:attrNameLst>
                                              <p:attrName>ppt_y</p:attrName>
                                            </p:attrNameLst>
                                          </p:cBhvr>
                                          <p:tavLst>
                                            <p:tav tm="0">
                                              <p:val>
                                                <p:strVal val="0-#ppt_h/2"/>
                                              </p:val>
                                            </p:tav>
                                            <p:tav tm="100000">
                                              <p:val>
                                                <p:strVal val="#ppt_y"/>
                                              </p:val>
                                            </p:tav>
                                          </p:tavLst>
                                        </p:anim>
                                      </p:childTnLst>
                                    </p:cTn>
                                  </p:par>
                                  <p:par>
                                    <p:cTn id="18" presetID="2" presetClass="entr" presetSubtype="1" fill="hold" grpId="0" nodeType="withEffect">
                                      <p:stCondLst>
                                        <p:cond delay="400"/>
                                      </p:stCondLst>
                                      <p:childTnLst>
                                        <p:set>
                                          <p:cBhvr>
                                            <p:cTn id="19" dur="1" fill="hold">
                                              <p:stCondLst>
                                                <p:cond delay="0"/>
                                              </p:stCondLst>
                                            </p:cTn>
                                            <p:tgtEl>
                                              <p:spTgt spid="18"/>
                                            </p:tgtEl>
                                            <p:attrNameLst>
                                              <p:attrName>style.visibility</p:attrName>
                                            </p:attrNameLst>
                                          </p:cBhvr>
                                          <p:to>
                                            <p:strVal val="visible"/>
                                          </p:to>
                                        </p:set>
                                        <p:anim calcmode="lin" valueType="num">
                                          <p:cBhvr additive="base">
                                            <p:cTn id="20" dur="1000" fill="hold"/>
                                            <p:tgtEl>
                                              <p:spTgt spid="18"/>
                                            </p:tgtEl>
                                            <p:attrNameLst>
                                              <p:attrName>ppt_x</p:attrName>
                                            </p:attrNameLst>
                                          </p:cBhvr>
                                          <p:tavLst>
                                            <p:tav tm="0">
                                              <p:val>
                                                <p:strVal val="#ppt_x"/>
                                              </p:val>
                                            </p:tav>
                                            <p:tav tm="100000">
                                              <p:val>
                                                <p:strVal val="#ppt_x"/>
                                              </p:val>
                                            </p:tav>
                                          </p:tavLst>
                                        </p:anim>
                                        <p:anim calcmode="lin" valueType="num">
                                          <p:cBhvr additive="base">
                                            <p:cTn id="21" dur="1000" fill="hold"/>
                                            <p:tgtEl>
                                              <p:spTgt spid="18"/>
                                            </p:tgtEl>
                                            <p:attrNameLst>
                                              <p:attrName>ppt_y</p:attrName>
                                            </p:attrNameLst>
                                          </p:cBhvr>
                                          <p:tavLst>
                                            <p:tav tm="0">
                                              <p:val>
                                                <p:strVal val="0-#ppt_h/2"/>
                                              </p:val>
                                            </p:tav>
                                            <p:tav tm="100000">
                                              <p:val>
                                                <p:strVal val="#ppt_y"/>
                                              </p:val>
                                            </p:tav>
                                          </p:tavLst>
                                        </p:anim>
                                      </p:childTnLst>
                                    </p:cTn>
                                  </p:par>
                                  <p:par>
                                    <p:cTn id="22" presetID="2" presetClass="entr" presetSubtype="3" fill="hold" nodeType="withEffect">
                                      <p:stCondLst>
                                        <p:cond delay="0"/>
                                      </p:stCondLst>
                                      <p:childTnLst>
                                        <p:set>
                                          <p:cBhvr>
                                            <p:cTn id="23" dur="1" fill="hold">
                                              <p:stCondLst>
                                                <p:cond delay="0"/>
                                              </p:stCondLst>
                                            </p:cTn>
                                            <p:tgtEl>
                                              <p:spTgt spid="31"/>
                                            </p:tgtEl>
                                            <p:attrNameLst>
                                              <p:attrName>style.visibility</p:attrName>
                                            </p:attrNameLst>
                                          </p:cBhvr>
                                          <p:to>
                                            <p:strVal val="visible"/>
                                          </p:to>
                                        </p:set>
                                        <p:anim calcmode="lin" valueType="num">
                                          <p:cBhvr additive="base">
                                            <p:cTn id="24" dur="1000" fill="hold"/>
                                            <p:tgtEl>
                                              <p:spTgt spid="31"/>
                                            </p:tgtEl>
                                            <p:attrNameLst>
                                              <p:attrName>ppt_x</p:attrName>
                                            </p:attrNameLst>
                                          </p:cBhvr>
                                          <p:tavLst>
                                            <p:tav tm="0">
                                              <p:val>
                                                <p:strVal val="1+#ppt_w/2"/>
                                              </p:val>
                                            </p:tav>
                                            <p:tav tm="100000">
                                              <p:val>
                                                <p:strVal val="#ppt_x"/>
                                              </p:val>
                                            </p:tav>
                                          </p:tavLst>
                                        </p:anim>
                                        <p:anim calcmode="lin" valueType="num">
                                          <p:cBhvr additive="base">
                                            <p:cTn id="25" dur="1000" fill="hold"/>
                                            <p:tgtEl>
                                              <p:spTgt spid="3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6" grpId="0" animBg="1"/>
          <p:bldP spid="17" grpId="0" animBg="1"/>
          <p:bldP spid="18" grpId="0" animBg="1"/>
        </p:bldLst>
      </p:timing>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أساليب القيادة المختلفة</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14" name="TextBox 13">
            <a:extLst>
              <a:ext uri="{FF2B5EF4-FFF2-40B4-BE49-F238E27FC236}">
                <a16:creationId xmlns:a16="http://schemas.microsoft.com/office/drawing/2014/main" id="{9BBEDA8E-EAD8-520B-19C3-5848A0B08C06}"/>
              </a:ext>
            </a:extLst>
          </p:cNvPr>
          <p:cNvSpPr txBox="1"/>
          <p:nvPr/>
        </p:nvSpPr>
        <p:spPr>
          <a:xfrm>
            <a:off x="1260389" y="3166005"/>
            <a:ext cx="9783213" cy="1154162"/>
          </a:xfrm>
          <a:prstGeom prst="rect">
            <a:avLst/>
          </a:prstGeom>
          <a:noFill/>
        </p:spPr>
        <p:txBody>
          <a:bodyPr wrap="square">
            <a:spAutoFit/>
          </a:bodyPr>
          <a:lstStyle/>
          <a:p>
            <a:pPr marL="342900" indent="-342900" algn="just" rtl="1">
              <a:lnSpc>
                <a:spcPct val="150000"/>
              </a:lnSpc>
              <a:spcAft>
                <a:spcPts val="800"/>
              </a:spcAft>
              <a:buSzPct val="15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الوصف: تعتمد على إشراك أعضاء الفريق في اتخاذ القرارات، مما يعزز الشعور بالانتماء والمسؤولية. القائد يستمع للآراء قبل اتخاذ القرار النهائي</a:t>
            </a: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a:t>
            </a:r>
          </a:p>
        </p:txBody>
      </p:sp>
      <p:sp>
        <p:nvSpPr>
          <p:cNvPr id="15" name="TextBox 14">
            <a:extLst>
              <a:ext uri="{FF2B5EF4-FFF2-40B4-BE49-F238E27FC236}">
                <a16:creationId xmlns:a16="http://schemas.microsoft.com/office/drawing/2014/main" id="{25FB150F-60B3-285B-6861-74BF0B6E96AF}"/>
              </a:ext>
            </a:extLst>
          </p:cNvPr>
          <p:cNvSpPr txBox="1"/>
          <p:nvPr/>
        </p:nvSpPr>
        <p:spPr>
          <a:xfrm>
            <a:off x="883774" y="4343788"/>
            <a:ext cx="10159827" cy="600164"/>
          </a:xfrm>
          <a:prstGeom prst="rect">
            <a:avLst/>
          </a:prstGeom>
          <a:noFill/>
        </p:spPr>
        <p:txBody>
          <a:bodyPr wrap="square">
            <a:spAutoFit/>
          </a:bodyPr>
          <a:lstStyle/>
          <a:p>
            <a:pPr marL="342900" indent="-342900" algn="just" rtl="1">
              <a:lnSpc>
                <a:spcPct val="150000"/>
              </a:lnSpc>
              <a:spcAft>
                <a:spcPts val="800"/>
              </a:spcAft>
              <a:buSzPct val="15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السمات: تعاون، مشاركة، احترام الآراء</a:t>
            </a: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a:t>
            </a:r>
          </a:p>
        </p:txBody>
      </p:sp>
      <p:sp>
        <p:nvSpPr>
          <p:cNvPr id="16" name="TextBox 15">
            <a:extLst>
              <a:ext uri="{FF2B5EF4-FFF2-40B4-BE49-F238E27FC236}">
                <a16:creationId xmlns:a16="http://schemas.microsoft.com/office/drawing/2014/main" id="{1E4D3B1F-1EAF-82D1-6E42-9339E3BF3CFE}"/>
              </a:ext>
            </a:extLst>
          </p:cNvPr>
          <p:cNvSpPr txBox="1"/>
          <p:nvPr/>
        </p:nvSpPr>
        <p:spPr>
          <a:xfrm>
            <a:off x="883774" y="5108439"/>
            <a:ext cx="10159827" cy="600164"/>
          </a:xfrm>
          <a:prstGeom prst="rect">
            <a:avLst/>
          </a:prstGeom>
          <a:noFill/>
        </p:spPr>
        <p:txBody>
          <a:bodyPr wrap="square">
            <a:spAutoFit/>
          </a:bodyPr>
          <a:lstStyle/>
          <a:p>
            <a:pPr marL="342900" indent="-342900" algn="just" rtl="1">
              <a:lnSpc>
                <a:spcPct val="150000"/>
              </a:lnSpc>
              <a:spcAft>
                <a:spcPts val="800"/>
              </a:spcAft>
              <a:buSzPct val="15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مثال: مدير مشروع يطلب من فريقه اقتراح حلول لتقليل تكاليف مشروع، ثم يختار الحل الأفضل بناءً على نقاش جماعي</a:t>
            </a: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a:t>
            </a:r>
          </a:p>
        </p:txBody>
      </p:sp>
      <p:sp>
        <p:nvSpPr>
          <p:cNvPr id="17" name="TextBox 16">
            <a:extLst>
              <a:ext uri="{FF2B5EF4-FFF2-40B4-BE49-F238E27FC236}">
                <a16:creationId xmlns:a16="http://schemas.microsoft.com/office/drawing/2014/main" id="{D5F8E2F3-6858-7774-8C10-5A912D679BDE}"/>
              </a:ext>
            </a:extLst>
          </p:cNvPr>
          <p:cNvSpPr txBox="1"/>
          <p:nvPr/>
        </p:nvSpPr>
        <p:spPr>
          <a:xfrm>
            <a:off x="883774" y="5922998"/>
            <a:ext cx="10159827" cy="600164"/>
          </a:xfrm>
          <a:prstGeom prst="rect">
            <a:avLst/>
          </a:prstGeom>
          <a:noFill/>
        </p:spPr>
        <p:txBody>
          <a:bodyPr wrap="square">
            <a:spAutoFit/>
          </a:bodyPr>
          <a:lstStyle/>
          <a:p>
            <a:pPr marL="342900" indent="-342900" algn="just" rtl="1">
              <a:lnSpc>
                <a:spcPct val="150000"/>
              </a:lnSpc>
              <a:spcAft>
                <a:spcPts val="800"/>
              </a:spcAft>
              <a:buSzPct val="15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المناسبة: فرق إبداعية أو ذات خبرات متنوعة</a:t>
            </a: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a:t>
            </a:r>
          </a:p>
        </p:txBody>
      </p:sp>
      <p:grpSp>
        <p:nvGrpSpPr>
          <p:cNvPr id="18" name="Group 17">
            <a:extLst>
              <a:ext uri="{FF2B5EF4-FFF2-40B4-BE49-F238E27FC236}">
                <a16:creationId xmlns:a16="http://schemas.microsoft.com/office/drawing/2014/main" id="{978C656F-CE2F-E59F-167C-F7220FADFE18}"/>
              </a:ext>
            </a:extLst>
          </p:cNvPr>
          <p:cNvGrpSpPr/>
          <p:nvPr/>
        </p:nvGrpSpPr>
        <p:grpSpPr>
          <a:xfrm>
            <a:off x="8177768" y="1991349"/>
            <a:ext cx="2865833" cy="944919"/>
            <a:chOff x="7146190" y="2279628"/>
            <a:chExt cx="4131410" cy="1362201"/>
          </a:xfrm>
        </p:grpSpPr>
        <p:grpSp>
          <p:nvGrpSpPr>
            <p:cNvPr id="19" name="Group 18">
              <a:extLst>
                <a:ext uri="{FF2B5EF4-FFF2-40B4-BE49-F238E27FC236}">
                  <a16:creationId xmlns:a16="http://schemas.microsoft.com/office/drawing/2014/main" id="{8D0D6C91-EBFC-8B08-76D2-F8F6452EDC70}"/>
                </a:ext>
              </a:extLst>
            </p:cNvPr>
            <p:cNvGrpSpPr/>
            <p:nvPr/>
          </p:nvGrpSpPr>
          <p:grpSpPr>
            <a:xfrm flipH="1">
              <a:off x="7146190" y="2279628"/>
              <a:ext cx="4131410" cy="1362201"/>
              <a:chOff x="529378" y="656101"/>
              <a:chExt cx="4131410" cy="1362201"/>
            </a:xfrm>
          </p:grpSpPr>
          <p:sp>
            <p:nvSpPr>
              <p:cNvPr id="22" name="Freeform: Shape 21">
                <a:extLst>
                  <a:ext uri="{FF2B5EF4-FFF2-40B4-BE49-F238E27FC236}">
                    <a16:creationId xmlns:a16="http://schemas.microsoft.com/office/drawing/2014/main" id="{F351E368-1496-9EE6-A305-B9A1064ED0DF}"/>
                  </a:ext>
                </a:extLst>
              </p:cNvPr>
              <p:cNvSpPr/>
              <p:nvPr/>
            </p:nvSpPr>
            <p:spPr>
              <a:xfrm>
                <a:off x="529378" y="656101"/>
                <a:ext cx="1294702" cy="1362201"/>
              </a:xfrm>
              <a:custGeom>
                <a:avLst/>
                <a:gdLst>
                  <a:gd name="connsiteX0" fmla="*/ 1294703 w 1294702"/>
                  <a:gd name="connsiteY0" fmla="*/ 1362202 h 1362201"/>
                  <a:gd name="connsiteX1" fmla="*/ 189114 w 1294702"/>
                  <a:gd name="connsiteY1" fmla="*/ 1362202 h 1362201"/>
                  <a:gd name="connsiteX2" fmla="*/ 0 w 1294702"/>
                  <a:gd name="connsiteY2" fmla="*/ 1173088 h 1362201"/>
                  <a:gd name="connsiteX3" fmla="*/ 0 w 1294702"/>
                  <a:gd name="connsiteY3" fmla="*/ 189114 h 1362201"/>
                  <a:gd name="connsiteX4" fmla="*/ 189114 w 1294702"/>
                  <a:gd name="connsiteY4" fmla="*/ 0 h 1362201"/>
                  <a:gd name="connsiteX5" fmla="*/ 1003758 w 1294702"/>
                  <a:gd name="connsiteY5" fmla="*/ 0 h 1362201"/>
                  <a:gd name="connsiteX6" fmla="*/ 1294703 w 1294702"/>
                  <a:gd name="connsiteY6" fmla="*/ 1362202 h 1362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94702" h="1362201">
                    <a:moveTo>
                      <a:pt x="1294703" y="1362202"/>
                    </a:moveTo>
                    <a:lnTo>
                      <a:pt x="189114" y="1362202"/>
                    </a:lnTo>
                    <a:cubicBezTo>
                      <a:pt x="84665" y="1362202"/>
                      <a:pt x="0" y="1277537"/>
                      <a:pt x="0" y="1173088"/>
                    </a:cubicBezTo>
                    <a:lnTo>
                      <a:pt x="0" y="189114"/>
                    </a:lnTo>
                    <a:cubicBezTo>
                      <a:pt x="0" y="84665"/>
                      <a:pt x="84665" y="0"/>
                      <a:pt x="189114" y="0"/>
                    </a:cubicBezTo>
                    <a:lnTo>
                      <a:pt x="1003758" y="0"/>
                    </a:lnTo>
                    <a:lnTo>
                      <a:pt x="1294703" y="1362202"/>
                    </a:lnTo>
                    <a:close/>
                  </a:path>
                </a:pathLst>
              </a:custGeom>
              <a:solidFill>
                <a:srgbClr val="FFCC66"/>
              </a:solidFill>
              <a:ln w="29045" cap="flat">
                <a:noFill/>
                <a:prstDash val="solid"/>
                <a:miter/>
              </a:ln>
            </p:spPr>
            <p:txBody>
              <a:bodyPr rtlCol="0" anchor="ctr"/>
              <a:lstStyle/>
              <a:p>
                <a:endParaRPr lang="en-US"/>
              </a:p>
            </p:txBody>
          </p:sp>
          <p:sp>
            <p:nvSpPr>
              <p:cNvPr id="23" name="Freeform: Shape 22">
                <a:extLst>
                  <a:ext uri="{FF2B5EF4-FFF2-40B4-BE49-F238E27FC236}">
                    <a16:creationId xmlns:a16="http://schemas.microsoft.com/office/drawing/2014/main" id="{02B9454E-915B-6878-4CB8-A1B704DD132B}"/>
                  </a:ext>
                </a:extLst>
              </p:cNvPr>
              <p:cNvSpPr/>
              <p:nvPr/>
            </p:nvSpPr>
            <p:spPr>
              <a:xfrm>
                <a:off x="1533136" y="656101"/>
                <a:ext cx="3127652" cy="1362201"/>
              </a:xfrm>
              <a:custGeom>
                <a:avLst/>
                <a:gdLst>
                  <a:gd name="connsiteX0" fmla="*/ 3127653 w 3127652"/>
                  <a:gd name="connsiteY0" fmla="*/ 1362202 h 1362201"/>
                  <a:gd name="connsiteX1" fmla="*/ 290944 w 3127652"/>
                  <a:gd name="connsiteY1" fmla="*/ 1362202 h 1362201"/>
                  <a:gd name="connsiteX2" fmla="*/ 0 w 3127652"/>
                  <a:gd name="connsiteY2" fmla="*/ 0 h 1362201"/>
                  <a:gd name="connsiteX3" fmla="*/ 2836708 w 3127652"/>
                  <a:gd name="connsiteY3" fmla="*/ 0 h 1362201"/>
                  <a:gd name="connsiteX4" fmla="*/ 3127653 w 3127652"/>
                  <a:gd name="connsiteY4" fmla="*/ 1362202 h 13622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7652" h="1362201">
                    <a:moveTo>
                      <a:pt x="3127653" y="1362202"/>
                    </a:moveTo>
                    <a:lnTo>
                      <a:pt x="290944" y="1362202"/>
                    </a:lnTo>
                    <a:lnTo>
                      <a:pt x="0" y="0"/>
                    </a:lnTo>
                    <a:lnTo>
                      <a:pt x="2836708" y="0"/>
                    </a:lnTo>
                    <a:lnTo>
                      <a:pt x="3127653" y="1362202"/>
                    </a:lnTo>
                    <a:close/>
                  </a:path>
                </a:pathLst>
              </a:custGeom>
              <a:solidFill>
                <a:srgbClr val="FFFFFF"/>
              </a:solidFill>
              <a:ln w="29045" cap="flat">
                <a:solidFill>
                  <a:srgbClr val="FFCC66"/>
                </a:solidFill>
                <a:prstDash val="solid"/>
                <a:miter/>
              </a:ln>
            </p:spPr>
            <p:txBody>
              <a:bodyPr rtlCol="0" anchor="ctr"/>
              <a:lstStyle/>
              <a:p>
                <a:endParaRPr lang="en-US"/>
              </a:p>
            </p:txBody>
          </p:sp>
          <p:sp>
            <p:nvSpPr>
              <p:cNvPr id="24" name="Freeform: Shape 23">
                <a:extLst>
                  <a:ext uri="{FF2B5EF4-FFF2-40B4-BE49-F238E27FC236}">
                    <a16:creationId xmlns:a16="http://schemas.microsoft.com/office/drawing/2014/main" id="{4E29F7B4-9C20-273D-EA8D-8F76EF8D1C61}"/>
                  </a:ext>
                </a:extLst>
              </p:cNvPr>
              <p:cNvSpPr/>
              <p:nvPr/>
            </p:nvSpPr>
            <p:spPr>
              <a:xfrm>
                <a:off x="1533136" y="656101"/>
                <a:ext cx="523699" cy="1362201"/>
              </a:xfrm>
              <a:custGeom>
                <a:avLst/>
                <a:gdLst>
                  <a:gd name="connsiteX0" fmla="*/ 0 w 523699"/>
                  <a:gd name="connsiteY0" fmla="*/ 0 h 1362201"/>
                  <a:gd name="connsiteX1" fmla="*/ 523700 w 523699"/>
                  <a:gd name="connsiteY1" fmla="*/ 1362202 h 1362201"/>
                  <a:gd name="connsiteX2" fmla="*/ 290944 w 523699"/>
                  <a:gd name="connsiteY2" fmla="*/ 1362202 h 1362201"/>
                  <a:gd name="connsiteX3" fmla="*/ 0 w 523699"/>
                  <a:gd name="connsiteY3" fmla="*/ 0 h 1362201"/>
                </a:gdLst>
                <a:ahLst/>
                <a:cxnLst>
                  <a:cxn ang="0">
                    <a:pos x="connsiteX0" y="connsiteY0"/>
                  </a:cxn>
                  <a:cxn ang="0">
                    <a:pos x="connsiteX1" y="connsiteY1"/>
                  </a:cxn>
                  <a:cxn ang="0">
                    <a:pos x="connsiteX2" y="connsiteY2"/>
                  </a:cxn>
                  <a:cxn ang="0">
                    <a:pos x="connsiteX3" y="connsiteY3"/>
                  </a:cxn>
                </a:cxnLst>
                <a:rect l="l" t="t" r="r" b="b"/>
                <a:pathLst>
                  <a:path w="523699" h="1362201">
                    <a:moveTo>
                      <a:pt x="0" y="0"/>
                    </a:moveTo>
                    <a:lnTo>
                      <a:pt x="523700" y="1362202"/>
                    </a:lnTo>
                    <a:lnTo>
                      <a:pt x="290944" y="1362202"/>
                    </a:lnTo>
                    <a:lnTo>
                      <a:pt x="0" y="0"/>
                    </a:lnTo>
                    <a:close/>
                  </a:path>
                </a:pathLst>
              </a:custGeom>
              <a:solidFill>
                <a:srgbClr val="FFBA2F"/>
              </a:solidFill>
              <a:ln w="29045" cap="flat">
                <a:noFill/>
                <a:prstDash val="solid"/>
                <a:miter/>
              </a:ln>
            </p:spPr>
            <p:txBody>
              <a:bodyPr rtlCol="0" anchor="ctr"/>
              <a:lstStyle/>
              <a:p>
                <a:endParaRPr lang="en-US"/>
              </a:p>
            </p:txBody>
          </p:sp>
        </p:grpSp>
        <p:sp>
          <p:nvSpPr>
            <p:cNvPr id="20" name="TextBox 31">
              <a:extLst>
                <a:ext uri="{FF2B5EF4-FFF2-40B4-BE49-F238E27FC236}">
                  <a16:creationId xmlns:a16="http://schemas.microsoft.com/office/drawing/2014/main" id="{E1185EE4-213B-6B49-AA12-08222BFC2482}"/>
                </a:ext>
              </a:extLst>
            </p:cNvPr>
            <p:cNvSpPr txBox="1"/>
            <p:nvPr/>
          </p:nvSpPr>
          <p:spPr>
            <a:xfrm>
              <a:off x="10289642" y="2729895"/>
              <a:ext cx="901940" cy="665540"/>
            </a:xfrm>
            <a:prstGeom prst="rect">
              <a:avLst/>
            </a:prstGeom>
            <a:noFill/>
          </p:spPr>
          <p:txBody>
            <a:bodyPr wrap="square" rtlCol="0">
              <a:spAutoFit/>
            </a:bodyPr>
            <a:lstStyle>
              <a:defPPr>
                <a:defRPr lang="en-US"/>
              </a:defPPr>
              <a:lvl1pPr algn="ctr">
                <a:defRPr sz="2000" b="1"/>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400" dirty="0">
                  <a:latin typeface="Arial" panose="020B0604020202020204" pitchFamily="34" charset="0"/>
                  <a:cs typeface="Arial" panose="020B0604020202020204" pitchFamily="34" charset="0"/>
                </a:rPr>
                <a:t>02</a:t>
              </a:r>
            </a:p>
          </p:txBody>
        </p:sp>
        <p:sp>
          <p:nvSpPr>
            <p:cNvPr id="21" name="TextBox 20">
              <a:extLst>
                <a:ext uri="{FF2B5EF4-FFF2-40B4-BE49-F238E27FC236}">
                  <a16:creationId xmlns:a16="http://schemas.microsoft.com/office/drawing/2014/main" id="{20CFACEE-390B-1734-D2EE-21BD2F696A20}"/>
                </a:ext>
              </a:extLst>
            </p:cNvPr>
            <p:cNvSpPr txBox="1"/>
            <p:nvPr/>
          </p:nvSpPr>
          <p:spPr>
            <a:xfrm>
              <a:off x="7301430" y="2305994"/>
              <a:ext cx="2681469" cy="1176064"/>
            </a:xfrm>
            <a:prstGeom prst="rect">
              <a:avLst/>
            </a:prstGeom>
            <a:noFill/>
            <a:ln>
              <a:noFill/>
            </a:ln>
          </p:spPr>
          <p:txBody>
            <a:bodyPr wrap="square" rtlCol="0">
              <a:spAutoFit/>
            </a:bodyPr>
            <a:lstStyle/>
            <a:p>
              <a:pPr algn="ctr" rtl="1">
                <a:lnSpc>
                  <a:spcPct val="115000"/>
                </a:lnSpc>
              </a:pPr>
              <a:r>
                <a:rPr lang="ar-EG" sz="1400" b="1" dirty="0">
                  <a:latin typeface="Times New Roman" panose="02020603050405020304" pitchFamily="18" charset="0"/>
                  <a:ea typeface="Calibri" panose="020F0502020204030204" pitchFamily="34" charset="0"/>
                  <a:cs typeface="Adobe Arabic" panose="02040503050201020203" pitchFamily="18" charset="-78"/>
                </a:rPr>
                <a:t>القيادة الديمقراطية </a:t>
              </a:r>
              <a:r>
                <a:rPr lang="en-US" sz="1400" b="1" dirty="0">
                  <a:latin typeface="Times New Roman" panose="02020603050405020304" pitchFamily="18" charset="0"/>
                  <a:ea typeface="Calibri" panose="020F0502020204030204" pitchFamily="34" charset="0"/>
                  <a:cs typeface="Adobe Arabic" panose="02040503050201020203" pitchFamily="18" charset="-78"/>
                </a:rPr>
                <a:t>(Democratic/Participative Leadership):</a:t>
              </a:r>
            </a:p>
          </p:txBody>
        </p:sp>
      </p:grpSp>
    </p:spTree>
    <p:extLst>
      <p:ext uri="{BB962C8B-B14F-4D97-AF65-F5344CB8AC3E}">
        <p14:creationId xmlns:p14="http://schemas.microsoft.com/office/powerpoint/2010/main" val="20929388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fade">
                                      <p:cBhvr>
                                        <p:cTn id="14" dur="1000"/>
                                        <p:tgtEl>
                                          <p:spTgt spid="15"/>
                                        </p:tgtEl>
                                      </p:cBhvr>
                                    </p:animEffect>
                                    <p:anim calcmode="lin" valueType="num">
                                      <p:cBhvr>
                                        <p:cTn id="15" dur="1000" fill="hold"/>
                                        <p:tgtEl>
                                          <p:spTgt spid="15"/>
                                        </p:tgtEl>
                                        <p:attrNameLst>
                                          <p:attrName>ppt_x</p:attrName>
                                        </p:attrNameLst>
                                      </p:cBhvr>
                                      <p:tavLst>
                                        <p:tav tm="0">
                                          <p:val>
                                            <p:strVal val="#ppt_x"/>
                                          </p:val>
                                        </p:tav>
                                        <p:tav tm="100000">
                                          <p:val>
                                            <p:strVal val="#ppt_x"/>
                                          </p:val>
                                        </p:tav>
                                      </p:tavLst>
                                    </p:anim>
                                    <p:anim calcmode="lin" valueType="num">
                                      <p:cBhvr>
                                        <p:cTn id="16"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fade">
                                      <p:cBhvr>
                                        <p:cTn id="21" dur="1000"/>
                                        <p:tgtEl>
                                          <p:spTgt spid="16"/>
                                        </p:tgtEl>
                                      </p:cBhvr>
                                    </p:animEffect>
                                    <p:anim calcmode="lin" valueType="num">
                                      <p:cBhvr>
                                        <p:cTn id="22" dur="1000" fill="hold"/>
                                        <p:tgtEl>
                                          <p:spTgt spid="16"/>
                                        </p:tgtEl>
                                        <p:attrNameLst>
                                          <p:attrName>ppt_x</p:attrName>
                                        </p:attrNameLst>
                                      </p:cBhvr>
                                      <p:tavLst>
                                        <p:tav tm="0">
                                          <p:val>
                                            <p:strVal val="#ppt_x"/>
                                          </p:val>
                                        </p:tav>
                                        <p:tav tm="100000">
                                          <p:val>
                                            <p:strVal val="#ppt_x"/>
                                          </p:val>
                                        </p:tav>
                                      </p:tavLst>
                                    </p:anim>
                                    <p:anim calcmode="lin" valueType="num">
                                      <p:cBhvr>
                                        <p:cTn id="23"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fade">
                                      <p:cBhvr>
                                        <p:cTn id="28" dur="1000"/>
                                        <p:tgtEl>
                                          <p:spTgt spid="17"/>
                                        </p:tgtEl>
                                      </p:cBhvr>
                                    </p:animEffect>
                                    <p:anim calcmode="lin" valueType="num">
                                      <p:cBhvr>
                                        <p:cTn id="29" dur="1000" fill="hold"/>
                                        <p:tgtEl>
                                          <p:spTgt spid="17"/>
                                        </p:tgtEl>
                                        <p:attrNameLst>
                                          <p:attrName>ppt_x</p:attrName>
                                        </p:attrNameLst>
                                      </p:cBhvr>
                                      <p:tavLst>
                                        <p:tav tm="0">
                                          <p:val>
                                            <p:strVal val="#ppt_x"/>
                                          </p:val>
                                        </p:tav>
                                        <p:tav tm="100000">
                                          <p:val>
                                            <p:strVal val="#ppt_x"/>
                                          </p:val>
                                        </p:tav>
                                      </p:tavLst>
                                    </p:anim>
                                    <p:anim calcmode="lin" valueType="num">
                                      <p:cBhvr>
                                        <p:cTn id="30"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P spid="17"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أساليب القيادة المختلفة</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14" name="TextBox 13">
            <a:extLst>
              <a:ext uri="{FF2B5EF4-FFF2-40B4-BE49-F238E27FC236}">
                <a16:creationId xmlns:a16="http://schemas.microsoft.com/office/drawing/2014/main" id="{9BBEDA8E-EAD8-520B-19C3-5848A0B08C06}"/>
              </a:ext>
            </a:extLst>
          </p:cNvPr>
          <p:cNvSpPr txBox="1"/>
          <p:nvPr/>
        </p:nvSpPr>
        <p:spPr>
          <a:xfrm>
            <a:off x="1260389" y="3166005"/>
            <a:ext cx="9783213" cy="1154162"/>
          </a:xfrm>
          <a:prstGeom prst="rect">
            <a:avLst/>
          </a:prstGeom>
          <a:noFill/>
        </p:spPr>
        <p:txBody>
          <a:bodyPr wrap="square">
            <a:spAutoFit/>
          </a:bodyPr>
          <a:lstStyle/>
          <a:p>
            <a:pPr marL="342900" lvl="0" indent="-342900" algn="just" rtl="1">
              <a:lnSpc>
                <a:spcPct val="150000"/>
              </a:lnSpc>
              <a:spcAft>
                <a:spcPts val="800"/>
              </a:spcAft>
              <a:buSzPct val="150000"/>
              <a:buBlip>
                <a:blip r:embed="rId2"/>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الوصف: القائد يتخذ القرارات بشكل منفرد ويوجه الفريق بتعليمات واضحة دون إشراكهم في القرار. يركز على السيطرة والنتائج السريعة</a:t>
            </a: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a:t>
            </a:r>
          </a:p>
        </p:txBody>
      </p:sp>
      <p:sp>
        <p:nvSpPr>
          <p:cNvPr id="15" name="TextBox 14">
            <a:extLst>
              <a:ext uri="{FF2B5EF4-FFF2-40B4-BE49-F238E27FC236}">
                <a16:creationId xmlns:a16="http://schemas.microsoft.com/office/drawing/2014/main" id="{25FB150F-60B3-285B-6861-74BF0B6E96AF}"/>
              </a:ext>
            </a:extLst>
          </p:cNvPr>
          <p:cNvSpPr txBox="1"/>
          <p:nvPr/>
        </p:nvSpPr>
        <p:spPr>
          <a:xfrm>
            <a:off x="883774" y="4343788"/>
            <a:ext cx="10159827" cy="600164"/>
          </a:xfrm>
          <a:prstGeom prst="rect">
            <a:avLst/>
          </a:prstGeom>
          <a:noFill/>
        </p:spPr>
        <p:txBody>
          <a:bodyPr wrap="square">
            <a:spAutoFit/>
          </a:bodyPr>
          <a:lstStyle/>
          <a:p>
            <a:pPr marL="342900" lvl="0" indent="-342900" algn="just" rtl="1">
              <a:lnSpc>
                <a:spcPct val="150000"/>
              </a:lnSpc>
              <a:spcAft>
                <a:spcPts val="800"/>
              </a:spcAft>
              <a:buSzPct val="150000"/>
              <a:buBlip>
                <a:blip r:embed="rId2"/>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السمات: سلطة مركزية، قرارات سريعة، توجيه مباشر</a:t>
            </a: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a:t>
            </a:r>
          </a:p>
        </p:txBody>
      </p:sp>
      <p:sp>
        <p:nvSpPr>
          <p:cNvPr id="16" name="TextBox 15">
            <a:extLst>
              <a:ext uri="{FF2B5EF4-FFF2-40B4-BE49-F238E27FC236}">
                <a16:creationId xmlns:a16="http://schemas.microsoft.com/office/drawing/2014/main" id="{1E4D3B1F-1EAF-82D1-6E42-9339E3BF3CFE}"/>
              </a:ext>
            </a:extLst>
          </p:cNvPr>
          <p:cNvSpPr txBox="1"/>
          <p:nvPr/>
        </p:nvSpPr>
        <p:spPr>
          <a:xfrm>
            <a:off x="883774" y="5108439"/>
            <a:ext cx="10159827" cy="600164"/>
          </a:xfrm>
          <a:prstGeom prst="rect">
            <a:avLst/>
          </a:prstGeom>
          <a:noFill/>
        </p:spPr>
        <p:txBody>
          <a:bodyPr wrap="square">
            <a:spAutoFit/>
          </a:bodyPr>
          <a:lstStyle/>
          <a:p>
            <a:pPr marL="342900" lvl="0" indent="-342900" algn="just" rtl="1">
              <a:lnSpc>
                <a:spcPct val="150000"/>
              </a:lnSpc>
              <a:spcAft>
                <a:spcPts val="800"/>
              </a:spcAft>
              <a:buSzPct val="150000"/>
              <a:buBlip>
                <a:blip r:embed="rId2"/>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مثال: مدير مصنع يصدر تعليمات محددة للعمال لتطبيق إجراءات سلامة جديدة خلال أزمة، دون مناقشة</a:t>
            </a: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a:t>
            </a:r>
          </a:p>
        </p:txBody>
      </p:sp>
      <p:sp>
        <p:nvSpPr>
          <p:cNvPr id="17" name="TextBox 16">
            <a:extLst>
              <a:ext uri="{FF2B5EF4-FFF2-40B4-BE49-F238E27FC236}">
                <a16:creationId xmlns:a16="http://schemas.microsoft.com/office/drawing/2014/main" id="{D5F8E2F3-6858-7774-8C10-5A912D679BDE}"/>
              </a:ext>
            </a:extLst>
          </p:cNvPr>
          <p:cNvSpPr txBox="1"/>
          <p:nvPr/>
        </p:nvSpPr>
        <p:spPr>
          <a:xfrm>
            <a:off x="883774" y="5922998"/>
            <a:ext cx="10159827" cy="600164"/>
          </a:xfrm>
          <a:prstGeom prst="rect">
            <a:avLst/>
          </a:prstGeom>
          <a:noFill/>
        </p:spPr>
        <p:txBody>
          <a:bodyPr wrap="square">
            <a:spAutoFit/>
          </a:bodyPr>
          <a:lstStyle/>
          <a:p>
            <a:pPr marL="342900" lvl="0" indent="-342900" algn="just" rtl="1">
              <a:lnSpc>
                <a:spcPct val="150000"/>
              </a:lnSpc>
              <a:spcAft>
                <a:spcPts val="800"/>
              </a:spcAft>
              <a:buSzPct val="150000"/>
              <a:buBlip>
                <a:blip r:embed="rId2"/>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المناسبة: مواقف طارئة أو فرق قليلة الخبرة</a:t>
            </a: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a:t>
            </a:r>
          </a:p>
        </p:txBody>
      </p:sp>
      <p:grpSp>
        <p:nvGrpSpPr>
          <p:cNvPr id="25" name="Group 24">
            <a:extLst>
              <a:ext uri="{FF2B5EF4-FFF2-40B4-BE49-F238E27FC236}">
                <a16:creationId xmlns:a16="http://schemas.microsoft.com/office/drawing/2014/main" id="{4060170D-60E3-DC1F-8F96-414AF7E2E89D}"/>
              </a:ext>
            </a:extLst>
          </p:cNvPr>
          <p:cNvGrpSpPr/>
          <p:nvPr/>
        </p:nvGrpSpPr>
        <p:grpSpPr>
          <a:xfrm>
            <a:off x="8125909" y="1905274"/>
            <a:ext cx="2917692" cy="944918"/>
            <a:chOff x="6996785" y="4108429"/>
            <a:chExt cx="4206171" cy="1362201"/>
          </a:xfrm>
        </p:grpSpPr>
        <p:grpSp>
          <p:nvGrpSpPr>
            <p:cNvPr id="26" name="Group 25">
              <a:extLst>
                <a:ext uri="{FF2B5EF4-FFF2-40B4-BE49-F238E27FC236}">
                  <a16:creationId xmlns:a16="http://schemas.microsoft.com/office/drawing/2014/main" id="{08BB3473-D08C-A666-59E2-16D15C982E4C}"/>
                </a:ext>
              </a:extLst>
            </p:cNvPr>
            <p:cNvGrpSpPr/>
            <p:nvPr/>
          </p:nvGrpSpPr>
          <p:grpSpPr>
            <a:xfrm flipH="1">
              <a:off x="7071546" y="4108429"/>
              <a:ext cx="4131410" cy="1362201"/>
              <a:chOff x="529378" y="656101"/>
              <a:chExt cx="4131410" cy="1362201"/>
            </a:xfrm>
          </p:grpSpPr>
          <p:sp>
            <p:nvSpPr>
              <p:cNvPr id="29" name="Freeform: Shape 28">
                <a:extLst>
                  <a:ext uri="{FF2B5EF4-FFF2-40B4-BE49-F238E27FC236}">
                    <a16:creationId xmlns:a16="http://schemas.microsoft.com/office/drawing/2014/main" id="{2C5FE1B6-22EC-BD00-2B17-D4E3DD6E77C1}"/>
                  </a:ext>
                </a:extLst>
              </p:cNvPr>
              <p:cNvSpPr/>
              <p:nvPr/>
            </p:nvSpPr>
            <p:spPr>
              <a:xfrm>
                <a:off x="529378" y="656101"/>
                <a:ext cx="1294702" cy="1362201"/>
              </a:xfrm>
              <a:custGeom>
                <a:avLst/>
                <a:gdLst>
                  <a:gd name="connsiteX0" fmla="*/ 1294703 w 1294702"/>
                  <a:gd name="connsiteY0" fmla="*/ 1362202 h 1362201"/>
                  <a:gd name="connsiteX1" fmla="*/ 189114 w 1294702"/>
                  <a:gd name="connsiteY1" fmla="*/ 1362202 h 1362201"/>
                  <a:gd name="connsiteX2" fmla="*/ 0 w 1294702"/>
                  <a:gd name="connsiteY2" fmla="*/ 1173088 h 1362201"/>
                  <a:gd name="connsiteX3" fmla="*/ 0 w 1294702"/>
                  <a:gd name="connsiteY3" fmla="*/ 189114 h 1362201"/>
                  <a:gd name="connsiteX4" fmla="*/ 189114 w 1294702"/>
                  <a:gd name="connsiteY4" fmla="*/ 0 h 1362201"/>
                  <a:gd name="connsiteX5" fmla="*/ 1003758 w 1294702"/>
                  <a:gd name="connsiteY5" fmla="*/ 0 h 1362201"/>
                  <a:gd name="connsiteX6" fmla="*/ 1294703 w 1294702"/>
                  <a:gd name="connsiteY6" fmla="*/ 1362202 h 1362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94702" h="1362201">
                    <a:moveTo>
                      <a:pt x="1294703" y="1362202"/>
                    </a:moveTo>
                    <a:lnTo>
                      <a:pt x="189114" y="1362202"/>
                    </a:lnTo>
                    <a:cubicBezTo>
                      <a:pt x="84665" y="1362202"/>
                      <a:pt x="0" y="1277537"/>
                      <a:pt x="0" y="1173088"/>
                    </a:cubicBezTo>
                    <a:lnTo>
                      <a:pt x="0" y="189114"/>
                    </a:lnTo>
                    <a:cubicBezTo>
                      <a:pt x="0" y="84665"/>
                      <a:pt x="84665" y="0"/>
                      <a:pt x="189114" y="0"/>
                    </a:cubicBezTo>
                    <a:lnTo>
                      <a:pt x="1003758" y="0"/>
                    </a:lnTo>
                    <a:lnTo>
                      <a:pt x="1294703" y="1362202"/>
                    </a:lnTo>
                    <a:close/>
                  </a:path>
                </a:pathLst>
              </a:custGeom>
              <a:solidFill>
                <a:srgbClr val="3D8E92"/>
              </a:solidFill>
              <a:ln w="29045" cap="flat">
                <a:noFill/>
                <a:prstDash val="solid"/>
                <a:miter/>
              </a:ln>
            </p:spPr>
            <p:txBody>
              <a:bodyPr rtlCol="0" anchor="ctr"/>
              <a:lstStyle/>
              <a:p>
                <a:endParaRPr lang="en-US"/>
              </a:p>
            </p:txBody>
          </p:sp>
          <p:sp>
            <p:nvSpPr>
              <p:cNvPr id="30" name="Freeform: Shape 29">
                <a:extLst>
                  <a:ext uri="{FF2B5EF4-FFF2-40B4-BE49-F238E27FC236}">
                    <a16:creationId xmlns:a16="http://schemas.microsoft.com/office/drawing/2014/main" id="{85B6E75C-8E92-E4F9-65AD-257DEDD59099}"/>
                  </a:ext>
                </a:extLst>
              </p:cNvPr>
              <p:cNvSpPr/>
              <p:nvPr/>
            </p:nvSpPr>
            <p:spPr>
              <a:xfrm>
                <a:off x="1533136" y="656101"/>
                <a:ext cx="3127652" cy="1362201"/>
              </a:xfrm>
              <a:custGeom>
                <a:avLst/>
                <a:gdLst>
                  <a:gd name="connsiteX0" fmla="*/ 3127653 w 3127652"/>
                  <a:gd name="connsiteY0" fmla="*/ 1362202 h 1362201"/>
                  <a:gd name="connsiteX1" fmla="*/ 290944 w 3127652"/>
                  <a:gd name="connsiteY1" fmla="*/ 1362202 h 1362201"/>
                  <a:gd name="connsiteX2" fmla="*/ 0 w 3127652"/>
                  <a:gd name="connsiteY2" fmla="*/ 0 h 1362201"/>
                  <a:gd name="connsiteX3" fmla="*/ 2836708 w 3127652"/>
                  <a:gd name="connsiteY3" fmla="*/ 0 h 1362201"/>
                  <a:gd name="connsiteX4" fmla="*/ 3127653 w 3127652"/>
                  <a:gd name="connsiteY4" fmla="*/ 1362202 h 13622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7652" h="1362201">
                    <a:moveTo>
                      <a:pt x="3127653" y="1362202"/>
                    </a:moveTo>
                    <a:lnTo>
                      <a:pt x="290944" y="1362202"/>
                    </a:lnTo>
                    <a:lnTo>
                      <a:pt x="0" y="0"/>
                    </a:lnTo>
                    <a:lnTo>
                      <a:pt x="2836708" y="0"/>
                    </a:lnTo>
                    <a:lnTo>
                      <a:pt x="3127653" y="1362202"/>
                    </a:lnTo>
                    <a:close/>
                  </a:path>
                </a:pathLst>
              </a:custGeom>
              <a:solidFill>
                <a:srgbClr val="FFFFFF"/>
              </a:solidFill>
              <a:ln w="29045" cap="flat">
                <a:solidFill>
                  <a:srgbClr val="3D8E92"/>
                </a:solid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8B0BA86E-E2AF-B0A1-AC52-E5982ED8DFBD}"/>
                  </a:ext>
                </a:extLst>
              </p:cNvPr>
              <p:cNvSpPr/>
              <p:nvPr/>
            </p:nvSpPr>
            <p:spPr>
              <a:xfrm>
                <a:off x="1533136" y="656101"/>
                <a:ext cx="523699" cy="1362201"/>
              </a:xfrm>
              <a:custGeom>
                <a:avLst/>
                <a:gdLst>
                  <a:gd name="connsiteX0" fmla="*/ 0 w 523699"/>
                  <a:gd name="connsiteY0" fmla="*/ 0 h 1362201"/>
                  <a:gd name="connsiteX1" fmla="*/ 523700 w 523699"/>
                  <a:gd name="connsiteY1" fmla="*/ 1362202 h 1362201"/>
                  <a:gd name="connsiteX2" fmla="*/ 290944 w 523699"/>
                  <a:gd name="connsiteY2" fmla="*/ 1362202 h 1362201"/>
                  <a:gd name="connsiteX3" fmla="*/ 0 w 523699"/>
                  <a:gd name="connsiteY3" fmla="*/ 0 h 1362201"/>
                </a:gdLst>
                <a:ahLst/>
                <a:cxnLst>
                  <a:cxn ang="0">
                    <a:pos x="connsiteX0" y="connsiteY0"/>
                  </a:cxn>
                  <a:cxn ang="0">
                    <a:pos x="connsiteX1" y="connsiteY1"/>
                  </a:cxn>
                  <a:cxn ang="0">
                    <a:pos x="connsiteX2" y="connsiteY2"/>
                  </a:cxn>
                  <a:cxn ang="0">
                    <a:pos x="connsiteX3" y="connsiteY3"/>
                  </a:cxn>
                </a:cxnLst>
                <a:rect l="l" t="t" r="r" b="b"/>
                <a:pathLst>
                  <a:path w="523699" h="1362201">
                    <a:moveTo>
                      <a:pt x="0" y="0"/>
                    </a:moveTo>
                    <a:lnTo>
                      <a:pt x="523700" y="1362202"/>
                    </a:lnTo>
                    <a:lnTo>
                      <a:pt x="290944" y="1362202"/>
                    </a:lnTo>
                    <a:lnTo>
                      <a:pt x="0" y="0"/>
                    </a:lnTo>
                    <a:close/>
                  </a:path>
                </a:pathLst>
              </a:custGeom>
              <a:solidFill>
                <a:srgbClr val="9ACCCE"/>
              </a:solidFill>
              <a:ln w="29045" cap="flat">
                <a:noFill/>
                <a:prstDash val="solid"/>
                <a:miter/>
              </a:ln>
            </p:spPr>
            <p:txBody>
              <a:bodyPr rtlCol="0" anchor="ctr"/>
              <a:lstStyle/>
              <a:p>
                <a:endParaRPr lang="en-US"/>
              </a:p>
            </p:txBody>
          </p:sp>
        </p:grpSp>
        <p:sp>
          <p:nvSpPr>
            <p:cNvPr id="27" name="TextBox 26">
              <a:extLst>
                <a:ext uri="{FF2B5EF4-FFF2-40B4-BE49-F238E27FC236}">
                  <a16:creationId xmlns:a16="http://schemas.microsoft.com/office/drawing/2014/main" id="{8C1246BF-8134-3FAC-E8FD-6AB0EB6888A1}"/>
                </a:ext>
              </a:extLst>
            </p:cNvPr>
            <p:cNvSpPr txBox="1"/>
            <p:nvPr/>
          </p:nvSpPr>
          <p:spPr>
            <a:xfrm>
              <a:off x="10199197" y="4688346"/>
              <a:ext cx="958885" cy="665540"/>
            </a:xfrm>
            <a:prstGeom prst="rect">
              <a:avLst/>
            </a:prstGeom>
            <a:noFill/>
          </p:spPr>
          <p:txBody>
            <a:bodyPr wrap="square" rtlCol="0">
              <a:spAutoFit/>
            </a:bodyPr>
            <a:lstStyle>
              <a:defPPr>
                <a:defRPr lang="en-US"/>
              </a:defPPr>
              <a:lvl1pPr algn="ctr">
                <a:defRPr sz="2000" b="1"/>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400" dirty="0">
                  <a:solidFill>
                    <a:schemeClr val="bg1"/>
                  </a:solidFill>
                  <a:latin typeface="Arial" panose="020B0604020202020204" pitchFamily="34" charset="0"/>
                  <a:cs typeface="Arial" panose="020B0604020202020204" pitchFamily="34" charset="0"/>
                </a:rPr>
                <a:t>03</a:t>
              </a:r>
            </a:p>
          </p:txBody>
        </p:sp>
        <p:sp>
          <p:nvSpPr>
            <p:cNvPr id="28" name="TextBox 27">
              <a:extLst>
                <a:ext uri="{FF2B5EF4-FFF2-40B4-BE49-F238E27FC236}">
                  <a16:creationId xmlns:a16="http://schemas.microsoft.com/office/drawing/2014/main" id="{798EF719-07AA-94A5-AFE7-203821CDA5DA}"/>
                </a:ext>
              </a:extLst>
            </p:cNvPr>
            <p:cNvSpPr txBox="1"/>
            <p:nvPr/>
          </p:nvSpPr>
          <p:spPr>
            <a:xfrm>
              <a:off x="6996785" y="4228271"/>
              <a:ext cx="3100293" cy="1176065"/>
            </a:xfrm>
            <a:prstGeom prst="rect">
              <a:avLst/>
            </a:prstGeom>
            <a:noFill/>
            <a:ln>
              <a:noFill/>
            </a:ln>
          </p:spPr>
          <p:txBody>
            <a:bodyPr wrap="square" rtlCol="0">
              <a:spAutoFit/>
            </a:bodyPr>
            <a:lstStyle/>
            <a:p>
              <a:pPr algn="ctr" rtl="1">
                <a:lnSpc>
                  <a:spcPct val="115000"/>
                </a:lnSpc>
              </a:pPr>
              <a:r>
                <a:rPr lang="ar-EG" sz="1400" b="1" dirty="0">
                  <a:latin typeface="Times New Roman" panose="02020603050405020304" pitchFamily="18" charset="0"/>
                  <a:ea typeface="Calibri" panose="020F0502020204030204" pitchFamily="34" charset="0"/>
                  <a:cs typeface="Adobe Arabic" panose="02040503050201020203" pitchFamily="18" charset="-78"/>
                </a:rPr>
                <a:t>القيادة التوجيهية </a:t>
              </a:r>
              <a:r>
                <a:rPr lang="en-US" sz="1400" b="1" dirty="0">
                  <a:latin typeface="Times New Roman" panose="02020603050405020304" pitchFamily="18" charset="0"/>
                  <a:ea typeface="Calibri" panose="020F0502020204030204" pitchFamily="34" charset="0"/>
                  <a:cs typeface="Adobe Arabic" panose="02040503050201020203" pitchFamily="18" charset="-78"/>
                </a:rPr>
                <a:t>(Directive/Autocratic Leadership):</a:t>
              </a:r>
            </a:p>
          </p:txBody>
        </p:sp>
      </p:grpSp>
    </p:spTree>
    <p:extLst>
      <p:ext uri="{BB962C8B-B14F-4D97-AF65-F5344CB8AC3E}">
        <p14:creationId xmlns:p14="http://schemas.microsoft.com/office/powerpoint/2010/main" val="38775902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fade">
                                      <p:cBhvr>
                                        <p:cTn id="14" dur="1000"/>
                                        <p:tgtEl>
                                          <p:spTgt spid="15"/>
                                        </p:tgtEl>
                                      </p:cBhvr>
                                    </p:animEffect>
                                    <p:anim calcmode="lin" valueType="num">
                                      <p:cBhvr>
                                        <p:cTn id="15" dur="1000" fill="hold"/>
                                        <p:tgtEl>
                                          <p:spTgt spid="15"/>
                                        </p:tgtEl>
                                        <p:attrNameLst>
                                          <p:attrName>ppt_x</p:attrName>
                                        </p:attrNameLst>
                                      </p:cBhvr>
                                      <p:tavLst>
                                        <p:tav tm="0">
                                          <p:val>
                                            <p:strVal val="#ppt_x"/>
                                          </p:val>
                                        </p:tav>
                                        <p:tav tm="100000">
                                          <p:val>
                                            <p:strVal val="#ppt_x"/>
                                          </p:val>
                                        </p:tav>
                                      </p:tavLst>
                                    </p:anim>
                                    <p:anim calcmode="lin" valueType="num">
                                      <p:cBhvr>
                                        <p:cTn id="16"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fade">
                                      <p:cBhvr>
                                        <p:cTn id="21" dur="1000"/>
                                        <p:tgtEl>
                                          <p:spTgt spid="16"/>
                                        </p:tgtEl>
                                      </p:cBhvr>
                                    </p:animEffect>
                                    <p:anim calcmode="lin" valueType="num">
                                      <p:cBhvr>
                                        <p:cTn id="22" dur="1000" fill="hold"/>
                                        <p:tgtEl>
                                          <p:spTgt spid="16"/>
                                        </p:tgtEl>
                                        <p:attrNameLst>
                                          <p:attrName>ppt_x</p:attrName>
                                        </p:attrNameLst>
                                      </p:cBhvr>
                                      <p:tavLst>
                                        <p:tav tm="0">
                                          <p:val>
                                            <p:strVal val="#ppt_x"/>
                                          </p:val>
                                        </p:tav>
                                        <p:tav tm="100000">
                                          <p:val>
                                            <p:strVal val="#ppt_x"/>
                                          </p:val>
                                        </p:tav>
                                      </p:tavLst>
                                    </p:anim>
                                    <p:anim calcmode="lin" valueType="num">
                                      <p:cBhvr>
                                        <p:cTn id="23"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fade">
                                      <p:cBhvr>
                                        <p:cTn id="28" dur="1000"/>
                                        <p:tgtEl>
                                          <p:spTgt spid="17"/>
                                        </p:tgtEl>
                                      </p:cBhvr>
                                    </p:animEffect>
                                    <p:anim calcmode="lin" valueType="num">
                                      <p:cBhvr>
                                        <p:cTn id="29" dur="1000" fill="hold"/>
                                        <p:tgtEl>
                                          <p:spTgt spid="17"/>
                                        </p:tgtEl>
                                        <p:attrNameLst>
                                          <p:attrName>ppt_x</p:attrName>
                                        </p:attrNameLst>
                                      </p:cBhvr>
                                      <p:tavLst>
                                        <p:tav tm="0">
                                          <p:val>
                                            <p:strVal val="#ppt_x"/>
                                          </p:val>
                                        </p:tav>
                                        <p:tav tm="100000">
                                          <p:val>
                                            <p:strVal val="#ppt_x"/>
                                          </p:val>
                                        </p:tav>
                                      </p:tavLst>
                                    </p:anim>
                                    <p:anim calcmode="lin" valueType="num">
                                      <p:cBhvr>
                                        <p:cTn id="30"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P spid="17"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أساليب القيادة المختلفة</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14" name="TextBox 13">
            <a:extLst>
              <a:ext uri="{FF2B5EF4-FFF2-40B4-BE49-F238E27FC236}">
                <a16:creationId xmlns:a16="http://schemas.microsoft.com/office/drawing/2014/main" id="{9BBEDA8E-EAD8-520B-19C3-5848A0B08C06}"/>
              </a:ext>
            </a:extLst>
          </p:cNvPr>
          <p:cNvSpPr txBox="1"/>
          <p:nvPr/>
        </p:nvSpPr>
        <p:spPr>
          <a:xfrm>
            <a:off x="1260389" y="3166005"/>
            <a:ext cx="9783213" cy="1154162"/>
          </a:xfrm>
          <a:prstGeom prst="rect">
            <a:avLst/>
          </a:prstGeom>
          <a:noFill/>
        </p:spPr>
        <p:txBody>
          <a:bodyPr wrap="square">
            <a:spAutoFit/>
          </a:bodyPr>
          <a:lstStyle/>
          <a:p>
            <a:pPr marL="342900" indent="-342900" algn="just" rtl="1">
              <a:lnSpc>
                <a:spcPct val="150000"/>
              </a:lnSpc>
              <a:spcAft>
                <a:spcPts val="800"/>
              </a:spcAft>
              <a:buSzPct val="15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الوصف: يضع القائد احتياجات الفريق والمؤسسة فوق مصالحه الشخصية، ويُركّز على تمكين الموظفين ودعمهم لتحقيق إمكاناتهم</a:t>
            </a: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a:t>
            </a:r>
          </a:p>
        </p:txBody>
      </p:sp>
      <p:sp>
        <p:nvSpPr>
          <p:cNvPr id="15" name="TextBox 14">
            <a:extLst>
              <a:ext uri="{FF2B5EF4-FFF2-40B4-BE49-F238E27FC236}">
                <a16:creationId xmlns:a16="http://schemas.microsoft.com/office/drawing/2014/main" id="{25FB150F-60B3-285B-6861-74BF0B6E96AF}"/>
              </a:ext>
            </a:extLst>
          </p:cNvPr>
          <p:cNvSpPr txBox="1"/>
          <p:nvPr/>
        </p:nvSpPr>
        <p:spPr>
          <a:xfrm>
            <a:off x="883774" y="4343788"/>
            <a:ext cx="10159827" cy="600164"/>
          </a:xfrm>
          <a:prstGeom prst="rect">
            <a:avLst/>
          </a:prstGeom>
          <a:noFill/>
        </p:spPr>
        <p:txBody>
          <a:bodyPr wrap="square">
            <a:spAutoFit/>
          </a:bodyPr>
          <a:lstStyle/>
          <a:p>
            <a:pPr marL="342900" indent="-342900" algn="just" rtl="1">
              <a:lnSpc>
                <a:spcPct val="150000"/>
              </a:lnSpc>
              <a:spcAft>
                <a:spcPts val="800"/>
              </a:spcAft>
              <a:buSzPct val="15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السمات: تواضع، دعم، تركيز على الآخرين</a:t>
            </a: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a:t>
            </a:r>
          </a:p>
        </p:txBody>
      </p:sp>
      <p:sp>
        <p:nvSpPr>
          <p:cNvPr id="16" name="TextBox 15">
            <a:extLst>
              <a:ext uri="{FF2B5EF4-FFF2-40B4-BE49-F238E27FC236}">
                <a16:creationId xmlns:a16="http://schemas.microsoft.com/office/drawing/2014/main" id="{1E4D3B1F-1EAF-82D1-6E42-9339E3BF3CFE}"/>
              </a:ext>
            </a:extLst>
          </p:cNvPr>
          <p:cNvSpPr txBox="1"/>
          <p:nvPr/>
        </p:nvSpPr>
        <p:spPr>
          <a:xfrm>
            <a:off x="883774" y="5108439"/>
            <a:ext cx="10159827" cy="600164"/>
          </a:xfrm>
          <a:prstGeom prst="rect">
            <a:avLst/>
          </a:prstGeom>
          <a:noFill/>
        </p:spPr>
        <p:txBody>
          <a:bodyPr wrap="square">
            <a:spAutoFit/>
          </a:bodyPr>
          <a:lstStyle/>
          <a:p>
            <a:pPr marL="342900" indent="-342900" algn="just" rtl="1">
              <a:lnSpc>
                <a:spcPct val="150000"/>
              </a:lnSpc>
              <a:spcAft>
                <a:spcPts val="800"/>
              </a:spcAft>
              <a:buSzPct val="15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مثال: مدير يقضي وقتاً في تدريب موظف مبتدئ لتطوير مهاراته، حتى لو استغرق ذلك وقتاً إضافياً منه</a:t>
            </a: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a:t>
            </a:r>
          </a:p>
        </p:txBody>
      </p:sp>
      <p:sp>
        <p:nvSpPr>
          <p:cNvPr id="17" name="TextBox 16">
            <a:extLst>
              <a:ext uri="{FF2B5EF4-FFF2-40B4-BE49-F238E27FC236}">
                <a16:creationId xmlns:a16="http://schemas.microsoft.com/office/drawing/2014/main" id="{D5F8E2F3-6858-7774-8C10-5A912D679BDE}"/>
              </a:ext>
            </a:extLst>
          </p:cNvPr>
          <p:cNvSpPr txBox="1"/>
          <p:nvPr/>
        </p:nvSpPr>
        <p:spPr>
          <a:xfrm>
            <a:off x="883774" y="5922998"/>
            <a:ext cx="10159827" cy="600164"/>
          </a:xfrm>
          <a:prstGeom prst="rect">
            <a:avLst/>
          </a:prstGeom>
          <a:noFill/>
        </p:spPr>
        <p:txBody>
          <a:bodyPr wrap="square">
            <a:spAutoFit/>
          </a:bodyPr>
          <a:lstStyle/>
          <a:p>
            <a:pPr marL="342900" indent="-342900" algn="just" rtl="1">
              <a:lnSpc>
                <a:spcPct val="150000"/>
              </a:lnSpc>
              <a:spcAft>
                <a:spcPts val="800"/>
              </a:spcAft>
              <a:buSzPct val="15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المناسبة: مؤسسات تهتم بالتنمية البشرية أو القيم المجتمعية</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grpSp>
        <p:nvGrpSpPr>
          <p:cNvPr id="32" name="Group 31">
            <a:extLst>
              <a:ext uri="{FF2B5EF4-FFF2-40B4-BE49-F238E27FC236}">
                <a16:creationId xmlns:a16="http://schemas.microsoft.com/office/drawing/2014/main" id="{944BB198-A2CD-1646-DF37-4DD12F71A5D1}"/>
              </a:ext>
            </a:extLst>
          </p:cNvPr>
          <p:cNvGrpSpPr/>
          <p:nvPr/>
        </p:nvGrpSpPr>
        <p:grpSpPr>
          <a:xfrm>
            <a:off x="8222369" y="1972814"/>
            <a:ext cx="2865833" cy="944919"/>
            <a:chOff x="6903595" y="5862583"/>
            <a:chExt cx="4131410" cy="1362202"/>
          </a:xfrm>
        </p:grpSpPr>
        <p:grpSp>
          <p:nvGrpSpPr>
            <p:cNvPr id="33" name="Group 32">
              <a:extLst>
                <a:ext uri="{FF2B5EF4-FFF2-40B4-BE49-F238E27FC236}">
                  <a16:creationId xmlns:a16="http://schemas.microsoft.com/office/drawing/2014/main" id="{2B531625-36B8-C6A0-9D51-22966D4B33AC}"/>
                </a:ext>
              </a:extLst>
            </p:cNvPr>
            <p:cNvGrpSpPr/>
            <p:nvPr/>
          </p:nvGrpSpPr>
          <p:grpSpPr>
            <a:xfrm flipH="1">
              <a:off x="6903595" y="5862583"/>
              <a:ext cx="4131410" cy="1362202"/>
              <a:chOff x="529378" y="656100"/>
              <a:chExt cx="4131410" cy="1362202"/>
            </a:xfrm>
          </p:grpSpPr>
          <p:sp>
            <p:nvSpPr>
              <p:cNvPr id="36" name="Freeform: Shape 35">
                <a:extLst>
                  <a:ext uri="{FF2B5EF4-FFF2-40B4-BE49-F238E27FC236}">
                    <a16:creationId xmlns:a16="http://schemas.microsoft.com/office/drawing/2014/main" id="{F9B734D8-1738-7476-29AE-ECD6FECCBCCC}"/>
                  </a:ext>
                </a:extLst>
              </p:cNvPr>
              <p:cNvSpPr/>
              <p:nvPr/>
            </p:nvSpPr>
            <p:spPr>
              <a:xfrm>
                <a:off x="529378" y="656101"/>
                <a:ext cx="1294702" cy="1362201"/>
              </a:xfrm>
              <a:custGeom>
                <a:avLst/>
                <a:gdLst>
                  <a:gd name="connsiteX0" fmla="*/ 1294703 w 1294702"/>
                  <a:gd name="connsiteY0" fmla="*/ 1362202 h 1362201"/>
                  <a:gd name="connsiteX1" fmla="*/ 189114 w 1294702"/>
                  <a:gd name="connsiteY1" fmla="*/ 1362202 h 1362201"/>
                  <a:gd name="connsiteX2" fmla="*/ 0 w 1294702"/>
                  <a:gd name="connsiteY2" fmla="*/ 1173088 h 1362201"/>
                  <a:gd name="connsiteX3" fmla="*/ 0 w 1294702"/>
                  <a:gd name="connsiteY3" fmla="*/ 189114 h 1362201"/>
                  <a:gd name="connsiteX4" fmla="*/ 189114 w 1294702"/>
                  <a:gd name="connsiteY4" fmla="*/ 0 h 1362201"/>
                  <a:gd name="connsiteX5" fmla="*/ 1003758 w 1294702"/>
                  <a:gd name="connsiteY5" fmla="*/ 0 h 1362201"/>
                  <a:gd name="connsiteX6" fmla="*/ 1294703 w 1294702"/>
                  <a:gd name="connsiteY6" fmla="*/ 1362202 h 1362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94702" h="1362201">
                    <a:moveTo>
                      <a:pt x="1294703" y="1362202"/>
                    </a:moveTo>
                    <a:lnTo>
                      <a:pt x="189114" y="1362202"/>
                    </a:lnTo>
                    <a:cubicBezTo>
                      <a:pt x="84665" y="1362202"/>
                      <a:pt x="0" y="1277537"/>
                      <a:pt x="0" y="1173088"/>
                    </a:cubicBezTo>
                    <a:lnTo>
                      <a:pt x="0" y="189114"/>
                    </a:lnTo>
                    <a:cubicBezTo>
                      <a:pt x="0" y="84665"/>
                      <a:pt x="84665" y="0"/>
                      <a:pt x="189114" y="0"/>
                    </a:cubicBezTo>
                    <a:lnTo>
                      <a:pt x="1003758" y="0"/>
                    </a:lnTo>
                    <a:lnTo>
                      <a:pt x="1294703" y="1362202"/>
                    </a:lnTo>
                    <a:close/>
                  </a:path>
                </a:pathLst>
              </a:custGeom>
              <a:solidFill>
                <a:srgbClr val="FFCC66"/>
              </a:solidFill>
              <a:ln w="29045" cap="flat">
                <a:noFill/>
                <a:prstDash val="solid"/>
                <a:miter/>
              </a:ln>
            </p:spPr>
            <p:txBody>
              <a:bodyPr rtlCol="0" anchor="ctr"/>
              <a:lstStyle/>
              <a:p>
                <a:endParaRPr lang="en-US"/>
              </a:p>
            </p:txBody>
          </p:sp>
          <p:sp>
            <p:nvSpPr>
              <p:cNvPr id="37" name="Freeform: Shape 36">
                <a:extLst>
                  <a:ext uri="{FF2B5EF4-FFF2-40B4-BE49-F238E27FC236}">
                    <a16:creationId xmlns:a16="http://schemas.microsoft.com/office/drawing/2014/main" id="{A5BF9300-27EB-3944-252A-313405EF933F}"/>
                  </a:ext>
                </a:extLst>
              </p:cNvPr>
              <p:cNvSpPr/>
              <p:nvPr/>
            </p:nvSpPr>
            <p:spPr>
              <a:xfrm>
                <a:off x="1533136" y="656100"/>
                <a:ext cx="3127652" cy="1362201"/>
              </a:xfrm>
              <a:custGeom>
                <a:avLst/>
                <a:gdLst>
                  <a:gd name="connsiteX0" fmla="*/ 3127653 w 3127652"/>
                  <a:gd name="connsiteY0" fmla="*/ 1362202 h 1362201"/>
                  <a:gd name="connsiteX1" fmla="*/ 290944 w 3127652"/>
                  <a:gd name="connsiteY1" fmla="*/ 1362202 h 1362201"/>
                  <a:gd name="connsiteX2" fmla="*/ 0 w 3127652"/>
                  <a:gd name="connsiteY2" fmla="*/ 0 h 1362201"/>
                  <a:gd name="connsiteX3" fmla="*/ 2836708 w 3127652"/>
                  <a:gd name="connsiteY3" fmla="*/ 0 h 1362201"/>
                  <a:gd name="connsiteX4" fmla="*/ 3127653 w 3127652"/>
                  <a:gd name="connsiteY4" fmla="*/ 1362202 h 13622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7652" h="1362201">
                    <a:moveTo>
                      <a:pt x="3127653" y="1362202"/>
                    </a:moveTo>
                    <a:lnTo>
                      <a:pt x="290944" y="1362202"/>
                    </a:lnTo>
                    <a:lnTo>
                      <a:pt x="0" y="0"/>
                    </a:lnTo>
                    <a:lnTo>
                      <a:pt x="2836708" y="0"/>
                    </a:lnTo>
                    <a:lnTo>
                      <a:pt x="3127653" y="1362202"/>
                    </a:lnTo>
                    <a:close/>
                  </a:path>
                </a:pathLst>
              </a:custGeom>
              <a:solidFill>
                <a:srgbClr val="FFFFFF"/>
              </a:solidFill>
              <a:ln w="29045" cap="flat">
                <a:solidFill>
                  <a:srgbClr val="FFCC66"/>
                </a:solid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124B85D7-DCD9-5183-FCEF-B19F62B1CC5A}"/>
                  </a:ext>
                </a:extLst>
              </p:cNvPr>
              <p:cNvSpPr/>
              <p:nvPr/>
            </p:nvSpPr>
            <p:spPr>
              <a:xfrm>
                <a:off x="1533136" y="656101"/>
                <a:ext cx="523699" cy="1362201"/>
              </a:xfrm>
              <a:custGeom>
                <a:avLst/>
                <a:gdLst>
                  <a:gd name="connsiteX0" fmla="*/ 0 w 523699"/>
                  <a:gd name="connsiteY0" fmla="*/ 0 h 1362201"/>
                  <a:gd name="connsiteX1" fmla="*/ 523700 w 523699"/>
                  <a:gd name="connsiteY1" fmla="*/ 1362202 h 1362201"/>
                  <a:gd name="connsiteX2" fmla="*/ 290944 w 523699"/>
                  <a:gd name="connsiteY2" fmla="*/ 1362202 h 1362201"/>
                  <a:gd name="connsiteX3" fmla="*/ 0 w 523699"/>
                  <a:gd name="connsiteY3" fmla="*/ 0 h 1362201"/>
                </a:gdLst>
                <a:ahLst/>
                <a:cxnLst>
                  <a:cxn ang="0">
                    <a:pos x="connsiteX0" y="connsiteY0"/>
                  </a:cxn>
                  <a:cxn ang="0">
                    <a:pos x="connsiteX1" y="connsiteY1"/>
                  </a:cxn>
                  <a:cxn ang="0">
                    <a:pos x="connsiteX2" y="connsiteY2"/>
                  </a:cxn>
                  <a:cxn ang="0">
                    <a:pos x="connsiteX3" y="connsiteY3"/>
                  </a:cxn>
                </a:cxnLst>
                <a:rect l="l" t="t" r="r" b="b"/>
                <a:pathLst>
                  <a:path w="523699" h="1362201">
                    <a:moveTo>
                      <a:pt x="0" y="0"/>
                    </a:moveTo>
                    <a:lnTo>
                      <a:pt x="523700" y="1362202"/>
                    </a:lnTo>
                    <a:lnTo>
                      <a:pt x="290944" y="1362202"/>
                    </a:lnTo>
                    <a:lnTo>
                      <a:pt x="0" y="0"/>
                    </a:lnTo>
                    <a:close/>
                  </a:path>
                </a:pathLst>
              </a:custGeom>
              <a:solidFill>
                <a:srgbClr val="FFBA2F"/>
              </a:solidFill>
              <a:ln w="29045" cap="flat">
                <a:noFill/>
                <a:prstDash val="solid"/>
                <a:miter/>
              </a:ln>
            </p:spPr>
            <p:txBody>
              <a:bodyPr rtlCol="0" anchor="ctr"/>
              <a:lstStyle/>
              <a:p>
                <a:endParaRPr lang="en-US"/>
              </a:p>
            </p:txBody>
          </p:sp>
        </p:grpSp>
        <p:sp>
          <p:nvSpPr>
            <p:cNvPr id="34" name="TextBox 31">
              <a:extLst>
                <a:ext uri="{FF2B5EF4-FFF2-40B4-BE49-F238E27FC236}">
                  <a16:creationId xmlns:a16="http://schemas.microsoft.com/office/drawing/2014/main" id="{28EF1559-7EC0-717C-65B3-7DBE5F62B75E}"/>
                </a:ext>
              </a:extLst>
            </p:cNvPr>
            <p:cNvSpPr txBox="1"/>
            <p:nvPr/>
          </p:nvSpPr>
          <p:spPr>
            <a:xfrm>
              <a:off x="10031246" y="6396335"/>
              <a:ext cx="909945" cy="665540"/>
            </a:xfrm>
            <a:prstGeom prst="rect">
              <a:avLst/>
            </a:prstGeom>
            <a:noFill/>
          </p:spPr>
          <p:txBody>
            <a:bodyPr wrap="square" rtlCol="0">
              <a:spAutoFit/>
            </a:bodyPr>
            <a:lstStyle>
              <a:defPPr>
                <a:defRPr lang="en-US"/>
              </a:defPPr>
              <a:lvl1pPr algn="ctr">
                <a:defRPr sz="2000" b="1"/>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400" dirty="0">
                  <a:latin typeface="Arial" panose="020B0604020202020204" pitchFamily="34" charset="0"/>
                  <a:cs typeface="Arial" panose="020B0604020202020204" pitchFamily="34" charset="0"/>
                </a:rPr>
                <a:t>04</a:t>
              </a:r>
            </a:p>
          </p:txBody>
        </p:sp>
        <p:sp>
          <p:nvSpPr>
            <p:cNvPr id="35" name="TextBox 34">
              <a:extLst>
                <a:ext uri="{FF2B5EF4-FFF2-40B4-BE49-F238E27FC236}">
                  <a16:creationId xmlns:a16="http://schemas.microsoft.com/office/drawing/2014/main" id="{1958C025-CD78-433D-BEB2-BE3393698780}"/>
                </a:ext>
              </a:extLst>
            </p:cNvPr>
            <p:cNvSpPr txBox="1"/>
            <p:nvPr/>
          </p:nvSpPr>
          <p:spPr>
            <a:xfrm>
              <a:off x="7284089" y="6130855"/>
              <a:ext cx="2386533" cy="818892"/>
            </a:xfrm>
            <a:prstGeom prst="rect">
              <a:avLst/>
            </a:prstGeom>
            <a:noFill/>
            <a:ln>
              <a:noFill/>
            </a:ln>
          </p:spPr>
          <p:txBody>
            <a:bodyPr wrap="square" rtlCol="0">
              <a:spAutoFit/>
            </a:bodyPr>
            <a:lstStyle/>
            <a:p>
              <a:pPr algn="ctr" rtl="1">
                <a:lnSpc>
                  <a:spcPct val="115000"/>
                </a:lnSpc>
              </a:pPr>
              <a:r>
                <a:rPr lang="ar-EG" sz="1400" b="1" dirty="0">
                  <a:latin typeface="Times New Roman" panose="02020603050405020304" pitchFamily="18" charset="0"/>
                  <a:ea typeface="Calibri" panose="020F0502020204030204" pitchFamily="34" charset="0"/>
                  <a:cs typeface="Adobe Arabic" panose="02040503050201020203" pitchFamily="18" charset="-78"/>
                </a:rPr>
                <a:t>القيادة الخدمية</a:t>
              </a:r>
              <a:r>
                <a:rPr lang="en-US" sz="1400" b="1" dirty="0">
                  <a:latin typeface="Times New Roman" panose="02020603050405020304" pitchFamily="18" charset="0"/>
                  <a:ea typeface="Calibri" panose="020F0502020204030204" pitchFamily="34" charset="0"/>
                  <a:cs typeface="Adobe Arabic" panose="02040503050201020203" pitchFamily="18" charset="-78"/>
                </a:rPr>
                <a:t> (Servant Leadership):</a:t>
              </a:r>
            </a:p>
          </p:txBody>
        </p:sp>
      </p:grpSp>
    </p:spTree>
    <p:extLst>
      <p:ext uri="{BB962C8B-B14F-4D97-AF65-F5344CB8AC3E}">
        <p14:creationId xmlns:p14="http://schemas.microsoft.com/office/powerpoint/2010/main" val="7044247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fade">
                                      <p:cBhvr>
                                        <p:cTn id="14" dur="1000"/>
                                        <p:tgtEl>
                                          <p:spTgt spid="15"/>
                                        </p:tgtEl>
                                      </p:cBhvr>
                                    </p:animEffect>
                                    <p:anim calcmode="lin" valueType="num">
                                      <p:cBhvr>
                                        <p:cTn id="15" dur="1000" fill="hold"/>
                                        <p:tgtEl>
                                          <p:spTgt spid="15"/>
                                        </p:tgtEl>
                                        <p:attrNameLst>
                                          <p:attrName>ppt_x</p:attrName>
                                        </p:attrNameLst>
                                      </p:cBhvr>
                                      <p:tavLst>
                                        <p:tav tm="0">
                                          <p:val>
                                            <p:strVal val="#ppt_x"/>
                                          </p:val>
                                        </p:tav>
                                        <p:tav tm="100000">
                                          <p:val>
                                            <p:strVal val="#ppt_x"/>
                                          </p:val>
                                        </p:tav>
                                      </p:tavLst>
                                    </p:anim>
                                    <p:anim calcmode="lin" valueType="num">
                                      <p:cBhvr>
                                        <p:cTn id="16"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fade">
                                      <p:cBhvr>
                                        <p:cTn id="21" dur="1000"/>
                                        <p:tgtEl>
                                          <p:spTgt spid="16"/>
                                        </p:tgtEl>
                                      </p:cBhvr>
                                    </p:animEffect>
                                    <p:anim calcmode="lin" valueType="num">
                                      <p:cBhvr>
                                        <p:cTn id="22" dur="1000" fill="hold"/>
                                        <p:tgtEl>
                                          <p:spTgt spid="16"/>
                                        </p:tgtEl>
                                        <p:attrNameLst>
                                          <p:attrName>ppt_x</p:attrName>
                                        </p:attrNameLst>
                                      </p:cBhvr>
                                      <p:tavLst>
                                        <p:tav tm="0">
                                          <p:val>
                                            <p:strVal val="#ppt_x"/>
                                          </p:val>
                                        </p:tav>
                                        <p:tav tm="100000">
                                          <p:val>
                                            <p:strVal val="#ppt_x"/>
                                          </p:val>
                                        </p:tav>
                                      </p:tavLst>
                                    </p:anim>
                                    <p:anim calcmode="lin" valueType="num">
                                      <p:cBhvr>
                                        <p:cTn id="23"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fade">
                                      <p:cBhvr>
                                        <p:cTn id="28" dur="1000"/>
                                        <p:tgtEl>
                                          <p:spTgt spid="17"/>
                                        </p:tgtEl>
                                      </p:cBhvr>
                                    </p:animEffect>
                                    <p:anim calcmode="lin" valueType="num">
                                      <p:cBhvr>
                                        <p:cTn id="29" dur="1000" fill="hold"/>
                                        <p:tgtEl>
                                          <p:spTgt spid="17"/>
                                        </p:tgtEl>
                                        <p:attrNameLst>
                                          <p:attrName>ppt_x</p:attrName>
                                        </p:attrNameLst>
                                      </p:cBhvr>
                                      <p:tavLst>
                                        <p:tav tm="0">
                                          <p:val>
                                            <p:strVal val="#ppt_x"/>
                                          </p:val>
                                        </p:tav>
                                        <p:tav tm="100000">
                                          <p:val>
                                            <p:strVal val="#ppt_x"/>
                                          </p:val>
                                        </p:tav>
                                      </p:tavLst>
                                    </p:anim>
                                    <p:anim calcmode="lin" valueType="num">
                                      <p:cBhvr>
                                        <p:cTn id="30"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P spid="17"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أساليب القيادة المختلفة</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14" name="TextBox 13">
            <a:extLst>
              <a:ext uri="{FF2B5EF4-FFF2-40B4-BE49-F238E27FC236}">
                <a16:creationId xmlns:a16="http://schemas.microsoft.com/office/drawing/2014/main" id="{9BBEDA8E-EAD8-520B-19C3-5848A0B08C06}"/>
              </a:ext>
            </a:extLst>
          </p:cNvPr>
          <p:cNvSpPr txBox="1"/>
          <p:nvPr/>
        </p:nvSpPr>
        <p:spPr>
          <a:xfrm>
            <a:off x="1260389" y="3166005"/>
            <a:ext cx="9783213" cy="600164"/>
          </a:xfrm>
          <a:prstGeom prst="rect">
            <a:avLst/>
          </a:prstGeom>
          <a:noFill/>
        </p:spPr>
        <p:txBody>
          <a:bodyPr wrap="square">
            <a:spAutoFit/>
          </a:bodyPr>
          <a:lstStyle/>
          <a:p>
            <a:pPr marL="342900" lvl="0" indent="-342900" algn="just" rtl="1">
              <a:lnSpc>
                <a:spcPct val="150000"/>
              </a:lnSpc>
              <a:spcAft>
                <a:spcPts val="800"/>
              </a:spcAft>
              <a:buSzPct val="150000"/>
              <a:buBlip>
                <a:blip r:embed="rId2"/>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الوصف: القائد يمنح الفريق حرية كبيرة في اتخاذ القرارات وإدارة المهام، مع تقديم الحد الأدنى من التوجيه أو التدخل</a:t>
            </a: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a:t>
            </a:r>
          </a:p>
        </p:txBody>
      </p:sp>
      <p:sp>
        <p:nvSpPr>
          <p:cNvPr id="15" name="TextBox 14">
            <a:extLst>
              <a:ext uri="{FF2B5EF4-FFF2-40B4-BE49-F238E27FC236}">
                <a16:creationId xmlns:a16="http://schemas.microsoft.com/office/drawing/2014/main" id="{25FB150F-60B3-285B-6861-74BF0B6E96AF}"/>
              </a:ext>
            </a:extLst>
          </p:cNvPr>
          <p:cNvSpPr txBox="1"/>
          <p:nvPr/>
        </p:nvSpPr>
        <p:spPr>
          <a:xfrm>
            <a:off x="883774" y="4100996"/>
            <a:ext cx="10159827" cy="600164"/>
          </a:xfrm>
          <a:prstGeom prst="rect">
            <a:avLst/>
          </a:prstGeom>
          <a:noFill/>
        </p:spPr>
        <p:txBody>
          <a:bodyPr wrap="square">
            <a:spAutoFit/>
          </a:bodyPr>
          <a:lstStyle/>
          <a:p>
            <a:pPr marL="342900" lvl="0" indent="-342900" algn="just" rtl="1">
              <a:lnSpc>
                <a:spcPct val="150000"/>
              </a:lnSpc>
              <a:spcAft>
                <a:spcPts val="800"/>
              </a:spcAft>
              <a:buSzPct val="150000"/>
              <a:buBlip>
                <a:blip r:embed="rId2"/>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السمات: تفويض عالٍ، استقلالية، ثقة بالفريق</a:t>
            </a: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a:t>
            </a:r>
          </a:p>
        </p:txBody>
      </p:sp>
      <p:sp>
        <p:nvSpPr>
          <p:cNvPr id="16" name="TextBox 15">
            <a:extLst>
              <a:ext uri="{FF2B5EF4-FFF2-40B4-BE49-F238E27FC236}">
                <a16:creationId xmlns:a16="http://schemas.microsoft.com/office/drawing/2014/main" id="{1E4D3B1F-1EAF-82D1-6E42-9339E3BF3CFE}"/>
              </a:ext>
            </a:extLst>
          </p:cNvPr>
          <p:cNvSpPr txBox="1"/>
          <p:nvPr/>
        </p:nvSpPr>
        <p:spPr>
          <a:xfrm>
            <a:off x="883774" y="4988007"/>
            <a:ext cx="10159827" cy="600164"/>
          </a:xfrm>
          <a:prstGeom prst="rect">
            <a:avLst/>
          </a:prstGeom>
          <a:noFill/>
        </p:spPr>
        <p:txBody>
          <a:bodyPr wrap="square">
            <a:spAutoFit/>
          </a:bodyPr>
          <a:lstStyle/>
          <a:p>
            <a:pPr marL="342900" lvl="0" indent="-342900" algn="just" rtl="1">
              <a:lnSpc>
                <a:spcPct val="150000"/>
              </a:lnSpc>
              <a:spcAft>
                <a:spcPts val="800"/>
              </a:spcAft>
              <a:buSzPct val="150000"/>
              <a:buBlip>
                <a:blip r:embed="rId2"/>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مثال: قائد فريق بحثي في جامعة يسمح للباحثين بتصميم تجاربهم بحرية، مع توفير الدعم عند الطلب</a:t>
            </a: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a:t>
            </a:r>
          </a:p>
        </p:txBody>
      </p:sp>
      <p:sp>
        <p:nvSpPr>
          <p:cNvPr id="17" name="TextBox 16">
            <a:extLst>
              <a:ext uri="{FF2B5EF4-FFF2-40B4-BE49-F238E27FC236}">
                <a16:creationId xmlns:a16="http://schemas.microsoft.com/office/drawing/2014/main" id="{D5F8E2F3-6858-7774-8C10-5A912D679BDE}"/>
              </a:ext>
            </a:extLst>
          </p:cNvPr>
          <p:cNvSpPr txBox="1"/>
          <p:nvPr/>
        </p:nvSpPr>
        <p:spPr>
          <a:xfrm>
            <a:off x="883774" y="5922998"/>
            <a:ext cx="10159827" cy="600164"/>
          </a:xfrm>
          <a:prstGeom prst="rect">
            <a:avLst/>
          </a:prstGeom>
          <a:noFill/>
        </p:spPr>
        <p:txBody>
          <a:bodyPr wrap="square">
            <a:spAutoFit/>
          </a:bodyPr>
          <a:lstStyle/>
          <a:p>
            <a:pPr marL="342900" lvl="0" indent="-342900" algn="just" rtl="1">
              <a:lnSpc>
                <a:spcPct val="150000"/>
              </a:lnSpc>
              <a:spcAft>
                <a:spcPts val="800"/>
              </a:spcAft>
              <a:buSzPct val="150000"/>
              <a:buBlip>
                <a:blip r:embed="rId2"/>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المناسبة: فرق ذات كفاءة عالية وخبرة ذاتية</a:t>
            </a: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a:t>
            </a:r>
          </a:p>
        </p:txBody>
      </p:sp>
      <p:grpSp>
        <p:nvGrpSpPr>
          <p:cNvPr id="32" name="Group 31">
            <a:extLst>
              <a:ext uri="{FF2B5EF4-FFF2-40B4-BE49-F238E27FC236}">
                <a16:creationId xmlns:a16="http://schemas.microsoft.com/office/drawing/2014/main" id="{A083F7D7-4E81-9BC6-C6D0-CE2A086DD241}"/>
              </a:ext>
            </a:extLst>
          </p:cNvPr>
          <p:cNvGrpSpPr/>
          <p:nvPr/>
        </p:nvGrpSpPr>
        <p:grpSpPr>
          <a:xfrm>
            <a:off x="8145221" y="1944167"/>
            <a:ext cx="2865835" cy="944920"/>
            <a:chOff x="6903594" y="7616737"/>
            <a:chExt cx="4131411" cy="1362203"/>
          </a:xfrm>
        </p:grpSpPr>
        <p:grpSp>
          <p:nvGrpSpPr>
            <p:cNvPr id="33" name="Group 32">
              <a:extLst>
                <a:ext uri="{FF2B5EF4-FFF2-40B4-BE49-F238E27FC236}">
                  <a16:creationId xmlns:a16="http://schemas.microsoft.com/office/drawing/2014/main" id="{5C8DF338-4CDE-E90B-FB9F-5A8A72A5ACD0}"/>
                </a:ext>
              </a:extLst>
            </p:cNvPr>
            <p:cNvGrpSpPr/>
            <p:nvPr/>
          </p:nvGrpSpPr>
          <p:grpSpPr>
            <a:xfrm flipH="1">
              <a:off x="6903594" y="7616737"/>
              <a:ext cx="4131411" cy="1362203"/>
              <a:chOff x="529378" y="656099"/>
              <a:chExt cx="4131411" cy="1362203"/>
            </a:xfrm>
          </p:grpSpPr>
          <p:sp>
            <p:nvSpPr>
              <p:cNvPr id="36" name="Freeform: Shape 35">
                <a:extLst>
                  <a:ext uri="{FF2B5EF4-FFF2-40B4-BE49-F238E27FC236}">
                    <a16:creationId xmlns:a16="http://schemas.microsoft.com/office/drawing/2014/main" id="{F71FE124-F5DE-85F0-7DFA-C7120D6737F2}"/>
                  </a:ext>
                </a:extLst>
              </p:cNvPr>
              <p:cNvSpPr/>
              <p:nvPr/>
            </p:nvSpPr>
            <p:spPr>
              <a:xfrm>
                <a:off x="529378" y="656099"/>
                <a:ext cx="1294702" cy="1362201"/>
              </a:xfrm>
              <a:custGeom>
                <a:avLst/>
                <a:gdLst>
                  <a:gd name="connsiteX0" fmla="*/ 1294703 w 1294702"/>
                  <a:gd name="connsiteY0" fmla="*/ 1362202 h 1362201"/>
                  <a:gd name="connsiteX1" fmla="*/ 189114 w 1294702"/>
                  <a:gd name="connsiteY1" fmla="*/ 1362202 h 1362201"/>
                  <a:gd name="connsiteX2" fmla="*/ 0 w 1294702"/>
                  <a:gd name="connsiteY2" fmla="*/ 1173088 h 1362201"/>
                  <a:gd name="connsiteX3" fmla="*/ 0 w 1294702"/>
                  <a:gd name="connsiteY3" fmla="*/ 189114 h 1362201"/>
                  <a:gd name="connsiteX4" fmla="*/ 189114 w 1294702"/>
                  <a:gd name="connsiteY4" fmla="*/ 0 h 1362201"/>
                  <a:gd name="connsiteX5" fmla="*/ 1003758 w 1294702"/>
                  <a:gd name="connsiteY5" fmla="*/ 0 h 1362201"/>
                  <a:gd name="connsiteX6" fmla="*/ 1294703 w 1294702"/>
                  <a:gd name="connsiteY6" fmla="*/ 1362202 h 1362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94702" h="1362201">
                    <a:moveTo>
                      <a:pt x="1294703" y="1362202"/>
                    </a:moveTo>
                    <a:lnTo>
                      <a:pt x="189114" y="1362202"/>
                    </a:lnTo>
                    <a:cubicBezTo>
                      <a:pt x="84665" y="1362202"/>
                      <a:pt x="0" y="1277537"/>
                      <a:pt x="0" y="1173088"/>
                    </a:cubicBezTo>
                    <a:lnTo>
                      <a:pt x="0" y="189114"/>
                    </a:lnTo>
                    <a:cubicBezTo>
                      <a:pt x="0" y="84665"/>
                      <a:pt x="84665" y="0"/>
                      <a:pt x="189114" y="0"/>
                    </a:cubicBezTo>
                    <a:lnTo>
                      <a:pt x="1003758" y="0"/>
                    </a:lnTo>
                    <a:lnTo>
                      <a:pt x="1294703" y="1362202"/>
                    </a:lnTo>
                    <a:close/>
                  </a:path>
                </a:pathLst>
              </a:custGeom>
              <a:solidFill>
                <a:srgbClr val="3D8E92"/>
              </a:solidFill>
              <a:ln w="29045" cap="flat">
                <a:noFill/>
                <a:prstDash val="solid"/>
                <a:miter/>
              </a:ln>
            </p:spPr>
            <p:txBody>
              <a:bodyPr rtlCol="0" anchor="ctr"/>
              <a:lstStyle/>
              <a:p>
                <a:endParaRPr lang="en-US" dirty="0"/>
              </a:p>
            </p:txBody>
          </p:sp>
          <p:sp>
            <p:nvSpPr>
              <p:cNvPr id="37" name="Freeform: Shape 36">
                <a:extLst>
                  <a:ext uri="{FF2B5EF4-FFF2-40B4-BE49-F238E27FC236}">
                    <a16:creationId xmlns:a16="http://schemas.microsoft.com/office/drawing/2014/main" id="{D5600597-C7AD-384C-EEE0-A404202E0E7F}"/>
                  </a:ext>
                </a:extLst>
              </p:cNvPr>
              <p:cNvSpPr/>
              <p:nvPr/>
            </p:nvSpPr>
            <p:spPr>
              <a:xfrm>
                <a:off x="1533137" y="656099"/>
                <a:ext cx="3127652" cy="1362201"/>
              </a:xfrm>
              <a:custGeom>
                <a:avLst/>
                <a:gdLst>
                  <a:gd name="connsiteX0" fmla="*/ 3127653 w 3127652"/>
                  <a:gd name="connsiteY0" fmla="*/ 1362202 h 1362201"/>
                  <a:gd name="connsiteX1" fmla="*/ 290944 w 3127652"/>
                  <a:gd name="connsiteY1" fmla="*/ 1362202 h 1362201"/>
                  <a:gd name="connsiteX2" fmla="*/ 0 w 3127652"/>
                  <a:gd name="connsiteY2" fmla="*/ 0 h 1362201"/>
                  <a:gd name="connsiteX3" fmla="*/ 2836708 w 3127652"/>
                  <a:gd name="connsiteY3" fmla="*/ 0 h 1362201"/>
                  <a:gd name="connsiteX4" fmla="*/ 3127653 w 3127652"/>
                  <a:gd name="connsiteY4" fmla="*/ 1362202 h 13622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7652" h="1362201">
                    <a:moveTo>
                      <a:pt x="3127653" y="1362202"/>
                    </a:moveTo>
                    <a:lnTo>
                      <a:pt x="290944" y="1362202"/>
                    </a:lnTo>
                    <a:lnTo>
                      <a:pt x="0" y="0"/>
                    </a:lnTo>
                    <a:lnTo>
                      <a:pt x="2836708" y="0"/>
                    </a:lnTo>
                    <a:lnTo>
                      <a:pt x="3127653" y="1362202"/>
                    </a:lnTo>
                    <a:close/>
                  </a:path>
                </a:pathLst>
              </a:custGeom>
              <a:solidFill>
                <a:srgbClr val="FFFFFF"/>
              </a:solidFill>
              <a:ln w="29045" cap="flat">
                <a:solidFill>
                  <a:srgbClr val="3D8E92"/>
                </a:solid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820A928C-7112-09ED-F30C-198E7052DA94}"/>
                  </a:ext>
                </a:extLst>
              </p:cNvPr>
              <p:cNvSpPr/>
              <p:nvPr/>
            </p:nvSpPr>
            <p:spPr>
              <a:xfrm>
                <a:off x="1533136" y="656101"/>
                <a:ext cx="523699" cy="1362201"/>
              </a:xfrm>
              <a:custGeom>
                <a:avLst/>
                <a:gdLst>
                  <a:gd name="connsiteX0" fmla="*/ 0 w 523699"/>
                  <a:gd name="connsiteY0" fmla="*/ 0 h 1362201"/>
                  <a:gd name="connsiteX1" fmla="*/ 523700 w 523699"/>
                  <a:gd name="connsiteY1" fmla="*/ 1362202 h 1362201"/>
                  <a:gd name="connsiteX2" fmla="*/ 290944 w 523699"/>
                  <a:gd name="connsiteY2" fmla="*/ 1362202 h 1362201"/>
                  <a:gd name="connsiteX3" fmla="*/ 0 w 523699"/>
                  <a:gd name="connsiteY3" fmla="*/ 0 h 1362201"/>
                </a:gdLst>
                <a:ahLst/>
                <a:cxnLst>
                  <a:cxn ang="0">
                    <a:pos x="connsiteX0" y="connsiteY0"/>
                  </a:cxn>
                  <a:cxn ang="0">
                    <a:pos x="connsiteX1" y="connsiteY1"/>
                  </a:cxn>
                  <a:cxn ang="0">
                    <a:pos x="connsiteX2" y="connsiteY2"/>
                  </a:cxn>
                  <a:cxn ang="0">
                    <a:pos x="connsiteX3" y="connsiteY3"/>
                  </a:cxn>
                </a:cxnLst>
                <a:rect l="l" t="t" r="r" b="b"/>
                <a:pathLst>
                  <a:path w="523699" h="1362201">
                    <a:moveTo>
                      <a:pt x="0" y="0"/>
                    </a:moveTo>
                    <a:lnTo>
                      <a:pt x="523700" y="1362202"/>
                    </a:lnTo>
                    <a:lnTo>
                      <a:pt x="290944" y="1362202"/>
                    </a:lnTo>
                    <a:lnTo>
                      <a:pt x="0" y="0"/>
                    </a:lnTo>
                    <a:close/>
                  </a:path>
                </a:pathLst>
              </a:custGeom>
              <a:solidFill>
                <a:srgbClr val="9ACCCE"/>
              </a:solidFill>
              <a:ln w="29045" cap="flat">
                <a:noFill/>
                <a:prstDash val="solid"/>
                <a:miter/>
              </a:ln>
            </p:spPr>
            <p:txBody>
              <a:bodyPr rtlCol="0" anchor="ctr"/>
              <a:lstStyle/>
              <a:p>
                <a:endParaRPr lang="en-US"/>
              </a:p>
            </p:txBody>
          </p:sp>
        </p:grpSp>
        <p:sp>
          <p:nvSpPr>
            <p:cNvPr id="34" name="TextBox 33">
              <a:extLst>
                <a:ext uri="{FF2B5EF4-FFF2-40B4-BE49-F238E27FC236}">
                  <a16:creationId xmlns:a16="http://schemas.microsoft.com/office/drawing/2014/main" id="{B1A77FC3-0C0E-FB2B-E417-C1E9F5E1DECE}"/>
                </a:ext>
              </a:extLst>
            </p:cNvPr>
            <p:cNvSpPr txBox="1"/>
            <p:nvPr/>
          </p:nvSpPr>
          <p:spPr>
            <a:xfrm>
              <a:off x="10031246" y="8095162"/>
              <a:ext cx="983690" cy="665540"/>
            </a:xfrm>
            <a:prstGeom prst="rect">
              <a:avLst/>
            </a:prstGeom>
            <a:noFill/>
          </p:spPr>
          <p:txBody>
            <a:bodyPr wrap="square" rtlCol="0">
              <a:spAutoFit/>
            </a:bodyPr>
            <a:lstStyle>
              <a:defPPr>
                <a:defRPr lang="en-US"/>
              </a:defPPr>
              <a:lvl1pPr algn="ctr">
                <a:defRPr sz="2000" b="1"/>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400" dirty="0">
                  <a:solidFill>
                    <a:schemeClr val="bg1"/>
                  </a:solidFill>
                  <a:latin typeface="Arial" panose="020B0604020202020204" pitchFamily="34" charset="0"/>
                  <a:cs typeface="Arial" panose="020B0604020202020204" pitchFamily="34" charset="0"/>
                </a:rPr>
                <a:t>05</a:t>
              </a:r>
            </a:p>
          </p:txBody>
        </p:sp>
        <p:sp>
          <p:nvSpPr>
            <p:cNvPr id="35" name="TextBox 34">
              <a:extLst>
                <a:ext uri="{FF2B5EF4-FFF2-40B4-BE49-F238E27FC236}">
                  <a16:creationId xmlns:a16="http://schemas.microsoft.com/office/drawing/2014/main" id="{D00F76D9-BA50-4F31-384D-16E744E7DBAF}"/>
                </a:ext>
              </a:extLst>
            </p:cNvPr>
            <p:cNvSpPr txBox="1"/>
            <p:nvPr/>
          </p:nvSpPr>
          <p:spPr>
            <a:xfrm>
              <a:off x="6973500" y="7986659"/>
              <a:ext cx="3000775" cy="818892"/>
            </a:xfrm>
            <a:prstGeom prst="rect">
              <a:avLst/>
            </a:prstGeom>
            <a:noFill/>
            <a:ln>
              <a:noFill/>
            </a:ln>
          </p:spPr>
          <p:txBody>
            <a:bodyPr wrap="square" rtlCol="0">
              <a:spAutoFit/>
            </a:bodyPr>
            <a:lstStyle/>
            <a:p>
              <a:pPr algn="ctr" rtl="1">
                <a:lnSpc>
                  <a:spcPct val="115000"/>
                </a:lnSpc>
              </a:pPr>
              <a:r>
                <a:rPr lang="ar-EG" sz="1400" b="1" dirty="0">
                  <a:latin typeface="Times New Roman" panose="02020603050405020304" pitchFamily="18" charset="0"/>
                  <a:ea typeface="Calibri" panose="020F0502020204030204" pitchFamily="34" charset="0"/>
                  <a:cs typeface="Adobe Arabic" panose="02040503050201020203" pitchFamily="18" charset="-78"/>
                </a:rPr>
                <a:t>القيادة التفويضية  </a:t>
              </a:r>
              <a:r>
                <a:rPr lang="en-US" sz="1400" b="1" dirty="0">
                  <a:latin typeface="Times New Roman" panose="02020603050405020304" pitchFamily="18" charset="0"/>
                  <a:ea typeface="Calibri" panose="020F0502020204030204" pitchFamily="34" charset="0"/>
                  <a:cs typeface="Adobe Arabic" panose="02040503050201020203" pitchFamily="18" charset="-78"/>
                </a:rPr>
                <a:t>(Laissez-Faire Leadership):</a:t>
              </a:r>
            </a:p>
          </p:txBody>
        </p:sp>
      </p:grpSp>
    </p:spTree>
    <p:extLst>
      <p:ext uri="{BB962C8B-B14F-4D97-AF65-F5344CB8AC3E}">
        <p14:creationId xmlns:p14="http://schemas.microsoft.com/office/powerpoint/2010/main" val="32029775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fade">
                                      <p:cBhvr>
                                        <p:cTn id="14" dur="1000"/>
                                        <p:tgtEl>
                                          <p:spTgt spid="15"/>
                                        </p:tgtEl>
                                      </p:cBhvr>
                                    </p:animEffect>
                                    <p:anim calcmode="lin" valueType="num">
                                      <p:cBhvr>
                                        <p:cTn id="15" dur="1000" fill="hold"/>
                                        <p:tgtEl>
                                          <p:spTgt spid="15"/>
                                        </p:tgtEl>
                                        <p:attrNameLst>
                                          <p:attrName>ppt_x</p:attrName>
                                        </p:attrNameLst>
                                      </p:cBhvr>
                                      <p:tavLst>
                                        <p:tav tm="0">
                                          <p:val>
                                            <p:strVal val="#ppt_x"/>
                                          </p:val>
                                        </p:tav>
                                        <p:tav tm="100000">
                                          <p:val>
                                            <p:strVal val="#ppt_x"/>
                                          </p:val>
                                        </p:tav>
                                      </p:tavLst>
                                    </p:anim>
                                    <p:anim calcmode="lin" valueType="num">
                                      <p:cBhvr>
                                        <p:cTn id="16"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fade">
                                      <p:cBhvr>
                                        <p:cTn id="21" dur="1000"/>
                                        <p:tgtEl>
                                          <p:spTgt spid="16"/>
                                        </p:tgtEl>
                                      </p:cBhvr>
                                    </p:animEffect>
                                    <p:anim calcmode="lin" valueType="num">
                                      <p:cBhvr>
                                        <p:cTn id="22" dur="1000" fill="hold"/>
                                        <p:tgtEl>
                                          <p:spTgt spid="16"/>
                                        </p:tgtEl>
                                        <p:attrNameLst>
                                          <p:attrName>ppt_x</p:attrName>
                                        </p:attrNameLst>
                                      </p:cBhvr>
                                      <p:tavLst>
                                        <p:tav tm="0">
                                          <p:val>
                                            <p:strVal val="#ppt_x"/>
                                          </p:val>
                                        </p:tav>
                                        <p:tav tm="100000">
                                          <p:val>
                                            <p:strVal val="#ppt_x"/>
                                          </p:val>
                                        </p:tav>
                                      </p:tavLst>
                                    </p:anim>
                                    <p:anim calcmode="lin" valueType="num">
                                      <p:cBhvr>
                                        <p:cTn id="23"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fade">
                                      <p:cBhvr>
                                        <p:cTn id="28" dur="1000"/>
                                        <p:tgtEl>
                                          <p:spTgt spid="17"/>
                                        </p:tgtEl>
                                      </p:cBhvr>
                                    </p:animEffect>
                                    <p:anim calcmode="lin" valueType="num">
                                      <p:cBhvr>
                                        <p:cTn id="29" dur="1000" fill="hold"/>
                                        <p:tgtEl>
                                          <p:spTgt spid="17"/>
                                        </p:tgtEl>
                                        <p:attrNameLst>
                                          <p:attrName>ppt_x</p:attrName>
                                        </p:attrNameLst>
                                      </p:cBhvr>
                                      <p:tavLst>
                                        <p:tav tm="0">
                                          <p:val>
                                            <p:strVal val="#ppt_x"/>
                                          </p:val>
                                        </p:tav>
                                        <p:tav tm="100000">
                                          <p:val>
                                            <p:strVal val="#ppt_x"/>
                                          </p:val>
                                        </p:tav>
                                      </p:tavLst>
                                    </p:anim>
                                    <p:anim calcmode="lin" valueType="num">
                                      <p:cBhvr>
                                        <p:cTn id="30"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P spid="17"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أساليب القيادة المختلفة</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14" name="TextBox 13">
            <a:extLst>
              <a:ext uri="{FF2B5EF4-FFF2-40B4-BE49-F238E27FC236}">
                <a16:creationId xmlns:a16="http://schemas.microsoft.com/office/drawing/2014/main" id="{9BBEDA8E-EAD8-520B-19C3-5848A0B08C06}"/>
              </a:ext>
            </a:extLst>
          </p:cNvPr>
          <p:cNvSpPr txBox="1"/>
          <p:nvPr/>
        </p:nvSpPr>
        <p:spPr>
          <a:xfrm>
            <a:off x="1260389" y="3166005"/>
            <a:ext cx="9783213" cy="1154162"/>
          </a:xfrm>
          <a:prstGeom prst="rect">
            <a:avLst/>
          </a:prstGeom>
          <a:noFill/>
        </p:spPr>
        <p:txBody>
          <a:bodyPr wrap="square">
            <a:spAutoFit/>
          </a:bodyPr>
          <a:lstStyle/>
          <a:p>
            <a:pPr marL="342900" indent="-342900" algn="just" rtl="1">
              <a:lnSpc>
                <a:spcPct val="150000"/>
              </a:lnSpc>
              <a:spcAft>
                <a:spcPts val="800"/>
              </a:spcAft>
              <a:buSzPct val="150000"/>
              <a:buBlip>
                <a:blip r:embed="rId2"/>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الوصف: القائد يُعدّل أسلوبه بناءً على احتياجات الفريق وطبيعة المهمة، متأرجحاً بين التوجيه، التدريب، الدعم، أو التفويض حسب الموقف</a:t>
            </a: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a:t>
            </a:r>
          </a:p>
        </p:txBody>
      </p:sp>
      <p:sp>
        <p:nvSpPr>
          <p:cNvPr id="15" name="TextBox 14">
            <a:extLst>
              <a:ext uri="{FF2B5EF4-FFF2-40B4-BE49-F238E27FC236}">
                <a16:creationId xmlns:a16="http://schemas.microsoft.com/office/drawing/2014/main" id="{25FB150F-60B3-285B-6861-74BF0B6E96AF}"/>
              </a:ext>
            </a:extLst>
          </p:cNvPr>
          <p:cNvSpPr txBox="1"/>
          <p:nvPr/>
        </p:nvSpPr>
        <p:spPr>
          <a:xfrm>
            <a:off x="883774" y="4439635"/>
            <a:ext cx="10159827" cy="600164"/>
          </a:xfrm>
          <a:prstGeom prst="rect">
            <a:avLst/>
          </a:prstGeom>
          <a:noFill/>
        </p:spPr>
        <p:txBody>
          <a:bodyPr wrap="square">
            <a:spAutoFit/>
          </a:bodyPr>
          <a:lstStyle/>
          <a:p>
            <a:pPr marL="342900" indent="-342900" algn="just" rtl="1">
              <a:lnSpc>
                <a:spcPct val="150000"/>
              </a:lnSpc>
              <a:spcAft>
                <a:spcPts val="800"/>
              </a:spcAft>
              <a:buSzPct val="150000"/>
              <a:buBlip>
                <a:blip r:embed="rId2"/>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السمات: مرونة، تقييم مستمر، تكيّف</a:t>
            </a: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a:t>
            </a:r>
          </a:p>
        </p:txBody>
      </p:sp>
      <p:sp>
        <p:nvSpPr>
          <p:cNvPr id="16" name="TextBox 15">
            <a:extLst>
              <a:ext uri="{FF2B5EF4-FFF2-40B4-BE49-F238E27FC236}">
                <a16:creationId xmlns:a16="http://schemas.microsoft.com/office/drawing/2014/main" id="{1E4D3B1F-1EAF-82D1-6E42-9339E3BF3CFE}"/>
              </a:ext>
            </a:extLst>
          </p:cNvPr>
          <p:cNvSpPr txBox="1"/>
          <p:nvPr/>
        </p:nvSpPr>
        <p:spPr>
          <a:xfrm>
            <a:off x="883774" y="5242148"/>
            <a:ext cx="10159827" cy="600164"/>
          </a:xfrm>
          <a:prstGeom prst="rect">
            <a:avLst/>
          </a:prstGeom>
          <a:noFill/>
        </p:spPr>
        <p:txBody>
          <a:bodyPr wrap="square">
            <a:spAutoFit/>
          </a:bodyPr>
          <a:lstStyle/>
          <a:p>
            <a:pPr marL="342900" indent="-342900" algn="just" rtl="1">
              <a:lnSpc>
                <a:spcPct val="150000"/>
              </a:lnSpc>
              <a:spcAft>
                <a:spcPts val="800"/>
              </a:spcAft>
              <a:buSzPct val="150000"/>
              <a:buBlip>
                <a:blip r:embed="rId2"/>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مثال: مدير يوجّه موظفاً جديداً بصرامة في البداية، ثم يتحول إلى أسلوب داعم عندما يكتسب الموظف الخبرة</a:t>
            </a: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a:t>
            </a:r>
          </a:p>
        </p:txBody>
      </p:sp>
      <p:sp>
        <p:nvSpPr>
          <p:cNvPr id="17" name="TextBox 16">
            <a:extLst>
              <a:ext uri="{FF2B5EF4-FFF2-40B4-BE49-F238E27FC236}">
                <a16:creationId xmlns:a16="http://schemas.microsoft.com/office/drawing/2014/main" id="{D5F8E2F3-6858-7774-8C10-5A912D679BDE}"/>
              </a:ext>
            </a:extLst>
          </p:cNvPr>
          <p:cNvSpPr txBox="1"/>
          <p:nvPr/>
        </p:nvSpPr>
        <p:spPr>
          <a:xfrm>
            <a:off x="883774" y="5922998"/>
            <a:ext cx="10159827" cy="600164"/>
          </a:xfrm>
          <a:prstGeom prst="rect">
            <a:avLst/>
          </a:prstGeom>
          <a:noFill/>
        </p:spPr>
        <p:txBody>
          <a:bodyPr wrap="square">
            <a:spAutoFit/>
          </a:bodyPr>
          <a:lstStyle/>
          <a:p>
            <a:pPr marL="342900" indent="-342900" algn="just" rtl="1">
              <a:lnSpc>
                <a:spcPct val="150000"/>
              </a:lnSpc>
              <a:spcAft>
                <a:spcPts val="800"/>
              </a:spcAft>
              <a:buSzPct val="150000"/>
              <a:buBlip>
                <a:blip r:embed="rId2"/>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المناسبة: بيئات متغيرة أو فرق بمستويات خبرة متنوعة</a:t>
            </a: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a:t>
            </a:r>
          </a:p>
        </p:txBody>
      </p:sp>
      <p:grpSp>
        <p:nvGrpSpPr>
          <p:cNvPr id="32" name="Group 31">
            <a:extLst>
              <a:ext uri="{FF2B5EF4-FFF2-40B4-BE49-F238E27FC236}">
                <a16:creationId xmlns:a16="http://schemas.microsoft.com/office/drawing/2014/main" id="{A08A4ECF-B347-4F49-4FE9-E8C4DEA2BA99}"/>
              </a:ext>
            </a:extLst>
          </p:cNvPr>
          <p:cNvGrpSpPr/>
          <p:nvPr/>
        </p:nvGrpSpPr>
        <p:grpSpPr>
          <a:xfrm>
            <a:off x="8145222" y="1928173"/>
            <a:ext cx="2865833" cy="953516"/>
            <a:chOff x="6903595" y="5862584"/>
            <a:chExt cx="4131410" cy="1374596"/>
          </a:xfrm>
        </p:grpSpPr>
        <p:grpSp>
          <p:nvGrpSpPr>
            <p:cNvPr id="33" name="Group 32">
              <a:extLst>
                <a:ext uri="{FF2B5EF4-FFF2-40B4-BE49-F238E27FC236}">
                  <a16:creationId xmlns:a16="http://schemas.microsoft.com/office/drawing/2014/main" id="{8C7FA89C-8D52-AEA5-0D96-A14D2FCCFFE0}"/>
                </a:ext>
              </a:extLst>
            </p:cNvPr>
            <p:cNvGrpSpPr/>
            <p:nvPr/>
          </p:nvGrpSpPr>
          <p:grpSpPr>
            <a:xfrm flipH="1">
              <a:off x="6903595" y="5862584"/>
              <a:ext cx="4131410" cy="1362201"/>
              <a:chOff x="529378" y="656101"/>
              <a:chExt cx="4131410" cy="1362201"/>
            </a:xfrm>
          </p:grpSpPr>
          <p:sp>
            <p:nvSpPr>
              <p:cNvPr id="36" name="Freeform: Shape 35">
                <a:extLst>
                  <a:ext uri="{FF2B5EF4-FFF2-40B4-BE49-F238E27FC236}">
                    <a16:creationId xmlns:a16="http://schemas.microsoft.com/office/drawing/2014/main" id="{F746D6A4-1F59-BF7E-B613-CF56D4973D5B}"/>
                  </a:ext>
                </a:extLst>
              </p:cNvPr>
              <p:cNvSpPr/>
              <p:nvPr/>
            </p:nvSpPr>
            <p:spPr>
              <a:xfrm>
                <a:off x="529378" y="656101"/>
                <a:ext cx="1294702" cy="1362201"/>
              </a:xfrm>
              <a:custGeom>
                <a:avLst/>
                <a:gdLst>
                  <a:gd name="connsiteX0" fmla="*/ 1294703 w 1294702"/>
                  <a:gd name="connsiteY0" fmla="*/ 1362202 h 1362201"/>
                  <a:gd name="connsiteX1" fmla="*/ 189114 w 1294702"/>
                  <a:gd name="connsiteY1" fmla="*/ 1362202 h 1362201"/>
                  <a:gd name="connsiteX2" fmla="*/ 0 w 1294702"/>
                  <a:gd name="connsiteY2" fmla="*/ 1173088 h 1362201"/>
                  <a:gd name="connsiteX3" fmla="*/ 0 w 1294702"/>
                  <a:gd name="connsiteY3" fmla="*/ 189114 h 1362201"/>
                  <a:gd name="connsiteX4" fmla="*/ 189114 w 1294702"/>
                  <a:gd name="connsiteY4" fmla="*/ 0 h 1362201"/>
                  <a:gd name="connsiteX5" fmla="*/ 1003758 w 1294702"/>
                  <a:gd name="connsiteY5" fmla="*/ 0 h 1362201"/>
                  <a:gd name="connsiteX6" fmla="*/ 1294703 w 1294702"/>
                  <a:gd name="connsiteY6" fmla="*/ 1362202 h 1362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94702" h="1362201">
                    <a:moveTo>
                      <a:pt x="1294703" y="1362202"/>
                    </a:moveTo>
                    <a:lnTo>
                      <a:pt x="189114" y="1362202"/>
                    </a:lnTo>
                    <a:cubicBezTo>
                      <a:pt x="84665" y="1362202"/>
                      <a:pt x="0" y="1277537"/>
                      <a:pt x="0" y="1173088"/>
                    </a:cubicBezTo>
                    <a:lnTo>
                      <a:pt x="0" y="189114"/>
                    </a:lnTo>
                    <a:cubicBezTo>
                      <a:pt x="0" y="84665"/>
                      <a:pt x="84665" y="0"/>
                      <a:pt x="189114" y="0"/>
                    </a:cubicBezTo>
                    <a:lnTo>
                      <a:pt x="1003758" y="0"/>
                    </a:lnTo>
                    <a:lnTo>
                      <a:pt x="1294703" y="1362202"/>
                    </a:lnTo>
                    <a:close/>
                  </a:path>
                </a:pathLst>
              </a:custGeom>
              <a:solidFill>
                <a:srgbClr val="FFCC66"/>
              </a:solidFill>
              <a:ln w="29045" cap="flat">
                <a:noFill/>
                <a:prstDash val="solid"/>
                <a:miter/>
              </a:ln>
            </p:spPr>
            <p:txBody>
              <a:bodyPr rtlCol="0" anchor="ctr"/>
              <a:lstStyle/>
              <a:p>
                <a:endParaRPr lang="en-US"/>
              </a:p>
            </p:txBody>
          </p:sp>
          <p:sp>
            <p:nvSpPr>
              <p:cNvPr id="37" name="Freeform: Shape 36">
                <a:extLst>
                  <a:ext uri="{FF2B5EF4-FFF2-40B4-BE49-F238E27FC236}">
                    <a16:creationId xmlns:a16="http://schemas.microsoft.com/office/drawing/2014/main" id="{85BAB7C3-9B8A-7CBC-3C44-63A9EB94701D}"/>
                  </a:ext>
                </a:extLst>
              </p:cNvPr>
              <p:cNvSpPr/>
              <p:nvPr/>
            </p:nvSpPr>
            <p:spPr>
              <a:xfrm>
                <a:off x="1533136" y="656101"/>
                <a:ext cx="3127652" cy="1362201"/>
              </a:xfrm>
              <a:custGeom>
                <a:avLst/>
                <a:gdLst>
                  <a:gd name="connsiteX0" fmla="*/ 3127653 w 3127652"/>
                  <a:gd name="connsiteY0" fmla="*/ 1362202 h 1362201"/>
                  <a:gd name="connsiteX1" fmla="*/ 290944 w 3127652"/>
                  <a:gd name="connsiteY1" fmla="*/ 1362202 h 1362201"/>
                  <a:gd name="connsiteX2" fmla="*/ 0 w 3127652"/>
                  <a:gd name="connsiteY2" fmla="*/ 0 h 1362201"/>
                  <a:gd name="connsiteX3" fmla="*/ 2836708 w 3127652"/>
                  <a:gd name="connsiteY3" fmla="*/ 0 h 1362201"/>
                  <a:gd name="connsiteX4" fmla="*/ 3127653 w 3127652"/>
                  <a:gd name="connsiteY4" fmla="*/ 1362202 h 13622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7652" h="1362201">
                    <a:moveTo>
                      <a:pt x="3127653" y="1362202"/>
                    </a:moveTo>
                    <a:lnTo>
                      <a:pt x="290944" y="1362202"/>
                    </a:lnTo>
                    <a:lnTo>
                      <a:pt x="0" y="0"/>
                    </a:lnTo>
                    <a:lnTo>
                      <a:pt x="2836708" y="0"/>
                    </a:lnTo>
                    <a:lnTo>
                      <a:pt x="3127653" y="1362202"/>
                    </a:lnTo>
                    <a:close/>
                  </a:path>
                </a:pathLst>
              </a:custGeom>
              <a:solidFill>
                <a:srgbClr val="FFFFFF"/>
              </a:solidFill>
              <a:ln w="29045" cap="flat">
                <a:solidFill>
                  <a:srgbClr val="FFCC66"/>
                </a:solid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48AD9C0D-6414-728B-C0F0-8AE7720B2957}"/>
                  </a:ext>
                </a:extLst>
              </p:cNvPr>
              <p:cNvSpPr/>
              <p:nvPr/>
            </p:nvSpPr>
            <p:spPr>
              <a:xfrm>
                <a:off x="1533136" y="656101"/>
                <a:ext cx="523699" cy="1362201"/>
              </a:xfrm>
              <a:custGeom>
                <a:avLst/>
                <a:gdLst>
                  <a:gd name="connsiteX0" fmla="*/ 0 w 523699"/>
                  <a:gd name="connsiteY0" fmla="*/ 0 h 1362201"/>
                  <a:gd name="connsiteX1" fmla="*/ 523700 w 523699"/>
                  <a:gd name="connsiteY1" fmla="*/ 1362202 h 1362201"/>
                  <a:gd name="connsiteX2" fmla="*/ 290944 w 523699"/>
                  <a:gd name="connsiteY2" fmla="*/ 1362202 h 1362201"/>
                  <a:gd name="connsiteX3" fmla="*/ 0 w 523699"/>
                  <a:gd name="connsiteY3" fmla="*/ 0 h 1362201"/>
                </a:gdLst>
                <a:ahLst/>
                <a:cxnLst>
                  <a:cxn ang="0">
                    <a:pos x="connsiteX0" y="connsiteY0"/>
                  </a:cxn>
                  <a:cxn ang="0">
                    <a:pos x="connsiteX1" y="connsiteY1"/>
                  </a:cxn>
                  <a:cxn ang="0">
                    <a:pos x="connsiteX2" y="connsiteY2"/>
                  </a:cxn>
                  <a:cxn ang="0">
                    <a:pos x="connsiteX3" y="connsiteY3"/>
                  </a:cxn>
                </a:cxnLst>
                <a:rect l="l" t="t" r="r" b="b"/>
                <a:pathLst>
                  <a:path w="523699" h="1362201">
                    <a:moveTo>
                      <a:pt x="0" y="0"/>
                    </a:moveTo>
                    <a:lnTo>
                      <a:pt x="523700" y="1362202"/>
                    </a:lnTo>
                    <a:lnTo>
                      <a:pt x="290944" y="1362202"/>
                    </a:lnTo>
                    <a:lnTo>
                      <a:pt x="0" y="0"/>
                    </a:lnTo>
                    <a:close/>
                  </a:path>
                </a:pathLst>
              </a:custGeom>
              <a:solidFill>
                <a:srgbClr val="FFBA2F"/>
              </a:solidFill>
              <a:ln w="29045" cap="flat">
                <a:noFill/>
                <a:prstDash val="solid"/>
                <a:miter/>
              </a:ln>
            </p:spPr>
            <p:txBody>
              <a:bodyPr rtlCol="0" anchor="ctr"/>
              <a:lstStyle/>
              <a:p>
                <a:endParaRPr lang="en-US"/>
              </a:p>
            </p:txBody>
          </p:sp>
        </p:grpSp>
        <p:sp>
          <p:nvSpPr>
            <p:cNvPr id="34" name="TextBox 31">
              <a:extLst>
                <a:ext uri="{FF2B5EF4-FFF2-40B4-BE49-F238E27FC236}">
                  <a16:creationId xmlns:a16="http://schemas.microsoft.com/office/drawing/2014/main" id="{00D7CB18-2CEC-FEC9-B0B0-8CCE79368FAC}"/>
                </a:ext>
              </a:extLst>
            </p:cNvPr>
            <p:cNvSpPr txBox="1"/>
            <p:nvPr/>
          </p:nvSpPr>
          <p:spPr>
            <a:xfrm>
              <a:off x="10031246" y="6396335"/>
              <a:ext cx="909945" cy="665540"/>
            </a:xfrm>
            <a:prstGeom prst="rect">
              <a:avLst/>
            </a:prstGeom>
            <a:noFill/>
          </p:spPr>
          <p:txBody>
            <a:bodyPr wrap="square" rtlCol="0">
              <a:spAutoFit/>
            </a:bodyPr>
            <a:lstStyle>
              <a:defPPr>
                <a:defRPr lang="en-US"/>
              </a:defPPr>
              <a:lvl1pPr algn="ctr">
                <a:defRPr sz="2000" b="1"/>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400" dirty="0">
                  <a:latin typeface="Arial" panose="020B0604020202020204" pitchFamily="34" charset="0"/>
                  <a:cs typeface="Arial" panose="020B0604020202020204" pitchFamily="34" charset="0"/>
                </a:rPr>
                <a:t>06</a:t>
              </a:r>
            </a:p>
          </p:txBody>
        </p:sp>
        <p:sp>
          <p:nvSpPr>
            <p:cNvPr id="35" name="TextBox 34">
              <a:extLst>
                <a:ext uri="{FF2B5EF4-FFF2-40B4-BE49-F238E27FC236}">
                  <a16:creationId xmlns:a16="http://schemas.microsoft.com/office/drawing/2014/main" id="{73E8CF3B-F7C0-128D-26AB-9534D6816213}"/>
                </a:ext>
              </a:extLst>
            </p:cNvPr>
            <p:cNvSpPr txBox="1"/>
            <p:nvPr/>
          </p:nvSpPr>
          <p:spPr>
            <a:xfrm>
              <a:off x="7192222" y="6061115"/>
              <a:ext cx="2386533" cy="1176065"/>
            </a:xfrm>
            <a:prstGeom prst="rect">
              <a:avLst/>
            </a:prstGeom>
            <a:noFill/>
            <a:ln>
              <a:noFill/>
            </a:ln>
          </p:spPr>
          <p:txBody>
            <a:bodyPr wrap="square" rtlCol="0">
              <a:spAutoFit/>
            </a:bodyPr>
            <a:lstStyle/>
            <a:p>
              <a:pPr algn="ctr" rtl="1">
                <a:lnSpc>
                  <a:spcPct val="115000"/>
                </a:lnSpc>
              </a:pPr>
              <a:r>
                <a:rPr lang="ar-EG" sz="1400" b="1" dirty="0">
                  <a:latin typeface="Times New Roman" panose="02020603050405020304" pitchFamily="18" charset="0"/>
                  <a:ea typeface="Calibri" panose="020F0502020204030204" pitchFamily="34" charset="0"/>
                  <a:cs typeface="Adobe Arabic" panose="02040503050201020203" pitchFamily="18" charset="-78"/>
                </a:rPr>
                <a:t>القيادة الموقفية  </a:t>
              </a:r>
              <a:r>
                <a:rPr lang="en-US" sz="1400" b="1" dirty="0">
                  <a:latin typeface="Times New Roman" panose="02020603050405020304" pitchFamily="18" charset="0"/>
                  <a:ea typeface="Calibri" panose="020F0502020204030204" pitchFamily="34" charset="0"/>
                  <a:cs typeface="Adobe Arabic" panose="02040503050201020203" pitchFamily="18" charset="-78"/>
                </a:rPr>
                <a:t>(Situational Leadership)</a:t>
              </a:r>
            </a:p>
          </p:txBody>
        </p:sp>
      </p:grpSp>
    </p:spTree>
    <p:extLst>
      <p:ext uri="{BB962C8B-B14F-4D97-AF65-F5344CB8AC3E}">
        <p14:creationId xmlns:p14="http://schemas.microsoft.com/office/powerpoint/2010/main" val="27054999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fade">
                                      <p:cBhvr>
                                        <p:cTn id="14" dur="1000"/>
                                        <p:tgtEl>
                                          <p:spTgt spid="15"/>
                                        </p:tgtEl>
                                      </p:cBhvr>
                                    </p:animEffect>
                                    <p:anim calcmode="lin" valueType="num">
                                      <p:cBhvr>
                                        <p:cTn id="15" dur="1000" fill="hold"/>
                                        <p:tgtEl>
                                          <p:spTgt spid="15"/>
                                        </p:tgtEl>
                                        <p:attrNameLst>
                                          <p:attrName>ppt_x</p:attrName>
                                        </p:attrNameLst>
                                      </p:cBhvr>
                                      <p:tavLst>
                                        <p:tav tm="0">
                                          <p:val>
                                            <p:strVal val="#ppt_x"/>
                                          </p:val>
                                        </p:tav>
                                        <p:tav tm="100000">
                                          <p:val>
                                            <p:strVal val="#ppt_x"/>
                                          </p:val>
                                        </p:tav>
                                      </p:tavLst>
                                    </p:anim>
                                    <p:anim calcmode="lin" valueType="num">
                                      <p:cBhvr>
                                        <p:cTn id="16"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fade">
                                      <p:cBhvr>
                                        <p:cTn id="21" dur="1000"/>
                                        <p:tgtEl>
                                          <p:spTgt spid="16"/>
                                        </p:tgtEl>
                                      </p:cBhvr>
                                    </p:animEffect>
                                    <p:anim calcmode="lin" valueType="num">
                                      <p:cBhvr>
                                        <p:cTn id="22" dur="1000" fill="hold"/>
                                        <p:tgtEl>
                                          <p:spTgt spid="16"/>
                                        </p:tgtEl>
                                        <p:attrNameLst>
                                          <p:attrName>ppt_x</p:attrName>
                                        </p:attrNameLst>
                                      </p:cBhvr>
                                      <p:tavLst>
                                        <p:tav tm="0">
                                          <p:val>
                                            <p:strVal val="#ppt_x"/>
                                          </p:val>
                                        </p:tav>
                                        <p:tav tm="100000">
                                          <p:val>
                                            <p:strVal val="#ppt_x"/>
                                          </p:val>
                                        </p:tav>
                                      </p:tavLst>
                                    </p:anim>
                                    <p:anim calcmode="lin" valueType="num">
                                      <p:cBhvr>
                                        <p:cTn id="23"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fade">
                                      <p:cBhvr>
                                        <p:cTn id="28" dur="1000"/>
                                        <p:tgtEl>
                                          <p:spTgt spid="17"/>
                                        </p:tgtEl>
                                      </p:cBhvr>
                                    </p:animEffect>
                                    <p:anim calcmode="lin" valueType="num">
                                      <p:cBhvr>
                                        <p:cTn id="29" dur="1000" fill="hold"/>
                                        <p:tgtEl>
                                          <p:spTgt spid="17"/>
                                        </p:tgtEl>
                                        <p:attrNameLst>
                                          <p:attrName>ppt_x</p:attrName>
                                        </p:attrNameLst>
                                      </p:cBhvr>
                                      <p:tavLst>
                                        <p:tav tm="0">
                                          <p:val>
                                            <p:strVal val="#ppt_x"/>
                                          </p:val>
                                        </p:tav>
                                        <p:tav tm="100000">
                                          <p:val>
                                            <p:strVal val="#ppt_x"/>
                                          </p:val>
                                        </p:tav>
                                      </p:tavLst>
                                    </p:anim>
                                    <p:anim calcmode="lin" valueType="num">
                                      <p:cBhvr>
                                        <p:cTn id="30"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P spid="17"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أساليب القيادة المختلفة</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14" name="TextBox 13">
            <a:extLst>
              <a:ext uri="{FF2B5EF4-FFF2-40B4-BE49-F238E27FC236}">
                <a16:creationId xmlns:a16="http://schemas.microsoft.com/office/drawing/2014/main" id="{9BBEDA8E-EAD8-520B-19C3-5848A0B08C06}"/>
              </a:ext>
            </a:extLst>
          </p:cNvPr>
          <p:cNvSpPr txBox="1"/>
          <p:nvPr/>
        </p:nvSpPr>
        <p:spPr>
          <a:xfrm>
            <a:off x="1260389" y="3166005"/>
            <a:ext cx="9783213" cy="600164"/>
          </a:xfrm>
          <a:prstGeom prst="rect">
            <a:avLst/>
          </a:prstGeom>
          <a:noFill/>
        </p:spPr>
        <p:txBody>
          <a:bodyPr wrap="square">
            <a:spAutoFit/>
          </a:bodyPr>
          <a:lstStyle/>
          <a:p>
            <a:pPr marL="342900" lvl="0" indent="-342900" algn="just" rtl="1">
              <a:lnSpc>
                <a:spcPct val="150000"/>
              </a:lnSpc>
              <a:spcAft>
                <a:spcPts val="800"/>
              </a:spcAft>
              <a:buSzPct val="15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الوصف: تُركّز على اتباع القواعد والإجراءات بدقة، مع التأكيد على الالتزام بالسياسات المؤسسية</a:t>
            </a: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a:t>
            </a:r>
          </a:p>
        </p:txBody>
      </p:sp>
      <p:sp>
        <p:nvSpPr>
          <p:cNvPr id="15" name="TextBox 14">
            <a:extLst>
              <a:ext uri="{FF2B5EF4-FFF2-40B4-BE49-F238E27FC236}">
                <a16:creationId xmlns:a16="http://schemas.microsoft.com/office/drawing/2014/main" id="{25FB150F-60B3-285B-6861-74BF0B6E96AF}"/>
              </a:ext>
            </a:extLst>
          </p:cNvPr>
          <p:cNvSpPr txBox="1"/>
          <p:nvPr/>
        </p:nvSpPr>
        <p:spPr>
          <a:xfrm>
            <a:off x="883774" y="4123424"/>
            <a:ext cx="10159827" cy="600164"/>
          </a:xfrm>
          <a:prstGeom prst="rect">
            <a:avLst/>
          </a:prstGeom>
          <a:noFill/>
        </p:spPr>
        <p:txBody>
          <a:bodyPr wrap="square">
            <a:spAutoFit/>
          </a:bodyPr>
          <a:lstStyle/>
          <a:p>
            <a:pPr marL="342900" lvl="0" indent="-342900" algn="just" rtl="1">
              <a:lnSpc>
                <a:spcPct val="150000"/>
              </a:lnSpc>
              <a:spcAft>
                <a:spcPts val="800"/>
              </a:spcAft>
              <a:buSzPct val="15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السمات: تنظيم صارم، التزام بالقوانين، تركيز على الإجراءات</a:t>
            </a: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a:t>
            </a:r>
          </a:p>
        </p:txBody>
      </p:sp>
      <p:sp>
        <p:nvSpPr>
          <p:cNvPr id="16" name="TextBox 15">
            <a:extLst>
              <a:ext uri="{FF2B5EF4-FFF2-40B4-BE49-F238E27FC236}">
                <a16:creationId xmlns:a16="http://schemas.microsoft.com/office/drawing/2014/main" id="{1E4D3B1F-1EAF-82D1-6E42-9339E3BF3CFE}"/>
              </a:ext>
            </a:extLst>
          </p:cNvPr>
          <p:cNvSpPr txBox="1"/>
          <p:nvPr/>
        </p:nvSpPr>
        <p:spPr>
          <a:xfrm>
            <a:off x="883774" y="5023211"/>
            <a:ext cx="10159827" cy="600164"/>
          </a:xfrm>
          <a:prstGeom prst="rect">
            <a:avLst/>
          </a:prstGeom>
          <a:noFill/>
        </p:spPr>
        <p:txBody>
          <a:bodyPr wrap="square">
            <a:spAutoFit/>
          </a:bodyPr>
          <a:lstStyle/>
          <a:p>
            <a:pPr marL="342900" lvl="0" indent="-342900" algn="just" rtl="1">
              <a:lnSpc>
                <a:spcPct val="150000"/>
              </a:lnSpc>
              <a:spcAft>
                <a:spcPts val="800"/>
              </a:spcAft>
              <a:buSzPct val="15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مثال: مدير في مؤسسة حكومية يتأكد من أن جميع التقارير تتوافق مع اللوائح قبل تقديمها</a:t>
            </a: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a:t>
            </a:r>
          </a:p>
        </p:txBody>
      </p:sp>
      <p:sp>
        <p:nvSpPr>
          <p:cNvPr id="17" name="TextBox 16">
            <a:extLst>
              <a:ext uri="{FF2B5EF4-FFF2-40B4-BE49-F238E27FC236}">
                <a16:creationId xmlns:a16="http://schemas.microsoft.com/office/drawing/2014/main" id="{D5F8E2F3-6858-7774-8C10-5A912D679BDE}"/>
              </a:ext>
            </a:extLst>
          </p:cNvPr>
          <p:cNvSpPr txBox="1"/>
          <p:nvPr/>
        </p:nvSpPr>
        <p:spPr>
          <a:xfrm>
            <a:off x="883774" y="5922998"/>
            <a:ext cx="10159827" cy="600164"/>
          </a:xfrm>
          <a:prstGeom prst="rect">
            <a:avLst/>
          </a:prstGeom>
          <a:noFill/>
        </p:spPr>
        <p:txBody>
          <a:bodyPr wrap="square">
            <a:spAutoFit/>
          </a:bodyPr>
          <a:lstStyle/>
          <a:p>
            <a:pPr marL="342900" lvl="0" indent="-342900" algn="just" rtl="1">
              <a:lnSpc>
                <a:spcPct val="150000"/>
              </a:lnSpc>
              <a:spcAft>
                <a:spcPts val="800"/>
              </a:spcAft>
              <a:buSzPct val="15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المناسبة: بيئات تحتاج إلى الدقة والالتزام، مثل القطاعات الحكومية</a:t>
            </a: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a:t>
            </a:r>
          </a:p>
        </p:txBody>
      </p:sp>
      <p:grpSp>
        <p:nvGrpSpPr>
          <p:cNvPr id="32" name="Group 31">
            <a:extLst>
              <a:ext uri="{FF2B5EF4-FFF2-40B4-BE49-F238E27FC236}">
                <a16:creationId xmlns:a16="http://schemas.microsoft.com/office/drawing/2014/main" id="{94BAB1A4-6374-6ABF-B17B-798805980771}"/>
              </a:ext>
            </a:extLst>
          </p:cNvPr>
          <p:cNvGrpSpPr/>
          <p:nvPr/>
        </p:nvGrpSpPr>
        <p:grpSpPr>
          <a:xfrm>
            <a:off x="8222369" y="1979097"/>
            <a:ext cx="2865833" cy="944918"/>
            <a:chOff x="7314141" y="525473"/>
            <a:chExt cx="4131410" cy="1362201"/>
          </a:xfrm>
        </p:grpSpPr>
        <p:grpSp>
          <p:nvGrpSpPr>
            <p:cNvPr id="33" name="Group 32">
              <a:extLst>
                <a:ext uri="{FF2B5EF4-FFF2-40B4-BE49-F238E27FC236}">
                  <a16:creationId xmlns:a16="http://schemas.microsoft.com/office/drawing/2014/main" id="{FE5FC80D-C994-E483-78AE-758A3583161E}"/>
                </a:ext>
              </a:extLst>
            </p:cNvPr>
            <p:cNvGrpSpPr/>
            <p:nvPr/>
          </p:nvGrpSpPr>
          <p:grpSpPr>
            <a:xfrm flipH="1">
              <a:off x="7314141" y="525473"/>
              <a:ext cx="4131410" cy="1362201"/>
              <a:chOff x="529378" y="656101"/>
              <a:chExt cx="4131410" cy="1362201"/>
            </a:xfrm>
          </p:grpSpPr>
          <p:sp>
            <p:nvSpPr>
              <p:cNvPr id="36" name="Freeform: Shape 35">
                <a:extLst>
                  <a:ext uri="{FF2B5EF4-FFF2-40B4-BE49-F238E27FC236}">
                    <a16:creationId xmlns:a16="http://schemas.microsoft.com/office/drawing/2014/main" id="{0277C3F7-980E-D464-1F56-CC2E22F6B3A3}"/>
                  </a:ext>
                </a:extLst>
              </p:cNvPr>
              <p:cNvSpPr/>
              <p:nvPr/>
            </p:nvSpPr>
            <p:spPr>
              <a:xfrm>
                <a:off x="529378" y="656101"/>
                <a:ext cx="1294702" cy="1362201"/>
              </a:xfrm>
              <a:custGeom>
                <a:avLst/>
                <a:gdLst>
                  <a:gd name="connsiteX0" fmla="*/ 1294703 w 1294702"/>
                  <a:gd name="connsiteY0" fmla="*/ 1362202 h 1362201"/>
                  <a:gd name="connsiteX1" fmla="*/ 189114 w 1294702"/>
                  <a:gd name="connsiteY1" fmla="*/ 1362202 h 1362201"/>
                  <a:gd name="connsiteX2" fmla="*/ 0 w 1294702"/>
                  <a:gd name="connsiteY2" fmla="*/ 1173088 h 1362201"/>
                  <a:gd name="connsiteX3" fmla="*/ 0 w 1294702"/>
                  <a:gd name="connsiteY3" fmla="*/ 189114 h 1362201"/>
                  <a:gd name="connsiteX4" fmla="*/ 189114 w 1294702"/>
                  <a:gd name="connsiteY4" fmla="*/ 0 h 1362201"/>
                  <a:gd name="connsiteX5" fmla="*/ 1003758 w 1294702"/>
                  <a:gd name="connsiteY5" fmla="*/ 0 h 1362201"/>
                  <a:gd name="connsiteX6" fmla="*/ 1294703 w 1294702"/>
                  <a:gd name="connsiteY6" fmla="*/ 1362202 h 1362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94702" h="1362201">
                    <a:moveTo>
                      <a:pt x="1294703" y="1362202"/>
                    </a:moveTo>
                    <a:lnTo>
                      <a:pt x="189114" y="1362202"/>
                    </a:lnTo>
                    <a:cubicBezTo>
                      <a:pt x="84665" y="1362202"/>
                      <a:pt x="0" y="1277537"/>
                      <a:pt x="0" y="1173088"/>
                    </a:cubicBezTo>
                    <a:lnTo>
                      <a:pt x="0" y="189114"/>
                    </a:lnTo>
                    <a:cubicBezTo>
                      <a:pt x="0" y="84665"/>
                      <a:pt x="84665" y="0"/>
                      <a:pt x="189114" y="0"/>
                    </a:cubicBezTo>
                    <a:lnTo>
                      <a:pt x="1003758" y="0"/>
                    </a:lnTo>
                    <a:lnTo>
                      <a:pt x="1294703" y="1362202"/>
                    </a:lnTo>
                    <a:close/>
                  </a:path>
                </a:pathLst>
              </a:custGeom>
              <a:solidFill>
                <a:srgbClr val="3D8E92"/>
              </a:solidFill>
              <a:ln w="29045" cap="flat">
                <a:noFill/>
                <a:prstDash val="solid"/>
                <a:miter/>
              </a:ln>
            </p:spPr>
            <p:txBody>
              <a:bodyPr rtlCol="0" anchor="ctr"/>
              <a:lstStyle/>
              <a:p>
                <a:endParaRPr lang="en-US"/>
              </a:p>
            </p:txBody>
          </p:sp>
          <p:sp>
            <p:nvSpPr>
              <p:cNvPr id="37" name="Freeform: Shape 36">
                <a:extLst>
                  <a:ext uri="{FF2B5EF4-FFF2-40B4-BE49-F238E27FC236}">
                    <a16:creationId xmlns:a16="http://schemas.microsoft.com/office/drawing/2014/main" id="{4D8A7697-E9D9-D076-9B4B-7BEF05E63D45}"/>
                  </a:ext>
                </a:extLst>
              </p:cNvPr>
              <p:cNvSpPr/>
              <p:nvPr/>
            </p:nvSpPr>
            <p:spPr>
              <a:xfrm>
                <a:off x="1533136" y="656101"/>
                <a:ext cx="3127652" cy="1362201"/>
              </a:xfrm>
              <a:custGeom>
                <a:avLst/>
                <a:gdLst>
                  <a:gd name="connsiteX0" fmla="*/ 3127653 w 3127652"/>
                  <a:gd name="connsiteY0" fmla="*/ 1362202 h 1362201"/>
                  <a:gd name="connsiteX1" fmla="*/ 290944 w 3127652"/>
                  <a:gd name="connsiteY1" fmla="*/ 1362202 h 1362201"/>
                  <a:gd name="connsiteX2" fmla="*/ 0 w 3127652"/>
                  <a:gd name="connsiteY2" fmla="*/ 0 h 1362201"/>
                  <a:gd name="connsiteX3" fmla="*/ 2836708 w 3127652"/>
                  <a:gd name="connsiteY3" fmla="*/ 0 h 1362201"/>
                  <a:gd name="connsiteX4" fmla="*/ 3127653 w 3127652"/>
                  <a:gd name="connsiteY4" fmla="*/ 1362202 h 13622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7652" h="1362201">
                    <a:moveTo>
                      <a:pt x="3127653" y="1362202"/>
                    </a:moveTo>
                    <a:lnTo>
                      <a:pt x="290944" y="1362202"/>
                    </a:lnTo>
                    <a:lnTo>
                      <a:pt x="0" y="0"/>
                    </a:lnTo>
                    <a:lnTo>
                      <a:pt x="2836708" y="0"/>
                    </a:lnTo>
                    <a:lnTo>
                      <a:pt x="3127653" y="1362202"/>
                    </a:lnTo>
                    <a:close/>
                  </a:path>
                </a:pathLst>
              </a:custGeom>
              <a:solidFill>
                <a:srgbClr val="FFFFFF"/>
              </a:solidFill>
              <a:ln w="29045" cap="flat">
                <a:solidFill>
                  <a:srgbClr val="3D8E92"/>
                </a:solidFill>
                <a:prstDash val="solid"/>
                <a:miter/>
              </a:ln>
            </p:spPr>
            <p:txBody>
              <a:bodyPr rtlCol="0" anchor="ctr"/>
              <a:lstStyle/>
              <a:p>
                <a:endParaRPr lang="en-US" dirty="0"/>
              </a:p>
            </p:txBody>
          </p:sp>
          <p:sp>
            <p:nvSpPr>
              <p:cNvPr id="38" name="Freeform: Shape 37">
                <a:extLst>
                  <a:ext uri="{FF2B5EF4-FFF2-40B4-BE49-F238E27FC236}">
                    <a16:creationId xmlns:a16="http://schemas.microsoft.com/office/drawing/2014/main" id="{DB1A615E-8271-C45A-492F-6FFFFACCBD69}"/>
                  </a:ext>
                </a:extLst>
              </p:cNvPr>
              <p:cNvSpPr/>
              <p:nvPr/>
            </p:nvSpPr>
            <p:spPr>
              <a:xfrm>
                <a:off x="1533136" y="656101"/>
                <a:ext cx="523699" cy="1362201"/>
              </a:xfrm>
              <a:custGeom>
                <a:avLst/>
                <a:gdLst>
                  <a:gd name="connsiteX0" fmla="*/ 0 w 523699"/>
                  <a:gd name="connsiteY0" fmla="*/ 0 h 1362201"/>
                  <a:gd name="connsiteX1" fmla="*/ 523700 w 523699"/>
                  <a:gd name="connsiteY1" fmla="*/ 1362202 h 1362201"/>
                  <a:gd name="connsiteX2" fmla="*/ 290944 w 523699"/>
                  <a:gd name="connsiteY2" fmla="*/ 1362202 h 1362201"/>
                  <a:gd name="connsiteX3" fmla="*/ 0 w 523699"/>
                  <a:gd name="connsiteY3" fmla="*/ 0 h 1362201"/>
                </a:gdLst>
                <a:ahLst/>
                <a:cxnLst>
                  <a:cxn ang="0">
                    <a:pos x="connsiteX0" y="connsiteY0"/>
                  </a:cxn>
                  <a:cxn ang="0">
                    <a:pos x="connsiteX1" y="connsiteY1"/>
                  </a:cxn>
                  <a:cxn ang="0">
                    <a:pos x="connsiteX2" y="connsiteY2"/>
                  </a:cxn>
                  <a:cxn ang="0">
                    <a:pos x="connsiteX3" y="connsiteY3"/>
                  </a:cxn>
                </a:cxnLst>
                <a:rect l="l" t="t" r="r" b="b"/>
                <a:pathLst>
                  <a:path w="523699" h="1362201">
                    <a:moveTo>
                      <a:pt x="0" y="0"/>
                    </a:moveTo>
                    <a:lnTo>
                      <a:pt x="523700" y="1362202"/>
                    </a:lnTo>
                    <a:lnTo>
                      <a:pt x="290944" y="1362202"/>
                    </a:lnTo>
                    <a:lnTo>
                      <a:pt x="0" y="0"/>
                    </a:lnTo>
                    <a:close/>
                  </a:path>
                </a:pathLst>
              </a:custGeom>
              <a:solidFill>
                <a:srgbClr val="9ACCCE"/>
              </a:solidFill>
              <a:ln w="29045" cap="flat">
                <a:noFill/>
                <a:prstDash val="solid"/>
                <a:miter/>
              </a:ln>
            </p:spPr>
            <p:txBody>
              <a:bodyPr rtlCol="0" anchor="ctr"/>
              <a:lstStyle/>
              <a:p>
                <a:endParaRPr lang="en-US"/>
              </a:p>
            </p:txBody>
          </p:sp>
        </p:grpSp>
        <p:sp>
          <p:nvSpPr>
            <p:cNvPr id="34" name="TextBox 31">
              <a:extLst>
                <a:ext uri="{FF2B5EF4-FFF2-40B4-BE49-F238E27FC236}">
                  <a16:creationId xmlns:a16="http://schemas.microsoft.com/office/drawing/2014/main" id="{E90014D1-9133-A5F7-46F3-D6B5228D038B}"/>
                </a:ext>
              </a:extLst>
            </p:cNvPr>
            <p:cNvSpPr txBox="1"/>
            <p:nvPr/>
          </p:nvSpPr>
          <p:spPr>
            <a:xfrm>
              <a:off x="10495143" y="1021908"/>
              <a:ext cx="844320" cy="665540"/>
            </a:xfrm>
            <a:prstGeom prst="rect">
              <a:avLst/>
            </a:prstGeom>
            <a:noFill/>
          </p:spPr>
          <p:txBody>
            <a:bodyPr wrap="square" rtlCol="0">
              <a:spAutoFit/>
            </a:bodyPr>
            <a:lstStyle>
              <a:defPPr>
                <a:defRPr lang="en-US"/>
              </a:defPPr>
              <a:lvl1pPr algn="ctr">
                <a:defRPr sz="2000" b="1"/>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400" dirty="0">
                  <a:solidFill>
                    <a:schemeClr val="bg1"/>
                  </a:solidFill>
                  <a:latin typeface="Arial" panose="020B0604020202020204" pitchFamily="34" charset="0"/>
                  <a:cs typeface="Arial" panose="020B0604020202020204" pitchFamily="34" charset="0"/>
                </a:rPr>
                <a:t>07</a:t>
              </a:r>
            </a:p>
          </p:txBody>
        </p:sp>
        <p:sp>
          <p:nvSpPr>
            <p:cNvPr id="35" name="TextBox 34">
              <a:extLst>
                <a:ext uri="{FF2B5EF4-FFF2-40B4-BE49-F238E27FC236}">
                  <a16:creationId xmlns:a16="http://schemas.microsoft.com/office/drawing/2014/main" id="{F3C0E597-D23B-29C5-A836-D57C6FACBF9A}"/>
                </a:ext>
              </a:extLst>
            </p:cNvPr>
            <p:cNvSpPr txBox="1"/>
            <p:nvPr/>
          </p:nvSpPr>
          <p:spPr>
            <a:xfrm>
              <a:off x="7609698" y="676450"/>
              <a:ext cx="2560548" cy="1176065"/>
            </a:xfrm>
            <a:prstGeom prst="rect">
              <a:avLst/>
            </a:prstGeom>
            <a:noFill/>
            <a:ln>
              <a:noFill/>
            </a:ln>
          </p:spPr>
          <p:txBody>
            <a:bodyPr wrap="square" rtlCol="0">
              <a:spAutoFit/>
            </a:bodyPr>
            <a:lstStyle/>
            <a:p>
              <a:pPr algn="ctr" rtl="1">
                <a:lnSpc>
                  <a:spcPct val="115000"/>
                </a:lnSpc>
              </a:pPr>
              <a:r>
                <a:rPr lang="ar-EG" sz="1400" b="1" dirty="0">
                  <a:latin typeface="Times New Roman" panose="02020603050405020304" pitchFamily="18" charset="0"/>
                  <a:ea typeface="Calibri" panose="020F0502020204030204" pitchFamily="34" charset="0"/>
                  <a:cs typeface="Adobe Arabic" panose="02040503050201020203" pitchFamily="18" charset="-78"/>
                </a:rPr>
                <a:t>القيادة البيروقراطية  </a:t>
              </a:r>
              <a:r>
                <a:rPr lang="en-US" sz="1400" b="1" dirty="0">
                  <a:latin typeface="Times New Roman" panose="02020603050405020304" pitchFamily="18" charset="0"/>
                  <a:ea typeface="Calibri" panose="020F0502020204030204" pitchFamily="34" charset="0"/>
                  <a:cs typeface="Adobe Arabic" panose="02040503050201020203" pitchFamily="18" charset="-78"/>
                </a:rPr>
                <a:t>(Bureaucratic Leadership):</a:t>
              </a:r>
            </a:p>
          </p:txBody>
        </p:sp>
      </p:grpSp>
    </p:spTree>
    <p:extLst>
      <p:ext uri="{BB962C8B-B14F-4D97-AF65-F5344CB8AC3E}">
        <p14:creationId xmlns:p14="http://schemas.microsoft.com/office/powerpoint/2010/main" val="11920224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fade">
                                      <p:cBhvr>
                                        <p:cTn id="14" dur="1000"/>
                                        <p:tgtEl>
                                          <p:spTgt spid="15"/>
                                        </p:tgtEl>
                                      </p:cBhvr>
                                    </p:animEffect>
                                    <p:anim calcmode="lin" valueType="num">
                                      <p:cBhvr>
                                        <p:cTn id="15" dur="1000" fill="hold"/>
                                        <p:tgtEl>
                                          <p:spTgt spid="15"/>
                                        </p:tgtEl>
                                        <p:attrNameLst>
                                          <p:attrName>ppt_x</p:attrName>
                                        </p:attrNameLst>
                                      </p:cBhvr>
                                      <p:tavLst>
                                        <p:tav tm="0">
                                          <p:val>
                                            <p:strVal val="#ppt_x"/>
                                          </p:val>
                                        </p:tav>
                                        <p:tav tm="100000">
                                          <p:val>
                                            <p:strVal val="#ppt_x"/>
                                          </p:val>
                                        </p:tav>
                                      </p:tavLst>
                                    </p:anim>
                                    <p:anim calcmode="lin" valueType="num">
                                      <p:cBhvr>
                                        <p:cTn id="16"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fade">
                                      <p:cBhvr>
                                        <p:cTn id="21" dur="1000"/>
                                        <p:tgtEl>
                                          <p:spTgt spid="16"/>
                                        </p:tgtEl>
                                      </p:cBhvr>
                                    </p:animEffect>
                                    <p:anim calcmode="lin" valueType="num">
                                      <p:cBhvr>
                                        <p:cTn id="22" dur="1000" fill="hold"/>
                                        <p:tgtEl>
                                          <p:spTgt spid="16"/>
                                        </p:tgtEl>
                                        <p:attrNameLst>
                                          <p:attrName>ppt_x</p:attrName>
                                        </p:attrNameLst>
                                      </p:cBhvr>
                                      <p:tavLst>
                                        <p:tav tm="0">
                                          <p:val>
                                            <p:strVal val="#ppt_x"/>
                                          </p:val>
                                        </p:tav>
                                        <p:tav tm="100000">
                                          <p:val>
                                            <p:strVal val="#ppt_x"/>
                                          </p:val>
                                        </p:tav>
                                      </p:tavLst>
                                    </p:anim>
                                    <p:anim calcmode="lin" valueType="num">
                                      <p:cBhvr>
                                        <p:cTn id="23"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fade">
                                      <p:cBhvr>
                                        <p:cTn id="28" dur="1000"/>
                                        <p:tgtEl>
                                          <p:spTgt spid="17"/>
                                        </p:tgtEl>
                                      </p:cBhvr>
                                    </p:animEffect>
                                    <p:anim calcmode="lin" valueType="num">
                                      <p:cBhvr>
                                        <p:cTn id="29" dur="1000" fill="hold"/>
                                        <p:tgtEl>
                                          <p:spTgt spid="17"/>
                                        </p:tgtEl>
                                        <p:attrNameLst>
                                          <p:attrName>ppt_x</p:attrName>
                                        </p:attrNameLst>
                                      </p:cBhvr>
                                      <p:tavLst>
                                        <p:tav tm="0">
                                          <p:val>
                                            <p:strVal val="#ppt_x"/>
                                          </p:val>
                                        </p:tav>
                                        <p:tav tm="100000">
                                          <p:val>
                                            <p:strVal val="#ppt_x"/>
                                          </p:val>
                                        </p:tav>
                                      </p:tavLst>
                                    </p:anim>
                                    <p:anim calcmode="lin" valueType="num">
                                      <p:cBhvr>
                                        <p:cTn id="30"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P spid="17"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تحديد النمط القيادي المناسب لفريق العمل</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16" name="TextBox 15">
            <a:extLst>
              <a:ext uri="{FF2B5EF4-FFF2-40B4-BE49-F238E27FC236}">
                <a16:creationId xmlns:a16="http://schemas.microsoft.com/office/drawing/2014/main" id="{A9610717-A53B-A42F-CDEC-F78C0D6F1968}"/>
              </a:ext>
            </a:extLst>
          </p:cNvPr>
          <p:cNvSpPr txBox="1"/>
          <p:nvPr/>
        </p:nvSpPr>
        <p:spPr>
          <a:xfrm>
            <a:off x="1260389" y="2010928"/>
            <a:ext cx="9783213" cy="1154162"/>
          </a:xfrm>
          <a:prstGeom prst="rect">
            <a:avLst/>
          </a:prstGeom>
          <a:noFill/>
        </p:spPr>
        <p:txBody>
          <a:bodyPr wrap="square">
            <a:spAutoFit/>
          </a:bodyPr>
          <a:lstStyle/>
          <a:p>
            <a:pPr marL="342900" indent="-342900" algn="just" rtl="1">
              <a:lnSpc>
                <a:spcPct val="150000"/>
              </a:lnSpc>
              <a:spcAft>
                <a:spcPts val="800"/>
              </a:spcAft>
              <a:buSzPct val="15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اختيار النمط القيادي المناسب لفريق العمل يعتمد على عدة عوامل، مثل طبيعة الفريق، مستوى خبرته، أهداف المشروع، وبيئة العمل. فيما يلي إطار عملي لتحديد النمط القيادي المناسب.</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
        <p:nvSpPr>
          <p:cNvPr id="19" name="TextBox 18">
            <a:extLst>
              <a:ext uri="{FF2B5EF4-FFF2-40B4-BE49-F238E27FC236}">
                <a16:creationId xmlns:a16="http://schemas.microsoft.com/office/drawing/2014/main" id="{95488B98-4FFF-5A71-E2AC-B682A7C7B3EC}"/>
              </a:ext>
            </a:extLst>
          </p:cNvPr>
          <p:cNvSpPr txBox="1"/>
          <p:nvPr/>
        </p:nvSpPr>
        <p:spPr>
          <a:xfrm>
            <a:off x="1260389" y="3228945"/>
            <a:ext cx="9783213" cy="400110"/>
          </a:xfrm>
          <a:prstGeom prst="rect">
            <a:avLst/>
          </a:prstGeom>
          <a:noFill/>
        </p:spPr>
        <p:txBody>
          <a:bodyPr wrap="square">
            <a:spAutoFit/>
          </a:bodyPr>
          <a:lstStyle/>
          <a:p>
            <a:pPr algn="r" rtl="1"/>
            <a:r>
              <a:rPr lang="ar-EG" sz="2000" b="1" dirty="0">
                <a:solidFill>
                  <a:srgbClr val="168489"/>
                </a:solidFill>
                <a:latin typeface="Adobe Arabic" panose="02040503050201020203" pitchFamily="18" charset="-78"/>
                <a:cs typeface="Adobe Arabic" panose="02040503050201020203" pitchFamily="18" charset="-78"/>
              </a:rPr>
              <a:t>العوامل المؤثرة في اختيار النمط القيادي</a:t>
            </a:r>
            <a:endParaRPr lang="en-US" sz="2000" dirty="0">
              <a:solidFill>
                <a:srgbClr val="168489"/>
              </a:solidFill>
              <a:latin typeface="Adobe Arabic" panose="02040503050201020203" pitchFamily="18" charset="-78"/>
              <a:cs typeface="Adobe Arabic" panose="02040503050201020203" pitchFamily="18" charset="-78"/>
            </a:endParaRPr>
          </a:p>
        </p:txBody>
      </p:sp>
      <p:grpSp>
        <p:nvGrpSpPr>
          <p:cNvPr id="99" name="Group 98">
            <a:extLst>
              <a:ext uri="{FF2B5EF4-FFF2-40B4-BE49-F238E27FC236}">
                <a16:creationId xmlns:a16="http://schemas.microsoft.com/office/drawing/2014/main" id="{5FBD7718-37B3-CE71-A28A-A97CD65653E3}"/>
              </a:ext>
            </a:extLst>
          </p:cNvPr>
          <p:cNvGrpSpPr/>
          <p:nvPr/>
        </p:nvGrpSpPr>
        <p:grpSpPr>
          <a:xfrm>
            <a:off x="2237051" y="3700791"/>
            <a:ext cx="1719943" cy="3445462"/>
            <a:chOff x="1790601" y="1353457"/>
            <a:chExt cx="1719943" cy="3445462"/>
          </a:xfrm>
        </p:grpSpPr>
        <p:sp>
          <p:nvSpPr>
            <p:cNvPr id="100" name="Arc 99">
              <a:extLst>
                <a:ext uri="{FF2B5EF4-FFF2-40B4-BE49-F238E27FC236}">
                  <a16:creationId xmlns:a16="http://schemas.microsoft.com/office/drawing/2014/main" id="{AAF024CF-14C1-45E9-1C1B-C5BFE1B4D7DD}"/>
                </a:ext>
              </a:extLst>
            </p:cNvPr>
            <p:cNvSpPr/>
            <p:nvPr/>
          </p:nvSpPr>
          <p:spPr>
            <a:xfrm>
              <a:off x="1954645" y="2059080"/>
              <a:ext cx="1555899" cy="2739839"/>
            </a:xfrm>
            <a:prstGeom prst="arc">
              <a:avLst>
                <a:gd name="adj1" fmla="val 10812224"/>
                <a:gd name="adj2" fmla="val 0"/>
              </a:avLst>
            </a:prstGeom>
            <a:noFill/>
            <a:ln w="279400" cap="rnd" cmpd="sng" algn="ctr">
              <a:solidFill>
                <a:srgbClr val="3D8E92"/>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a:ln>
                  <a:noFill/>
                </a:ln>
                <a:solidFill>
                  <a:prstClr val="black"/>
                </a:solidFill>
                <a:effectLst/>
                <a:uLnTx/>
                <a:uFillTx/>
                <a:latin typeface="Calibri" panose="020F0502020204030204"/>
                <a:ea typeface="+mn-ea"/>
                <a:cs typeface="+mn-cs"/>
              </a:endParaRPr>
            </a:p>
          </p:txBody>
        </p:sp>
        <p:sp>
          <p:nvSpPr>
            <p:cNvPr id="101" name="TextBox 100">
              <a:extLst>
                <a:ext uri="{FF2B5EF4-FFF2-40B4-BE49-F238E27FC236}">
                  <a16:creationId xmlns:a16="http://schemas.microsoft.com/office/drawing/2014/main" id="{9AACB48B-36D8-DE3F-6E86-B12FD2719773}"/>
                </a:ext>
              </a:extLst>
            </p:cNvPr>
            <p:cNvSpPr txBox="1"/>
            <p:nvPr/>
          </p:nvSpPr>
          <p:spPr>
            <a:xfrm>
              <a:off x="2444695" y="1353457"/>
              <a:ext cx="575799" cy="553998"/>
            </a:xfrm>
            <a:prstGeom prst="rect">
              <a:avLst/>
            </a:prstGeom>
            <a:noFill/>
          </p:spPr>
          <p:txBody>
            <a:bodyPr wrap="none" rtlCol="0" anchor="b">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3000" b="1" i="0" u="none" strike="noStrike" kern="0" cap="none" spc="0" normalizeH="0" baseline="0" noProof="0" dirty="0">
                  <a:ln>
                    <a:noFill/>
                  </a:ln>
                  <a:solidFill>
                    <a:prstClr val="black">
                      <a:lumMod val="85000"/>
                      <a:lumOff val="15000"/>
                    </a:prstClr>
                  </a:solidFill>
                  <a:effectLst/>
                  <a:uLnTx/>
                  <a:uFillTx/>
                  <a:latin typeface="Calibri" panose="020F0502020204030204"/>
                </a:rPr>
                <a:t>05</a:t>
              </a:r>
            </a:p>
          </p:txBody>
        </p:sp>
        <p:cxnSp>
          <p:nvCxnSpPr>
            <p:cNvPr id="102" name="Straight Connector 101">
              <a:extLst>
                <a:ext uri="{FF2B5EF4-FFF2-40B4-BE49-F238E27FC236}">
                  <a16:creationId xmlns:a16="http://schemas.microsoft.com/office/drawing/2014/main" id="{FB3DEABD-74B7-D20D-CA55-7AF3DBD34A4B}"/>
                </a:ext>
              </a:extLst>
            </p:cNvPr>
            <p:cNvCxnSpPr>
              <a:cxnSpLocks/>
              <a:stCxn id="103" idx="0"/>
            </p:cNvCxnSpPr>
            <p:nvPr/>
          </p:nvCxnSpPr>
          <p:spPr>
            <a:xfrm flipV="1">
              <a:off x="2732594" y="1919895"/>
              <a:ext cx="0" cy="626269"/>
            </a:xfrm>
            <a:prstGeom prst="line">
              <a:avLst/>
            </a:prstGeom>
            <a:noFill/>
            <a:ln w="12700" cap="flat" cmpd="sng" algn="ctr">
              <a:solidFill>
                <a:sysClr val="windowText" lastClr="000000">
                  <a:lumMod val="65000"/>
                  <a:lumOff val="35000"/>
                </a:sysClr>
              </a:solidFill>
              <a:prstDash val="solid"/>
              <a:miter lim="800000"/>
            </a:ln>
            <a:effectLst/>
          </p:spPr>
        </p:cxnSp>
        <p:sp>
          <p:nvSpPr>
            <p:cNvPr id="103" name="Oval 102">
              <a:extLst>
                <a:ext uri="{FF2B5EF4-FFF2-40B4-BE49-F238E27FC236}">
                  <a16:creationId xmlns:a16="http://schemas.microsoft.com/office/drawing/2014/main" id="{8B8C8A14-BD88-9D14-0239-599D3A154309}"/>
                </a:ext>
              </a:extLst>
            </p:cNvPr>
            <p:cNvSpPr/>
            <p:nvPr/>
          </p:nvSpPr>
          <p:spPr>
            <a:xfrm>
              <a:off x="2382550" y="2546163"/>
              <a:ext cx="700088" cy="700088"/>
            </a:xfrm>
            <a:prstGeom prst="ellipse">
              <a:avLst/>
            </a:prstGeom>
            <a:gradFill rotWithShape="1">
              <a:gsLst>
                <a:gs pos="0">
                  <a:sysClr val="window" lastClr="FFFFFF">
                    <a:lumMod val="95000"/>
                  </a:sysClr>
                </a:gs>
                <a:gs pos="50000">
                  <a:sysClr val="window" lastClr="FFFFFF">
                    <a:lumMod val="85000"/>
                  </a:sysClr>
                </a:gs>
                <a:gs pos="100000">
                  <a:sysClr val="window" lastClr="FFFFFF">
                    <a:lumMod val="75000"/>
                  </a:sysClr>
                </a:gs>
              </a:gsLst>
              <a:lin ang="5400000" scaled="0"/>
            </a:gradFill>
            <a:ln>
              <a:noFill/>
            </a:ln>
            <a:effectLst>
              <a:outerShdw blurRad="57150" dist="19050" dir="5400000" algn="ctr" rotWithShape="0">
                <a:srgbClr val="000000">
                  <a:alpha val="63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104" name="TextBox 103">
              <a:extLst>
                <a:ext uri="{FF2B5EF4-FFF2-40B4-BE49-F238E27FC236}">
                  <a16:creationId xmlns:a16="http://schemas.microsoft.com/office/drawing/2014/main" id="{F01E623E-FEFC-0CE5-50E6-4A0102A2CE15}"/>
                </a:ext>
              </a:extLst>
            </p:cNvPr>
            <p:cNvSpPr txBox="1"/>
            <p:nvPr/>
          </p:nvSpPr>
          <p:spPr>
            <a:xfrm>
              <a:off x="1790601" y="3666463"/>
              <a:ext cx="1719941" cy="400494"/>
            </a:xfrm>
            <a:prstGeom prst="rect">
              <a:avLst/>
            </a:prstGeom>
            <a:noFill/>
          </p:spPr>
          <p:txBody>
            <a:bodyPr wrap="square">
              <a:spAutoFit/>
            </a:bodyPr>
            <a:lstStyle/>
            <a:p>
              <a:pPr marL="0" marR="0" lvl="0" indent="0" algn="ctr" defTabSz="914400" eaLnBrk="1" fontAlgn="auto" latinLnBrk="0" hangingPunct="1">
                <a:lnSpc>
                  <a:spcPct val="115000"/>
                </a:lnSpc>
                <a:spcBef>
                  <a:spcPts val="0"/>
                </a:spcBef>
                <a:spcAft>
                  <a:spcPts val="800"/>
                </a:spcAft>
                <a:buClrTx/>
                <a:buSzTx/>
                <a:buFontTx/>
                <a:buNone/>
                <a:tabLst/>
                <a:defRPr/>
              </a:pPr>
              <a:r>
                <a:rPr kumimoji="0" lang="ar-EG" sz="1800" b="1" i="0" u="none" strike="noStrike" kern="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Adobe Arabic" panose="02040503050201020203" pitchFamily="18" charset="-78"/>
                </a:rPr>
                <a:t>احتياجات أعضاء الفريق</a:t>
              </a:r>
              <a:endParaRPr kumimoji="0" lang="en-US" sz="1800" b="1" i="0" u="none" strike="noStrike" kern="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105" name="Group 104">
            <a:extLst>
              <a:ext uri="{FF2B5EF4-FFF2-40B4-BE49-F238E27FC236}">
                <a16:creationId xmlns:a16="http://schemas.microsoft.com/office/drawing/2014/main" id="{B8F52981-E19B-4ED9-685B-9B8ACFECFCA5}"/>
              </a:ext>
            </a:extLst>
          </p:cNvPr>
          <p:cNvGrpSpPr/>
          <p:nvPr/>
        </p:nvGrpSpPr>
        <p:grpSpPr>
          <a:xfrm>
            <a:off x="3874972" y="3700791"/>
            <a:ext cx="1719941" cy="3445462"/>
            <a:chOff x="3428522" y="1353457"/>
            <a:chExt cx="1719941" cy="3445462"/>
          </a:xfrm>
        </p:grpSpPr>
        <p:sp>
          <p:nvSpPr>
            <p:cNvPr id="106" name="Arc 105">
              <a:extLst>
                <a:ext uri="{FF2B5EF4-FFF2-40B4-BE49-F238E27FC236}">
                  <a16:creationId xmlns:a16="http://schemas.microsoft.com/office/drawing/2014/main" id="{A49B5CFF-7F76-1DE0-C3EC-3685856FB9C7}"/>
                </a:ext>
              </a:extLst>
            </p:cNvPr>
            <p:cNvSpPr/>
            <p:nvPr/>
          </p:nvSpPr>
          <p:spPr>
            <a:xfrm>
              <a:off x="3510544" y="2059080"/>
              <a:ext cx="1555899" cy="2739839"/>
            </a:xfrm>
            <a:prstGeom prst="arc">
              <a:avLst>
                <a:gd name="adj1" fmla="val 10812224"/>
                <a:gd name="adj2" fmla="val 0"/>
              </a:avLst>
            </a:prstGeom>
            <a:noFill/>
            <a:ln w="282575" cap="rnd" cmpd="sng" algn="ctr">
              <a:solidFill>
                <a:srgbClr val="A5A5A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a:ln>
                  <a:noFill/>
                </a:ln>
                <a:solidFill>
                  <a:prstClr val="black"/>
                </a:solidFill>
                <a:effectLst/>
                <a:uLnTx/>
                <a:uFillTx/>
                <a:latin typeface="Calibri" panose="020F0502020204030204"/>
                <a:ea typeface="+mn-ea"/>
                <a:cs typeface="+mn-cs"/>
              </a:endParaRPr>
            </a:p>
          </p:txBody>
        </p:sp>
        <p:sp>
          <p:nvSpPr>
            <p:cNvPr id="107" name="TextBox 106">
              <a:extLst>
                <a:ext uri="{FF2B5EF4-FFF2-40B4-BE49-F238E27FC236}">
                  <a16:creationId xmlns:a16="http://schemas.microsoft.com/office/drawing/2014/main" id="{9E393BC7-17DF-1DD6-CA43-66AEC42139A1}"/>
                </a:ext>
              </a:extLst>
            </p:cNvPr>
            <p:cNvSpPr txBox="1"/>
            <p:nvPr/>
          </p:nvSpPr>
          <p:spPr>
            <a:xfrm>
              <a:off x="4000639" y="1353457"/>
              <a:ext cx="575799" cy="553998"/>
            </a:xfrm>
            <a:prstGeom prst="rect">
              <a:avLst/>
            </a:prstGeom>
            <a:noFill/>
          </p:spPr>
          <p:txBody>
            <a:bodyPr wrap="none" rtlCol="0" anchor="b">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3000" b="1" i="0" u="none" strike="noStrike" kern="0" cap="none" spc="0" normalizeH="0" baseline="0" noProof="0" dirty="0">
                  <a:ln>
                    <a:noFill/>
                  </a:ln>
                  <a:solidFill>
                    <a:prstClr val="black">
                      <a:lumMod val="85000"/>
                      <a:lumOff val="15000"/>
                    </a:prstClr>
                  </a:solidFill>
                  <a:effectLst/>
                  <a:uLnTx/>
                  <a:uFillTx/>
                  <a:latin typeface="Calibri" panose="020F0502020204030204"/>
                </a:rPr>
                <a:t>04</a:t>
              </a:r>
            </a:p>
          </p:txBody>
        </p:sp>
        <p:cxnSp>
          <p:nvCxnSpPr>
            <p:cNvPr id="108" name="Straight Connector 107">
              <a:extLst>
                <a:ext uri="{FF2B5EF4-FFF2-40B4-BE49-F238E27FC236}">
                  <a16:creationId xmlns:a16="http://schemas.microsoft.com/office/drawing/2014/main" id="{E9548615-9718-C3EE-76B1-21967CE72A90}"/>
                </a:ext>
              </a:extLst>
            </p:cNvPr>
            <p:cNvCxnSpPr>
              <a:cxnSpLocks/>
              <a:stCxn id="109" idx="0"/>
            </p:cNvCxnSpPr>
            <p:nvPr/>
          </p:nvCxnSpPr>
          <p:spPr>
            <a:xfrm flipV="1">
              <a:off x="4288493" y="1919895"/>
              <a:ext cx="0" cy="626269"/>
            </a:xfrm>
            <a:prstGeom prst="line">
              <a:avLst/>
            </a:prstGeom>
            <a:noFill/>
            <a:ln w="12700" cap="flat" cmpd="sng" algn="ctr">
              <a:solidFill>
                <a:sysClr val="windowText" lastClr="000000">
                  <a:lumMod val="65000"/>
                  <a:lumOff val="35000"/>
                </a:sysClr>
              </a:solidFill>
              <a:prstDash val="solid"/>
              <a:miter lim="800000"/>
            </a:ln>
            <a:effectLst/>
          </p:spPr>
        </p:cxnSp>
        <p:sp>
          <p:nvSpPr>
            <p:cNvPr id="109" name="Oval 108">
              <a:extLst>
                <a:ext uri="{FF2B5EF4-FFF2-40B4-BE49-F238E27FC236}">
                  <a16:creationId xmlns:a16="http://schemas.microsoft.com/office/drawing/2014/main" id="{0BB2B708-8546-A71F-6CB7-4D525F5B6FF9}"/>
                </a:ext>
              </a:extLst>
            </p:cNvPr>
            <p:cNvSpPr/>
            <p:nvPr/>
          </p:nvSpPr>
          <p:spPr>
            <a:xfrm>
              <a:off x="3938449" y="2546163"/>
              <a:ext cx="700088" cy="700088"/>
            </a:xfrm>
            <a:prstGeom prst="ellipse">
              <a:avLst/>
            </a:prstGeom>
            <a:gradFill rotWithShape="1">
              <a:gsLst>
                <a:gs pos="0">
                  <a:sysClr val="window" lastClr="FFFFFF">
                    <a:lumMod val="95000"/>
                  </a:sysClr>
                </a:gs>
                <a:gs pos="50000">
                  <a:sysClr val="window" lastClr="FFFFFF">
                    <a:lumMod val="85000"/>
                  </a:sysClr>
                </a:gs>
                <a:gs pos="100000">
                  <a:sysClr val="window" lastClr="FFFFFF">
                    <a:lumMod val="75000"/>
                  </a:sysClr>
                </a:gs>
              </a:gsLst>
              <a:lin ang="5400000" scaled="0"/>
            </a:gradFill>
            <a:ln>
              <a:noFill/>
            </a:ln>
            <a:effectLst>
              <a:outerShdw blurRad="57150" dist="19050" dir="5400000" algn="ctr" rotWithShape="0">
                <a:srgbClr val="000000">
                  <a:alpha val="63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110" name="TextBox 109">
              <a:extLst>
                <a:ext uri="{FF2B5EF4-FFF2-40B4-BE49-F238E27FC236}">
                  <a16:creationId xmlns:a16="http://schemas.microsoft.com/office/drawing/2014/main" id="{FEABCB41-4EC4-BF8A-DB5E-5623F174CBEE}"/>
                </a:ext>
              </a:extLst>
            </p:cNvPr>
            <p:cNvSpPr txBox="1"/>
            <p:nvPr/>
          </p:nvSpPr>
          <p:spPr>
            <a:xfrm>
              <a:off x="3428522" y="3666463"/>
              <a:ext cx="1719941" cy="400494"/>
            </a:xfrm>
            <a:prstGeom prst="rect">
              <a:avLst/>
            </a:prstGeom>
            <a:noFill/>
          </p:spPr>
          <p:txBody>
            <a:bodyPr wrap="square">
              <a:spAutoFit/>
            </a:bodyPr>
            <a:lstStyle/>
            <a:p>
              <a:pPr marL="0" marR="0" lvl="0" indent="0" algn="ctr" defTabSz="914400" eaLnBrk="1" fontAlgn="auto" latinLnBrk="0" hangingPunct="1">
                <a:lnSpc>
                  <a:spcPct val="115000"/>
                </a:lnSpc>
                <a:spcBef>
                  <a:spcPts val="0"/>
                </a:spcBef>
                <a:spcAft>
                  <a:spcPts val="800"/>
                </a:spcAft>
                <a:buClrTx/>
                <a:buSzTx/>
                <a:buFontTx/>
                <a:buNone/>
                <a:tabLst/>
                <a:defRPr/>
              </a:pPr>
              <a:r>
                <a:rPr kumimoji="0" lang="ar-EG" sz="1800" b="1" i="0" u="none" strike="noStrike" kern="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Adobe Arabic" panose="02040503050201020203" pitchFamily="18" charset="-78"/>
                </a:rPr>
                <a:t>السياق أو الظروف</a:t>
              </a:r>
              <a:endParaRPr kumimoji="0" lang="en-US" sz="1800" b="1" i="0" u="none" strike="noStrike" kern="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111" name="Group 110">
            <a:extLst>
              <a:ext uri="{FF2B5EF4-FFF2-40B4-BE49-F238E27FC236}">
                <a16:creationId xmlns:a16="http://schemas.microsoft.com/office/drawing/2014/main" id="{86928EB7-7066-6AEF-E856-C1FE4A22FDD6}"/>
              </a:ext>
            </a:extLst>
          </p:cNvPr>
          <p:cNvGrpSpPr/>
          <p:nvPr/>
        </p:nvGrpSpPr>
        <p:grpSpPr>
          <a:xfrm>
            <a:off x="5430871" y="3700791"/>
            <a:ext cx="1719941" cy="3445462"/>
            <a:chOff x="4984421" y="1353457"/>
            <a:chExt cx="1719941" cy="3445462"/>
          </a:xfrm>
        </p:grpSpPr>
        <p:sp>
          <p:nvSpPr>
            <p:cNvPr id="112" name="Arc 111">
              <a:extLst>
                <a:ext uri="{FF2B5EF4-FFF2-40B4-BE49-F238E27FC236}">
                  <a16:creationId xmlns:a16="http://schemas.microsoft.com/office/drawing/2014/main" id="{78CBD214-EC6C-92D1-A4AC-30987F95211F}"/>
                </a:ext>
              </a:extLst>
            </p:cNvPr>
            <p:cNvSpPr/>
            <p:nvPr/>
          </p:nvSpPr>
          <p:spPr>
            <a:xfrm>
              <a:off x="5066443" y="2059080"/>
              <a:ext cx="1555899" cy="2739839"/>
            </a:xfrm>
            <a:prstGeom prst="arc">
              <a:avLst>
                <a:gd name="adj1" fmla="val 10812224"/>
                <a:gd name="adj2" fmla="val 0"/>
              </a:avLst>
            </a:prstGeom>
            <a:noFill/>
            <a:ln w="288925" cap="rnd" cmpd="sng" algn="ctr">
              <a:solidFill>
                <a:srgbClr val="FFCC66"/>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a:ln>
                  <a:noFill/>
                </a:ln>
                <a:solidFill>
                  <a:prstClr val="black"/>
                </a:solidFill>
                <a:effectLst/>
                <a:uLnTx/>
                <a:uFillTx/>
                <a:latin typeface="Calibri" panose="020F0502020204030204"/>
                <a:ea typeface="+mn-ea"/>
                <a:cs typeface="+mn-cs"/>
              </a:endParaRPr>
            </a:p>
          </p:txBody>
        </p:sp>
        <p:sp>
          <p:nvSpPr>
            <p:cNvPr id="113" name="TextBox 112">
              <a:extLst>
                <a:ext uri="{FF2B5EF4-FFF2-40B4-BE49-F238E27FC236}">
                  <a16:creationId xmlns:a16="http://schemas.microsoft.com/office/drawing/2014/main" id="{90863DB7-B6D6-5178-AB8D-48DFC9B70611}"/>
                </a:ext>
              </a:extLst>
            </p:cNvPr>
            <p:cNvSpPr txBox="1"/>
            <p:nvPr/>
          </p:nvSpPr>
          <p:spPr>
            <a:xfrm>
              <a:off x="5556584" y="1353457"/>
              <a:ext cx="575799" cy="553998"/>
            </a:xfrm>
            <a:prstGeom prst="rect">
              <a:avLst/>
            </a:prstGeom>
            <a:noFill/>
          </p:spPr>
          <p:txBody>
            <a:bodyPr wrap="none" rtlCol="0" anchor="b">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3000" b="1" i="0" u="none" strike="noStrike" kern="0" cap="none" spc="0" normalizeH="0" baseline="0" noProof="0" dirty="0">
                  <a:ln>
                    <a:noFill/>
                  </a:ln>
                  <a:solidFill>
                    <a:prstClr val="black">
                      <a:lumMod val="85000"/>
                      <a:lumOff val="15000"/>
                    </a:prstClr>
                  </a:solidFill>
                  <a:effectLst/>
                  <a:uLnTx/>
                  <a:uFillTx/>
                  <a:latin typeface="Calibri" panose="020F0502020204030204"/>
                </a:rPr>
                <a:t>03</a:t>
              </a:r>
            </a:p>
          </p:txBody>
        </p:sp>
        <p:cxnSp>
          <p:nvCxnSpPr>
            <p:cNvPr id="114" name="Straight Connector 113">
              <a:extLst>
                <a:ext uri="{FF2B5EF4-FFF2-40B4-BE49-F238E27FC236}">
                  <a16:creationId xmlns:a16="http://schemas.microsoft.com/office/drawing/2014/main" id="{AB90A4F0-19BB-17AA-5077-D606A9B18FF7}"/>
                </a:ext>
              </a:extLst>
            </p:cNvPr>
            <p:cNvCxnSpPr>
              <a:cxnSpLocks/>
              <a:stCxn id="115" idx="0"/>
            </p:cNvCxnSpPr>
            <p:nvPr/>
          </p:nvCxnSpPr>
          <p:spPr>
            <a:xfrm flipV="1">
              <a:off x="5844392" y="1919895"/>
              <a:ext cx="0" cy="626269"/>
            </a:xfrm>
            <a:prstGeom prst="line">
              <a:avLst/>
            </a:prstGeom>
            <a:noFill/>
            <a:ln w="12700" cap="flat" cmpd="sng" algn="ctr">
              <a:solidFill>
                <a:sysClr val="windowText" lastClr="000000">
                  <a:lumMod val="65000"/>
                  <a:lumOff val="35000"/>
                </a:sysClr>
              </a:solidFill>
              <a:prstDash val="solid"/>
              <a:miter lim="800000"/>
            </a:ln>
            <a:effectLst/>
          </p:spPr>
        </p:cxnSp>
        <p:sp>
          <p:nvSpPr>
            <p:cNvPr id="115" name="Oval 114">
              <a:extLst>
                <a:ext uri="{FF2B5EF4-FFF2-40B4-BE49-F238E27FC236}">
                  <a16:creationId xmlns:a16="http://schemas.microsoft.com/office/drawing/2014/main" id="{66753A83-AF9C-91DF-4467-D7776BD00165}"/>
                </a:ext>
              </a:extLst>
            </p:cNvPr>
            <p:cNvSpPr/>
            <p:nvPr/>
          </p:nvSpPr>
          <p:spPr>
            <a:xfrm>
              <a:off x="5494348" y="2546163"/>
              <a:ext cx="700088" cy="700088"/>
            </a:xfrm>
            <a:prstGeom prst="ellipse">
              <a:avLst/>
            </a:prstGeom>
            <a:gradFill rotWithShape="1">
              <a:gsLst>
                <a:gs pos="0">
                  <a:sysClr val="window" lastClr="FFFFFF">
                    <a:lumMod val="95000"/>
                  </a:sysClr>
                </a:gs>
                <a:gs pos="50000">
                  <a:sysClr val="window" lastClr="FFFFFF">
                    <a:lumMod val="85000"/>
                  </a:sysClr>
                </a:gs>
                <a:gs pos="100000">
                  <a:sysClr val="window" lastClr="FFFFFF">
                    <a:lumMod val="75000"/>
                  </a:sysClr>
                </a:gs>
              </a:gsLst>
              <a:lin ang="5400000" scaled="0"/>
            </a:gradFill>
            <a:ln>
              <a:noFill/>
            </a:ln>
            <a:effectLst>
              <a:outerShdw blurRad="57150" dist="19050" dir="5400000" algn="ctr" rotWithShape="0">
                <a:srgbClr val="000000">
                  <a:alpha val="63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116" name="TextBox 115">
              <a:extLst>
                <a:ext uri="{FF2B5EF4-FFF2-40B4-BE49-F238E27FC236}">
                  <a16:creationId xmlns:a16="http://schemas.microsoft.com/office/drawing/2014/main" id="{C3A256CD-C705-9D3A-5A0D-C86E9348B27E}"/>
                </a:ext>
              </a:extLst>
            </p:cNvPr>
            <p:cNvSpPr txBox="1"/>
            <p:nvPr/>
          </p:nvSpPr>
          <p:spPr>
            <a:xfrm>
              <a:off x="4984421" y="3666463"/>
              <a:ext cx="1719941" cy="400494"/>
            </a:xfrm>
            <a:prstGeom prst="rect">
              <a:avLst/>
            </a:prstGeom>
            <a:noFill/>
          </p:spPr>
          <p:txBody>
            <a:bodyPr wrap="square">
              <a:spAutoFit/>
            </a:bodyPr>
            <a:lstStyle/>
            <a:p>
              <a:pPr marL="0" marR="0" lvl="0" indent="0" algn="ctr" defTabSz="914400" eaLnBrk="1" fontAlgn="auto" latinLnBrk="0" hangingPunct="1">
                <a:lnSpc>
                  <a:spcPct val="115000"/>
                </a:lnSpc>
                <a:spcBef>
                  <a:spcPts val="0"/>
                </a:spcBef>
                <a:spcAft>
                  <a:spcPts val="800"/>
                </a:spcAft>
                <a:buClrTx/>
                <a:buSzTx/>
                <a:buFontTx/>
                <a:buNone/>
                <a:tabLst/>
                <a:defRPr/>
              </a:pPr>
              <a:r>
                <a:rPr kumimoji="0" lang="ar-EG" sz="1800" b="1" i="0" u="none" strike="noStrike" kern="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Adobe Arabic" panose="02040503050201020203" pitchFamily="18" charset="-78"/>
                </a:rPr>
                <a:t>ثقافة المؤسسة</a:t>
              </a:r>
              <a:endParaRPr kumimoji="0" lang="en-US" sz="1800" b="1" i="0" u="none" strike="noStrike" kern="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117" name="Group 116">
            <a:extLst>
              <a:ext uri="{FF2B5EF4-FFF2-40B4-BE49-F238E27FC236}">
                <a16:creationId xmlns:a16="http://schemas.microsoft.com/office/drawing/2014/main" id="{B6595F86-0FED-EE84-7BD2-06D03C02027B}"/>
              </a:ext>
            </a:extLst>
          </p:cNvPr>
          <p:cNvGrpSpPr/>
          <p:nvPr/>
        </p:nvGrpSpPr>
        <p:grpSpPr>
          <a:xfrm>
            <a:off x="6986770" y="3700791"/>
            <a:ext cx="1719941" cy="3445462"/>
            <a:chOff x="6540320" y="1353457"/>
            <a:chExt cx="1719941" cy="3445462"/>
          </a:xfrm>
        </p:grpSpPr>
        <p:sp>
          <p:nvSpPr>
            <p:cNvPr id="118" name="Arc 117">
              <a:extLst>
                <a:ext uri="{FF2B5EF4-FFF2-40B4-BE49-F238E27FC236}">
                  <a16:creationId xmlns:a16="http://schemas.microsoft.com/office/drawing/2014/main" id="{1DCFD274-B10B-1DC3-C18F-9C032FAC6672}"/>
                </a:ext>
              </a:extLst>
            </p:cNvPr>
            <p:cNvSpPr/>
            <p:nvPr/>
          </p:nvSpPr>
          <p:spPr>
            <a:xfrm>
              <a:off x="6622342" y="2059080"/>
              <a:ext cx="1555899" cy="2739839"/>
            </a:xfrm>
            <a:prstGeom prst="arc">
              <a:avLst>
                <a:gd name="adj1" fmla="val 10812224"/>
                <a:gd name="adj2" fmla="val 0"/>
              </a:avLst>
            </a:prstGeom>
            <a:noFill/>
            <a:ln w="292100" cap="rnd" cmpd="sng" algn="ctr">
              <a:solidFill>
                <a:srgbClr val="337679"/>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a:ln>
                  <a:noFill/>
                </a:ln>
                <a:solidFill>
                  <a:prstClr val="black"/>
                </a:solidFill>
                <a:effectLst/>
                <a:uLnTx/>
                <a:uFillTx/>
                <a:latin typeface="Calibri" panose="020F0502020204030204"/>
                <a:ea typeface="+mn-ea"/>
                <a:cs typeface="+mn-cs"/>
              </a:endParaRPr>
            </a:p>
          </p:txBody>
        </p:sp>
        <p:sp>
          <p:nvSpPr>
            <p:cNvPr id="119" name="TextBox 118">
              <a:extLst>
                <a:ext uri="{FF2B5EF4-FFF2-40B4-BE49-F238E27FC236}">
                  <a16:creationId xmlns:a16="http://schemas.microsoft.com/office/drawing/2014/main" id="{3355D9C0-9115-5EF1-17A9-F1477743940D}"/>
                </a:ext>
              </a:extLst>
            </p:cNvPr>
            <p:cNvSpPr txBox="1"/>
            <p:nvPr/>
          </p:nvSpPr>
          <p:spPr>
            <a:xfrm>
              <a:off x="7112529" y="1353457"/>
              <a:ext cx="575799" cy="553998"/>
            </a:xfrm>
            <a:prstGeom prst="rect">
              <a:avLst/>
            </a:prstGeom>
            <a:noFill/>
          </p:spPr>
          <p:txBody>
            <a:bodyPr wrap="none" rtlCol="0" anchor="b">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3000" b="1" i="0" u="none" strike="noStrike" kern="0" cap="none" spc="0" normalizeH="0" baseline="0" noProof="0" dirty="0">
                  <a:ln>
                    <a:noFill/>
                  </a:ln>
                  <a:solidFill>
                    <a:prstClr val="black">
                      <a:lumMod val="85000"/>
                      <a:lumOff val="15000"/>
                    </a:prstClr>
                  </a:solidFill>
                  <a:effectLst/>
                  <a:uLnTx/>
                  <a:uFillTx/>
                  <a:latin typeface="Calibri" panose="020F0502020204030204"/>
                </a:rPr>
                <a:t>02</a:t>
              </a:r>
            </a:p>
          </p:txBody>
        </p:sp>
        <p:cxnSp>
          <p:nvCxnSpPr>
            <p:cNvPr id="120" name="Straight Connector 119">
              <a:extLst>
                <a:ext uri="{FF2B5EF4-FFF2-40B4-BE49-F238E27FC236}">
                  <a16:creationId xmlns:a16="http://schemas.microsoft.com/office/drawing/2014/main" id="{5BC7F9F7-B893-576B-179C-E2B410F422AD}"/>
                </a:ext>
              </a:extLst>
            </p:cNvPr>
            <p:cNvCxnSpPr>
              <a:cxnSpLocks/>
              <a:stCxn id="121" idx="0"/>
            </p:cNvCxnSpPr>
            <p:nvPr/>
          </p:nvCxnSpPr>
          <p:spPr>
            <a:xfrm flipV="1">
              <a:off x="7400291" y="1919895"/>
              <a:ext cx="0" cy="626269"/>
            </a:xfrm>
            <a:prstGeom prst="line">
              <a:avLst/>
            </a:prstGeom>
            <a:noFill/>
            <a:ln w="12700" cap="flat" cmpd="sng" algn="ctr">
              <a:solidFill>
                <a:sysClr val="windowText" lastClr="000000">
                  <a:lumMod val="65000"/>
                  <a:lumOff val="35000"/>
                </a:sysClr>
              </a:solidFill>
              <a:prstDash val="solid"/>
              <a:miter lim="800000"/>
            </a:ln>
            <a:effectLst/>
          </p:spPr>
        </p:cxnSp>
        <p:sp>
          <p:nvSpPr>
            <p:cNvPr id="121" name="Oval 120">
              <a:extLst>
                <a:ext uri="{FF2B5EF4-FFF2-40B4-BE49-F238E27FC236}">
                  <a16:creationId xmlns:a16="http://schemas.microsoft.com/office/drawing/2014/main" id="{E0E7C185-787D-686B-EAB3-69CA19A0209F}"/>
                </a:ext>
              </a:extLst>
            </p:cNvPr>
            <p:cNvSpPr/>
            <p:nvPr/>
          </p:nvSpPr>
          <p:spPr>
            <a:xfrm>
              <a:off x="7050247" y="2546163"/>
              <a:ext cx="700088" cy="700088"/>
            </a:xfrm>
            <a:prstGeom prst="ellipse">
              <a:avLst/>
            </a:prstGeom>
            <a:gradFill rotWithShape="1">
              <a:gsLst>
                <a:gs pos="0">
                  <a:sysClr val="window" lastClr="FFFFFF">
                    <a:lumMod val="95000"/>
                  </a:sysClr>
                </a:gs>
                <a:gs pos="50000">
                  <a:sysClr val="window" lastClr="FFFFFF">
                    <a:lumMod val="85000"/>
                  </a:sysClr>
                </a:gs>
                <a:gs pos="100000">
                  <a:sysClr val="window" lastClr="FFFFFF">
                    <a:lumMod val="75000"/>
                  </a:sysClr>
                </a:gs>
              </a:gsLst>
              <a:lin ang="5400000" scaled="0"/>
            </a:gradFill>
            <a:ln>
              <a:noFill/>
            </a:ln>
            <a:effectLst>
              <a:outerShdw blurRad="57150" dist="19050" dir="5400000" algn="ctr" rotWithShape="0">
                <a:srgbClr val="000000">
                  <a:alpha val="63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122" name="TextBox 121">
              <a:extLst>
                <a:ext uri="{FF2B5EF4-FFF2-40B4-BE49-F238E27FC236}">
                  <a16:creationId xmlns:a16="http://schemas.microsoft.com/office/drawing/2014/main" id="{5E04A755-DA7B-133A-408D-1B54261BB6B3}"/>
                </a:ext>
              </a:extLst>
            </p:cNvPr>
            <p:cNvSpPr txBox="1"/>
            <p:nvPr/>
          </p:nvSpPr>
          <p:spPr>
            <a:xfrm>
              <a:off x="6540320" y="3666463"/>
              <a:ext cx="1719941" cy="400494"/>
            </a:xfrm>
            <a:prstGeom prst="rect">
              <a:avLst/>
            </a:prstGeom>
            <a:noFill/>
          </p:spPr>
          <p:txBody>
            <a:bodyPr wrap="square">
              <a:spAutoFit/>
            </a:bodyPr>
            <a:lstStyle/>
            <a:p>
              <a:pPr marL="0" marR="0" lvl="0" indent="0" algn="ctr" defTabSz="914400" eaLnBrk="1" fontAlgn="auto" latinLnBrk="0" hangingPunct="1">
                <a:lnSpc>
                  <a:spcPct val="115000"/>
                </a:lnSpc>
                <a:spcBef>
                  <a:spcPts val="0"/>
                </a:spcBef>
                <a:spcAft>
                  <a:spcPts val="800"/>
                </a:spcAft>
                <a:buClrTx/>
                <a:buSzTx/>
                <a:buFontTx/>
                <a:buNone/>
                <a:tabLst/>
                <a:defRPr/>
              </a:pPr>
              <a:r>
                <a:rPr kumimoji="0" lang="ar-EG" sz="1800" b="1" i="0" u="none" strike="noStrike" kern="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Adobe Arabic" panose="02040503050201020203" pitchFamily="18" charset="-78"/>
                </a:rPr>
                <a:t>طبيعة المهمة</a:t>
              </a:r>
              <a:endParaRPr kumimoji="0" lang="en-US" sz="1800" b="1" i="0" u="none" strike="noStrike" kern="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123" name="Group 122">
            <a:extLst>
              <a:ext uri="{FF2B5EF4-FFF2-40B4-BE49-F238E27FC236}">
                <a16:creationId xmlns:a16="http://schemas.microsoft.com/office/drawing/2014/main" id="{BBF510D1-8297-1E82-5FD7-EE7BDAE51A3E}"/>
              </a:ext>
            </a:extLst>
          </p:cNvPr>
          <p:cNvGrpSpPr/>
          <p:nvPr/>
        </p:nvGrpSpPr>
        <p:grpSpPr>
          <a:xfrm>
            <a:off x="8572604" y="3700791"/>
            <a:ext cx="1719941" cy="3445462"/>
            <a:chOff x="8126154" y="1353457"/>
            <a:chExt cx="1719941" cy="3445462"/>
          </a:xfrm>
        </p:grpSpPr>
        <p:sp>
          <p:nvSpPr>
            <p:cNvPr id="124" name="Arc 123">
              <a:extLst>
                <a:ext uri="{FF2B5EF4-FFF2-40B4-BE49-F238E27FC236}">
                  <a16:creationId xmlns:a16="http://schemas.microsoft.com/office/drawing/2014/main" id="{70B050E2-239B-2010-7D14-92CE9C36D12D}"/>
                </a:ext>
              </a:extLst>
            </p:cNvPr>
            <p:cNvSpPr/>
            <p:nvPr/>
          </p:nvSpPr>
          <p:spPr>
            <a:xfrm>
              <a:off x="8178241" y="2059080"/>
              <a:ext cx="1555899" cy="2739839"/>
            </a:xfrm>
            <a:prstGeom prst="arc">
              <a:avLst>
                <a:gd name="adj1" fmla="val 10812224"/>
                <a:gd name="adj2" fmla="val 0"/>
              </a:avLst>
            </a:prstGeom>
            <a:noFill/>
            <a:ln w="311150" cap="rnd" cmpd="sng" algn="ctr">
              <a:solidFill>
                <a:srgbClr val="9ACCCE"/>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a:ln>
                  <a:noFill/>
                </a:ln>
                <a:solidFill>
                  <a:prstClr val="black"/>
                </a:solidFill>
                <a:effectLst/>
                <a:uLnTx/>
                <a:uFillTx/>
                <a:latin typeface="Calibri" panose="020F0502020204030204"/>
                <a:ea typeface="+mn-ea"/>
                <a:cs typeface="+mn-cs"/>
              </a:endParaRPr>
            </a:p>
          </p:txBody>
        </p:sp>
        <p:sp>
          <p:nvSpPr>
            <p:cNvPr id="125" name="TextBox 124">
              <a:extLst>
                <a:ext uri="{FF2B5EF4-FFF2-40B4-BE49-F238E27FC236}">
                  <a16:creationId xmlns:a16="http://schemas.microsoft.com/office/drawing/2014/main" id="{04E129C7-1283-C356-FD69-A54E20EEAED1}"/>
                </a:ext>
              </a:extLst>
            </p:cNvPr>
            <p:cNvSpPr txBox="1"/>
            <p:nvPr/>
          </p:nvSpPr>
          <p:spPr>
            <a:xfrm>
              <a:off x="8668474" y="1353457"/>
              <a:ext cx="575799" cy="553998"/>
            </a:xfrm>
            <a:prstGeom prst="rect">
              <a:avLst/>
            </a:prstGeom>
            <a:noFill/>
          </p:spPr>
          <p:txBody>
            <a:bodyPr wrap="none" rtlCol="0" anchor="b">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3000" b="1" i="0" u="none" strike="noStrike" kern="0" cap="none" spc="0" normalizeH="0" baseline="0" noProof="0" dirty="0">
                  <a:ln>
                    <a:noFill/>
                  </a:ln>
                  <a:solidFill>
                    <a:prstClr val="black">
                      <a:lumMod val="85000"/>
                      <a:lumOff val="15000"/>
                    </a:prstClr>
                  </a:solidFill>
                  <a:effectLst/>
                  <a:uLnTx/>
                  <a:uFillTx/>
                  <a:latin typeface="Calibri" panose="020F0502020204030204"/>
                </a:rPr>
                <a:t>01</a:t>
              </a:r>
            </a:p>
          </p:txBody>
        </p:sp>
        <p:cxnSp>
          <p:nvCxnSpPr>
            <p:cNvPr id="126" name="Straight Connector 125">
              <a:extLst>
                <a:ext uri="{FF2B5EF4-FFF2-40B4-BE49-F238E27FC236}">
                  <a16:creationId xmlns:a16="http://schemas.microsoft.com/office/drawing/2014/main" id="{4EE316C9-53D4-C32B-7C7C-F4524161622F}"/>
                </a:ext>
              </a:extLst>
            </p:cNvPr>
            <p:cNvCxnSpPr>
              <a:cxnSpLocks/>
              <a:stCxn id="127" idx="0"/>
            </p:cNvCxnSpPr>
            <p:nvPr/>
          </p:nvCxnSpPr>
          <p:spPr>
            <a:xfrm flipV="1">
              <a:off x="8956190" y="1919895"/>
              <a:ext cx="0" cy="626269"/>
            </a:xfrm>
            <a:prstGeom prst="line">
              <a:avLst/>
            </a:prstGeom>
            <a:noFill/>
            <a:ln w="12700" cap="flat" cmpd="sng" algn="ctr">
              <a:solidFill>
                <a:sysClr val="windowText" lastClr="000000">
                  <a:lumMod val="65000"/>
                  <a:lumOff val="35000"/>
                </a:sysClr>
              </a:solidFill>
              <a:prstDash val="solid"/>
              <a:miter lim="800000"/>
            </a:ln>
            <a:effectLst/>
          </p:spPr>
        </p:cxnSp>
        <p:sp>
          <p:nvSpPr>
            <p:cNvPr id="127" name="Oval 126">
              <a:extLst>
                <a:ext uri="{FF2B5EF4-FFF2-40B4-BE49-F238E27FC236}">
                  <a16:creationId xmlns:a16="http://schemas.microsoft.com/office/drawing/2014/main" id="{052A6FE2-73DF-C218-5E23-5D1B38B41FCF}"/>
                </a:ext>
              </a:extLst>
            </p:cNvPr>
            <p:cNvSpPr/>
            <p:nvPr/>
          </p:nvSpPr>
          <p:spPr>
            <a:xfrm>
              <a:off x="8606146" y="2546163"/>
              <a:ext cx="700088" cy="700088"/>
            </a:xfrm>
            <a:prstGeom prst="ellipse">
              <a:avLst/>
            </a:prstGeom>
            <a:gradFill rotWithShape="1">
              <a:gsLst>
                <a:gs pos="0">
                  <a:sysClr val="window" lastClr="FFFFFF">
                    <a:lumMod val="95000"/>
                  </a:sysClr>
                </a:gs>
                <a:gs pos="50000">
                  <a:sysClr val="window" lastClr="FFFFFF">
                    <a:lumMod val="85000"/>
                  </a:sysClr>
                </a:gs>
                <a:gs pos="100000">
                  <a:sysClr val="window" lastClr="FFFFFF">
                    <a:lumMod val="75000"/>
                  </a:sysClr>
                </a:gs>
              </a:gsLst>
              <a:lin ang="5400000" scaled="0"/>
            </a:gradFill>
            <a:ln>
              <a:noFill/>
            </a:ln>
            <a:effectLst>
              <a:outerShdw blurRad="57150" dist="19050" dir="5400000" algn="ctr" rotWithShape="0">
                <a:srgbClr val="000000">
                  <a:alpha val="63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128" name="TextBox 127">
              <a:extLst>
                <a:ext uri="{FF2B5EF4-FFF2-40B4-BE49-F238E27FC236}">
                  <a16:creationId xmlns:a16="http://schemas.microsoft.com/office/drawing/2014/main" id="{2E9B3D58-5A75-11AC-F664-8CDF9B3CF066}"/>
                </a:ext>
              </a:extLst>
            </p:cNvPr>
            <p:cNvSpPr txBox="1"/>
            <p:nvPr/>
          </p:nvSpPr>
          <p:spPr>
            <a:xfrm>
              <a:off x="8126154" y="3666463"/>
              <a:ext cx="1719941" cy="719043"/>
            </a:xfrm>
            <a:prstGeom prst="rect">
              <a:avLst/>
            </a:prstGeom>
            <a:noFill/>
          </p:spPr>
          <p:txBody>
            <a:bodyPr wrap="square">
              <a:spAutoFit/>
            </a:bodyPr>
            <a:lstStyle/>
            <a:p>
              <a:pPr marL="0" marR="0" lvl="0" indent="0" algn="ctr" defTabSz="914400" eaLnBrk="1" fontAlgn="auto" latinLnBrk="0" hangingPunct="1">
                <a:lnSpc>
                  <a:spcPct val="115000"/>
                </a:lnSpc>
                <a:spcBef>
                  <a:spcPts val="0"/>
                </a:spcBef>
                <a:spcAft>
                  <a:spcPts val="800"/>
                </a:spcAft>
                <a:buClrTx/>
                <a:buSzTx/>
                <a:buFontTx/>
                <a:buNone/>
                <a:tabLst/>
                <a:defRPr/>
              </a:pPr>
              <a:r>
                <a:rPr kumimoji="0" lang="ar-EG" sz="1800" b="1" i="0" u="none" strike="noStrike" kern="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Adobe Arabic" panose="02040503050201020203" pitchFamily="18" charset="-78"/>
                </a:rPr>
                <a:t>مستوى كفاءة وخبرة الفريق</a:t>
              </a:r>
              <a:endParaRPr kumimoji="0" lang="en-US" sz="1800" b="1" i="0" u="none" strike="noStrike" kern="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Adobe Arabic" panose="02040503050201020203" pitchFamily="18" charset="-78"/>
              </a:endParaRPr>
            </a:p>
          </p:txBody>
        </p:sp>
      </p:grpSp>
    </p:spTree>
    <p:extLst>
      <p:ext uri="{BB962C8B-B14F-4D97-AF65-F5344CB8AC3E}">
        <p14:creationId xmlns:p14="http://schemas.microsoft.com/office/powerpoint/2010/main" val="24558641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fade">
                                      <p:cBhvr>
                                        <p:cTn id="12" dur="1000"/>
                                        <p:tgtEl>
                                          <p:spTgt spid="19"/>
                                        </p:tgtEl>
                                      </p:cBhvr>
                                    </p:animEffect>
                                    <p:anim calcmode="lin" valueType="num">
                                      <p:cBhvr>
                                        <p:cTn id="13" dur="1000" fill="hold"/>
                                        <p:tgtEl>
                                          <p:spTgt spid="19"/>
                                        </p:tgtEl>
                                        <p:attrNameLst>
                                          <p:attrName>ppt_x</p:attrName>
                                        </p:attrNameLst>
                                      </p:cBhvr>
                                      <p:tavLst>
                                        <p:tav tm="0">
                                          <p:val>
                                            <p:strVal val="#ppt_x"/>
                                          </p:val>
                                        </p:tav>
                                        <p:tav tm="100000">
                                          <p:val>
                                            <p:strVal val="#ppt_x"/>
                                          </p:val>
                                        </p:tav>
                                      </p:tavLst>
                                    </p:anim>
                                    <p:anim calcmode="lin" valueType="num">
                                      <p:cBhvr>
                                        <p:cTn id="14" dur="1000" fill="hold"/>
                                        <p:tgtEl>
                                          <p:spTgt spid="19"/>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123"/>
                                        </p:tgtEl>
                                        <p:attrNameLst>
                                          <p:attrName>style.visibility</p:attrName>
                                        </p:attrNameLst>
                                      </p:cBhvr>
                                      <p:to>
                                        <p:strVal val="visible"/>
                                      </p:to>
                                    </p:set>
                                    <p:animEffect transition="in" filter="fade">
                                      <p:cBhvr>
                                        <p:cTn id="17" dur="1000"/>
                                        <p:tgtEl>
                                          <p:spTgt spid="123"/>
                                        </p:tgtEl>
                                      </p:cBhvr>
                                    </p:animEffect>
                                    <p:anim calcmode="lin" valueType="num">
                                      <p:cBhvr>
                                        <p:cTn id="18" dur="1000" fill="hold"/>
                                        <p:tgtEl>
                                          <p:spTgt spid="123"/>
                                        </p:tgtEl>
                                        <p:attrNameLst>
                                          <p:attrName>ppt_x</p:attrName>
                                        </p:attrNameLst>
                                      </p:cBhvr>
                                      <p:tavLst>
                                        <p:tav tm="0">
                                          <p:val>
                                            <p:strVal val="#ppt_x"/>
                                          </p:val>
                                        </p:tav>
                                        <p:tav tm="100000">
                                          <p:val>
                                            <p:strVal val="#ppt_x"/>
                                          </p:val>
                                        </p:tav>
                                      </p:tavLst>
                                    </p:anim>
                                    <p:anim calcmode="lin" valueType="num">
                                      <p:cBhvr>
                                        <p:cTn id="19" dur="1000" fill="hold"/>
                                        <p:tgtEl>
                                          <p:spTgt spid="123"/>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nodeType="clickEffect">
                                  <p:stCondLst>
                                    <p:cond delay="0"/>
                                  </p:stCondLst>
                                  <p:childTnLst>
                                    <p:set>
                                      <p:cBhvr>
                                        <p:cTn id="23" dur="1" fill="hold">
                                          <p:stCondLst>
                                            <p:cond delay="0"/>
                                          </p:stCondLst>
                                        </p:cTn>
                                        <p:tgtEl>
                                          <p:spTgt spid="117"/>
                                        </p:tgtEl>
                                        <p:attrNameLst>
                                          <p:attrName>style.visibility</p:attrName>
                                        </p:attrNameLst>
                                      </p:cBhvr>
                                      <p:to>
                                        <p:strVal val="visible"/>
                                      </p:to>
                                    </p:set>
                                    <p:animEffect transition="in" filter="fade">
                                      <p:cBhvr>
                                        <p:cTn id="24" dur="1000"/>
                                        <p:tgtEl>
                                          <p:spTgt spid="117"/>
                                        </p:tgtEl>
                                      </p:cBhvr>
                                    </p:animEffect>
                                    <p:anim calcmode="lin" valueType="num">
                                      <p:cBhvr>
                                        <p:cTn id="25" dur="1000" fill="hold"/>
                                        <p:tgtEl>
                                          <p:spTgt spid="117"/>
                                        </p:tgtEl>
                                        <p:attrNameLst>
                                          <p:attrName>ppt_x</p:attrName>
                                        </p:attrNameLst>
                                      </p:cBhvr>
                                      <p:tavLst>
                                        <p:tav tm="0">
                                          <p:val>
                                            <p:strVal val="#ppt_x"/>
                                          </p:val>
                                        </p:tav>
                                        <p:tav tm="100000">
                                          <p:val>
                                            <p:strVal val="#ppt_x"/>
                                          </p:val>
                                        </p:tav>
                                      </p:tavLst>
                                    </p:anim>
                                    <p:anim calcmode="lin" valueType="num">
                                      <p:cBhvr>
                                        <p:cTn id="26" dur="1000" fill="hold"/>
                                        <p:tgtEl>
                                          <p:spTgt spid="117"/>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nodeType="clickEffect">
                                  <p:stCondLst>
                                    <p:cond delay="0"/>
                                  </p:stCondLst>
                                  <p:childTnLst>
                                    <p:set>
                                      <p:cBhvr>
                                        <p:cTn id="30" dur="1" fill="hold">
                                          <p:stCondLst>
                                            <p:cond delay="0"/>
                                          </p:stCondLst>
                                        </p:cTn>
                                        <p:tgtEl>
                                          <p:spTgt spid="111"/>
                                        </p:tgtEl>
                                        <p:attrNameLst>
                                          <p:attrName>style.visibility</p:attrName>
                                        </p:attrNameLst>
                                      </p:cBhvr>
                                      <p:to>
                                        <p:strVal val="visible"/>
                                      </p:to>
                                    </p:set>
                                    <p:animEffect transition="in" filter="fade">
                                      <p:cBhvr>
                                        <p:cTn id="31" dur="1000"/>
                                        <p:tgtEl>
                                          <p:spTgt spid="111"/>
                                        </p:tgtEl>
                                      </p:cBhvr>
                                    </p:animEffect>
                                    <p:anim calcmode="lin" valueType="num">
                                      <p:cBhvr>
                                        <p:cTn id="32" dur="1000" fill="hold"/>
                                        <p:tgtEl>
                                          <p:spTgt spid="111"/>
                                        </p:tgtEl>
                                        <p:attrNameLst>
                                          <p:attrName>ppt_x</p:attrName>
                                        </p:attrNameLst>
                                      </p:cBhvr>
                                      <p:tavLst>
                                        <p:tav tm="0">
                                          <p:val>
                                            <p:strVal val="#ppt_x"/>
                                          </p:val>
                                        </p:tav>
                                        <p:tav tm="100000">
                                          <p:val>
                                            <p:strVal val="#ppt_x"/>
                                          </p:val>
                                        </p:tav>
                                      </p:tavLst>
                                    </p:anim>
                                    <p:anim calcmode="lin" valueType="num">
                                      <p:cBhvr>
                                        <p:cTn id="33" dur="1000" fill="hold"/>
                                        <p:tgtEl>
                                          <p:spTgt spid="111"/>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nodeType="clickEffect">
                                  <p:stCondLst>
                                    <p:cond delay="0"/>
                                  </p:stCondLst>
                                  <p:childTnLst>
                                    <p:set>
                                      <p:cBhvr>
                                        <p:cTn id="37" dur="1" fill="hold">
                                          <p:stCondLst>
                                            <p:cond delay="0"/>
                                          </p:stCondLst>
                                        </p:cTn>
                                        <p:tgtEl>
                                          <p:spTgt spid="105"/>
                                        </p:tgtEl>
                                        <p:attrNameLst>
                                          <p:attrName>style.visibility</p:attrName>
                                        </p:attrNameLst>
                                      </p:cBhvr>
                                      <p:to>
                                        <p:strVal val="visible"/>
                                      </p:to>
                                    </p:set>
                                    <p:animEffect transition="in" filter="fade">
                                      <p:cBhvr>
                                        <p:cTn id="38" dur="1000"/>
                                        <p:tgtEl>
                                          <p:spTgt spid="105"/>
                                        </p:tgtEl>
                                      </p:cBhvr>
                                    </p:animEffect>
                                    <p:anim calcmode="lin" valueType="num">
                                      <p:cBhvr>
                                        <p:cTn id="39" dur="1000" fill="hold"/>
                                        <p:tgtEl>
                                          <p:spTgt spid="105"/>
                                        </p:tgtEl>
                                        <p:attrNameLst>
                                          <p:attrName>ppt_x</p:attrName>
                                        </p:attrNameLst>
                                      </p:cBhvr>
                                      <p:tavLst>
                                        <p:tav tm="0">
                                          <p:val>
                                            <p:strVal val="#ppt_x"/>
                                          </p:val>
                                        </p:tav>
                                        <p:tav tm="100000">
                                          <p:val>
                                            <p:strVal val="#ppt_x"/>
                                          </p:val>
                                        </p:tav>
                                      </p:tavLst>
                                    </p:anim>
                                    <p:anim calcmode="lin" valueType="num">
                                      <p:cBhvr>
                                        <p:cTn id="40" dur="1000" fill="hold"/>
                                        <p:tgtEl>
                                          <p:spTgt spid="105"/>
                                        </p:tgtEl>
                                        <p:attrNameLst>
                                          <p:attrName>ppt_y</p:attrName>
                                        </p:attrNameLst>
                                      </p:cBhvr>
                                      <p:tavLst>
                                        <p:tav tm="0">
                                          <p:val>
                                            <p:strVal val="#ppt_y+.1"/>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42" presetClass="entr" presetSubtype="0" fill="hold" nodeType="clickEffect">
                                  <p:stCondLst>
                                    <p:cond delay="0"/>
                                  </p:stCondLst>
                                  <p:childTnLst>
                                    <p:set>
                                      <p:cBhvr>
                                        <p:cTn id="44" dur="1" fill="hold">
                                          <p:stCondLst>
                                            <p:cond delay="0"/>
                                          </p:stCondLst>
                                        </p:cTn>
                                        <p:tgtEl>
                                          <p:spTgt spid="99"/>
                                        </p:tgtEl>
                                        <p:attrNameLst>
                                          <p:attrName>style.visibility</p:attrName>
                                        </p:attrNameLst>
                                      </p:cBhvr>
                                      <p:to>
                                        <p:strVal val="visible"/>
                                      </p:to>
                                    </p:set>
                                    <p:animEffect transition="in" filter="fade">
                                      <p:cBhvr>
                                        <p:cTn id="45" dur="1000"/>
                                        <p:tgtEl>
                                          <p:spTgt spid="99"/>
                                        </p:tgtEl>
                                      </p:cBhvr>
                                    </p:animEffect>
                                    <p:anim calcmode="lin" valueType="num">
                                      <p:cBhvr>
                                        <p:cTn id="46" dur="1000" fill="hold"/>
                                        <p:tgtEl>
                                          <p:spTgt spid="99"/>
                                        </p:tgtEl>
                                        <p:attrNameLst>
                                          <p:attrName>ppt_x</p:attrName>
                                        </p:attrNameLst>
                                      </p:cBhvr>
                                      <p:tavLst>
                                        <p:tav tm="0">
                                          <p:val>
                                            <p:strVal val="#ppt_x"/>
                                          </p:val>
                                        </p:tav>
                                        <p:tav tm="100000">
                                          <p:val>
                                            <p:strVal val="#ppt_x"/>
                                          </p:val>
                                        </p:tav>
                                      </p:tavLst>
                                    </p:anim>
                                    <p:anim calcmode="lin" valueType="num">
                                      <p:cBhvr>
                                        <p:cTn id="47" dur="1000" fill="hold"/>
                                        <p:tgtEl>
                                          <p:spTgt spid="9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9"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خطوات تحديد النمط القيادي المناسب</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14" name="Group 13">
            <a:extLst>
              <a:ext uri="{FF2B5EF4-FFF2-40B4-BE49-F238E27FC236}">
                <a16:creationId xmlns:a16="http://schemas.microsoft.com/office/drawing/2014/main" id="{8288C160-DA80-CE45-B417-E0D24F67EF05}"/>
              </a:ext>
            </a:extLst>
          </p:cNvPr>
          <p:cNvGrpSpPr/>
          <p:nvPr/>
        </p:nvGrpSpPr>
        <p:grpSpPr>
          <a:xfrm>
            <a:off x="5249261" y="2101978"/>
            <a:ext cx="1753079" cy="2141245"/>
            <a:chOff x="8033751" y="2679163"/>
            <a:chExt cx="1753079" cy="2141245"/>
          </a:xfrm>
        </p:grpSpPr>
        <p:grpSp>
          <p:nvGrpSpPr>
            <p:cNvPr id="15" name="Group 14">
              <a:extLst>
                <a:ext uri="{FF2B5EF4-FFF2-40B4-BE49-F238E27FC236}">
                  <a16:creationId xmlns:a16="http://schemas.microsoft.com/office/drawing/2014/main" id="{CE667928-E685-69E6-83AC-BF461869B23A}"/>
                </a:ext>
              </a:extLst>
            </p:cNvPr>
            <p:cNvGrpSpPr/>
            <p:nvPr/>
          </p:nvGrpSpPr>
          <p:grpSpPr>
            <a:xfrm flipV="1">
              <a:off x="8033751" y="2679163"/>
              <a:ext cx="1753079" cy="2141245"/>
              <a:chOff x="8746974" y="2028373"/>
              <a:chExt cx="1753079" cy="2141245"/>
            </a:xfrm>
          </p:grpSpPr>
          <p:sp>
            <p:nvSpPr>
              <p:cNvPr id="20" name="Hexagon 19">
                <a:extLst>
                  <a:ext uri="{FF2B5EF4-FFF2-40B4-BE49-F238E27FC236}">
                    <a16:creationId xmlns:a16="http://schemas.microsoft.com/office/drawing/2014/main" id="{FDEEB89F-C879-14E2-22B6-FDA0A5FAE424}"/>
                  </a:ext>
                </a:extLst>
              </p:cNvPr>
              <p:cNvSpPr/>
              <p:nvPr/>
            </p:nvSpPr>
            <p:spPr>
              <a:xfrm rot="5400000" flipV="1">
                <a:off x="8637814" y="2307380"/>
                <a:ext cx="1971398" cy="1753078"/>
              </a:xfrm>
              <a:prstGeom prst="hexagon">
                <a:avLst/>
              </a:prstGeom>
              <a:noFill/>
              <a:ln w="38100">
                <a:solidFill>
                  <a:srgbClr val="3D8E9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latin typeface="Adobe Arabic" panose="02040503050201020203" pitchFamily="18" charset="-78"/>
                  <a:cs typeface="Adobe Arabic" panose="02040503050201020203" pitchFamily="18" charset="-78"/>
                </a:endParaRPr>
              </a:p>
            </p:txBody>
          </p:sp>
          <p:sp>
            <p:nvSpPr>
              <p:cNvPr id="21" name="Chevron 20">
                <a:extLst>
                  <a:ext uri="{FF2B5EF4-FFF2-40B4-BE49-F238E27FC236}">
                    <a16:creationId xmlns:a16="http://schemas.microsoft.com/office/drawing/2014/main" id="{EF84CBAB-291B-6B15-686D-08C74A1D226E}"/>
                  </a:ext>
                </a:extLst>
              </p:cNvPr>
              <p:cNvSpPr/>
              <p:nvPr/>
            </p:nvSpPr>
            <p:spPr>
              <a:xfrm rot="16200000" flipV="1">
                <a:off x="9362012" y="1413336"/>
                <a:ext cx="523003" cy="1753078"/>
              </a:xfrm>
              <a:prstGeom prst="chevron">
                <a:avLst>
                  <a:gd name="adj" fmla="val 84044"/>
                </a:avLst>
              </a:prstGeom>
              <a:noFill/>
              <a:ln>
                <a:solidFill>
                  <a:srgbClr val="3D8E9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latin typeface="Adobe Arabic" panose="02040503050201020203" pitchFamily="18" charset="-78"/>
                  <a:cs typeface="Adobe Arabic" panose="02040503050201020203" pitchFamily="18" charset="-78"/>
                </a:endParaRPr>
              </a:p>
            </p:txBody>
          </p:sp>
        </p:grpSp>
        <p:sp>
          <p:nvSpPr>
            <p:cNvPr id="17" name="TextBox 27">
              <a:extLst>
                <a:ext uri="{FF2B5EF4-FFF2-40B4-BE49-F238E27FC236}">
                  <a16:creationId xmlns:a16="http://schemas.microsoft.com/office/drawing/2014/main" id="{A07927C0-B582-C9AB-F9D9-39905639FF2C}"/>
                </a:ext>
              </a:extLst>
            </p:cNvPr>
            <p:cNvSpPr txBox="1"/>
            <p:nvPr/>
          </p:nvSpPr>
          <p:spPr>
            <a:xfrm rot="10800000" flipV="1">
              <a:off x="8189759" y="3678477"/>
              <a:ext cx="1441062" cy="400494"/>
            </a:xfrm>
            <a:prstGeom prst="rect">
              <a:avLst/>
            </a:prstGeom>
            <a:noFill/>
          </p:spPr>
          <p:txBody>
            <a:bodyPr wrap="square" rtlCol="0">
              <a:spAutoFit/>
            </a:bodyPr>
            <a:lstStyle/>
            <a:p>
              <a:pPr algn="ctr">
                <a:lnSpc>
                  <a:spcPct val="115000"/>
                </a:lnSpc>
                <a:spcAft>
                  <a:spcPts val="800"/>
                </a:spcAft>
              </a:pPr>
              <a:r>
                <a:rPr lang="ar-EG" b="1" dirty="0">
                  <a:latin typeface="Times New Roman" panose="02020603050405020304" pitchFamily="18" charset="0"/>
                  <a:ea typeface="Calibri" panose="020F0502020204030204" pitchFamily="34" charset="0"/>
                  <a:cs typeface="Adobe Arabic" panose="02040503050201020203" pitchFamily="18" charset="-78"/>
                </a:rPr>
                <a:t>تحليل المهمة</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sp>
          <p:nvSpPr>
            <p:cNvPr id="18" name="TextBox 17">
              <a:extLst>
                <a:ext uri="{FF2B5EF4-FFF2-40B4-BE49-F238E27FC236}">
                  <a16:creationId xmlns:a16="http://schemas.microsoft.com/office/drawing/2014/main" id="{D4F58973-2D51-E337-3BEE-650397C1A3AC}"/>
                </a:ext>
              </a:extLst>
            </p:cNvPr>
            <p:cNvSpPr txBox="1"/>
            <p:nvPr/>
          </p:nvSpPr>
          <p:spPr>
            <a:xfrm>
              <a:off x="8689717" y="2963689"/>
              <a:ext cx="348172" cy="369332"/>
            </a:xfrm>
            <a:prstGeom prst="rect">
              <a:avLst/>
            </a:prstGeom>
            <a:noFill/>
          </p:spPr>
          <p:txBody>
            <a:bodyPr wrap="none" rtlCol="0">
              <a:spAutoFit/>
            </a:bodyPr>
            <a:lstStyle/>
            <a:p>
              <a:pPr algn="l"/>
              <a:r>
                <a:rPr lang="en-US" spc="0" baseline="0" dirty="0">
                  <a:ln/>
                  <a:latin typeface="Adobe Arabic" panose="02040503050201020203" pitchFamily="18" charset="-78"/>
                  <a:cs typeface="Adobe Arabic" panose="02040503050201020203" pitchFamily="18" charset="-78"/>
                  <a:sym typeface="Montserrat Black"/>
                  <a:rtl val="0"/>
                </a:rPr>
                <a:t>02</a:t>
              </a:r>
            </a:p>
          </p:txBody>
        </p:sp>
      </p:grpSp>
      <p:grpSp>
        <p:nvGrpSpPr>
          <p:cNvPr id="22" name="Group 21">
            <a:extLst>
              <a:ext uri="{FF2B5EF4-FFF2-40B4-BE49-F238E27FC236}">
                <a16:creationId xmlns:a16="http://schemas.microsoft.com/office/drawing/2014/main" id="{E4D75F7A-6A1A-95C3-86FD-FEBAB20CAAE9}"/>
              </a:ext>
            </a:extLst>
          </p:cNvPr>
          <p:cNvGrpSpPr/>
          <p:nvPr/>
        </p:nvGrpSpPr>
        <p:grpSpPr>
          <a:xfrm>
            <a:off x="3339803" y="2101977"/>
            <a:ext cx="1753077" cy="2141246"/>
            <a:chOff x="6124293" y="2679162"/>
            <a:chExt cx="1753077" cy="2141246"/>
          </a:xfrm>
        </p:grpSpPr>
        <p:grpSp>
          <p:nvGrpSpPr>
            <p:cNvPr id="23" name="Group 22">
              <a:extLst>
                <a:ext uri="{FF2B5EF4-FFF2-40B4-BE49-F238E27FC236}">
                  <a16:creationId xmlns:a16="http://schemas.microsoft.com/office/drawing/2014/main" id="{6DBE4A44-3C89-44E2-98F4-FAE31C7F66E3}"/>
                </a:ext>
              </a:extLst>
            </p:cNvPr>
            <p:cNvGrpSpPr/>
            <p:nvPr/>
          </p:nvGrpSpPr>
          <p:grpSpPr>
            <a:xfrm flipV="1">
              <a:off x="6124293" y="2679162"/>
              <a:ext cx="1753077" cy="2141246"/>
              <a:chOff x="6837518" y="2028373"/>
              <a:chExt cx="1753077" cy="2141246"/>
            </a:xfrm>
          </p:grpSpPr>
          <p:sp>
            <p:nvSpPr>
              <p:cNvPr id="26" name="Hexagon 25">
                <a:extLst>
                  <a:ext uri="{FF2B5EF4-FFF2-40B4-BE49-F238E27FC236}">
                    <a16:creationId xmlns:a16="http://schemas.microsoft.com/office/drawing/2014/main" id="{142FB523-8BB1-B6EC-022C-6F8A2C6DC1B3}"/>
                  </a:ext>
                </a:extLst>
              </p:cNvPr>
              <p:cNvSpPr/>
              <p:nvPr/>
            </p:nvSpPr>
            <p:spPr>
              <a:xfrm rot="5400000" flipV="1">
                <a:off x="6728358" y="2307381"/>
                <a:ext cx="1971398" cy="1753077"/>
              </a:xfrm>
              <a:prstGeom prst="hexagon">
                <a:avLst/>
              </a:prstGeom>
              <a:noFill/>
              <a:ln w="38100">
                <a:solidFill>
                  <a:srgbClr val="FFCC6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latin typeface="Adobe Arabic" panose="02040503050201020203" pitchFamily="18" charset="-78"/>
                  <a:cs typeface="Adobe Arabic" panose="02040503050201020203" pitchFamily="18" charset="-78"/>
                </a:endParaRPr>
              </a:p>
            </p:txBody>
          </p:sp>
          <p:sp>
            <p:nvSpPr>
              <p:cNvPr id="27" name="Chevron 20">
                <a:extLst>
                  <a:ext uri="{FF2B5EF4-FFF2-40B4-BE49-F238E27FC236}">
                    <a16:creationId xmlns:a16="http://schemas.microsoft.com/office/drawing/2014/main" id="{03A964E9-5E7C-6030-715C-FE005B3028E8}"/>
                  </a:ext>
                </a:extLst>
              </p:cNvPr>
              <p:cNvSpPr/>
              <p:nvPr/>
            </p:nvSpPr>
            <p:spPr>
              <a:xfrm rot="16200000" flipV="1">
                <a:off x="7452555" y="1413336"/>
                <a:ext cx="523003" cy="1753077"/>
              </a:xfrm>
              <a:prstGeom prst="chevron">
                <a:avLst>
                  <a:gd name="adj" fmla="val 84044"/>
                </a:avLst>
              </a:prstGeom>
              <a:noFill/>
              <a:ln>
                <a:solidFill>
                  <a:srgbClr val="FFCC6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latin typeface="Adobe Arabic" panose="02040503050201020203" pitchFamily="18" charset="-78"/>
                  <a:cs typeface="Adobe Arabic" panose="02040503050201020203" pitchFamily="18" charset="-78"/>
                </a:endParaRPr>
              </a:p>
            </p:txBody>
          </p:sp>
        </p:grpSp>
        <p:sp>
          <p:nvSpPr>
            <p:cNvPr id="24" name="TextBox 27">
              <a:extLst>
                <a:ext uri="{FF2B5EF4-FFF2-40B4-BE49-F238E27FC236}">
                  <a16:creationId xmlns:a16="http://schemas.microsoft.com/office/drawing/2014/main" id="{C4DE6670-0935-1EED-1495-B429EF774784}"/>
                </a:ext>
              </a:extLst>
            </p:cNvPr>
            <p:cNvSpPr txBox="1"/>
            <p:nvPr/>
          </p:nvSpPr>
          <p:spPr>
            <a:xfrm rot="10800000" flipV="1">
              <a:off x="6154009" y="3682650"/>
              <a:ext cx="1637143" cy="400494"/>
            </a:xfrm>
            <a:prstGeom prst="rect">
              <a:avLst/>
            </a:prstGeom>
            <a:noFill/>
          </p:spPr>
          <p:txBody>
            <a:bodyPr wrap="square" rtlCol="0">
              <a:spAutoFit/>
            </a:bodyPr>
            <a:lstStyle/>
            <a:p>
              <a:pPr algn="ctr">
                <a:lnSpc>
                  <a:spcPct val="115000"/>
                </a:lnSpc>
                <a:spcAft>
                  <a:spcPts val="800"/>
                </a:spcAft>
              </a:pPr>
              <a:r>
                <a:rPr lang="ar-EG" b="1" dirty="0">
                  <a:latin typeface="Times New Roman" panose="02020603050405020304" pitchFamily="18" charset="0"/>
                  <a:ea typeface="Calibri" panose="020F0502020204030204" pitchFamily="34" charset="0"/>
                  <a:cs typeface="Adobe Arabic" panose="02040503050201020203" pitchFamily="18" charset="-78"/>
                </a:rPr>
                <a:t>مراعاة السياق</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sp>
          <p:nvSpPr>
            <p:cNvPr id="25" name="TextBox 24">
              <a:extLst>
                <a:ext uri="{FF2B5EF4-FFF2-40B4-BE49-F238E27FC236}">
                  <a16:creationId xmlns:a16="http://schemas.microsoft.com/office/drawing/2014/main" id="{8D8EBCF0-6A1A-0340-5C81-15B20CC264AB}"/>
                </a:ext>
              </a:extLst>
            </p:cNvPr>
            <p:cNvSpPr txBox="1"/>
            <p:nvPr/>
          </p:nvSpPr>
          <p:spPr>
            <a:xfrm>
              <a:off x="6780259" y="2963689"/>
              <a:ext cx="348172" cy="369332"/>
            </a:xfrm>
            <a:prstGeom prst="rect">
              <a:avLst/>
            </a:prstGeom>
            <a:noFill/>
          </p:spPr>
          <p:txBody>
            <a:bodyPr wrap="none" rtlCol="0">
              <a:spAutoFit/>
            </a:bodyPr>
            <a:lstStyle/>
            <a:p>
              <a:pPr algn="l"/>
              <a:r>
                <a:rPr lang="en-US" dirty="0">
                  <a:ln/>
                  <a:latin typeface="Adobe Arabic" panose="02040503050201020203" pitchFamily="18" charset="-78"/>
                  <a:cs typeface="Adobe Arabic" panose="02040503050201020203" pitchFamily="18" charset="-78"/>
                  <a:sym typeface="Montserrat Black"/>
                  <a:rtl val="0"/>
                </a:rPr>
                <a:t>03</a:t>
              </a:r>
              <a:endParaRPr lang="en-US" spc="0" baseline="0" dirty="0">
                <a:ln/>
                <a:latin typeface="Adobe Arabic" panose="02040503050201020203" pitchFamily="18" charset="-78"/>
                <a:cs typeface="Adobe Arabic" panose="02040503050201020203" pitchFamily="18" charset="-78"/>
                <a:sym typeface="Montserrat Black"/>
                <a:rtl val="0"/>
              </a:endParaRPr>
            </a:p>
          </p:txBody>
        </p:sp>
      </p:grpSp>
      <p:grpSp>
        <p:nvGrpSpPr>
          <p:cNvPr id="28" name="Group 27">
            <a:extLst>
              <a:ext uri="{FF2B5EF4-FFF2-40B4-BE49-F238E27FC236}">
                <a16:creationId xmlns:a16="http://schemas.microsoft.com/office/drawing/2014/main" id="{B3DC371F-EFDD-0247-2F7F-DD8FFDA83BD6}"/>
              </a:ext>
            </a:extLst>
          </p:cNvPr>
          <p:cNvGrpSpPr/>
          <p:nvPr/>
        </p:nvGrpSpPr>
        <p:grpSpPr>
          <a:xfrm>
            <a:off x="6125615" y="3890999"/>
            <a:ext cx="1753450" cy="2141244"/>
            <a:chOff x="4214463" y="2679163"/>
            <a:chExt cx="1753450" cy="2141244"/>
          </a:xfrm>
        </p:grpSpPr>
        <p:grpSp>
          <p:nvGrpSpPr>
            <p:cNvPr id="29" name="Group 28">
              <a:extLst>
                <a:ext uri="{FF2B5EF4-FFF2-40B4-BE49-F238E27FC236}">
                  <a16:creationId xmlns:a16="http://schemas.microsoft.com/office/drawing/2014/main" id="{38FA269A-D27C-6DE8-2320-308AEC746F63}"/>
                </a:ext>
              </a:extLst>
            </p:cNvPr>
            <p:cNvGrpSpPr/>
            <p:nvPr/>
          </p:nvGrpSpPr>
          <p:grpSpPr>
            <a:xfrm>
              <a:off x="4214834" y="2679163"/>
              <a:ext cx="1753079" cy="2141244"/>
              <a:chOff x="4928060" y="2028373"/>
              <a:chExt cx="1753079" cy="2141244"/>
            </a:xfrm>
          </p:grpSpPr>
          <p:sp>
            <p:nvSpPr>
              <p:cNvPr id="96" name="Hexagon 95">
                <a:extLst>
                  <a:ext uri="{FF2B5EF4-FFF2-40B4-BE49-F238E27FC236}">
                    <a16:creationId xmlns:a16="http://schemas.microsoft.com/office/drawing/2014/main" id="{5ED88DF9-9449-6E65-3667-0375F0ABB82D}"/>
                  </a:ext>
                </a:extLst>
              </p:cNvPr>
              <p:cNvSpPr/>
              <p:nvPr/>
            </p:nvSpPr>
            <p:spPr>
              <a:xfrm rot="16200000">
                <a:off x="4818900" y="2137533"/>
                <a:ext cx="1971398" cy="1753078"/>
              </a:xfrm>
              <a:prstGeom prst="hexagon">
                <a:avLst/>
              </a:prstGeom>
              <a:noFill/>
              <a:ln w="38100">
                <a:solidFill>
                  <a:srgbClr val="337679"/>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latin typeface="Adobe Arabic" panose="02040503050201020203" pitchFamily="18" charset="-78"/>
                  <a:cs typeface="Adobe Arabic" panose="02040503050201020203" pitchFamily="18" charset="-78"/>
                </a:endParaRPr>
              </a:p>
            </p:txBody>
          </p:sp>
          <p:sp>
            <p:nvSpPr>
              <p:cNvPr id="97" name="Chevron 20">
                <a:extLst>
                  <a:ext uri="{FF2B5EF4-FFF2-40B4-BE49-F238E27FC236}">
                    <a16:creationId xmlns:a16="http://schemas.microsoft.com/office/drawing/2014/main" id="{E24A3D32-FE08-D725-60B8-36679ACF6939}"/>
                  </a:ext>
                </a:extLst>
              </p:cNvPr>
              <p:cNvSpPr/>
              <p:nvPr/>
            </p:nvSpPr>
            <p:spPr>
              <a:xfrm rot="5400000">
                <a:off x="5543098" y="3031577"/>
                <a:ext cx="523003" cy="1753078"/>
              </a:xfrm>
              <a:prstGeom prst="chevron">
                <a:avLst>
                  <a:gd name="adj" fmla="val 84044"/>
                </a:avLst>
              </a:prstGeom>
              <a:noFill/>
              <a:ln>
                <a:solidFill>
                  <a:srgbClr val="337679"/>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latin typeface="Adobe Arabic" panose="02040503050201020203" pitchFamily="18" charset="-78"/>
                  <a:cs typeface="Adobe Arabic" panose="02040503050201020203" pitchFamily="18" charset="-78"/>
                </a:endParaRPr>
              </a:p>
            </p:txBody>
          </p:sp>
        </p:grpSp>
        <p:sp>
          <p:nvSpPr>
            <p:cNvPr id="30" name="TextBox 27">
              <a:extLst>
                <a:ext uri="{FF2B5EF4-FFF2-40B4-BE49-F238E27FC236}">
                  <a16:creationId xmlns:a16="http://schemas.microsoft.com/office/drawing/2014/main" id="{D91CC63B-E7D3-B015-F0D1-44C68F278754}"/>
                </a:ext>
              </a:extLst>
            </p:cNvPr>
            <p:cNvSpPr txBox="1"/>
            <p:nvPr/>
          </p:nvSpPr>
          <p:spPr>
            <a:xfrm>
              <a:off x="4214463" y="3657816"/>
              <a:ext cx="1647297" cy="400494"/>
            </a:xfrm>
            <a:prstGeom prst="rect">
              <a:avLst/>
            </a:prstGeom>
            <a:noFill/>
          </p:spPr>
          <p:txBody>
            <a:bodyPr wrap="square" rtlCol="0">
              <a:spAutoFit/>
            </a:bodyPr>
            <a:lstStyle/>
            <a:p>
              <a:pPr algn="ctr">
                <a:lnSpc>
                  <a:spcPct val="115000"/>
                </a:lnSpc>
                <a:spcAft>
                  <a:spcPts val="800"/>
                </a:spcAft>
              </a:pPr>
              <a:r>
                <a:rPr lang="ar-EG" b="1" dirty="0">
                  <a:latin typeface="Times New Roman" panose="02020603050405020304" pitchFamily="18" charset="0"/>
                  <a:ea typeface="Calibri" panose="020F0502020204030204" pitchFamily="34" charset="0"/>
                  <a:cs typeface="Adobe Arabic" panose="02040503050201020203" pitchFamily="18" charset="-78"/>
                </a:rPr>
                <a:t>اختبار وتعديل الأسلوب</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sp>
          <p:nvSpPr>
            <p:cNvPr id="31" name="TextBox 30">
              <a:extLst>
                <a:ext uri="{FF2B5EF4-FFF2-40B4-BE49-F238E27FC236}">
                  <a16:creationId xmlns:a16="http://schemas.microsoft.com/office/drawing/2014/main" id="{B3F528BA-81F9-163F-78B4-604A87576792}"/>
                </a:ext>
              </a:extLst>
            </p:cNvPr>
            <p:cNvSpPr txBox="1"/>
            <p:nvPr/>
          </p:nvSpPr>
          <p:spPr>
            <a:xfrm>
              <a:off x="4897106" y="2963689"/>
              <a:ext cx="348172" cy="369332"/>
            </a:xfrm>
            <a:prstGeom prst="rect">
              <a:avLst/>
            </a:prstGeom>
            <a:noFill/>
          </p:spPr>
          <p:txBody>
            <a:bodyPr wrap="none" rtlCol="0">
              <a:spAutoFit/>
            </a:bodyPr>
            <a:lstStyle/>
            <a:p>
              <a:pPr algn="l"/>
              <a:r>
                <a:rPr lang="en-US" dirty="0">
                  <a:ln/>
                  <a:latin typeface="Adobe Arabic" panose="02040503050201020203" pitchFamily="18" charset="-78"/>
                  <a:cs typeface="Adobe Arabic" panose="02040503050201020203" pitchFamily="18" charset="-78"/>
                  <a:sym typeface="Montserrat Black"/>
                  <a:rtl val="0"/>
                </a:rPr>
                <a:t>04</a:t>
              </a:r>
              <a:endParaRPr lang="en-US" spc="0" baseline="0" dirty="0">
                <a:ln/>
                <a:latin typeface="Adobe Arabic" panose="02040503050201020203" pitchFamily="18" charset="-78"/>
                <a:cs typeface="Adobe Arabic" panose="02040503050201020203" pitchFamily="18" charset="-78"/>
                <a:sym typeface="Montserrat Black"/>
                <a:rtl val="0"/>
              </a:endParaRPr>
            </a:p>
          </p:txBody>
        </p:sp>
      </p:grpSp>
      <p:grpSp>
        <p:nvGrpSpPr>
          <p:cNvPr id="98" name="Group 97">
            <a:extLst>
              <a:ext uri="{FF2B5EF4-FFF2-40B4-BE49-F238E27FC236}">
                <a16:creationId xmlns:a16="http://schemas.microsoft.com/office/drawing/2014/main" id="{48B169B9-FF45-CD0E-AD5E-7981956ED906}"/>
              </a:ext>
            </a:extLst>
          </p:cNvPr>
          <p:cNvGrpSpPr/>
          <p:nvPr/>
        </p:nvGrpSpPr>
        <p:grpSpPr>
          <a:xfrm>
            <a:off x="4294532" y="3855588"/>
            <a:ext cx="1753077" cy="2141245"/>
            <a:chOff x="2305377" y="2679163"/>
            <a:chExt cx="1753077" cy="2141245"/>
          </a:xfrm>
        </p:grpSpPr>
        <p:grpSp>
          <p:nvGrpSpPr>
            <p:cNvPr id="129" name="Group 128">
              <a:extLst>
                <a:ext uri="{FF2B5EF4-FFF2-40B4-BE49-F238E27FC236}">
                  <a16:creationId xmlns:a16="http://schemas.microsoft.com/office/drawing/2014/main" id="{A3301E22-2C98-AAE5-FE34-716D3CD54425}"/>
                </a:ext>
              </a:extLst>
            </p:cNvPr>
            <p:cNvGrpSpPr/>
            <p:nvPr/>
          </p:nvGrpSpPr>
          <p:grpSpPr>
            <a:xfrm>
              <a:off x="2305377" y="2679163"/>
              <a:ext cx="1753077" cy="2141245"/>
              <a:chOff x="3018600" y="2028373"/>
              <a:chExt cx="1753077" cy="2141245"/>
            </a:xfrm>
          </p:grpSpPr>
          <p:sp>
            <p:nvSpPr>
              <p:cNvPr id="132" name="Hexagon 131">
                <a:extLst>
                  <a:ext uri="{FF2B5EF4-FFF2-40B4-BE49-F238E27FC236}">
                    <a16:creationId xmlns:a16="http://schemas.microsoft.com/office/drawing/2014/main" id="{124A2D15-D8B2-608C-588A-7FB3545B6190}"/>
                  </a:ext>
                </a:extLst>
              </p:cNvPr>
              <p:cNvSpPr/>
              <p:nvPr/>
            </p:nvSpPr>
            <p:spPr>
              <a:xfrm rot="16200000">
                <a:off x="2909440" y="2137533"/>
                <a:ext cx="1971398" cy="1753077"/>
              </a:xfrm>
              <a:prstGeom prst="hexagon">
                <a:avLst/>
              </a:prstGeom>
              <a:noFill/>
              <a:ln w="38100">
                <a:solidFill>
                  <a:srgbClr val="9ACCCE"/>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latin typeface="Adobe Arabic" panose="02040503050201020203" pitchFamily="18" charset="-78"/>
                  <a:cs typeface="Adobe Arabic" panose="02040503050201020203" pitchFamily="18" charset="-78"/>
                </a:endParaRPr>
              </a:p>
            </p:txBody>
          </p:sp>
          <p:sp>
            <p:nvSpPr>
              <p:cNvPr id="133" name="Chevron 20">
                <a:extLst>
                  <a:ext uri="{FF2B5EF4-FFF2-40B4-BE49-F238E27FC236}">
                    <a16:creationId xmlns:a16="http://schemas.microsoft.com/office/drawing/2014/main" id="{E18EE496-2AA8-C436-23BF-E5BC23BFBC35}"/>
                  </a:ext>
                </a:extLst>
              </p:cNvPr>
              <p:cNvSpPr/>
              <p:nvPr/>
            </p:nvSpPr>
            <p:spPr>
              <a:xfrm rot="5400000">
                <a:off x="3633637" y="3031578"/>
                <a:ext cx="523003" cy="1753077"/>
              </a:xfrm>
              <a:prstGeom prst="chevron">
                <a:avLst>
                  <a:gd name="adj" fmla="val 84044"/>
                </a:avLst>
              </a:prstGeom>
              <a:noFill/>
              <a:ln>
                <a:solidFill>
                  <a:srgbClr val="9ACCCE"/>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latin typeface="Adobe Arabic" panose="02040503050201020203" pitchFamily="18" charset="-78"/>
                  <a:cs typeface="Adobe Arabic" panose="02040503050201020203" pitchFamily="18" charset="-78"/>
                </a:endParaRPr>
              </a:p>
            </p:txBody>
          </p:sp>
        </p:grpSp>
        <p:sp>
          <p:nvSpPr>
            <p:cNvPr id="130" name="TextBox 27">
              <a:extLst>
                <a:ext uri="{FF2B5EF4-FFF2-40B4-BE49-F238E27FC236}">
                  <a16:creationId xmlns:a16="http://schemas.microsoft.com/office/drawing/2014/main" id="{B61552E2-8BF0-67B2-D6E1-1348C767EF56}"/>
                </a:ext>
              </a:extLst>
            </p:cNvPr>
            <p:cNvSpPr txBox="1"/>
            <p:nvPr/>
          </p:nvSpPr>
          <p:spPr>
            <a:xfrm>
              <a:off x="2444125" y="3603494"/>
              <a:ext cx="1475579" cy="400494"/>
            </a:xfrm>
            <a:prstGeom prst="rect">
              <a:avLst/>
            </a:prstGeom>
            <a:noFill/>
          </p:spPr>
          <p:txBody>
            <a:bodyPr wrap="square" rtlCol="0">
              <a:spAutoFit/>
            </a:bodyPr>
            <a:lstStyle/>
            <a:p>
              <a:pPr algn="ctr">
                <a:lnSpc>
                  <a:spcPct val="115000"/>
                </a:lnSpc>
                <a:spcAft>
                  <a:spcPts val="800"/>
                </a:spcAft>
              </a:pPr>
              <a:r>
                <a:rPr lang="ar-EG" b="1" dirty="0">
                  <a:latin typeface="Times New Roman" panose="02020603050405020304" pitchFamily="18" charset="0"/>
                  <a:ea typeface="Calibri" panose="020F0502020204030204" pitchFamily="34" charset="0"/>
                  <a:cs typeface="Adobe Arabic" panose="02040503050201020203" pitchFamily="18" charset="-78"/>
                </a:rPr>
                <a:t>دمج أساليب متعددة</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sp>
          <p:nvSpPr>
            <p:cNvPr id="131" name="TextBox 130">
              <a:extLst>
                <a:ext uri="{FF2B5EF4-FFF2-40B4-BE49-F238E27FC236}">
                  <a16:creationId xmlns:a16="http://schemas.microsoft.com/office/drawing/2014/main" id="{406D2031-B836-A2BD-CEAD-D9FF673836AF}"/>
                </a:ext>
              </a:extLst>
            </p:cNvPr>
            <p:cNvSpPr txBox="1"/>
            <p:nvPr/>
          </p:nvSpPr>
          <p:spPr>
            <a:xfrm>
              <a:off x="2961341" y="2963689"/>
              <a:ext cx="348172" cy="369332"/>
            </a:xfrm>
            <a:prstGeom prst="rect">
              <a:avLst/>
            </a:prstGeom>
            <a:noFill/>
          </p:spPr>
          <p:txBody>
            <a:bodyPr wrap="none" rtlCol="0">
              <a:spAutoFit/>
            </a:bodyPr>
            <a:lstStyle/>
            <a:p>
              <a:pPr algn="l"/>
              <a:r>
                <a:rPr lang="en-US" spc="0" baseline="0" dirty="0">
                  <a:ln/>
                  <a:latin typeface="Adobe Arabic" panose="02040503050201020203" pitchFamily="18" charset="-78"/>
                  <a:cs typeface="Adobe Arabic" panose="02040503050201020203" pitchFamily="18" charset="-78"/>
                  <a:sym typeface="Montserrat Black"/>
                  <a:rtl val="0"/>
                </a:rPr>
                <a:t>05</a:t>
              </a:r>
            </a:p>
          </p:txBody>
        </p:sp>
      </p:grpSp>
      <p:grpSp>
        <p:nvGrpSpPr>
          <p:cNvPr id="134" name="Group 133">
            <a:extLst>
              <a:ext uri="{FF2B5EF4-FFF2-40B4-BE49-F238E27FC236}">
                <a16:creationId xmlns:a16="http://schemas.microsoft.com/office/drawing/2014/main" id="{514AE142-7AE3-3416-0888-A42339ECD33C}"/>
              </a:ext>
            </a:extLst>
          </p:cNvPr>
          <p:cNvGrpSpPr/>
          <p:nvPr/>
        </p:nvGrpSpPr>
        <p:grpSpPr>
          <a:xfrm>
            <a:off x="7156430" y="2160792"/>
            <a:ext cx="1753077" cy="2141245"/>
            <a:chOff x="2305377" y="2679163"/>
            <a:chExt cx="1753077" cy="2141245"/>
          </a:xfrm>
        </p:grpSpPr>
        <p:grpSp>
          <p:nvGrpSpPr>
            <p:cNvPr id="135" name="Group 134">
              <a:extLst>
                <a:ext uri="{FF2B5EF4-FFF2-40B4-BE49-F238E27FC236}">
                  <a16:creationId xmlns:a16="http://schemas.microsoft.com/office/drawing/2014/main" id="{58E6CCA5-0CCA-ECBE-2219-6A03FF46D517}"/>
                </a:ext>
              </a:extLst>
            </p:cNvPr>
            <p:cNvGrpSpPr/>
            <p:nvPr/>
          </p:nvGrpSpPr>
          <p:grpSpPr>
            <a:xfrm>
              <a:off x="2305377" y="2679163"/>
              <a:ext cx="1753077" cy="2141245"/>
              <a:chOff x="3018600" y="2028373"/>
              <a:chExt cx="1753077" cy="2141245"/>
            </a:xfrm>
          </p:grpSpPr>
          <p:sp>
            <p:nvSpPr>
              <p:cNvPr id="138" name="Hexagon 137">
                <a:extLst>
                  <a:ext uri="{FF2B5EF4-FFF2-40B4-BE49-F238E27FC236}">
                    <a16:creationId xmlns:a16="http://schemas.microsoft.com/office/drawing/2014/main" id="{6584AD66-1901-F332-54BA-28B0CABA2AEB}"/>
                  </a:ext>
                </a:extLst>
              </p:cNvPr>
              <p:cNvSpPr/>
              <p:nvPr/>
            </p:nvSpPr>
            <p:spPr>
              <a:xfrm rot="16200000">
                <a:off x="2909440" y="2137533"/>
                <a:ext cx="1971398" cy="1753077"/>
              </a:xfrm>
              <a:prstGeom prst="hexagon">
                <a:avLst/>
              </a:prstGeom>
              <a:noFill/>
              <a:ln w="38100">
                <a:solidFill>
                  <a:srgbClr val="9ACCCE"/>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latin typeface="Adobe Arabic" panose="02040503050201020203" pitchFamily="18" charset="-78"/>
                  <a:cs typeface="Adobe Arabic" panose="02040503050201020203" pitchFamily="18" charset="-78"/>
                </a:endParaRPr>
              </a:p>
            </p:txBody>
          </p:sp>
          <p:sp>
            <p:nvSpPr>
              <p:cNvPr id="139" name="Chevron 20">
                <a:extLst>
                  <a:ext uri="{FF2B5EF4-FFF2-40B4-BE49-F238E27FC236}">
                    <a16:creationId xmlns:a16="http://schemas.microsoft.com/office/drawing/2014/main" id="{B7BCE0B3-7104-7EC1-82E2-5ED832A91231}"/>
                  </a:ext>
                </a:extLst>
              </p:cNvPr>
              <p:cNvSpPr/>
              <p:nvPr/>
            </p:nvSpPr>
            <p:spPr>
              <a:xfrm rot="5400000">
                <a:off x="3633637" y="3031578"/>
                <a:ext cx="523003" cy="1753077"/>
              </a:xfrm>
              <a:prstGeom prst="chevron">
                <a:avLst>
                  <a:gd name="adj" fmla="val 84044"/>
                </a:avLst>
              </a:prstGeom>
              <a:noFill/>
              <a:ln>
                <a:solidFill>
                  <a:srgbClr val="9ACCCE"/>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latin typeface="Adobe Arabic" panose="02040503050201020203" pitchFamily="18" charset="-78"/>
                  <a:cs typeface="Adobe Arabic" panose="02040503050201020203" pitchFamily="18" charset="-78"/>
                </a:endParaRPr>
              </a:p>
            </p:txBody>
          </p:sp>
        </p:grpSp>
        <p:sp>
          <p:nvSpPr>
            <p:cNvPr id="136" name="TextBox 135">
              <a:extLst>
                <a:ext uri="{FF2B5EF4-FFF2-40B4-BE49-F238E27FC236}">
                  <a16:creationId xmlns:a16="http://schemas.microsoft.com/office/drawing/2014/main" id="{1E0899DE-C3AD-F15A-BB2D-E8312D43335E}"/>
                </a:ext>
              </a:extLst>
            </p:cNvPr>
            <p:cNvSpPr txBox="1"/>
            <p:nvPr/>
          </p:nvSpPr>
          <p:spPr>
            <a:xfrm>
              <a:off x="2444125" y="3585357"/>
              <a:ext cx="1475579" cy="400494"/>
            </a:xfrm>
            <a:prstGeom prst="rect">
              <a:avLst/>
            </a:prstGeom>
            <a:noFill/>
          </p:spPr>
          <p:txBody>
            <a:bodyPr wrap="square" rtlCol="0">
              <a:spAutoFit/>
            </a:bodyPr>
            <a:lstStyle/>
            <a:p>
              <a:pPr algn="ctr">
                <a:lnSpc>
                  <a:spcPct val="115000"/>
                </a:lnSpc>
                <a:spcAft>
                  <a:spcPts val="800"/>
                </a:spcAft>
              </a:pPr>
              <a:r>
                <a:rPr lang="ar-EG" b="1" dirty="0">
                  <a:latin typeface="Times New Roman" panose="02020603050405020304" pitchFamily="18" charset="0"/>
                  <a:ea typeface="Calibri" panose="020F0502020204030204" pitchFamily="34" charset="0"/>
                  <a:cs typeface="Adobe Arabic" panose="02040503050201020203" pitchFamily="18" charset="-78"/>
                </a:rPr>
                <a:t>تقييم الفريق</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sp>
          <p:nvSpPr>
            <p:cNvPr id="137" name="TextBox 136">
              <a:extLst>
                <a:ext uri="{FF2B5EF4-FFF2-40B4-BE49-F238E27FC236}">
                  <a16:creationId xmlns:a16="http://schemas.microsoft.com/office/drawing/2014/main" id="{309157EF-0740-4A27-DC61-E6C789C043DA}"/>
                </a:ext>
              </a:extLst>
            </p:cNvPr>
            <p:cNvSpPr txBox="1"/>
            <p:nvPr/>
          </p:nvSpPr>
          <p:spPr>
            <a:xfrm>
              <a:off x="2961341" y="2963689"/>
              <a:ext cx="348172" cy="369332"/>
            </a:xfrm>
            <a:prstGeom prst="rect">
              <a:avLst/>
            </a:prstGeom>
            <a:noFill/>
          </p:spPr>
          <p:txBody>
            <a:bodyPr wrap="none" rtlCol="0">
              <a:spAutoFit/>
            </a:bodyPr>
            <a:lstStyle/>
            <a:p>
              <a:pPr algn="l"/>
              <a:r>
                <a:rPr lang="en-US" spc="0" baseline="0" dirty="0">
                  <a:ln/>
                  <a:latin typeface="Adobe Arabic" panose="02040503050201020203" pitchFamily="18" charset="-78"/>
                  <a:cs typeface="Adobe Arabic" panose="02040503050201020203" pitchFamily="18" charset="-78"/>
                  <a:sym typeface="Montserrat Black"/>
                  <a:rtl val="0"/>
                </a:rPr>
                <a:t>01</a:t>
              </a:r>
            </a:p>
          </p:txBody>
        </p:sp>
      </p:grpSp>
    </p:spTree>
    <p:extLst>
      <p:ext uri="{BB962C8B-B14F-4D97-AF65-F5344CB8AC3E}">
        <p14:creationId xmlns:p14="http://schemas.microsoft.com/office/powerpoint/2010/main" val="29157357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34"/>
                                        </p:tgtEl>
                                        <p:attrNameLst>
                                          <p:attrName>style.visibility</p:attrName>
                                        </p:attrNameLst>
                                      </p:cBhvr>
                                      <p:to>
                                        <p:strVal val="visible"/>
                                      </p:to>
                                    </p:set>
                                    <p:animEffect transition="in" filter="fade">
                                      <p:cBhvr>
                                        <p:cTn id="7" dur="1000"/>
                                        <p:tgtEl>
                                          <p:spTgt spid="134"/>
                                        </p:tgtEl>
                                      </p:cBhvr>
                                    </p:animEffect>
                                    <p:anim calcmode="lin" valueType="num">
                                      <p:cBhvr>
                                        <p:cTn id="8" dur="1000" fill="hold"/>
                                        <p:tgtEl>
                                          <p:spTgt spid="134"/>
                                        </p:tgtEl>
                                        <p:attrNameLst>
                                          <p:attrName>ppt_x</p:attrName>
                                        </p:attrNameLst>
                                      </p:cBhvr>
                                      <p:tavLst>
                                        <p:tav tm="0">
                                          <p:val>
                                            <p:strVal val="#ppt_x"/>
                                          </p:val>
                                        </p:tav>
                                        <p:tav tm="100000">
                                          <p:val>
                                            <p:strVal val="#ppt_x"/>
                                          </p:val>
                                        </p:tav>
                                      </p:tavLst>
                                    </p:anim>
                                    <p:anim calcmode="lin" valueType="num">
                                      <p:cBhvr>
                                        <p:cTn id="9" dur="1000" fill="hold"/>
                                        <p:tgtEl>
                                          <p:spTgt spid="13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fade">
                                      <p:cBhvr>
                                        <p:cTn id="14" dur="1000"/>
                                        <p:tgtEl>
                                          <p:spTgt spid="14"/>
                                        </p:tgtEl>
                                      </p:cBhvr>
                                    </p:animEffect>
                                    <p:anim calcmode="lin" valueType="num">
                                      <p:cBhvr>
                                        <p:cTn id="15" dur="1000" fill="hold"/>
                                        <p:tgtEl>
                                          <p:spTgt spid="14"/>
                                        </p:tgtEl>
                                        <p:attrNameLst>
                                          <p:attrName>ppt_x</p:attrName>
                                        </p:attrNameLst>
                                      </p:cBhvr>
                                      <p:tavLst>
                                        <p:tav tm="0">
                                          <p:val>
                                            <p:strVal val="#ppt_x"/>
                                          </p:val>
                                        </p:tav>
                                        <p:tav tm="100000">
                                          <p:val>
                                            <p:strVal val="#ppt_x"/>
                                          </p:val>
                                        </p:tav>
                                      </p:tavLst>
                                    </p:anim>
                                    <p:anim calcmode="lin" valueType="num">
                                      <p:cBhvr>
                                        <p:cTn id="16"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22"/>
                                        </p:tgtEl>
                                        <p:attrNameLst>
                                          <p:attrName>style.visibility</p:attrName>
                                        </p:attrNameLst>
                                      </p:cBhvr>
                                      <p:to>
                                        <p:strVal val="visible"/>
                                      </p:to>
                                    </p:set>
                                    <p:animEffect transition="in" filter="fade">
                                      <p:cBhvr>
                                        <p:cTn id="21" dur="1000"/>
                                        <p:tgtEl>
                                          <p:spTgt spid="22"/>
                                        </p:tgtEl>
                                      </p:cBhvr>
                                    </p:animEffect>
                                    <p:anim calcmode="lin" valueType="num">
                                      <p:cBhvr>
                                        <p:cTn id="22" dur="1000" fill="hold"/>
                                        <p:tgtEl>
                                          <p:spTgt spid="22"/>
                                        </p:tgtEl>
                                        <p:attrNameLst>
                                          <p:attrName>ppt_x</p:attrName>
                                        </p:attrNameLst>
                                      </p:cBhvr>
                                      <p:tavLst>
                                        <p:tav tm="0">
                                          <p:val>
                                            <p:strVal val="#ppt_x"/>
                                          </p:val>
                                        </p:tav>
                                        <p:tav tm="100000">
                                          <p:val>
                                            <p:strVal val="#ppt_x"/>
                                          </p:val>
                                        </p:tav>
                                      </p:tavLst>
                                    </p:anim>
                                    <p:anim calcmode="lin" valueType="num">
                                      <p:cBhvr>
                                        <p:cTn id="23"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28"/>
                                        </p:tgtEl>
                                        <p:attrNameLst>
                                          <p:attrName>style.visibility</p:attrName>
                                        </p:attrNameLst>
                                      </p:cBhvr>
                                      <p:to>
                                        <p:strVal val="visible"/>
                                      </p:to>
                                    </p:set>
                                    <p:animEffect transition="in" filter="fade">
                                      <p:cBhvr>
                                        <p:cTn id="28" dur="1000"/>
                                        <p:tgtEl>
                                          <p:spTgt spid="28"/>
                                        </p:tgtEl>
                                      </p:cBhvr>
                                    </p:animEffect>
                                    <p:anim calcmode="lin" valueType="num">
                                      <p:cBhvr>
                                        <p:cTn id="29" dur="1000" fill="hold"/>
                                        <p:tgtEl>
                                          <p:spTgt spid="28"/>
                                        </p:tgtEl>
                                        <p:attrNameLst>
                                          <p:attrName>ppt_x</p:attrName>
                                        </p:attrNameLst>
                                      </p:cBhvr>
                                      <p:tavLst>
                                        <p:tav tm="0">
                                          <p:val>
                                            <p:strVal val="#ppt_x"/>
                                          </p:val>
                                        </p:tav>
                                        <p:tav tm="100000">
                                          <p:val>
                                            <p:strVal val="#ppt_x"/>
                                          </p:val>
                                        </p:tav>
                                      </p:tavLst>
                                    </p:anim>
                                    <p:anim calcmode="lin" valueType="num">
                                      <p:cBhvr>
                                        <p:cTn id="30"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98"/>
                                        </p:tgtEl>
                                        <p:attrNameLst>
                                          <p:attrName>style.visibility</p:attrName>
                                        </p:attrNameLst>
                                      </p:cBhvr>
                                      <p:to>
                                        <p:strVal val="visible"/>
                                      </p:to>
                                    </p:set>
                                    <p:animEffect transition="in" filter="fade">
                                      <p:cBhvr>
                                        <p:cTn id="35" dur="1000"/>
                                        <p:tgtEl>
                                          <p:spTgt spid="98"/>
                                        </p:tgtEl>
                                      </p:cBhvr>
                                    </p:animEffect>
                                    <p:anim calcmode="lin" valueType="num">
                                      <p:cBhvr>
                                        <p:cTn id="36" dur="1000" fill="hold"/>
                                        <p:tgtEl>
                                          <p:spTgt spid="98"/>
                                        </p:tgtEl>
                                        <p:attrNameLst>
                                          <p:attrName>ppt_x</p:attrName>
                                        </p:attrNameLst>
                                      </p:cBhvr>
                                      <p:tavLst>
                                        <p:tav tm="0">
                                          <p:val>
                                            <p:strVal val="#ppt_x"/>
                                          </p:val>
                                        </p:tav>
                                        <p:tav tm="100000">
                                          <p:val>
                                            <p:strVal val="#ppt_x"/>
                                          </p:val>
                                        </p:tav>
                                      </p:tavLst>
                                    </p:anim>
                                    <p:anim calcmode="lin" valueType="num">
                                      <p:cBhvr>
                                        <p:cTn id="37" dur="1000" fill="hold"/>
                                        <p:tgtEl>
                                          <p:spTgt spid="9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أمثلة عملية لتحديد النمط القيادي</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16" name="Group 15">
            <a:extLst>
              <a:ext uri="{FF2B5EF4-FFF2-40B4-BE49-F238E27FC236}">
                <a16:creationId xmlns:a16="http://schemas.microsoft.com/office/drawing/2014/main" id="{EEA78721-A2E5-B975-C644-91739208D5C8}"/>
              </a:ext>
            </a:extLst>
          </p:cNvPr>
          <p:cNvGrpSpPr/>
          <p:nvPr/>
        </p:nvGrpSpPr>
        <p:grpSpPr>
          <a:xfrm>
            <a:off x="6333744" y="2918811"/>
            <a:ext cx="3987408" cy="1020378"/>
            <a:chOff x="6682733" y="1879169"/>
            <a:chExt cx="3987408" cy="1020378"/>
          </a:xfrm>
        </p:grpSpPr>
        <p:grpSp>
          <p:nvGrpSpPr>
            <p:cNvPr id="19" name="Group 18">
              <a:extLst>
                <a:ext uri="{FF2B5EF4-FFF2-40B4-BE49-F238E27FC236}">
                  <a16:creationId xmlns:a16="http://schemas.microsoft.com/office/drawing/2014/main" id="{4238C2A6-468B-01D9-683E-081A1401D462}"/>
                </a:ext>
              </a:extLst>
            </p:cNvPr>
            <p:cNvGrpSpPr/>
            <p:nvPr/>
          </p:nvGrpSpPr>
          <p:grpSpPr>
            <a:xfrm flipH="1">
              <a:off x="6682733" y="1879169"/>
              <a:ext cx="3987408" cy="1020378"/>
              <a:chOff x="1383722" y="350911"/>
              <a:chExt cx="4859221" cy="1243475"/>
            </a:xfrm>
          </p:grpSpPr>
          <p:sp>
            <p:nvSpPr>
              <p:cNvPr id="100" name="Freeform 584">
                <a:extLst>
                  <a:ext uri="{FF2B5EF4-FFF2-40B4-BE49-F238E27FC236}">
                    <a16:creationId xmlns:a16="http://schemas.microsoft.com/office/drawing/2014/main" id="{9C97F909-8A14-4956-8DBA-C43FB4E1294E}"/>
                  </a:ext>
                </a:extLst>
              </p:cNvPr>
              <p:cNvSpPr>
                <a:spLocks/>
              </p:cNvSpPr>
              <p:nvPr/>
            </p:nvSpPr>
            <p:spPr bwMode="auto">
              <a:xfrm>
                <a:off x="1383722" y="449008"/>
                <a:ext cx="4859221" cy="1145378"/>
              </a:xfrm>
              <a:custGeom>
                <a:avLst/>
                <a:gdLst>
                  <a:gd name="T0" fmla="*/ 13835 w 14066"/>
                  <a:gd name="T1" fmla="*/ 744 h 3315"/>
                  <a:gd name="T2" fmla="*/ 13713 w 14066"/>
                  <a:gd name="T3" fmla="*/ 454 h 3315"/>
                  <a:gd name="T4" fmla="*/ 13456 w 14066"/>
                  <a:gd name="T5" fmla="*/ 280 h 3315"/>
                  <a:gd name="T6" fmla="*/ 2543 w 14066"/>
                  <a:gd name="T7" fmla="*/ 257 h 3315"/>
                  <a:gd name="T8" fmla="*/ 2291 w 14066"/>
                  <a:gd name="T9" fmla="*/ 124 h 3315"/>
                  <a:gd name="T10" fmla="*/ 1956 w 14066"/>
                  <a:gd name="T11" fmla="*/ 26 h 3315"/>
                  <a:gd name="T12" fmla="*/ 1658 w 14066"/>
                  <a:gd name="T13" fmla="*/ 0 h 3315"/>
                  <a:gd name="T14" fmla="*/ 1243 w 14066"/>
                  <a:gd name="T15" fmla="*/ 52 h 3315"/>
                  <a:gd name="T16" fmla="*/ 798 w 14066"/>
                  <a:gd name="T17" fmla="*/ 240 h 3315"/>
                  <a:gd name="T18" fmla="*/ 431 w 14066"/>
                  <a:gd name="T19" fmla="*/ 543 h 3315"/>
                  <a:gd name="T20" fmla="*/ 162 w 14066"/>
                  <a:gd name="T21" fmla="*/ 938 h 3315"/>
                  <a:gd name="T22" fmla="*/ 19 w 14066"/>
                  <a:gd name="T23" fmla="*/ 1405 h 3315"/>
                  <a:gd name="T24" fmla="*/ 0 w 14066"/>
                  <a:gd name="T25" fmla="*/ 1720 h 3315"/>
                  <a:gd name="T26" fmla="*/ 54 w 14066"/>
                  <a:gd name="T27" fmla="*/ 2076 h 3315"/>
                  <a:gd name="T28" fmla="*/ 177 w 14066"/>
                  <a:gd name="T29" fmla="*/ 2404 h 3315"/>
                  <a:gd name="T30" fmla="*/ 365 w 14066"/>
                  <a:gd name="T31" fmla="*/ 2696 h 3315"/>
                  <a:gd name="T32" fmla="*/ 607 w 14066"/>
                  <a:gd name="T33" fmla="*/ 2941 h 3315"/>
                  <a:gd name="T34" fmla="*/ 896 w 14066"/>
                  <a:gd name="T35" fmla="*/ 3130 h 3315"/>
                  <a:gd name="T36" fmla="*/ 1199 w 14066"/>
                  <a:gd name="T37" fmla="*/ 3252 h 3315"/>
                  <a:gd name="T38" fmla="*/ 1658 w 14066"/>
                  <a:gd name="T39" fmla="*/ 3315 h 3315"/>
                  <a:gd name="T40" fmla="*/ 1700 w 14066"/>
                  <a:gd name="T41" fmla="*/ 3315 h 3315"/>
                  <a:gd name="T42" fmla="*/ 1766 w 14066"/>
                  <a:gd name="T43" fmla="*/ 3312 h 3315"/>
                  <a:gd name="T44" fmla="*/ 1834 w 14066"/>
                  <a:gd name="T45" fmla="*/ 3306 h 3315"/>
                  <a:gd name="T46" fmla="*/ 1899 w 14066"/>
                  <a:gd name="T47" fmla="*/ 3297 h 3315"/>
                  <a:gd name="T48" fmla="*/ 1954 w 14066"/>
                  <a:gd name="T49" fmla="*/ 3288 h 3315"/>
                  <a:gd name="T50" fmla="*/ 2011 w 14066"/>
                  <a:gd name="T51" fmla="*/ 3278 h 3315"/>
                  <a:gd name="T52" fmla="*/ 2070 w 14066"/>
                  <a:gd name="T53" fmla="*/ 3264 h 3315"/>
                  <a:gd name="T54" fmla="*/ 2125 w 14066"/>
                  <a:gd name="T55" fmla="*/ 3248 h 3315"/>
                  <a:gd name="T56" fmla="*/ 2178 w 14066"/>
                  <a:gd name="T57" fmla="*/ 3231 h 3315"/>
                  <a:gd name="T58" fmla="*/ 2241 w 14066"/>
                  <a:gd name="T59" fmla="*/ 3209 h 3315"/>
                  <a:gd name="T60" fmla="*/ 2328 w 14066"/>
                  <a:gd name="T61" fmla="*/ 3174 h 3315"/>
                  <a:gd name="T62" fmla="*/ 2790 w 14066"/>
                  <a:gd name="T63" fmla="*/ 2870 h 3315"/>
                  <a:gd name="T64" fmla="*/ 2855 w 14066"/>
                  <a:gd name="T65" fmla="*/ 2805 h 3315"/>
                  <a:gd name="T66" fmla="*/ 2869 w 14066"/>
                  <a:gd name="T67" fmla="*/ 2789 h 3315"/>
                  <a:gd name="T68" fmla="*/ 2896 w 14066"/>
                  <a:gd name="T69" fmla="*/ 2759 h 3315"/>
                  <a:gd name="T70" fmla="*/ 2901 w 14066"/>
                  <a:gd name="T71" fmla="*/ 2754 h 3315"/>
                  <a:gd name="T72" fmla="*/ 2931 w 14066"/>
                  <a:gd name="T73" fmla="*/ 2719 h 3315"/>
                  <a:gd name="T74" fmla="*/ 2934 w 14066"/>
                  <a:gd name="T75" fmla="*/ 2717 h 3315"/>
                  <a:gd name="T76" fmla="*/ 2943 w 14066"/>
                  <a:gd name="T77" fmla="*/ 2706 h 3315"/>
                  <a:gd name="T78" fmla="*/ 2966 w 14066"/>
                  <a:gd name="T79" fmla="*/ 2676 h 3315"/>
                  <a:gd name="T80" fmla="*/ 2985 w 14066"/>
                  <a:gd name="T81" fmla="*/ 2651 h 3315"/>
                  <a:gd name="T82" fmla="*/ 3317 w 14066"/>
                  <a:gd name="T83" fmla="*/ 2985 h 3315"/>
                  <a:gd name="T84" fmla="*/ 3825 w 14066"/>
                  <a:gd name="T85" fmla="*/ 3244 h 3315"/>
                  <a:gd name="T86" fmla="*/ 4313 w 14066"/>
                  <a:gd name="T87" fmla="*/ 3315 h 3315"/>
                  <a:gd name="T88" fmla="*/ 13693 w 14066"/>
                  <a:gd name="T89" fmla="*/ 3292 h 3315"/>
                  <a:gd name="T90" fmla="*/ 13745 w 14066"/>
                  <a:gd name="T91" fmla="*/ 3273 h 3315"/>
                  <a:gd name="T92" fmla="*/ 13804 w 14066"/>
                  <a:gd name="T93" fmla="*/ 3243 h 3315"/>
                  <a:gd name="T94" fmla="*/ 13909 w 14066"/>
                  <a:gd name="T95" fmla="*/ 3161 h 3315"/>
                  <a:gd name="T96" fmla="*/ 14003 w 14066"/>
                  <a:gd name="T97" fmla="*/ 3038 h 3315"/>
                  <a:gd name="T98" fmla="*/ 14066 w 14066"/>
                  <a:gd name="T99" fmla="*/ 2784 h 3315"/>
                  <a:gd name="T100" fmla="*/ 14066 w 14066"/>
                  <a:gd name="T101" fmla="*/ 2654 h 3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4066" h="3315">
                    <a:moveTo>
                      <a:pt x="13837" y="2654"/>
                    </a:moveTo>
                    <a:lnTo>
                      <a:pt x="13837" y="800"/>
                    </a:lnTo>
                    <a:lnTo>
                      <a:pt x="13835" y="744"/>
                    </a:lnTo>
                    <a:lnTo>
                      <a:pt x="13813" y="638"/>
                    </a:lnTo>
                    <a:lnTo>
                      <a:pt x="13772" y="540"/>
                    </a:lnTo>
                    <a:lnTo>
                      <a:pt x="13713" y="454"/>
                    </a:lnTo>
                    <a:lnTo>
                      <a:pt x="13640" y="380"/>
                    </a:lnTo>
                    <a:lnTo>
                      <a:pt x="13553" y="321"/>
                    </a:lnTo>
                    <a:lnTo>
                      <a:pt x="13456" y="280"/>
                    </a:lnTo>
                    <a:lnTo>
                      <a:pt x="13349" y="258"/>
                    </a:lnTo>
                    <a:lnTo>
                      <a:pt x="13294" y="257"/>
                    </a:lnTo>
                    <a:lnTo>
                      <a:pt x="2543" y="257"/>
                    </a:lnTo>
                    <a:lnTo>
                      <a:pt x="2494" y="227"/>
                    </a:lnTo>
                    <a:lnTo>
                      <a:pt x="2394" y="172"/>
                    </a:lnTo>
                    <a:lnTo>
                      <a:pt x="2291" y="124"/>
                    </a:lnTo>
                    <a:lnTo>
                      <a:pt x="2182" y="84"/>
                    </a:lnTo>
                    <a:lnTo>
                      <a:pt x="2070" y="52"/>
                    </a:lnTo>
                    <a:lnTo>
                      <a:pt x="1956" y="26"/>
                    </a:lnTo>
                    <a:lnTo>
                      <a:pt x="1838" y="9"/>
                    </a:lnTo>
                    <a:lnTo>
                      <a:pt x="1719" y="0"/>
                    </a:lnTo>
                    <a:lnTo>
                      <a:pt x="1658" y="0"/>
                    </a:lnTo>
                    <a:lnTo>
                      <a:pt x="1573" y="1"/>
                    </a:lnTo>
                    <a:lnTo>
                      <a:pt x="1405" y="18"/>
                    </a:lnTo>
                    <a:lnTo>
                      <a:pt x="1243" y="52"/>
                    </a:lnTo>
                    <a:lnTo>
                      <a:pt x="1088" y="100"/>
                    </a:lnTo>
                    <a:lnTo>
                      <a:pt x="939" y="163"/>
                    </a:lnTo>
                    <a:lnTo>
                      <a:pt x="798" y="240"/>
                    </a:lnTo>
                    <a:lnTo>
                      <a:pt x="665" y="329"/>
                    </a:lnTo>
                    <a:lnTo>
                      <a:pt x="542" y="430"/>
                    </a:lnTo>
                    <a:lnTo>
                      <a:pt x="431" y="543"/>
                    </a:lnTo>
                    <a:lnTo>
                      <a:pt x="328" y="665"/>
                    </a:lnTo>
                    <a:lnTo>
                      <a:pt x="239" y="797"/>
                    </a:lnTo>
                    <a:lnTo>
                      <a:pt x="162" y="938"/>
                    </a:lnTo>
                    <a:lnTo>
                      <a:pt x="100" y="1087"/>
                    </a:lnTo>
                    <a:lnTo>
                      <a:pt x="51" y="1243"/>
                    </a:lnTo>
                    <a:lnTo>
                      <a:pt x="19" y="1405"/>
                    </a:lnTo>
                    <a:lnTo>
                      <a:pt x="2" y="1572"/>
                    </a:lnTo>
                    <a:lnTo>
                      <a:pt x="0" y="1658"/>
                    </a:lnTo>
                    <a:lnTo>
                      <a:pt x="0" y="1720"/>
                    </a:lnTo>
                    <a:lnTo>
                      <a:pt x="10" y="1842"/>
                    </a:lnTo>
                    <a:lnTo>
                      <a:pt x="28" y="1961"/>
                    </a:lnTo>
                    <a:lnTo>
                      <a:pt x="54" y="2076"/>
                    </a:lnTo>
                    <a:lnTo>
                      <a:pt x="87" y="2190"/>
                    </a:lnTo>
                    <a:lnTo>
                      <a:pt x="129" y="2299"/>
                    </a:lnTo>
                    <a:lnTo>
                      <a:pt x="177" y="2404"/>
                    </a:lnTo>
                    <a:lnTo>
                      <a:pt x="234" y="2507"/>
                    </a:lnTo>
                    <a:lnTo>
                      <a:pt x="296" y="2604"/>
                    </a:lnTo>
                    <a:lnTo>
                      <a:pt x="365" y="2696"/>
                    </a:lnTo>
                    <a:lnTo>
                      <a:pt x="440" y="2783"/>
                    </a:lnTo>
                    <a:lnTo>
                      <a:pt x="520" y="2864"/>
                    </a:lnTo>
                    <a:lnTo>
                      <a:pt x="607" y="2941"/>
                    </a:lnTo>
                    <a:lnTo>
                      <a:pt x="699" y="3010"/>
                    </a:lnTo>
                    <a:lnTo>
                      <a:pt x="795" y="3073"/>
                    </a:lnTo>
                    <a:lnTo>
                      <a:pt x="896" y="3130"/>
                    </a:lnTo>
                    <a:lnTo>
                      <a:pt x="948" y="3156"/>
                    </a:lnTo>
                    <a:lnTo>
                      <a:pt x="1030" y="3192"/>
                    </a:lnTo>
                    <a:lnTo>
                      <a:pt x="1199" y="3252"/>
                    </a:lnTo>
                    <a:lnTo>
                      <a:pt x="1378" y="3293"/>
                    </a:lnTo>
                    <a:lnTo>
                      <a:pt x="1564" y="3314"/>
                    </a:lnTo>
                    <a:lnTo>
                      <a:pt x="1658" y="3315"/>
                    </a:lnTo>
                    <a:lnTo>
                      <a:pt x="1658" y="3315"/>
                    </a:lnTo>
                    <a:lnTo>
                      <a:pt x="1659" y="3315"/>
                    </a:lnTo>
                    <a:lnTo>
                      <a:pt x="1700" y="3315"/>
                    </a:lnTo>
                    <a:lnTo>
                      <a:pt x="1740" y="3313"/>
                    </a:lnTo>
                    <a:lnTo>
                      <a:pt x="1753" y="3313"/>
                    </a:lnTo>
                    <a:lnTo>
                      <a:pt x="1766" y="3312"/>
                    </a:lnTo>
                    <a:lnTo>
                      <a:pt x="1793" y="3310"/>
                    </a:lnTo>
                    <a:lnTo>
                      <a:pt x="1820" y="3308"/>
                    </a:lnTo>
                    <a:lnTo>
                      <a:pt x="1834" y="3306"/>
                    </a:lnTo>
                    <a:lnTo>
                      <a:pt x="1850" y="3304"/>
                    </a:lnTo>
                    <a:lnTo>
                      <a:pt x="1875" y="3301"/>
                    </a:lnTo>
                    <a:lnTo>
                      <a:pt x="1899" y="3297"/>
                    </a:lnTo>
                    <a:lnTo>
                      <a:pt x="1915" y="3296"/>
                    </a:lnTo>
                    <a:lnTo>
                      <a:pt x="1932" y="3292"/>
                    </a:lnTo>
                    <a:lnTo>
                      <a:pt x="1954" y="3288"/>
                    </a:lnTo>
                    <a:lnTo>
                      <a:pt x="1977" y="3284"/>
                    </a:lnTo>
                    <a:lnTo>
                      <a:pt x="1994" y="3282"/>
                    </a:lnTo>
                    <a:lnTo>
                      <a:pt x="2011" y="3278"/>
                    </a:lnTo>
                    <a:lnTo>
                      <a:pt x="2031" y="3273"/>
                    </a:lnTo>
                    <a:lnTo>
                      <a:pt x="2052" y="3268"/>
                    </a:lnTo>
                    <a:lnTo>
                      <a:pt x="2070" y="3264"/>
                    </a:lnTo>
                    <a:lnTo>
                      <a:pt x="2089" y="3258"/>
                    </a:lnTo>
                    <a:lnTo>
                      <a:pt x="2107" y="3253"/>
                    </a:lnTo>
                    <a:lnTo>
                      <a:pt x="2125" y="3248"/>
                    </a:lnTo>
                    <a:lnTo>
                      <a:pt x="2146" y="3243"/>
                    </a:lnTo>
                    <a:lnTo>
                      <a:pt x="2165" y="3236"/>
                    </a:lnTo>
                    <a:lnTo>
                      <a:pt x="2178" y="3231"/>
                    </a:lnTo>
                    <a:lnTo>
                      <a:pt x="2191" y="3227"/>
                    </a:lnTo>
                    <a:lnTo>
                      <a:pt x="2217" y="3218"/>
                    </a:lnTo>
                    <a:lnTo>
                      <a:pt x="2241" y="3209"/>
                    </a:lnTo>
                    <a:lnTo>
                      <a:pt x="2241" y="3209"/>
                    </a:lnTo>
                    <a:lnTo>
                      <a:pt x="2241" y="3209"/>
                    </a:lnTo>
                    <a:lnTo>
                      <a:pt x="2328" y="3174"/>
                    </a:lnTo>
                    <a:lnTo>
                      <a:pt x="2494" y="3090"/>
                    </a:lnTo>
                    <a:lnTo>
                      <a:pt x="2648" y="2989"/>
                    </a:lnTo>
                    <a:lnTo>
                      <a:pt x="2790" y="2870"/>
                    </a:lnTo>
                    <a:lnTo>
                      <a:pt x="2855" y="2805"/>
                    </a:lnTo>
                    <a:lnTo>
                      <a:pt x="2855" y="2805"/>
                    </a:lnTo>
                    <a:lnTo>
                      <a:pt x="2855" y="2805"/>
                    </a:lnTo>
                    <a:lnTo>
                      <a:pt x="2858" y="2801"/>
                    </a:lnTo>
                    <a:lnTo>
                      <a:pt x="2862" y="2797"/>
                    </a:lnTo>
                    <a:lnTo>
                      <a:pt x="2869" y="2789"/>
                    </a:lnTo>
                    <a:lnTo>
                      <a:pt x="2875" y="2783"/>
                    </a:lnTo>
                    <a:lnTo>
                      <a:pt x="2886" y="2771"/>
                    </a:lnTo>
                    <a:lnTo>
                      <a:pt x="2896" y="2759"/>
                    </a:lnTo>
                    <a:lnTo>
                      <a:pt x="2896" y="2759"/>
                    </a:lnTo>
                    <a:lnTo>
                      <a:pt x="2896" y="2759"/>
                    </a:lnTo>
                    <a:lnTo>
                      <a:pt x="2901" y="2754"/>
                    </a:lnTo>
                    <a:lnTo>
                      <a:pt x="2906" y="2748"/>
                    </a:lnTo>
                    <a:lnTo>
                      <a:pt x="2919" y="2734"/>
                    </a:lnTo>
                    <a:lnTo>
                      <a:pt x="2931" y="2719"/>
                    </a:lnTo>
                    <a:lnTo>
                      <a:pt x="2931" y="2719"/>
                    </a:lnTo>
                    <a:lnTo>
                      <a:pt x="2932" y="2718"/>
                    </a:lnTo>
                    <a:lnTo>
                      <a:pt x="2934" y="2717"/>
                    </a:lnTo>
                    <a:lnTo>
                      <a:pt x="2935" y="2715"/>
                    </a:lnTo>
                    <a:lnTo>
                      <a:pt x="2939" y="2710"/>
                    </a:lnTo>
                    <a:lnTo>
                      <a:pt x="2943" y="2706"/>
                    </a:lnTo>
                    <a:lnTo>
                      <a:pt x="2947" y="2701"/>
                    </a:lnTo>
                    <a:lnTo>
                      <a:pt x="2950" y="2696"/>
                    </a:lnTo>
                    <a:lnTo>
                      <a:pt x="2966" y="2676"/>
                    </a:lnTo>
                    <a:lnTo>
                      <a:pt x="2980" y="2658"/>
                    </a:lnTo>
                    <a:lnTo>
                      <a:pt x="2983" y="2654"/>
                    </a:lnTo>
                    <a:lnTo>
                      <a:pt x="2985" y="2651"/>
                    </a:lnTo>
                    <a:lnTo>
                      <a:pt x="3044" y="2726"/>
                    </a:lnTo>
                    <a:lnTo>
                      <a:pt x="3173" y="2863"/>
                    </a:lnTo>
                    <a:lnTo>
                      <a:pt x="3317" y="2985"/>
                    </a:lnTo>
                    <a:lnTo>
                      <a:pt x="3475" y="3090"/>
                    </a:lnTo>
                    <a:lnTo>
                      <a:pt x="3645" y="3177"/>
                    </a:lnTo>
                    <a:lnTo>
                      <a:pt x="3825" y="3244"/>
                    </a:lnTo>
                    <a:lnTo>
                      <a:pt x="4015" y="3290"/>
                    </a:lnTo>
                    <a:lnTo>
                      <a:pt x="4212" y="3313"/>
                    </a:lnTo>
                    <a:lnTo>
                      <a:pt x="4313" y="3315"/>
                    </a:lnTo>
                    <a:lnTo>
                      <a:pt x="13535" y="3315"/>
                    </a:lnTo>
                    <a:lnTo>
                      <a:pt x="13589" y="3314"/>
                    </a:lnTo>
                    <a:lnTo>
                      <a:pt x="13693" y="3292"/>
                    </a:lnTo>
                    <a:lnTo>
                      <a:pt x="13741" y="3274"/>
                    </a:lnTo>
                    <a:lnTo>
                      <a:pt x="13743" y="3273"/>
                    </a:lnTo>
                    <a:lnTo>
                      <a:pt x="13745" y="3273"/>
                    </a:lnTo>
                    <a:lnTo>
                      <a:pt x="13755" y="3268"/>
                    </a:lnTo>
                    <a:lnTo>
                      <a:pt x="13765" y="3264"/>
                    </a:lnTo>
                    <a:lnTo>
                      <a:pt x="13804" y="3243"/>
                    </a:lnTo>
                    <a:lnTo>
                      <a:pt x="13877" y="3192"/>
                    </a:lnTo>
                    <a:lnTo>
                      <a:pt x="13908" y="3161"/>
                    </a:lnTo>
                    <a:lnTo>
                      <a:pt x="13909" y="3161"/>
                    </a:lnTo>
                    <a:lnTo>
                      <a:pt x="13910" y="3160"/>
                    </a:lnTo>
                    <a:lnTo>
                      <a:pt x="13945" y="3122"/>
                    </a:lnTo>
                    <a:lnTo>
                      <a:pt x="14003" y="3038"/>
                    </a:lnTo>
                    <a:lnTo>
                      <a:pt x="14043" y="2942"/>
                    </a:lnTo>
                    <a:lnTo>
                      <a:pt x="14063" y="2839"/>
                    </a:lnTo>
                    <a:lnTo>
                      <a:pt x="14066" y="2784"/>
                    </a:lnTo>
                    <a:lnTo>
                      <a:pt x="14066" y="2784"/>
                    </a:lnTo>
                    <a:lnTo>
                      <a:pt x="14066" y="2654"/>
                    </a:lnTo>
                    <a:lnTo>
                      <a:pt x="14066" y="2654"/>
                    </a:lnTo>
                    <a:lnTo>
                      <a:pt x="13837" y="2654"/>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1" name="Freeform 586">
                <a:extLst>
                  <a:ext uri="{FF2B5EF4-FFF2-40B4-BE49-F238E27FC236}">
                    <a16:creationId xmlns:a16="http://schemas.microsoft.com/office/drawing/2014/main" id="{5D3C1B04-E4E3-DE52-0016-9476442C2C13}"/>
                  </a:ext>
                </a:extLst>
              </p:cNvPr>
              <p:cNvSpPr>
                <a:spLocks/>
              </p:cNvSpPr>
              <p:nvPr/>
            </p:nvSpPr>
            <p:spPr bwMode="auto">
              <a:xfrm>
                <a:off x="2243394" y="439336"/>
                <a:ext cx="3900364" cy="899447"/>
              </a:xfrm>
              <a:custGeom>
                <a:avLst/>
                <a:gdLst>
                  <a:gd name="T0" fmla="*/ 0 w 11294"/>
                  <a:gd name="T1" fmla="*/ 0 h 2604"/>
                  <a:gd name="T2" fmla="*/ 86 w 11294"/>
                  <a:gd name="T3" fmla="*/ 56 h 2604"/>
                  <a:gd name="T4" fmla="*/ 244 w 11294"/>
                  <a:gd name="T5" fmla="*/ 187 h 2604"/>
                  <a:gd name="T6" fmla="*/ 385 w 11294"/>
                  <a:gd name="T7" fmla="*/ 336 h 2604"/>
                  <a:gd name="T8" fmla="*/ 509 w 11294"/>
                  <a:gd name="T9" fmla="*/ 500 h 2604"/>
                  <a:gd name="T10" fmla="*/ 585 w 11294"/>
                  <a:gd name="T11" fmla="*/ 634 h 2604"/>
                  <a:gd name="T12" fmla="*/ 630 w 11294"/>
                  <a:gd name="T13" fmla="*/ 727 h 2604"/>
                  <a:gd name="T14" fmla="*/ 671 w 11294"/>
                  <a:gd name="T15" fmla="*/ 824 h 2604"/>
                  <a:gd name="T16" fmla="*/ 703 w 11294"/>
                  <a:gd name="T17" fmla="*/ 923 h 2604"/>
                  <a:gd name="T18" fmla="*/ 730 w 11294"/>
                  <a:gd name="T19" fmla="*/ 1025 h 2604"/>
                  <a:gd name="T20" fmla="*/ 751 w 11294"/>
                  <a:gd name="T21" fmla="*/ 1130 h 2604"/>
                  <a:gd name="T22" fmla="*/ 765 w 11294"/>
                  <a:gd name="T23" fmla="*/ 1236 h 2604"/>
                  <a:gd name="T24" fmla="*/ 772 w 11294"/>
                  <a:gd name="T25" fmla="*/ 1345 h 2604"/>
                  <a:gd name="T26" fmla="*/ 773 w 11294"/>
                  <a:gd name="T27" fmla="*/ 1401 h 2604"/>
                  <a:gd name="T28" fmla="*/ 773 w 11294"/>
                  <a:gd name="T29" fmla="*/ 1407 h 2604"/>
                  <a:gd name="T30" fmla="*/ 773 w 11294"/>
                  <a:gd name="T31" fmla="*/ 1414 h 2604"/>
                  <a:gd name="T32" fmla="*/ 774 w 11294"/>
                  <a:gd name="T33" fmla="*/ 1466 h 2604"/>
                  <a:gd name="T34" fmla="*/ 786 w 11294"/>
                  <a:gd name="T35" fmla="*/ 1564 h 2604"/>
                  <a:gd name="T36" fmla="*/ 807 w 11294"/>
                  <a:gd name="T37" fmla="*/ 1660 h 2604"/>
                  <a:gd name="T38" fmla="*/ 836 w 11294"/>
                  <a:gd name="T39" fmla="*/ 1754 h 2604"/>
                  <a:gd name="T40" fmla="*/ 874 w 11294"/>
                  <a:gd name="T41" fmla="*/ 1842 h 2604"/>
                  <a:gd name="T42" fmla="*/ 921 w 11294"/>
                  <a:gd name="T43" fmla="*/ 1925 h 2604"/>
                  <a:gd name="T44" fmla="*/ 975 w 11294"/>
                  <a:gd name="T45" fmla="*/ 2004 h 2604"/>
                  <a:gd name="T46" fmla="*/ 1036 w 11294"/>
                  <a:gd name="T47" fmla="*/ 2076 h 2604"/>
                  <a:gd name="T48" fmla="*/ 1103 w 11294"/>
                  <a:gd name="T49" fmla="*/ 2144 h 2604"/>
                  <a:gd name="T50" fmla="*/ 1177 w 11294"/>
                  <a:gd name="T51" fmla="*/ 2203 h 2604"/>
                  <a:gd name="T52" fmla="*/ 1256 w 11294"/>
                  <a:gd name="T53" fmla="*/ 2256 h 2604"/>
                  <a:gd name="T54" fmla="*/ 1341 w 11294"/>
                  <a:gd name="T55" fmla="*/ 2302 h 2604"/>
                  <a:gd name="T56" fmla="*/ 1429 w 11294"/>
                  <a:gd name="T57" fmla="*/ 2338 h 2604"/>
                  <a:gd name="T58" fmla="*/ 1522 w 11294"/>
                  <a:gd name="T59" fmla="*/ 2368 h 2604"/>
                  <a:gd name="T60" fmla="*/ 1619 w 11294"/>
                  <a:gd name="T61" fmla="*/ 2387 h 2604"/>
                  <a:gd name="T62" fmla="*/ 1719 w 11294"/>
                  <a:gd name="T63" fmla="*/ 2396 h 2604"/>
                  <a:gd name="T64" fmla="*/ 1770 w 11294"/>
                  <a:gd name="T65" fmla="*/ 2398 h 2604"/>
                  <a:gd name="T66" fmla="*/ 1770 w 11294"/>
                  <a:gd name="T67" fmla="*/ 2604 h 2604"/>
                  <a:gd name="T68" fmla="*/ 11294 w 11294"/>
                  <a:gd name="T69" fmla="*/ 2604 h 2604"/>
                  <a:gd name="T70" fmla="*/ 11294 w 11294"/>
                  <a:gd name="T71" fmla="*/ 543 h 2604"/>
                  <a:gd name="T72" fmla="*/ 11292 w 11294"/>
                  <a:gd name="T73" fmla="*/ 487 h 2604"/>
                  <a:gd name="T74" fmla="*/ 11270 w 11294"/>
                  <a:gd name="T75" fmla="*/ 381 h 2604"/>
                  <a:gd name="T76" fmla="*/ 11229 w 11294"/>
                  <a:gd name="T77" fmla="*/ 284 h 2604"/>
                  <a:gd name="T78" fmla="*/ 11170 w 11294"/>
                  <a:gd name="T79" fmla="*/ 197 h 2604"/>
                  <a:gd name="T80" fmla="*/ 11097 w 11294"/>
                  <a:gd name="T81" fmla="*/ 123 h 2604"/>
                  <a:gd name="T82" fmla="*/ 11010 w 11294"/>
                  <a:gd name="T83" fmla="*/ 65 h 2604"/>
                  <a:gd name="T84" fmla="*/ 10913 w 11294"/>
                  <a:gd name="T85" fmla="*/ 23 h 2604"/>
                  <a:gd name="T86" fmla="*/ 10806 w 11294"/>
                  <a:gd name="T87" fmla="*/ 1 h 2604"/>
                  <a:gd name="T88" fmla="*/ 10751 w 11294"/>
                  <a:gd name="T89" fmla="*/ 0 h 2604"/>
                  <a:gd name="T90" fmla="*/ 0 w 11294"/>
                  <a:gd name="T91" fmla="*/ 0 h 26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1294" h="2604">
                    <a:moveTo>
                      <a:pt x="0" y="0"/>
                    </a:moveTo>
                    <a:lnTo>
                      <a:pt x="86" y="56"/>
                    </a:lnTo>
                    <a:lnTo>
                      <a:pt x="244" y="187"/>
                    </a:lnTo>
                    <a:lnTo>
                      <a:pt x="385" y="336"/>
                    </a:lnTo>
                    <a:lnTo>
                      <a:pt x="509" y="500"/>
                    </a:lnTo>
                    <a:lnTo>
                      <a:pt x="585" y="634"/>
                    </a:lnTo>
                    <a:lnTo>
                      <a:pt x="630" y="727"/>
                    </a:lnTo>
                    <a:lnTo>
                      <a:pt x="671" y="824"/>
                    </a:lnTo>
                    <a:lnTo>
                      <a:pt x="703" y="923"/>
                    </a:lnTo>
                    <a:lnTo>
                      <a:pt x="730" y="1025"/>
                    </a:lnTo>
                    <a:lnTo>
                      <a:pt x="751" y="1130"/>
                    </a:lnTo>
                    <a:lnTo>
                      <a:pt x="765" y="1236"/>
                    </a:lnTo>
                    <a:lnTo>
                      <a:pt x="772" y="1345"/>
                    </a:lnTo>
                    <a:lnTo>
                      <a:pt x="773" y="1401"/>
                    </a:lnTo>
                    <a:lnTo>
                      <a:pt x="773" y="1407"/>
                    </a:lnTo>
                    <a:lnTo>
                      <a:pt x="773" y="1414"/>
                    </a:lnTo>
                    <a:lnTo>
                      <a:pt x="774" y="1466"/>
                    </a:lnTo>
                    <a:lnTo>
                      <a:pt x="786" y="1564"/>
                    </a:lnTo>
                    <a:lnTo>
                      <a:pt x="807" y="1660"/>
                    </a:lnTo>
                    <a:lnTo>
                      <a:pt x="836" y="1754"/>
                    </a:lnTo>
                    <a:lnTo>
                      <a:pt x="874" y="1842"/>
                    </a:lnTo>
                    <a:lnTo>
                      <a:pt x="921" y="1925"/>
                    </a:lnTo>
                    <a:lnTo>
                      <a:pt x="975" y="2004"/>
                    </a:lnTo>
                    <a:lnTo>
                      <a:pt x="1036" y="2076"/>
                    </a:lnTo>
                    <a:lnTo>
                      <a:pt x="1103" y="2144"/>
                    </a:lnTo>
                    <a:lnTo>
                      <a:pt x="1177" y="2203"/>
                    </a:lnTo>
                    <a:lnTo>
                      <a:pt x="1256" y="2256"/>
                    </a:lnTo>
                    <a:lnTo>
                      <a:pt x="1341" y="2302"/>
                    </a:lnTo>
                    <a:lnTo>
                      <a:pt x="1429" y="2338"/>
                    </a:lnTo>
                    <a:lnTo>
                      <a:pt x="1522" y="2368"/>
                    </a:lnTo>
                    <a:lnTo>
                      <a:pt x="1619" y="2387"/>
                    </a:lnTo>
                    <a:lnTo>
                      <a:pt x="1719" y="2396"/>
                    </a:lnTo>
                    <a:lnTo>
                      <a:pt x="1770" y="2398"/>
                    </a:lnTo>
                    <a:lnTo>
                      <a:pt x="1770" y="2604"/>
                    </a:lnTo>
                    <a:lnTo>
                      <a:pt x="11294" y="2604"/>
                    </a:lnTo>
                    <a:lnTo>
                      <a:pt x="11294" y="543"/>
                    </a:lnTo>
                    <a:lnTo>
                      <a:pt x="11292" y="487"/>
                    </a:lnTo>
                    <a:lnTo>
                      <a:pt x="11270" y="381"/>
                    </a:lnTo>
                    <a:lnTo>
                      <a:pt x="11229" y="284"/>
                    </a:lnTo>
                    <a:lnTo>
                      <a:pt x="11170" y="197"/>
                    </a:lnTo>
                    <a:lnTo>
                      <a:pt x="11097" y="123"/>
                    </a:lnTo>
                    <a:lnTo>
                      <a:pt x="11010" y="65"/>
                    </a:lnTo>
                    <a:lnTo>
                      <a:pt x="10913" y="23"/>
                    </a:lnTo>
                    <a:lnTo>
                      <a:pt x="10806" y="1"/>
                    </a:lnTo>
                    <a:lnTo>
                      <a:pt x="10751" y="0"/>
                    </a:lnTo>
                    <a:lnTo>
                      <a:pt x="0" y="0"/>
                    </a:lnTo>
                    <a:close/>
                  </a:path>
                </a:pathLst>
              </a:custGeom>
              <a:solidFill>
                <a:srgbClr val="DEDEDE"/>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2" name="Freeform 588">
                <a:extLst>
                  <a:ext uri="{FF2B5EF4-FFF2-40B4-BE49-F238E27FC236}">
                    <a16:creationId xmlns:a16="http://schemas.microsoft.com/office/drawing/2014/main" id="{B7A54CED-A423-863E-4AE5-0190677D48DE}"/>
                  </a:ext>
                </a:extLst>
              </p:cNvPr>
              <p:cNvSpPr>
                <a:spLocks/>
              </p:cNvSpPr>
              <p:nvPr/>
            </p:nvSpPr>
            <p:spPr bwMode="auto">
              <a:xfrm>
                <a:off x="1383722" y="350911"/>
                <a:ext cx="1145378" cy="1143996"/>
              </a:xfrm>
              <a:custGeom>
                <a:avLst/>
                <a:gdLst>
                  <a:gd name="T0" fmla="*/ 1573 w 3316"/>
                  <a:gd name="T1" fmla="*/ 2 h 3316"/>
                  <a:gd name="T2" fmla="*/ 1243 w 3316"/>
                  <a:gd name="T3" fmla="*/ 52 h 3316"/>
                  <a:gd name="T4" fmla="*/ 939 w 3316"/>
                  <a:gd name="T5" fmla="*/ 162 h 3316"/>
                  <a:gd name="T6" fmla="*/ 665 w 3316"/>
                  <a:gd name="T7" fmla="*/ 328 h 3316"/>
                  <a:gd name="T8" fmla="*/ 431 w 3316"/>
                  <a:gd name="T9" fmla="*/ 542 h 3316"/>
                  <a:gd name="T10" fmla="*/ 240 w 3316"/>
                  <a:gd name="T11" fmla="*/ 797 h 3316"/>
                  <a:gd name="T12" fmla="*/ 100 w 3316"/>
                  <a:gd name="T13" fmla="*/ 1088 h 3316"/>
                  <a:gd name="T14" fmla="*/ 19 w 3316"/>
                  <a:gd name="T15" fmla="*/ 1405 h 3316"/>
                  <a:gd name="T16" fmla="*/ 0 w 3316"/>
                  <a:gd name="T17" fmla="*/ 1658 h 3316"/>
                  <a:gd name="T18" fmla="*/ 19 w 3316"/>
                  <a:gd name="T19" fmla="*/ 1911 h 3316"/>
                  <a:gd name="T20" fmla="*/ 100 w 3316"/>
                  <a:gd name="T21" fmla="*/ 2228 h 3316"/>
                  <a:gd name="T22" fmla="*/ 240 w 3316"/>
                  <a:gd name="T23" fmla="*/ 2517 h 3316"/>
                  <a:gd name="T24" fmla="*/ 431 w 3316"/>
                  <a:gd name="T25" fmla="*/ 2773 h 3316"/>
                  <a:gd name="T26" fmla="*/ 665 w 3316"/>
                  <a:gd name="T27" fmla="*/ 2987 h 3316"/>
                  <a:gd name="T28" fmla="*/ 939 w 3316"/>
                  <a:gd name="T29" fmla="*/ 3152 h 3316"/>
                  <a:gd name="T30" fmla="*/ 1243 w 3316"/>
                  <a:gd name="T31" fmla="*/ 3264 h 3316"/>
                  <a:gd name="T32" fmla="*/ 1573 w 3316"/>
                  <a:gd name="T33" fmla="*/ 3314 h 3316"/>
                  <a:gd name="T34" fmla="*/ 1744 w 3316"/>
                  <a:gd name="T35" fmla="*/ 3314 h 3316"/>
                  <a:gd name="T36" fmla="*/ 2073 w 3316"/>
                  <a:gd name="T37" fmla="*/ 3264 h 3316"/>
                  <a:gd name="T38" fmla="*/ 2378 w 3316"/>
                  <a:gd name="T39" fmla="*/ 3152 h 3316"/>
                  <a:gd name="T40" fmla="*/ 2650 w 3316"/>
                  <a:gd name="T41" fmla="*/ 2987 h 3316"/>
                  <a:gd name="T42" fmla="*/ 2886 w 3316"/>
                  <a:gd name="T43" fmla="*/ 2773 h 3316"/>
                  <a:gd name="T44" fmla="*/ 3076 w 3316"/>
                  <a:gd name="T45" fmla="*/ 2517 h 3316"/>
                  <a:gd name="T46" fmla="*/ 3216 w 3316"/>
                  <a:gd name="T47" fmla="*/ 2228 h 3316"/>
                  <a:gd name="T48" fmla="*/ 3298 w 3316"/>
                  <a:gd name="T49" fmla="*/ 1911 h 3316"/>
                  <a:gd name="T50" fmla="*/ 3316 w 3316"/>
                  <a:gd name="T51" fmla="*/ 1658 h 3316"/>
                  <a:gd name="T52" fmla="*/ 3298 w 3316"/>
                  <a:gd name="T53" fmla="*/ 1405 h 3316"/>
                  <a:gd name="T54" fmla="*/ 3216 w 3316"/>
                  <a:gd name="T55" fmla="*/ 1088 h 3316"/>
                  <a:gd name="T56" fmla="*/ 3076 w 3316"/>
                  <a:gd name="T57" fmla="*/ 797 h 3316"/>
                  <a:gd name="T58" fmla="*/ 2886 w 3316"/>
                  <a:gd name="T59" fmla="*/ 542 h 3316"/>
                  <a:gd name="T60" fmla="*/ 2650 w 3316"/>
                  <a:gd name="T61" fmla="*/ 328 h 3316"/>
                  <a:gd name="T62" fmla="*/ 2378 w 3316"/>
                  <a:gd name="T63" fmla="*/ 162 h 3316"/>
                  <a:gd name="T64" fmla="*/ 2073 w 3316"/>
                  <a:gd name="T65" fmla="*/ 52 h 3316"/>
                  <a:gd name="T66" fmla="*/ 1744 w 3316"/>
                  <a:gd name="T67" fmla="*/ 2 h 3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316" h="3316">
                    <a:moveTo>
                      <a:pt x="1658" y="0"/>
                    </a:moveTo>
                    <a:lnTo>
                      <a:pt x="1573" y="2"/>
                    </a:lnTo>
                    <a:lnTo>
                      <a:pt x="1405" y="18"/>
                    </a:lnTo>
                    <a:lnTo>
                      <a:pt x="1243" y="52"/>
                    </a:lnTo>
                    <a:lnTo>
                      <a:pt x="1088" y="100"/>
                    </a:lnTo>
                    <a:lnTo>
                      <a:pt x="939" y="162"/>
                    </a:lnTo>
                    <a:lnTo>
                      <a:pt x="798" y="239"/>
                    </a:lnTo>
                    <a:lnTo>
                      <a:pt x="665" y="328"/>
                    </a:lnTo>
                    <a:lnTo>
                      <a:pt x="542" y="431"/>
                    </a:lnTo>
                    <a:lnTo>
                      <a:pt x="431" y="542"/>
                    </a:lnTo>
                    <a:lnTo>
                      <a:pt x="328" y="665"/>
                    </a:lnTo>
                    <a:lnTo>
                      <a:pt x="240" y="797"/>
                    </a:lnTo>
                    <a:lnTo>
                      <a:pt x="162" y="939"/>
                    </a:lnTo>
                    <a:lnTo>
                      <a:pt x="100" y="1088"/>
                    </a:lnTo>
                    <a:lnTo>
                      <a:pt x="52" y="1243"/>
                    </a:lnTo>
                    <a:lnTo>
                      <a:pt x="19" y="1405"/>
                    </a:lnTo>
                    <a:lnTo>
                      <a:pt x="2" y="1572"/>
                    </a:lnTo>
                    <a:lnTo>
                      <a:pt x="0" y="1658"/>
                    </a:lnTo>
                    <a:lnTo>
                      <a:pt x="2" y="1744"/>
                    </a:lnTo>
                    <a:lnTo>
                      <a:pt x="19" y="1911"/>
                    </a:lnTo>
                    <a:lnTo>
                      <a:pt x="52" y="2073"/>
                    </a:lnTo>
                    <a:lnTo>
                      <a:pt x="100" y="2228"/>
                    </a:lnTo>
                    <a:lnTo>
                      <a:pt x="162" y="2377"/>
                    </a:lnTo>
                    <a:lnTo>
                      <a:pt x="240" y="2517"/>
                    </a:lnTo>
                    <a:lnTo>
                      <a:pt x="328" y="2650"/>
                    </a:lnTo>
                    <a:lnTo>
                      <a:pt x="431" y="2773"/>
                    </a:lnTo>
                    <a:lnTo>
                      <a:pt x="542" y="2885"/>
                    </a:lnTo>
                    <a:lnTo>
                      <a:pt x="665" y="2987"/>
                    </a:lnTo>
                    <a:lnTo>
                      <a:pt x="798" y="3076"/>
                    </a:lnTo>
                    <a:lnTo>
                      <a:pt x="939" y="3152"/>
                    </a:lnTo>
                    <a:lnTo>
                      <a:pt x="1088" y="3216"/>
                    </a:lnTo>
                    <a:lnTo>
                      <a:pt x="1243" y="3264"/>
                    </a:lnTo>
                    <a:lnTo>
                      <a:pt x="1405" y="3298"/>
                    </a:lnTo>
                    <a:lnTo>
                      <a:pt x="1573" y="3314"/>
                    </a:lnTo>
                    <a:lnTo>
                      <a:pt x="1658" y="3316"/>
                    </a:lnTo>
                    <a:lnTo>
                      <a:pt x="1744" y="3314"/>
                    </a:lnTo>
                    <a:lnTo>
                      <a:pt x="1911" y="3298"/>
                    </a:lnTo>
                    <a:lnTo>
                      <a:pt x="2073" y="3264"/>
                    </a:lnTo>
                    <a:lnTo>
                      <a:pt x="2228" y="3216"/>
                    </a:lnTo>
                    <a:lnTo>
                      <a:pt x="2378" y="3152"/>
                    </a:lnTo>
                    <a:lnTo>
                      <a:pt x="2518" y="3076"/>
                    </a:lnTo>
                    <a:lnTo>
                      <a:pt x="2650" y="2987"/>
                    </a:lnTo>
                    <a:lnTo>
                      <a:pt x="2773" y="2885"/>
                    </a:lnTo>
                    <a:lnTo>
                      <a:pt x="2886" y="2773"/>
                    </a:lnTo>
                    <a:lnTo>
                      <a:pt x="2987" y="2650"/>
                    </a:lnTo>
                    <a:lnTo>
                      <a:pt x="3076" y="2517"/>
                    </a:lnTo>
                    <a:lnTo>
                      <a:pt x="3153" y="2377"/>
                    </a:lnTo>
                    <a:lnTo>
                      <a:pt x="3216" y="2228"/>
                    </a:lnTo>
                    <a:lnTo>
                      <a:pt x="3264" y="2073"/>
                    </a:lnTo>
                    <a:lnTo>
                      <a:pt x="3298" y="1911"/>
                    </a:lnTo>
                    <a:lnTo>
                      <a:pt x="3315" y="1744"/>
                    </a:lnTo>
                    <a:lnTo>
                      <a:pt x="3316" y="1658"/>
                    </a:lnTo>
                    <a:lnTo>
                      <a:pt x="3315" y="1572"/>
                    </a:lnTo>
                    <a:lnTo>
                      <a:pt x="3298" y="1405"/>
                    </a:lnTo>
                    <a:lnTo>
                      <a:pt x="3264" y="1243"/>
                    </a:lnTo>
                    <a:lnTo>
                      <a:pt x="3216" y="1088"/>
                    </a:lnTo>
                    <a:lnTo>
                      <a:pt x="3153" y="939"/>
                    </a:lnTo>
                    <a:lnTo>
                      <a:pt x="3076" y="797"/>
                    </a:lnTo>
                    <a:lnTo>
                      <a:pt x="2987" y="665"/>
                    </a:lnTo>
                    <a:lnTo>
                      <a:pt x="2886" y="542"/>
                    </a:lnTo>
                    <a:lnTo>
                      <a:pt x="2773" y="431"/>
                    </a:lnTo>
                    <a:lnTo>
                      <a:pt x="2650" y="328"/>
                    </a:lnTo>
                    <a:lnTo>
                      <a:pt x="2518" y="239"/>
                    </a:lnTo>
                    <a:lnTo>
                      <a:pt x="2378" y="162"/>
                    </a:lnTo>
                    <a:lnTo>
                      <a:pt x="2228" y="100"/>
                    </a:lnTo>
                    <a:lnTo>
                      <a:pt x="2073" y="52"/>
                    </a:lnTo>
                    <a:lnTo>
                      <a:pt x="1911" y="18"/>
                    </a:lnTo>
                    <a:lnTo>
                      <a:pt x="1744" y="2"/>
                    </a:lnTo>
                    <a:lnTo>
                      <a:pt x="1658" y="0"/>
                    </a:lnTo>
                  </a:path>
                </a:pathLst>
              </a:custGeom>
              <a:solidFill>
                <a:srgbClr val="337679"/>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3" name="Freeform 587">
                <a:extLst>
                  <a:ext uri="{FF2B5EF4-FFF2-40B4-BE49-F238E27FC236}">
                    <a16:creationId xmlns:a16="http://schemas.microsoft.com/office/drawing/2014/main" id="{DF6BB39B-A30D-7B34-9373-028F922331BF}"/>
                  </a:ext>
                </a:extLst>
              </p:cNvPr>
              <p:cNvSpPr>
                <a:spLocks/>
              </p:cNvSpPr>
              <p:nvPr/>
            </p:nvSpPr>
            <p:spPr bwMode="auto">
              <a:xfrm>
                <a:off x="1611692" y="577500"/>
                <a:ext cx="689438" cy="689438"/>
              </a:xfrm>
              <a:custGeom>
                <a:avLst/>
                <a:gdLst>
                  <a:gd name="T0" fmla="*/ 946 w 1995"/>
                  <a:gd name="T1" fmla="*/ 1993 h 1995"/>
                  <a:gd name="T2" fmla="*/ 748 w 1995"/>
                  <a:gd name="T3" fmla="*/ 1964 h 1995"/>
                  <a:gd name="T4" fmla="*/ 565 w 1995"/>
                  <a:gd name="T5" fmla="*/ 1898 h 1995"/>
                  <a:gd name="T6" fmla="*/ 401 w 1995"/>
                  <a:gd name="T7" fmla="*/ 1798 h 1995"/>
                  <a:gd name="T8" fmla="*/ 259 w 1995"/>
                  <a:gd name="T9" fmla="*/ 1668 h 1995"/>
                  <a:gd name="T10" fmla="*/ 145 w 1995"/>
                  <a:gd name="T11" fmla="*/ 1515 h 1995"/>
                  <a:gd name="T12" fmla="*/ 61 w 1995"/>
                  <a:gd name="T13" fmla="*/ 1340 h 1995"/>
                  <a:gd name="T14" fmla="*/ 12 w 1995"/>
                  <a:gd name="T15" fmla="*/ 1150 h 1995"/>
                  <a:gd name="T16" fmla="*/ 0 w 1995"/>
                  <a:gd name="T17" fmla="*/ 998 h 1995"/>
                  <a:gd name="T18" fmla="*/ 12 w 1995"/>
                  <a:gd name="T19" fmla="*/ 846 h 1995"/>
                  <a:gd name="T20" fmla="*/ 61 w 1995"/>
                  <a:gd name="T21" fmla="*/ 655 h 1995"/>
                  <a:gd name="T22" fmla="*/ 145 w 1995"/>
                  <a:gd name="T23" fmla="*/ 481 h 1995"/>
                  <a:gd name="T24" fmla="*/ 259 w 1995"/>
                  <a:gd name="T25" fmla="*/ 327 h 1995"/>
                  <a:gd name="T26" fmla="*/ 401 w 1995"/>
                  <a:gd name="T27" fmla="*/ 198 h 1995"/>
                  <a:gd name="T28" fmla="*/ 565 w 1995"/>
                  <a:gd name="T29" fmla="*/ 98 h 1995"/>
                  <a:gd name="T30" fmla="*/ 748 w 1995"/>
                  <a:gd name="T31" fmla="*/ 31 h 1995"/>
                  <a:gd name="T32" fmla="*/ 946 w 1995"/>
                  <a:gd name="T33" fmla="*/ 1 h 1995"/>
                  <a:gd name="T34" fmla="*/ 1049 w 1995"/>
                  <a:gd name="T35" fmla="*/ 1 h 1995"/>
                  <a:gd name="T36" fmla="*/ 1247 w 1995"/>
                  <a:gd name="T37" fmla="*/ 31 h 1995"/>
                  <a:gd name="T38" fmla="*/ 1431 w 1995"/>
                  <a:gd name="T39" fmla="*/ 98 h 1995"/>
                  <a:gd name="T40" fmla="*/ 1594 w 1995"/>
                  <a:gd name="T41" fmla="*/ 198 h 1995"/>
                  <a:gd name="T42" fmla="*/ 1737 w 1995"/>
                  <a:gd name="T43" fmla="*/ 327 h 1995"/>
                  <a:gd name="T44" fmla="*/ 1851 w 1995"/>
                  <a:gd name="T45" fmla="*/ 481 h 1995"/>
                  <a:gd name="T46" fmla="*/ 1935 w 1995"/>
                  <a:gd name="T47" fmla="*/ 655 h 1995"/>
                  <a:gd name="T48" fmla="*/ 1985 w 1995"/>
                  <a:gd name="T49" fmla="*/ 846 h 1995"/>
                  <a:gd name="T50" fmla="*/ 1995 w 1995"/>
                  <a:gd name="T51" fmla="*/ 998 h 1995"/>
                  <a:gd name="T52" fmla="*/ 1985 w 1995"/>
                  <a:gd name="T53" fmla="*/ 1150 h 1995"/>
                  <a:gd name="T54" fmla="*/ 1935 w 1995"/>
                  <a:gd name="T55" fmla="*/ 1340 h 1995"/>
                  <a:gd name="T56" fmla="*/ 1851 w 1995"/>
                  <a:gd name="T57" fmla="*/ 1515 h 1995"/>
                  <a:gd name="T58" fmla="*/ 1737 w 1995"/>
                  <a:gd name="T59" fmla="*/ 1668 h 1995"/>
                  <a:gd name="T60" fmla="*/ 1594 w 1995"/>
                  <a:gd name="T61" fmla="*/ 1798 h 1995"/>
                  <a:gd name="T62" fmla="*/ 1431 w 1995"/>
                  <a:gd name="T63" fmla="*/ 1898 h 1995"/>
                  <a:gd name="T64" fmla="*/ 1247 w 1995"/>
                  <a:gd name="T65" fmla="*/ 1964 h 1995"/>
                  <a:gd name="T66" fmla="*/ 1049 w 1995"/>
                  <a:gd name="T67" fmla="*/ 1993 h 19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995" h="1995">
                    <a:moveTo>
                      <a:pt x="998" y="1995"/>
                    </a:moveTo>
                    <a:lnTo>
                      <a:pt x="946" y="1993"/>
                    </a:lnTo>
                    <a:lnTo>
                      <a:pt x="847" y="1984"/>
                    </a:lnTo>
                    <a:lnTo>
                      <a:pt x="748" y="1964"/>
                    </a:lnTo>
                    <a:lnTo>
                      <a:pt x="655" y="1935"/>
                    </a:lnTo>
                    <a:lnTo>
                      <a:pt x="565" y="1898"/>
                    </a:lnTo>
                    <a:lnTo>
                      <a:pt x="481" y="1851"/>
                    </a:lnTo>
                    <a:lnTo>
                      <a:pt x="401" y="1798"/>
                    </a:lnTo>
                    <a:lnTo>
                      <a:pt x="327" y="1735"/>
                    </a:lnTo>
                    <a:lnTo>
                      <a:pt x="259" y="1668"/>
                    </a:lnTo>
                    <a:lnTo>
                      <a:pt x="198" y="1594"/>
                    </a:lnTo>
                    <a:lnTo>
                      <a:pt x="145" y="1515"/>
                    </a:lnTo>
                    <a:lnTo>
                      <a:pt x="99" y="1430"/>
                    </a:lnTo>
                    <a:lnTo>
                      <a:pt x="61" y="1340"/>
                    </a:lnTo>
                    <a:lnTo>
                      <a:pt x="31" y="1247"/>
                    </a:lnTo>
                    <a:lnTo>
                      <a:pt x="12" y="1150"/>
                    </a:lnTo>
                    <a:lnTo>
                      <a:pt x="1" y="1049"/>
                    </a:lnTo>
                    <a:lnTo>
                      <a:pt x="0" y="998"/>
                    </a:lnTo>
                    <a:lnTo>
                      <a:pt x="1" y="946"/>
                    </a:lnTo>
                    <a:lnTo>
                      <a:pt x="12" y="846"/>
                    </a:lnTo>
                    <a:lnTo>
                      <a:pt x="31" y="748"/>
                    </a:lnTo>
                    <a:lnTo>
                      <a:pt x="61" y="655"/>
                    </a:lnTo>
                    <a:lnTo>
                      <a:pt x="99" y="565"/>
                    </a:lnTo>
                    <a:lnTo>
                      <a:pt x="145" y="481"/>
                    </a:lnTo>
                    <a:lnTo>
                      <a:pt x="198" y="400"/>
                    </a:lnTo>
                    <a:lnTo>
                      <a:pt x="259" y="327"/>
                    </a:lnTo>
                    <a:lnTo>
                      <a:pt x="327" y="259"/>
                    </a:lnTo>
                    <a:lnTo>
                      <a:pt x="401" y="198"/>
                    </a:lnTo>
                    <a:lnTo>
                      <a:pt x="481" y="145"/>
                    </a:lnTo>
                    <a:lnTo>
                      <a:pt x="565" y="98"/>
                    </a:lnTo>
                    <a:lnTo>
                      <a:pt x="655" y="61"/>
                    </a:lnTo>
                    <a:lnTo>
                      <a:pt x="748" y="31"/>
                    </a:lnTo>
                    <a:lnTo>
                      <a:pt x="847" y="12"/>
                    </a:lnTo>
                    <a:lnTo>
                      <a:pt x="946" y="1"/>
                    </a:lnTo>
                    <a:lnTo>
                      <a:pt x="998" y="0"/>
                    </a:lnTo>
                    <a:lnTo>
                      <a:pt x="1049" y="1"/>
                    </a:lnTo>
                    <a:lnTo>
                      <a:pt x="1150" y="12"/>
                    </a:lnTo>
                    <a:lnTo>
                      <a:pt x="1247" y="31"/>
                    </a:lnTo>
                    <a:lnTo>
                      <a:pt x="1340" y="61"/>
                    </a:lnTo>
                    <a:lnTo>
                      <a:pt x="1431" y="98"/>
                    </a:lnTo>
                    <a:lnTo>
                      <a:pt x="1515" y="145"/>
                    </a:lnTo>
                    <a:lnTo>
                      <a:pt x="1594" y="198"/>
                    </a:lnTo>
                    <a:lnTo>
                      <a:pt x="1668" y="259"/>
                    </a:lnTo>
                    <a:lnTo>
                      <a:pt x="1737" y="327"/>
                    </a:lnTo>
                    <a:lnTo>
                      <a:pt x="1798" y="400"/>
                    </a:lnTo>
                    <a:lnTo>
                      <a:pt x="1851" y="481"/>
                    </a:lnTo>
                    <a:lnTo>
                      <a:pt x="1898" y="565"/>
                    </a:lnTo>
                    <a:lnTo>
                      <a:pt x="1935" y="655"/>
                    </a:lnTo>
                    <a:lnTo>
                      <a:pt x="1964" y="748"/>
                    </a:lnTo>
                    <a:lnTo>
                      <a:pt x="1985" y="846"/>
                    </a:lnTo>
                    <a:lnTo>
                      <a:pt x="1995" y="946"/>
                    </a:lnTo>
                    <a:lnTo>
                      <a:pt x="1995" y="998"/>
                    </a:lnTo>
                    <a:lnTo>
                      <a:pt x="1995" y="1049"/>
                    </a:lnTo>
                    <a:lnTo>
                      <a:pt x="1985" y="1150"/>
                    </a:lnTo>
                    <a:lnTo>
                      <a:pt x="1964" y="1247"/>
                    </a:lnTo>
                    <a:lnTo>
                      <a:pt x="1935" y="1340"/>
                    </a:lnTo>
                    <a:lnTo>
                      <a:pt x="1898" y="1430"/>
                    </a:lnTo>
                    <a:lnTo>
                      <a:pt x="1851" y="1515"/>
                    </a:lnTo>
                    <a:lnTo>
                      <a:pt x="1798" y="1594"/>
                    </a:lnTo>
                    <a:lnTo>
                      <a:pt x="1737" y="1668"/>
                    </a:lnTo>
                    <a:lnTo>
                      <a:pt x="1668" y="1735"/>
                    </a:lnTo>
                    <a:lnTo>
                      <a:pt x="1594" y="1798"/>
                    </a:lnTo>
                    <a:lnTo>
                      <a:pt x="1515" y="1851"/>
                    </a:lnTo>
                    <a:lnTo>
                      <a:pt x="1431" y="1898"/>
                    </a:lnTo>
                    <a:lnTo>
                      <a:pt x="1340" y="1935"/>
                    </a:lnTo>
                    <a:lnTo>
                      <a:pt x="1247" y="1964"/>
                    </a:lnTo>
                    <a:lnTo>
                      <a:pt x="1150" y="1984"/>
                    </a:lnTo>
                    <a:lnTo>
                      <a:pt x="1049" y="1993"/>
                    </a:lnTo>
                    <a:lnTo>
                      <a:pt x="998" y="1995"/>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4" name="Freeform 589">
                <a:extLst>
                  <a:ext uri="{FF2B5EF4-FFF2-40B4-BE49-F238E27FC236}">
                    <a16:creationId xmlns:a16="http://schemas.microsoft.com/office/drawing/2014/main" id="{89F314DC-661C-7B70-EB8A-3F34FC09F344}"/>
                  </a:ext>
                </a:extLst>
              </p:cNvPr>
              <p:cNvSpPr>
                <a:spLocks/>
              </p:cNvSpPr>
              <p:nvPr/>
            </p:nvSpPr>
            <p:spPr bwMode="auto">
              <a:xfrm>
                <a:off x="2255535" y="927055"/>
                <a:ext cx="160270" cy="392385"/>
              </a:xfrm>
              <a:custGeom>
                <a:avLst/>
                <a:gdLst>
                  <a:gd name="T0" fmla="*/ 462 w 462"/>
                  <a:gd name="T1" fmla="*/ 981 h 1135"/>
                  <a:gd name="T2" fmla="*/ 460 w 462"/>
                  <a:gd name="T3" fmla="*/ 985 h 1135"/>
                  <a:gd name="T4" fmla="*/ 457 w 462"/>
                  <a:gd name="T5" fmla="*/ 989 h 1135"/>
                  <a:gd name="T6" fmla="*/ 443 w 462"/>
                  <a:gd name="T7" fmla="*/ 1007 h 1135"/>
                  <a:gd name="T8" fmla="*/ 427 w 462"/>
                  <a:gd name="T9" fmla="*/ 1025 h 1135"/>
                  <a:gd name="T10" fmla="*/ 418 w 462"/>
                  <a:gd name="T11" fmla="*/ 1037 h 1135"/>
                  <a:gd name="T12" fmla="*/ 409 w 462"/>
                  <a:gd name="T13" fmla="*/ 1048 h 1135"/>
                  <a:gd name="T14" fmla="*/ 408 w 462"/>
                  <a:gd name="T15" fmla="*/ 1050 h 1135"/>
                  <a:gd name="T16" fmla="*/ 408 w 462"/>
                  <a:gd name="T17" fmla="*/ 1050 h 1135"/>
                  <a:gd name="T18" fmla="*/ 396 w 462"/>
                  <a:gd name="T19" fmla="*/ 1064 h 1135"/>
                  <a:gd name="T20" fmla="*/ 383 w 462"/>
                  <a:gd name="T21" fmla="*/ 1078 h 1135"/>
                  <a:gd name="T22" fmla="*/ 369 w 462"/>
                  <a:gd name="T23" fmla="*/ 1095 h 1135"/>
                  <a:gd name="T24" fmla="*/ 355 w 462"/>
                  <a:gd name="T25" fmla="*/ 1110 h 1135"/>
                  <a:gd name="T26" fmla="*/ 343 w 462"/>
                  <a:gd name="T27" fmla="*/ 1123 h 1135"/>
                  <a:gd name="T28" fmla="*/ 332 w 462"/>
                  <a:gd name="T29" fmla="*/ 1135 h 1135"/>
                  <a:gd name="T30" fmla="*/ 276 w 462"/>
                  <a:gd name="T31" fmla="*/ 1062 h 1135"/>
                  <a:gd name="T32" fmla="*/ 177 w 462"/>
                  <a:gd name="T33" fmla="*/ 908 h 1135"/>
                  <a:gd name="T34" fmla="*/ 94 w 462"/>
                  <a:gd name="T35" fmla="*/ 745 h 1135"/>
                  <a:gd name="T36" fmla="*/ 27 w 462"/>
                  <a:gd name="T37" fmla="*/ 573 h 1135"/>
                  <a:gd name="T38" fmla="*/ 0 w 462"/>
                  <a:gd name="T39" fmla="*/ 483 h 1135"/>
                  <a:gd name="T40" fmla="*/ 36 w 462"/>
                  <a:gd name="T41" fmla="*/ 417 h 1135"/>
                  <a:gd name="T42" fmla="*/ 65 w 462"/>
                  <a:gd name="T43" fmla="*/ 348 h 1135"/>
                  <a:gd name="T44" fmla="*/ 68 w 462"/>
                  <a:gd name="T45" fmla="*/ 341 h 1135"/>
                  <a:gd name="T46" fmla="*/ 71 w 462"/>
                  <a:gd name="T47" fmla="*/ 333 h 1135"/>
                  <a:gd name="T48" fmla="*/ 81 w 462"/>
                  <a:gd name="T49" fmla="*/ 303 h 1135"/>
                  <a:gd name="T50" fmla="*/ 90 w 462"/>
                  <a:gd name="T51" fmla="*/ 273 h 1135"/>
                  <a:gd name="T52" fmla="*/ 94 w 462"/>
                  <a:gd name="T53" fmla="*/ 263 h 1135"/>
                  <a:gd name="T54" fmla="*/ 97 w 462"/>
                  <a:gd name="T55" fmla="*/ 252 h 1135"/>
                  <a:gd name="T56" fmla="*/ 100 w 462"/>
                  <a:gd name="T57" fmla="*/ 242 h 1135"/>
                  <a:gd name="T58" fmla="*/ 102 w 462"/>
                  <a:gd name="T59" fmla="*/ 232 h 1135"/>
                  <a:gd name="T60" fmla="*/ 105 w 462"/>
                  <a:gd name="T61" fmla="*/ 223 h 1135"/>
                  <a:gd name="T62" fmla="*/ 106 w 462"/>
                  <a:gd name="T63" fmla="*/ 214 h 1135"/>
                  <a:gd name="T64" fmla="*/ 110 w 462"/>
                  <a:gd name="T65" fmla="*/ 201 h 1135"/>
                  <a:gd name="T66" fmla="*/ 112 w 462"/>
                  <a:gd name="T67" fmla="*/ 189 h 1135"/>
                  <a:gd name="T68" fmla="*/ 112 w 462"/>
                  <a:gd name="T69" fmla="*/ 182 h 1135"/>
                  <a:gd name="T70" fmla="*/ 114 w 462"/>
                  <a:gd name="T71" fmla="*/ 177 h 1135"/>
                  <a:gd name="T72" fmla="*/ 116 w 462"/>
                  <a:gd name="T73" fmla="*/ 166 h 1135"/>
                  <a:gd name="T74" fmla="*/ 119 w 462"/>
                  <a:gd name="T75" fmla="*/ 153 h 1135"/>
                  <a:gd name="T76" fmla="*/ 125 w 462"/>
                  <a:gd name="T77" fmla="*/ 109 h 1135"/>
                  <a:gd name="T78" fmla="*/ 129 w 462"/>
                  <a:gd name="T79" fmla="*/ 64 h 1135"/>
                  <a:gd name="T80" fmla="*/ 131 w 462"/>
                  <a:gd name="T81" fmla="*/ 53 h 1135"/>
                  <a:gd name="T82" fmla="*/ 131 w 462"/>
                  <a:gd name="T83" fmla="*/ 41 h 1135"/>
                  <a:gd name="T84" fmla="*/ 131 w 462"/>
                  <a:gd name="T85" fmla="*/ 39 h 1135"/>
                  <a:gd name="T86" fmla="*/ 131 w 462"/>
                  <a:gd name="T87" fmla="*/ 35 h 1135"/>
                  <a:gd name="T88" fmla="*/ 132 w 462"/>
                  <a:gd name="T89" fmla="*/ 26 h 1135"/>
                  <a:gd name="T90" fmla="*/ 132 w 462"/>
                  <a:gd name="T91" fmla="*/ 17 h 1135"/>
                  <a:gd name="T92" fmla="*/ 132 w 462"/>
                  <a:gd name="T93" fmla="*/ 7 h 1135"/>
                  <a:gd name="T94" fmla="*/ 132 w 462"/>
                  <a:gd name="T95" fmla="*/ 0 h 1135"/>
                  <a:gd name="T96" fmla="*/ 133 w 462"/>
                  <a:gd name="T97" fmla="*/ 68 h 1135"/>
                  <a:gd name="T98" fmla="*/ 145 w 462"/>
                  <a:gd name="T99" fmla="*/ 204 h 1135"/>
                  <a:gd name="T100" fmla="*/ 168 w 462"/>
                  <a:gd name="T101" fmla="*/ 335 h 1135"/>
                  <a:gd name="T102" fmla="*/ 201 w 462"/>
                  <a:gd name="T103" fmla="*/ 464 h 1135"/>
                  <a:gd name="T104" fmla="*/ 243 w 462"/>
                  <a:gd name="T105" fmla="*/ 587 h 1135"/>
                  <a:gd name="T106" fmla="*/ 295 w 462"/>
                  <a:gd name="T107" fmla="*/ 706 h 1135"/>
                  <a:gd name="T108" fmla="*/ 355 w 462"/>
                  <a:gd name="T109" fmla="*/ 820 h 1135"/>
                  <a:gd name="T110" fmla="*/ 425 w 462"/>
                  <a:gd name="T111" fmla="*/ 929 h 1135"/>
                  <a:gd name="T112" fmla="*/ 462 w 462"/>
                  <a:gd name="T113" fmla="*/ 981 h 1135"/>
                  <a:gd name="T114" fmla="*/ 462 w 462"/>
                  <a:gd name="T115" fmla="*/ 981 h 1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62" h="1135">
                    <a:moveTo>
                      <a:pt x="462" y="981"/>
                    </a:moveTo>
                    <a:lnTo>
                      <a:pt x="460" y="985"/>
                    </a:lnTo>
                    <a:lnTo>
                      <a:pt x="457" y="989"/>
                    </a:lnTo>
                    <a:lnTo>
                      <a:pt x="443" y="1007"/>
                    </a:lnTo>
                    <a:lnTo>
                      <a:pt x="427" y="1025"/>
                    </a:lnTo>
                    <a:lnTo>
                      <a:pt x="418" y="1037"/>
                    </a:lnTo>
                    <a:lnTo>
                      <a:pt x="409" y="1048"/>
                    </a:lnTo>
                    <a:lnTo>
                      <a:pt x="408" y="1050"/>
                    </a:lnTo>
                    <a:lnTo>
                      <a:pt x="408" y="1050"/>
                    </a:lnTo>
                    <a:lnTo>
                      <a:pt x="396" y="1064"/>
                    </a:lnTo>
                    <a:lnTo>
                      <a:pt x="383" y="1078"/>
                    </a:lnTo>
                    <a:lnTo>
                      <a:pt x="369" y="1095"/>
                    </a:lnTo>
                    <a:lnTo>
                      <a:pt x="355" y="1110"/>
                    </a:lnTo>
                    <a:lnTo>
                      <a:pt x="343" y="1123"/>
                    </a:lnTo>
                    <a:lnTo>
                      <a:pt x="332" y="1135"/>
                    </a:lnTo>
                    <a:lnTo>
                      <a:pt x="276" y="1062"/>
                    </a:lnTo>
                    <a:lnTo>
                      <a:pt x="177" y="908"/>
                    </a:lnTo>
                    <a:lnTo>
                      <a:pt x="94" y="745"/>
                    </a:lnTo>
                    <a:lnTo>
                      <a:pt x="27" y="573"/>
                    </a:lnTo>
                    <a:lnTo>
                      <a:pt x="0" y="483"/>
                    </a:lnTo>
                    <a:lnTo>
                      <a:pt x="36" y="417"/>
                    </a:lnTo>
                    <a:lnTo>
                      <a:pt x="65" y="348"/>
                    </a:lnTo>
                    <a:lnTo>
                      <a:pt x="68" y="341"/>
                    </a:lnTo>
                    <a:lnTo>
                      <a:pt x="71" y="333"/>
                    </a:lnTo>
                    <a:lnTo>
                      <a:pt x="81" y="303"/>
                    </a:lnTo>
                    <a:lnTo>
                      <a:pt x="90" y="273"/>
                    </a:lnTo>
                    <a:lnTo>
                      <a:pt x="94" y="263"/>
                    </a:lnTo>
                    <a:lnTo>
                      <a:pt x="97" y="252"/>
                    </a:lnTo>
                    <a:lnTo>
                      <a:pt x="100" y="242"/>
                    </a:lnTo>
                    <a:lnTo>
                      <a:pt x="102" y="232"/>
                    </a:lnTo>
                    <a:lnTo>
                      <a:pt x="105" y="223"/>
                    </a:lnTo>
                    <a:lnTo>
                      <a:pt x="106" y="214"/>
                    </a:lnTo>
                    <a:lnTo>
                      <a:pt x="110" y="201"/>
                    </a:lnTo>
                    <a:lnTo>
                      <a:pt x="112" y="189"/>
                    </a:lnTo>
                    <a:lnTo>
                      <a:pt x="112" y="182"/>
                    </a:lnTo>
                    <a:lnTo>
                      <a:pt x="114" y="177"/>
                    </a:lnTo>
                    <a:lnTo>
                      <a:pt x="116" y="166"/>
                    </a:lnTo>
                    <a:lnTo>
                      <a:pt x="119" y="153"/>
                    </a:lnTo>
                    <a:lnTo>
                      <a:pt x="125" y="109"/>
                    </a:lnTo>
                    <a:lnTo>
                      <a:pt x="129" y="64"/>
                    </a:lnTo>
                    <a:lnTo>
                      <a:pt x="131" y="53"/>
                    </a:lnTo>
                    <a:lnTo>
                      <a:pt x="131" y="41"/>
                    </a:lnTo>
                    <a:lnTo>
                      <a:pt x="131" y="39"/>
                    </a:lnTo>
                    <a:lnTo>
                      <a:pt x="131" y="35"/>
                    </a:lnTo>
                    <a:lnTo>
                      <a:pt x="132" y="26"/>
                    </a:lnTo>
                    <a:lnTo>
                      <a:pt x="132" y="17"/>
                    </a:lnTo>
                    <a:lnTo>
                      <a:pt x="132" y="7"/>
                    </a:lnTo>
                    <a:lnTo>
                      <a:pt x="132" y="0"/>
                    </a:lnTo>
                    <a:lnTo>
                      <a:pt x="133" y="68"/>
                    </a:lnTo>
                    <a:lnTo>
                      <a:pt x="145" y="204"/>
                    </a:lnTo>
                    <a:lnTo>
                      <a:pt x="168" y="335"/>
                    </a:lnTo>
                    <a:lnTo>
                      <a:pt x="201" y="464"/>
                    </a:lnTo>
                    <a:lnTo>
                      <a:pt x="243" y="587"/>
                    </a:lnTo>
                    <a:lnTo>
                      <a:pt x="295" y="706"/>
                    </a:lnTo>
                    <a:lnTo>
                      <a:pt x="355" y="820"/>
                    </a:lnTo>
                    <a:lnTo>
                      <a:pt x="425" y="929"/>
                    </a:lnTo>
                    <a:lnTo>
                      <a:pt x="462" y="981"/>
                    </a:lnTo>
                    <a:lnTo>
                      <a:pt x="462" y="981"/>
                    </a:lnTo>
                    <a:close/>
                  </a:path>
                </a:pathLst>
              </a:custGeom>
              <a:solidFill>
                <a:schemeClr val="accent5">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05" name="Freeform 590">
                <a:extLst>
                  <a:ext uri="{FF2B5EF4-FFF2-40B4-BE49-F238E27FC236}">
                    <a16:creationId xmlns:a16="http://schemas.microsoft.com/office/drawing/2014/main" id="{4479DB63-CF75-19D4-0A83-20CEEECA2425}"/>
                  </a:ext>
                </a:extLst>
              </p:cNvPr>
              <p:cNvSpPr>
                <a:spLocks/>
              </p:cNvSpPr>
              <p:nvPr/>
            </p:nvSpPr>
            <p:spPr bwMode="auto">
              <a:xfrm>
                <a:off x="2255535" y="927055"/>
                <a:ext cx="160270" cy="392385"/>
              </a:xfrm>
              <a:custGeom>
                <a:avLst/>
                <a:gdLst>
                  <a:gd name="T0" fmla="*/ 132 w 462"/>
                  <a:gd name="T1" fmla="*/ 0 h 1135"/>
                  <a:gd name="T2" fmla="*/ 132 w 462"/>
                  <a:gd name="T3" fmla="*/ 7 h 1135"/>
                  <a:gd name="T4" fmla="*/ 132 w 462"/>
                  <a:gd name="T5" fmla="*/ 17 h 1135"/>
                  <a:gd name="T6" fmla="*/ 132 w 462"/>
                  <a:gd name="T7" fmla="*/ 26 h 1135"/>
                  <a:gd name="T8" fmla="*/ 131 w 462"/>
                  <a:gd name="T9" fmla="*/ 35 h 1135"/>
                  <a:gd name="T10" fmla="*/ 131 w 462"/>
                  <a:gd name="T11" fmla="*/ 39 h 1135"/>
                  <a:gd name="T12" fmla="*/ 131 w 462"/>
                  <a:gd name="T13" fmla="*/ 41 h 1135"/>
                  <a:gd name="T14" fmla="*/ 131 w 462"/>
                  <a:gd name="T15" fmla="*/ 53 h 1135"/>
                  <a:gd name="T16" fmla="*/ 129 w 462"/>
                  <a:gd name="T17" fmla="*/ 64 h 1135"/>
                  <a:gd name="T18" fmla="*/ 125 w 462"/>
                  <a:gd name="T19" fmla="*/ 109 h 1135"/>
                  <a:gd name="T20" fmla="*/ 119 w 462"/>
                  <a:gd name="T21" fmla="*/ 153 h 1135"/>
                  <a:gd name="T22" fmla="*/ 116 w 462"/>
                  <a:gd name="T23" fmla="*/ 166 h 1135"/>
                  <a:gd name="T24" fmla="*/ 114 w 462"/>
                  <a:gd name="T25" fmla="*/ 177 h 1135"/>
                  <a:gd name="T26" fmla="*/ 112 w 462"/>
                  <a:gd name="T27" fmla="*/ 182 h 1135"/>
                  <a:gd name="T28" fmla="*/ 112 w 462"/>
                  <a:gd name="T29" fmla="*/ 189 h 1135"/>
                  <a:gd name="T30" fmla="*/ 110 w 462"/>
                  <a:gd name="T31" fmla="*/ 201 h 1135"/>
                  <a:gd name="T32" fmla="*/ 106 w 462"/>
                  <a:gd name="T33" fmla="*/ 214 h 1135"/>
                  <a:gd name="T34" fmla="*/ 105 w 462"/>
                  <a:gd name="T35" fmla="*/ 223 h 1135"/>
                  <a:gd name="T36" fmla="*/ 102 w 462"/>
                  <a:gd name="T37" fmla="*/ 232 h 1135"/>
                  <a:gd name="T38" fmla="*/ 100 w 462"/>
                  <a:gd name="T39" fmla="*/ 242 h 1135"/>
                  <a:gd name="T40" fmla="*/ 97 w 462"/>
                  <a:gd name="T41" fmla="*/ 252 h 1135"/>
                  <a:gd name="T42" fmla="*/ 94 w 462"/>
                  <a:gd name="T43" fmla="*/ 263 h 1135"/>
                  <a:gd name="T44" fmla="*/ 90 w 462"/>
                  <a:gd name="T45" fmla="*/ 273 h 1135"/>
                  <a:gd name="T46" fmla="*/ 81 w 462"/>
                  <a:gd name="T47" fmla="*/ 303 h 1135"/>
                  <a:gd name="T48" fmla="*/ 71 w 462"/>
                  <a:gd name="T49" fmla="*/ 333 h 1135"/>
                  <a:gd name="T50" fmla="*/ 65 w 462"/>
                  <a:gd name="T51" fmla="*/ 348 h 1135"/>
                  <a:gd name="T52" fmla="*/ 36 w 462"/>
                  <a:gd name="T53" fmla="*/ 417 h 1135"/>
                  <a:gd name="T54" fmla="*/ 0 w 462"/>
                  <a:gd name="T55" fmla="*/ 483 h 1135"/>
                  <a:gd name="T56" fmla="*/ 27 w 462"/>
                  <a:gd name="T57" fmla="*/ 573 h 1135"/>
                  <a:gd name="T58" fmla="*/ 94 w 462"/>
                  <a:gd name="T59" fmla="*/ 745 h 1135"/>
                  <a:gd name="T60" fmla="*/ 177 w 462"/>
                  <a:gd name="T61" fmla="*/ 908 h 1135"/>
                  <a:gd name="T62" fmla="*/ 276 w 462"/>
                  <a:gd name="T63" fmla="*/ 1062 h 1135"/>
                  <a:gd name="T64" fmla="*/ 332 w 462"/>
                  <a:gd name="T65" fmla="*/ 1135 h 1135"/>
                  <a:gd name="T66" fmla="*/ 343 w 462"/>
                  <a:gd name="T67" fmla="*/ 1123 h 1135"/>
                  <a:gd name="T68" fmla="*/ 355 w 462"/>
                  <a:gd name="T69" fmla="*/ 1110 h 1135"/>
                  <a:gd name="T70" fmla="*/ 369 w 462"/>
                  <a:gd name="T71" fmla="*/ 1095 h 1135"/>
                  <a:gd name="T72" fmla="*/ 383 w 462"/>
                  <a:gd name="T73" fmla="*/ 1078 h 1135"/>
                  <a:gd name="T74" fmla="*/ 396 w 462"/>
                  <a:gd name="T75" fmla="*/ 1064 h 1135"/>
                  <a:gd name="T76" fmla="*/ 408 w 462"/>
                  <a:gd name="T77" fmla="*/ 1050 h 1135"/>
                  <a:gd name="T78" fmla="*/ 408 w 462"/>
                  <a:gd name="T79" fmla="*/ 1050 h 1135"/>
                  <a:gd name="T80" fmla="*/ 409 w 462"/>
                  <a:gd name="T81" fmla="*/ 1048 h 1135"/>
                  <a:gd name="T82" fmla="*/ 418 w 462"/>
                  <a:gd name="T83" fmla="*/ 1037 h 1135"/>
                  <a:gd name="T84" fmla="*/ 427 w 462"/>
                  <a:gd name="T85" fmla="*/ 1025 h 1135"/>
                  <a:gd name="T86" fmla="*/ 443 w 462"/>
                  <a:gd name="T87" fmla="*/ 1007 h 1135"/>
                  <a:gd name="T88" fmla="*/ 457 w 462"/>
                  <a:gd name="T89" fmla="*/ 989 h 1135"/>
                  <a:gd name="T90" fmla="*/ 460 w 462"/>
                  <a:gd name="T91" fmla="*/ 985 h 1135"/>
                  <a:gd name="T92" fmla="*/ 462 w 462"/>
                  <a:gd name="T93" fmla="*/ 981 h 1135"/>
                  <a:gd name="T94" fmla="*/ 425 w 462"/>
                  <a:gd name="T95" fmla="*/ 929 h 1135"/>
                  <a:gd name="T96" fmla="*/ 355 w 462"/>
                  <a:gd name="T97" fmla="*/ 820 h 1135"/>
                  <a:gd name="T98" fmla="*/ 295 w 462"/>
                  <a:gd name="T99" fmla="*/ 706 h 1135"/>
                  <a:gd name="T100" fmla="*/ 243 w 462"/>
                  <a:gd name="T101" fmla="*/ 587 h 1135"/>
                  <a:gd name="T102" fmla="*/ 201 w 462"/>
                  <a:gd name="T103" fmla="*/ 464 h 1135"/>
                  <a:gd name="T104" fmla="*/ 168 w 462"/>
                  <a:gd name="T105" fmla="*/ 335 h 1135"/>
                  <a:gd name="T106" fmla="*/ 145 w 462"/>
                  <a:gd name="T107" fmla="*/ 204 h 1135"/>
                  <a:gd name="T108" fmla="*/ 133 w 462"/>
                  <a:gd name="T109" fmla="*/ 68 h 1135"/>
                  <a:gd name="T110" fmla="*/ 132 w 462"/>
                  <a:gd name="T111" fmla="*/ 0 h 1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62" h="1135">
                    <a:moveTo>
                      <a:pt x="132" y="0"/>
                    </a:moveTo>
                    <a:lnTo>
                      <a:pt x="132" y="7"/>
                    </a:lnTo>
                    <a:lnTo>
                      <a:pt x="132" y="17"/>
                    </a:lnTo>
                    <a:lnTo>
                      <a:pt x="132" y="26"/>
                    </a:lnTo>
                    <a:lnTo>
                      <a:pt x="131" y="35"/>
                    </a:lnTo>
                    <a:lnTo>
                      <a:pt x="131" y="39"/>
                    </a:lnTo>
                    <a:lnTo>
                      <a:pt x="131" y="41"/>
                    </a:lnTo>
                    <a:lnTo>
                      <a:pt x="131" y="53"/>
                    </a:lnTo>
                    <a:lnTo>
                      <a:pt x="129" y="64"/>
                    </a:lnTo>
                    <a:lnTo>
                      <a:pt x="125" y="109"/>
                    </a:lnTo>
                    <a:lnTo>
                      <a:pt x="119" y="153"/>
                    </a:lnTo>
                    <a:lnTo>
                      <a:pt x="116" y="166"/>
                    </a:lnTo>
                    <a:lnTo>
                      <a:pt x="114" y="177"/>
                    </a:lnTo>
                    <a:lnTo>
                      <a:pt x="112" y="182"/>
                    </a:lnTo>
                    <a:lnTo>
                      <a:pt x="112" y="189"/>
                    </a:lnTo>
                    <a:lnTo>
                      <a:pt x="110" y="201"/>
                    </a:lnTo>
                    <a:lnTo>
                      <a:pt x="106" y="214"/>
                    </a:lnTo>
                    <a:lnTo>
                      <a:pt x="105" y="223"/>
                    </a:lnTo>
                    <a:lnTo>
                      <a:pt x="102" y="232"/>
                    </a:lnTo>
                    <a:lnTo>
                      <a:pt x="100" y="242"/>
                    </a:lnTo>
                    <a:lnTo>
                      <a:pt x="97" y="252"/>
                    </a:lnTo>
                    <a:lnTo>
                      <a:pt x="94" y="263"/>
                    </a:lnTo>
                    <a:lnTo>
                      <a:pt x="90" y="273"/>
                    </a:lnTo>
                    <a:lnTo>
                      <a:pt x="81" y="303"/>
                    </a:lnTo>
                    <a:lnTo>
                      <a:pt x="71" y="333"/>
                    </a:lnTo>
                    <a:lnTo>
                      <a:pt x="65" y="348"/>
                    </a:lnTo>
                    <a:lnTo>
                      <a:pt x="36" y="417"/>
                    </a:lnTo>
                    <a:lnTo>
                      <a:pt x="0" y="483"/>
                    </a:lnTo>
                    <a:lnTo>
                      <a:pt x="27" y="573"/>
                    </a:lnTo>
                    <a:lnTo>
                      <a:pt x="94" y="745"/>
                    </a:lnTo>
                    <a:lnTo>
                      <a:pt x="177" y="908"/>
                    </a:lnTo>
                    <a:lnTo>
                      <a:pt x="276" y="1062"/>
                    </a:lnTo>
                    <a:lnTo>
                      <a:pt x="332" y="1135"/>
                    </a:lnTo>
                    <a:lnTo>
                      <a:pt x="343" y="1123"/>
                    </a:lnTo>
                    <a:lnTo>
                      <a:pt x="355" y="1110"/>
                    </a:lnTo>
                    <a:lnTo>
                      <a:pt x="369" y="1095"/>
                    </a:lnTo>
                    <a:lnTo>
                      <a:pt x="383" y="1078"/>
                    </a:lnTo>
                    <a:lnTo>
                      <a:pt x="396" y="1064"/>
                    </a:lnTo>
                    <a:lnTo>
                      <a:pt x="408" y="1050"/>
                    </a:lnTo>
                    <a:lnTo>
                      <a:pt x="408" y="1050"/>
                    </a:lnTo>
                    <a:lnTo>
                      <a:pt x="409" y="1048"/>
                    </a:lnTo>
                    <a:lnTo>
                      <a:pt x="418" y="1037"/>
                    </a:lnTo>
                    <a:lnTo>
                      <a:pt x="427" y="1025"/>
                    </a:lnTo>
                    <a:lnTo>
                      <a:pt x="443" y="1007"/>
                    </a:lnTo>
                    <a:lnTo>
                      <a:pt x="457" y="989"/>
                    </a:lnTo>
                    <a:lnTo>
                      <a:pt x="460" y="985"/>
                    </a:lnTo>
                    <a:lnTo>
                      <a:pt x="462" y="981"/>
                    </a:lnTo>
                    <a:lnTo>
                      <a:pt x="425" y="929"/>
                    </a:lnTo>
                    <a:lnTo>
                      <a:pt x="355" y="820"/>
                    </a:lnTo>
                    <a:lnTo>
                      <a:pt x="295" y="706"/>
                    </a:lnTo>
                    <a:lnTo>
                      <a:pt x="243" y="587"/>
                    </a:lnTo>
                    <a:lnTo>
                      <a:pt x="201" y="464"/>
                    </a:lnTo>
                    <a:lnTo>
                      <a:pt x="168" y="335"/>
                    </a:lnTo>
                    <a:lnTo>
                      <a:pt x="145" y="204"/>
                    </a:lnTo>
                    <a:lnTo>
                      <a:pt x="133" y="68"/>
                    </a:lnTo>
                    <a:lnTo>
                      <a:pt x="132" y="0"/>
                    </a:lnTo>
                    <a:close/>
                  </a:path>
                </a:pathLst>
              </a:custGeom>
              <a:solidFill>
                <a:srgbClr val="235153"/>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6" name="Freeform: Shape 105">
                <a:extLst>
                  <a:ext uri="{FF2B5EF4-FFF2-40B4-BE49-F238E27FC236}">
                    <a16:creationId xmlns:a16="http://schemas.microsoft.com/office/drawing/2014/main" id="{0134B196-4DB9-BD4C-CCE2-013EC20D9319}"/>
                  </a:ext>
                </a:extLst>
              </p:cNvPr>
              <p:cNvSpPr>
                <a:spLocks/>
              </p:cNvSpPr>
              <p:nvPr/>
            </p:nvSpPr>
            <p:spPr bwMode="auto">
              <a:xfrm>
                <a:off x="2301130" y="922909"/>
                <a:ext cx="3941813" cy="571998"/>
              </a:xfrm>
              <a:custGeom>
                <a:avLst/>
                <a:gdLst>
                  <a:gd name="connsiteX0" fmla="*/ 0 w 3941813"/>
                  <a:gd name="connsiteY0" fmla="*/ 0 h 571998"/>
                  <a:gd name="connsiteX1" fmla="*/ 228336 w 3941813"/>
                  <a:gd name="connsiteY1" fmla="*/ 0 h 571998"/>
                  <a:gd name="connsiteX2" fmla="*/ 228336 w 3941813"/>
                  <a:gd name="connsiteY2" fmla="*/ 1035 h 571998"/>
                  <a:gd name="connsiteX3" fmla="*/ 228336 w 3941813"/>
                  <a:gd name="connsiteY3" fmla="*/ 2070 h 571998"/>
                  <a:gd name="connsiteX4" fmla="*/ 228336 w 3941813"/>
                  <a:gd name="connsiteY4" fmla="*/ 3450 h 571998"/>
                  <a:gd name="connsiteX5" fmla="*/ 228336 w 3941813"/>
                  <a:gd name="connsiteY5" fmla="*/ 4485 h 571998"/>
                  <a:gd name="connsiteX6" fmla="*/ 228336 w 3941813"/>
                  <a:gd name="connsiteY6" fmla="*/ 6555 h 571998"/>
                  <a:gd name="connsiteX7" fmla="*/ 228336 w 3941813"/>
                  <a:gd name="connsiteY7" fmla="*/ 8625 h 571998"/>
                  <a:gd name="connsiteX8" fmla="*/ 228336 w 3941813"/>
                  <a:gd name="connsiteY8" fmla="*/ 13110 h 571998"/>
                  <a:gd name="connsiteX9" fmla="*/ 228681 w 3941813"/>
                  <a:gd name="connsiteY9" fmla="*/ 17595 h 571998"/>
                  <a:gd name="connsiteX10" fmla="*/ 228681 w 3941813"/>
                  <a:gd name="connsiteY10" fmla="*/ 21045 h 571998"/>
                  <a:gd name="connsiteX11" fmla="*/ 229372 w 3941813"/>
                  <a:gd name="connsiteY11" fmla="*/ 24495 h 571998"/>
                  <a:gd name="connsiteX12" fmla="*/ 229561 w 3941813"/>
                  <a:gd name="connsiteY12" fmla="*/ 29949 h 571998"/>
                  <a:gd name="connsiteX13" fmla="*/ 230860 w 3941813"/>
                  <a:gd name="connsiteY13" fmla="*/ 43059 h 571998"/>
                  <a:gd name="connsiteX14" fmla="*/ 231099 w 3941813"/>
                  <a:gd name="connsiteY14" fmla="*/ 44849 h 571998"/>
                  <a:gd name="connsiteX15" fmla="*/ 231445 w 3941813"/>
                  <a:gd name="connsiteY15" fmla="*/ 47954 h 571998"/>
                  <a:gd name="connsiteX16" fmla="*/ 231790 w 3941813"/>
                  <a:gd name="connsiteY16" fmla="*/ 51059 h 571998"/>
                  <a:gd name="connsiteX17" fmla="*/ 232439 w 3941813"/>
                  <a:gd name="connsiteY17" fmla="*/ 55431 h 571998"/>
                  <a:gd name="connsiteX18" fmla="*/ 237460 w 3941813"/>
                  <a:gd name="connsiteY18" fmla="*/ 78594 h 571998"/>
                  <a:gd name="connsiteX19" fmla="*/ 239935 w 3941813"/>
                  <a:gd name="connsiteY19" fmla="*/ 88754 h 571998"/>
                  <a:gd name="connsiteX20" fmla="*/ 249062 w 3941813"/>
                  <a:gd name="connsiteY20" fmla="*/ 117988 h 571998"/>
                  <a:gd name="connsiteX21" fmla="*/ 258766 w 3941813"/>
                  <a:gd name="connsiteY21" fmla="*/ 141560 h 571998"/>
                  <a:gd name="connsiteX22" fmla="*/ 260462 w 3941813"/>
                  <a:gd name="connsiteY22" fmla="*/ 145242 h 571998"/>
                  <a:gd name="connsiteX23" fmla="*/ 261844 w 3941813"/>
                  <a:gd name="connsiteY23" fmla="*/ 148347 h 571998"/>
                  <a:gd name="connsiteX24" fmla="*/ 263571 w 3941813"/>
                  <a:gd name="connsiteY24" fmla="*/ 152142 h 571998"/>
                  <a:gd name="connsiteX25" fmla="*/ 265643 w 3941813"/>
                  <a:gd name="connsiteY25" fmla="*/ 155592 h 571998"/>
                  <a:gd name="connsiteX26" fmla="*/ 267371 w 3941813"/>
                  <a:gd name="connsiteY26" fmla="*/ 158697 h 571998"/>
                  <a:gd name="connsiteX27" fmla="*/ 269060 w 3941813"/>
                  <a:gd name="connsiteY27" fmla="*/ 162072 h 571998"/>
                  <a:gd name="connsiteX28" fmla="*/ 276558 w 3941813"/>
                  <a:gd name="connsiteY28" fmla="*/ 175613 h 571998"/>
                  <a:gd name="connsiteX29" fmla="*/ 277043 w 3941813"/>
                  <a:gd name="connsiteY29" fmla="*/ 176291 h 571998"/>
                  <a:gd name="connsiteX30" fmla="*/ 278368 w 3941813"/>
                  <a:gd name="connsiteY30" fmla="*/ 178791 h 571998"/>
                  <a:gd name="connsiteX31" fmla="*/ 295536 w 3941813"/>
                  <a:gd name="connsiteY31" fmla="*/ 204348 h 571998"/>
                  <a:gd name="connsiteX32" fmla="*/ 296042 w 3941813"/>
                  <a:gd name="connsiteY32" fmla="*/ 204926 h 571998"/>
                  <a:gd name="connsiteX33" fmla="*/ 298303 w 3941813"/>
                  <a:gd name="connsiteY33" fmla="*/ 207936 h 571998"/>
                  <a:gd name="connsiteX34" fmla="*/ 316635 w 3941813"/>
                  <a:gd name="connsiteY34" fmla="*/ 230146 h 571998"/>
                  <a:gd name="connsiteX35" fmla="*/ 318158 w 3941813"/>
                  <a:gd name="connsiteY35" fmla="*/ 231823 h 571998"/>
                  <a:gd name="connsiteX36" fmla="*/ 341295 w 3941813"/>
                  <a:gd name="connsiteY36" fmla="*/ 254260 h 571998"/>
                  <a:gd name="connsiteX37" fmla="*/ 364855 w 3941813"/>
                  <a:gd name="connsiteY37" fmla="*/ 274566 h 571998"/>
                  <a:gd name="connsiteX38" fmla="*/ 383255 w 3941813"/>
                  <a:gd name="connsiteY38" fmla="*/ 287072 h 571998"/>
                  <a:gd name="connsiteX39" fmla="*/ 390494 w 3941813"/>
                  <a:gd name="connsiteY39" fmla="*/ 291862 h 571998"/>
                  <a:gd name="connsiteX40" fmla="*/ 396550 w 3941813"/>
                  <a:gd name="connsiteY40" fmla="*/ 295622 h 571998"/>
                  <a:gd name="connsiteX41" fmla="*/ 409034 w 3941813"/>
                  <a:gd name="connsiteY41" fmla="*/ 302598 h 571998"/>
                  <a:gd name="connsiteX42" fmla="*/ 419364 w 3941813"/>
                  <a:gd name="connsiteY42" fmla="*/ 308079 h 571998"/>
                  <a:gd name="connsiteX43" fmla="*/ 431109 w 3941813"/>
                  <a:gd name="connsiteY43" fmla="*/ 313598 h 571998"/>
                  <a:gd name="connsiteX44" fmla="*/ 433413 w 3941813"/>
                  <a:gd name="connsiteY44" fmla="*/ 314749 h 571998"/>
                  <a:gd name="connsiteX45" fmla="*/ 445124 w 3941813"/>
                  <a:gd name="connsiteY45" fmla="*/ 319611 h 571998"/>
                  <a:gd name="connsiteX46" fmla="*/ 450799 w 3941813"/>
                  <a:gd name="connsiteY46" fmla="*/ 321878 h 571998"/>
                  <a:gd name="connsiteX47" fmla="*/ 462312 w 3941813"/>
                  <a:gd name="connsiteY47" fmla="*/ 325820 h 571998"/>
                  <a:gd name="connsiteX48" fmla="*/ 480775 w 3941813"/>
                  <a:gd name="connsiteY48" fmla="*/ 331449 h 571998"/>
                  <a:gd name="connsiteX49" fmla="*/ 490525 w 3941813"/>
                  <a:gd name="connsiteY49" fmla="*/ 333953 h 571998"/>
                  <a:gd name="connsiteX50" fmla="*/ 499752 w 3941813"/>
                  <a:gd name="connsiteY50" fmla="*/ 335946 h 571998"/>
                  <a:gd name="connsiteX51" fmla="*/ 520232 w 3941813"/>
                  <a:gd name="connsiteY51" fmla="*/ 340163 h 571998"/>
                  <a:gd name="connsiteX52" fmla="*/ 554124 w 3941813"/>
                  <a:gd name="connsiteY52" fmla="*/ 343209 h 571998"/>
                  <a:gd name="connsiteX53" fmla="*/ 555122 w 3941813"/>
                  <a:gd name="connsiteY53" fmla="*/ 343268 h 571998"/>
                  <a:gd name="connsiteX54" fmla="*/ 555467 w 3941813"/>
                  <a:gd name="connsiteY54" fmla="*/ 343294 h 571998"/>
                  <a:gd name="connsiteX55" fmla="*/ 572739 w 3941813"/>
                  <a:gd name="connsiteY55" fmla="*/ 343958 h 571998"/>
                  <a:gd name="connsiteX56" fmla="*/ 3862707 w 3941813"/>
                  <a:gd name="connsiteY56" fmla="*/ 343958 h 571998"/>
                  <a:gd name="connsiteX57" fmla="*/ 3941813 w 3941813"/>
                  <a:gd name="connsiteY57" fmla="*/ 343958 h 571998"/>
                  <a:gd name="connsiteX58" fmla="*/ 3941813 w 3941813"/>
                  <a:gd name="connsiteY58" fmla="*/ 388462 h 571998"/>
                  <a:gd name="connsiteX59" fmla="*/ 3940777 w 3941813"/>
                  <a:gd name="connsiteY59" fmla="*/ 407437 h 571998"/>
                  <a:gd name="connsiteX60" fmla="*/ 3933868 w 3941813"/>
                  <a:gd name="connsiteY60" fmla="*/ 442971 h 571998"/>
                  <a:gd name="connsiteX61" fmla="*/ 3920050 w 3941813"/>
                  <a:gd name="connsiteY61" fmla="*/ 476090 h 571998"/>
                  <a:gd name="connsiteX62" fmla="*/ 3900015 w 3941813"/>
                  <a:gd name="connsiteY62" fmla="*/ 505415 h 571998"/>
                  <a:gd name="connsiteX63" fmla="*/ 3875143 w 3941813"/>
                  <a:gd name="connsiteY63" fmla="*/ 530254 h 571998"/>
                  <a:gd name="connsiteX64" fmla="*/ 3846126 w 3941813"/>
                  <a:gd name="connsiteY64" fmla="*/ 549919 h 571998"/>
                  <a:gd name="connsiteX65" fmla="*/ 3812964 w 3941813"/>
                  <a:gd name="connsiteY65" fmla="*/ 563718 h 571998"/>
                  <a:gd name="connsiteX66" fmla="*/ 3777038 w 3941813"/>
                  <a:gd name="connsiteY66" fmla="*/ 570963 h 571998"/>
                  <a:gd name="connsiteX67" fmla="*/ 3758385 w 3941813"/>
                  <a:gd name="connsiteY67" fmla="*/ 571998 h 571998"/>
                  <a:gd name="connsiteX68" fmla="*/ 572739 w 3941813"/>
                  <a:gd name="connsiteY68" fmla="*/ 571998 h 571998"/>
                  <a:gd name="connsiteX69" fmla="*/ 543032 w 3941813"/>
                  <a:gd name="connsiteY69" fmla="*/ 571308 h 571998"/>
                  <a:gd name="connsiteX70" fmla="*/ 485343 w 3941813"/>
                  <a:gd name="connsiteY70" fmla="*/ 565788 h 571998"/>
                  <a:gd name="connsiteX71" fmla="*/ 429382 w 3941813"/>
                  <a:gd name="connsiteY71" fmla="*/ 554059 h 571998"/>
                  <a:gd name="connsiteX72" fmla="*/ 375493 w 3941813"/>
                  <a:gd name="connsiteY72" fmla="*/ 537499 h 571998"/>
                  <a:gd name="connsiteX73" fmla="*/ 324023 w 3941813"/>
                  <a:gd name="connsiteY73" fmla="*/ 515419 h 571998"/>
                  <a:gd name="connsiteX74" fmla="*/ 275661 w 3941813"/>
                  <a:gd name="connsiteY74" fmla="*/ 489200 h 571998"/>
                  <a:gd name="connsiteX75" fmla="*/ 229718 w 3941813"/>
                  <a:gd name="connsiteY75" fmla="*/ 458495 h 571998"/>
                  <a:gd name="connsiteX76" fmla="*/ 187574 w 3941813"/>
                  <a:gd name="connsiteY76" fmla="*/ 423306 h 571998"/>
                  <a:gd name="connsiteX77" fmla="*/ 148539 w 3941813"/>
                  <a:gd name="connsiteY77" fmla="*/ 384667 h 571998"/>
                  <a:gd name="connsiteX78" fmla="*/ 113650 w 3941813"/>
                  <a:gd name="connsiteY78" fmla="*/ 342233 h 571998"/>
                  <a:gd name="connsiteX79" fmla="*/ 82906 w 3941813"/>
                  <a:gd name="connsiteY79" fmla="*/ 296349 h 571998"/>
                  <a:gd name="connsiteX80" fmla="*/ 56307 w 3941813"/>
                  <a:gd name="connsiteY80" fmla="*/ 248050 h 571998"/>
                  <a:gd name="connsiteX81" fmla="*/ 34544 w 3941813"/>
                  <a:gd name="connsiteY81" fmla="*/ 196646 h 571998"/>
                  <a:gd name="connsiteX82" fmla="*/ 17963 w 3941813"/>
                  <a:gd name="connsiteY82" fmla="*/ 143172 h 571998"/>
                  <a:gd name="connsiteX83" fmla="*/ 6218 w 3941813"/>
                  <a:gd name="connsiteY83" fmla="*/ 87283 h 571998"/>
                  <a:gd name="connsiteX84" fmla="*/ 346 w 3941813"/>
                  <a:gd name="connsiteY84" fmla="*/ 29669 h 571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3941813" h="571998">
                    <a:moveTo>
                      <a:pt x="0" y="0"/>
                    </a:moveTo>
                    <a:lnTo>
                      <a:pt x="228336" y="0"/>
                    </a:lnTo>
                    <a:lnTo>
                      <a:pt x="228336" y="1035"/>
                    </a:lnTo>
                    <a:lnTo>
                      <a:pt x="228336" y="2070"/>
                    </a:lnTo>
                    <a:lnTo>
                      <a:pt x="228336" y="3450"/>
                    </a:lnTo>
                    <a:lnTo>
                      <a:pt x="228336" y="4485"/>
                    </a:lnTo>
                    <a:lnTo>
                      <a:pt x="228336" y="6555"/>
                    </a:lnTo>
                    <a:lnTo>
                      <a:pt x="228336" y="8625"/>
                    </a:lnTo>
                    <a:lnTo>
                      <a:pt x="228336" y="13110"/>
                    </a:lnTo>
                    <a:lnTo>
                      <a:pt x="228681" y="17595"/>
                    </a:lnTo>
                    <a:lnTo>
                      <a:pt x="228681" y="21045"/>
                    </a:lnTo>
                    <a:lnTo>
                      <a:pt x="229372" y="24495"/>
                    </a:lnTo>
                    <a:lnTo>
                      <a:pt x="229561" y="29949"/>
                    </a:lnTo>
                    <a:lnTo>
                      <a:pt x="230860" y="43059"/>
                    </a:lnTo>
                    <a:lnTo>
                      <a:pt x="231099" y="44849"/>
                    </a:lnTo>
                    <a:lnTo>
                      <a:pt x="231445" y="47954"/>
                    </a:lnTo>
                    <a:lnTo>
                      <a:pt x="231790" y="51059"/>
                    </a:lnTo>
                    <a:lnTo>
                      <a:pt x="232439" y="55431"/>
                    </a:lnTo>
                    <a:lnTo>
                      <a:pt x="237460" y="78594"/>
                    </a:lnTo>
                    <a:lnTo>
                      <a:pt x="239935" y="88754"/>
                    </a:lnTo>
                    <a:lnTo>
                      <a:pt x="249062" y="117988"/>
                    </a:lnTo>
                    <a:lnTo>
                      <a:pt x="258766" y="141560"/>
                    </a:lnTo>
                    <a:lnTo>
                      <a:pt x="260462" y="145242"/>
                    </a:lnTo>
                    <a:lnTo>
                      <a:pt x="261844" y="148347"/>
                    </a:lnTo>
                    <a:lnTo>
                      <a:pt x="263571" y="152142"/>
                    </a:lnTo>
                    <a:lnTo>
                      <a:pt x="265643" y="155592"/>
                    </a:lnTo>
                    <a:lnTo>
                      <a:pt x="267371" y="158697"/>
                    </a:lnTo>
                    <a:lnTo>
                      <a:pt x="269060" y="162072"/>
                    </a:lnTo>
                    <a:lnTo>
                      <a:pt x="276558" y="175613"/>
                    </a:lnTo>
                    <a:lnTo>
                      <a:pt x="277043" y="176291"/>
                    </a:lnTo>
                    <a:lnTo>
                      <a:pt x="278368" y="178791"/>
                    </a:lnTo>
                    <a:lnTo>
                      <a:pt x="295536" y="204348"/>
                    </a:lnTo>
                    <a:lnTo>
                      <a:pt x="296042" y="204926"/>
                    </a:lnTo>
                    <a:lnTo>
                      <a:pt x="298303" y="207936"/>
                    </a:lnTo>
                    <a:lnTo>
                      <a:pt x="316635" y="230146"/>
                    </a:lnTo>
                    <a:lnTo>
                      <a:pt x="318158" y="231823"/>
                    </a:lnTo>
                    <a:lnTo>
                      <a:pt x="341295" y="254260"/>
                    </a:lnTo>
                    <a:lnTo>
                      <a:pt x="364855" y="274566"/>
                    </a:lnTo>
                    <a:lnTo>
                      <a:pt x="383255" y="287072"/>
                    </a:lnTo>
                    <a:lnTo>
                      <a:pt x="390494" y="291862"/>
                    </a:lnTo>
                    <a:lnTo>
                      <a:pt x="396550" y="295622"/>
                    </a:lnTo>
                    <a:lnTo>
                      <a:pt x="409034" y="302598"/>
                    </a:lnTo>
                    <a:lnTo>
                      <a:pt x="419364" y="308079"/>
                    </a:lnTo>
                    <a:lnTo>
                      <a:pt x="431109" y="313598"/>
                    </a:lnTo>
                    <a:lnTo>
                      <a:pt x="433413" y="314749"/>
                    </a:lnTo>
                    <a:lnTo>
                      <a:pt x="445124" y="319611"/>
                    </a:lnTo>
                    <a:lnTo>
                      <a:pt x="450799" y="321878"/>
                    </a:lnTo>
                    <a:lnTo>
                      <a:pt x="462312" y="325820"/>
                    </a:lnTo>
                    <a:lnTo>
                      <a:pt x="480775" y="331449"/>
                    </a:lnTo>
                    <a:lnTo>
                      <a:pt x="490525" y="333953"/>
                    </a:lnTo>
                    <a:lnTo>
                      <a:pt x="499752" y="335946"/>
                    </a:lnTo>
                    <a:lnTo>
                      <a:pt x="520232" y="340163"/>
                    </a:lnTo>
                    <a:lnTo>
                      <a:pt x="554124" y="343209"/>
                    </a:lnTo>
                    <a:lnTo>
                      <a:pt x="555122" y="343268"/>
                    </a:lnTo>
                    <a:lnTo>
                      <a:pt x="555467" y="343294"/>
                    </a:lnTo>
                    <a:lnTo>
                      <a:pt x="572739" y="343958"/>
                    </a:lnTo>
                    <a:lnTo>
                      <a:pt x="3862707" y="343958"/>
                    </a:lnTo>
                    <a:lnTo>
                      <a:pt x="3941813" y="343958"/>
                    </a:lnTo>
                    <a:lnTo>
                      <a:pt x="3941813" y="388462"/>
                    </a:lnTo>
                    <a:lnTo>
                      <a:pt x="3940777" y="407437"/>
                    </a:lnTo>
                    <a:lnTo>
                      <a:pt x="3933868" y="442971"/>
                    </a:lnTo>
                    <a:lnTo>
                      <a:pt x="3920050" y="476090"/>
                    </a:lnTo>
                    <a:lnTo>
                      <a:pt x="3900015" y="505415"/>
                    </a:lnTo>
                    <a:lnTo>
                      <a:pt x="3875143" y="530254"/>
                    </a:lnTo>
                    <a:lnTo>
                      <a:pt x="3846126" y="549919"/>
                    </a:lnTo>
                    <a:lnTo>
                      <a:pt x="3812964" y="563718"/>
                    </a:lnTo>
                    <a:lnTo>
                      <a:pt x="3777038" y="570963"/>
                    </a:lnTo>
                    <a:lnTo>
                      <a:pt x="3758385" y="571998"/>
                    </a:lnTo>
                    <a:lnTo>
                      <a:pt x="572739" y="571998"/>
                    </a:lnTo>
                    <a:lnTo>
                      <a:pt x="543032" y="571308"/>
                    </a:lnTo>
                    <a:lnTo>
                      <a:pt x="485343" y="565788"/>
                    </a:lnTo>
                    <a:lnTo>
                      <a:pt x="429382" y="554059"/>
                    </a:lnTo>
                    <a:lnTo>
                      <a:pt x="375493" y="537499"/>
                    </a:lnTo>
                    <a:lnTo>
                      <a:pt x="324023" y="515419"/>
                    </a:lnTo>
                    <a:lnTo>
                      <a:pt x="275661" y="489200"/>
                    </a:lnTo>
                    <a:lnTo>
                      <a:pt x="229718" y="458495"/>
                    </a:lnTo>
                    <a:lnTo>
                      <a:pt x="187574" y="423306"/>
                    </a:lnTo>
                    <a:lnTo>
                      <a:pt x="148539" y="384667"/>
                    </a:lnTo>
                    <a:lnTo>
                      <a:pt x="113650" y="342233"/>
                    </a:lnTo>
                    <a:lnTo>
                      <a:pt x="82906" y="296349"/>
                    </a:lnTo>
                    <a:lnTo>
                      <a:pt x="56307" y="248050"/>
                    </a:lnTo>
                    <a:lnTo>
                      <a:pt x="34544" y="196646"/>
                    </a:lnTo>
                    <a:lnTo>
                      <a:pt x="17963" y="143172"/>
                    </a:lnTo>
                    <a:lnTo>
                      <a:pt x="6218" y="87283"/>
                    </a:lnTo>
                    <a:lnTo>
                      <a:pt x="346" y="29669"/>
                    </a:lnTo>
                    <a:close/>
                  </a:path>
                </a:pathLst>
              </a:custGeom>
              <a:solidFill>
                <a:srgbClr val="337679"/>
              </a:solidFill>
              <a:ln>
                <a:noFill/>
              </a:ln>
            </p:spPr>
            <p:txBody>
              <a:bodyPr vert="horz" wrap="square" lIns="91440" tIns="45720" rIns="91440" bIns="45720" numCol="1" anchor="t" anchorCtr="0" compatLnSpc="1">
                <a:prstTxWarp prst="textNoShape">
                  <a:avLst/>
                </a:prstTxWarp>
                <a:noAutofit/>
              </a:bodyPr>
              <a:lstStyle/>
              <a:p>
                <a:endParaRPr lang="en-US"/>
              </a:p>
            </p:txBody>
          </p:sp>
          <p:sp>
            <p:nvSpPr>
              <p:cNvPr id="107" name="Freeform 585">
                <a:extLst>
                  <a:ext uri="{FF2B5EF4-FFF2-40B4-BE49-F238E27FC236}">
                    <a16:creationId xmlns:a16="http://schemas.microsoft.com/office/drawing/2014/main" id="{8A8ECB57-DF9A-A0E7-152F-4155F34E66BA}"/>
                  </a:ext>
                </a:extLst>
              </p:cNvPr>
              <p:cNvSpPr>
                <a:spLocks/>
              </p:cNvSpPr>
              <p:nvPr/>
            </p:nvSpPr>
            <p:spPr bwMode="auto">
              <a:xfrm>
                <a:off x="1611692" y="577500"/>
                <a:ext cx="689438" cy="68943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ctr" anchorCtr="0" compatLnSpc="1">
                <a:prstTxWarp prst="textNoShape">
                  <a:avLst/>
                </a:prstTxWarp>
              </a:bodyPr>
              <a:lstStyle/>
              <a:p>
                <a:pPr algn="ctr"/>
                <a:r>
                  <a:rPr lang="en-US" sz="4400" b="1" dirty="0">
                    <a:solidFill>
                      <a:srgbClr val="191C21"/>
                    </a:solidFill>
                  </a:rPr>
                  <a:t>1</a:t>
                </a:r>
              </a:p>
            </p:txBody>
          </p:sp>
        </p:grpSp>
        <p:sp>
          <p:nvSpPr>
            <p:cNvPr id="99" name="TextBox 98">
              <a:extLst>
                <a:ext uri="{FF2B5EF4-FFF2-40B4-BE49-F238E27FC236}">
                  <a16:creationId xmlns:a16="http://schemas.microsoft.com/office/drawing/2014/main" id="{81AA788F-3796-F52B-040C-0DC2D55BF2BB}"/>
                </a:ext>
              </a:extLst>
            </p:cNvPr>
            <p:cNvSpPr txBox="1"/>
            <p:nvPr/>
          </p:nvSpPr>
          <p:spPr>
            <a:xfrm>
              <a:off x="6808197" y="1995381"/>
              <a:ext cx="3022623" cy="434734"/>
            </a:xfrm>
            <a:prstGeom prst="rect">
              <a:avLst/>
            </a:prstGeom>
            <a:noFill/>
            <a:ln>
              <a:noFill/>
            </a:ln>
          </p:spPr>
          <p:txBody>
            <a:bodyPr wrap="square" rtlCol="0">
              <a:spAutoFit/>
            </a:bodyPr>
            <a:lstStyle/>
            <a:p>
              <a:pPr algn="ctr">
                <a:lnSpc>
                  <a:spcPct val="115000"/>
                </a:lnSpc>
              </a:pPr>
              <a:r>
                <a:rPr lang="ar-EG" sz="2000" b="1" dirty="0">
                  <a:latin typeface="Times New Roman" panose="02020603050405020304" pitchFamily="18" charset="0"/>
                  <a:ea typeface="Calibri" panose="020F0502020204030204" pitchFamily="34" charset="0"/>
                  <a:cs typeface="Adobe Arabic" panose="02040503050201020203" pitchFamily="18" charset="-78"/>
                </a:rPr>
                <a:t>فريق جديد في شركة ناشئة</a:t>
              </a:r>
              <a:endParaRPr lang="en-US" sz="2000"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108" name="Group 107">
            <a:extLst>
              <a:ext uri="{FF2B5EF4-FFF2-40B4-BE49-F238E27FC236}">
                <a16:creationId xmlns:a16="http://schemas.microsoft.com/office/drawing/2014/main" id="{919533E5-C956-E998-C322-77F9819495C0}"/>
              </a:ext>
            </a:extLst>
          </p:cNvPr>
          <p:cNvGrpSpPr/>
          <p:nvPr/>
        </p:nvGrpSpPr>
        <p:grpSpPr>
          <a:xfrm>
            <a:off x="6262868" y="4142421"/>
            <a:ext cx="4058284" cy="1038515"/>
            <a:chOff x="6623998" y="3104749"/>
            <a:chExt cx="4058284" cy="1038515"/>
          </a:xfrm>
        </p:grpSpPr>
        <p:grpSp>
          <p:nvGrpSpPr>
            <p:cNvPr id="109" name="Group 108">
              <a:extLst>
                <a:ext uri="{FF2B5EF4-FFF2-40B4-BE49-F238E27FC236}">
                  <a16:creationId xmlns:a16="http://schemas.microsoft.com/office/drawing/2014/main" id="{A14DBC6B-D9B1-04C6-D39D-318243AB3ADF}"/>
                </a:ext>
              </a:extLst>
            </p:cNvPr>
            <p:cNvGrpSpPr/>
            <p:nvPr/>
          </p:nvGrpSpPr>
          <p:grpSpPr>
            <a:xfrm flipH="1">
              <a:off x="6623998" y="3104749"/>
              <a:ext cx="4058284" cy="1038515"/>
              <a:chOff x="1383722" y="350911"/>
              <a:chExt cx="4859221" cy="1243475"/>
            </a:xfrm>
          </p:grpSpPr>
          <p:sp>
            <p:nvSpPr>
              <p:cNvPr id="111" name="Freeform 584">
                <a:extLst>
                  <a:ext uri="{FF2B5EF4-FFF2-40B4-BE49-F238E27FC236}">
                    <a16:creationId xmlns:a16="http://schemas.microsoft.com/office/drawing/2014/main" id="{70E6666D-5B30-4E96-2019-82AA029240B9}"/>
                  </a:ext>
                </a:extLst>
              </p:cNvPr>
              <p:cNvSpPr>
                <a:spLocks/>
              </p:cNvSpPr>
              <p:nvPr/>
            </p:nvSpPr>
            <p:spPr bwMode="auto">
              <a:xfrm>
                <a:off x="1383722" y="449008"/>
                <a:ext cx="4859221" cy="1145378"/>
              </a:xfrm>
              <a:custGeom>
                <a:avLst/>
                <a:gdLst>
                  <a:gd name="T0" fmla="*/ 13835 w 14066"/>
                  <a:gd name="T1" fmla="*/ 744 h 3315"/>
                  <a:gd name="T2" fmla="*/ 13713 w 14066"/>
                  <a:gd name="T3" fmla="*/ 454 h 3315"/>
                  <a:gd name="T4" fmla="*/ 13456 w 14066"/>
                  <a:gd name="T5" fmla="*/ 280 h 3315"/>
                  <a:gd name="T6" fmla="*/ 2543 w 14066"/>
                  <a:gd name="T7" fmla="*/ 257 h 3315"/>
                  <a:gd name="T8" fmla="*/ 2291 w 14066"/>
                  <a:gd name="T9" fmla="*/ 124 h 3315"/>
                  <a:gd name="T10" fmla="*/ 1956 w 14066"/>
                  <a:gd name="T11" fmla="*/ 26 h 3315"/>
                  <a:gd name="T12" fmla="*/ 1658 w 14066"/>
                  <a:gd name="T13" fmla="*/ 0 h 3315"/>
                  <a:gd name="T14" fmla="*/ 1243 w 14066"/>
                  <a:gd name="T15" fmla="*/ 52 h 3315"/>
                  <a:gd name="T16" fmla="*/ 798 w 14066"/>
                  <a:gd name="T17" fmla="*/ 240 h 3315"/>
                  <a:gd name="T18" fmla="*/ 431 w 14066"/>
                  <a:gd name="T19" fmla="*/ 543 h 3315"/>
                  <a:gd name="T20" fmla="*/ 162 w 14066"/>
                  <a:gd name="T21" fmla="*/ 938 h 3315"/>
                  <a:gd name="T22" fmla="*/ 19 w 14066"/>
                  <a:gd name="T23" fmla="*/ 1405 h 3315"/>
                  <a:gd name="T24" fmla="*/ 0 w 14066"/>
                  <a:gd name="T25" fmla="*/ 1720 h 3315"/>
                  <a:gd name="T26" fmla="*/ 54 w 14066"/>
                  <a:gd name="T27" fmla="*/ 2076 h 3315"/>
                  <a:gd name="T28" fmla="*/ 177 w 14066"/>
                  <a:gd name="T29" fmla="*/ 2404 h 3315"/>
                  <a:gd name="T30" fmla="*/ 365 w 14066"/>
                  <a:gd name="T31" fmla="*/ 2696 h 3315"/>
                  <a:gd name="T32" fmla="*/ 607 w 14066"/>
                  <a:gd name="T33" fmla="*/ 2941 h 3315"/>
                  <a:gd name="T34" fmla="*/ 896 w 14066"/>
                  <a:gd name="T35" fmla="*/ 3130 h 3315"/>
                  <a:gd name="T36" fmla="*/ 1199 w 14066"/>
                  <a:gd name="T37" fmla="*/ 3252 h 3315"/>
                  <a:gd name="T38" fmla="*/ 1658 w 14066"/>
                  <a:gd name="T39" fmla="*/ 3315 h 3315"/>
                  <a:gd name="T40" fmla="*/ 1700 w 14066"/>
                  <a:gd name="T41" fmla="*/ 3315 h 3315"/>
                  <a:gd name="T42" fmla="*/ 1766 w 14066"/>
                  <a:gd name="T43" fmla="*/ 3312 h 3315"/>
                  <a:gd name="T44" fmla="*/ 1834 w 14066"/>
                  <a:gd name="T45" fmla="*/ 3306 h 3315"/>
                  <a:gd name="T46" fmla="*/ 1899 w 14066"/>
                  <a:gd name="T47" fmla="*/ 3297 h 3315"/>
                  <a:gd name="T48" fmla="*/ 1954 w 14066"/>
                  <a:gd name="T49" fmla="*/ 3288 h 3315"/>
                  <a:gd name="T50" fmla="*/ 2011 w 14066"/>
                  <a:gd name="T51" fmla="*/ 3278 h 3315"/>
                  <a:gd name="T52" fmla="*/ 2070 w 14066"/>
                  <a:gd name="T53" fmla="*/ 3264 h 3315"/>
                  <a:gd name="T54" fmla="*/ 2125 w 14066"/>
                  <a:gd name="T55" fmla="*/ 3248 h 3315"/>
                  <a:gd name="T56" fmla="*/ 2178 w 14066"/>
                  <a:gd name="T57" fmla="*/ 3231 h 3315"/>
                  <a:gd name="T58" fmla="*/ 2241 w 14066"/>
                  <a:gd name="T59" fmla="*/ 3209 h 3315"/>
                  <a:gd name="T60" fmla="*/ 2328 w 14066"/>
                  <a:gd name="T61" fmla="*/ 3174 h 3315"/>
                  <a:gd name="T62" fmla="*/ 2790 w 14066"/>
                  <a:gd name="T63" fmla="*/ 2870 h 3315"/>
                  <a:gd name="T64" fmla="*/ 2855 w 14066"/>
                  <a:gd name="T65" fmla="*/ 2805 h 3315"/>
                  <a:gd name="T66" fmla="*/ 2869 w 14066"/>
                  <a:gd name="T67" fmla="*/ 2789 h 3315"/>
                  <a:gd name="T68" fmla="*/ 2896 w 14066"/>
                  <a:gd name="T69" fmla="*/ 2759 h 3315"/>
                  <a:gd name="T70" fmla="*/ 2901 w 14066"/>
                  <a:gd name="T71" fmla="*/ 2754 h 3315"/>
                  <a:gd name="T72" fmla="*/ 2931 w 14066"/>
                  <a:gd name="T73" fmla="*/ 2719 h 3315"/>
                  <a:gd name="T74" fmla="*/ 2934 w 14066"/>
                  <a:gd name="T75" fmla="*/ 2717 h 3315"/>
                  <a:gd name="T76" fmla="*/ 2943 w 14066"/>
                  <a:gd name="T77" fmla="*/ 2706 h 3315"/>
                  <a:gd name="T78" fmla="*/ 2966 w 14066"/>
                  <a:gd name="T79" fmla="*/ 2676 h 3315"/>
                  <a:gd name="T80" fmla="*/ 2985 w 14066"/>
                  <a:gd name="T81" fmla="*/ 2651 h 3315"/>
                  <a:gd name="T82" fmla="*/ 3317 w 14066"/>
                  <a:gd name="T83" fmla="*/ 2985 h 3315"/>
                  <a:gd name="T84" fmla="*/ 3825 w 14066"/>
                  <a:gd name="T85" fmla="*/ 3244 h 3315"/>
                  <a:gd name="T86" fmla="*/ 4313 w 14066"/>
                  <a:gd name="T87" fmla="*/ 3315 h 3315"/>
                  <a:gd name="T88" fmla="*/ 13693 w 14066"/>
                  <a:gd name="T89" fmla="*/ 3292 h 3315"/>
                  <a:gd name="T90" fmla="*/ 13745 w 14066"/>
                  <a:gd name="T91" fmla="*/ 3273 h 3315"/>
                  <a:gd name="T92" fmla="*/ 13804 w 14066"/>
                  <a:gd name="T93" fmla="*/ 3243 h 3315"/>
                  <a:gd name="T94" fmla="*/ 13909 w 14066"/>
                  <a:gd name="T95" fmla="*/ 3161 h 3315"/>
                  <a:gd name="T96" fmla="*/ 14003 w 14066"/>
                  <a:gd name="T97" fmla="*/ 3038 h 3315"/>
                  <a:gd name="T98" fmla="*/ 14066 w 14066"/>
                  <a:gd name="T99" fmla="*/ 2784 h 3315"/>
                  <a:gd name="T100" fmla="*/ 14066 w 14066"/>
                  <a:gd name="T101" fmla="*/ 2654 h 3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4066" h="3315">
                    <a:moveTo>
                      <a:pt x="13837" y="2654"/>
                    </a:moveTo>
                    <a:lnTo>
                      <a:pt x="13837" y="800"/>
                    </a:lnTo>
                    <a:lnTo>
                      <a:pt x="13835" y="744"/>
                    </a:lnTo>
                    <a:lnTo>
                      <a:pt x="13813" y="638"/>
                    </a:lnTo>
                    <a:lnTo>
                      <a:pt x="13772" y="540"/>
                    </a:lnTo>
                    <a:lnTo>
                      <a:pt x="13713" y="454"/>
                    </a:lnTo>
                    <a:lnTo>
                      <a:pt x="13640" y="380"/>
                    </a:lnTo>
                    <a:lnTo>
                      <a:pt x="13553" y="321"/>
                    </a:lnTo>
                    <a:lnTo>
                      <a:pt x="13456" y="280"/>
                    </a:lnTo>
                    <a:lnTo>
                      <a:pt x="13349" y="258"/>
                    </a:lnTo>
                    <a:lnTo>
                      <a:pt x="13294" y="257"/>
                    </a:lnTo>
                    <a:lnTo>
                      <a:pt x="2543" y="257"/>
                    </a:lnTo>
                    <a:lnTo>
                      <a:pt x="2494" y="227"/>
                    </a:lnTo>
                    <a:lnTo>
                      <a:pt x="2394" y="172"/>
                    </a:lnTo>
                    <a:lnTo>
                      <a:pt x="2291" y="124"/>
                    </a:lnTo>
                    <a:lnTo>
                      <a:pt x="2182" y="84"/>
                    </a:lnTo>
                    <a:lnTo>
                      <a:pt x="2070" y="52"/>
                    </a:lnTo>
                    <a:lnTo>
                      <a:pt x="1956" y="26"/>
                    </a:lnTo>
                    <a:lnTo>
                      <a:pt x="1838" y="9"/>
                    </a:lnTo>
                    <a:lnTo>
                      <a:pt x="1719" y="0"/>
                    </a:lnTo>
                    <a:lnTo>
                      <a:pt x="1658" y="0"/>
                    </a:lnTo>
                    <a:lnTo>
                      <a:pt x="1573" y="1"/>
                    </a:lnTo>
                    <a:lnTo>
                      <a:pt x="1405" y="18"/>
                    </a:lnTo>
                    <a:lnTo>
                      <a:pt x="1243" y="52"/>
                    </a:lnTo>
                    <a:lnTo>
                      <a:pt x="1088" y="100"/>
                    </a:lnTo>
                    <a:lnTo>
                      <a:pt x="939" y="163"/>
                    </a:lnTo>
                    <a:lnTo>
                      <a:pt x="798" y="240"/>
                    </a:lnTo>
                    <a:lnTo>
                      <a:pt x="665" y="329"/>
                    </a:lnTo>
                    <a:lnTo>
                      <a:pt x="542" y="430"/>
                    </a:lnTo>
                    <a:lnTo>
                      <a:pt x="431" y="543"/>
                    </a:lnTo>
                    <a:lnTo>
                      <a:pt x="328" y="665"/>
                    </a:lnTo>
                    <a:lnTo>
                      <a:pt x="239" y="797"/>
                    </a:lnTo>
                    <a:lnTo>
                      <a:pt x="162" y="938"/>
                    </a:lnTo>
                    <a:lnTo>
                      <a:pt x="100" y="1087"/>
                    </a:lnTo>
                    <a:lnTo>
                      <a:pt x="51" y="1243"/>
                    </a:lnTo>
                    <a:lnTo>
                      <a:pt x="19" y="1405"/>
                    </a:lnTo>
                    <a:lnTo>
                      <a:pt x="2" y="1572"/>
                    </a:lnTo>
                    <a:lnTo>
                      <a:pt x="0" y="1658"/>
                    </a:lnTo>
                    <a:lnTo>
                      <a:pt x="0" y="1720"/>
                    </a:lnTo>
                    <a:lnTo>
                      <a:pt x="10" y="1842"/>
                    </a:lnTo>
                    <a:lnTo>
                      <a:pt x="28" y="1961"/>
                    </a:lnTo>
                    <a:lnTo>
                      <a:pt x="54" y="2076"/>
                    </a:lnTo>
                    <a:lnTo>
                      <a:pt x="87" y="2190"/>
                    </a:lnTo>
                    <a:lnTo>
                      <a:pt x="129" y="2299"/>
                    </a:lnTo>
                    <a:lnTo>
                      <a:pt x="177" y="2404"/>
                    </a:lnTo>
                    <a:lnTo>
                      <a:pt x="234" y="2507"/>
                    </a:lnTo>
                    <a:lnTo>
                      <a:pt x="296" y="2604"/>
                    </a:lnTo>
                    <a:lnTo>
                      <a:pt x="365" y="2696"/>
                    </a:lnTo>
                    <a:lnTo>
                      <a:pt x="440" y="2783"/>
                    </a:lnTo>
                    <a:lnTo>
                      <a:pt x="520" y="2864"/>
                    </a:lnTo>
                    <a:lnTo>
                      <a:pt x="607" y="2941"/>
                    </a:lnTo>
                    <a:lnTo>
                      <a:pt x="699" y="3010"/>
                    </a:lnTo>
                    <a:lnTo>
                      <a:pt x="795" y="3073"/>
                    </a:lnTo>
                    <a:lnTo>
                      <a:pt x="896" y="3130"/>
                    </a:lnTo>
                    <a:lnTo>
                      <a:pt x="948" y="3156"/>
                    </a:lnTo>
                    <a:lnTo>
                      <a:pt x="1030" y="3192"/>
                    </a:lnTo>
                    <a:lnTo>
                      <a:pt x="1199" y="3252"/>
                    </a:lnTo>
                    <a:lnTo>
                      <a:pt x="1378" y="3293"/>
                    </a:lnTo>
                    <a:lnTo>
                      <a:pt x="1564" y="3314"/>
                    </a:lnTo>
                    <a:lnTo>
                      <a:pt x="1658" y="3315"/>
                    </a:lnTo>
                    <a:lnTo>
                      <a:pt x="1658" y="3315"/>
                    </a:lnTo>
                    <a:lnTo>
                      <a:pt x="1659" y="3315"/>
                    </a:lnTo>
                    <a:lnTo>
                      <a:pt x="1700" y="3315"/>
                    </a:lnTo>
                    <a:lnTo>
                      <a:pt x="1740" y="3313"/>
                    </a:lnTo>
                    <a:lnTo>
                      <a:pt x="1753" y="3313"/>
                    </a:lnTo>
                    <a:lnTo>
                      <a:pt x="1766" y="3312"/>
                    </a:lnTo>
                    <a:lnTo>
                      <a:pt x="1793" y="3310"/>
                    </a:lnTo>
                    <a:lnTo>
                      <a:pt x="1820" y="3308"/>
                    </a:lnTo>
                    <a:lnTo>
                      <a:pt x="1834" y="3306"/>
                    </a:lnTo>
                    <a:lnTo>
                      <a:pt x="1850" y="3304"/>
                    </a:lnTo>
                    <a:lnTo>
                      <a:pt x="1875" y="3301"/>
                    </a:lnTo>
                    <a:lnTo>
                      <a:pt x="1899" y="3297"/>
                    </a:lnTo>
                    <a:lnTo>
                      <a:pt x="1915" y="3296"/>
                    </a:lnTo>
                    <a:lnTo>
                      <a:pt x="1932" y="3292"/>
                    </a:lnTo>
                    <a:lnTo>
                      <a:pt x="1954" y="3288"/>
                    </a:lnTo>
                    <a:lnTo>
                      <a:pt x="1977" y="3284"/>
                    </a:lnTo>
                    <a:lnTo>
                      <a:pt x="1994" y="3282"/>
                    </a:lnTo>
                    <a:lnTo>
                      <a:pt x="2011" y="3278"/>
                    </a:lnTo>
                    <a:lnTo>
                      <a:pt x="2031" y="3273"/>
                    </a:lnTo>
                    <a:lnTo>
                      <a:pt x="2052" y="3268"/>
                    </a:lnTo>
                    <a:lnTo>
                      <a:pt x="2070" y="3264"/>
                    </a:lnTo>
                    <a:lnTo>
                      <a:pt x="2089" y="3258"/>
                    </a:lnTo>
                    <a:lnTo>
                      <a:pt x="2107" y="3253"/>
                    </a:lnTo>
                    <a:lnTo>
                      <a:pt x="2125" y="3248"/>
                    </a:lnTo>
                    <a:lnTo>
                      <a:pt x="2146" y="3243"/>
                    </a:lnTo>
                    <a:lnTo>
                      <a:pt x="2165" y="3236"/>
                    </a:lnTo>
                    <a:lnTo>
                      <a:pt x="2178" y="3231"/>
                    </a:lnTo>
                    <a:lnTo>
                      <a:pt x="2191" y="3227"/>
                    </a:lnTo>
                    <a:lnTo>
                      <a:pt x="2217" y="3218"/>
                    </a:lnTo>
                    <a:lnTo>
                      <a:pt x="2241" y="3209"/>
                    </a:lnTo>
                    <a:lnTo>
                      <a:pt x="2241" y="3209"/>
                    </a:lnTo>
                    <a:lnTo>
                      <a:pt x="2241" y="3209"/>
                    </a:lnTo>
                    <a:lnTo>
                      <a:pt x="2328" y="3174"/>
                    </a:lnTo>
                    <a:lnTo>
                      <a:pt x="2494" y="3090"/>
                    </a:lnTo>
                    <a:lnTo>
                      <a:pt x="2648" y="2989"/>
                    </a:lnTo>
                    <a:lnTo>
                      <a:pt x="2790" y="2870"/>
                    </a:lnTo>
                    <a:lnTo>
                      <a:pt x="2855" y="2805"/>
                    </a:lnTo>
                    <a:lnTo>
                      <a:pt x="2855" y="2805"/>
                    </a:lnTo>
                    <a:lnTo>
                      <a:pt x="2855" y="2805"/>
                    </a:lnTo>
                    <a:lnTo>
                      <a:pt x="2858" y="2801"/>
                    </a:lnTo>
                    <a:lnTo>
                      <a:pt x="2862" y="2797"/>
                    </a:lnTo>
                    <a:lnTo>
                      <a:pt x="2869" y="2789"/>
                    </a:lnTo>
                    <a:lnTo>
                      <a:pt x="2875" y="2783"/>
                    </a:lnTo>
                    <a:lnTo>
                      <a:pt x="2886" y="2771"/>
                    </a:lnTo>
                    <a:lnTo>
                      <a:pt x="2896" y="2759"/>
                    </a:lnTo>
                    <a:lnTo>
                      <a:pt x="2896" y="2759"/>
                    </a:lnTo>
                    <a:lnTo>
                      <a:pt x="2896" y="2759"/>
                    </a:lnTo>
                    <a:lnTo>
                      <a:pt x="2901" y="2754"/>
                    </a:lnTo>
                    <a:lnTo>
                      <a:pt x="2906" y="2748"/>
                    </a:lnTo>
                    <a:lnTo>
                      <a:pt x="2919" y="2734"/>
                    </a:lnTo>
                    <a:lnTo>
                      <a:pt x="2931" y="2719"/>
                    </a:lnTo>
                    <a:lnTo>
                      <a:pt x="2931" y="2719"/>
                    </a:lnTo>
                    <a:lnTo>
                      <a:pt x="2932" y="2718"/>
                    </a:lnTo>
                    <a:lnTo>
                      <a:pt x="2934" y="2717"/>
                    </a:lnTo>
                    <a:lnTo>
                      <a:pt x="2935" y="2715"/>
                    </a:lnTo>
                    <a:lnTo>
                      <a:pt x="2939" y="2710"/>
                    </a:lnTo>
                    <a:lnTo>
                      <a:pt x="2943" y="2706"/>
                    </a:lnTo>
                    <a:lnTo>
                      <a:pt x="2947" y="2701"/>
                    </a:lnTo>
                    <a:lnTo>
                      <a:pt x="2950" y="2696"/>
                    </a:lnTo>
                    <a:lnTo>
                      <a:pt x="2966" y="2676"/>
                    </a:lnTo>
                    <a:lnTo>
                      <a:pt x="2980" y="2658"/>
                    </a:lnTo>
                    <a:lnTo>
                      <a:pt x="2983" y="2654"/>
                    </a:lnTo>
                    <a:lnTo>
                      <a:pt x="2985" y="2651"/>
                    </a:lnTo>
                    <a:lnTo>
                      <a:pt x="3044" y="2726"/>
                    </a:lnTo>
                    <a:lnTo>
                      <a:pt x="3173" y="2863"/>
                    </a:lnTo>
                    <a:lnTo>
                      <a:pt x="3317" y="2985"/>
                    </a:lnTo>
                    <a:lnTo>
                      <a:pt x="3475" y="3090"/>
                    </a:lnTo>
                    <a:lnTo>
                      <a:pt x="3645" y="3177"/>
                    </a:lnTo>
                    <a:lnTo>
                      <a:pt x="3825" y="3244"/>
                    </a:lnTo>
                    <a:lnTo>
                      <a:pt x="4015" y="3290"/>
                    </a:lnTo>
                    <a:lnTo>
                      <a:pt x="4212" y="3313"/>
                    </a:lnTo>
                    <a:lnTo>
                      <a:pt x="4313" y="3315"/>
                    </a:lnTo>
                    <a:lnTo>
                      <a:pt x="13535" y="3315"/>
                    </a:lnTo>
                    <a:lnTo>
                      <a:pt x="13589" y="3314"/>
                    </a:lnTo>
                    <a:lnTo>
                      <a:pt x="13693" y="3292"/>
                    </a:lnTo>
                    <a:lnTo>
                      <a:pt x="13741" y="3274"/>
                    </a:lnTo>
                    <a:lnTo>
                      <a:pt x="13743" y="3273"/>
                    </a:lnTo>
                    <a:lnTo>
                      <a:pt x="13745" y="3273"/>
                    </a:lnTo>
                    <a:lnTo>
                      <a:pt x="13755" y="3268"/>
                    </a:lnTo>
                    <a:lnTo>
                      <a:pt x="13765" y="3264"/>
                    </a:lnTo>
                    <a:lnTo>
                      <a:pt x="13804" y="3243"/>
                    </a:lnTo>
                    <a:lnTo>
                      <a:pt x="13877" y="3192"/>
                    </a:lnTo>
                    <a:lnTo>
                      <a:pt x="13908" y="3161"/>
                    </a:lnTo>
                    <a:lnTo>
                      <a:pt x="13909" y="3161"/>
                    </a:lnTo>
                    <a:lnTo>
                      <a:pt x="13910" y="3160"/>
                    </a:lnTo>
                    <a:lnTo>
                      <a:pt x="13945" y="3122"/>
                    </a:lnTo>
                    <a:lnTo>
                      <a:pt x="14003" y="3038"/>
                    </a:lnTo>
                    <a:lnTo>
                      <a:pt x="14043" y="2942"/>
                    </a:lnTo>
                    <a:lnTo>
                      <a:pt x="14063" y="2839"/>
                    </a:lnTo>
                    <a:lnTo>
                      <a:pt x="14066" y="2784"/>
                    </a:lnTo>
                    <a:lnTo>
                      <a:pt x="14066" y="2784"/>
                    </a:lnTo>
                    <a:lnTo>
                      <a:pt x="14066" y="2654"/>
                    </a:lnTo>
                    <a:lnTo>
                      <a:pt x="14066" y="2654"/>
                    </a:lnTo>
                    <a:lnTo>
                      <a:pt x="13837" y="2654"/>
                    </a:lnTo>
                    <a:close/>
                  </a:path>
                </a:pathLst>
              </a:custGeom>
              <a:solidFill>
                <a:schemeClr val="bg2">
                  <a:lumMod val="9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12" name="Freeform 586">
                <a:extLst>
                  <a:ext uri="{FF2B5EF4-FFF2-40B4-BE49-F238E27FC236}">
                    <a16:creationId xmlns:a16="http://schemas.microsoft.com/office/drawing/2014/main" id="{839AEF8B-BA6A-3570-2DCF-1B6ECFD60233}"/>
                  </a:ext>
                </a:extLst>
              </p:cNvPr>
              <p:cNvSpPr>
                <a:spLocks/>
              </p:cNvSpPr>
              <p:nvPr/>
            </p:nvSpPr>
            <p:spPr bwMode="auto">
              <a:xfrm>
                <a:off x="2243394" y="439336"/>
                <a:ext cx="3900364" cy="899447"/>
              </a:xfrm>
              <a:custGeom>
                <a:avLst/>
                <a:gdLst>
                  <a:gd name="T0" fmla="*/ 0 w 11294"/>
                  <a:gd name="T1" fmla="*/ 0 h 2604"/>
                  <a:gd name="T2" fmla="*/ 86 w 11294"/>
                  <a:gd name="T3" fmla="*/ 56 h 2604"/>
                  <a:gd name="T4" fmla="*/ 244 w 11294"/>
                  <a:gd name="T5" fmla="*/ 187 h 2604"/>
                  <a:gd name="T6" fmla="*/ 385 w 11294"/>
                  <a:gd name="T7" fmla="*/ 336 h 2604"/>
                  <a:gd name="T8" fmla="*/ 509 w 11294"/>
                  <a:gd name="T9" fmla="*/ 500 h 2604"/>
                  <a:gd name="T10" fmla="*/ 585 w 11294"/>
                  <a:gd name="T11" fmla="*/ 634 h 2604"/>
                  <a:gd name="T12" fmla="*/ 630 w 11294"/>
                  <a:gd name="T13" fmla="*/ 727 h 2604"/>
                  <a:gd name="T14" fmla="*/ 671 w 11294"/>
                  <a:gd name="T15" fmla="*/ 824 h 2604"/>
                  <a:gd name="T16" fmla="*/ 703 w 11294"/>
                  <a:gd name="T17" fmla="*/ 923 h 2604"/>
                  <a:gd name="T18" fmla="*/ 730 w 11294"/>
                  <a:gd name="T19" fmla="*/ 1025 h 2604"/>
                  <a:gd name="T20" fmla="*/ 751 w 11294"/>
                  <a:gd name="T21" fmla="*/ 1130 h 2604"/>
                  <a:gd name="T22" fmla="*/ 765 w 11294"/>
                  <a:gd name="T23" fmla="*/ 1236 h 2604"/>
                  <a:gd name="T24" fmla="*/ 772 w 11294"/>
                  <a:gd name="T25" fmla="*/ 1345 h 2604"/>
                  <a:gd name="T26" fmla="*/ 773 w 11294"/>
                  <a:gd name="T27" fmla="*/ 1401 h 2604"/>
                  <a:gd name="T28" fmla="*/ 773 w 11294"/>
                  <a:gd name="T29" fmla="*/ 1407 h 2604"/>
                  <a:gd name="T30" fmla="*/ 773 w 11294"/>
                  <a:gd name="T31" fmla="*/ 1414 h 2604"/>
                  <a:gd name="T32" fmla="*/ 774 w 11294"/>
                  <a:gd name="T33" fmla="*/ 1466 h 2604"/>
                  <a:gd name="T34" fmla="*/ 786 w 11294"/>
                  <a:gd name="T35" fmla="*/ 1564 h 2604"/>
                  <a:gd name="T36" fmla="*/ 807 w 11294"/>
                  <a:gd name="T37" fmla="*/ 1660 h 2604"/>
                  <a:gd name="T38" fmla="*/ 836 w 11294"/>
                  <a:gd name="T39" fmla="*/ 1754 h 2604"/>
                  <a:gd name="T40" fmla="*/ 874 w 11294"/>
                  <a:gd name="T41" fmla="*/ 1842 h 2604"/>
                  <a:gd name="T42" fmla="*/ 921 w 11294"/>
                  <a:gd name="T43" fmla="*/ 1925 h 2604"/>
                  <a:gd name="T44" fmla="*/ 975 w 11294"/>
                  <a:gd name="T45" fmla="*/ 2004 h 2604"/>
                  <a:gd name="T46" fmla="*/ 1036 w 11294"/>
                  <a:gd name="T47" fmla="*/ 2076 h 2604"/>
                  <a:gd name="T48" fmla="*/ 1103 w 11294"/>
                  <a:gd name="T49" fmla="*/ 2144 h 2604"/>
                  <a:gd name="T50" fmla="*/ 1177 w 11294"/>
                  <a:gd name="T51" fmla="*/ 2203 h 2604"/>
                  <a:gd name="T52" fmla="*/ 1256 w 11294"/>
                  <a:gd name="T53" fmla="*/ 2256 h 2604"/>
                  <a:gd name="T54" fmla="*/ 1341 w 11294"/>
                  <a:gd name="T55" fmla="*/ 2302 h 2604"/>
                  <a:gd name="T56" fmla="*/ 1429 w 11294"/>
                  <a:gd name="T57" fmla="*/ 2338 h 2604"/>
                  <a:gd name="T58" fmla="*/ 1522 w 11294"/>
                  <a:gd name="T59" fmla="*/ 2368 h 2604"/>
                  <a:gd name="T60" fmla="*/ 1619 w 11294"/>
                  <a:gd name="T61" fmla="*/ 2387 h 2604"/>
                  <a:gd name="T62" fmla="*/ 1719 w 11294"/>
                  <a:gd name="T63" fmla="*/ 2396 h 2604"/>
                  <a:gd name="T64" fmla="*/ 1770 w 11294"/>
                  <a:gd name="T65" fmla="*/ 2398 h 2604"/>
                  <a:gd name="T66" fmla="*/ 1770 w 11294"/>
                  <a:gd name="T67" fmla="*/ 2604 h 2604"/>
                  <a:gd name="T68" fmla="*/ 11294 w 11294"/>
                  <a:gd name="T69" fmla="*/ 2604 h 2604"/>
                  <a:gd name="T70" fmla="*/ 11294 w 11294"/>
                  <a:gd name="T71" fmla="*/ 543 h 2604"/>
                  <a:gd name="T72" fmla="*/ 11292 w 11294"/>
                  <a:gd name="T73" fmla="*/ 487 h 2604"/>
                  <a:gd name="T74" fmla="*/ 11270 w 11294"/>
                  <a:gd name="T75" fmla="*/ 381 h 2604"/>
                  <a:gd name="T76" fmla="*/ 11229 w 11294"/>
                  <a:gd name="T77" fmla="*/ 284 h 2604"/>
                  <a:gd name="T78" fmla="*/ 11170 w 11294"/>
                  <a:gd name="T79" fmla="*/ 197 h 2604"/>
                  <a:gd name="T80" fmla="*/ 11097 w 11294"/>
                  <a:gd name="T81" fmla="*/ 123 h 2604"/>
                  <a:gd name="T82" fmla="*/ 11010 w 11294"/>
                  <a:gd name="T83" fmla="*/ 65 h 2604"/>
                  <a:gd name="T84" fmla="*/ 10913 w 11294"/>
                  <a:gd name="T85" fmla="*/ 23 h 2604"/>
                  <a:gd name="T86" fmla="*/ 10806 w 11294"/>
                  <a:gd name="T87" fmla="*/ 1 h 2604"/>
                  <a:gd name="T88" fmla="*/ 10751 w 11294"/>
                  <a:gd name="T89" fmla="*/ 0 h 2604"/>
                  <a:gd name="T90" fmla="*/ 0 w 11294"/>
                  <a:gd name="T91" fmla="*/ 0 h 26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1294" h="2604">
                    <a:moveTo>
                      <a:pt x="0" y="0"/>
                    </a:moveTo>
                    <a:lnTo>
                      <a:pt x="86" y="56"/>
                    </a:lnTo>
                    <a:lnTo>
                      <a:pt x="244" y="187"/>
                    </a:lnTo>
                    <a:lnTo>
                      <a:pt x="385" y="336"/>
                    </a:lnTo>
                    <a:lnTo>
                      <a:pt x="509" y="500"/>
                    </a:lnTo>
                    <a:lnTo>
                      <a:pt x="585" y="634"/>
                    </a:lnTo>
                    <a:lnTo>
                      <a:pt x="630" y="727"/>
                    </a:lnTo>
                    <a:lnTo>
                      <a:pt x="671" y="824"/>
                    </a:lnTo>
                    <a:lnTo>
                      <a:pt x="703" y="923"/>
                    </a:lnTo>
                    <a:lnTo>
                      <a:pt x="730" y="1025"/>
                    </a:lnTo>
                    <a:lnTo>
                      <a:pt x="751" y="1130"/>
                    </a:lnTo>
                    <a:lnTo>
                      <a:pt x="765" y="1236"/>
                    </a:lnTo>
                    <a:lnTo>
                      <a:pt x="772" y="1345"/>
                    </a:lnTo>
                    <a:lnTo>
                      <a:pt x="773" y="1401"/>
                    </a:lnTo>
                    <a:lnTo>
                      <a:pt x="773" y="1407"/>
                    </a:lnTo>
                    <a:lnTo>
                      <a:pt x="773" y="1414"/>
                    </a:lnTo>
                    <a:lnTo>
                      <a:pt x="774" y="1466"/>
                    </a:lnTo>
                    <a:lnTo>
                      <a:pt x="786" y="1564"/>
                    </a:lnTo>
                    <a:lnTo>
                      <a:pt x="807" y="1660"/>
                    </a:lnTo>
                    <a:lnTo>
                      <a:pt x="836" y="1754"/>
                    </a:lnTo>
                    <a:lnTo>
                      <a:pt x="874" y="1842"/>
                    </a:lnTo>
                    <a:lnTo>
                      <a:pt x="921" y="1925"/>
                    </a:lnTo>
                    <a:lnTo>
                      <a:pt x="975" y="2004"/>
                    </a:lnTo>
                    <a:lnTo>
                      <a:pt x="1036" y="2076"/>
                    </a:lnTo>
                    <a:lnTo>
                      <a:pt x="1103" y="2144"/>
                    </a:lnTo>
                    <a:lnTo>
                      <a:pt x="1177" y="2203"/>
                    </a:lnTo>
                    <a:lnTo>
                      <a:pt x="1256" y="2256"/>
                    </a:lnTo>
                    <a:lnTo>
                      <a:pt x="1341" y="2302"/>
                    </a:lnTo>
                    <a:lnTo>
                      <a:pt x="1429" y="2338"/>
                    </a:lnTo>
                    <a:lnTo>
                      <a:pt x="1522" y="2368"/>
                    </a:lnTo>
                    <a:lnTo>
                      <a:pt x="1619" y="2387"/>
                    </a:lnTo>
                    <a:lnTo>
                      <a:pt x="1719" y="2396"/>
                    </a:lnTo>
                    <a:lnTo>
                      <a:pt x="1770" y="2398"/>
                    </a:lnTo>
                    <a:lnTo>
                      <a:pt x="1770" y="2604"/>
                    </a:lnTo>
                    <a:lnTo>
                      <a:pt x="11294" y="2604"/>
                    </a:lnTo>
                    <a:lnTo>
                      <a:pt x="11294" y="543"/>
                    </a:lnTo>
                    <a:lnTo>
                      <a:pt x="11292" y="487"/>
                    </a:lnTo>
                    <a:lnTo>
                      <a:pt x="11270" y="381"/>
                    </a:lnTo>
                    <a:lnTo>
                      <a:pt x="11229" y="284"/>
                    </a:lnTo>
                    <a:lnTo>
                      <a:pt x="11170" y="197"/>
                    </a:lnTo>
                    <a:lnTo>
                      <a:pt x="11097" y="123"/>
                    </a:lnTo>
                    <a:lnTo>
                      <a:pt x="11010" y="65"/>
                    </a:lnTo>
                    <a:lnTo>
                      <a:pt x="10913" y="23"/>
                    </a:lnTo>
                    <a:lnTo>
                      <a:pt x="10806" y="1"/>
                    </a:lnTo>
                    <a:lnTo>
                      <a:pt x="10751" y="0"/>
                    </a:lnTo>
                    <a:lnTo>
                      <a:pt x="0" y="0"/>
                    </a:lnTo>
                    <a:close/>
                  </a:path>
                </a:pathLst>
              </a:custGeom>
              <a:solidFill>
                <a:srgbClr val="DEDEDE"/>
              </a:solidFill>
              <a:ln>
                <a:noFill/>
              </a:ln>
            </p:spPr>
            <p:txBody>
              <a:bodyPr vert="horz" wrap="square" lIns="91440" tIns="45720" rIns="91440" bIns="45720" numCol="1" anchor="t" anchorCtr="0" compatLnSpc="1">
                <a:prstTxWarp prst="textNoShape">
                  <a:avLst/>
                </a:prstTxWarp>
              </a:bodyPr>
              <a:lstStyle/>
              <a:p>
                <a:endParaRPr lang="en-US"/>
              </a:p>
            </p:txBody>
          </p:sp>
          <p:sp>
            <p:nvSpPr>
              <p:cNvPr id="113" name="Freeform 588">
                <a:extLst>
                  <a:ext uri="{FF2B5EF4-FFF2-40B4-BE49-F238E27FC236}">
                    <a16:creationId xmlns:a16="http://schemas.microsoft.com/office/drawing/2014/main" id="{F4ABABE5-5034-66B8-E12D-DC9A3258A51A}"/>
                  </a:ext>
                </a:extLst>
              </p:cNvPr>
              <p:cNvSpPr>
                <a:spLocks/>
              </p:cNvSpPr>
              <p:nvPr/>
            </p:nvSpPr>
            <p:spPr bwMode="auto">
              <a:xfrm>
                <a:off x="1383722" y="350911"/>
                <a:ext cx="1145378" cy="1143996"/>
              </a:xfrm>
              <a:custGeom>
                <a:avLst/>
                <a:gdLst>
                  <a:gd name="T0" fmla="*/ 1573 w 3316"/>
                  <a:gd name="T1" fmla="*/ 2 h 3316"/>
                  <a:gd name="T2" fmla="*/ 1243 w 3316"/>
                  <a:gd name="T3" fmla="*/ 52 h 3316"/>
                  <a:gd name="T4" fmla="*/ 939 w 3316"/>
                  <a:gd name="T5" fmla="*/ 162 h 3316"/>
                  <a:gd name="T6" fmla="*/ 665 w 3316"/>
                  <a:gd name="T7" fmla="*/ 328 h 3316"/>
                  <a:gd name="T8" fmla="*/ 431 w 3316"/>
                  <a:gd name="T9" fmla="*/ 542 h 3316"/>
                  <a:gd name="T10" fmla="*/ 240 w 3316"/>
                  <a:gd name="T11" fmla="*/ 797 h 3316"/>
                  <a:gd name="T12" fmla="*/ 100 w 3316"/>
                  <a:gd name="T13" fmla="*/ 1088 h 3316"/>
                  <a:gd name="T14" fmla="*/ 19 w 3316"/>
                  <a:gd name="T15" fmla="*/ 1405 h 3316"/>
                  <a:gd name="T16" fmla="*/ 0 w 3316"/>
                  <a:gd name="T17" fmla="*/ 1658 h 3316"/>
                  <a:gd name="T18" fmla="*/ 19 w 3316"/>
                  <a:gd name="T19" fmla="*/ 1911 h 3316"/>
                  <a:gd name="T20" fmla="*/ 100 w 3316"/>
                  <a:gd name="T21" fmla="*/ 2228 h 3316"/>
                  <a:gd name="T22" fmla="*/ 240 w 3316"/>
                  <a:gd name="T23" fmla="*/ 2517 h 3316"/>
                  <a:gd name="T24" fmla="*/ 431 w 3316"/>
                  <a:gd name="T25" fmla="*/ 2773 h 3316"/>
                  <a:gd name="T26" fmla="*/ 665 w 3316"/>
                  <a:gd name="T27" fmla="*/ 2987 h 3316"/>
                  <a:gd name="T28" fmla="*/ 939 w 3316"/>
                  <a:gd name="T29" fmla="*/ 3152 h 3316"/>
                  <a:gd name="T30" fmla="*/ 1243 w 3316"/>
                  <a:gd name="T31" fmla="*/ 3264 h 3316"/>
                  <a:gd name="T32" fmla="*/ 1573 w 3316"/>
                  <a:gd name="T33" fmla="*/ 3314 h 3316"/>
                  <a:gd name="T34" fmla="*/ 1744 w 3316"/>
                  <a:gd name="T35" fmla="*/ 3314 h 3316"/>
                  <a:gd name="T36" fmla="*/ 2073 w 3316"/>
                  <a:gd name="T37" fmla="*/ 3264 h 3316"/>
                  <a:gd name="T38" fmla="*/ 2378 w 3316"/>
                  <a:gd name="T39" fmla="*/ 3152 h 3316"/>
                  <a:gd name="T40" fmla="*/ 2650 w 3316"/>
                  <a:gd name="T41" fmla="*/ 2987 h 3316"/>
                  <a:gd name="T42" fmla="*/ 2886 w 3316"/>
                  <a:gd name="T43" fmla="*/ 2773 h 3316"/>
                  <a:gd name="T44" fmla="*/ 3076 w 3316"/>
                  <a:gd name="T45" fmla="*/ 2517 h 3316"/>
                  <a:gd name="T46" fmla="*/ 3216 w 3316"/>
                  <a:gd name="T47" fmla="*/ 2228 h 3316"/>
                  <a:gd name="T48" fmla="*/ 3298 w 3316"/>
                  <a:gd name="T49" fmla="*/ 1911 h 3316"/>
                  <a:gd name="T50" fmla="*/ 3316 w 3316"/>
                  <a:gd name="T51" fmla="*/ 1658 h 3316"/>
                  <a:gd name="T52" fmla="*/ 3298 w 3316"/>
                  <a:gd name="T53" fmla="*/ 1405 h 3316"/>
                  <a:gd name="T54" fmla="*/ 3216 w 3316"/>
                  <a:gd name="T55" fmla="*/ 1088 h 3316"/>
                  <a:gd name="T56" fmla="*/ 3076 w 3316"/>
                  <a:gd name="T57" fmla="*/ 797 h 3316"/>
                  <a:gd name="T58" fmla="*/ 2886 w 3316"/>
                  <a:gd name="T59" fmla="*/ 542 h 3316"/>
                  <a:gd name="T60" fmla="*/ 2650 w 3316"/>
                  <a:gd name="T61" fmla="*/ 328 h 3316"/>
                  <a:gd name="T62" fmla="*/ 2378 w 3316"/>
                  <a:gd name="T63" fmla="*/ 162 h 3316"/>
                  <a:gd name="T64" fmla="*/ 2073 w 3316"/>
                  <a:gd name="T65" fmla="*/ 52 h 3316"/>
                  <a:gd name="T66" fmla="*/ 1744 w 3316"/>
                  <a:gd name="T67" fmla="*/ 2 h 3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316" h="3316">
                    <a:moveTo>
                      <a:pt x="1658" y="0"/>
                    </a:moveTo>
                    <a:lnTo>
                      <a:pt x="1573" y="2"/>
                    </a:lnTo>
                    <a:lnTo>
                      <a:pt x="1405" y="18"/>
                    </a:lnTo>
                    <a:lnTo>
                      <a:pt x="1243" y="52"/>
                    </a:lnTo>
                    <a:lnTo>
                      <a:pt x="1088" y="100"/>
                    </a:lnTo>
                    <a:lnTo>
                      <a:pt x="939" y="162"/>
                    </a:lnTo>
                    <a:lnTo>
                      <a:pt x="798" y="239"/>
                    </a:lnTo>
                    <a:lnTo>
                      <a:pt x="665" y="328"/>
                    </a:lnTo>
                    <a:lnTo>
                      <a:pt x="542" y="431"/>
                    </a:lnTo>
                    <a:lnTo>
                      <a:pt x="431" y="542"/>
                    </a:lnTo>
                    <a:lnTo>
                      <a:pt x="328" y="665"/>
                    </a:lnTo>
                    <a:lnTo>
                      <a:pt x="240" y="797"/>
                    </a:lnTo>
                    <a:lnTo>
                      <a:pt x="162" y="939"/>
                    </a:lnTo>
                    <a:lnTo>
                      <a:pt x="100" y="1088"/>
                    </a:lnTo>
                    <a:lnTo>
                      <a:pt x="52" y="1243"/>
                    </a:lnTo>
                    <a:lnTo>
                      <a:pt x="19" y="1405"/>
                    </a:lnTo>
                    <a:lnTo>
                      <a:pt x="2" y="1572"/>
                    </a:lnTo>
                    <a:lnTo>
                      <a:pt x="0" y="1658"/>
                    </a:lnTo>
                    <a:lnTo>
                      <a:pt x="2" y="1744"/>
                    </a:lnTo>
                    <a:lnTo>
                      <a:pt x="19" y="1911"/>
                    </a:lnTo>
                    <a:lnTo>
                      <a:pt x="52" y="2073"/>
                    </a:lnTo>
                    <a:lnTo>
                      <a:pt x="100" y="2228"/>
                    </a:lnTo>
                    <a:lnTo>
                      <a:pt x="162" y="2377"/>
                    </a:lnTo>
                    <a:lnTo>
                      <a:pt x="240" y="2517"/>
                    </a:lnTo>
                    <a:lnTo>
                      <a:pt x="328" y="2650"/>
                    </a:lnTo>
                    <a:lnTo>
                      <a:pt x="431" y="2773"/>
                    </a:lnTo>
                    <a:lnTo>
                      <a:pt x="542" y="2885"/>
                    </a:lnTo>
                    <a:lnTo>
                      <a:pt x="665" y="2987"/>
                    </a:lnTo>
                    <a:lnTo>
                      <a:pt x="798" y="3076"/>
                    </a:lnTo>
                    <a:lnTo>
                      <a:pt x="939" y="3152"/>
                    </a:lnTo>
                    <a:lnTo>
                      <a:pt x="1088" y="3216"/>
                    </a:lnTo>
                    <a:lnTo>
                      <a:pt x="1243" y="3264"/>
                    </a:lnTo>
                    <a:lnTo>
                      <a:pt x="1405" y="3298"/>
                    </a:lnTo>
                    <a:lnTo>
                      <a:pt x="1573" y="3314"/>
                    </a:lnTo>
                    <a:lnTo>
                      <a:pt x="1658" y="3316"/>
                    </a:lnTo>
                    <a:lnTo>
                      <a:pt x="1744" y="3314"/>
                    </a:lnTo>
                    <a:lnTo>
                      <a:pt x="1911" y="3298"/>
                    </a:lnTo>
                    <a:lnTo>
                      <a:pt x="2073" y="3264"/>
                    </a:lnTo>
                    <a:lnTo>
                      <a:pt x="2228" y="3216"/>
                    </a:lnTo>
                    <a:lnTo>
                      <a:pt x="2378" y="3152"/>
                    </a:lnTo>
                    <a:lnTo>
                      <a:pt x="2518" y="3076"/>
                    </a:lnTo>
                    <a:lnTo>
                      <a:pt x="2650" y="2987"/>
                    </a:lnTo>
                    <a:lnTo>
                      <a:pt x="2773" y="2885"/>
                    </a:lnTo>
                    <a:lnTo>
                      <a:pt x="2886" y="2773"/>
                    </a:lnTo>
                    <a:lnTo>
                      <a:pt x="2987" y="2650"/>
                    </a:lnTo>
                    <a:lnTo>
                      <a:pt x="3076" y="2517"/>
                    </a:lnTo>
                    <a:lnTo>
                      <a:pt x="3153" y="2377"/>
                    </a:lnTo>
                    <a:lnTo>
                      <a:pt x="3216" y="2228"/>
                    </a:lnTo>
                    <a:lnTo>
                      <a:pt x="3264" y="2073"/>
                    </a:lnTo>
                    <a:lnTo>
                      <a:pt x="3298" y="1911"/>
                    </a:lnTo>
                    <a:lnTo>
                      <a:pt x="3315" y="1744"/>
                    </a:lnTo>
                    <a:lnTo>
                      <a:pt x="3316" y="1658"/>
                    </a:lnTo>
                    <a:lnTo>
                      <a:pt x="3315" y="1572"/>
                    </a:lnTo>
                    <a:lnTo>
                      <a:pt x="3298" y="1405"/>
                    </a:lnTo>
                    <a:lnTo>
                      <a:pt x="3264" y="1243"/>
                    </a:lnTo>
                    <a:lnTo>
                      <a:pt x="3216" y="1088"/>
                    </a:lnTo>
                    <a:lnTo>
                      <a:pt x="3153" y="939"/>
                    </a:lnTo>
                    <a:lnTo>
                      <a:pt x="3076" y="797"/>
                    </a:lnTo>
                    <a:lnTo>
                      <a:pt x="2987" y="665"/>
                    </a:lnTo>
                    <a:lnTo>
                      <a:pt x="2886" y="542"/>
                    </a:lnTo>
                    <a:lnTo>
                      <a:pt x="2773" y="431"/>
                    </a:lnTo>
                    <a:lnTo>
                      <a:pt x="2650" y="328"/>
                    </a:lnTo>
                    <a:lnTo>
                      <a:pt x="2518" y="239"/>
                    </a:lnTo>
                    <a:lnTo>
                      <a:pt x="2378" y="162"/>
                    </a:lnTo>
                    <a:lnTo>
                      <a:pt x="2228" y="100"/>
                    </a:lnTo>
                    <a:lnTo>
                      <a:pt x="2073" y="52"/>
                    </a:lnTo>
                    <a:lnTo>
                      <a:pt x="1911" y="18"/>
                    </a:lnTo>
                    <a:lnTo>
                      <a:pt x="1744" y="2"/>
                    </a:lnTo>
                    <a:lnTo>
                      <a:pt x="1658" y="0"/>
                    </a:lnTo>
                  </a:path>
                </a:pathLst>
              </a:custGeom>
              <a:solidFill>
                <a:srgbClr val="6CB4B8"/>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14" name="Freeform 587">
                <a:extLst>
                  <a:ext uri="{FF2B5EF4-FFF2-40B4-BE49-F238E27FC236}">
                    <a16:creationId xmlns:a16="http://schemas.microsoft.com/office/drawing/2014/main" id="{61061C24-82B5-F2C0-1D16-32B7A438E441}"/>
                  </a:ext>
                </a:extLst>
              </p:cNvPr>
              <p:cNvSpPr>
                <a:spLocks/>
              </p:cNvSpPr>
              <p:nvPr/>
            </p:nvSpPr>
            <p:spPr bwMode="auto">
              <a:xfrm>
                <a:off x="1611692" y="577500"/>
                <a:ext cx="689438" cy="689438"/>
              </a:xfrm>
              <a:custGeom>
                <a:avLst/>
                <a:gdLst>
                  <a:gd name="T0" fmla="*/ 946 w 1995"/>
                  <a:gd name="T1" fmla="*/ 1993 h 1995"/>
                  <a:gd name="T2" fmla="*/ 748 w 1995"/>
                  <a:gd name="T3" fmla="*/ 1964 h 1995"/>
                  <a:gd name="T4" fmla="*/ 565 w 1995"/>
                  <a:gd name="T5" fmla="*/ 1898 h 1995"/>
                  <a:gd name="T6" fmla="*/ 401 w 1995"/>
                  <a:gd name="T7" fmla="*/ 1798 h 1995"/>
                  <a:gd name="T8" fmla="*/ 259 w 1995"/>
                  <a:gd name="T9" fmla="*/ 1668 h 1995"/>
                  <a:gd name="T10" fmla="*/ 145 w 1995"/>
                  <a:gd name="T11" fmla="*/ 1515 h 1995"/>
                  <a:gd name="T12" fmla="*/ 61 w 1995"/>
                  <a:gd name="T13" fmla="*/ 1340 h 1995"/>
                  <a:gd name="T14" fmla="*/ 12 w 1995"/>
                  <a:gd name="T15" fmla="*/ 1150 h 1995"/>
                  <a:gd name="T16" fmla="*/ 0 w 1995"/>
                  <a:gd name="T17" fmla="*/ 998 h 1995"/>
                  <a:gd name="T18" fmla="*/ 12 w 1995"/>
                  <a:gd name="T19" fmla="*/ 846 h 1995"/>
                  <a:gd name="T20" fmla="*/ 61 w 1995"/>
                  <a:gd name="T21" fmla="*/ 655 h 1995"/>
                  <a:gd name="T22" fmla="*/ 145 w 1995"/>
                  <a:gd name="T23" fmla="*/ 481 h 1995"/>
                  <a:gd name="T24" fmla="*/ 259 w 1995"/>
                  <a:gd name="T25" fmla="*/ 327 h 1995"/>
                  <a:gd name="T26" fmla="*/ 401 w 1995"/>
                  <a:gd name="T27" fmla="*/ 198 h 1995"/>
                  <a:gd name="T28" fmla="*/ 565 w 1995"/>
                  <a:gd name="T29" fmla="*/ 98 h 1995"/>
                  <a:gd name="T30" fmla="*/ 748 w 1995"/>
                  <a:gd name="T31" fmla="*/ 31 h 1995"/>
                  <a:gd name="T32" fmla="*/ 946 w 1995"/>
                  <a:gd name="T33" fmla="*/ 1 h 1995"/>
                  <a:gd name="T34" fmla="*/ 1049 w 1995"/>
                  <a:gd name="T35" fmla="*/ 1 h 1995"/>
                  <a:gd name="T36" fmla="*/ 1247 w 1995"/>
                  <a:gd name="T37" fmla="*/ 31 h 1995"/>
                  <a:gd name="T38" fmla="*/ 1431 w 1995"/>
                  <a:gd name="T39" fmla="*/ 98 h 1995"/>
                  <a:gd name="T40" fmla="*/ 1594 w 1995"/>
                  <a:gd name="T41" fmla="*/ 198 h 1995"/>
                  <a:gd name="T42" fmla="*/ 1737 w 1995"/>
                  <a:gd name="T43" fmla="*/ 327 h 1995"/>
                  <a:gd name="T44" fmla="*/ 1851 w 1995"/>
                  <a:gd name="T45" fmla="*/ 481 h 1995"/>
                  <a:gd name="T46" fmla="*/ 1935 w 1995"/>
                  <a:gd name="T47" fmla="*/ 655 h 1995"/>
                  <a:gd name="T48" fmla="*/ 1985 w 1995"/>
                  <a:gd name="T49" fmla="*/ 846 h 1995"/>
                  <a:gd name="T50" fmla="*/ 1995 w 1995"/>
                  <a:gd name="T51" fmla="*/ 998 h 1995"/>
                  <a:gd name="T52" fmla="*/ 1985 w 1995"/>
                  <a:gd name="T53" fmla="*/ 1150 h 1995"/>
                  <a:gd name="T54" fmla="*/ 1935 w 1995"/>
                  <a:gd name="T55" fmla="*/ 1340 h 1995"/>
                  <a:gd name="T56" fmla="*/ 1851 w 1995"/>
                  <a:gd name="T57" fmla="*/ 1515 h 1995"/>
                  <a:gd name="T58" fmla="*/ 1737 w 1995"/>
                  <a:gd name="T59" fmla="*/ 1668 h 1995"/>
                  <a:gd name="T60" fmla="*/ 1594 w 1995"/>
                  <a:gd name="T61" fmla="*/ 1798 h 1995"/>
                  <a:gd name="T62" fmla="*/ 1431 w 1995"/>
                  <a:gd name="T63" fmla="*/ 1898 h 1995"/>
                  <a:gd name="T64" fmla="*/ 1247 w 1995"/>
                  <a:gd name="T65" fmla="*/ 1964 h 1995"/>
                  <a:gd name="T66" fmla="*/ 1049 w 1995"/>
                  <a:gd name="T67" fmla="*/ 1993 h 19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995" h="1995">
                    <a:moveTo>
                      <a:pt x="998" y="1995"/>
                    </a:moveTo>
                    <a:lnTo>
                      <a:pt x="946" y="1993"/>
                    </a:lnTo>
                    <a:lnTo>
                      <a:pt x="847" y="1984"/>
                    </a:lnTo>
                    <a:lnTo>
                      <a:pt x="748" y="1964"/>
                    </a:lnTo>
                    <a:lnTo>
                      <a:pt x="655" y="1935"/>
                    </a:lnTo>
                    <a:lnTo>
                      <a:pt x="565" y="1898"/>
                    </a:lnTo>
                    <a:lnTo>
                      <a:pt x="481" y="1851"/>
                    </a:lnTo>
                    <a:lnTo>
                      <a:pt x="401" y="1798"/>
                    </a:lnTo>
                    <a:lnTo>
                      <a:pt x="327" y="1735"/>
                    </a:lnTo>
                    <a:lnTo>
                      <a:pt x="259" y="1668"/>
                    </a:lnTo>
                    <a:lnTo>
                      <a:pt x="198" y="1594"/>
                    </a:lnTo>
                    <a:lnTo>
                      <a:pt x="145" y="1515"/>
                    </a:lnTo>
                    <a:lnTo>
                      <a:pt x="99" y="1430"/>
                    </a:lnTo>
                    <a:lnTo>
                      <a:pt x="61" y="1340"/>
                    </a:lnTo>
                    <a:lnTo>
                      <a:pt x="31" y="1247"/>
                    </a:lnTo>
                    <a:lnTo>
                      <a:pt x="12" y="1150"/>
                    </a:lnTo>
                    <a:lnTo>
                      <a:pt x="1" y="1049"/>
                    </a:lnTo>
                    <a:lnTo>
                      <a:pt x="0" y="998"/>
                    </a:lnTo>
                    <a:lnTo>
                      <a:pt x="1" y="946"/>
                    </a:lnTo>
                    <a:lnTo>
                      <a:pt x="12" y="846"/>
                    </a:lnTo>
                    <a:lnTo>
                      <a:pt x="31" y="748"/>
                    </a:lnTo>
                    <a:lnTo>
                      <a:pt x="61" y="655"/>
                    </a:lnTo>
                    <a:lnTo>
                      <a:pt x="99" y="565"/>
                    </a:lnTo>
                    <a:lnTo>
                      <a:pt x="145" y="481"/>
                    </a:lnTo>
                    <a:lnTo>
                      <a:pt x="198" y="400"/>
                    </a:lnTo>
                    <a:lnTo>
                      <a:pt x="259" y="327"/>
                    </a:lnTo>
                    <a:lnTo>
                      <a:pt x="327" y="259"/>
                    </a:lnTo>
                    <a:lnTo>
                      <a:pt x="401" y="198"/>
                    </a:lnTo>
                    <a:lnTo>
                      <a:pt x="481" y="145"/>
                    </a:lnTo>
                    <a:lnTo>
                      <a:pt x="565" y="98"/>
                    </a:lnTo>
                    <a:lnTo>
                      <a:pt x="655" y="61"/>
                    </a:lnTo>
                    <a:lnTo>
                      <a:pt x="748" y="31"/>
                    </a:lnTo>
                    <a:lnTo>
                      <a:pt x="847" y="12"/>
                    </a:lnTo>
                    <a:lnTo>
                      <a:pt x="946" y="1"/>
                    </a:lnTo>
                    <a:lnTo>
                      <a:pt x="998" y="0"/>
                    </a:lnTo>
                    <a:lnTo>
                      <a:pt x="1049" y="1"/>
                    </a:lnTo>
                    <a:lnTo>
                      <a:pt x="1150" y="12"/>
                    </a:lnTo>
                    <a:lnTo>
                      <a:pt x="1247" y="31"/>
                    </a:lnTo>
                    <a:lnTo>
                      <a:pt x="1340" y="61"/>
                    </a:lnTo>
                    <a:lnTo>
                      <a:pt x="1431" y="98"/>
                    </a:lnTo>
                    <a:lnTo>
                      <a:pt x="1515" y="145"/>
                    </a:lnTo>
                    <a:lnTo>
                      <a:pt x="1594" y="198"/>
                    </a:lnTo>
                    <a:lnTo>
                      <a:pt x="1668" y="259"/>
                    </a:lnTo>
                    <a:lnTo>
                      <a:pt x="1737" y="327"/>
                    </a:lnTo>
                    <a:lnTo>
                      <a:pt x="1798" y="400"/>
                    </a:lnTo>
                    <a:lnTo>
                      <a:pt x="1851" y="481"/>
                    </a:lnTo>
                    <a:lnTo>
                      <a:pt x="1898" y="565"/>
                    </a:lnTo>
                    <a:lnTo>
                      <a:pt x="1935" y="655"/>
                    </a:lnTo>
                    <a:lnTo>
                      <a:pt x="1964" y="748"/>
                    </a:lnTo>
                    <a:lnTo>
                      <a:pt x="1985" y="846"/>
                    </a:lnTo>
                    <a:lnTo>
                      <a:pt x="1995" y="946"/>
                    </a:lnTo>
                    <a:lnTo>
                      <a:pt x="1995" y="998"/>
                    </a:lnTo>
                    <a:lnTo>
                      <a:pt x="1995" y="1049"/>
                    </a:lnTo>
                    <a:lnTo>
                      <a:pt x="1985" y="1150"/>
                    </a:lnTo>
                    <a:lnTo>
                      <a:pt x="1964" y="1247"/>
                    </a:lnTo>
                    <a:lnTo>
                      <a:pt x="1935" y="1340"/>
                    </a:lnTo>
                    <a:lnTo>
                      <a:pt x="1898" y="1430"/>
                    </a:lnTo>
                    <a:lnTo>
                      <a:pt x="1851" y="1515"/>
                    </a:lnTo>
                    <a:lnTo>
                      <a:pt x="1798" y="1594"/>
                    </a:lnTo>
                    <a:lnTo>
                      <a:pt x="1737" y="1668"/>
                    </a:lnTo>
                    <a:lnTo>
                      <a:pt x="1668" y="1735"/>
                    </a:lnTo>
                    <a:lnTo>
                      <a:pt x="1594" y="1798"/>
                    </a:lnTo>
                    <a:lnTo>
                      <a:pt x="1515" y="1851"/>
                    </a:lnTo>
                    <a:lnTo>
                      <a:pt x="1431" y="1898"/>
                    </a:lnTo>
                    <a:lnTo>
                      <a:pt x="1340" y="1935"/>
                    </a:lnTo>
                    <a:lnTo>
                      <a:pt x="1247" y="1964"/>
                    </a:lnTo>
                    <a:lnTo>
                      <a:pt x="1150" y="1984"/>
                    </a:lnTo>
                    <a:lnTo>
                      <a:pt x="1049" y="1993"/>
                    </a:lnTo>
                    <a:lnTo>
                      <a:pt x="998" y="1995"/>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5" name="Freeform 589">
                <a:extLst>
                  <a:ext uri="{FF2B5EF4-FFF2-40B4-BE49-F238E27FC236}">
                    <a16:creationId xmlns:a16="http://schemas.microsoft.com/office/drawing/2014/main" id="{6BD9DDDD-7BBF-3A3F-38DF-F80A95E685B8}"/>
                  </a:ext>
                </a:extLst>
              </p:cNvPr>
              <p:cNvSpPr>
                <a:spLocks/>
              </p:cNvSpPr>
              <p:nvPr/>
            </p:nvSpPr>
            <p:spPr bwMode="auto">
              <a:xfrm>
                <a:off x="2255535" y="927055"/>
                <a:ext cx="160270" cy="392385"/>
              </a:xfrm>
              <a:custGeom>
                <a:avLst/>
                <a:gdLst>
                  <a:gd name="T0" fmla="*/ 462 w 462"/>
                  <a:gd name="T1" fmla="*/ 981 h 1135"/>
                  <a:gd name="T2" fmla="*/ 460 w 462"/>
                  <a:gd name="T3" fmla="*/ 985 h 1135"/>
                  <a:gd name="T4" fmla="*/ 457 w 462"/>
                  <a:gd name="T5" fmla="*/ 989 h 1135"/>
                  <a:gd name="T6" fmla="*/ 443 w 462"/>
                  <a:gd name="T7" fmla="*/ 1007 h 1135"/>
                  <a:gd name="T8" fmla="*/ 427 w 462"/>
                  <a:gd name="T9" fmla="*/ 1025 h 1135"/>
                  <a:gd name="T10" fmla="*/ 418 w 462"/>
                  <a:gd name="T11" fmla="*/ 1037 h 1135"/>
                  <a:gd name="T12" fmla="*/ 409 w 462"/>
                  <a:gd name="T13" fmla="*/ 1048 h 1135"/>
                  <a:gd name="T14" fmla="*/ 408 w 462"/>
                  <a:gd name="T15" fmla="*/ 1050 h 1135"/>
                  <a:gd name="T16" fmla="*/ 408 w 462"/>
                  <a:gd name="T17" fmla="*/ 1050 h 1135"/>
                  <a:gd name="T18" fmla="*/ 396 w 462"/>
                  <a:gd name="T19" fmla="*/ 1064 h 1135"/>
                  <a:gd name="T20" fmla="*/ 383 w 462"/>
                  <a:gd name="T21" fmla="*/ 1078 h 1135"/>
                  <a:gd name="T22" fmla="*/ 369 w 462"/>
                  <a:gd name="T23" fmla="*/ 1095 h 1135"/>
                  <a:gd name="T24" fmla="*/ 355 w 462"/>
                  <a:gd name="T25" fmla="*/ 1110 h 1135"/>
                  <a:gd name="T26" fmla="*/ 343 w 462"/>
                  <a:gd name="T27" fmla="*/ 1123 h 1135"/>
                  <a:gd name="T28" fmla="*/ 332 w 462"/>
                  <a:gd name="T29" fmla="*/ 1135 h 1135"/>
                  <a:gd name="T30" fmla="*/ 276 w 462"/>
                  <a:gd name="T31" fmla="*/ 1062 h 1135"/>
                  <a:gd name="T32" fmla="*/ 177 w 462"/>
                  <a:gd name="T33" fmla="*/ 908 h 1135"/>
                  <a:gd name="T34" fmla="*/ 94 w 462"/>
                  <a:gd name="T35" fmla="*/ 745 h 1135"/>
                  <a:gd name="T36" fmla="*/ 27 w 462"/>
                  <a:gd name="T37" fmla="*/ 573 h 1135"/>
                  <a:gd name="T38" fmla="*/ 0 w 462"/>
                  <a:gd name="T39" fmla="*/ 483 h 1135"/>
                  <a:gd name="T40" fmla="*/ 36 w 462"/>
                  <a:gd name="T41" fmla="*/ 417 h 1135"/>
                  <a:gd name="T42" fmla="*/ 65 w 462"/>
                  <a:gd name="T43" fmla="*/ 348 h 1135"/>
                  <a:gd name="T44" fmla="*/ 68 w 462"/>
                  <a:gd name="T45" fmla="*/ 341 h 1135"/>
                  <a:gd name="T46" fmla="*/ 71 w 462"/>
                  <a:gd name="T47" fmla="*/ 333 h 1135"/>
                  <a:gd name="T48" fmla="*/ 81 w 462"/>
                  <a:gd name="T49" fmla="*/ 303 h 1135"/>
                  <a:gd name="T50" fmla="*/ 90 w 462"/>
                  <a:gd name="T51" fmla="*/ 273 h 1135"/>
                  <a:gd name="T52" fmla="*/ 94 w 462"/>
                  <a:gd name="T53" fmla="*/ 263 h 1135"/>
                  <a:gd name="T54" fmla="*/ 97 w 462"/>
                  <a:gd name="T55" fmla="*/ 252 h 1135"/>
                  <a:gd name="T56" fmla="*/ 100 w 462"/>
                  <a:gd name="T57" fmla="*/ 242 h 1135"/>
                  <a:gd name="T58" fmla="*/ 102 w 462"/>
                  <a:gd name="T59" fmla="*/ 232 h 1135"/>
                  <a:gd name="T60" fmla="*/ 105 w 462"/>
                  <a:gd name="T61" fmla="*/ 223 h 1135"/>
                  <a:gd name="T62" fmla="*/ 106 w 462"/>
                  <a:gd name="T63" fmla="*/ 214 h 1135"/>
                  <a:gd name="T64" fmla="*/ 110 w 462"/>
                  <a:gd name="T65" fmla="*/ 201 h 1135"/>
                  <a:gd name="T66" fmla="*/ 112 w 462"/>
                  <a:gd name="T67" fmla="*/ 189 h 1135"/>
                  <a:gd name="T68" fmla="*/ 112 w 462"/>
                  <a:gd name="T69" fmla="*/ 182 h 1135"/>
                  <a:gd name="T70" fmla="*/ 114 w 462"/>
                  <a:gd name="T71" fmla="*/ 177 h 1135"/>
                  <a:gd name="T72" fmla="*/ 116 w 462"/>
                  <a:gd name="T73" fmla="*/ 166 h 1135"/>
                  <a:gd name="T74" fmla="*/ 119 w 462"/>
                  <a:gd name="T75" fmla="*/ 153 h 1135"/>
                  <a:gd name="T76" fmla="*/ 125 w 462"/>
                  <a:gd name="T77" fmla="*/ 109 h 1135"/>
                  <a:gd name="T78" fmla="*/ 129 w 462"/>
                  <a:gd name="T79" fmla="*/ 64 h 1135"/>
                  <a:gd name="T80" fmla="*/ 131 w 462"/>
                  <a:gd name="T81" fmla="*/ 53 h 1135"/>
                  <a:gd name="T82" fmla="*/ 131 w 462"/>
                  <a:gd name="T83" fmla="*/ 41 h 1135"/>
                  <a:gd name="T84" fmla="*/ 131 w 462"/>
                  <a:gd name="T85" fmla="*/ 39 h 1135"/>
                  <a:gd name="T86" fmla="*/ 131 w 462"/>
                  <a:gd name="T87" fmla="*/ 35 h 1135"/>
                  <a:gd name="T88" fmla="*/ 132 w 462"/>
                  <a:gd name="T89" fmla="*/ 26 h 1135"/>
                  <a:gd name="T90" fmla="*/ 132 w 462"/>
                  <a:gd name="T91" fmla="*/ 17 h 1135"/>
                  <a:gd name="T92" fmla="*/ 132 w 462"/>
                  <a:gd name="T93" fmla="*/ 7 h 1135"/>
                  <a:gd name="T94" fmla="*/ 132 w 462"/>
                  <a:gd name="T95" fmla="*/ 0 h 1135"/>
                  <a:gd name="T96" fmla="*/ 133 w 462"/>
                  <a:gd name="T97" fmla="*/ 68 h 1135"/>
                  <a:gd name="T98" fmla="*/ 145 w 462"/>
                  <a:gd name="T99" fmla="*/ 204 h 1135"/>
                  <a:gd name="T100" fmla="*/ 168 w 462"/>
                  <a:gd name="T101" fmla="*/ 335 h 1135"/>
                  <a:gd name="T102" fmla="*/ 201 w 462"/>
                  <a:gd name="T103" fmla="*/ 464 h 1135"/>
                  <a:gd name="T104" fmla="*/ 243 w 462"/>
                  <a:gd name="T105" fmla="*/ 587 h 1135"/>
                  <a:gd name="T106" fmla="*/ 295 w 462"/>
                  <a:gd name="T107" fmla="*/ 706 h 1135"/>
                  <a:gd name="T108" fmla="*/ 355 w 462"/>
                  <a:gd name="T109" fmla="*/ 820 h 1135"/>
                  <a:gd name="T110" fmla="*/ 425 w 462"/>
                  <a:gd name="T111" fmla="*/ 929 h 1135"/>
                  <a:gd name="T112" fmla="*/ 462 w 462"/>
                  <a:gd name="T113" fmla="*/ 981 h 1135"/>
                  <a:gd name="T114" fmla="*/ 462 w 462"/>
                  <a:gd name="T115" fmla="*/ 981 h 1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62" h="1135">
                    <a:moveTo>
                      <a:pt x="462" y="981"/>
                    </a:moveTo>
                    <a:lnTo>
                      <a:pt x="460" y="985"/>
                    </a:lnTo>
                    <a:lnTo>
                      <a:pt x="457" y="989"/>
                    </a:lnTo>
                    <a:lnTo>
                      <a:pt x="443" y="1007"/>
                    </a:lnTo>
                    <a:lnTo>
                      <a:pt x="427" y="1025"/>
                    </a:lnTo>
                    <a:lnTo>
                      <a:pt x="418" y="1037"/>
                    </a:lnTo>
                    <a:lnTo>
                      <a:pt x="409" y="1048"/>
                    </a:lnTo>
                    <a:lnTo>
                      <a:pt x="408" y="1050"/>
                    </a:lnTo>
                    <a:lnTo>
                      <a:pt x="408" y="1050"/>
                    </a:lnTo>
                    <a:lnTo>
                      <a:pt x="396" y="1064"/>
                    </a:lnTo>
                    <a:lnTo>
                      <a:pt x="383" y="1078"/>
                    </a:lnTo>
                    <a:lnTo>
                      <a:pt x="369" y="1095"/>
                    </a:lnTo>
                    <a:lnTo>
                      <a:pt x="355" y="1110"/>
                    </a:lnTo>
                    <a:lnTo>
                      <a:pt x="343" y="1123"/>
                    </a:lnTo>
                    <a:lnTo>
                      <a:pt x="332" y="1135"/>
                    </a:lnTo>
                    <a:lnTo>
                      <a:pt x="276" y="1062"/>
                    </a:lnTo>
                    <a:lnTo>
                      <a:pt x="177" y="908"/>
                    </a:lnTo>
                    <a:lnTo>
                      <a:pt x="94" y="745"/>
                    </a:lnTo>
                    <a:lnTo>
                      <a:pt x="27" y="573"/>
                    </a:lnTo>
                    <a:lnTo>
                      <a:pt x="0" y="483"/>
                    </a:lnTo>
                    <a:lnTo>
                      <a:pt x="36" y="417"/>
                    </a:lnTo>
                    <a:lnTo>
                      <a:pt x="65" y="348"/>
                    </a:lnTo>
                    <a:lnTo>
                      <a:pt x="68" y="341"/>
                    </a:lnTo>
                    <a:lnTo>
                      <a:pt x="71" y="333"/>
                    </a:lnTo>
                    <a:lnTo>
                      <a:pt x="81" y="303"/>
                    </a:lnTo>
                    <a:lnTo>
                      <a:pt x="90" y="273"/>
                    </a:lnTo>
                    <a:lnTo>
                      <a:pt x="94" y="263"/>
                    </a:lnTo>
                    <a:lnTo>
                      <a:pt x="97" y="252"/>
                    </a:lnTo>
                    <a:lnTo>
                      <a:pt x="100" y="242"/>
                    </a:lnTo>
                    <a:lnTo>
                      <a:pt x="102" y="232"/>
                    </a:lnTo>
                    <a:lnTo>
                      <a:pt x="105" y="223"/>
                    </a:lnTo>
                    <a:lnTo>
                      <a:pt x="106" y="214"/>
                    </a:lnTo>
                    <a:lnTo>
                      <a:pt x="110" y="201"/>
                    </a:lnTo>
                    <a:lnTo>
                      <a:pt x="112" y="189"/>
                    </a:lnTo>
                    <a:lnTo>
                      <a:pt x="112" y="182"/>
                    </a:lnTo>
                    <a:lnTo>
                      <a:pt x="114" y="177"/>
                    </a:lnTo>
                    <a:lnTo>
                      <a:pt x="116" y="166"/>
                    </a:lnTo>
                    <a:lnTo>
                      <a:pt x="119" y="153"/>
                    </a:lnTo>
                    <a:lnTo>
                      <a:pt x="125" y="109"/>
                    </a:lnTo>
                    <a:lnTo>
                      <a:pt x="129" y="64"/>
                    </a:lnTo>
                    <a:lnTo>
                      <a:pt x="131" y="53"/>
                    </a:lnTo>
                    <a:lnTo>
                      <a:pt x="131" y="41"/>
                    </a:lnTo>
                    <a:lnTo>
                      <a:pt x="131" y="39"/>
                    </a:lnTo>
                    <a:lnTo>
                      <a:pt x="131" y="35"/>
                    </a:lnTo>
                    <a:lnTo>
                      <a:pt x="132" y="26"/>
                    </a:lnTo>
                    <a:lnTo>
                      <a:pt x="132" y="17"/>
                    </a:lnTo>
                    <a:lnTo>
                      <a:pt x="132" y="7"/>
                    </a:lnTo>
                    <a:lnTo>
                      <a:pt x="132" y="0"/>
                    </a:lnTo>
                    <a:lnTo>
                      <a:pt x="133" y="68"/>
                    </a:lnTo>
                    <a:lnTo>
                      <a:pt x="145" y="204"/>
                    </a:lnTo>
                    <a:lnTo>
                      <a:pt x="168" y="335"/>
                    </a:lnTo>
                    <a:lnTo>
                      <a:pt x="201" y="464"/>
                    </a:lnTo>
                    <a:lnTo>
                      <a:pt x="243" y="587"/>
                    </a:lnTo>
                    <a:lnTo>
                      <a:pt x="295" y="706"/>
                    </a:lnTo>
                    <a:lnTo>
                      <a:pt x="355" y="820"/>
                    </a:lnTo>
                    <a:lnTo>
                      <a:pt x="425" y="929"/>
                    </a:lnTo>
                    <a:lnTo>
                      <a:pt x="462" y="981"/>
                    </a:lnTo>
                    <a:lnTo>
                      <a:pt x="462" y="981"/>
                    </a:lnTo>
                    <a:close/>
                  </a:path>
                </a:pathLst>
              </a:custGeom>
              <a:solidFill>
                <a:schemeClr val="accent5">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16" name="Freeform 590">
                <a:extLst>
                  <a:ext uri="{FF2B5EF4-FFF2-40B4-BE49-F238E27FC236}">
                    <a16:creationId xmlns:a16="http://schemas.microsoft.com/office/drawing/2014/main" id="{FA297F28-9B9D-5339-985A-1B44392A9950}"/>
                  </a:ext>
                </a:extLst>
              </p:cNvPr>
              <p:cNvSpPr>
                <a:spLocks/>
              </p:cNvSpPr>
              <p:nvPr/>
            </p:nvSpPr>
            <p:spPr bwMode="auto">
              <a:xfrm>
                <a:off x="2255535" y="927055"/>
                <a:ext cx="160270" cy="392385"/>
              </a:xfrm>
              <a:custGeom>
                <a:avLst/>
                <a:gdLst>
                  <a:gd name="T0" fmla="*/ 132 w 462"/>
                  <a:gd name="T1" fmla="*/ 0 h 1135"/>
                  <a:gd name="T2" fmla="*/ 132 w 462"/>
                  <a:gd name="T3" fmla="*/ 7 h 1135"/>
                  <a:gd name="T4" fmla="*/ 132 w 462"/>
                  <a:gd name="T5" fmla="*/ 17 h 1135"/>
                  <a:gd name="T6" fmla="*/ 132 w 462"/>
                  <a:gd name="T7" fmla="*/ 26 h 1135"/>
                  <a:gd name="T8" fmla="*/ 131 w 462"/>
                  <a:gd name="T9" fmla="*/ 35 h 1135"/>
                  <a:gd name="T10" fmla="*/ 131 w 462"/>
                  <a:gd name="T11" fmla="*/ 39 h 1135"/>
                  <a:gd name="T12" fmla="*/ 131 w 462"/>
                  <a:gd name="T13" fmla="*/ 41 h 1135"/>
                  <a:gd name="T14" fmla="*/ 131 w 462"/>
                  <a:gd name="T15" fmla="*/ 53 h 1135"/>
                  <a:gd name="T16" fmla="*/ 129 w 462"/>
                  <a:gd name="T17" fmla="*/ 64 h 1135"/>
                  <a:gd name="T18" fmla="*/ 125 w 462"/>
                  <a:gd name="T19" fmla="*/ 109 h 1135"/>
                  <a:gd name="T20" fmla="*/ 119 w 462"/>
                  <a:gd name="T21" fmla="*/ 153 h 1135"/>
                  <a:gd name="T22" fmla="*/ 116 w 462"/>
                  <a:gd name="T23" fmla="*/ 166 h 1135"/>
                  <a:gd name="T24" fmla="*/ 114 w 462"/>
                  <a:gd name="T25" fmla="*/ 177 h 1135"/>
                  <a:gd name="T26" fmla="*/ 112 w 462"/>
                  <a:gd name="T27" fmla="*/ 182 h 1135"/>
                  <a:gd name="T28" fmla="*/ 112 w 462"/>
                  <a:gd name="T29" fmla="*/ 189 h 1135"/>
                  <a:gd name="T30" fmla="*/ 110 w 462"/>
                  <a:gd name="T31" fmla="*/ 201 h 1135"/>
                  <a:gd name="T32" fmla="*/ 106 w 462"/>
                  <a:gd name="T33" fmla="*/ 214 h 1135"/>
                  <a:gd name="T34" fmla="*/ 105 w 462"/>
                  <a:gd name="T35" fmla="*/ 223 h 1135"/>
                  <a:gd name="T36" fmla="*/ 102 w 462"/>
                  <a:gd name="T37" fmla="*/ 232 h 1135"/>
                  <a:gd name="T38" fmla="*/ 100 w 462"/>
                  <a:gd name="T39" fmla="*/ 242 h 1135"/>
                  <a:gd name="T40" fmla="*/ 97 w 462"/>
                  <a:gd name="T41" fmla="*/ 252 h 1135"/>
                  <a:gd name="T42" fmla="*/ 94 w 462"/>
                  <a:gd name="T43" fmla="*/ 263 h 1135"/>
                  <a:gd name="T44" fmla="*/ 90 w 462"/>
                  <a:gd name="T45" fmla="*/ 273 h 1135"/>
                  <a:gd name="T46" fmla="*/ 81 w 462"/>
                  <a:gd name="T47" fmla="*/ 303 h 1135"/>
                  <a:gd name="T48" fmla="*/ 71 w 462"/>
                  <a:gd name="T49" fmla="*/ 333 h 1135"/>
                  <a:gd name="T50" fmla="*/ 65 w 462"/>
                  <a:gd name="T51" fmla="*/ 348 h 1135"/>
                  <a:gd name="T52" fmla="*/ 36 w 462"/>
                  <a:gd name="T53" fmla="*/ 417 h 1135"/>
                  <a:gd name="T54" fmla="*/ 0 w 462"/>
                  <a:gd name="T55" fmla="*/ 483 h 1135"/>
                  <a:gd name="T56" fmla="*/ 27 w 462"/>
                  <a:gd name="T57" fmla="*/ 573 h 1135"/>
                  <a:gd name="T58" fmla="*/ 94 w 462"/>
                  <a:gd name="T59" fmla="*/ 745 h 1135"/>
                  <a:gd name="T60" fmla="*/ 177 w 462"/>
                  <a:gd name="T61" fmla="*/ 908 h 1135"/>
                  <a:gd name="T62" fmla="*/ 276 w 462"/>
                  <a:gd name="T63" fmla="*/ 1062 h 1135"/>
                  <a:gd name="T64" fmla="*/ 332 w 462"/>
                  <a:gd name="T65" fmla="*/ 1135 h 1135"/>
                  <a:gd name="T66" fmla="*/ 343 w 462"/>
                  <a:gd name="T67" fmla="*/ 1123 h 1135"/>
                  <a:gd name="T68" fmla="*/ 355 w 462"/>
                  <a:gd name="T69" fmla="*/ 1110 h 1135"/>
                  <a:gd name="T70" fmla="*/ 369 w 462"/>
                  <a:gd name="T71" fmla="*/ 1095 h 1135"/>
                  <a:gd name="T72" fmla="*/ 383 w 462"/>
                  <a:gd name="T73" fmla="*/ 1078 h 1135"/>
                  <a:gd name="T74" fmla="*/ 396 w 462"/>
                  <a:gd name="T75" fmla="*/ 1064 h 1135"/>
                  <a:gd name="T76" fmla="*/ 408 w 462"/>
                  <a:gd name="T77" fmla="*/ 1050 h 1135"/>
                  <a:gd name="T78" fmla="*/ 408 w 462"/>
                  <a:gd name="T79" fmla="*/ 1050 h 1135"/>
                  <a:gd name="T80" fmla="*/ 409 w 462"/>
                  <a:gd name="T81" fmla="*/ 1048 h 1135"/>
                  <a:gd name="T82" fmla="*/ 418 w 462"/>
                  <a:gd name="T83" fmla="*/ 1037 h 1135"/>
                  <a:gd name="T84" fmla="*/ 427 w 462"/>
                  <a:gd name="T85" fmla="*/ 1025 h 1135"/>
                  <a:gd name="T86" fmla="*/ 443 w 462"/>
                  <a:gd name="T87" fmla="*/ 1007 h 1135"/>
                  <a:gd name="T88" fmla="*/ 457 w 462"/>
                  <a:gd name="T89" fmla="*/ 989 h 1135"/>
                  <a:gd name="T90" fmla="*/ 460 w 462"/>
                  <a:gd name="T91" fmla="*/ 985 h 1135"/>
                  <a:gd name="T92" fmla="*/ 462 w 462"/>
                  <a:gd name="T93" fmla="*/ 981 h 1135"/>
                  <a:gd name="T94" fmla="*/ 425 w 462"/>
                  <a:gd name="T95" fmla="*/ 929 h 1135"/>
                  <a:gd name="T96" fmla="*/ 355 w 462"/>
                  <a:gd name="T97" fmla="*/ 820 h 1135"/>
                  <a:gd name="T98" fmla="*/ 295 w 462"/>
                  <a:gd name="T99" fmla="*/ 706 h 1135"/>
                  <a:gd name="T100" fmla="*/ 243 w 462"/>
                  <a:gd name="T101" fmla="*/ 587 h 1135"/>
                  <a:gd name="T102" fmla="*/ 201 w 462"/>
                  <a:gd name="T103" fmla="*/ 464 h 1135"/>
                  <a:gd name="T104" fmla="*/ 168 w 462"/>
                  <a:gd name="T105" fmla="*/ 335 h 1135"/>
                  <a:gd name="T106" fmla="*/ 145 w 462"/>
                  <a:gd name="T107" fmla="*/ 204 h 1135"/>
                  <a:gd name="T108" fmla="*/ 133 w 462"/>
                  <a:gd name="T109" fmla="*/ 68 h 1135"/>
                  <a:gd name="T110" fmla="*/ 132 w 462"/>
                  <a:gd name="T111" fmla="*/ 0 h 1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62" h="1135">
                    <a:moveTo>
                      <a:pt x="132" y="0"/>
                    </a:moveTo>
                    <a:lnTo>
                      <a:pt x="132" y="7"/>
                    </a:lnTo>
                    <a:lnTo>
                      <a:pt x="132" y="17"/>
                    </a:lnTo>
                    <a:lnTo>
                      <a:pt x="132" y="26"/>
                    </a:lnTo>
                    <a:lnTo>
                      <a:pt x="131" y="35"/>
                    </a:lnTo>
                    <a:lnTo>
                      <a:pt x="131" y="39"/>
                    </a:lnTo>
                    <a:lnTo>
                      <a:pt x="131" y="41"/>
                    </a:lnTo>
                    <a:lnTo>
                      <a:pt x="131" y="53"/>
                    </a:lnTo>
                    <a:lnTo>
                      <a:pt x="129" y="64"/>
                    </a:lnTo>
                    <a:lnTo>
                      <a:pt x="125" y="109"/>
                    </a:lnTo>
                    <a:lnTo>
                      <a:pt x="119" y="153"/>
                    </a:lnTo>
                    <a:lnTo>
                      <a:pt x="116" y="166"/>
                    </a:lnTo>
                    <a:lnTo>
                      <a:pt x="114" y="177"/>
                    </a:lnTo>
                    <a:lnTo>
                      <a:pt x="112" y="182"/>
                    </a:lnTo>
                    <a:lnTo>
                      <a:pt x="112" y="189"/>
                    </a:lnTo>
                    <a:lnTo>
                      <a:pt x="110" y="201"/>
                    </a:lnTo>
                    <a:lnTo>
                      <a:pt x="106" y="214"/>
                    </a:lnTo>
                    <a:lnTo>
                      <a:pt x="105" y="223"/>
                    </a:lnTo>
                    <a:lnTo>
                      <a:pt x="102" y="232"/>
                    </a:lnTo>
                    <a:lnTo>
                      <a:pt x="100" y="242"/>
                    </a:lnTo>
                    <a:lnTo>
                      <a:pt x="97" y="252"/>
                    </a:lnTo>
                    <a:lnTo>
                      <a:pt x="94" y="263"/>
                    </a:lnTo>
                    <a:lnTo>
                      <a:pt x="90" y="273"/>
                    </a:lnTo>
                    <a:lnTo>
                      <a:pt x="81" y="303"/>
                    </a:lnTo>
                    <a:lnTo>
                      <a:pt x="71" y="333"/>
                    </a:lnTo>
                    <a:lnTo>
                      <a:pt x="65" y="348"/>
                    </a:lnTo>
                    <a:lnTo>
                      <a:pt x="36" y="417"/>
                    </a:lnTo>
                    <a:lnTo>
                      <a:pt x="0" y="483"/>
                    </a:lnTo>
                    <a:lnTo>
                      <a:pt x="27" y="573"/>
                    </a:lnTo>
                    <a:lnTo>
                      <a:pt x="94" y="745"/>
                    </a:lnTo>
                    <a:lnTo>
                      <a:pt x="177" y="908"/>
                    </a:lnTo>
                    <a:lnTo>
                      <a:pt x="276" y="1062"/>
                    </a:lnTo>
                    <a:lnTo>
                      <a:pt x="332" y="1135"/>
                    </a:lnTo>
                    <a:lnTo>
                      <a:pt x="343" y="1123"/>
                    </a:lnTo>
                    <a:lnTo>
                      <a:pt x="355" y="1110"/>
                    </a:lnTo>
                    <a:lnTo>
                      <a:pt x="369" y="1095"/>
                    </a:lnTo>
                    <a:lnTo>
                      <a:pt x="383" y="1078"/>
                    </a:lnTo>
                    <a:lnTo>
                      <a:pt x="396" y="1064"/>
                    </a:lnTo>
                    <a:lnTo>
                      <a:pt x="408" y="1050"/>
                    </a:lnTo>
                    <a:lnTo>
                      <a:pt x="408" y="1050"/>
                    </a:lnTo>
                    <a:lnTo>
                      <a:pt x="409" y="1048"/>
                    </a:lnTo>
                    <a:lnTo>
                      <a:pt x="418" y="1037"/>
                    </a:lnTo>
                    <a:lnTo>
                      <a:pt x="427" y="1025"/>
                    </a:lnTo>
                    <a:lnTo>
                      <a:pt x="443" y="1007"/>
                    </a:lnTo>
                    <a:lnTo>
                      <a:pt x="457" y="989"/>
                    </a:lnTo>
                    <a:lnTo>
                      <a:pt x="460" y="985"/>
                    </a:lnTo>
                    <a:lnTo>
                      <a:pt x="462" y="981"/>
                    </a:lnTo>
                    <a:lnTo>
                      <a:pt x="425" y="929"/>
                    </a:lnTo>
                    <a:lnTo>
                      <a:pt x="355" y="820"/>
                    </a:lnTo>
                    <a:lnTo>
                      <a:pt x="295" y="706"/>
                    </a:lnTo>
                    <a:lnTo>
                      <a:pt x="243" y="587"/>
                    </a:lnTo>
                    <a:lnTo>
                      <a:pt x="201" y="464"/>
                    </a:lnTo>
                    <a:lnTo>
                      <a:pt x="168" y="335"/>
                    </a:lnTo>
                    <a:lnTo>
                      <a:pt x="145" y="204"/>
                    </a:lnTo>
                    <a:lnTo>
                      <a:pt x="133" y="68"/>
                    </a:lnTo>
                    <a:lnTo>
                      <a:pt x="132" y="0"/>
                    </a:lnTo>
                    <a:close/>
                  </a:path>
                </a:pathLst>
              </a:custGeom>
              <a:solidFill>
                <a:srgbClr val="337679"/>
              </a:solidFill>
              <a:ln>
                <a:noFill/>
              </a:ln>
            </p:spPr>
            <p:txBody>
              <a:bodyPr vert="horz" wrap="square" lIns="91440" tIns="45720" rIns="91440" bIns="45720" numCol="1" anchor="t" anchorCtr="0" compatLnSpc="1">
                <a:prstTxWarp prst="textNoShape">
                  <a:avLst/>
                </a:prstTxWarp>
              </a:bodyPr>
              <a:lstStyle/>
              <a:p>
                <a:endParaRPr lang="en-US"/>
              </a:p>
            </p:txBody>
          </p:sp>
          <p:sp>
            <p:nvSpPr>
              <p:cNvPr id="117" name="Freeform: Shape 116">
                <a:extLst>
                  <a:ext uri="{FF2B5EF4-FFF2-40B4-BE49-F238E27FC236}">
                    <a16:creationId xmlns:a16="http://schemas.microsoft.com/office/drawing/2014/main" id="{D3172BB1-1249-50F7-A842-12BBE02C5A45}"/>
                  </a:ext>
                </a:extLst>
              </p:cNvPr>
              <p:cNvSpPr>
                <a:spLocks/>
              </p:cNvSpPr>
              <p:nvPr/>
            </p:nvSpPr>
            <p:spPr bwMode="auto">
              <a:xfrm>
                <a:off x="2301130" y="922909"/>
                <a:ext cx="3941813" cy="571998"/>
              </a:xfrm>
              <a:custGeom>
                <a:avLst/>
                <a:gdLst>
                  <a:gd name="connsiteX0" fmla="*/ 0 w 3941813"/>
                  <a:gd name="connsiteY0" fmla="*/ 0 h 571998"/>
                  <a:gd name="connsiteX1" fmla="*/ 228336 w 3941813"/>
                  <a:gd name="connsiteY1" fmla="*/ 0 h 571998"/>
                  <a:gd name="connsiteX2" fmla="*/ 228336 w 3941813"/>
                  <a:gd name="connsiteY2" fmla="*/ 1035 h 571998"/>
                  <a:gd name="connsiteX3" fmla="*/ 228336 w 3941813"/>
                  <a:gd name="connsiteY3" fmla="*/ 2070 h 571998"/>
                  <a:gd name="connsiteX4" fmla="*/ 228336 w 3941813"/>
                  <a:gd name="connsiteY4" fmla="*/ 3450 h 571998"/>
                  <a:gd name="connsiteX5" fmla="*/ 228336 w 3941813"/>
                  <a:gd name="connsiteY5" fmla="*/ 4485 h 571998"/>
                  <a:gd name="connsiteX6" fmla="*/ 228336 w 3941813"/>
                  <a:gd name="connsiteY6" fmla="*/ 6555 h 571998"/>
                  <a:gd name="connsiteX7" fmla="*/ 228336 w 3941813"/>
                  <a:gd name="connsiteY7" fmla="*/ 8625 h 571998"/>
                  <a:gd name="connsiteX8" fmla="*/ 228336 w 3941813"/>
                  <a:gd name="connsiteY8" fmla="*/ 13110 h 571998"/>
                  <a:gd name="connsiteX9" fmla="*/ 228681 w 3941813"/>
                  <a:gd name="connsiteY9" fmla="*/ 17595 h 571998"/>
                  <a:gd name="connsiteX10" fmla="*/ 228681 w 3941813"/>
                  <a:gd name="connsiteY10" fmla="*/ 21045 h 571998"/>
                  <a:gd name="connsiteX11" fmla="*/ 229372 w 3941813"/>
                  <a:gd name="connsiteY11" fmla="*/ 24495 h 571998"/>
                  <a:gd name="connsiteX12" fmla="*/ 229561 w 3941813"/>
                  <a:gd name="connsiteY12" fmla="*/ 29949 h 571998"/>
                  <a:gd name="connsiteX13" fmla="*/ 230860 w 3941813"/>
                  <a:gd name="connsiteY13" fmla="*/ 43059 h 571998"/>
                  <a:gd name="connsiteX14" fmla="*/ 231099 w 3941813"/>
                  <a:gd name="connsiteY14" fmla="*/ 44849 h 571998"/>
                  <a:gd name="connsiteX15" fmla="*/ 231445 w 3941813"/>
                  <a:gd name="connsiteY15" fmla="*/ 47954 h 571998"/>
                  <a:gd name="connsiteX16" fmla="*/ 231790 w 3941813"/>
                  <a:gd name="connsiteY16" fmla="*/ 51059 h 571998"/>
                  <a:gd name="connsiteX17" fmla="*/ 232439 w 3941813"/>
                  <a:gd name="connsiteY17" fmla="*/ 55431 h 571998"/>
                  <a:gd name="connsiteX18" fmla="*/ 237460 w 3941813"/>
                  <a:gd name="connsiteY18" fmla="*/ 78594 h 571998"/>
                  <a:gd name="connsiteX19" fmla="*/ 239935 w 3941813"/>
                  <a:gd name="connsiteY19" fmla="*/ 88754 h 571998"/>
                  <a:gd name="connsiteX20" fmla="*/ 249062 w 3941813"/>
                  <a:gd name="connsiteY20" fmla="*/ 117988 h 571998"/>
                  <a:gd name="connsiteX21" fmla="*/ 258766 w 3941813"/>
                  <a:gd name="connsiteY21" fmla="*/ 141560 h 571998"/>
                  <a:gd name="connsiteX22" fmla="*/ 260462 w 3941813"/>
                  <a:gd name="connsiteY22" fmla="*/ 145242 h 571998"/>
                  <a:gd name="connsiteX23" fmla="*/ 261844 w 3941813"/>
                  <a:gd name="connsiteY23" fmla="*/ 148347 h 571998"/>
                  <a:gd name="connsiteX24" fmla="*/ 263571 w 3941813"/>
                  <a:gd name="connsiteY24" fmla="*/ 152142 h 571998"/>
                  <a:gd name="connsiteX25" fmla="*/ 265643 w 3941813"/>
                  <a:gd name="connsiteY25" fmla="*/ 155592 h 571998"/>
                  <a:gd name="connsiteX26" fmla="*/ 267371 w 3941813"/>
                  <a:gd name="connsiteY26" fmla="*/ 158697 h 571998"/>
                  <a:gd name="connsiteX27" fmla="*/ 269060 w 3941813"/>
                  <a:gd name="connsiteY27" fmla="*/ 162072 h 571998"/>
                  <a:gd name="connsiteX28" fmla="*/ 276558 w 3941813"/>
                  <a:gd name="connsiteY28" fmla="*/ 175613 h 571998"/>
                  <a:gd name="connsiteX29" fmla="*/ 277043 w 3941813"/>
                  <a:gd name="connsiteY29" fmla="*/ 176291 h 571998"/>
                  <a:gd name="connsiteX30" fmla="*/ 278368 w 3941813"/>
                  <a:gd name="connsiteY30" fmla="*/ 178791 h 571998"/>
                  <a:gd name="connsiteX31" fmla="*/ 295536 w 3941813"/>
                  <a:gd name="connsiteY31" fmla="*/ 204348 h 571998"/>
                  <a:gd name="connsiteX32" fmla="*/ 296042 w 3941813"/>
                  <a:gd name="connsiteY32" fmla="*/ 204926 h 571998"/>
                  <a:gd name="connsiteX33" fmla="*/ 298303 w 3941813"/>
                  <a:gd name="connsiteY33" fmla="*/ 207936 h 571998"/>
                  <a:gd name="connsiteX34" fmla="*/ 316635 w 3941813"/>
                  <a:gd name="connsiteY34" fmla="*/ 230146 h 571998"/>
                  <a:gd name="connsiteX35" fmla="*/ 318158 w 3941813"/>
                  <a:gd name="connsiteY35" fmla="*/ 231823 h 571998"/>
                  <a:gd name="connsiteX36" fmla="*/ 341295 w 3941813"/>
                  <a:gd name="connsiteY36" fmla="*/ 254260 h 571998"/>
                  <a:gd name="connsiteX37" fmla="*/ 364855 w 3941813"/>
                  <a:gd name="connsiteY37" fmla="*/ 274566 h 571998"/>
                  <a:gd name="connsiteX38" fmla="*/ 383255 w 3941813"/>
                  <a:gd name="connsiteY38" fmla="*/ 287072 h 571998"/>
                  <a:gd name="connsiteX39" fmla="*/ 390494 w 3941813"/>
                  <a:gd name="connsiteY39" fmla="*/ 291862 h 571998"/>
                  <a:gd name="connsiteX40" fmla="*/ 396550 w 3941813"/>
                  <a:gd name="connsiteY40" fmla="*/ 295622 h 571998"/>
                  <a:gd name="connsiteX41" fmla="*/ 409034 w 3941813"/>
                  <a:gd name="connsiteY41" fmla="*/ 302598 h 571998"/>
                  <a:gd name="connsiteX42" fmla="*/ 419364 w 3941813"/>
                  <a:gd name="connsiteY42" fmla="*/ 308079 h 571998"/>
                  <a:gd name="connsiteX43" fmla="*/ 431109 w 3941813"/>
                  <a:gd name="connsiteY43" fmla="*/ 313598 h 571998"/>
                  <a:gd name="connsiteX44" fmla="*/ 433413 w 3941813"/>
                  <a:gd name="connsiteY44" fmla="*/ 314749 h 571998"/>
                  <a:gd name="connsiteX45" fmla="*/ 445124 w 3941813"/>
                  <a:gd name="connsiteY45" fmla="*/ 319611 h 571998"/>
                  <a:gd name="connsiteX46" fmla="*/ 450799 w 3941813"/>
                  <a:gd name="connsiteY46" fmla="*/ 321878 h 571998"/>
                  <a:gd name="connsiteX47" fmla="*/ 462312 w 3941813"/>
                  <a:gd name="connsiteY47" fmla="*/ 325820 h 571998"/>
                  <a:gd name="connsiteX48" fmla="*/ 480775 w 3941813"/>
                  <a:gd name="connsiteY48" fmla="*/ 331449 h 571998"/>
                  <a:gd name="connsiteX49" fmla="*/ 490525 w 3941813"/>
                  <a:gd name="connsiteY49" fmla="*/ 333953 h 571998"/>
                  <a:gd name="connsiteX50" fmla="*/ 499752 w 3941813"/>
                  <a:gd name="connsiteY50" fmla="*/ 335946 h 571998"/>
                  <a:gd name="connsiteX51" fmla="*/ 520232 w 3941813"/>
                  <a:gd name="connsiteY51" fmla="*/ 340163 h 571998"/>
                  <a:gd name="connsiteX52" fmla="*/ 554124 w 3941813"/>
                  <a:gd name="connsiteY52" fmla="*/ 343209 h 571998"/>
                  <a:gd name="connsiteX53" fmla="*/ 555122 w 3941813"/>
                  <a:gd name="connsiteY53" fmla="*/ 343268 h 571998"/>
                  <a:gd name="connsiteX54" fmla="*/ 555467 w 3941813"/>
                  <a:gd name="connsiteY54" fmla="*/ 343294 h 571998"/>
                  <a:gd name="connsiteX55" fmla="*/ 572739 w 3941813"/>
                  <a:gd name="connsiteY55" fmla="*/ 343958 h 571998"/>
                  <a:gd name="connsiteX56" fmla="*/ 3862707 w 3941813"/>
                  <a:gd name="connsiteY56" fmla="*/ 343958 h 571998"/>
                  <a:gd name="connsiteX57" fmla="*/ 3941813 w 3941813"/>
                  <a:gd name="connsiteY57" fmla="*/ 343958 h 571998"/>
                  <a:gd name="connsiteX58" fmla="*/ 3941813 w 3941813"/>
                  <a:gd name="connsiteY58" fmla="*/ 388462 h 571998"/>
                  <a:gd name="connsiteX59" fmla="*/ 3940777 w 3941813"/>
                  <a:gd name="connsiteY59" fmla="*/ 407437 h 571998"/>
                  <a:gd name="connsiteX60" fmla="*/ 3933868 w 3941813"/>
                  <a:gd name="connsiteY60" fmla="*/ 442971 h 571998"/>
                  <a:gd name="connsiteX61" fmla="*/ 3920050 w 3941813"/>
                  <a:gd name="connsiteY61" fmla="*/ 476090 h 571998"/>
                  <a:gd name="connsiteX62" fmla="*/ 3900015 w 3941813"/>
                  <a:gd name="connsiteY62" fmla="*/ 505415 h 571998"/>
                  <a:gd name="connsiteX63" fmla="*/ 3875143 w 3941813"/>
                  <a:gd name="connsiteY63" fmla="*/ 530254 h 571998"/>
                  <a:gd name="connsiteX64" fmla="*/ 3846126 w 3941813"/>
                  <a:gd name="connsiteY64" fmla="*/ 549919 h 571998"/>
                  <a:gd name="connsiteX65" fmla="*/ 3812964 w 3941813"/>
                  <a:gd name="connsiteY65" fmla="*/ 563718 h 571998"/>
                  <a:gd name="connsiteX66" fmla="*/ 3777038 w 3941813"/>
                  <a:gd name="connsiteY66" fmla="*/ 570963 h 571998"/>
                  <a:gd name="connsiteX67" fmla="*/ 3758385 w 3941813"/>
                  <a:gd name="connsiteY67" fmla="*/ 571998 h 571998"/>
                  <a:gd name="connsiteX68" fmla="*/ 572739 w 3941813"/>
                  <a:gd name="connsiteY68" fmla="*/ 571998 h 571998"/>
                  <a:gd name="connsiteX69" fmla="*/ 543032 w 3941813"/>
                  <a:gd name="connsiteY69" fmla="*/ 571308 h 571998"/>
                  <a:gd name="connsiteX70" fmla="*/ 485343 w 3941813"/>
                  <a:gd name="connsiteY70" fmla="*/ 565788 h 571998"/>
                  <a:gd name="connsiteX71" fmla="*/ 429382 w 3941813"/>
                  <a:gd name="connsiteY71" fmla="*/ 554059 h 571998"/>
                  <a:gd name="connsiteX72" fmla="*/ 375493 w 3941813"/>
                  <a:gd name="connsiteY72" fmla="*/ 537499 h 571998"/>
                  <a:gd name="connsiteX73" fmla="*/ 324023 w 3941813"/>
                  <a:gd name="connsiteY73" fmla="*/ 515419 h 571998"/>
                  <a:gd name="connsiteX74" fmla="*/ 275661 w 3941813"/>
                  <a:gd name="connsiteY74" fmla="*/ 489200 h 571998"/>
                  <a:gd name="connsiteX75" fmla="*/ 229718 w 3941813"/>
                  <a:gd name="connsiteY75" fmla="*/ 458495 h 571998"/>
                  <a:gd name="connsiteX76" fmla="*/ 187574 w 3941813"/>
                  <a:gd name="connsiteY76" fmla="*/ 423306 h 571998"/>
                  <a:gd name="connsiteX77" fmla="*/ 148539 w 3941813"/>
                  <a:gd name="connsiteY77" fmla="*/ 384667 h 571998"/>
                  <a:gd name="connsiteX78" fmla="*/ 113650 w 3941813"/>
                  <a:gd name="connsiteY78" fmla="*/ 342233 h 571998"/>
                  <a:gd name="connsiteX79" fmla="*/ 82906 w 3941813"/>
                  <a:gd name="connsiteY79" fmla="*/ 296349 h 571998"/>
                  <a:gd name="connsiteX80" fmla="*/ 56307 w 3941813"/>
                  <a:gd name="connsiteY80" fmla="*/ 248050 h 571998"/>
                  <a:gd name="connsiteX81" fmla="*/ 34544 w 3941813"/>
                  <a:gd name="connsiteY81" fmla="*/ 196646 h 571998"/>
                  <a:gd name="connsiteX82" fmla="*/ 17963 w 3941813"/>
                  <a:gd name="connsiteY82" fmla="*/ 143172 h 571998"/>
                  <a:gd name="connsiteX83" fmla="*/ 6218 w 3941813"/>
                  <a:gd name="connsiteY83" fmla="*/ 87283 h 571998"/>
                  <a:gd name="connsiteX84" fmla="*/ 346 w 3941813"/>
                  <a:gd name="connsiteY84" fmla="*/ 29669 h 571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3941813" h="571998">
                    <a:moveTo>
                      <a:pt x="0" y="0"/>
                    </a:moveTo>
                    <a:lnTo>
                      <a:pt x="228336" y="0"/>
                    </a:lnTo>
                    <a:lnTo>
                      <a:pt x="228336" y="1035"/>
                    </a:lnTo>
                    <a:lnTo>
                      <a:pt x="228336" y="2070"/>
                    </a:lnTo>
                    <a:lnTo>
                      <a:pt x="228336" y="3450"/>
                    </a:lnTo>
                    <a:lnTo>
                      <a:pt x="228336" y="4485"/>
                    </a:lnTo>
                    <a:lnTo>
                      <a:pt x="228336" y="6555"/>
                    </a:lnTo>
                    <a:lnTo>
                      <a:pt x="228336" y="8625"/>
                    </a:lnTo>
                    <a:lnTo>
                      <a:pt x="228336" y="13110"/>
                    </a:lnTo>
                    <a:lnTo>
                      <a:pt x="228681" y="17595"/>
                    </a:lnTo>
                    <a:lnTo>
                      <a:pt x="228681" y="21045"/>
                    </a:lnTo>
                    <a:lnTo>
                      <a:pt x="229372" y="24495"/>
                    </a:lnTo>
                    <a:lnTo>
                      <a:pt x="229561" y="29949"/>
                    </a:lnTo>
                    <a:lnTo>
                      <a:pt x="230860" y="43059"/>
                    </a:lnTo>
                    <a:lnTo>
                      <a:pt x="231099" y="44849"/>
                    </a:lnTo>
                    <a:lnTo>
                      <a:pt x="231445" y="47954"/>
                    </a:lnTo>
                    <a:lnTo>
                      <a:pt x="231790" y="51059"/>
                    </a:lnTo>
                    <a:lnTo>
                      <a:pt x="232439" y="55431"/>
                    </a:lnTo>
                    <a:lnTo>
                      <a:pt x="237460" y="78594"/>
                    </a:lnTo>
                    <a:lnTo>
                      <a:pt x="239935" y="88754"/>
                    </a:lnTo>
                    <a:lnTo>
                      <a:pt x="249062" y="117988"/>
                    </a:lnTo>
                    <a:lnTo>
                      <a:pt x="258766" y="141560"/>
                    </a:lnTo>
                    <a:lnTo>
                      <a:pt x="260462" y="145242"/>
                    </a:lnTo>
                    <a:lnTo>
                      <a:pt x="261844" y="148347"/>
                    </a:lnTo>
                    <a:lnTo>
                      <a:pt x="263571" y="152142"/>
                    </a:lnTo>
                    <a:lnTo>
                      <a:pt x="265643" y="155592"/>
                    </a:lnTo>
                    <a:lnTo>
                      <a:pt x="267371" y="158697"/>
                    </a:lnTo>
                    <a:lnTo>
                      <a:pt x="269060" y="162072"/>
                    </a:lnTo>
                    <a:lnTo>
                      <a:pt x="276558" y="175613"/>
                    </a:lnTo>
                    <a:lnTo>
                      <a:pt x="277043" y="176291"/>
                    </a:lnTo>
                    <a:lnTo>
                      <a:pt x="278368" y="178791"/>
                    </a:lnTo>
                    <a:lnTo>
                      <a:pt x="295536" y="204348"/>
                    </a:lnTo>
                    <a:lnTo>
                      <a:pt x="296042" y="204926"/>
                    </a:lnTo>
                    <a:lnTo>
                      <a:pt x="298303" y="207936"/>
                    </a:lnTo>
                    <a:lnTo>
                      <a:pt x="316635" y="230146"/>
                    </a:lnTo>
                    <a:lnTo>
                      <a:pt x="318158" y="231823"/>
                    </a:lnTo>
                    <a:lnTo>
                      <a:pt x="341295" y="254260"/>
                    </a:lnTo>
                    <a:lnTo>
                      <a:pt x="364855" y="274566"/>
                    </a:lnTo>
                    <a:lnTo>
                      <a:pt x="383255" y="287072"/>
                    </a:lnTo>
                    <a:lnTo>
                      <a:pt x="390494" y="291862"/>
                    </a:lnTo>
                    <a:lnTo>
                      <a:pt x="396550" y="295622"/>
                    </a:lnTo>
                    <a:lnTo>
                      <a:pt x="409034" y="302598"/>
                    </a:lnTo>
                    <a:lnTo>
                      <a:pt x="419364" y="308079"/>
                    </a:lnTo>
                    <a:lnTo>
                      <a:pt x="431109" y="313598"/>
                    </a:lnTo>
                    <a:lnTo>
                      <a:pt x="433413" y="314749"/>
                    </a:lnTo>
                    <a:lnTo>
                      <a:pt x="445124" y="319611"/>
                    </a:lnTo>
                    <a:lnTo>
                      <a:pt x="450799" y="321878"/>
                    </a:lnTo>
                    <a:lnTo>
                      <a:pt x="462312" y="325820"/>
                    </a:lnTo>
                    <a:lnTo>
                      <a:pt x="480775" y="331449"/>
                    </a:lnTo>
                    <a:lnTo>
                      <a:pt x="490525" y="333953"/>
                    </a:lnTo>
                    <a:lnTo>
                      <a:pt x="499752" y="335946"/>
                    </a:lnTo>
                    <a:lnTo>
                      <a:pt x="520232" y="340163"/>
                    </a:lnTo>
                    <a:lnTo>
                      <a:pt x="554124" y="343209"/>
                    </a:lnTo>
                    <a:lnTo>
                      <a:pt x="555122" y="343268"/>
                    </a:lnTo>
                    <a:lnTo>
                      <a:pt x="555467" y="343294"/>
                    </a:lnTo>
                    <a:lnTo>
                      <a:pt x="572739" y="343958"/>
                    </a:lnTo>
                    <a:lnTo>
                      <a:pt x="3862707" y="343958"/>
                    </a:lnTo>
                    <a:lnTo>
                      <a:pt x="3941813" y="343958"/>
                    </a:lnTo>
                    <a:lnTo>
                      <a:pt x="3941813" y="388462"/>
                    </a:lnTo>
                    <a:lnTo>
                      <a:pt x="3940777" y="407437"/>
                    </a:lnTo>
                    <a:lnTo>
                      <a:pt x="3933868" y="442971"/>
                    </a:lnTo>
                    <a:lnTo>
                      <a:pt x="3920050" y="476090"/>
                    </a:lnTo>
                    <a:lnTo>
                      <a:pt x="3900015" y="505415"/>
                    </a:lnTo>
                    <a:lnTo>
                      <a:pt x="3875143" y="530254"/>
                    </a:lnTo>
                    <a:lnTo>
                      <a:pt x="3846126" y="549919"/>
                    </a:lnTo>
                    <a:lnTo>
                      <a:pt x="3812964" y="563718"/>
                    </a:lnTo>
                    <a:lnTo>
                      <a:pt x="3777038" y="570963"/>
                    </a:lnTo>
                    <a:lnTo>
                      <a:pt x="3758385" y="571998"/>
                    </a:lnTo>
                    <a:lnTo>
                      <a:pt x="572739" y="571998"/>
                    </a:lnTo>
                    <a:lnTo>
                      <a:pt x="543032" y="571308"/>
                    </a:lnTo>
                    <a:lnTo>
                      <a:pt x="485343" y="565788"/>
                    </a:lnTo>
                    <a:lnTo>
                      <a:pt x="429382" y="554059"/>
                    </a:lnTo>
                    <a:lnTo>
                      <a:pt x="375493" y="537499"/>
                    </a:lnTo>
                    <a:lnTo>
                      <a:pt x="324023" y="515419"/>
                    </a:lnTo>
                    <a:lnTo>
                      <a:pt x="275661" y="489200"/>
                    </a:lnTo>
                    <a:lnTo>
                      <a:pt x="229718" y="458495"/>
                    </a:lnTo>
                    <a:lnTo>
                      <a:pt x="187574" y="423306"/>
                    </a:lnTo>
                    <a:lnTo>
                      <a:pt x="148539" y="384667"/>
                    </a:lnTo>
                    <a:lnTo>
                      <a:pt x="113650" y="342233"/>
                    </a:lnTo>
                    <a:lnTo>
                      <a:pt x="82906" y="296349"/>
                    </a:lnTo>
                    <a:lnTo>
                      <a:pt x="56307" y="248050"/>
                    </a:lnTo>
                    <a:lnTo>
                      <a:pt x="34544" y="196646"/>
                    </a:lnTo>
                    <a:lnTo>
                      <a:pt x="17963" y="143172"/>
                    </a:lnTo>
                    <a:lnTo>
                      <a:pt x="6218" y="87283"/>
                    </a:lnTo>
                    <a:lnTo>
                      <a:pt x="346" y="29669"/>
                    </a:lnTo>
                    <a:close/>
                  </a:path>
                </a:pathLst>
              </a:custGeom>
              <a:solidFill>
                <a:srgbClr val="6CB4B8"/>
              </a:solidFill>
              <a:ln>
                <a:noFill/>
              </a:ln>
            </p:spPr>
            <p:txBody>
              <a:bodyPr vert="horz" wrap="square" lIns="91440" tIns="45720" rIns="91440" bIns="45720" numCol="1" anchor="t" anchorCtr="0" compatLnSpc="1">
                <a:prstTxWarp prst="textNoShape">
                  <a:avLst/>
                </a:prstTxWarp>
                <a:noAutofit/>
              </a:bodyPr>
              <a:lstStyle/>
              <a:p>
                <a:endParaRPr lang="en-US" dirty="0"/>
              </a:p>
            </p:txBody>
          </p:sp>
          <p:sp>
            <p:nvSpPr>
              <p:cNvPr id="118" name="Freeform 585">
                <a:extLst>
                  <a:ext uri="{FF2B5EF4-FFF2-40B4-BE49-F238E27FC236}">
                    <a16:creationId xmlns:a16="http://schemas.microsoft.com/office/drawing/2014/main" id="{214B5D49-AB6B-E1F7-833C-91C3C6D23400}"/>
                  </a:ext>
                </a:extLst>
              </p:cNvPr>
              <p:cNvSpPr>
                <a:spLocks/>
              </p:cNvSpPr>
              <p:nvPr/>
            </p:nvSpPr>
            <p:spPr bwMode="auto">
              <a:xfrm>
                <a:off x="1611692" y="577500"/>
                <a:ext cx="689438" cy="68943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ctr" anchorCtr="0" compatLnSpc="1">
                <a:prstTxWarp prst="textNoShape">
                  <a:avLst/>
                </a:prstTxWarp>
              </a:bodyPr>
              <a:lstStyle/>
              <a:p>
                <a:pPr algn="ctr"/>
                <a:r>
                  <a:rPr lang="en-US" sz="4400" b="1" dirty="0">
                    <a:solidFill>
                      <a:srgbClr val="191C21"/>
                    </a:solidFill>
                  </a:rPr>
                  <a:t>2</a:t>
                </a:r>
              </a:p>
            </p:txBody>
          </p:sp>
        </p:grpSp>
        <p:sp>
          <p:nvSpPr>
            <p:cNvPr id="110" name="TextBox 109">
              <a:extLst>
                <a:ext uri="{FF2B5EF4-FFF2-40B4-BE49-F238E27FC236}">
                  <a16:creationId xmlns:a16="http://schemas.microsoft.com/office/drawing/2014/main" id="{A1ABB5E0-50D3-F822-10C1-A533DA9576C4}"/>
                </a:ext>
              </a:extLst>
            </p:cNvPr>
            <p:cNvSpPr txBox="1"/>
            <p:nvPr/>
          </p:nvSpPr>
          <p:spPr>
            <a:xfrm>
              <a:off x="6695321" y="3287514"/>
              <a:ext cx="3125164" cy="434734"/>
            </a:xfrm>
            <a:prstGeom prst="rect">
              <a:avLst/>
            </a:prstGeom>
            <a:noFill/>
            <a:ln>
              <a:noFill/>
            </a:ln>
          </p:spPr>
          <p:txBody>
            <a:bodyPr wrap="square" rtlCol="0">
              <a:spAutoFit/>
            </a:bodyPr>
            <a:lstStyle/>
            <a:p>
              <a:pPr algn="ctr" rtl="1">
                <a:lnSpc>
                  <a:spcPct val="115000"/>
                </a:lnSpc>
              </a:pPr>
              <a:r>
                <a:rPr lang="ar-EG" sz="2000" b="1" dirty="0">
                  <a:latin typeface="Times New Roman" panose="02020603050405020304" pitchFamily="18" charset="0"/>
                  <a:ea typeface="Calibri" panose="020F0502020204030204" pitchFamily="34" charset="0"/>
                  <a:cs typeface="Adobe Arabic" panose="02040503050201020203" pitchFamily="18" charset="-78"/>
                </a:rPr>
                <a:t>فريق إبداعي في وكالة إعلانات</a:t>
              </a:r>
              <a:endParaRPr lang="en-US" sz="2000"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119" name="Group 118">
            <a:extLst>
              <a:ext uri="{FF2B5EF4-FFF2-40B4-BE49-F238E27FC236}">
                <a16:creationId xmlns:a16="http://schemas.microsoft.com/office/drawing/2014/main" id="{8342B5EA-F504-77A0-6583-A17FA4E8B680}"/>
              </a:ext>
            </a:extLst>
          </p:cNvPr>
          <p:cNvGrpSpPr/>
          <p:nvPr/>
        </p:nvGrpSpPr>
        <p:grpSpPr>
          <a:xfrm>
            <a:off x="2055181" y="2991371"/>
            <a:ext cx="4073800" cy="1020378"/>
            <a:chOff x="6596341" y="1879169"/>
            <a:chExt cx="4073800" cy="1020378"/>
          </a:xfrm>
        </p:grpSpPr>
        <p:grpSp>
          <p:nvGrpSpPr>
            <p:cNvPr id="120" name="Group 119">
              <a:extLst>
                <a:ext uri="{FF2B5EF4-FFF2-40B4-BE49-F238E27FC236}">
                  <a16:creationId xmlns:a16="http://schemas.microsoft.com/office/drawing/2014/main" id="{F029CD3B-4F4E-60F7-6660-FC37237569D7}"/>
                </a:ext>
              </a:extLst>
            </p:cNvPr>
            <p:cNvGrpSpPr/>
            <p:nvPr/>
          </p:nvGrpSpPr>
          <p:grpSpPr>
            <a:xfrm flipH="1">
              <a:off x="6682733" y="1879169"/>
              <a:ext cx="3987408" cy="1020378"/>
              <a:chOff x="1383722" y="350911"/>
              <a:chExt cx="4859221" cy="1243475"/>
            </a:xfrm>
          </p:grpSpPr>
          <p:sp>
            <p:nvSpPr>
              <p:cNvPr id="122" name="Freeform 584">
                <a:extLst>
                  <a:ext uri="{FF2B5EF4-FFF2-40B4-BE49-F238E27FC236}">
                    <a16:creationId xmlns:a16="http://schemas.microsoft.com/office/drawing/2014/main" id="{780001E7-FFD6-CB33-E66B-CDF1D5B92434}"/>
                  </a:ext>
                </a:extLst>
              </p:cNvPr>
              <p:cNvSpPr>
                <a:spLocks/>
              </p:cNvSpPr>
              <p:nvPr/>
            </p:nvSpPr>
            <p:spPr bwMode="auto">
              <a:xfrm>
                <a:off x="1383722" y="449008"/>
                <a:ext cx="4859221" cy="1145378"/>
              </a:xfrm>
              <a:custGeom>
                <a:avLst/>
                <a:gdLst>
                  <a:gd name="T0" fmla="*/ 13835 w 14066"/>
                  <a:gd name="T1" fmla="*/ 744 h 3315"/>
                  <a:gd name="T2" fmla="*/ 13713 w 14066"/>
                  <a:gd name="T3" fmla="*/ 454 h 3315"/>
                  <a:gd name="T4" fmla="*/ 13456 w 14066"/>
                  <a:gd name="T5" fmla="*/ 280 h 3315"/>
                  <a:gd name="T6" fmla="*/ 2543 w 14066"/>
                  <a:gd name="T7" fmla="*/ 257 h 3315"/>
                  <a:gd name="T8" fmla="*/ 2291 w 14066"/>
                  <a:gd name="T9" fmla="*/ 124 h 3315"/>
                  <a:gd name="T10" fmla="*/ 1956 w 14066"/>
                  <a:gd name="T11" fmla="*/ 26 h 3315"/>
                  <a:gd name="T12" fmla="*/ 1658 w 14066"/>
                  <a:gd name="T13" fmla="*/ 0 h 3315"/>
                  <a:gd name="T14" fmla="*/ 1243 w 14066"/>
                  <a:gd name="T15" fmla="*/ 52 h 3315"/>
                  <a:gd name="T16" fmla="*/ 798 w 14066"/>
                  <a:gd name="T17" fmla="*/ 240 h 3315"/>
                  <a:gd name="T18" fmla="*/ 431 w 14066"/>
                  <a:gd name="T19" fmla="*/ 543 h 3315"/>
                  <a:gd name="T20" fmla="*/ 162 w 14066"/>
                  <a:gd name="T21" fmla="*/ 938 h 3315"/>
                  <a:gd name="T22" fmla="*/ 19 w 14066"/>
                  <a:gd name="T23" fmla="*/ 1405 h 3315"/>
                  <a:gd name="T24" fmla="*/ 0 w 14066"/>
                  <a:gd name="T25" fmla="*/ 1720 h 3315"/>
                  <a:gd name="T26" fmla="*/ 54 w 14066"/>
                  <a:gd name="T27" fmla="*/ 2076 h 3315"/>
                  <a:gd name="T28" fmla="*/ 177 w 14066"/>
                  <a:gd name="T29" fmla="*/ 2404 h 3315"/>
                  <a:gd name="T30" fmla="*/ 365 w 14066"/>
                  <a:gd name="T31" fmla="*/ 2696 h 3315"/>
                  <a:gd name="T32" fmla="*/ 607 w 14066"/>
                  <a:gd name="T33" fmla="*/ 2941 h 3315"/>
                  <a:gd name="T34" fmla="*/ 896 w 14066"/>
                  <a:gd name="T35" fmla="*/ 3130 h 3315"/>
                  <a:gd name="T36" fmla="*/ 1199 w 14066"/>
                  <a:gd name="T37" fmla="*/ 3252 h 3315"/>
                  <a:gd name="T38" fmla="*/ 1658 w 14066"/>
                  <a:gd name="T39" fmla="*/ 3315 h 3315"/>
                  <a:gd name="T40" fmla="*/ 1700 w 14066"/>
                  <a:gd name="T41" fmla="*/ 3315 h 3315"/>
                  <a:gd name="T42" fmla="*/ 1766 w 14066"/>
                  <a:gd name="T43" fmla="*/ 3312 h 3315"/>
                  <a:gd name="T44" fmla="*/ 1834 w 14066"/>
                  <a:gd name="T45" fmla="*/ 3306 h 3315"/>
                  <a:gd name="T46" fmla="*/ 1899 w 14066"/>
                  <a:gd name="T47" fmla="*/ 3297 h 3315"/>
                  <a:gd name="T48" fmla="*/ 1954 w 14066"/>
                  <a:gd name="T49" fmla="*/ 3288 h 3315"/>
                  <a:gd name="T50" fmla="*/ 2011 w 14066"/>
                  <a:gd name="T51" fmla="*/ 3278 h 3315"/>
                  <a:gd name="T52" fmla="*/ 2070 w 14066"/>
                  <a:gd name="T53" fmla="*/ 3264 h 3315"/>
                  <a:gd name="T54" fmla="*/ 2125 w 14066"/>
                  <a:gd name="T55" fmla="*/ 3248 h 3315"/>
                  <a:gd name="T56" fmla="*/ 2178 w 14066"/>
                  <a:gd name="T57" fmla="*/ 3231 h 3315"/>
                  <a:gd name="T58" fmla="*/ 2241 w 14066"/>
                  <a:gd name="T59" fmla="*/ 3209 h 3315"/>
                  <a:gd name="T60" fmla="*/ 2328 w 14066"/>
                  <a:gd name="T61" fmla="*/ 3174 h 3315"/>
                  <a:gd name="T62" fmla="*/ 2790 w 14066"/>
                  <a:gd name="T63" fmla="*/ 2870 h 3315"/>
                  <a:gd name="T64" fmla="*/ 2855 w 14066"/>
                  <a:gd name="T65" fmla="*/ 2805 h 3315"/>
                  <a:gd name="T66" fmla="*/ 2869 w 14066"/>
                  <a:gd name="T67" fmla="*/ 2789 h 3315"/>
                  <a:gd name="T68" fmla="*/ 2896 w 14066"/>
                  <a:gd name="T69" fmla="*/ 2759 h 3315"/>
                  <a:gd name="T70" fmla="*/ 2901 w 14066"/>
                  <a:gd name="T71" fmla="*/ 2754 h 3315"/>
                  <a:gd name="T72" fmla="*/ 2931 w 14066"/>
                  <a:gd name="T73" fmla="*/ 2719 h 3315"/>
                  <a:gd name="T74" fmla="*/ 2934 w 14066"/>
                  <a:gd name="T75" fmla="*/ 2717 h 3315"/>
                  <a:gd name="T76" fmla="*/ 2943 w 14066"/>
                  <a:gd name="T77" fmla="*/ 2706 h 3315"/>
                  <a:gd name="T78" fmla="*/ 2966 w 14066"/>
                  <a:gd name="T79" fmla="*/ 2676 h 3315"/>
                  <a:gd name="T80" fmla="*/ 2985 w 14066"/>
                  <a:gd name="T81" fmla="*/ 2651 h 3315"/>
                  <a:gd name="T82" fmla="*/ 3317 w 14066"/>
                  <a:gd name="T83" fmla="*/ 2985 h 3315"/>
                  <a:gd name="T84" fmla="*/ 3825 w 14066"/>
                  <a:gd name="T85" fmla="*/ 3244 h 3315"/>
                  <a:gd name="T86" fmla="*/ 4313 w 14066"/>
                  <a:gd name="T87" fmla="*/ 3315 h 3315"/>
                  <a:gd name="T88" fmla="*/ 13693 w 14066"/>
                  <a:gd name="T89" fmla="*/ 3292 h 3315"/>
                  <a:gd name="T90" fmla="*/ 13745 w 14066"/>
                  <a:gd name="T91" fmla="*/ 3273 h 3315"/>
                  <a:gd name="T92" fmla="*/ 13804 w 14066"/>
                  <a:gd name="T93" fmla="*/ 3243 h 3315"/>
                  <a:gd name="T94" fmla="*/ 13909 w 14066"/>
                  <a:gd name="T95" fmla="*/ 3161 h 3315"/>
                  <a:gd name="T96" fmla="*/ 14003 w 14066"/>
                  <a:gd name="T97" fmla="*/ 3038 h 3315"/>
                  <a:gd name="T98" fmla="*/ 14066 w 14066"/>
                  <a:gd name="T99" fmla="*/ 2784 h 3315"/>
                  <a:gd name="T100" fmla="*/ 14066 w 14066"/>
                  <a:gd name="T101" fmla="*/ 2654 h 3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4066" h="3315">
                    <a:moveTo>
                      <a:pt x="13837" y="2654"/>
                    </a:moveTo>
                    <a:lnTo>
                      <a:pt x="13837" y="800"/>
                    </a:lnTo>
                    <a:lnTo>
                      <a:pt x="13835" y="744"/>
                    </a:lnTo>
                    <a:lnTo>
                      <a:pt x="13813" y="638"/>
                    </a:lnTo>
                    <a:lnTo>
                      <a:pt x="13772" y="540"/>
                    </a:lnTo>
                    <a:lnTo>
                      <a:pt x="13713" y="454"/>
                    </a:lnTo>
                    <a:lnTo>
                      <a:pt x="13640" y="380"/>
                    </a:lnTo>
                    <a:lnTo>
                      <a:pt x="13553" y="321"/>
                    </a:lnTo>
                    <a:lnTo>
                      <a:pt x="13456" y="280"/>
                    </a:lnTo>
                    <a:lnTo>
                      <a:pt x="13349" y="258"/>
                    </a:lnTo>
                    <a:lnTo>
                      <a:pt x="13294" y="257"/>
                    </a:lnTo>
                    <a:lnTo>
                      <a:pt x="2543" y="257"/>
                    </a:lnTo>
                    <a:lnTo>
                      <a:pt x="2494" y="227"/>
                    </a:lnTo>
                    <a:lnTo>
                      <a:pt x="2394" y="172"/>
                    </a:lnTo>
                    <a:lnTo>
                      <a:pt x="2291" y="124"/>
                    </a:lnTo>
                    <a:lnTo>
                      <a:pt x="2182" y="84"/>
                    </a:lnTo>
                    <a:lnTo>
                      <a:pt x="2070" y="52"/>
                    </a:lnTo>
                    <a:lnTo>
                      <a:pt x="1956" y="26"/>
                    </a:lnTo>
                    <a:lnTo>
                      <a:pt x="1838" y="9"/>
                    </a:lnTo>
                    <a:lnTo>
                      <a:pt x="1719" y="0"/>
                    </a:lnTo>
                    <a:lnTo>
                      <a:pt x="1658" y="0"/>
                    </a:lnTo>
                    <a:lnTo>
                      <a:pt x="1573" y="1"/>
                    </a:lnTo>
                    <a:lnTo>
                      <a:pt x="1405" y="18"/>
                    </a:lnTo>
                    <a:lnTo>
                      <a:pt x="1243" y="52"/>
                    </a:lnTo>
                    <a:lnTo>
                      <a:pt x="1088" y="100"/>
                    </a:lnTo>
                    <a:lnTo>
                      <a:pt x="939" y="163"/>
                    </a:lnTo>
                    <a:lnTo>
                      <a:pt x="798" y="240"/>
                    </a:lnTo>
                    <a:lnTo>
                      <a:pt x="665" y="329"/>
                    </a:lnTo>
                    <a:lnTo>
                      <a:pt x="542" y="430"/>
                    </a:lnTo>
                    <a:lnTo>
                      <a:pt x="431" y="543"/>
                    </a:lnTo>
                    <a:lnTo>
                      <a:pt x="328" y="665"/>
                    </a:lnTo>
                    <a:lnTo>
                      <a:pt x="239" y="797"/>
                    </a:lnTo>
                    <a:lnTo>
                      <a:pt x="162" y="938"/>
                    </a:lnTo>
                    <a:lnTo>
                      <a:pt x="100" y="1087"/>
                    </a:lnTo>
                    <a:lnTo>
                      <a:pt x="51" y="1243"/>
                    </a:lnTo>
                    <a:lnTo>
                      <a:pt x="19" y="1405"/>
                    </a:lnTo>
                    <a:lnTo>
                      <a:pt x="2" y="1572"/>
                    </a:lnTo>
                    <a:lnTo>
                      <a:pt x="0" y="1658"/>
                    </a:lnTo>
                    <a:lnTo>
                      <a:pt x="0" y="1720"/>
                    </a:lnTo>
                    <a:lnTo>
                      <a:pt x="10" y="1842"/>
                    </a:lnTo>
                    <a:lnTo>
                      <a:pt x="28" y="1961"/>
                    </a:lnTo>
                    <a:lnTo>
                      <a:pt x="54" y="2076"/>
                    </a:lnTo>
                    <a:lnTo>
                      <a:pt x="87" y="2190"/>
                    </a:lnTo>
                    <a:lnTo>
                      <a:pt x="129" y="2299"/>
                    </a:lnTo>
                    <a:lnTo>
                      <a:pt x="177" y="2404"/>
                    </a:lnTo>
                    <a:lnTo>
                      <a:pt x="234" y="2507"/>
                    </a:lnTo>
                    <a:lnTo>
                      <a:pt x="296" y="2604"/>
                    </a:lnTo>
                    <a:lnTo>
                      <a:pt x="365" y="2696"/>
                    </a:lnTo>
                    <a:lnTo>
                      <a:pt x="440" y="2783"/>
                    </a:lnTo>
                    <a:lnTo>
                      <a:pt x="520" y="2864"/>
                    </a:lnTo>
                    <a:lnTo>
                      <a:pt x="607" y="2941"/>
                    </a:lnTo>
                    <a:lnTo>
                      <a:pt x="699" y="3010"/>
                    </a:lnTo>
                    <a:lnTo>
                      <a:pt x="795" y="3073"/>
                    </a:lnTo>
                    <a:lnTo>
                      <a:pt x="896" y="3130"/>
                    </a:lnTo>
                    <a:lnTo>
                      <a:pt x="948" y="3156"/>
                    </a:lnTo>
                    <a:lnTo>
                      <a:pt x="1030" y="3192"/>
                    </a:lnTo>
                    <a:lnTo>
                      <a:pt x="1199" y="3252"/>
                    </a:lnTo>
                    <a:lnTo>
                      <a:pt x="1378" y="3293"/>
                    </a:lnTo>
                    <a:lnTo>
                      <a:pt x="1564" y="3314"/>
                    </a:lnTo>
                    <a:lnTo>
                      <a:pt x="1658" y="3315"/>
                    </a:lnTo>
                    <a:lnTo>
                      <a:pt x="1658" y="3315"/>
                    </a:lnTo>
                    <a:lnTo>
                      <a:pt x="1659" y="3315"/>
                    </a:lnTo>
                    <a:lnTo>
                      <a:pt x="1700" y="3315"/>
                    </a:lnTo>
                    <a:lnTo>
                      <a:pt x="1740" y="3313"/>
                    </a:lnTo>
                    <a:lnTo>
                      <a:pt x="1753" y="3313"/>
                    </a:lnTo>
                    <a:lnTo>
                      <a:pt x="1766" y="3312"/>
                    </a:lnTo>
                    <a:lnTo>
                      <a:pt x="1793" y="3310"/>
                    </a:lnTo>
                    <a:lnTo>
                      <a:pt x="1820" y="3308"/>
                    </a:lnTo>
                    <a:lnTo>
                      <a:pt x="1834" y="3306"/>
                    </a:lnTo>
                    <a:lnTo>
                      <a:pt x="1850" y="3304"/>
                    </a:lnTo>
                    <a:lnTo>
                      <a:pt x="1875" y="3301"/>
                    </a:lnTo>
                    <a:lnTo>
                      <a:pt x="1899" y="3297"/>
                    </a:lnTo>
                    <a:lnTo>
                      <a:pt x="1915" y="3296"/>
                    </a:lnTo>
                    <a:lnTo>
                      <a:pt x="1932" y="3292"/>
                    </a:lnTo>
                    <a:lnTo>
                      <a:pt x="1954" y="3288"/>
                    </a:lnTo>
                    <a:lnTo>
                      <a:pt x="1977" y="3284"/>
                    </a:lnTo>
                    <a:lnTo>
                      <a:pt x="1994" y="3282"/>
                    </a:lnTo>
                    <a:lnTo>
                      <a:pt x="2011" y="3278"/>
                    </a:lnTo>
                    <a:lnTo>
                      <a:pt x="2031" y="3273"/>
                    </a:lnTo>
                    <a:lnTo>
                      <a:pt x="2052" y="3268"/>
                    </a:lnTo>
                    <a:lnTo>
                      <a:pt x="2070" y="3264"/>
                    </a:lnTo>
                    <a:lnTo>
                      <a:pt x="2089" y="3258"/>
                    </a:lnTo>
                    <a:lnTo>
                      <a:pt x="2107" y="3253"/>
                    </a:lnTo>
                    <a:lnTo>
                      <a:pt x="2125" y="3248"/>
                    </a:lnTo>
                    <a:lnTo>
                      <a:pt x="2146" y="3243"/>
                    </a:lnTo>
                    <a:lnTo>
                      <a:pt x="2165" y="3236"/>
                    </a:lnTo>
                    <a:lnTo>
                      <a:pt x="2178" y="3231"/>
                    </a:lnTo>
                    <a:lnTo>
                      <a:pt x="2191" y="3227"/>
                    </a:lnTo>
                    <a:lnTo>
                      <a:pt x="2217" y="3218"/>
                    </a:lnTo>
                    <a:lnTo>
                      <a:pt x="2241" y="3209"/>
                    </a:lnTo>
                    <a:lnTo>
                      <a:pt x="2241" y="3209"/>
                    </a:lnTo>
                    <a:lnTo>
                      <a:pt x="2241" y="3209"/>
                    </a:lnTo>
                    <a:lnTo>
                      <a:pt x="2328" y="3174"/>
                    </a:lnTo>
                    <a:lnTo>
                      <a:pt x="2494" y="3090"/>
                    </a:lnTo>
                    <a:lnTo>
                      <a:pt x="2648" y="2989"/>
                    </a:lnTo>
                    <a:lnTo>
                      <a:pt x="2790" y="2870"/>
                    </a:lnTo>
                    <a:lnTo>
                      <a:pt x="2855" y="2805"/>
                    </a:lnTo>
                    <a:lnTo>
                      <a:pt x="2855" y="2805"/>
                    </a:lnTo>
                    <a:lnTo>
                      <a:pt x="2855" y="2805"/>
                    </a:lnTo>
                    <a:lnTo>
                      <a:pt x="2858" y="2801"/>
                    </a:lnTo>
                    <a:lnTo>
                      <a:pt x="2862" y="2797"/>
                    </a:lnTo>
                    <a:lnTo>
                      <a:pt x="2869" y="2789"/>
                    </a:lnTo>
                    <a:lnTo>
                      <a:pt x="2875" y="2783"/>
                    </a:lnTo>
                    <a:lnTo>
                      <a:pt x="2886" y="2771"/>
                    </a:lnTo>
                    <a:lnTo>
                      <a:pt x="2896" y="2759"/>
                    </a:lnTo>
                    <a:lnTo>
                      <a:pt x="2896" y="2759"/>
                    </a:lnTo>
                    <a:lnTo>
                      <a:pt x="2896" y="2759"/>
                    </a:lnTo>
                    <a:lnTo>
                      <a:pt x="2901" y="2754"/>
                    </a:lnTo>
                    <a:lnTo>
                      <a:pt x="2906" y="2748"/>
                    </a:lnTo>
                    <a:lnTo>
                      <a:pt x="2919" y="2734"/>
                    </a:lnTo>
                    <a:lnTo>
                      <a:pt x="2931" y="2719"/>
                    </a:lnTo>
                    <a:lnTo>
                      <a:pt x="2931" y="2719"/>
                    </a:lnTo>
                    <a:lnTo>
                      <a:pt x="2932" y="2718"/>
                    </a:lnTo>
                    <a:lnTo>
                      <a:pt x="2934" y="2717"/>
                    </a:lnTo>
                    <a:lnTo>
                      <a:pt x="2935" y="2715"/>
                    </a:lnTo>
                    <a:lnTo>
                      <a:pt x="2939" y="2710"/>
                    </a:lnTo>
                    <a:lnTo>
                      <a:pt x="2943" y="2706"/>
                    </a:lnTo>
                    <a:lnTo>
                      <a:pt x="2947" y="2701"/>
                    </a:lnTo>
                    <a:lnTo>
                      <a:pt x="2950" y="2696"/>
                    </a:lnTo>
                    <a:lnTo>
                      <a:pt x="2966" y="2676"/>
                    </a:lnTo>
                    <a:lnTo>
                      <a:pt x="2980" y="2658"/>
                    </a:lnTo>
                    <a:lnTo>
                      <a:pt x="2983" y="2654"/>
                    </a:lnTo>
                    <a:lnTo>
                      <a:pt x="2985" y="2651"/>
                    </a:lnTo>
                    <a:lnTo>
                      <a:pt x="3044" y="2726"/>
                    </a:lnTo>
                    <a:lnTo>
                      <a:pt x="3173" y="2863"/>
                    </a:lnTo>
                    <a:lnTo>
                      <a:pt x="3317" y="2985"/>
                    </a:lnTo>
                    <a:lnTo>
                      <a:pt x="3475" y="3090"/>
                    </a:lnTo>
                    <a:lnTo>
                      <a:pt x="3645" y="3177"/>
                    </a:lnTo>
                    <a:lnTo>
                      <a:pt x="3825" y="3244"/>
                    </a:lnTo>
                    <a:lnTo>
                      <a:pt x="4015" y="3290"/>
                    </a:lnTo>
                    <a:lnTo>
                      <a:pt x="4212" y="3313"/>
                    </a:lnTo>
                    <a:lnTo>
                      <a:pt x="4313" y="3315"/>
                    </a:lnTo>
                    <a:lnTo>
                      <a:pt x="13535" y="3315"/>
                    </a:lnTo>
                    <a:lnTo>
                      <a:pt x="13589" y="3314"/>
                    </a:lnTo>
                    <a:lnTo>
                      <a:pt x="13693" y="3292"/>
                    </a:lnTo>
                    <a:lnTo>
                      <a:pt x="13741" y="3274"/>
                    </a:lnTo>
                    <a:lnTo>
                      <a:pt x="13743" y="3273"/>
                    </a:lnTo>
                    <a:lnTo>
                      <a:pt x="13745" y="3273"/>
                    </a:lnTo>
                    <a:lnTo>
                      <a:pt x="13755" y="3268"/>
                    </a:lnTo>
                    <a:lnTo>
                      <a:pt x="13765" y="3264"/>
                    </a:lnTo>
                    <a:lnTo>
                      <a:pt x="13804" y="3243"/>
                    </a:lnTo>
                    <a:lnTo>
                      <a:pt x="13877" y="3192"/>
                    </a:lnTo>
                    <a:lnTo>
                      <a:pt x="13908" y="3161"/>
                    </a:lnTo>
                    <a:lnTo>
                      <a:pt x="13909" y="3161"/>
                    </a:lnTo>
                    <a:lnTo>
                      <a:pt x="13910" y="3160"/>
                    </a:lnTo>
                    <a:lnTo>
                      <a:pt x="13945" y="3122"/>
                    </a:lnTo>
                    <a:lnTo>
                      <a:pt x="14003" y="3038"/>
                    </a:lnTo>
                    <a:lnTo>
                      <a:pt x="14043" y="2942"/>
                    </a:lnTo>
                    <a:lnTo>
                      <a:pt x="14063" y="2839"/>
                    </a:lnTo>
                    <a:lnTo>
                      <a:pt x="14066" y="2784"/>
                    </a:lnTo>
                    <a:lnTo>
                      <a:pt x="14066" y="2784"/>
                    </a:lnTo>
                    <a:lnTo>
                      <a:pt x="14066" y="2654"/>
                    </a:lnTo>
                    <a:lnTo>
                      <a:pt x="14066" y="2654"/>
                    </a:lnTo>
                    <a:lnTo>
                      <a:pt x="13837" y="2654"/>
                    </a:lnTo>
                    <a:close/>
                  </a:path>
                </a:pathLst>
              </a:custGeom>
              <a:solidFill>
                <a:schemeClr val="bg2">
                  <a:lumMod val="90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23" name="Freeform 586">
                <a:extLst>
                  <a:ext uri="{FF2B5EF4-FFF2-40B4-BE49-F238E27FC236}">
                    <a16:creationId xmlns:a16="http://schemas.microsoft.com/office/drawing/2014/main" id="{F791A6E7-0B8D-0EAE-8D3A-197FEA62E925}"/>
                  </a:ext>
                </a:extLst>
              </p:cNvPr>
              <p:cNvSpPr>
                <a:spLocks/>
              </p:cNvSpPr>
              <p:nvPr/>
            </p:nvSpPr>
            <p:spPr bwMode="auto">
              <a:xfrm>
                <a:off x="2243394" y="439336"/>
                <a:ext cx="3900364" cy="899447"/>
              </a:xfrm>
              <a:custGeom>
                <a:avLst/>
                <a:gdLst>
                  <a:gd name="T0" fmla="*/ 0 w 11294"/>
                  <a:gd name="T1" fmla="*/ 0 h 2604"/>
                  <a:gd name="T2" fmla="*/ 86 w 11294"/>
                  <a:gd name="T3" fmla="*/ 56 h 2604"/>
                  <a:gd name="T4" fmla="*/ 244 w 11294"/>
                  <a:gd name="T5" fmla="*/ 187 h 2604"/>
                  <a:gd name="T6" fmla="*/ 385 w 11294"/>
                  <a:gd name="T7" fmla="*/ 336 h 2604"/>
                  <a:gd name="T8" fmla="*/ 509 w 11294"/>
                  <a:gd name="T9" fmla="*/ 500 h 2604"/>
                  <a:gd name="T10" fmla="*/ 585 w 11294"/>
                  <a:gd name="T11" fmla="*/ 634 h 2604"/>
                  <a:gd name="T12" fmla="*/ 630 w 11294"/>
                  <a:gd name="T13" fmla="*/ 727 h 2604"/>
                  <a:gd name="T14" fmla="*/ 671 w 11294"/>
                  <a:gd name="T15" fmla="*/ 824 h 2604"/>
                  <a:gd name="T16" fmla="*/ 703 w 11294"/>
                  <a:gd name="T17" fmla="*/ 923 h 2604"/>
                  <a:gd name="T18" fmla="*/ 730 w 11294"/>
                  <a:gd name="T19" fmla="*/ 1025 h 2604"/>
                  <a:gd name="T20" fmla="*/ 751 w 11294"/>
                  <a:gd name="T21" fmla="*/ 1130 h 2604"/>
                  <a:gd name="T22" fmla="*/ 765 w 11294"/>
                  <a:gd name="T23" fmla="*/ 1236 h 2604"/>
                  <a:gd name="T24" fmla="*/ 772 w 11294"/>
                  <a:gd name="T25" fmla="*/ 1345 h 2604"/>
                  <a:gd name="T26" fmla="*/ 773 w 11294"/>
                  <a:gd name="T27" fmla="*/ 1401 h 2604"/>
                  <a:gd name="T28" fmla="*/ 773 w 11294"/>
                  <a:gd name="T29" fmla="*/ 1407 h 2604"/>
                  <a:gd name="T30" fmla="*/ 773 w 11294"/>
                  <a:gd name="T31" fmla="*/ 1414 h 2604"/>
                  <a:gd name="T32" fmla="*/ 774 w 11294"/>
                  <a:gd name="T33" fmla="*/ 1466 h 2604"/>
                  <a:gd name="T34" fmla="*/ 786 w 11294"/>
                  <a:gd name="T35" fmla="*/ 1564 h 2604"/>
                  <a:gd name="T36" fmla="*/ 807 w 11294"/>
                  <a:gd name="T37" fmla="*/ 1660 h 2604"/>
                  <a:gd name="T38" fmla="*/ 836 w 11294"/>
                  <a:gd name="T39" fmla="*/ 1754 h 2604"/>
                  <a:gd name="T40" fmla="*/ 874 w 11294"/>
                  <a:gd name="T41" fmla="*/ 1842 h 2604"/>
                  <a:gd name="T42" fmla="*/ 921 w 11294"/>
                  <a:gd name="T43" fmla="*/ 1925 h 2604"/>
                  <a:gd name="T44" fmla="*/ 975 w 11294"/>
                  <a:gd name="T45" fmla="*/ 2004 h 2604"/>
                  <a:gd name="T46" fmla="*/ 1036 w 11294"/>
                  <a:gd name="T47" fmla="*/ 2076 h 2604"/>
                  <a:gd name="T48" fmla="*/ 1103 w 11294"/>
                  <a:gd name="T49" fmla="*/ 2144 h 2604"/>
                  <a:gd name="T50" fmla="*/ 1177 w 11294"/>
                  <a:gd name="T51" fmla="*/ 2203 h 2604"/>
                  <a:gd name="T52" fmla="*/ 1256 w 11294"/>
                  <a:gd name="T53" fmla="*/ 2256 h 2604"/>
                  <a:gd name="T54" fmla="*/ 1341 w 11294"/>
                  <a:gd name="T55" fmla="*/ 2302 h 2604"/>
                  <a:gd name="T56" fmla="*/ 1429 w 11294"/>
                  <a:gd name="T57" fmla="*/ 2338 h 2604"/>
                  <a:gd name="T58" fmla="*/ 1522 w 11294"/>
                  <a:gd name="T59" fmla="*/ 2368 h 2604"/>
                  <a:gd name="T60" fmla="*/ 1619 w 11294"/>
                  <a:gd name="T61" fmla="*/ 2387 h 2604"/>
                  <a:gd name="T62" fmla="*/ 1719 w 11294"/>
                  <a:gd name="T63" fmla="*/ 2396 h 2604"/>
                  <a:gd name="T64" fmla="*/ 1770 w 11294"/>
                  <a:gd name="T65" fmla="*/ 2398 h 2604"/>
                  <a:gd name="T66" fmla="*/ 1770 w 11294"/>
                  <a:gd name="T67" fmla="*/ 2604 h 2604"/>
                  <a:gd name="T68" fmla="*/ 11294 w 11294"/>
                  <a:gd name="T69" fmla="*/ 2604 h 2604"/>
                  <a:gd name="T70" fmla="*/ 11294 w 11294"/>
                  <a:gd name="T71" fmla="*/ 543 h 2604"/>
                  <a:gd name="T72" fmla="*/ 11292 w 11294"/>
                  <a:gd name="T73" fmla="*/ 487 h 2604"/>
                  <a:gd name="T74" fmla="*/ 11270 w 11294"/>
                  <a:gd name="T75" fmla="*/ 381 h 2604"/>
                  <a:gd name="T76" fmla="*/ 11229 w 11294"/>
                  <a:gd name="T77" fmla="*/ 284 h 2604"/>
                  <a:gd name="T78" fmla="*/ 11170 w 11294"/>
                  <a:gd name="T79" fmla="*/ 197 h 2604"/>
                  <a:gd name="T80" fmla="*/ 11097 w 11294"/>
                  <a:gd name="T81" fmla="*/ 123 h 2604"/>
                  <a:gd name="T82" fmla="*/ 11010 w 11294"/>
                  <a:gd name="T83" fmla="*/ 65 h 2604"/>
                  <a:gd name="T84" fmla="*/ 10913 w 11294"/>
                  <a:gd name="T85" fmla="*/ 23 h 2604"/>
                  <a:gd name="T86" fmla="*/ 10806 w 11294"/>
                  <a:gd name="T87" fmla="*/ 1 h 2604"/>
                  <a:gd name="T88" fmla="*/ 10751 w 11294"/>
                  <a:gd name="T89" fmla="*/ 0 h 2604"/>
                  <a:gd name="T90" fmla="*/ 0 w 11294"/>
                  <a:gd name="T91" fmla="*/ 0 h 26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1294" h="2604">
                    <a:moveTo>
                      <a:pt x="0" y="0"/>
                    </a:moveTo>
                    <a:lnTo>
                      <a:pt x="86" y="56"/>
                    </a:lnTo>
                    <a:lnTo>
                      <a:pt x="244" y="187"/>
                    </a:lnTo>
                    <a:lnTo>
                      <a:pt x="385" y="336"/>
                    </a:lnTo>
                    <a:lnTo>
                      <a:pt x="509" y="500"/>
                    </a:lnTo>
                    <a:lnTo>
                      <a:pt x="585" y="634"/>
                    </a:lnTo>
                    <a:lnTo>
                      <a:pt x="630" y="727"/>
                    </a:lnTo>
                    <a:lnTo>
                      <a:pt x="671" y="824"/>
                    </a:lnTo>
                    <a:lnTo>
                      <a:pt x="703" y="923"/>
                    </a:lnTo>
                    <a:lnTo>
                      <a:pt x="730" y="1025"/>
                    </a:lnTo>
                    <a:lnTo>
                      <a:pt x="751" y="1130"/>
                    </a:lnTo>
                    <a:lnTo>
                      <a:pt x="765" y="1236"/>
                    </a:lnTo>
                    <a:lnTo>
                      <a:pt x="772" y="1345"/>
                    </a:lnTo>
                    <a:lnTo>
                      <a:pt x="773" y="1401"/>
                    </a:lnTo>
                    <a:lnTo>
                      <a:pt x="773" y="1407"/>
                    </a:lnTo>
                    <a:lnTo>
                      <a:pt x="773" y="1414"/>
                    </a:lnTo>
                    <a:lnTo>
                      <a:pt x="774" y="1466"/>
                    </a:lnTo>
                    <a:lnTo>
                      <a:pt x="786" y="1564"/>
                    </a:lnTo>
                    <a:lnTo>
                      <a:pt x="807" y="1660"/>
                    </a:lnTo>
                    <a:lnTo>
                      <a:pt x="836" y="1754"/>
                    </a:lnTo>
                    <a:lnTo>
                      <a:pt x="874" y="1842"/>
                    </a:lnTo>
                    <a:lnTo>
                      <a:pt x="921" y="1925"/>
                    </a:lnTo>
                    <a:lnTo>
                      <a:pt x="975" y="2004"/>
                    </a:lnTo>
                    <a:lnTo>
                      <a:pt x="1036" y="2076"/>
                    </a:lnTo>
                    <a:lnTo>
                      <a:pt x="1103" y="2144"/>
                    </a:lnTo>
                    <a:lnTo>
                      <a:pt x="1177" y="2203"/>
                    </a:lnTo>
                    <a:lnTo>
                      <a:pt x="1256" y="2256"/>
                    </a:lnTo>
                    <a:lnTo>
                      <a:pt x="1341" y="2302"/>
                    </a:lnTo>
                    <a:lnTo>
                      <a:pt x="1429" y="2338"/>
                    </a:lnTo>
                    <a:lnTo>
                      <a:pt x="1522" y="2368"/>
                    </a:lnTo>
                    <a:lnTo>
                      <a:pt x="1619" y="2387"/>
                    </a:lnTo>
                    <a:lnTo>
                      <a:pt x="1719" y="2396"/>
                    </a:lnTo>
                    <a:lnTo>
                      <a:pt x="1770" y="2398"/>
                    </a:lnTo>
                    <a:lnTo>
                      <a:pt x="1770" y="2604"/>
                    </a:lnTo>
                    <a:lnTo>
                      <a:pt x="11294" y="2604"/>
                    </a:lnTo>
                    <a:lnTo>
                      <a:pt x="11294" y="543"/>
                    </a:lnTo>
                    <a:lnTo>
                      <a:pt x="11292" y="487"/>
                    </a:lnTo>
                    <a:lnTo>
                      <a:pt x="11270" y="381"/>
                    </a:lnTo>
                    <a:lnTo>
                      <a:pt x="11229" y="284"/>
                    </a:lnTo>
                    <a:lnTo>
                      <a:pt x="11170" y="197"/>
                    </a:lnTo>
                    <a:lnTo>
                      <a:pt x="11097" y="123"/>
                    </a:lnTo>
                    <a:lnTo>
                      <a:pt x="11010" y="65"/>
                    </a:lnTo>
                    <a:lnTo>
                      <a:pt x="10913" y="23"/>
                    </a:lnTo>
                    <a:lnTo>
                      <a:pt x="10806" y="1"/>
                    </a:lnTo>
                    <a:lnTo>
                      <a:pt x="10751" y="0"/>
                    </a:lnTo>
                    <a:lnTo>
                      <a:pt x="0" y="0"/>
                    </a:lnTo>
                    <a:close/>
                  </a:path>
                </a:pathLst>
              </a:custGeom>
              <a:solidFill>
                <a:srgbClr val="DEDEDE"/>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24" name="Freeform 588">
                <a:extLst>
                  <a:ext uri="{FF2B5EF4-FFF2-40B4-BE49-F238E27FC236}">
                    <a16:creationId xmlns:a16="http://schemas.microsoft.com/office/drawing/2014/main" id="{442C8EA6-D7E0-D408-1A21-8B871EE45754}"/>
                  </a:ext>
                </a:extLst>
              </p:cNvPr>
              <p:cNvSpPr>
                <a:spLocks/>
              </p:cNvSpPr>
              <p:nvPr/>
            </p:nvSpPr>
            <p:spPr bwMode="auto">
              <a:xfrm>
                <a:off x="1383722" y="350911"/>
                <a:ext cx="1145378" cy="1143996"/>
              </a:xfrm>
              <a:custGeom>
                <a:avLst/>
                <a:gdLst>
                  <a:gd name="T0" fmla="*/ 1573 w 3316"/>
                  <a:gd name="T1" fmla="*/ 2 h 3316"/>
                  <a:gd name="T2" fmla="*/ 1243 w 3316"/>
                  <a:gd name="T3" fmla="*/ 52 h 3316"/>
                  <a:gd name="T4" fmla="*/ 939 w 3316"/>
                  <a:gd name="T5" fmla="*/ 162 h 3316"/>
                  <a:gd name="T6" fmla="*/ 665 w 3316"/>
                  <a:gd name="T7" fmla="*/ 328 h 3316"/>
                  <a:gd name="T8" fmla="*/ 431 w 3316"/>
                  <a:gd name="T9" fmla="*/ 542 h 3316"/>
                  <a:gd name="T10" fmla="*/ 240 w 3316"/>
                  <a:gd name="T11" fmla="*/ 797 h 3316"/>
                  <a:gd name="T12" fmla="*/ 100 w 3316"/>
                  <a:gd name="T13" fmla="*/ 1088 h 3316"/>
                  <a:gd name="T14" fmla="*/ 19 w 3316"/>
                  <a:gd name="T15" fmla="*/ 1405 h 3316"/>
                  <a:gd name="T16" fmla="*/ 0 w 3316"/>
                  <a:gd name="T17" fmla="*/ 1658 h 3316"/>
                  <a:gd name="T18" fmla="*/ 19 w 3316"/>
                  <a:gd name="T19" fmla="*/ 1911 h 3316"/>
                  <a:gd name="T20" fmla="*/ 100 w 3316"/>
                  <a:gd name="T21" fmla="*/ 2228 h 3316"/>
                  <a:gd name="T22" fmla="*/ 240 w 3316"/>
                  <a:gd name="T23" fmla="*/ 2517 h 3316"/>
                  <a:gd name="T24" fmla="*/ 431 w 3316"/>
                  <a:gd name="T25" fmla="*/ 2773 h 3316"/>
                  <a:gd name="T26" fmla="*/ 665 w 3316"/>
                  <a:gd name="T27" fmla="*/ 2987 h 3316"/>
                  <a:gd name="T28" fmla="*/ 939 w 3316"/>
                  <a:gd name="T29" fmla="*/ 3152 h 3316"/>
                  <a:gd name="T30" fmla="*/ 1243 w 3316"/>
                  <a:gd name="T31" fmla="*/ 3264 h 3316"/>
                  <a:gd name="T32" fmla="*/ 1573 w 3316"/>
                  <a:gd name="T33" fmla="*/ 3314 h 3316"/>
                  <a:gd name="T34" fmla="*/ 1744 w 3316"/>
                  <a:gd name="T35" fmla="*/ 3314 h 3316"/>
                  <a:gd name="T36" fmla="*/ 2073 w 3316"/>
                  <a:gd name="T37" fmla="*/ 3264 h 3316"/>
                  <a:gd name="T38" fmla="*/ 2378 w 3316"/>
                  <a:gd name="T39" fmla="*/ 3152 h 3316"/>
                  <a:gd name="T40" fmla="*/ 2650 w 3316"/>
                  <a:gd name="T41" fmla="*/ 2987 h 3316"/>
                  <a:gd name="T42" fmla="*/ 2886 w 3316"/>
                  <a:gd name="T43" fmla="*/ 2773 h 3316"/>
                  <a:gd name="T44" fmla="*/ 3076 w 3316"/>
                  <a:gd name="T45" fmla="*/ 2517 h 3316"/>
                  <a:gd name="T46" fmla="*/ 3216 w 3316"/>
                  <a:gd name="T47" fmla="*/ 2228 h 3316"/>
                  <a:gd name="T48" fmla="*/ 3298 w 3316"/>
                  <a:gd name="T49" fmla="*/ 1911 h 3316"/>
                  <a:gd name="T50" fmla="*/ 3316 w 3316"/>
                  <a:gd name="T51" fmla="*/ 1658 h 3316"/>
                  <a:gd name="T52" fmla="*/ 3298 w 3316"/>
                  <a:gd name="T53" fmla="*/ 1405 h 3316"/>
                  <a:gd name="T54" fmla="*/ 3216 w 3316"/>
                  <a:gd name="T55" fmla="*/ 1088 h 3316"/>
                  <a:gd name="T56" fmla="*/ 3076 w 3316"/>
                  <a:gd name="T57" fmla="*/ 797 h 3316"/>
                  <a:gd name="T58" fmla="*/ 2886 w 3316"/>
                  <a:gd name="T59" fmla="*/ 542 h 3316"/>
                  <a:gd name="T60" fmla="*/ 2650 w 3316"/>
                  <a:gd name="T61" fmla="*/ 328 h 3316"/>
                  <a:gd name="T62" fmla="*/ 2378 w 3316"/>
                  <a:gd name="T63" fmla="*/ 162 h 3316"/>
                  <a:gd name="T64" fmla="*/ 2073 w 3316"/>
                  <a:gd name="T65" fmla="*/ 52 h 3316"/>
                  <a:gd name="T66" fmla="*/ 1744 w 3316"/>
                  <a:gd name="T67" fmla="*/ 2 h 3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316" h="3316">
                    <a:moveTo>
                      <a:pt x="1658" y="0"/>
                    </a:moveTo>
                    <a:lnTo>
                      <a:pt x="1573" y="2"/>
                    </a:lnTo>
                    <a:lnTo>
                      <a:pt x="1405" y="18"/>
                    </a:lnTo>
                    <a:lnTo>
                      <a:pt x="1243" y="52"/>
                    </a:lnTo>
                    <a:lnTo>
                      <a:pt x="1088" y="100"/>
                    </a:lnTo>
                    <a:lnTo>
                      <a:pt x="939" y="162"/>
                    </a:lnTo>
                    <a:lnTo>
                      <a:pt x="798" y="239"/>
                    </a:lnTo>
                    <a:lnTo>
                      <a:pt x="665" y="328"/>
                    </a:lnTo>
                    <a:lnTo>
                      <a:pt x="542" y="431"/>
                    </a:lnTo>
                    <a:lnTo>
                      <a:pt x="431" y="542"/>
                    </a:lnTo>
                    <a:lnTo>
                      <a:pt x="328" y="665"/>
                    </a:lnTo>
                    <a:lnTo>
                      <a:pt x="240" y="797"/>
                    </a:lnTo>
                    <a:lnTo>
                      <a:pt x="162" y="939"/>
                    </a:lnTo>
                    <a:lnTo>
                      <a:pt x="100" y="1088"/>
                    </a:lnTo>
                    <a:lnTo>
                      <a:pt x="52" y="1243"/>
                    </a:lnTo>
                    <a:lnTo>
                      <a:pt x="19" y="1405"/>
                    </a:lnTo>
                    <a:lnTo>
                      <a:pt x="2" y="1572"/>
                    </a:lnTo>
                    <a:lnTo>
                      <a:pt x="0" y="1658"/>
                    </a:lnTo>
                    <a:lnTo>
                      <a:pt x="2" y="1744"/>
                    </a:lnTo>
                    <a:lnTo>
                      <a:pt x="19" y="1911"/>
                    </a:lnTo>
                    <a:lnTo>
                      <a:pt x="52" y="2073"/>
                    </a:lnTo>
                    <a:lnTo>
                      <a:pt x="100" y="2228"/>
                    </a:lnTo>
                    <a:lnTo>
                      <a:pt x="162" y="2377"/>
                    </a:lnTo>
                    <a:lnTo>
                      <a:pt x="240" y="2517"/>
                    </a:lnTo>
                    <a:lnTo>
                      <a:pt x="328" y="2650"/>
                    </a:lnTo>
                    <a:lnTo>
                      <a:pt x="431" y="2773"/>
                    </a:lnTo>
                    <a:lnTo>
                      <a:pt x="542" y="2885"/>
                    </a:lnTo>
                    <a:lnTo>
                      <a:pt x="665" y="2987"/>
                    </a:lnTo>
                    <a:lnTo>
                      <a:pt x="798" y="3076"/>
                    </a:lnTo>
                    <a:lnTo>
                      <a:pt x="939" y="3152"/>
                    </a:lnTo>
                    <a:lnTo>
                      <a:pt x="1088" y="3216"/>
                    </a:lnTo>
                    <a:lnTo>
                      <a:pt x="1243" y="3264"/>
                    </a:lnTo>
                    <a:lnTo>
                      <a:pt x="1405" y="3298"/>
                    </a:lnTo>
                    <a:lnTo>
                      <a:pt x="1573" y="3314"/>
                    </a:lnTo>
                    <a:lnTo>
                      <a:pt x="1658" y="3316"/>
                    </a:lnTo>
                    <a:lnTo>
                      <a:pt x="1744" y="3314"/>
                    </a:lnTo>
                    <a:lnTo>
                      <a:pt x="1911" y="3298"/>
                    </a:lnTo>
                    <a:lnTo>
                      <a:pt x="2073" y="3264"/>
                    </a:lnTo>
                    <a:lnTo>
                      <a:pt x="2228" y="3216"/>
                    </a:lnTo>
                    <a:lnTo>
                      <a:pt x="2378" y="3152"/>
                    </a:lnTo>
                    <a:lnTo>
                      <a:pt x="2518" y="3076"/>
                    </a:lnTo>
                    <a:lnTo>
                      <a:pt x="2650" y="2987"/>
                    </a:lnTo>
                    <a:lnTo>
                      <a:pt x="2773" y="2885"/>
                    </a:lnTo>
                    <a:lnTo>
                      <a:pt x="2886" y="2773"/>
                    </a:lnTo>
                    <a:lnTo>
                      <a:pt x="2987" y="2650"/>
                    </a:lnTo>
                    <a:lnTo>
                      <a:pt x="3076" y="2517"/>
                    </a:lnTo>
                    <a:lnTo>
                      <a:pt x="3153" y="2377"/>
                    </a:lnTo>
                    <a:lnTo>
                      <a:pt x="3216" y="2228"/>
                    </a:lnTo>
                    <a:lnTo>
                      <a:pt x="3264" y="2073"/>
                    </a:lnTo>
                    <a:lnTo>
                      <a:pt x="3298" y="1911"/>
                    </a:lnTo>
                    <a:lnTo>
                      <a:pt x="3315" y="1744"/>
                    </a:lnTo>
                    <a:lnTo>
                      <a:pt x="3316" y="1658"/>
                    </a:lnTo>
                    <a:lnTo>
                      <a:pt x="3315" y="1572"/>
                    </a:lnTo>
                    <a:lnTo>
                      <a:pt x="3298" y="1405"/>
                    </a:lnTo>
                    <a:lnTo>
                      <a:pt x="3264" y="1243"/>
                    </a:lnTo>
                    <a:lnTo>
                      <a:pt x="3216" y="1088"/>
                    </a:lnTo>
                    <a:lnTo>
                      <a:pt x="3153" y="939"/>
                    </a:lnTo>
                    <a:lnTo>
                      <a:pt x="3076" y="797"/>
                    </a:lnTo>
                    <a:lnTo>
                      <a:pt x="2987" y="665"/>
                    </a:lnTo>
                    <a:lnTo>
                      <a:pt x="2886" y="542"/>
                    </a:lnTo>
                    <a:lnTo>
                      <a:pt x="2773" y="431"/>
                    </a:lnTo>
                    <a:lnTo>
                      <a:pt x="2650" y="328"/>
                    </a:lnTo>
                    <a:lnTo>
                      <a:pt x="2518" y="239"/>
                    </a:lnTo>
                    <a:lnTo>
                      <a:pt x="2378" y="162"/>
                    </a:lnTo>
                    <a:lnTo>
                      <a:pt x="2228" y="100"/>
                    </a:lnTo>
                    <a:lnTo>
                      <a:pt x="2073" y="52"/>
                    </a:lnTo>
                    <a:lnTo>
                      <a:pt x="1911" y="18"/>
                    </a:lnTo>
                    <a:lnTo>
                      <a:pt x="1744" y="2"/>
                    </a:lnTo>
                    <a:lnTo>
                      <a:pt x="1658" y="0"/>
                    </a:lnTo>
                  </a:path>
                </a:pathLst>
              </a:custGeom>
              <a:solidFill>
                <a:srgbClr val="FFCC66"/>
              </a:solidFill>
              <a:ln>
                <a:noFill/>
              </a:ln>
            </p:spPr>
            <p:txBody>
              <a:bodyPr vert="horz" wrap="square" lIns="91440" tIns="45720" rIns="91440" bIns="45720" numCol="1" anchor="t" anchorCtr="0" compatLnSpc="1">
                <a:prstTxWarp prst="textNoShape">
                  <a:avLst/>
                </a:prstTxWarp>
              </a:bodyPr>
              <a:lstStyle/>
              <a:p>
                <a:endParaRPr lang="en-US"/>
              </a:p>
            </p:txBody>
          </p:sp>
          <p:sp>
            <p:nvSpPr>
              <p:cNvPr id="125" name="Freeform 587">
                <a:extLst>
                  <a:ext uri="{FF2B5EF4-FFF2-40B4-BE49-F238E27FC236}">
                    <a16:creationId xmlns:a16="http://schemas.microsoft.com/office/drawing/2014/main" id="{F9D61D56-B870-895A-6032-02C2FD08638F}"/>
                  </a:ext>
                </a:extLst>
              </p:cNvPr>
              <p:cNvSpPr>
                <a:spLocks/>
              </p:cNvSpPr>
              <p:nvPr/>
            </p:nvSpPr>
            <p:spPr bwMode="auto">
              <a:xfrm>
                <a:off x="1611692" y="577500"/>
                <a:ext cx="689438" cy="689438"/>
              </a:xfrm>
              <a:custGeom>
                <a:avLst/>
                <a:gdLst>
                  <a:gd name="T0" fmla="*/ 946 w 1995"/>
                  <a:gd name="T1" fmla="*/ 1993 h 1995"/>
                  <a:gd name="T2" fmla="*/ 748 w 1995"/>
                  <a:gd name="T3" fmla="*/ 1964 h 1995"/>
                  <a:gd name="T4" fmla="*/ 565 w 1995"/>
                  <a:gd name="T5" fmla="*/ 1898 h 1995"/>
                  <a:gd name="T6" fmla="*/ 401 w 1995"/>
                  <a:gd name="T7" fmla="*/ 1798 h 1995"/>
                  <a:gd name="T8" fmla="*/ 259 w 1995"/>
                  <a:gd name="T9" fmla="*/ 1668 h 1995"/>
                  <a:gd name="T10" fmla="*/ 145 w 1995"/>
                  <a:gd name="T11" fmla="*/ 1515 h 1995"/>
                  <a:gd name="T12" fmla="*/ 61 w 1995"/>
                  <a:gd name="T13" fmla="*/ 1340 h 1995"/>
                  <a:gd name="T14" fmla="*/ 12 w 1995"/>
                  <a:gd name="T15" fmla="*/ 1150 h 1995"/>
                  <a:gd name="T16" fmla="*/ 0 w 1995"/>
                  <a:gd name="T17" fmla="*/ 998 h 1995"/>
                  <a:gd name="T18" fmla="*/ 12 w 1995"/>
                  <a:gd name="T19" fmla="*/ 846 h 1995"/>
                  <a:gd name="T20" fmla="*/ 61 w 1995"/>
                  <a:gd name="T21" fmla="*/ 655 h 1995"/>
                  <a:gd name="T22" fmla="*/ 145 w 1995"/>
                  <a:gd name="T23" fmla="*/ 481 h 1995"/>
                  <a:gd name="T24" fmla="*/ 259 w 1995"/>
                  <a:gd name="T25" fmla="*/ 327 h 1995"/>
                  <a:gd name="T26" fmla="*/ 401 w 1995"/>
                  <a:gd name="T27" fmla="*/ 198 h 1995"/>
                  <a:gd name="T28" fmla="*/ 565 w 1995"/>
                  <a:gd name="T29" fmla="*/ 98 h 1995"/>
                  <a:gd name="T30" fmla="*/ 748 w 1995"/>
                  <a:gd name="T31" fmla="*/ 31 h 1995"/>
                  <a:gd name="T32" fmla="*/ 946 w 1995"/>
                  <a:gd name="T33" fmla="*/ 1 h 1995"/>
                  <a:gd name="T34" fmla="*/ 1049 w 1995"/>
                  <a:gd name="T35" fmla="*/ 1 h 1995"/>
                  <a:gd name="T36" fmla="*/ 1247 w 1995"/>
                  <a:gd name="T37" fmla="*/ 31 h 1995"/>
                  <a:gd name="T38" fmla="*/ 1431 w 1995"/>
                  <a:gd name="T39" fmla="*/ 98 h 1995"/>
                  <a:gd name="T40" fmla="*/ 1594 w 1995"/>
                  <a:gd name="T41" fmla="*/ 198 h 1995"/>
                  <a:gd name="T42" fmla="*/ 1737 w 1995"/>
                  <a:gd name="T43" fmla="*/ 327 h 1995"/>
                  <a:gd name="T44" fmla="*/ 1851 w 1995"/>
                  <a:gd name="T45" fmla="*/ 481 h 1995"/>
                  <a:gd name="T46" fmla="*/ 1935 w 1995"/>
                  <a:gd name="T47" fmla="*/ 655 h 1995"/>
                  <a:gd name="T48" fmla="*/ 1985 w 1995"/>
                  <a:gd name="T49" fmla="*/ 846 h 1995"/>
                  <a:gd name="T50" fmla="*/ 1995 w 1995"/>
                  <a:gd name="T51" fmla="*/ 998 h 1995"/>
                  <a:gd name="T52" fmla="*/ 1985 w 1995"/>
                  <a:gd name="T53" fmla="*/ 1150 h 1995"/>
                  <a:gd name="T54" fmla="*/ 1935 w 1995"/>
                  <a:gd name="T55" fmla="*/ 1340 h 1995"/>
                  <a:gd name="T56" fmla="*/ 1851 w 1995"/>
                  <a:gd name="T57" fmla="*/ 1515 h 1995"/>
                  <a:gd name="T58" fmla="*/ 1737 w 1995"/>
                  <a:gd name="T59" fmla="*/ 1668 h 1995"/>
                  <a:gd name="T60" fmla="*/ 1594 w 1995"/>
                  <a:gd name="T61" fmla="*/ 1798 h 1995"/>
                  <a:gd name="T62" fmla="*/ 1431 w 1995"/>
                  <a:gd name="T63" fmla="*/ 1898 h 1995"/>
                  <a:gd name="T64" fmla="*/ 1247 w 1995"/>
                  <a:gd name="T65" fmla="*/ 1964 h 1995"/>
                  <a:gd name="T66" fmla="*/ 1049 w 1995"/>
                  <a:gd name="T67" fmla="*/ 1993 h 19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995" h="1995">
                    <a:moveTo>
                      <a:pt x="998" y="1995"/>
                    </a:moveTo>
                    <a:lnTo>
                      <a:pt x="946" y="1993"/>
                    </a:lnTo>
                    <a:lnTo>
                      <a:pt x="847" y="1984"/>
                    </a:lnTo>
                    <a:lnTo>
                      <a:pt x="748" y="1964"/>
                    </a:lnTo>
                    <a:lnTo>
                      <a:pt x="655" y="1935"/>
                    </a:lnTo>
                    <a:lnTo>
                      <a:pt x="565" y="1898"/>
                    </a:lnTo>
                    <a:lnTo>
                      <a:pt x="481" y="1851"/>
                    </a:lnTo>
                    <a:lnTo>
                      <a:pt x="401" y="1798"/>
                    </a:lnTo>
                    <a:lnTo>
                      <a:pt x="327" y="1735"/>
                    </a:lnTo>
                    <a:lnTo>
                      <a:pt x="259" y="1668"/>
                    </a:lnTo>
                    <a:lnTo>
                      <a:pt x="198" y="1594"/>
                    </a:lnTo>
                    <a:lnTo>
                      <a:pt x="145" y="1515"/>
                    </a:lnTo>
                    <a:lnTo>
                      <a:pt x="99" y="1430"/>
                    </a:lnTo>
                    <a:lnTo>
                      <a:pt x="61" y="1340"/>
                    </a:lnTo>
                    <a:lnTo>
                      <a:pt x="31" y="1247"/>
                    </a:lnTo>
                    <a:lnTo>
                      <a:pt x="12" y="1150"/>
                    </a:lnTo>
                    <a:lnTo>
                      <a:pt x="1" y="1049"/>
                    </a:lnTo>
                    <a:lnTo>
                      <a:pt x="0" y="998"/>
                    </a:lnTo>
                    <a:lnTo>
                      <a:pt x="1" y="946"/>
                    </a:lnTo>
                    <a:lnTo>
                      <a:pt x="12" y="846"/>
                    </a:lnTo>
                    <a:lnTo>
                      <a:pt x="31" y="748"/>
                    </a:lnTo>
                    <a:lnTo>
                      <a:pt x="61" y="655"/>
                    </a:lnTo>
                    <a:lnTo>
                      <a:pt x="99" y="565"/>
                    </a:lnTo>
                    <a:lnTo>
                      <a:pt x="145" y="481"/>
                    </a:lnTo>
                    <a:lnTo>
                      <a:pt x="198" y="400"/>
                    </a:lnTo>
                    <a:lnTo>
                      <a:pt x="259" y="327"/>
                    </a:lnTo>
                    <a:lnTo>
                      <a:pt x="327" y="259"/>
                    </a:lnTo>
                    <a:lnTo>
                      <a:pt x="401" y="198"/>
                    </a:lnTo>
                    <a:lnTo>
                      <a:pt x="481" y="145"/>
                    </a:lnTo>
                    <a:lnTo>
                      <a:pt x="565" y="98"/>
                    </a:lnTo>
                    <a:lnTo>
                      <a:pt x="655" y="61"/>
                    </a:lnTo>
                    <a:lnTo>
                      <a:pt x="748" y="31"/>
                    </a:lnTo>
                    <a:lnTo>
                      <a:pt x="847" y="12"/>
                    </a:lnTo>
                    <a:lnTo>
                      <a:pt x="946" y="1"/>
                    </a:lnTo>
                    <a:lnTo>
                      <a:pt x="998" y="0"/>
                    </a:lnTo>
                    <a:lnTo>
                      <a:pt x="1049" y="1"/>
                    </a:lnTo>
                    <a:lnTo>
                      <a:pt x="1150" y="12"/>
                    </a:lnTo>
                    <a:lnTo>
                      <a:pt x="1247" y="31"/>
                    </a:lnTo>
                    <a:lnTo>
                      <a:pt x="1340" y="61"/>
                    </a:lnTo>
                    <a:lnTo>
                      <a:pt x="1431" y="98"/>
                    </a:lnTo>
                    <a:lnTo>
                      <a:pt x="1515" y="145"/>
                    </a:lnTo>
                    <a:lnTo>
                      <a:pt x="1594" y="198"/>
                    </a:lnTo>
                    <a:lnTo>
                      <a:pt x="1668" y="259"/>
                    </a:lnTo>
                    <a:lnTo>
                      <a:pt x="1737" y="327"/>
                    </a:lnTo>
                    <a:lnTo>
                      <a:pt x="1798" y="400"/>
                    </a:lnTo>
                    <a:lnTo>
                      <a:pt x="1851" y="481"/>
                    </a:lnTo>
                    <a:lnTo>
                      <a:pt x="1898" y="565"/>
                    </a:lnTo>
                    <a:lnTo>
                      <a:pt x="1935" y="655"/>
                    </a:lnTo>
                    <a:lnTo>
                      <a:pt x="1964" y="748"/>
                    </a:lnTo>
                    <a:lnTo>
                      <a:pt x="1985" y="846"/>
                    </a:lnTo>
                    <a:lnTo>
                      <a:pt x="1995" y="946"/>
                    </a:lnTo>
                    <a:lnTo>
                      <a:pt x="1995" y="998"/>
                    </a:lnTo>
                    <a:lnTo>
                      <a:pt x="1995" y="1049"/>
                    </a:lnTo>
                    <a:lnTo>
                      <a:pt x="1985" y="1150"/>
                    </a:lnTo>
                    <a:lnTo>
                      <a:pt x="1964" y="1247"/>
                    </a:lnTo>
                    <a:lnTo>
                      <a:pt x="1935" y="1340"/>
                    </a:lnTo>
                    <a:lnTo>
                      <a:pt x="1898" y="1430"/>
                    </a:lnTo>
                    <a:lnTo>
                      <a:pt x="1851" y="1515"/>
                    </a:lnTo>
                    <a:lnTo>
                      <a:pt x="1798" y="1594"/>
                    </a:lnTo>
                    <a:lnTo>
                      <a:pt x="1737" y="1668"/>
                    </a:lnTo>
                    <a:lnTo>
                      <a:pt x="1668" y="1735"/>
                    </a:lnTo>
                    <a:lnTo>
                      <a:pt x="1594" y="1798"/>
                    </a:lnTo>
                    <a:lnTo>
                      <a:pt x="1515" y="1851"/>
                    </a:lnTo>
                    <a:lnTo>
                      <a:pt x="1431" y="1898"/>
                    </a:lnTo>
                    <a:lnTo>
                      <a:pt x="1340" y="1935"/>
                    </a:lnTo>
                    <a:lnTo>
                      <a:pt x="1247" y="1964"/>
                    </a:lnTo>
                    <a:lnTo>
                      <a:pt x="1150" y="1984"/>
                    </a:lnTo>
                    <a:lnTo>
                      <a:pt x="1049" y="1993"/>
                    </a:lnTo>
                    <a:lnTo>
                      <a:pt x="998" y="1995"/>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6" name="Freeform 589">
                <a:extLst>
                  <a:ext uri="{FF2B5EF4-FFF2-40B4-BE49-F238E27FC236}">
                    <a16:creationId xmlns:a16="http://schemas.microsoft.com/office/drawing/2014/main" id="{A1910225-D045-0077-46B5-71EF8E13D37A}"/>
                  </a:ext>
                </a:extLst>
              </p:cNvPr>
              <p:cNvSpPr>
                <a:spLocks/>
              </p:cNvSpPr>
              <p:nvPr/>
            </p:nvSpPr>
            <p:spPr bwMode="auto">
              <a:xfrm>
                <a:off x="2255535" y="927055"/>
                <a:ext cx="160270" cy="392385"/>
              </a:xfrm>
              <a:custGeom>
                <a:avLst/>
                <a:gdLst>
                  <a:gd name="T0" fmla="*/ 462 w 462"/>
                  <a:gd name="T1" fmla="*/ 981 h 1135"/>
                  <a:gd name="T2" fmla="*/ 460 w 462"/>
                  <a:gd name="T3" fmla="*/ 985 h 1135"/>
                  <a:gd name="T4" fmla="*/ 457 w 462"/>
                  <a:gd name="T5" fmla="*/ 989 h 1135"/>
                  <a:gd name="T6" fmla="*/ 443 w 462"/>
                  <a:gd name="T7" fmla="*/ 1007 h 1135"/>
                  <a:gd name="T8" fmla="*/ 427 w 462"/>
                  <a:gd name="T9" fmla="*/ 1025 h 1135"/>
                  <a:gd name="T10" fmla="*/ 418 w 462"/>
                  <a:gd name="T11" fmla="*/ 1037 h 1135"/>
                  <a:gd name="T12" fmla="*/ 409 w 462"/>
                  <a:gd name="T13" fmla="*/ 1048 h 1135"/>
                  <a:gd name="T14" fmla="*/ 408 w 462"/>
                  <a:gd name="T15" fmla="*/ 1050 h 1135"/>
                  <a:gd name="T16" fmla="*/ 408 w 462"/>
                  <a:gd name="T17" fmla="*/ 1050 h 1135"/>
                  <a:gd name="T18" fmla="*/ 396 w 462"/>
                  <a:gd name="T19" fmla="*/ 1064 h 1135"/>
                  <a:gd name="T20" fmla="*/ 383 w 462"/>
                  <a:gd name="T21" fmla="*/ 1078 h 1135"/>
                  <a:gd name="T22" fmla="*/ 369 w 462"/>
                  <a:gd name="T23" fmla="*/ 1095 h 1135"/>
                  <a:gd name="T24" fmla="*/ 355 w 462"/>
                  <a:gd name="T25" fmla="*/ 1110 h 1135"/>
                  <a:gd name="T26" fmla="*/ 343 w 462"/>
                  <a:gd name="T27" fmla="*/ 1123 h 1135"/>
                  <a:gd name="T28" fmla="*/ 332 w 462"/>
                  <a:gd name="T29" fmla="*/ 1135 h 1135"/>
                  <a:gd name="T30" fmla="*/ 276 w 462"/>
                  <a:gd name="T31" fmla="*/ 1062 h 1135"/>
                  <a:gd name="T32" fmla="*/ 177 w 462"/>
                  <a:gd name="T33" fmla="*/ 908 h 1135"/>
                  <a:gd name="T34" fmla="*/ 94 w 462"/>
                  <a:gd name="T35" fmla="*/ 745 h 1135"/>
                  <a:gd name="T36" fmla="*/ 27 w 462"/>
                  <a:gd name="T37" fmla="*/ 573 h 1135"/>
                  <a:gd name="T38" fmla="*/ 0 w 462"/>
                  <a:gd name="T39" fmla="*/ 483 h 1135"/>
                  <a:gd name="T40" fmla="*/ 36 w 462"/>
                  <a:gd name="T41" fmla="*/ 417 h 1135"/>
                  <a:gd name="T42" fmla="*/ 65 w 462"/>
                  <a:gd name="T43" fmla="*/ 348 h 1135"/>
                  <a:gd name="T44" fmla="*/ 68 w 462"/>
                  <a:gd name="T45" fmla="*/ 341 h 1135"/>
                  <a:gd name="T46" fmla="*/ 71 w 462"/>
                  <a:gd name="T47" fmla="*/ 333 h 1135"/>
                  <a:gd name="T48" fmla="*/ 81 w 462"/>
                  <a:gd name="T49" fmla="*/ 303 h 1135"/>
                  <a:gd name="T50" fmla="*/ 90 w 462"/>
                  <a:gd name="T51" fmla="*/ 273 h 1135"/>
                  <a:gd name="T52" fmla="*/ 94 w 462"/>
                  <a:gd name="T53" fmla="*/ 263 h 1135"/>
                  <a:gd name="T54" fmla="*/ 97 w 462"/>
                  <a:gd name="T55" fmla="*/ 252 h 1135"/>
                  <a:gd name="T56" fmla="*/ 100 w 462"/>
                  <a:gd name="T57" fmla="*/ 242 h 1135"/>
                  <a:gd name="T58" fmla="*/ 102 w 462"/>
                  <a:gd name="T59" fmla="*/ 232 h 1135"/>
                  <a:gd name="T60" fmla="*/ 105 w 462"/>
                  <a:gd name="T61" fmla="*/ 223 h 1135"/>
                  <a:gd name="T62" fmla="*/ 106 w 462"/>
                  <a:gd name="T63" fmla="*/ 214 h 1135"/>
                  <a:gd name="T64" fmla="*/ 110 w 462"/>
                  <a:gd name="T65" fmla="*/ 201 h 1135"/>
                  <a:gd name="T66" fmla="*/ 112 w 462"/>
                  <a:gd name="T67" fmla="*/ 189 h 1135"/>
                  <a:gd name="T68" fmla="*/ 112 w 462"/>
                  <a:gd name="T69" fmla="*/ 182 h 1135"/>
                  <a:gd name="T70" fmla="*/ 114 w 462"/>
                  <a:gd name="T71" fmla="*/ 177 h 1135"/>
                  <a:gd name="T72" fmla="*/ 116 w 462"/>
                  <a:gd name="T73" fmla="*/ 166 h 1135"/>
                  <a:gd name="T74" fmla="*/ 119 w 462"/>
                  <a:gd name="T75" fmla="*/ 153 h 1135"/>
                  <a:gd name="T76" fmla="*/ 125 w 462"/>
                  <a:gd name="T77" fmla="*/ 109 h 1135"/>
                  <a:gd name="T78" fmla="*/ 129 w 462"/>
                  <a:gd name="T79" fmla="*/ 64 h 1135"/>
                  <a:gd name="T80" fmla="*/ 131 w 462"/>
                  <a:gd name="T81" fmla="*/ 53 h 1135"/>
                  <a:gd name="T82" fmla="*/ 131 w 462"/>
                  <a:gd name="T83" fmla="*/ 41 h 1135"/>
                  <a:gd name="T84" fmla="*/ 131 w 462"/>
                  <a:gd name="T85" fmla="*/ 39 h 1135"/>
                  <a:gd name="T86" fmla="*/ 131 w 462"/>
                  <a:gd name="T87" fmla="*/ 35 h 1135"/>
                  <a:gd name="T88" fmla="*/ 132 w 462"/>
                  <a:gd name="T89" fmla="*/ 26 h 1135"/>
                  <a:gd name="T90" fmla="*/ 132 w 462"/>
                  <a:gd name="T91" fmla="*/ 17 h 1135"/>
                  <a:gd name="T92" fmla="*/ 132 w 462"/>
                  <a:gd name="T93" fmla="*/ 7 h 1135"/>
                  <a:gd name="T94" fmla="*/ 132 w 462"/>
                  <a:gd name="T95" fmla="*/ 0 h 1135"/>
                  <a:gd name="T96" fmla="*/ 133 w 462"/>
                  <a:gd name="T97" fmla="*/ 68 h 1135"/>
                  <a:gd name="T98" fmla="*/ 145 w 462"/>
                  <a:gd name="T99" fmla="*/ 204 h 1135"/>
                  <a:gd name="T100" fmla="*/ 168 w 462"/>
                  <a:gd name="T101" fmla="*/ 335 h 1135"/>
                  <a:gd name="T102" fmla="*/ 201 w 462"/>
                  <a:gd name="T103" fmla="*/ 464 h 1135"/>
                  <a:gd name="T104" fmla="*/ 243 w 462"/>
                  <a:gd name="T105" fmla="*/ 587 h 1135"/>
                  <a:gd name="T106" fmla="*/ 295 w 462"/>
                  <a:gd name="T107" fmla="*/ 706 h 1135"/>
                  <a:gd name="T108" fmla="*/ 355 w 462"/>
                  <a:gd name="T109" fmla="*/ 820 h 1135"/>
                  <a:gd name="T110" fmla="*/ 425 w 462"/>
                  <a:gd name="T111" fmla="*/ 929 h 1135"/>
                  <a:gd name="T112" fmla="*/ 462 w 462"/>
                  <a:gd name="T113" fmla="*/ 981 h 1135"/>
                  <a:gd name="T114" fmla="*/ 462 w 462"/>
                  <a:gd name="T115" fmla="*/ 981 h 1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62" h="1135">
                    <a:moveTo>
                      <a:pt x="462" y="981"/>
                    </a:moveTo>
                    <a:lnTo>
                      <a:pt x="460" y="985"/>
                    </a:lnTo>
                    <a:lnTo>
                      <a:pt x="457" y="989"/>
                    </a:lnTo>
                    <a:lnTo>
                      <a:pt x="443" y="1007"/>
                    </a:lnTo>
                    <a:lnTo>
                      <a:pt x="427" y="1025"/>
                    </a:lnTo>
                    <a:lnTo>
                      <a:pt x="418" y="1037"/>
                    </a:lnTo>
                    <a:lnTo>
                      <a:pt x="409" y="1048"/>
                    </a:lnTo>
                    <a:lnTo>
                      <a:pt x="408" y="1050"/>
                    </a:lnTo>
                    <a:lnTo>
                      <a:pt x="408" y="1050"/>
                    </a:lnTo>
                    <a:lnTo>
                      <a:pt x="396" y="1064"/>
                    </a:lnTo>
                    <a:lnTo>
                      <a:pt x="383" y="1078"/>
                    </a:lnTo>
                    <a:lnTo>
                      <a:pt x="369" y="1095"/>
                    </a:lnTo>
                    <a:lnTo>
                      <a:pt x="355" y="1110"/>
                    </a:lnTo>
                    <a:lnTo>
                      <a:pt x="343" y="1123"/>
                    </a:lnTo>
                    <a:lnTo>
                      <a:pt x="332" y="1135"/>
                    </a:lnTo>
                    <a:lnTo>
                      <a:pt x="276" y="1062"/>
                    </a:lnTo>
                    <a:lnTo>
                      <a:pt x="177" y="908"/>
                    </a:lnTo>
                    <a:lnTo>
                      <a:pt x="94" y="745"/>
                    </a:lnTo>
                    <a:lnTo>
                      <a:pt x="27" y="573"/>
                    </a:lnTo>
                    <a:lnTo>
                      <a:pt x="0" y="483"/>
                    </a:lnTo>
                    <a:lnTo>
                      <a:pt x="36" y="417"/>
                    </a:lnTo>
                    <a:lnTo>
                      <a:pt x="65" y="348"/>
                    </a:lnTo>
                    <a:lnTo>
                      <a:pt x="68" y="341"/>
                    </a:lnTo>
                    <a:lnTo>
                      <a:pt x="71" y="333"/>
                    </a:lnTo>
                    <a:lnTo>
                      <a:pt x="81" y="303"/>
                    </a:lnTo>
                    <a:lnTo>
                      <a:pt x="90" y="273"/>
                    </a:lnTo>
                    <a:lnTo>
                      <a:pt x="94" y="263"/>
                    </a:lnTo>
                    <a:lnTo>
                      <a:pt x="97" y="252"/>
                    </a:lnTo>
                    <a:lnTo>
                      <a:pt x="100" y="242"/>
                    </a:lnTo>
                    <a:lnTo>
                      <a:pt x="102" y="232"/>
                    </a:lnTo>
                    <a:lnTo>
                      <a:pt x="105" y="223"/>
                    </a:lnTo>
                    <a:lnTo>
                      <a:pt x="106" y="214"/>
                    </a:lnTo>
                    <a:lnTo>
                      <a:pt x="110" y="201"/>
                    </a:lnTo>
                    <a:lnTo>
                      <a:pt x="112" y="189"/>
                    </a:lnTo>
                    <a:lnTo>
                      <a:pt x="112" y="182"/>
                    </a:lnTo>
                    <a:lnTo>
                      <a:pt x="114" y="177"/>
                    </a:lnTo>
                    <a:lnTo>
                      <a:pt x="116" y="166"/>
                    </a:lnTo>
                    <a:lnTo>
                      <a:pt x="119" y="153"/>
                    </a:lnTo>
                    <a:lnTo>
                      <a:pt x="125" y="109"/>
                    </a:lnTo>
                    <a:lnTo>
                      <a:pt x="129" y="64"/>
                    </a:lnTo>
                    <a:lnTo>
                      <a:pt x="131" y="53"/>
                    </a:lnTo>
                    <a:lnTo>
                      <a:pt x="131" y="41"/>
                    </a:lnTo>
                    <a:lnTo>
                      <a:pt x="131" y="39"/>
                    </a:lnTo>
                    <a:lnTo>
                      <a:pt x="131" y="35"/>
                    </a:lnTo>
                    <a:lnTo>
                      <a:pt x="132" y="26"/>
                    </a:lnTo>
                    <a:lnTo>
                      <a:pt x="132" y="17"/>
                    </a:lnTo>
                    <a:lnTo>
                      <a:pt x="132" y="7"/>
                    </a:lnTo>
                    <a:lnTo>
                      <a:pt x="132" y="0"/>
                    </a:lnTo>
                    <a:lnTo>
                      <a:pt x="133" y="68"/>
                    </a:lnTo>
                    <a:lnTo>
                      <a:pt x="145" y="204"/>
                    </a:lnTo>
                    <a:lnTo>
                      <a:pt x="168" y="335"/>
                    </a:lnTo>
                    <a:lnTo>
                      <a:pt x="201" y="464"/>
                    </a:lnTo>
                    <a:lnTo>
                      <a:pt x="243" y="587"/>
                    </a:lnTo>
                    <a:lnTo>
                      <a:pt x="295" y="706"/>
                    </a:lnTo>
                    <a:lnTo>
                      <a:pt x="355" y="820"/>
                    </a:lnTo>
                    <a:lnTo>
                      <a:pt x="425" y="929"/>
                    </a:lnTo>
                    <a:lnTo>
                      <a:pt x="462" y="981"/>
                    </a:lnTo>
                    <a:lnTo>
                      <a:pt x="462" y="981"/>
                    </a:lnTo>
                    <a:close/>
                  </a:path>
                </a:pathLst>
              </a:custGeom>
              <a:solidFill>
                <a:schemeClr val="accent5">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27" name="Freeform 590">
                <a:extLst>
                  <a:ext uri="{FF2B5EF4-FFF2-40B4-BE49-F238E27FC236}">
                    <a16:creationId xmlns:a16="http://schemas.microsoft.com/office/drawing/2014/main" id="{120A8641-8EEE-6DDB-FBA1-1F1265BA7756}"/>
                  </a:ext>
                </a:extLst>
              </p:cNvPr>
              <p:cNvSpPr>
                <a:spLocks/>
              </p:cNvSpPr>
              <p:nvPr/>
            </p:nvSpPr>
            <p:spPr bwMode="auto">
              <a:xfrm>
                <a:off x="2255535" y="927055"/>
                <a:ext cx="160270" cy="392385"/>
              </a:xfrm>
              <a:custGeom>
                <a:avLst/>
                <a:gdLst>
                  <a:gd name="T0" fmla="*/ 132 w 462"/>
                  <a:gd name="T1" fmla="*/ 0 h 1135"/>
                  <a:gd name="T2" fmla="*/ 132 w 462"/>
                  <a:gd name="T3" fmla="*/ 7 h 1135"/>
                  <a:gd name="T4" fmla="*/ 132 w 462"/>
                  <a:gd name="T5" fmla="*/ 17 h 1135"/>
                  <a:gd name="T6" fmla="*/ 132 w 462"/>
                  <a:gd name="T7" fmla="*/ 26 h 1135"/>
                  <a:gd name="T8" fmla="*/ 131 w 462"/>
                  <a:gd name="T9" fmla="*/ 35 h 1135"/>
                  <a:gd name="T10" fmla="*/ 131 w 462"/>
                  <a:gd name="T11" fmla="*/ 39 h 1135"/>
                  <a:gd name="T12" fmla="*/ 131 w 462"/>
                  <a:gd name="T13" fmla="*/ 41 h 1135"/>
                  <a:gd name="T14" fmla="*/ 131 w 462"/>
                  <a:gd name="T15" fmla="*/ 53 h 1135"/>
                  <a:gd name="T16" fmla="*/ 129 w 462"/>
                  <a:gd name="T17" fmla="*/ 64 h 1135"/>
                  <a:gd name="T18" fmla="*/ 125 w 462"/>
                  <a:gd name="T19" fmla="*/ 109 h 1135"/>
                  <a:gd name="T20" fmla="*/ 119 w 462"/>
                  <a:gd name="T21" fmla="*/ 153 h 1135"/>
                  <a:gd name="T22" fmla="*/ 116 w 462"/>
                  <a:gd name="T23" fmla="*/ 166 h 1135"/>
                  <a:gd name="T24" fmla="*/ 114 w 462"/>
                  <a:gd name="T25" fmla="*/ 177 h 1135"/>
                  <a:gd name="T26" fmla="*/ 112 w 462"/>
                  <a:gd name="T27" fmla="*/ 182 h 1135"/>
                  <a:gd name="T28" fmla="*/ 112 w 462"/>
                  <a:gd name="T29" fmla="*/ 189 h 1135"/>
                  <a:gd name="T30" fmla="*/ 110 w 462"/>
                  <a:gd name="T31" fmla="*/ 201 h 1135"/>
                  <a:gd name="T32" fmla="*/ 106 w 462"/>
                  <a:gd name="T33" fmla="*/ 214 h 1135"/>
                  <a:gd name="T34" fmla="*/ 105 w 462"/>
                  <a:gd name="T35" fmla="*/ 223 h 1135"/>
                  <a:gd name="T36" fmla="*/ 102 w 462"/>
                  <a:gd name="T37" fmla="*/ 232 h 1135"/>
                  <a:gd name="T38" fmla="*/ 100 w 462"/>
                  <a:gd name="T39" fmla="*/ 242 h 1135"/>
                  <a:gd name="T40" fmla="*/ 97 w 462"/>
                  <a:gd name="T41" fmla="*/ 252 h 1135"/>
                  <a:gd name="T42" fmla="*/ 94 w 462"/>
                  <a:gd name="T43" fmla="*/ 263 h 1135"/>
                  <a:gd name="T44" fmla="*/ 90 w 462"/>
                  <a:gd name="T45" fmla="*/ 273 h 1135"/>
                  <a:gd name="T46" fmla="*/ 81 w 462"/>
                  <a:gd name="T47" fmla="*/ 303 h 1135"/>
                  <a:gd name="T48" fmla="*/ 71 w 462"/>
                  <a:gd name="T49" fmla="*/ 333 h 1135"/>
                  <a:gd name="T50" fmla="*/ 65 w 462"/>
                  <a:gd name="T51" fmla="*/ 348 h 1135"/>
                  <a:gd name="T52" fmla="*/ 36 w 462"/>
                  <a:gd name="T53" fmla="*/ 417 h 1135"/>
                  <a:gd name="T54" fmla="*/ 0 w 462"/>
                  <a:gd name="T55" fmla="*/ 483 h 1135"/>
                  <a:gd name="T56" fmla="*/ 27 w 462"/>
                  <a:gd name="T57" fmla="*/ 573 h 1135"/>
                  <a:gd name="T58" fmla="*/ 94 w 462"/>
                  <a:gd name="T59" fmla="*/ 745 h 1135"/>
                  <a:gd name="T60" fmla="*/ 177 w 462"/>
                  <a:gd name="T61" fmla="*/ 908 h 1135"/>
                  <a:gd name="T62" fmla="*/ 276 w 462"/>
                  <a:gd name="T63" fmla="*/ 1062 h 1135"/>
                  <a:gd name="T64" fmla="*/ 332 w 462"/>
                  <a:gd name="T65" fmla="*/ 1135 h 1135"/>
                  <a:gd name="T66" fmla="*/ 343 w 462"/>
                  <a:gd name="T67" fmla="*/ 1123 h 1135"/>
                  <a:gd name="T68" fmla="*/ 355 w 462"/>
                  <a:gd name="T69" fmla="*/ 1110 h 1135"/>
                  <a:gd name="T70" fmla="*/ 369 w 462"/>
                  <a:gd name="T71" fmla="*/ 1095 h 1135"/>
                  <a:gd name="T72" fmla="*/ 383 w 462"/>
                  <a:gd name="T73" fmla="*/ 1078 h 1135"/>
                  <a:gd name="T74" fmla="*/ 396 w 462"/>
                  <a:gd name="T75" fmla="*/ 1064 h 1135"/>
                  <a:gd name="T76" fmla="*/ 408 w 462"/>
                  <a:gd name="T77" fmla="*/ 1050 h 1135"/>
                  <a:gd name="T78" fmla="*/ 408 w 462"/>
                  <a:gd name="T79" fmla="*/ 1050 h 1135"/>
                  <a:gd name="T80" fmla="*/ 409 w 462"/>
                  <a:gd name="T81" fmla="*/ 1048 h 1135"/>
                  <a:gd name="T82" fmla="*/ 418 w 462"/>
                  <a:gd name="T83" fmla="*/ 1037 h 1135"/>
                  <a:gd name="T84" fmla="*/ 427 w 462"/>
                  <a:gd name="T85" fmla="*/ 1025 h 1135"/>
                  <a:gd name="T86" fmla="*/ 443 w 462"/>
                  <a:gd name="T87" fmla="*/ 1007 h 1135"/>
                  <a:gd name="T88" fmla="*/ 457 w 462"/>
                  <a:gd name="T89" fmla="*/ 989 h 1135"/>
                  <a:gd name="T90" fmla="*/ 460 w 462"/>
                  <a:gd name="T91" fmla="*/ 985 h 1135"/>
                  <a:gd name="T92" fmla="*/ 462 w 462"/>
                  <a:gd name="T93" fmla="*/ 981 h 1135"/>
                  <a:gd name="T94" fmla="*/ 425 w 462"/>
                  <a:gd name="T95" fmla="*/ 929 h 1135"/>
                  <a:gd name="T96" fmla="*/ 355 w 462"/>
                  <a:gd name="T97" fmla="*/ 820 h 1135"/>
                  <a:gd name="T98" fmla="*/ 295 w 462"/>
                  <a:gd name="T99" fmla="*/ 706 h 1135"/>
                  <a:gd name="T100" fmla="*/ 243 w 462"/>
                  <a:gd name="T101" fmla="*/ 587 h 1135"/>
                  <a:gd name="T102" fmla="*/ 201 w 462"/>
                  <a:gd name="T103" fmla="*/ 464 h 1135"/>
                  <a:gd name="T104" fmla="*/ 168 w 462"/>
                  <a:gd name="T105" fmla="*/ 335 h 1135"/>
                  <a:gd name="T106" fmla="*/ 145 w 462"/>
                  <a:gd name="T107" fmla="*/ 204 h 1135"/>
                  <a:gd name="T108" fmla="*/ 133 w 462"/>
                  <a:gd name="T109" fmla="*/ 68 h 1135"/>
                  <a:gd name="T110" fmla="*/ 132 w 462"/>
                  <a:gd name="T111" fmla="*/ 0 h 1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62" h="1135">
                    <a:moveTo>
                      <a:pt x="132" y="0"/>
                    </a:moveTo>
                    <a:lnTo>
                      <a:pt x="132" y="7"/>
                    </a:lnTo>
                    <a:lnTo>
                      <a:pt x="132" y="17"/>
                    </a:lnTo>
                    <a:lnTo>
                      <a:pt x="132" y="26"/>
                    </a:lnTo>
                    <a:lnTo>
                      <a:pt x="131" y="35"/>
                    </a:lnTo>
                    <a:lnTo>
                      <a:pt x="131" y="39"/>
                    </a:lnTo>
                    <a:lnTo>
                      <a:pt x="131" y="41"/>
                    </a:lnTo>
                    <a:lnTo>
                      <a:pt x="131" y="53"/>
                    </a:lnTo>
                    <a:lnTo>
                      <a:pt x="129" y="64"/>
                    </a:lnTo>
                    <a:lnTo>
                      <a:pt x="125" y="109"/>
                    </a:lnTo>
                    <a:lnTo>
                      <a:pt x="119" y="153"/>
                    </a:lnTo>
                    <a:lnTo>
                      <a:pt x="116" y="166"/>
                    </a:lnTo>
                    <a:lnTo>
                      <a:pt x="114" y="177"/>
                    </a:lnTo>
                    <a:lnTo>
                      <a:pt x="112" y="182"/>
                    </a:lnTo>
                    <a:lnTo>
                      <a:pt x="112" y="189"/>
                    </a:lnTo>
                    <a:lnTo>
                      <a:pt x="110" y="201"/>
                    </a:lnTo>
                    <a:lnTo>
                      <a:pt x="106" y="214"/>
                    </a:lnTo>
                    <a:lnTo>
                      <a:pt x="105" y="223"/>
                    </a:lnTo>
                    <a:lnTo>
                      <a:pt x="102" y="232"/>
                    </a:lnTo>
                    <a:lnTo>
                      <a:pt x="100" y="242"/>
                    </a:lnTo>
                    <a:lnTo>
                      <a:pt x="97" y="252"/>
                    </a:lnTo>
                    <a:lnTo>
                      <a:pt x="94" y="263"/>
                    </a:lnTo>
                    <a:lnTo>
                      <a:pt x="90" y="273"/>
                    </a:lnTo>
                    <a:lnTo>
                      <a:pt x="81" y="303"/>
                    </a:lnTo>
                    <a:lnTo>
                      <a:pt x="71" y="333"/>
                    </a:lnTo>
                    <a:lnTo>
                      <a:pt x="65" y="348"/>
                    </a:lnTo>
                    <a:lnTo>
                      <a:pt x="36" y="417"/>
                    </a:lnTo>
                    <a:lnTo>
                      <a:pt x="0" y="483"/>
                    </a:lnTo>
                    <a:lnTo>
                      <a:pt x="27" y="573"/>
                    </a:lnTo>
                    <a:lnTo>
                      <a:pt x="94" y="745"/>
                    </a:lnTo>
                    <a:lnTo>
                      <a:pt x="177" y="908"/>
                    </a:lnTo>
                    <a:lnTo>
                      <a:pt x="276" y="1062"/>
                    </a:lnTo>
                    <a:lnTo>
                      <a:pt x="332" y="1135"/>
                    </a:lnTo>
                    <a:lnTo>
                      <a:pt x="343" y="1123"/>
                    </a:lnTo>
                    <a:lnTo>
                      <a:pt x="355" y="1110"/>
                    </a:lnTo>
                    <a:lnTo>
                      <a:pt x="369" y="1095"/>
                    </a:lnTo>
                    <a:lnTo>
                      <a:pt x="383" y="1078"/>
                    </a:lnTo>
                    <a:lnTo>
                      <a:pt x="396" y="1064"/>
                    </a:lnTo>
                    <a:lnTo>
                      <a:pt x="408" y="1050"/>
                    </a:lnTo>
                    <a:lnTo>
                      <a:pt x="408" y="1050"/>
                    </a:lnTo>
                    <a:lnTo>
                      <a:pt x="409" y="1048"/>
                    </a:lnTo>
                    <a:lnTo>
                      <a:pt x="418" y="1037"/>
                    </a:lnTo>
                    <a:lnTo>
                      <a:pt x="427" y="1025"/>
                    </a:lnTo>
                    <a:lnTo>
                      <a:pt x="443" y="1007"/>
                    </a:lnTo>
                    <a:lnTo>
                      <a:pt x="457" y="989"/>
                    </a:lnTo>
                    <a:lnTo>
                      <a:pt x="460" y="985"/>
                    </a:lnTo>
                    <a:lnTo>
                      <a:pt x="462" y="981"/>
                    </a:lnTo>
                    <a:lnTo>
                      <a:pt x="425" y="929"/>
                    </a:lnTo>
                    <a:lnTo>
                      <a:pt x="355" y="820"/>
                    </a:lnTo>
                    <a:lnTo>
                      <a:pt x="295" y="706"/>
                    </a:lnTo>
                    <a:lnTo>
                      <a:pt x="243" y="587"/>
                    </a:lnTo>
                    <a:lnTo>
                      <a:pt x="201" y="464"/>
                    </a:lnTo>
                    <a:lnTo>
                      <a:pt x="168" y="335"/>
                    </a:lnTo>
                    <a:lnTo>
                      <a:pt x="145" y="204"/>
                    </a:lnTo>
                    <a:lnTo>
                      <a:pt x="133" y="68"/>
                    </a:lnTo>
                    <a:lnTo>
                      <a:pt x="132" y="0"/>
                    </a:lnTo>
                    <a:close/>
                  </a:path>
                </a:pathLst>
              </a:custGeom>
              <a:solidFill>
                <a:srgbClr val="FFC000"/>
              </a:solidFill>
              <a:ln>
                <a:noFill/>
              </a:ln>
            </p:spPr>
            <p:txBody>
              <a:bodyPr vert="horz" wrap="square" lIns="91440" tIns="45720" rIns="91440" bIns="45720" numCol="1" anchor="t" anchorCtr="0" compatLnSpc="1">
                <a:prstTxWarp prst="textNoShape">
                  <a:avLst/>
                </a:prstTxWarp>
              </a:bodyPr>
              <a:lstStyle/>
              <a:p>
                <a:endParaRPr lang="en-US"/>
              </a:p>
            </p:txBody>
          </p:sp>
          <p:sp>
            <p:nvSpPr>
              <p:cNvPr id="128" name="Freeform: Shape 127">
                <a:extLst>
                  <a:ext uri="{FF2B5EF4-FFF2-40B4-BE49-F238E27FC236}">
                    <a16:creationId xmlns:a16="http://schemas.microsoft.com/office/drawing/2014/main" id="{763DC0C8-9BC5-61E6-00EE-909699396DCA}"/>
                  </a:ext>
                </a:extLst>
              </p:cNvPr>
              <p:cNvSpPr>
                <a:spLocks/>
              </p:cNvSpPr>
              <p:nvPr/>
            </p:nvSpPr>
            <p:spPr bwMode="auto">
              <a:xfrm>
                <a:off x="2301130" y="922909"/>
                <a:ext cx="3941813" cy="571998"/>
              </a:xfrm>
              <a:custGeom>
                <a:avLst/>
                <a:gdLst>
                  <a:gd name="connsiteX0" fmla="*/ 0 w 3941813"/>
                  <a:gd name="connsiteY0" fmla="*/ 0 h 571998"/>
                  <a:gd name="connsiteX1" fmla="*/ 228336 w 3941813"/>
                  <a:gd name="connsiteY1" fmla="*/ 0 h 571998"/>
                  <a:gd name="connsiteX2" fmla="*/ 228336 w 3941813"/>
                  <a:gd name="connsiteY2" fmla="*/ 1035 h 571998"/>
                  <a:gd name="connsiteX3" fmla="*/ 228336 w 3941813"/>
                  <a:gd name="connsiteY3" fmla="*/ 2070 h 571998"/>
                  <a:gd name="connsiteX4" fmla="*/ 228336 w 3941813"/>
                  <a:gd name="connsiteY4" fmla="*/ 3450 h 571998"/>
                  <a:gd name="connsiteX5" fmla="*/ 228336 w 3941813"/>
                  <a:gd name="connsiteY5" fmla="*/ 4485 h 571998"/>
                  <a:gd name="connsiteX6" fmla="*/ 228336 w 3941813"/>
                  <a:gd name="connsiteY6" fmla="*/ 6555 h 571998"/>
                  <a:gd name="connsiteX7" fmla="*/ 228336 w 3941813"/>
                  <a:gd name="connsiteY7" fmla="*/ 8625 h 571998"/>
                  <a:gd name="connsiteX8" fmla="*/ 228336 w 3941813"/>
                  <a:gd name="connsiteY8" fmla="*/ 13110 h 571998"/>
                  <a:gd name="connsiteX9" fmla="*/ 228681 w 3941813"/>
                  <a:gd name="connsiteY9" fmla="*/ 17595 h 571998"/>
                  <a:gd name="connsiteX10" fmla="*/ 228681 w 3941813"/>
                  <a:gd name="connsiteY10" fmla="*/ 21045 h 571998"/>
                  <a:gd name="connsiteX11" fmla="*/ 229372 w 3941813"/>
                  <a:gd name="connsiteY11" fmla="*/ 24495 h 571998"/>
                  <a:gd name="connsiteX12" fmla="*/ 229561 w 3941813"/>
                  <a:gd name="connsiteY12" fmla="*/ 29949 h 571998"/>
                  <a:gd name="connsiteX13" fmla="*/ 230860 w 3941813"/>
                  <a:gd name="connsiteY13" fmla="*/ 43059 h 571998"/>
                  <a:gd name="connsiteX14" fmla="*/ 231099 w 3941813"/>
                  <a:gd name="connsiteY14" fmla="*/ 44849 h 571998"/>
                  <a:gd name="connsiteX15" fmla="*/ 231445 w 3941813"/>
                  <a:gd name="connsiteY15" fmla="*/ 47954 h 571998"/>
                  <a:gd name="connsiteX16" fmla="*/ 231790 w 3941813"/>
                  <a:gd name="connsiteY16" fmla="*/ 51059 h 571998"/>
                  <a:gd name="connsiteX17" fmla="*/ 232439 w 3941813"/>
                  <a:gd name="connsiteY17" fmla="*/ 55431 h 571998"/>
                  <a:gd name="connsiteX18" fmla="*/ 237460 w 3941813"/>
                  <a:gd name="connsiteY18" fmla="*/ 78594 h 571998"/>
                  <a:gd name="connsiteX19" fmla="*/ 239935 w 3941813"/>
                  <a:gd name="connsiteY19" fmla="*/ 88754 h 571998"/>
                  <a:gd name="connsiteX20" fmla="*/ 249062 w 3941813"/>
                  <a:gd name="connsiteY20" fmla="*/ 117988 h 571998"/>
                  <a:gd name="connsiteX21" fmla="*/ 258766 w 3941813"/>
                  <a:gd name="connsiteY21" fmla="*/ 141560 h 571998"/>
                  <a:gd name="connsiteX22" fmla="*/ 260462 w 3941813"/>
                  <a:gd name="connsiteY22" fmla="*/ 145242 h 571998"/>
                  <a:gd name="connsiteX23" fmla="*/ 261844 w 3941813"/>
                  <a:gd name="connsiteY23" fmla="*/ 148347 h 571998"/>
                  <a:gd name="connsiteX24" fmla="*/ 263571 w 3941813"/>
                  <a:gd name="connsiteY24" fmla="*/ 152142 h 571998"/>
                  <a:gd name="connsiteX25" fmla="*/ 265643 w 3941813"/>
                  <a:gd name="connsiteY25" fmla="*/ 155592 h 571998"/>
                  <a:gd name="connsiteX26" fmla="*/ 267371 w 3941813"/>
                  <a:gd name="connsiteY26" fmla="*/ 158697 h 571998"/>
                  <a:gd name="connsiteX27" fmla="*/ 269060 w 3941813"/>
                  <a:gd name="connsiteY27" fmla="*/ 162072 h 571998"/>
                  <a:gd name="connsiteX28" fmla="*/ 276558 w 3941813"/>
                  <a:gd name="connsiteY28" fmla="*/ 175613 h 571998"/>
                  <a:gd name="connsiteX29" fmla="*/ 277043 w 3941813"/>
                  <a:gd name="connsiteY29" fmla="*/ 176291 h 571998"/>
                  <a:gd name="connsiteX30" fmla="*/ 278368 w 3941813"/>
                  <a:gd name="connsiteY30" fmla="*/ 178791 h 571998"/>
                  <a:gd name="connsiteX31" fmla="*/ 295536 w 3941813"/>
                  <a:gd name="connsiteY31" fmla="*/ 204348 h 571998"/>
                  <a:gd name="connsiteX32" fmla="*/ 296042 w 3941813"/>
                  <a:gd name="connsiteY32" fmla="*/ 204926 h 571998"/>
                  <a:gd name="connsiteX33" fmla="*/ 298303 w 3941813"/>
                  <a:gd name="connsiteY33" fmla="*/ 207936 h 571998"/>
                  <a:gd name="connsiteX34" fmla="*/ 316635 w 3941813"/>
                  <a:gd name="connsiteY34" fmla="*/ 230146 h 571998"/>
                  <a:gd name="connsiteX35" fmla="*/ 318158 w 3941813"/>
                  <a:gd name="connsiteY35" fmla="*/ 231823 h 571998"/>
                  <a:gd name="connsiteX36" fmla="*/ 341295 w 3941813"/>
                  <a:gd name="connsiteY36" fmla="*/ 254260 h 571998"/>
                  <a:gd name="connsiteX37" fmla="*/ 364855 w 3941813"/>
                  <a:gd name="connsiteY37" fmla="*/ 274566 h 571998"/>
                  <a:gd name="connsiteX38" fmla="*/ 383255 w 3941813"/>
                  <a:gd name="connsiteY38" fmla="*/ 287072 h 571998"/>
                  <a:gd name="connsiteX39" fmla="*/ 390494 w 3941813"/>
                  <a:gd name="connsiteY39" fmla="*/ 291862 h 571998"/>
                  <a:gd name="connsiteX40" fmla="*/ 396550 w 3941813"/>
                  <a:gd name="connsiteY40" fmla="*/ 295622 h 571998"/>
                  <a:gd name="connsiteX41" fmla="*/ 409034 w 3941813"/>
                  <a:gd name="connsiteY41" fmla="*/ 302598 h 571998"/>
                  <a:gd name="connsiteX42" fmla="*/ 419364 w 3941813"/>
                  <a:gd name="connsiteY42" fmla="*/ 308079 h 571998"/>
                  <a:gd name="connsiteX43" fmla="*/ 431109 w 3941813"/>
                  <a:gd name="connsiteY43" fmla="*/ 313598 h 571998"/>
                  <a:gd name="connsiteX44" fmla="*/ 433413 w 3941813"/>
                  <a:gd name="connsiteY44" fmla="*/ 314749 h 571998"/>
                  <a:gd name="connsiteX45" fmla="*/ 445124 w 3941813"/>
                  <a:gd name="connsiteY45" fmla="*/ 319611 h 571998"/>
                  <a:gd name="connsiteX46" fmla="*/ 450799 w 3941813"/>
                  <a:gd name="connsiteY46" fmla="*/ 321878 h 571998"/>
                  <a:gd name="connsiteX47" fmla="*/ 462312 w 3941813"/>
                  <a:gd name="connsiteY47" fmla="*/ 325820 h 571998"/>
                  <a:gd name="connsiteX48" fmla="*/ 480775 w 3941813"/>
                  <a:gd name="connsiteY48" fmla="*/ 331449 h 571998"/>
                  <a:gd name="connsiteX49" fmla="*/ 490525 w 3941813"/>
                  <a:gd name="connsiteY49" fmla="*/ 333953 h 571998"/>
                  <a:gd name="connsiteX50" fmla="*/ 499752 w 3941813"/>
                  <a:gd name="connsiteY50" fmla="*/ 335946 h 571998"/>
                  <a:gd name="connsiteX51" fmla="*/ 520232 w 3941813"/>
                  <a:gd name="connsiteY51" fmla="*/ 340163 h 571998"/>
                  <a:gd name="connsiteX52" fmla="*/ 554124 w 3941813"/>
                  <a:gd name="connsiteY52" fmla="*/ 343209 h 571998"/>
                  <a:gd name="connsiteX53" fmla="*/ 555122 w 3941813"/>
                  <a:gd name="connsiteY53" fmla="*/ 343268 h 571998"/>
                  <a:gd name="connsiteX54" fmla="*/ 555467 w 3941813"/>
                  <a:gd name="connsiteY54" fmla="*/ 343294 h 571998"/>
                  <a:gd name="connsiteX55" fmla="*/ 572739 w 3941813"/>
                  <a:gd name="connsiteY55" fmla="*/ 343958 h 571998"/>
                  <a:gd name="connsiteX56" fmla="*/ 3862707 w 3941813"/>
                  <a:gd name="connsiteY56" fmla="*/ 343958 h 571998"/>
                  <a:gd name="connsiteX57" fmla="*/ 3941813 w 3941813"/>
                  <a:gd name="connsiteY57" fmla="*/ 343958 h 571998"/>
                  <a:gd name="connsiteX58" fmla="*/ 3941813 w 3941813"/>
                  <a:gd name="connsiteY58" fmla="*/ 388462 h 571998"/>
                  <a:gd name="connsiteX59" fmla="*/ 3940777 w 3941813"/>
                  <a:gd name="connsiteY59" fmla="*/ 407437 h 571998"/>
                  <a:gd name="connsiteX60" fmla="*/ 3933868 w 3941813"/>
                  <a:gd name="connsiteY60" fmla="*/ 442971 h 571998"/>
                  <a:gd name="connsiteX61" fmla="*/ 3920050 w 3941813"/>
                  <a:gd name="connsiteY61" fmla="*/ 476090 h 571998"/>
                  <a:gd name="connsiteX62" fmla="*/ 3900015 w 3941813"/>
                  <a:gd name="connsiteY62" fmla="*/ 505415 h 571998"/>
                  <a:gd name="connsiteX63" fmla="*/ 3875143 w 3941813"/>
                  <a:gd name="connsiteY63" fmla="*/ 530254 h 571998"/>
                  <a:gd name="connsiteX64" fmla="*/ 3846126 w 3941813"/>
                  <a:gd name="connsiteY64" fmla="*/ 549919 h 571998"/>
                  <a:gd name="connsiteX65" fmla="*/ 3812964 w 3941813"/>
                  <a:gd name="connsiteY65" fmla="*/ 563718 h 571998"/>
                  <a:gd name="connsiteX66" fmla="*/ 3777038 w 3941813"/>
                  <a:gd name="connsiteY66" fmla="*/ 570963 h 571998"/>
                  <a:gd name="connsiteX67" fmla="*/ 3758385 w 3941813"/>
                  <a:gd name="connsiteY67" fmla="*/ 571998 h 571998"/>
                  <a:gd name="connsiteX68" fmla="*/ 572739 w 3941813"/>
                  <a:gd name="connsiteY68" fmla="*/ 571998 h 571998"/>
                  <a:gd name="connsiteX69" fmla="*/ 543032 w 3941813"/>
                  <a:gd name="connsiteY69" fmla="*/ 571308 h 571998"/>
                  <a:gd name="connsiteX70" fmla="*/ 485343 w 3941813"/>
                  <a:gd name="connsiteY70" fmla="*/ 565788 h 571998"/>
                  <a:gd name="connsiteX71" fmla="*/ 429382 w 3941813"/>
                  <a:gd name="connsiteY71" fmla="*/ 554059 h 571998"/>
                  <a:gd name="connsiteX72" fmla="*/ 375493 w 3941813"/>
                  <a:gd name="connsiteY72" fmla="*/ 537499 h 571998"/>
                  <a:gd name="connsiteX73" fmla="*/ 324023 w 3941813"/>
                  <a:gd name="connsiteY73" fmla="*/ 515419 h 571998"/>
                  <a:gd name="connsiteX74" fmla="*/ 275661 w 3941813"/>
                  <a:gd name="connsiteY74" fmla="*/ 489200 h 571998"/>
                  <a:gd name="connsiteX75" fmla="*/ 229718 w 3941813"/>
                  <a:gd name="connsiteY75" fmla="*/ 458495 h 571998"/>
                  <a:gd name="connsiteX76" fmla="*/ 187574 w 3941813"/>
                  <a:gd name="connsiteY76" fmla="*/ 423306 h 571998"/>
                  <a:gd name="connsiteX77" fmla="*/ 148539 w 3941813"/>
                  <a:gd name="connsiteY77" fmla="*/ 384667 h 571998"/>
                  <a:gd name="connsiteX78" fmla="*/ 113650 w 3941813"/>
                  <a:gd name="connsiteY78" fmla="*/ 342233 h 571998"/>
                  <a:gd name="connsiteX79" fmla="*/ 82906 w 3941813"/>
                  <a:gd name="connsiteY79" fmla="*/ 296349 h 571998"/>
                  <a:gd name="connsiteX80" fmla="*/ 56307 w 3941813"/>
                  <a:gd name="connsiteY80" fmla="*/ 248050 h 571998"/>
                  <a:gd name="connsiteX81" fmla="*/ 34544 w 3941813"/>
                  <a:gd name="connsiteY81" fmla="*/ 196646 h 571998"/>
                  <a:gd name="connsiteX82" fmla="*/ 17963 w 3941813"/>
                  <a:gd name="connsiteY82" fmla="*/ 143172 h 571998"/>
                  <a:gd name="connsiteX83" fmla="*/ 6218 w 3941813"/>
                  <a:gd name="connsiteY83" fmla="*/ 87283 h 571998"/>
                  <a:gd name="connsiteX84" fmla="*/ 346 w 3941813"/>
                  <a:gd name="connsiteY84" fmla="*/ 29669 h 571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3941813" h="571998">
                    <a:moveTo>
                      <a:pt x="0" y="0"/>
                    </a:moveTo>
                    <a:lnTo>
                      <a:pt x="228336" y="0"/>
                    </a:lnTo>
                    <a:lnTo>
                      <a:pt x="228336" y="1035"/>
                    </a:lnTo>
                    <a:lnTo>
                      <a:pt x="228336" y="2070"/>
                    </a:lnTo>
                    <a:lnTo>
                      <a:pt x="228336" y="3450"/>
                    </a:lnTo>
                    <a:lnTo>
                      <a:pt x="228336" y="4485"/>
                    </a:lnTo>
                    <a:lnTo>
                      <a:pt x="228336" y="6555"/>
                    </a:lnTo>
                    <a:lnTo>
                      <a:pt x="228336" y="8625"/>
                    </a:lnTo>
                    <a:lnTo>
                      <a:pt x="228336" y="13110"/>
                    </a:lnTo>
                    <a:lnTo>
                      <a:pt x="228681" y="17595"/>
                    </a:lnTo>
                    <a:lnTo>
                      <a:pt x="228681" y="21045"/>
                    </a:lnTo>
                    <a:lnTo>
                      <a:pt x="229372" y="24495"/>
                    </a:lnTo>
                    <a:lnTo>
                      <a:pt x="229561" y="29949"/>
                    </a:lnTo>
                    <a:lnTo>
                      <a:pt x="230860" y="43059"/>
                    </a:lnTo>
                    <a:lnTo>
                      <a:pt x="231099" y="44849"/>
                    </a:lnTo>
                    <a:lnTo>
                      <a:pt x="231445" y="47954"/>
                    </a:lnTo>
                    <a:lnTo>
                      <a:pt x="231790" y="51059"/>
                    </a:lnTo>
                    <a:lnTo>
                      <a:pt x="232439" y="55431"/>
                    </a:lnTo>
                    <a:lnTo>
                      <a:pt x="237460" y="78594"/>
                    </a:lnTo>
                    <a:lnTo>
                      <a:pt x="239935" y="88754"/>
                    </a:lnTo>
                    <a:lnTo>
                      <a:pt x="249062" y="117988"/>
                    </a:lnTo>
                    <a:lnTo>
                      <a:pt x="258766" y="141560"/>
                    </a:lnTo>
                    <a:lnTo>
                      <a:pt x="260462" y="145242"/>
                    </a:lnTo>
                    <a:lnTo>
                      <a:pt x="261844" y="148347"/>
                    </a:lnTo>
                    <a:lnTo>
                      <a:pt x="263571" y="152142"/>
                    </a:lnTo>
                    <a:lnTo>
                      <a:pt x="265643" y="155592"/>
                    </a:lnTo>
                    <a:lnTo>
                      <a:pt x="267371" y="158697"/>
                    </a:lnTo>
                    <a:lnTo>
                      <a:pt x="269060" y="162072"/>
                    </a:lnTo>
                    <a:lnTo>
                      <a:pt x="276558" y="175613"/>
                    </a:lnTo>
                    <a:lnTo>
                      <a:pt x="277043" y="176291"/>
                    </a:lnTo>
                    <a:lnTo>
                      <a:pt x="278368" y="178791"/>
                    </a:lnTo>
                    <a:lnTo>
                      <a:pt x="295536" y="204348"/>
                    </a:lnTo>
                    <a:lnTo>
                      <a:pt x="296042" y="204926"/>
                    </a:lnTo>
                    <a:lnTo>
                      <a:pt x="298303" y="207936"/>
                    </a:lnTo>
                    <a:lnTo>
                      <a:pt x="316635" y="230146"/>
                    </a:lnTo>
                    <a:lnTo>
                      <a:pt x="318158" y="231823"/>
                    </a:lnTo>
                    <a:lnTo>
                      <a:pt x="341295" y="254260"/>
                    </a:lnTo>
                    <a:lnTo>
                      <a:pt x="364855" y="274566"/>
                    </a:lnTo>
                    <a:lnTo>
                      <a:pt x="383255" y="287072"/>
                    </a:lnTo>
                    <a:lnTo>
                      <a:pt x="390494" y="291862"/>
                    </a:lnTo>
                    <a:lnTo>
                      <a:pt x="396550" y="295622"/>
                    </a:lnTo>
                    <a:lnTo>
                      <a:pt x="409034" y="302598"/>
                    </a:lnTo>
                    <a:lnTo>
                      <a:pt x="419364" y="308079"/>
                    </a:lnTo>
                    <a:lnTo>
                      <a:pt x="431109" y="313598"/>
                    </a:lnTo>
                    <a:lnTo>
                      <a:pt x="433413" y="314749"/>
                    </a:lnTo>
                    <a:lnTo>
                      <a:pt x="445124" y="319611"/>
                    </a:lnTo>
                    <a:lnTo>
                      <a:pt x="450799" y="321878"/>
                    </a:lnTo>
                    <a:lnTo>
                      <a:pt x="462312" y="325820"/>
                    </a:lnTo>
                    <a:lnTo>
                      <a:pt x="480775" y="331449"/>
                    </a:lnTo>
                    <a:lnTo>
                      <a:pt x="490525" y="333953"/>
                    </a:lnTo>
                    <a:lnTo>
                      <a:pt x="499752" y="335946"/>
                    </a:lnTo>
                    <a:lnTo>
                      <a:pt x="520232" y="340163"/>
                    </a:lnTo>
                    <a:lnTo>
                      <a:pt x="554124" y="343209"/>
                    </a:lnTo>
                    <a:lnTo>
                      <a:pt x="555122" y="343268"/>
                    </a:lnTo>
                    <a:lnTo>
                      <a:pt x="555467" y="343294"/>
                    </a:lnTo>
                    <a:lnTo>
                      <a:pt x="572739" y="343958"/>
                    </a:lnTo>
                    <a:lnTo>
                      <a:pt x="3862707" y="343958"/>
                    </a:lnTo>
                    <a:lnTo>
                      <a:pt x="3941813" y="343958"/>
                    </a:lnTo>
                    <a:lnTo>
                      <a:pt x="3941813" y="388462"/>
                    </a:lnTo>
                    <a:lnTo>
                      <a:pt x="3940777" y="407437"/>
                    </a:lnTo>
                    <a:lnTo>
                      <a:pt x="3933868" y="442971"/>
                    </a:lnTo>
                    <a:lnTo>
                      <a:pt x="3920050" y="476090"/>
                    </a:lnTo>
                    <a:lnTo>
                      <a:pt x="3900015" y="505415"/>
                    </a:lnTo>
                    <a:lnTo>
                      <a:pt x="3875143" y="530254"/>
                    </a:lnTo>
                    <a:lnTo>
                      <a:pt x="3846126" y="549919"/>
                    </a:lnTo>
                    <a:lnTo>
                      <a:pt x="3812964" y="563718"/>
                    </a:lnTo>
                    <a:lnTo>
                      <a:pt x="3777038" y="570963"/>
                    </a:lnTo>
                    <a:lnTo>
                      <a:pt x="3758385" y="571998"/>
                    </a:lnTo>
                    <a:lnTo>
                      <a:pt x="572739" y="571998"/>
                    </a:lnTo>
                    <a:lnTo>
                      <a:pt x="543032" y="571308"/>
                    </a:lnTo>
                    <a:lnTo>
                      <a:pt x="485343" y="565788"/>
                    </a:lnTo>
                    <a:lnTo>
                      <a:pt x="429382" y="554059"/>
                    </a:lnTo>
                    <a:lnTo>
                      <a:pt x="375493" y="537499"/>
                    </a:lnTo>
                    <a:lnTo>
                      <a:pt x="324023" y="515419"/>
                    </a:lnTo>
                    <a:lnTo>
                      <a:pt x="275661" y="489200"/>
                    </a:lnTo>
                    <a:lnTo>
                      <a:pt x="229718" y="458495"/>
                    </a:lnTo>
                    <a:lnTo>
                      <a:pt x="187574" y="423306"/>
                    </a:lnTo>
                    <a:lnTo>
                      <a:pt x="148539" y="384667"/>
                    </a:lnTo>
                    <a:lnTo>
                      <a:pt x="113650" y="342233"/>
                    </a:lnTo>
                    <a:lnTo>
                      <a:pt x="82906" y="296349"/>
                    </a:lnTo>
                    <a:lnTo>
                      <a:pt x="56307" y="248050"/>
                    </a:lnTo>
                    <a:lnTo>
                      <a:pt x="34544" y="196646"/>
                    </a:lnTo>
                    <a:lnTo>
                      <a:pt x="17963" y="143172"/>
                    </a:lnTo>
                    <a:lnTo>
                      <a:pt x="6218" y="87283"/>
                    </a:lnTo>
                    <a:lnTo>
                      <a:pt x="346" y="29669"/>
                    </a:lnTo>
                    <a:close/>
                  </a:path>
                </a:pathLst>
              </a:custGeom>
              <a:solidFill>
                <a:srgbClr val="FFCC66"/>
              </a:solidFill>
              <a:ln>
                <a:noFill/>
              </a:ln>
            </p:spPr>
            <p:txBody>
              <a:bodyPr vert="horz" wrap="square" lIns="91440" tIns="45720" rIns="91440" bIns="45720" numCol="1" anchor="t" anchorCtr="0" compatLnSpc="1">
                <a:prstTxWarp prst="textNoShape">
                  <a:avLst/>
                </a:prstTxWarp>
                <a:noAutofit/>
              </a:bodyPr>
              <a:lstStyle/>
              <a:p>
                <a:endParaRPr lang="en-US" dirty="0"/>
              </a:p>
            </p:txBody>
          </p:sp>
          <p:sp>
            <p:nvSpPr>
              <p:cNvPr id="140" name="Freeform 585">
                <a:extLst>
                  <a:ext uri="{FF2B5EF4-FFF2-40B4-BE49-F238E27FC236}">
                    <a16:creationId xmlns:a16="http://schemas.microsoft.com/office/drawing/2014/main" id="{E77F863B-D147-A614-FB18-724561528C80}"/>
                  </a:ext>
                </a:extLst>
              </p:cNvPr>
              <p:cNvSpPr>
                <a:spLocks/>
              </p:cNvSpPr>
              <p:nvPr/>
            </p:nvSpPr>
            <p:spPr bwMode="auto">
              <a:xfrm>
                <a:off x="1611692" y="577500"/>
                <a:ext cx="689438" cy="68943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ctr" anchorCtr="0" compatLnSpc="1">
                <a:prstTxWarp prst="textNoShape">
                  <a:avLst/>
                </a:prstTxWarp>
              </a:bodyPr>
              <a:lstStyle/>
              <a:p>
                <a:pPr algn="ctr"/>
                <a:r>
                  <a:rPr lang="en-US" sz="4400" b="1" dirty="0">
                    <a:solidFill>
                      <a:srgbClr val="191C21"/>
                    </a:solidFill>
                  </a:rPr>
                  <a:t>3</a:t>
                </a:r>
              </a:p>
            </p:txBody>
          </p:sp>
        </p:grpSp>
        <p:sp>
          <p:nvSpPr>
            <p:cNvPr id="121" name="TextBox 120">
              <a:extLst>
                <a:ext uri="{FF2B5EF4-FFF2-40B4-BE49-F238E27FC236}">
                  <a16:creationId xmlns:a16="http://schemas.microsoft.com/office/drawing/2014/main" id="{212012C9-01EA-F712-782A-0A9C33732A78}"/>
                </a:ext>
              </a:extLst>
            </p:cNvPr>
            <p:cNvSpPr txBox="1"/>
            <p:nvPr/>
          </p:nvSpPr>
          <p:spPr>
            <a:xfrm>
              <a:off x="6596341" y="2054497"/>
              <a:ext cx="3218116" cy="434734"/>
            </a:xfrm>
            <a:prstGeom prst="rect">
              <a:avLst/>
            </a:prstGeom>
            <a:noFill/>
            <a:ln>
              <a:noFill/>
            </a:ln>
          </p:spPr>
          <p:txBody>
            <a:bodyPr wrap="square" rtlCol="0">
              <a:spAutoFit/>
            </a:bodyPr>
            <a:lstStyle/>
            <a:p>
              <a:pPr algn="ctr" rtl="1">
                <a:lnSpc>
                  <a:spcPct val="115000"/>
                </a:lnSpc>
              </a:pPr>
              <a:r>
                <a:rPr lang="ar-EG" sz="2000" b="1" dirty="0">
                  <a:latin typeface="Times New Roman" panose="02020603050405020304" pitchFamily="18" charset="0"/>
                  <a:ea typeface="Calibri" panose="020F0502020204030204" pitchFamily="34" charset="0"/>
                  <a:cs typeface="Adobe Arabic" panose="02040503050201020203" pitchFamily="18" charset="-78"/>
                </a:rPr>
                <a:t>فريق في أزمة</a:t>
              </a:r>
              <a:endParaRPr lang="en-US" sz="2000"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141" name="Group 140">
            <a:extLst>
              <a:ext uri="{FF2B5EF4-FFF2-40B4-BE49-F238E27FC236}">
                <a16:creationId xmlns:a16="http://schemas.microsoft.com/office/drawing/2014/main" id="{3244DF82-8C56-9660-C6EA-BD714D854631}"/>
              </a:ext>
            </a:extLst>
          </p:cNvPr>
          <p:cNvGrpSpPr/>
          <p:nvPr/>
        </p:nvGrpSpPr>
        <p:grpSpPr>
          <a:xfrm>
            <a:off x="2093458" y="4214981"/>
            <a:ext cx="4035523" cy="1020378"/>
            <a:chOff x="6634618" y="1879169"/>
            <a:chExt cx="4035523" cy="1020378"/>
          </a:xfrm>
        </p:grpSpPr>
        <p:grpSp>
          <p:nvGrpSpPr>
            <p:cNvPr id="142" name="Group 141">
              <a:extLst>
                <a:ext uri="{FF2B5EF4-FFF2-40B4-BE49-F238E27FC236}">
                  <a16:creationId xmlns:a16="http://schemas.microsoft.com/office/drawing/2014/main" id="{59385159-9758-2101-7F27-667D56586810}"/>
                </a:ext>
              </a:extLst>
            </p:cNvPr>
            <p:cNvGrpSpPr/>
            <p:nvPr/>
          </p:nvGrpSpPr>
          <p:grpSpPr>
            <a:xfrm flipH="1">
              <a:off x="6682733" y="1879169"/>
              <a:ext cx="3987408" cy="1020378"/>
              <a:chOff x="1383722" y="350911"/>
              <a:chExt cx="4859221" cy="1243475"/>
            </a:xfrm>
          </p:grpSpPr>
          <p:sp>
            <p:nvSpPr>
              <p:cNvPr id="144" name="Freeform 584">
                <a:extLst>
                  <a:ext uri="{FF2B5EF4-FFF2-40B4-BE49-F238E27FC236}">
                    <a16:creationId xmlns:a16="http://schemas.microsoft.com/office/drawing/2014/main" id="{9A3A0334-5CFB-D495-5672-9715A5D257B0}"/>
                  </a:ext>
                </a:extLst>
              </p:cNvPr>
              <p:cNvSpPr>
                <a:spLocks/>
              </p:cNvSpPr>
              <p:nvPr/>
            </p:nvSpPr>
            <p:spPr bwMode="auto">
              <a:xfrm>
                <a:off x="1383722" y="449008"/>
                <a:ext cx="4859221" cy="1145378"/>
              </a:xfrm>
              <a:custGeom>
                <a:avLst/>
                <a:gdLst>
                  <a:gd name="T0" fmla="*/ 13835 w 14066"/>
                  <a:gd name="T1" fmla="*/ 744 h 3315"/>
                  <a:gd name="T2" fmla="*/ 13713 w 14066"/>
                  <a:gd name="T3" fmla="*/ 454 h 3315"/>
                  <a:gd name="T4" fmla="*/ 13456 w 14066"/>
                  <a:gd name="T5" fmla="*/ 280 h 3315"/>
                  <a:gd name="T6" fmla="*/ 2543 w 14066"/>
                  <a:gd name="T7" fmla="*/ 257 h 3315"/>
                  <a:gd name="T8" fmla="*/ 2291 w 14066"/>
                  <a:gd name="T9" fmla="*/ 124 h 3315"/>
                  <a:gd name="T10" fmla="*/ 1956 w 14066"/>
                  <a:gd name="T11" fmla="*/ 26 h 3315"/>
                  <a:gd name="T12" fmla="*/ 1658 w 14066"/>
                  <a:gd name="T13" fmla="*/ 0 h 3315"/>
                  <a:gd name="T14" fmla="*/ 1243 w 14066"/>
                  <a:gd name="T15" fmla="*/ 52 h 3315"/>
                  <a:gd name="T16" fmla="*/ 798 w 14066"/>
                  <a:gd name="T17" fmla="*/ 240 h 3315"/>
                  <a:gd name="T18" fmla="*/ 431 w 14066"/>
                  <a:gd name="T19" fmla="*/ 543 h 3315"/>
                  <a:gd name="T20" fmla="*/ 162 w 14066"/>
                  <a:gd name="T21" fmla="*/ 938 h 3315"/>
                  <a:gd name="T22" fmla="*/ 19 w 14066"/>
                  <a:gd name="T23" fmla="*/ 1405 h 3315"/>
                  <a:gd name="T24" fmla="*/ 0 w 14066"/>
                  <a:gd name="T25" fmla="*/ 1720 h 3315"/>
                  <a:gd name="T26" fmla="*/ 54 w 14066"/>
                  <a:gd name="T27" fmla="*/ 2076 h 3315"/>
                  <a:gd name="T28" fmla="*/ 177 w 14066"/>
                  <a:gd name="T29" fmla="*/ 2404 h 3315"/>
                  <a:gd name="T30" fmla="*/ 365 w 14066"/>
                  <a:gd name="T31" fmla="*/ 2696 h 3315"/>
                  <a:gd name="T32" fmla="*/ 607 w 14066"/>
                  <a:gd name="T33" fmla="*/ 2941 h 3315"/>
                  <a:gd name="T34" fmla="*/ 896 w 14066"/>
                  <a:gd name="T35" fmla="*/ 3130 h 3315"/>
                  <a:gd name="T36" fmla="*/ 1199 w 14066"/>
                  <a:gd name="T37" fmla="*/ 3252 h 3315"/>
                  <a:gd name="T38" fmla="*/ 1658 w 14066"/>
                  <a:gd name="T39" fmla="*/ 3315 h 3315"/>
                  <a:gd name="T40" fmla="*/ 1700 w 14066"/>
                  <a:gd name="T41" fmla="*/ 3315 h 3315"/>
                  <a:gd name="T42" fmla="*/ 1766 w 14066"/>
                  <a:gd name="T43" fmla="*/ 3312 h 3315"/>
                  <a:gd name="T44" fmla="*/ 1834 w 14066"/>
                  <a:gd name="T45" fmla="*/ 3306 h 3315"/>
                  <a:gd name="T46" fmla="*/ 1899 w 14066"/>
                  <a:gd name="T47" fmla="*/ 3297 h 3315"/>
                  <a:gd name="T48" fmla="*/ 1954 w 14066"/>
                  <a:gd name="T49" fmla="*/ 3288 h 3315"/>
                  <a:gd name="T50" fmla="*/ 2011 w 14066"/>
                  <a:gd name="T51" fmla="*/ 3278 h 3315"/>
                  <a:gd name="T52" fmla="*/ 2070 w 14066"/>
                  <a:gd name="T53" fmla="*/ 3264 h 3315"/>
                  <a:gd name="T54" fmla="*/ 2125 w 14066"/>
                  <a:gd name="T55" fmla="*/ 3248 h 3315"/>
                  <a:gd name="T56" fmla="*/ 2178 w 14066"/>
                  <a:gd name="T57" fmla="*/ 3231 h 3315"/>
                  <a:gd name="T58" fmla="*/ 2241 w 14066"/>
                  <a:gd name="T59" fmla="*/ 3209 h 3315"/>
                  <a:gd name="T60" fmla="*/ 2328 w 14066"/>
                  <a:gd name="T61" fmla="*/ 3174 h 3315"/>
                  <a:gd name="T62" fmla="*/ 2790 w 14066"/>
                  <a:gd name="T63" fmla="*/ 2870 h 3315"/>
                  <a:gd name="T64" fmla="*/ 2855 w 14066"/>
                  <a:gd name="T65" fmla="*/ 2805 h 3315"/>
                  <a:gd name="T66" fmla="*/ 2869 w 14066"/>
                  <a:gd name="T67" fmla="*/ 2789 h 3315"/>
                  <a:gd name="T68" fmla="*/ 2896 w 14066"/>
                  <a:gd name="T69" fmla="*/ 2759 h 3315"/>
                  <a:gd name="T70" fmla="*/ 2901 w 14066"/>
                  <a:gd name="T71" fmla="*/ 2754 h 3315"/>
                  <a:gd name="T72" fmla="*/ 2931 w 14066"/>
                  <a:gd name="T73" fmla="*/ 2719 h 3315"/>
                  <a:gd name="T74" fmla="*/ 2934 w 14066"/>
                  <a:gd name="T75" fmla="*/ 2717 h 3315"/>
                  <a:gd name="T76" fmla="*/ 2943 w 14066"/>
                  <a:gd name="T77" fmla="*/ 2706 h 3315"/>
                  <a:gd name="T78" fmla="*/ 2966 w 14066"/>
                  <a:gd name="T79" fmla="*/ 2676 h 3315"/>
                  <a:gd name="T80" fmla="*/ 2985 w 14066"/>
                  <a:gd name="T81" fmla="*/ 2651 h 3315"/>
                  <a:gd name="T82" fmla="*/ 3317 w 14066"/>
                  <a:gd name="T83" fmla="*/ 2985 h 3315"/>
                  <a:gd name="T84" fmla="*/ 3825 w 14066"/>
                  <a:gd name="T85" fmla="*/ 3244 h 3315"/>
                  <a:gd name="T86" fmla="*/ 4313 w 14066"/>
                  <a:gd name="T87" fmla="*/ 3315 h 3315"/>
                  <a:gd name="T88" fmla="*/ 13693 w 14066"/>
                  <a:gd name="T89" fmla="*/ 3292 h 3315"/>
                  <a:gd name="T90" fmla="*/ 13745 w 14066"/>
                  <a:gd name="T91" fmla="*/ 3273 h 3315"/>
                  <a:gd name="T92" fmla="*/ 13804 w 14066"/>
                  <a:gd name="T93" fmla="*/ 3243 h 3315"/>
                  <a:gd name="T94" fmla="*/ 13909 w 14066"/>
                  <a:gd name="T95" fmla="*/ 3161 h 3315"/>
                  <a:gd name="T96" fmla="*/ 14003 w 14066"/>
                  <a:gd name="T97" fmla="*/ 3038 h 3315"/>
                  <a:gd name="T98" fmla="*/ 14066 w 14066"/>
                  <a:gd name="T99" fmla="*/ 2784 h 3315"/>
                  <a:gd name="T100" fmla="*/ 14066 w 14066"/>
                  <a:gd name="T101" fmla="*/ 2654 h 3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4066" h="3315">
                    <a:moveTo>
                      <a:pt x="13837" y="2654"/>
                    </a:moveTo>
                    <a:lnTo>
                      <a:pt x="13837" y="800"/>
                    </a:lnTo>
                    <a:lnTo>
                      <a:pt x="13835" y="744"/>
                    </a:lnTo>
                    <a:lnTo>
                      <a:pt x="13813" y="638"/>
                    </a:lnTo>
                    <a:lnTo>
                      <a:pt x="13772" y="540"/>
                    </a:lnTo>
                    <a:lnTo>
                      <a:pt x="13713" y="454"/>
                    </a:lnTo>
                    <a:lnTo>
                      <a:pt x="13640" y="380"/>
                    </a:lnTo>
                    <a:lnTo>
                      <a:pt x="13553" y="321"/>
                    </a:lnTo>
                    <a:lnTo>
                      <a:pt x="13456" y="280"/>
                    </a:lnTo>
                    <a:lnTo>
                      <a:pt x="13349" y="258"/>
                    </a:lnTo>
                    <a:lnTo>
                      <a:pt x="13294" y="257"/>
                    </a:lnTo>
                    <a:lnTo>
                      <a:pt x="2543" y="257"/>
                    </a:lnTo>
                    <a:lnTo>
                      <a:pt x="2494" y="227"/>
                    </a:lnTo>
                    <a:lnTo>
                      <a:pt x="2394" y="172"/>
                    </a:lnTo>
                    <a:lnTo>
                      <a:pt x="2291" y="124"/>
                    </a:lnTo>
                    <a:lnTo>
                      <a:pt x="2182" y="84"/>
                    </a:lnTo>
                    <a:lnTo>
                      <a:pt x="2070" y="52"/>
                    </a:lnTo>
                    <a:lnTo>
                      <a:pt x="1956" y="26"/>
                    </a:lnTo>
                    <a:lnTo>
                      <a:pt x="1838" y="9"/>
                    </a:lnTo>
                    <a:lnTo>
                      <a:pt x="1719" y="0"/>
                    </a:lnTo>
                    <a:lnTo>
                      <a:pt x="1658" y="0"/>
                    </a:lnTo>
                    <a:lnTo>
                      <a:pt x="1573" y="1"/>
                    </a:lnTo>
                    <a:lnTo>
                      <a:pt x="1405" y="18"/>
                    </a:lnTo>
                    <a:lnTo>
                      <a:pt x="1243" y="52"/>
                    </a:lnTo>
                    <a:lnTo>
                      <a:pt x="1088" y="100"/>
                    </a:lnTo>
                    <a:lnTo>
                      <a:pt x="939" y="163"/>
                    </a:lnTo>
                    <a:lnTo>
                      <a:pt x="798" y="240"/>
                    </a:lnTo>
                    <a:lnTo>
                      <a:pt x="665" y="329"/>
                    </a:lnTo>
                    <a:lnTo>
                      <a:pt x="542" y="430"/>
                    </a:lnTo>
                    <a:lnTo>
                      <a:pt x="431" y="543"/>
                    </a:lnTo>
                    <a:lnTo>
                      <a:pt x="328" y="665"/>
                    </a:lnTo>
                    <a:lnTo>
                      <a:pt x="239" y="797"/>
                    </a:lnTo>
                    <a:lnTo>
                      <a:pt x="162" y="938"/>
                    </a:lnTo>
                    <a:lnTo>
                      <a:pt x="100" y="1087"/>
                    </a:lnTo>
                    <a:lnTo>
                      <a:pt x="51" y="1243"/>
                    </a:lnTo>
                    <a:lnTo>
                      <a:pt x="19" y="1405"/>
                    </a:lnTo>
                    <a:lnTo>
                      <a:pt x="2" y="1572"/>
                    </a:lnTo>
                    <a:lnTo>
                      <a:pt x="0" y="1658"/>
                    </a:lnTo>
                    <a:lnTo>
                      <a:pt x="0" y="1720"/>
                    </a:lnTo>
                    <a:lnTo>
                      <a:pt x="10" y="1842"/>
                    </a:lnTo>
                    <a:lnTo>
                      <a:pt x="28" y="1961"/>
                    </a:lnTo>
                    <a:lnTo>
                      <a:pt x="54" y="2076"/>
                    </a:lnTo>
                    <a:lnTo>
                      <a:pt x="87" y="2190"/>
                    </a:lnTo>
                    <a:lnTo>
                      <a:pt x="129" y="2299"/>
                    </a:lnTo>
                    <a:lnTo>
                      <a:pt x="177" y="2404"/>
                    </a:lnTo>
                    <a:lnTo>
                      <a:pt x="234" y="2507"/>
                    </a:lnTo>
                    <a:lnTo>
                      <a:pt x="296" y="2604"/>
                    </a:lnTo>
                    <a:lnTo>
                      <a:pt x="365" y="2696"/>
                    </a:lnTo>
                    <a:lnTo>
                      <a:pt x="440" y="2783"/>
                    </a:lnTo>
                    <a:lnTo>
                      <a:pt x="520" y="2864"/>
                    </a:lnTo>
                    <a:lnTo>
                      <a:pt x="607" y="2941"/>
                    </a:lnTo>
                    <a:lnTo>
                      <a:pt x="699" y="3010"/>
                    </a:lnTo>
                    <a:lnTo>
                      <a:pt x="795" y="3073"/>
                    </a:lnTo>
                    <a:lnTo>
                      <a:pt x="896" y="3130"/>
                    </a:lnTo>
                    <a:lnTo>
                      <a:pt x="948" y="3156"/>
                    </a:lnTo>
                    <a:lnTo>
                      <a:pt x="1030" y="3192"/>
                    </a:lnTo>
                    <a:lnTo>
                      <a:pt x="1199" y="3252"/>
                    </a:lnTo>
                    <a:lnTo>
                      <a:pt x="1378" y="3293"/>
                    </a:lnTo>
                    <a:lnTo>
                      <a:pt x="1564" y="3314"/>
                    </a:lnTo>
                    <a:lnTo>
                      <a:pt x="1658" y="3315"/>
                    </a:lnTo>
                    <a:lnTo>
                      <a:pt x="1658" y="3315"/>
                    </a:lnTo>
                    <a:lnTo>
                      <a:pt x="1659" y="3315"/>
                    </a:lnTo>
                    <a:lnTo>
                      <a:pt x="1700" y="3315"/>
                    </a:lnTo>
                    <a:lnTo>
                      <a:pt x="1740" y="3313"/>
                    </a:lnTo>
                    <a:lnTo>
                      <a:pt x="1753" y="3313"/>
                    </a:lnTo>
                    <a:lnTo>
                      <a:pt x="1766" y="3312"/>
                    </a:lnTo>
                    <a:lnTo>
                      <a:pt x="1793" y="3310"/>
                    </a:lnTo>
                    <a:lnTo>
                      <a:pt x="1820" y="3308"/>
                    </a:lnTo>
                    <a:lnTo>
                      <a:pt x="1834" y="3306"/>
                    </a:lnTo>
                    <a:lnTo>
                      <a:pt x="1850" y="3304"/>
                    </a:lnTo>
                    <a:lnTo>
                      <a:pt x="1875" y="3301"/>
                    </a:lnTo>
                    <a:lnTo>
                      <a:pt x="1899" y="3297"/>
                    </a:lnTo>
                    <a:lnTo>
                      <a:pt x="1915" y="3296"/>
                    </a:lnTo>
                    <a:lnTo>
                      <a:pt x="1932" y="3292"/>
                    </a:lnTo>
                    <a:lnTo>
                      <a:pt x="1954" y="3288"/>
                    </a:lnTo>
                    <a:lnTo>
                      <a:pt x="1977" y="3284"/>
                    </a:lnTo>
                    <a:lnTo>
                      <a:pt x="1994" y="3282"/>
                    </a:lnTo>
                    <a:lnTo>
                      <a:pt x="2011" y="3278"/>
                    </a:lnTo>
                    <a:lnTo>
                      <a:pt x="2031" y="3273"/>
                    </a:lnTo>
                    <a:lnTo>
                      <a:pt x="2052" y="3268"/>
                    </a:lnTo>
                    <a:lnTo>
                      <a:pt x="2070" y="3264"/>
                    </a:lnTo>
                    <a:lnTo>
                      <a:pt x="2089" y="3258"/>
                    </a:lnTo>
                    <a:lnTo>
                      <a:pt x="2107" y="3253"/>
                    </a:lnTo>
                    <a:lnTo>
                      <a:pt x="2125" y="3248"/>
                    </a:lnTo>
                    <a:lnTo>
                      <a:pt x="2146" y="3243"/>
                    </a:lnTo>
                    <a:lnTo>
                      <a:pt x="2165" y="3236"/>
                    </a:lnTo>
                    <a:lnTo>
                      <a:pt x="2178" y="3231"/>
                    </a:lnTo>
                    <a:lnTo>
                      <a:pt x="2191" y="3227"/>
                    </a:lnTo>
                    <a:lnTo>
                      <a:pt x="2217" y="3218"/>
                    </a:lnTo>
                    <a:lnTo>
                      <a:pt x="2241" y="3209"/>
                    </a:lnTo>
                    <a:lnTo>
                      <a:pt x="2241" y="3209"/>
                    </a:lnTo>
                    <a:lnTo>
                      <a:pt x="2241" y="3209"/>
                    </a:lnTo>
                    <a:lnTo>
                      <a:pt x="2328" y="3174"/>
                    </a:lnTo>
                    <a:lnTo>
                      <a:pt x="2494" y="3090"/>
                    </a:lnTo>
                    <a:lnTo>
                      <a:pt x="2648" y="2989"/>
                    </a:lnTo>
                    <a:lnTo>
                      <a:pt x="2790" y="2870"/>
                    </a:lnTo>
                    <a:lnTo>
                      <a:pt x="2855" y="2805"/>
                    </a:lnTo>
                    <a:lnTo>
                      <a:pt x="2855" y="2805"/>
                    </a:lnTo>
                    <a:lnTo>
                      <a:pt x="2855" y="2805"/>
                    </a:lnTo>
                    <a:lnTo>
                      <a:pt x="2858" y="2801"/>
                    </a:lnTo>
                    <a:lnTo>
                      <a:pt x="2862" y="2797"/>
                    </a:lnTo>
                    <a:lnTo>
                      <a:pt x="2869" y="2789"/>
                    </a:lnTo>
                    <a:lnTo>
                      <a:pt x="2875" y="2783"/>
                    </a:lnTo>
                    <a:lnTo>
                      <a:pt x="2886" y="2771"/>
                    </a:lnTo>
                    <a:lnTo>
                      <a:pt x="2896" y="2759"/>
                    </a:lnTo>
                    <a:lnTo>
                      <a:pt x="2896" y="2759"/>
                    </a:lnTo>
                    <a:lnTo>
                      <a:pt x="2896" y="2759"/>
                    </a:lnTo>
                    <a:lnTo>
                      <a:pt x="2901" y="2754"/>
                    </a:lnTo>
                    <a:lnTo>
                      <a:pt x="2906" y="2748"/>
                    </a:lnTo>
                    <a:lnTo>
                      <a:pt x="2919" y="2734"/>
                    </a:lnTo>
                    <a:lnTo>
                      <a:pt x="2931" y="2719"/>
                    </a:lnTo>
                    <a:lnTo>
                      <a:pt x="2931" y="2719"/>
                    </a:lnTo>
                    <a:lnTo>
                      <a:pt x="2932" y="2718"/>
                    </a:lnTo>
                    <a:lnTo>
                      <a:pt x="2934" y="2717"/>
                    </a:lnTo>
                    <a:lnTo>
                      <a:pt x="2935" y="2715"/>
                    </a:lnTo>
                    <a:lnTo>
                      <a:pt x="2939" y="2710"/>
                    </a:lnTo>
                    <a:lnTo>
                      <a:pt x="2943" y="2706"/>
                    </a:lnTo>
                    <a:lnTo>
                      <a:pt x="2947" y="2701"/>
                    </a:lnTo>
                    <a:lnTo>
                      <a:pt x="2950" y="2696"/>
                    </a:lnTo>
                    <a:lnTo>
                      <a:pt x="2966" y="2676"/>
                    </a:lnTo>
                    <a:lnTo>
                      <a:pt x="2980" y="2658"/>
                    </a:lnTo>
                    <a:lnTo>
                      <a:pt x="2983" y="2654"/>
                    </a:lnTo>
                    <a:lnTo>
                      <a:pt x="2985" y="2651"/>
                    </a:lnTo>
                    <a:lnTo>
                      <a:pt x="3044" y="2726"/>
                    </a:lnTo>
                    <a:lnTo>
                      <a:pt x="3173" y="2863"/>
                    </a:lnTo>
                    <a:lnTo>
                      <a:pt x="3317" y="2985"/>
                    </a:lnTo>
                    <a:lnTo>
                      <a:pt x="3475" y="3090"/>
                    </a:lnTo>
                    <a:lnTo>
                      <a:pt x="3645" y="3177"/>
                    </a:lnTo>
                    <a:lnTo>
                      <a:pt x="3825" y="3244"/>
                    </a:lnTo>
                    <a:lnTo>
                      <a:pt x="4015" y="3290"/>
                    </a:lnTo>
                    <a:lnTo>
                      <a:pt x="4212" y="3313"/>
                    </a:lnTo>
                    <a:lnTo>
                      <a:pt x="4313" y="3315"/>
                    </a:lnTo>
                    <a:lnTo>
                      <a:pt x="13535" y="3315"/>
                    </a:lnTo>
                    <a:lnTo>
                      <a:pt x="13589" y="3314"/>
                    </a:lnTo>
                    <a:lnTo>
                      <a:pt x="13693" y="3292"/>
                    </a:lnTo>
                    <a:lnTo>
                      <a:pt x="13741" y="3274"/>
                    </a:lnTo>
                    <a:lnTo>
                      <a:pt x="13743" y="3273"/>
                    </a:lnTo>
                    <a:lnTo>
                      <a:pt x="13745" y="3273"/>
                    </a:lnTo>
                    <a:lnTo>
                      <a:pt x="13755" y="3268"/>
                    </a:lnTo>
                    <a:lnTo>
                      <a:pt x="13765" y="3264"/>
                    </a:lnTo>
                    <a:lnTo>
                      <a:pt x="13804" y="3243"/>
                    </a:lnTo>
                    <a:lnTo>
                      <a:pt x="13877" y="3192"/>
                    </a:lnTo>
                    <a:lnTo>
                      <a:pt x="13908" y="3161"/>
                    </a:lnTo>
                    <a:lnTo>
                      <a:pt x="13909" y="3161"/>
                    </a:lnTo>
                    <a:lnTo>
                      <a:pt x="13910" y="3160"/>
                    </a:lnTo>
                    <a:lnTo>
                      <a:pt x="13945" y="3122"/>
                    </a:lnTo>
                    <a:lnTo>
                      <a:pt x="14003" y="3038"/>
                    </a:lnTo>
                    <a:lnTo>
                      <a:pt x="14043" y="2942"/>
                    </a:lnTo>
                    <a:lnTo>
                      <a:pt x="14063" y="2839"/>
                    </a:lnTo>
                    <a:lnTo>
                      <a:pt x="14066" y="2784"/>
                    </a:lnTo>
                    <a:lnTo>
                      <a:pt x="14066" y="2784"/>
                    </a:lnTo>
                    <a:lnTo>
                      <a:pt x="14066" y="2654"/>
                    </a:lnTo>
                    <a:lnTo>
                      <a:pt x="14066" y="2654"/>
                    </a:lnTo>
                    <a:lnTo>
                      <a:pt x="13837" y="2654"/>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45" name="Freeform 586">
                <a:extLst>
                  <a:ext uri="{FF2B5EF4-FFF2-40B4-BE49-F238E27FC236}">
                    <a16:creationId xmlns:a16="http://schemas.microsoft.com/office/drawing/2014/main" id="{5A9388FE-1A34-5168-1CB4-9F45F3A9D72F}"/>
                  </a:ext>
                </a:extLst>
              </p:cNvPr>
              <p:cNvSpPr>
                <a:spLocks/>
              </p:cNvSpPr>
              <p:nvPr/>
            </p:nvSpPr>
            <p:spPr bwMode="auto">
              <a:xfrm>
                <a:off x="2243394" y="439336"/>
                <a:ext cx="3900364" cy="899447"/>
              </a:xfrm>
              <a:custGeom>
                <a:avLst/>
                <a:gdLst>
                  <a:gd name="T0" fmla="*/ 0 w 11294"/>
                  <a:gd name="T1" fmla="*/ 0 h 2604"/>
                  <a:gd name="T2" fmla="*/ 86 w 11294"/>
                  <a:gd name="T3" fmla="*/ 56 h 2604"/>
                  <a:gd name="T4" fmla="*/ 244 w 11294"/>
                  <a:gd name="T5" fmla="*/ 187 h 2604"/>
                  <a:gd name="T6" fmla="*/ 385 w 11294"/>
                  <a:gd name="T7" fmla="*/ 336 h 2604"/>
                  <a:gd name="T8" fmla="*/ 509 w 11294"/>
                  <a:gd name="T9" fmla="*/ 500 h 2604"/>
                  <a:gd name="T10" fmla="*/ 585 w 11294"/>
                  <a:gd name="T11" fmla="*/ 634 h 2604"/>
                  <a:gd name="T12" fmla="*/ 630 w 11294"/>
                  <a:gd name="T13" fmla="*/ 727 h 2604"/>
                  <a:gd name="T14" fmla="*/ 671 w 11294"/>
                  <a:gd name="T15" fmla="*/ 824 h 2604"/>
                  <a:gd name="T16" fmla="*/ 703 w 11294"/>
                  <a:gd name="T17" fmla="*/ 923 h 2604"/>
                  <a:gd name="T18" fmla="*/ 730 w 11294"/>
                  <a:gd name="T19" fmla="*/ 1025 h 2604"/>
                  <a:gd name="T20" fmla="*/ 751 w 11294"/>
                  <a:gd name="T21" fmla="*/ 1130 h 2604"/>
                  <a:gd name="T22" fmla="*/ 765 w 11294"/>
                  <a:gd name="T23" fmla="*/ 1236 h 2604"/>
                  <a:gd name="T24" fmla="*/ 772 w 11294"/>
                  <a:gd name="T25" fmla="*/ 1345 h 2604"/>
                  <a:gd name="T26" fmla="*/ 773 w 11294"/>
                  <a:gd name="T27" fmla="*/ 1401 h 2604"/>
                  <a:gd name="T28" fmla="*/ 773 w 11294"/>
                  <a:gd name="T29" fmla="*/ 1407 h 2604"/>
                  <a:gd name="T30" fmla="*/ 773 w 11294"/>
                  <a:gd name="T31" fmla="*/ 1414 h 2604"/>
                  <a:gd name="T32" fmla="*/ 774 w 11294"/>
                  <a:gd name="T33" fmla="*/ 1466 h 2604"/>
                  <a:gd name="T34" fmla="*/ 786 w 11294"/>
                  <a:gd name="T35" fmla="*/ 1564 h 2604"/>
                  <a:gd name="T36" fmla="*/ 807 w 11294"/>
                  <a:gd name="T37" fmla="*/ 1660 h 2604"/>
                  <a:gd name="T38" fmla="*/ 836 w 11294"/>
                  <a:gd name="T39" fmla="*/ 1754 h 2604"/>
                  <a:gd name="T40" fmla="*/ 874 w 11294"/>
                  <a:gd name="T41" fmla="*/ 1842 h 2604"/>
                  <a:gd name="T42" fmla="*/ 921 w 11294"/>
                  <a:gd name="T43" fmla="*/ 1925 h 2604"/>
                  <a:gd name="T44" fmla="*/ 975 w 11294"/>
                  <a:gd name="T45" fmla="*/ 2004 h 2604"/>
                  <a:gd name="T46" fmla="*/ 1036 w 11294"/>
                  <a:gd name="T47" fmla="*/ 2076 h 2604"/>
                  <a:gd name="T48" fmla="*/ 1103 w 11294"/>
                  <a:gd name="T49" fmla="*/ 2144 h 2604"/>
                  <a:gd name="T50" fmla="*/ 1177 w 11294"/>
                  <a:gd name="T51" fmla="*/ 2203 h 2604"/>
                  <a:gd name="T52" fmla="*/ 1256 w 11294"/>
                  <a:gd name="T53" fmla="*/ 2256 h 2604"/>
                  <a:gd name="T54" fmla="*/ 1341 w 11294"/>
                  <a:gd name="T55" fmla="*/ 2302 h 2604"/>
                  <a:gd name="T56" fmla="*/ 1429 w 11294"/>
                  <a:gd name="T57" fmla="*/ 2338 h 2604"/>
                  <a:gd name="T58" fmla="*/ 1522 w 11294"/>
                  <a:gd name="T59" fmla="*/ 2368 h 2604"/>
                  <a:gd name="T60" fmla="*/ 1619 w 11294"/>
                  <a:gd name="T61" fmla="*/ 2387 h 2604"/>
                  <a:gd name="T62" fmla="*/ 1719 w 11294"/>
                  <a:gd name="T63" fmla="*/ 2396 h 2604"/>
                  <a:gd name="T64" fmla="*/ 1770 w 11294"/>
                  <a:gd name="T65" fmla="*/ 2398 h 2604"/>
                  <a:gd name="T66" fmla="*/ 1770 w 11294"/>
                  <a:gd name="T67" fmla="*/ 2604 h 2604"/>
                  <a:gd name="T68" fmla="*/ 11294 w 11294"/>
                  <a:gd name="T69" fmla="*/ 2604 h 2604"/>
                  <a:gd name="T70" fmla="*/ 11294 w 11294"/>
                  <a:gd name="T71" fmla="*/ 543 h 2604"/>
                  <a:gd name="T72" fmla="*/ 11292 w 11294"/>
                  <a:gd name="T73" fmla="*/ 487 h 2604"/>
                  <a:gd name="T74" fmla="*/ 11270 w 11294"/>
                  <a:gd name="T75" fmla="*/ 381 h 2604"/>
                  <a:gd name="T76" fmla="*/ 11229 w 11294"/>
                  <a:gd name="T77" fmla="*/ 284 h 2604"/>
                  <a:gd name="T78" fmla="*/ 11170 w 11294"/>
                  <a:gd name="T79" fmla="*/ 197 h 2604"/>
                  <a:gd name="T80" fmla="*/ 11097 w 11294"/>
                  <a:gd name="T81" fmla="*/ 123 h 2604"/>
                  <a:gd name="T82" fmla="*/ 11010 w 11294"/>
                  <a:gd name="T83" fmla="*/ 65 h 2604"/>
                  <a:gd name="T84" fmla="*/ 10913 w 11294"/>
                  <a:gd name="T85" fmla="*/ 23 h 2604"/>
                  <a:gd name="T86" fmla="*/ 10806 w 11294"/>
                  <a:gd name="T87" fmla="*/ 1 h 2604"/>
                  <a:gd name="T88" fmla="*/ 10751 w 11294"/>
                  <a:gd name="T89" fmla="*/ 0 h 2604"/>
                  <a:gd name="T90" fmla="*/ 0 w 11294"/>
                  <a:gd name="T91" fmla="*/ 0 h 26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1294" h="2604">
                    <a:moveTo>
                      <a:pt x="0" y="0"/>
                    </a:moveTo>
                    <a:lnTo>
                      <a:pt x="86" y="56"/>
                    </a:lnTo>
                    <a:lnTo>
                      <a:pt x="244" y="187"/>
                    </a:lnTo>
                    <a:lnTo>
                      <a:pt x="385" y="336"/>
                    </a:lnTo>
                    <a:lnTo>
                      <a:pt x="509" y="500"/>
                    </a:lnTo>
                    <a:lnTo>
                      <a:pt x="585" y="634"/>
                    </a:lnTo>
                    <a:lnTo>
                      <a:pt x="630" y="727"/>
                    </a:lnTo>
                    <a:lnTo>
                      <a:pt x="671" y="824"/>
                    </a:lnTo>
                    <a:lnTo>
                      <a:pt x="703" y="923"/>
                    </a:lnTo>
                    <a:lnTo>
                      <a:pt x="730" y="1025"/>
                    </a:lnTo>
                    <a:lnTo>
                      <a:pt x="751" y="1130"/>
                    </a:lnTo>
                    <a:lnTo>
                      <a:pt x="765" y="1236"/>
                    </a:lnTo>
                    <a:lnTo>
                      <a:pt x="772" y="1345"/>
                    </a:lnTo>
                    <a:lnTo>
                      <a:pt x="773" y="1401"/>
                    </a:lnTo>
                    <a:lnTo>
                      <a:pt x="773" y="1407"/>
                    </a:lnTo>
                    <a:lnTo>
                      <a:pt x="773" y="1414"/>
                    </a:lnTo>
                    <a:lnTo>
                      <a:pt x="774" y="1466"/>
                    </a:lnTo>
                    <a:lnTo>
                      <a:pt x="786" y="1564"/>
                    </a:lnTo>
                    <a:lnTo>
                      <a:pt x="807" y="1660"/>
                    </a:lnTo>
                    <a:lnTo>
                      <a:pt x="836" y="1754"/>
                    </a:lnTo>
                    <a:lnTo>
                      <a:pt x="874" y="1842"/>
                    </a:lnTo>
                    <a:lnTo>
                      <a:pt x="921" y="1925"/>
                    </a:lnTo>
                    <a:lnTo>
                      <a:pt x="975" y="2004"/>
                    </a:lnTo>
                    <a:lnTo>
                      <a:pt x="1036" y="2076"/>
                    </a:lnTo>
                    <a:lnTo>
                      <a:pt x="1103" y="2144"/>
                    </a:lnTo>
                    <a:lnTo>
                      <a:pt x="1177" y="2203"/>
                    </a:lnTo>
                    <a:lnTo>
                      <a:pt x="1256" y="2256"/>
                    </a:lnTo>
                    <a:lnTo>
                      <a:pt x="1341" y="2302"/>
                    </a:lnTo>
                    <a:lnTo>
                      <a:pt x="1429" y="2338"/>
                    </a:lnTo>
                    <a:lnTo>
                      <a:pt x="1522" y="2368"/>
                    </a:lnTo>
                    <a:lnTo>
                      <a:pt x="1619" y="2387"/>
                    </a:lnTo>
                    <a:lnTo>
                      <a:pt x="1719" y="2396"/>
                    </a:lnTo>
                    <a:lnTo>
                      <a:pt x="1770" y="2398"/>
                    </a:lnTo>
                    <a:lnTo>
                      <a:pt x="1770" y="2604"/>
                    </a:lnTo>
                    <a:lnTo>
                      <a:pt x="11294" y="2604"/>
                    </a:lnTo>
                    <a:lnTo>
                      <a:pt x="11294" y="543"/>
                    </a:lnTo>
                    <a:lnTo>
                      <a:pt x="11292" y="487"/>
                    </a:lnTo>
                    <a:lnTo>
                      <a:pt x="11270" y="381"/>
                    </a:lnTo>
                    <a:lnTo>
                      <a:pt x="11229" y="284"/>
                    </a:lnTo>
                    <a:lnTo>
                      <a:pt x="11170" y="197"/>
                    </a:lnTo>
                    <a:lnTo>
                      <a:pt x="11097" y="123"/>
                    </a:lnTo>
                    <a:lnTo>
                      <a:pt x="11010" y="65"/>
                    </a:lnTo>
                    <a:lnTo>
                      <a:pt x="10913" y="23"/>
                    </a:lnTo>
                    <a:lnTo>
                      <a:pt x="10806" y="1"/>
                    </a:lnTo>
                    <a:lnTo>
                      <a:pt x="10751" y="0"/>
                    </a:lnTo>
                    <a:lnTo>
                      <a:pt x="0" y="0"/>
                    </a:lnTo>
                    <a:close/>
                  </a:path>
                </a:pathLst>
              </a:custGeom>
              <a:solidFill>
                <a:srgbClr val="DEDEDE"/>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46" name="Freeform 588">
                <a:extLst>
                  <a:ext uri="{FF2B5EF4-FFF2-40B4-BE49-F238E27FC236}">
                    <a16:creationId xmlns:a16="http://schemas.microsoft.com/office/drawing/2014/main" id="{0B4C86DD-FE4F-40FB-8EDE-22CAC28288EA}"/>
                  </a:ext>
                </a:extLst>
              </p:cNvPr>
              <p:cNvSpPr>
                <a:spLocks/>
              </p:cNvSpPr>
              <p:nvPr/>
            </p:nvSpPr>
            <p:spPr bwMode="auto">
              <a:xfrm>
                <a:off x="1383722" y="350911"/>
                <a:ext cx="1145378" cy="1143996"/>
              </a:xfrm>
              <a:custGeom>
                <a:avLst/>
                <a:gdLst>
                  <a:gd name="T0" fmla="*/ 1573 w 3316"/>
                  <a:gd name="T1" fmla="*/ 2 h 3316"/>
                  <a:gd name="T2" fmla="*/ 1243 w 3316"/>
                  <a:gd name="T3" fmla="*/ 52 h 3316"/>
                  <a:gd name="T4" fmla="*/ 939 w 3316"/>
                  <a:gd name="T5" fmla="*/ 162 h 3316"/>
                  <a:gd name="T6" fmla="*/ 665 w 3316"/>
                  <a:gd name="T7" fmla="*/ 328 h 3316"/>
                  <a:gd name="T8" fmla="*/ 431 w 3316"/>
                  <a:gd name="T9" fmla="*/ 542 h 3316"/>
                  <a:gd name="T10" fmla="*/ 240 w 3316"/>
                  <a:gd name="T11" fmla="*/ 797 h 3316"/>
                  <a:gd name="T12" fmla="*/ 100 w 3316"/>
                  <a:gd name="T13" fmla="*/ 1088 h 3316"/>
                  <a:gd name="T14" fmla="*/ 19 w 3316"/>
                  <a:gd name="T15" fmla="*/ 1405 h 3316"/>
                  <a:gd name="T16" fmla="*/ 0 w 3316"/>
                  <a:gd name="T17" fmla="*/ 1658 h 3316"/>
                  <a:gd name="T18" fmla="*/ 19 w 3316"/>
                  <a:gd name="T19" fmla="*/ 1911 h 3316"/>
                  <a:gd name="T20" fmla="*/ 100 w 3316"/>
                  <a:gd name="T21" fmla="*/ 2228 h 3316"/>
                  <a:gd name="T22" fmla="*/ 240 w 3316"/>
                  <a:gd name="T23" fmla="*/ 2517 h 3316"/>
                  <a:gd name="T24" fmla="*/ 431 w 3316"/>
                  <a:gd name="T25" fmla="*/ 2773 h 3316"/>
                  <a:gd name="T26" fmla="*/ 665 w 3316"/>
                  <a:gd name="T27" fmla="*/ 2987 h 3316"/>
                  <a:gd name="T28" fmla="*/ 939 w 3316"/>
                  <a:gd name="T29" fmla="*/ 3152 h 3316"/>
                  <a:gd name="T30" fmla="*/ 1243 w 3316"/>
                  <a:gd name="T31" fmla="*/ 3264 h 3316"/>
                  <a:gd name="T32" fmla="*/ 1573 w 3316"/>
                  <a:gd name="T33" fmla="*/ 3314 h 3316"/>
                  <a:gd name="T34" fmla="*/ 1744 w 3316"/>
                  <a:gd name="T35" fmla="*/ 3314 h 3316"/>
                  <a:gd name="T36" fmla="*/ 2073 w 3316"/>
                  <a:gd name="T37" fmla="*/ 3264 h 3316"/>
                  <a:gd name="T38" fmla="*/ 2378 w 3316"/>
                  <a:gd name="T39" fmla="*/ 3152 h 3316"/>
                  <a:gd name="T40" fmla="*/ 2650 w 3316"/>
                  <a:gd name="T41" fmla="*/ 2987 h 3316"/>
                  <a:gd name="T42" fmla="*/ 2886 w 3316"/>
                  <a:gd name="T43" fmla="*/ 2773 h 3316"/>
                  <a:gd name="T44" fmla="*/ 3076 w 3316"/>
                  <a:gd name="T45" fmla="*/ 2517 h 3316"/>
                  <a:gd name="T46" fmla="*/ 3216 w 3316"/>
                  <a:gd name="T47" fmla="*/ 2228 h 3316"/>
                  <a:gd name="T48" fmla="*/ 3298 w 3316"/>
                  <a:gd name="T49" fmla="*/ 1911 h 3316"/>
                  <a:gd name="T50" fmla="*/ 3316 w 3316"/>
                  <a:gd name="T51" fmla="*/ 1658 h 3316"/>
                  <a:gd name="T52" fmla="*/ 3298 w 3316"/>
                  <a:gd name="T53" fmla="*/ 1405 h 3316"/>
                  <a:gd name="T54" fmla="*/ 3216 w 3316"/>
                  <a:gd name="T55" fmla="*/ 1088 h 3316"/>
                  <a:gd name="T56" fmla="*/ 3076 w 3316"/>
                  <a:gd name="T57" fmla="*/ 797 h 3316"/>
                  <a:gd name="T58" fmla="*/ 2886 w 3316"/>
                  <a:gd name="T59" fmla="*/ 542 h 3316"/>
                  <a:gd name="T60" fmla="*/ 2650 w 3316"/>
                  <a:gd name="T61" fmla="*/ 328 h 3316"/>
                  <a:gd name="T62" fmla="*/ 2378 w 3316"/>
                  <a:gd name="T63" fmla="*/ 162 h 3316"/>
                  <a:gd name="T64" fmla="*/ 2073 w 3316"/>
                  <a:gd name="T65" fmla="*/ 52 h 3316"/>
                  <a:gd name="T66" fmla="*/ 1744 w 3316"/>
                  <a:gd name="T67" fmla="*/ 2 h 3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316" h="3316">
                    <a:moveTo>
                      <a:pt x="1658" y="0"/>
                    </a:moveTo>
                    <a:lnTo>
                      <a:pt x="1573" y="2"/>
                    </a:lnTo>
                    <a:lnTo>
                      <a:pt x="1405" y="18"/>
                    </a:lnTo>
                    <a:lnTo>
                      <a:pt x="1243" y="52"/>
                    </a:lnTo>
                    <a:lnTo>
                      <a:pt x="1088" y="100"/>
                    </a:lnTo>
                    <a:lnTo>
                      <a:pt x="939" y="162"/>
                    </a:lnTo>
                    <a:lnTo>
                      <a:pt x="798" y="239"/>
                    </a:lnTo>
                    <a:lnTo>
                      <a:pt x="665" y="328"/>
                    </a:lnTo>
                    <a:lnTo>
                      <a:pt x="542" y="431"/>
                    </a:lnTo>
                    <a:lnTo>
                      <a:pt x="431" y="542"/>
                    </a:lnTo>
                    <a:lnTo>
                      <a:pt x="328" y="665"/>
                    </a:lnTo>
                    <a:lnTo>
                      <a:pt x="240" y="797"/>
                    </a:lnTo>
                    <a:lnTo>
                      <a:pt x="162" y="939"/>
                    </a:lnTo>
                    <a:lnTo>
                      <a:pt x="100" y="1088"/>
                    </a:lnTo>
                    <a:lnTo>
                      <a:pt x="52" y="1243"/>
                    </a:lnTo>
                    <a:lnTo>
                      <a:pt x="19" y="1405"/>
                    </a:lnTo>
                    <a:lnTo>
                      <a:pt x="2" y="1572"/>
                    </a:lnTo>
                    <a:lnTo>
                      <a:pt x="0" y="1658"/>
                    </a:lnTo>
                    <a:lnTo>
                      <a:pt x="2" y="1744"/>
                    </a:lnTo>
                    <a:lnTo>
                      <a:pt x="19" y="1911"/>
                    </a:lnTo>
                    <a:lnTo>
                      <a:pt x="52" y="2073"/>
                    </a:lnTo>
                    <a:lnTo>
                      <a:pt x="100" y="2228"/>
                    </a:lnTo>
                    <a:lnTo>
                      <a:pt x="162" y="2377"/>
                    </a:lnTo>
                    <a:lnTo>
                      <a:pt x="240" y="2517"/>
                    </a:lnTo>
                    <a:lnTo>
                      <a:pt x="328" y="2650"/>
                    </a:lnTo>
                    <a:lnTo>
                      <a:pt x="431" y="2773"/>
                    </a:lnTo>
                    <a:lnTo>
                      <a:pt x="542" y="2885"/>
                    </a:lnTo>
                    <a:lnTo>
                      <a:pt x="665" y="2987"/>
                    </a:lnTo>
                    <a:lnTo>
                      <a:pt x="798" y="3076"/>
                    </a:lnTo>
                    <a:lnTo>
                      <a:pt x="939" y="3152"/>
                    </a:lnTo>
                    <a:lnTo>
                      <a:pt x="1088" y="3216"/>
                    </a:lnTo>
                    <a:lnTo>
                      <a:pt x="1243" y="3264"/>
                    </a:lnTo>
                    <a:lnTo>
                      <a:pt x="1405" y="3298"/>
                    </a:lnTo>
                    <a:lnTo>
                      <a:pt x="1573" y="3314"/>
                    </a:lnTo>
                    <a:lnTo>
                      <a:pt x="1658" y="3316"/>
                    </a:lnTo>
                    <a:lnTo>
                      <a:pt x="1744" y="3314"/>
                    </a:lnTo>
                    <a:lnTo>
                      <a:pt x="1911" y="3298"/>
                    </a:lnTo>
                    <a:lnTo>
                      <a:pt x="2073" y="3264"/>
                    </a:lnTo>
                    <a:lnTo>
                      <a:pt x="2228" y="3216"/>
                    </a:lnTo>
                    <a:lnTo>
                      <a:pt x="2378" y="3152"/>
                    </a:lnTo>
                    <a:lnTo>
                      <a:pt x="2518" y="3076"/>
                    </a:lnTo>
                    <a:lnTo>
                      <a:pt x="2650" y="2987"/>
                    </a:lnTo>
                    <a:lnTo>
                      <a:pt x="2773" y="2885"/>
                    </a:lnTo>
                    <a:lnTo>
                      <a:pt x="2886" y="2773"/>
                    </a:lnTo>
                    <a:lnTo>
                      <a:pt x="2987" y="2650"/>
                    </a:lnTo>
                    <a:lnTo>
                      <a:pt x="3076" y="2517"/>
                    </a:lnTo>
                    <a:lnTo>
                      <a:pt x="3153" y="2377"/>
                    </a:lnTo>
                    <a:lnTo>
                      <a:pt x="3216" y="2228"/>
                    </a:lnTo>
                    <a:lnTo>
                      <a:pt x="3264" y="2073"/>
                    </a:lnTo>
                    <a:lnTo>
                      <a:pt x="3298" y="1911"/>
                    </a:lnTo>
                    <a:lnTo>
                      <a:pt x="3315" y="1744"/>
                    </a:lnTo>
                    <a:lnTo>
                      <a:pt x="3316" y="1658"/>
                    </a:lnTo>
                    <a:lnTo>
                      <a:pt x="3315" y="1572"/>
                    </a:lnTo>
                    <a:lnTo>
                      <a:pt x="3298" y="1405"/>
                    </a:lnTo>
                    <a:lnTo>
                      <a:pt x="3264" y="1243"/>
                    </a:lnTo>
                    <a:lnTo>
                      <a:pt x="3216" y="1088"/>
                    </a:lnTo>
                    <a:lnTo>
                      <a:pt x="3153" y="939"/>
                    </a:lnTo>
                    <a:lnTo>
                      <a:pt x="3076" y="797"/>
                    </a:lnTo>
                    <a:lnTo>
                      <a:pt x="2987" y="665"/>
                    </a:lnTo>
                    <a:lnTo>
                      <a:pt x="2886" y="542"/>
                    </a:lnTo>
                    <a:lnTo>
                      <a:pt x="2773" y="431"/>
                    </a:lnTo>
                    <a:lnTo>
                      <a:pt x="2650" y="328"/>
                    </a:lnTo>
                    <a:lnTo>
                      <a:pt x="2518" y="239"/>
                    </a:lnTo>
                    <a:lnTo>
                      <a:pt x="2378" y="162"/>
                    </a:lnTo>
                    <a:lnTo>
                      <a:pt x="2228" y="100"/>
                    </a:lnTo>
                    <a:lnTo>
                      <a:pt x="2073" y="52"/>
                    </a:lnTo>
                    <a:lnTo>
                      <a:pt x="1911" y="18"/>
                    </a:lnTo>
                    <a:lnTo>
                      <a:pt x="1744" y="2"/>
                    </a:lnTo>
                    <a:lnTo>
                      <a:pt x="1658" y="0"/>
                    </a:lnTo>
                  </a:path>
                </a:pathLst>
              </a:custGeom>
              <a:solidFill>
                <a:srgbClr val="337679"/>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47" name="Freeform 587">
                <a:extLst>
                  <a:ext uri="{FF2B5EF4-FFF2-40B4-BE49-F238E27FC236}">
                    <a16:creationId xmlns:a16="http://schemas.microsoft.com/office/drawing/2014/main" id="{AEC5FF6F-CF41-8ECC-5A0C-219A7F2E9EF1}"/>
                  </a:ext>
                </a:extLst>
              </p:cNvPr>
              <p:cNvSpPr>
                <a:spLocks/>
              </p:cNvSpPr>
              <p:nvPr/>
            </p:nvSpPr>
            <p:spPr bwMode="auto">
              <a:xfrm>
                <a:off x="1611692" y="577500"/>
                <a:ext cx="689438" cy="689438"/>
              </a:xfrm>
              <a:custGeom>
                <a:avLst/>
                <a:gdLst>
                  <a:gd name="T0" fmla="*/ 946 w 1995"/>
                  <a:gd name="T1" fmla="*/ 1993 h 1995"/>
                  <a:gd name="T2" fmla="*/ 748 w 1995"/>
                  <a:gd name="T3" fmla="*/ 1964 h 1995"/>
                  <a:gd name="T4" fmla="*/ 565 w 1995"/>
                  <a:gd name="T5" fmla="*/ 1898 h 1995"/>
                  <a:gd name="T6" fmla="*/ 401 w 1995"/>
                  <a:gd name="T7" fmla="*/ 1798 h 1995"/>
                  <a:gd name="T8" fmla="*/ 259 w 1995"/>
                  <a:gd name="T9" fmla="*/ 1668 h 1995"/>
                  <a:gd name="T10" fmla="*/ 145 w 1995"/>
                  <a:gd name="T11" fmla="*/ 1515 h 1995"/>
                  <a:gd name="T12" fmla="*/ 61 w 1995"/>
                  <a:gd name="T13" fmla="*/ 1340 h 1995"/>
                  <a:gd name="T14" fmla="*/ 12 w 1995"/>
                  <a:gd name="T15" fmla="*/ 1150 h 1995"/>
                  <a:gd name="T16" fmla="*/ 0 w 1995"/>
                  <a:gd name="T17" fmla="*/ 998 h 1995"/>
                  <a:gd name="T18" fmla="*/ 12 w 1995"/>
                  <a:gd name="T19" fmla="*/ 846 h 1995"/>
                  <a:gd name="T20" fmla="*/ 61 w 1995"/>
                  <a:gd name="T21" fmla="*/ 655 h 1995"/>
                  <a:gd name="T22" fmla="*/ 145 w 1995"/>
                  <a:gd name="T23" fmla="*/ 481 h 1995"/>
                  <a:gd name="T24" fmla="*/ 259 w 1995"/>
                  <a:gd name="T25" fmla="*/ 327 h 1995"/>
                  <a:gd name="T26" fmla="*/ 401 w 1995"/>
                  <a:gd name="T27" fmla="*/ 198 h 1995"/>
                  <a:gd name="T28" fmla="*/ 565 w 1995"/>
                  <a:gd name="T29" fmla="*/ 98 h 1995"/>
                  <a:gd name="T30" fmla="*/ 748 w 1995"/>
                  <a:gd name="T31" fmla="*/ 31 h 1995"/>
                  <a:gd name="T32" fmla="*/ 946 w 1995"/>
                  <a:gd name="T33" fmla="*/ 1 h 1995"/>
                  <a:gd name="T34" fmla="*/ 1049 w 1995"/>
                  <a:gd name="T35" fmla="*/ 1 h 1995"/>
                  <a:gd name="T36" fmla="*/ 1247 w 1995"/>
                  <a:gd name="T37" fmla="*/ 31 h 1995"/>
                  <a:gd name="T38" fmla="*/ 1431 w 1995"/>
                  <a:gd name="T39" fmla="*/ 98 h 1995"/>
                  <a:gd name="T40" fmla="*/ 1594 w 1995"/>
                  <a:gd name="T41" fmla="*/ 198 h 1995"/>
                  <a:gd name="T42" fmla="*/ 1737 w 1995"/>
                  <a:gd name="T43" fmla="*/ 327 h 1995"/>
                  <a:gd name="T44" fmla="*/ 1851 w 1995"/>
                  <a:gd name="T45" fmla="*/ 481 h 1995"/>
                  <a:gd name="T46" fmla="*/ 1935 w 1995"/>
                  <a:gd name="T47" fmla="*/ 655 h 1995"/>
                  <a:gd name="T48" fmla="*/ 1985 w 1995"/>
                  <a:gd name="T49" fmla="*/ 846 h 1995"/>
                  <a:gd name="T50" fmla="*/ 1995 w 1995"/>
                  <a:gd name="T51" fmla="*/ 998 h 1995"/>
                  <a:gd name="T52" fmla="*/ 1985 w 1995"/>
                  <a:gd name="T53" fmla="*/ 1150 h 1995"/>
                  <a:gd name="T54" fmla="*/ 1935 w 1995"/>
                  <a:gd name="T55" fmla="*/ 1340 h 1995"/>
                  <a:gd name="T56" fmla="*/ 1851 w 1995"/>
                  <a:gd name="T57" fmla="*/ 1515 h 1995"/>
                  <a:gd name="T58" fmla="*/ 1737 w 1995"/>
                  <a:gd name="T59" fmla="*/ 1668 h 1995"/>
                  <a:gd name="T60" fmla="*/ 1594 w 1995"/>
                  <a:gd name="T61" fmla="*/ 1798 h 1995"/>
                  <a:gd name="T62" fmla="*/ 1431 w 1995"/>
                  <a:gd name="T63" fmla="*/ 1898 h 1995"/>
                  <a:gd name="T64" fmla="*/ 1247 w 1995"/>
                  <a:gd name="T65" fmla="*/ 1964 h 1995"/>
                  <a:gd name="T66" fmla="*/ 1049 w 1995"/>
                  <a:gd name="T67" fmla="*/ 1993 h 19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995" h="1995">
                    <a:moveTo>
                      <a:pt x="998" y="1995"/>
                    </a:moveTo>
                    <a:lnTo>
                      <a:pt x="946" y="1993"/>
                    </a:lnTo>
                    <a:lnTo>
                      <a:pt x="847" y="1984"/>
                    </a:lnTo>
                    <a:lnTo>
                      <a:pt x="748" y="1964"/>
                    </a:lnTo>
                    <a:lnTo>
                      <a:pt x="655" y="1935"/>
                    </a:lnTo>
                    <a:lnTo>
                      <a:pt x="565" y="1898"/>
                    </a:lnTo>
                    <a:lnTo>
                      <a:pt x="481" y="1851"/>
                    </a:lnTo>
                    <a:lnTo>
                      <a:pt x="401" y="1798"/>
                    </a:lnTo>
                    <a:lnTo>
                      <a:pt x="327" y="1735"/>
                    </a:lnTo>
                    <a:lnTo>
                      <a:pt x="259" y="1668"/>
                    </a:lnTo>
                    <a:lnTo>
                      <a:pt x="198" y="1594"/>
                    </a:lnTo>
                    <a:lnTo>
                      <a:pt x="145" y="1515"/>
                    </a:lnTo>
                    <a:lnTo>
                      <a:pt x="99" y="1430"/>
                    </a:lnTo>
                    <a:lnTo>
                      <a:pt x="61" y="1340"/>
                    </a:lnTo>
                    <a:lnTo>
                      <a:pt x="31" y="1247"/>
                    </a:lnTo>
                    <a:lnTo>
                      <a:pt x="12" y="1150"/>
                    </a:lnTo>
                    <a:lnTo>
                      <a:pt x="1" y="1049"/>
                    </a:lnTo>
                    <a:lnTo>
                      <a:pt x="0" y="998"/>
                    </a:lnTo>
                    <a:lnTo>
                      <a:pt x="1" y="946"/>
                    </a:lnTo>
                    <a:lnTo>
                      <a:pt x="12" y="846"/>
                    </a:lnTo>
                    <a:lnTo>
                      <a:pt x="31" y="748"/>
                    </a:lnTo>
                    <a:lnTo>
                      <a:pt x="61" y="655"/>
                    </a:lnTo>
                    <a:lnTo>
                      <a:pt x="99" y="565"/>
                    </a:lnTo>
                    <a:lnTo>
                      <a:pt x="145" y="481"/>
                    </a:lnTo>
                    <a:lnTo>
                      <a:pt x="198" y="400"/>
                    </a:lnTo>
                    <a:lnTo>
                      <a:pt x="259" y="327"/>
                    </a:lnTo>
                    <a:lnTo>
                      <a:pt x="327" y="259"/>
                    </a:lnTo>
                    <a:lnTo>
                      <a:pt x="401" y="198"/>
                    </a:lnTo>
                    <a:lnTo>
                      <a:pt x="481" y="145"/>
                    </a:lnTo>
                    <a:lnTo>
                      <a:pt x="565" y="98"/>
                    </a:lnTo>
                    <a:lnTo>
                      <a:pt x="655" y="61"/>
                    </a:lnTo>
                    <a:lnTo>
                      <a:pt x="748" y="31"/>
                    </a:lnTo>
                    <a:lnTo>
                      <a:pt x="847" y="12"/>
                    </a:lnTo>
                    <a:lnTo>
                      <a:pt x="946" y="1"/>
                    </a:lnTo>
                    <a:lnTo>
                      <a:pt x="998" y="0"/>
                    </a:lnTo>
                    <a:lnTo>
                      <a:pt x="1049" y="1"/>
                    </a:lnTo>
                    <a:lnTo>
                      <a:pt x="1150" y="12"/>
                    </a:lnTo>
                    <a:lnTo>
                      <a:pt x="1247" y="31"/>
                    </a:lnTo>
                    <a:lnTo>
                      <a:pt x="1340" y="61"/>
                    </a:lnTo>
                    <a:lnTo>
                      <a:pt x="1431" y="98"/>
                    </a:lnTo>
                    <a:lnTo>
                      <a:pt x="1515" y="145"/>
                    </a:lnTo>
                    <a:lnTo>
                      <a:pt x="1594" y="198"/>
                    </a:lnTo>
                    <a:lnTo>
                      <a:pt x="1668" y="259"/>
                    </a:lnTo>
                    <a:lnTo>
                      <a:pt x="1737" y="327"/>
                    </a:lnTo>
                    <a:lnTo>
                      <a:pt x="1798" y="400"/>
                    </a:lnTo>
                    <a:lnTo>
                      <a:pt x="1851" y="481"/>
                    </a:lnTo>
                    <a:lnTo>
                      <a:pt x="1898" y="565"/>
                    </a:lnTo>
                    <a:lnTo>
                      <a:pt x="1935" y="655"/>
                    </a:lnTo>
                    <a:lnTo>
                      <a:pt x="1964" y="748"/>
                    </a:lnTo>
                    <a:lnTo>
                      <a:pt x="1985" y="846"/>
                    </a:lnTo>
                    <a:lnTo>
                      <a:pt x="1995" y="946"/>
                    </a:lnTo>
                    <a:lnTo>
                      <a:pt x="1995" y="998"/>
                    </a:lnTo>
                    <a:lnTo>
                      <a:pt x="1995" y="1049"/>
                    </a:lnTo>
                    <a:lnTo>
                      <a:pt x="1985" y="1150"/>
                    </a:lnTo>
                    <a:lnTo>
                      <a:pt x="1964" y="1247"/>
                    </a:lnTo>
                    <a:lnTo>
                      <a:pt x="1935" y="1340"/>
                    </a:lnTo>
                    <a:lnTo>
                      <a:pt x="1898" y="1430"/>
                    </a:lnTo>
                    <a:lnTo>
                      <a:pt x="1851" y="1515"/>
                    </a:lnTo>
                    <a:lnTo>
                      <a:pt x="1798" y="1594"/>
                    </a:lnTo>
                    <a:lnTo>
                      <a:pt x="1737" y="1668"/>
                    </a:lnTo>
                    <a:lnTo>
                      <a:pt x="1668" y="1735"/>
                    </a:lnTo>
                    <a:lnTo>
                      <a:pt x="1594" y="1798"/>
                    </a:lnTo>
                    <a:lnTo>
                      <a:pt x="1515" y="1851"/>
                    </a:lnTo>
                    <a:lnTo>
                      <a:pt x="1431" y="1898"/>
                    </a:lnTo>
                    <a:lnTo>
                      <a:pt x="1340" y="1935"/>
                    </a:lnTo>
                    <a:lnTo>
                      <a:pt x="1247" y="1964"/>
                    </a:lnTo>
                    <a:lnTo>
                      <a:pt x="1150" y="1984"/>
                    </a:lnTo>
                    <a:lnTo>
                      <a:pt x="1049" y="1993"/>
                    </a:lnTo>
                    <a:lnTo>
                      <a:pt x="998" y="1995"/>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8" name="Freeform 589">
                <a:extLst>
                  <a:ext uri="{FF2B5EF4-FFF2-40B4-BE49-F238E27FC236}">
                    <a16:creationId xmlns:a16="http://schemas.microsoft.com/office/drawing/2014/main" id="{0E7D10DA-1AAB-3B42-CA0D-4911DD423BA3}"/>
                  </a:ext>
                </a:extLst>
              </p:cNvPr>
              <p:cNvSpPr>
                <a:spLocks/>
              </p:cNvSpPr>
              <p:nvPr/>
            </p:nvSpPr>
            <p:spPr bwMode="auto">
              <a:xfrm>
                <a:off x="2255535" y="927055"/>
                <a:ext cx="160270" cy="392385"/>
              </a:xfrm>
              <a:custGeom>
                <a:avLst/>
                <a:gdLst>
                  <a:gd name="T0" fmla="*/ 462 w 462"/>
                  <a:gd name="T1" fmla="*/ 981 h 1135"/>
                  <a:gd name="T2" fmla="*/ 460 w 462"/>
                  <a:gd name="T3" fmla="*/ 985 h 1135"/>
                  <a:gd name="T4" fmla="*/ 457 w 462"/>
                  <a:gd name="T5" fmla="*/ 989 h 1135"/>
                  <a:gd name="T6" fmla="*/ 443 w 462"/>
                  <a:gd name="T7" fmla="*/ 1007 h 1135"/>
                  <a:gd name="T8" fmla="*/ 427 w 462"/>
                  <a:gd name="T9" fmla="*/ 1025 h 1135"/>
                  <a:gd name="T10" fmla="*/ 418 w 462"/>
                  <a:gd name="T11" fmla="*/ 1037 h 1135"/>
                  <a:gd name="T12" fmla="*/ 409 w 462"/>
                  <a:gd name="T13" fmla="*/ 1048 h 1135"/>
                  <a:gd name="T14" fmla="*/ 408 w 462"/>
                  <a:gd name="T15" fmla="*/ 1050 h 1135"/>
                  <a:gd name="T16" fmla="*/ 408 w 462"/>
                  <a:gd name="T17" fmla="*/ 1050 h 1135"/>
                  <a:gd name="T18" fmla="*/ 396 w 462"/>
                  <a:gd name="T19" fmla="*/ 1064 h 1135"/>
                  <a:gd name="T20" fmla="*/ 383 w 462"/>
                  <a:gd name="T21" fmla="*/ 1078 h 1135"/>
                  <a:gd name="T22" fmla="*/ 369 w 462"/>
                  <a:gd name="T23" fmla="*/ 1095 h 1135"/>
                  <a:gd name="T24" fmla="*/ 355 w 462"/>
                  <a:gd name="T25" fmla="*/ 1110 h 1135"/>
                  <a:gd name="T26" fmla="*/ 343 w 462"/>
                  <a:gd name="T27" fmla="*/ 1123 h 1135"/>
                  <a:gd name="T28" fmla="*/ 332 w 462"/>
                  <a:gd name="T29" fmla="*/ 1135 h 1135"/>
                  <a:gd name="T30" fmla="*/ 276 w 462"/>
                  <a:gd name="T31" fmla="*/ 1062 h 1135"/>
                  <a:gd name="T32" fmla="*/ 177 w 462"/>
                  <a:gd name="T33" fmla="*/ 908 h 1135"/>
                  <a:gd name="T34" fmla="*/ 94 w 462"/>
                  <a:gd name="T35" fmla="*/ 745 h 1135"/>
                  <a:gd name="T36" fmla="*/ 27 w 462"/>
                  <a:gd name="T37" fmla="*/ 573 h 1135"/>
                  <a:gd name="T38" fmla="*/ 0 w 462"/>
                  <a:gd name="T39" fmla="*/ 483 h 1135"/>
                  <a:gd name="T40" fmla="*/ 36 w 462"/>
                  <a:gd name="T41" fmla="*/ 417 h 1135"/>
                  <a:gd name="T42" fmla="*/ 65 w 462"/>
                  <a:gd name="T43" fmla="*/ 348 h 1135"/>
                  <a:gd name="T44" fmla="*/ 68 w 462"/>
                  <a:gd name="T45" fmla="*/ 341 h 1135"/>
                  <a:gd name="T46" fmla="*/ 71 w 462"/>
                  <a:gd name="T47" fmla="*/ 333 h 1135"/>
                  <a:gd name="T48" fmla="*/ 81 w 462"/>
                  <a:gd name="T49" fmla="*/ 303 h 1135"/>
                  <a:gd name="T50" fmla="*/ 90 w 462"/>
                  <a:gd name="T51" fmla="*/ 273 h 1135"/>
                  <a:gd name="T52" fmla="*/ 94 w 462"/>
                  <a:gd name="T53" fmla="*/ 263 h 1135"/>
                  <a:gd name="T54" fmla="*/ 97 w 462"/>
                  <a:gd name="T55" fmla="*/ 252 h 1135"/>
                  <a:gd name="T56" fmla="*/ 100 w 462"/>
                  <a:gd name="T57" fmla="*/ 242 h 1135"/>
                  <a:gd name="T58" fmla="*/ 102 w 462"/>
                  <a:gd name="T59" fmla="*/ 232 h 1135"/>
                  <a:gd name="T60" fmla="*/ 105 w 462"/>
                  <a:gd name="T61" fmla="*/ 223 h 1135"/>
                  <a:gd name="T62" fmla="*/ 106 w 462"/>
                  <a:gd name="T63" fmla="*/ 214 h 1135"/>
                  <a:gd name="T64" fmla="*/ 110 w 462"/>
                  <a:gd name="T65" fmla="*/ 201 h 1135"/>
                  <a:gd name="T66" fmla="*/ 112 w 462"/>
                  <a:gd name="T67" fmla="*/ 189 h 1135"/>
                  <a:gd name="T68" fmla="*/ 112 w 462"/>
                  <a:gd name="T69" fmla="*/ 182 h 1135"/>
                  <a:gd name="T70" fmla="*/ 114 w 462"/>
                  <a:gd name="T71" fmla="*/ 177 h 1135"/>
                  <a:gd name="T72" fmla="*/ 116 w 462"/>
                  <a:gd name="T73" fmla="*/ 166 h 1135"/>
                  <a:gd name="T74" fmla="*/ 119 w 462"/>
                  <a:gd name="T75" fmla="*/ 153 h 1135"/>
                  <a:gd name="T76" fmla="*/ 125 w 462"/>
                  <a:gd name="T77" fmla="*/ 109 h 1135"/>
                  <a:gd name="T78" fmla="*/ 129 w 462"/>
                  <a:gd name="T79" fmla="*/ 64 h 1135"/>
                  <a:gd name="T80" fmla="*/ 131 w 462"/>
                  <a:gd name="T81" fmla="*/ 53 h 1135"/>
                  <a:gd name="T82" fmla="*/ 131 w 462"/>
                  <a:gd name="T83" fmla="*/ 41 h 1135"/>
                  <a:gd name="T84" fmla="*/ 131 w 462"/>
                  <a:gd name="T85" fmla="*/ 39 h 1135"/>
                  <a:gd name="T86" fmla="*/ 131 w 462"/>
                  <a:gd name="T87" fmla="*/ 35 h 1135"/>
                  <a:gd name="T88" fmla="*/ 132 w 462"/>
                  <a:gd name="T89" fmla="*/ 26 h 1135"/>
                  <a:gd name="T90" fmla="*/ 132 w 462"/>
                  <a:gd name="T91" fmla="*/ 17 h 1135"/>
                  <a:gd name="T92" fmla="*/ 132 w 462"/>
                  <a:gd name="T93" fmla="*/ 7 h 1135"/>
                  <a:gd name="T94" fmla="*/ 132 w 462"/>
                  <a:gd name="T95" fmla="*/ 0 h 1135"/>
                  <a:gd name="T96" fmla="*/ 133 w 462"/>
                  <a:gd name="T97" fmla="*/ 68 h 1135"/>
                  <a:gd name="T98" fmla="*/ 145 w 462"/>
                  <a:gd name="T99" fmla="*/ 204 h 1135"/>
                  <a:gd name="T100" fmla="*/ 168 w 462"/>
                  <a:gd name="T101" fmla="*/ 335 h 1135"/>
                  <a:gd name="T102" fmla="*/ 201 w 462"/>
                  <a:gd name="T103" fmla="*/ 464 h 1135"/>
                  <a:gd name="T104" fmla="*/ 243 w 462"/>
                  <a:gd name="T105" fmla="*/ 587 h 1135"/>
                  <a:gd name="T106" fmla="*/ 295 w 462"/>
                  <a:gd name="T107" fmla="*/ 706 h 1135"/>
                  <a:gd name="T108" fmla="*/ 355 w 462"/>
                  <a:gd name="T109" fmla="*/ 820 h 1135"/>
                  <a:gd name="T110" fmla="*/ 425 w 462"/>
                  <a:gd name="T111" fmla="*/ 929 h 1135"/>
                  <a:gd name="T112" fmla="*/ 462 w 462"/>
                  <a:gd name="T113" fmla="*/ 981 h 1135"/>
                  <a:gd name="T114" fmla="*/ 462 w 462"/>
                  <a:gd name="T115" fmla="*/ 981 h 1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62" h="1135">
                    <a:moveTo>
                      <a:pt x="462" y="981"/>
                    </a:moveTo>
                    <a:lnTo>
                      <a:pt x="460" y="985"/>
                    </a:lnTo>
                    <a:lnTo>
                      <a:pt x="457" y="989"/>
                    </a:lnTo>
                    <a:lnTo>
                      <a:pt x="443" y="1007"/>
                    </a:lnTo>
                    <a:lnTo>
                      <a:pt x="427" y="1025"/>
                    </a:lnTo>
                    <a:lnTo>
                      <a:pt x="418" y="1037"/>
                    </a:lnTo>
                    <a:lnTo>
                      <a:pt x="409" y="1048"/>
                    </a:lnTo>
                    <a:lnTo>
                      <a:pt x="408" y="1050"/>
                    </a:lnTo>
                    <a:lnTo>
                      <a:pt x="408" y="1050"/>
                    </a:lnTo>
                    <a:lnTo>
                      <a:pt x="396" y="1064"/>
                    </a:lnTo>
                    <a:lnTo>
                      <a:pt x="383" y="1078"/>
                    </a:lnTo>
                    <a:lnTo>
                      <a:pt x="369" y="1095"/>
                    </a:lnTo>
                    <a:lnTo>
                      <a:pt x="355" y="1110"/>
                    </a:lnTo>
                    <a:lnTo>
                      <a:pt x="343" y="1123"/>
                    </a:lnTo>
                    <a:lnTo>
                      <a:pt x="332" y="1135"/>
                    </a:lnTo>
                    <a:lnTo>
                      <a:pt x="276" y="1062"/>
                    </a:lnTo>
                    <a:lnTo>
                      <a:pt x="177" y="908"/>
                    </a:lnTo>
                    <a:lnTo>
                      <a:pt x="94" y="745"/>
                    </a:lnTo>
                    <a:lnTo>
                      <a:pt x="27" y="573"/>
                    </a:lnTo>
                    <a:lnTo>
                      <a:pt x="0" y="483"/>
                    </a:lnTo>
                    <a:lnTo>
                      <a:pt x="36" y="417"/>
                    </a:lnTo>
                    <a:lnTo>
                      <a:pt x="65" y="348"/>
                    </a:lnTo>
                    <a:lnTo>
                      <a:pt x="68" y="341"/>
                    </a:lnTo>
                    <a:lnTo>
                      <a:pt x="71" y="333"/>
                    </a:lnTo>
                    <a:lnTo>
                      <a:pt x="81" y="303"/>
                    </a:lnTo>
                    <a:lnTo>
                      <a:pt x="90" y="273"/>
                    </a:lnTo>
                    <a:lnTo>
                      <a:pt x="94" y="263"/>
                    </a:lnTo>
                    <a:lnTo>
                      <a:pt x="97" y="252"/>
                    </a:lnTo>
                    <a:lnTo>
                      <a:pt x="100" y="242"/>
                    </a:lnTo>
                    <a:lnTo>
                      <a:pt x="102" y="232"/>
                    </a:lnTo>
                    <a:lnTo>
                      <a:pt x="105" y="223"/>
                    </a:lnTo>
                    <a:lnTo>
                      <a:pt x="106" y="214"/>
                    </a:lnTo>
                    <a:lnTo>
                      <a:pt x="110" y="201"/>
                    </a:lnTo>
                    <a:lnTo>
                      <a:pt x="112" y="189"/>
                    </a:lnTo>
                    <a:lnTo>
                      <a:pt x="112" y="182"/>
                    </a:lnTo>
                    <a:lnTo>
                      <a:pt x="114" y="177"/>
                    </a:lnTo>
                    <a:lnTo>
                      <a:pt x="116" y="166"/>
                    </a:lnTo>
                    <a:lnTo>
                      <a:pt x="119" y="153"/>
                    </a:lnTo>
                    <a:lnTo>
                      <a:pt x="125" y="109"/>
                    </a:lnTo>
                    <a:lnTo>
                      <a:pt x="129" y="64"/>
                    </a:lnTo>
                    <a:lnTo>
                      <a:pt x="131" y="53"/>
                    </a:lnTo>
                    <a:lnTo>
                      <a:pt x="131" y="41"/>
                    </a:lnTo>
                    <a:lnTo>
                      <a:pt x="131" y="39"/>
                    </a:lnTo>
                    <a:lnTo>
                      <a:pt x="131" y="35"/>
                    </a:lnTo>
                    <a:lnTo>
                      <a:pt x="132" y="26"/>
                    </a:lnTo>
                    <a:lnTo>
                      <a:pt x="132" y="17"/>
                    </a:lnTo>
                    <a:lnTo>
                      <a:pt x="132" y="7"/>
                    </a:lnTo>
                    <a:lnTo>
                      <a:pt x="132" y="0"/>
                    </a:lnTo>
                    <a:lnTo>
                      <a:pt x="133" y="68"/>
                    </a:lnTo>
                    <a:lnTo>
                      <a:pt x="145" y="204"/>
                    </a:lnTo>
                    <a:lnTo>
                      <a:pt x="168" y="335"/>
                    </a:lnTo>
                    <a:lnTo>
                      <a:pt x="201" y="464"/>
                    </a:lnTo>
                    <a:lnTo>
                      <a:pt x="243" y="587"/>
                    </a:lnTo>
                    <a:lnTo>
                      <a:pt x="295" y="706"/>
                    </a:lnTo>
                    <a:lnTo>
                      <a:pt x="355" y="820"/>
                    </a:lnTo>
                    <a:lnTo>
                      <a:pt x="425" y="929"/>
                    </a:lnTo>
                    <a:lnTo>
                      <a:pt x="462" y="981"/>
                    </a:lnTo>
                    <a:lnTo>
                      <a:pt x="462" y="981"/>
                    </a:lnTo>
                    <a:close/>
                  </a:path>
                </a:pathLst>
              </a:custGeom>
              <a:solidFill>
                <a:schemeClr val="accent5">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49" name="Freeform 590">
                <a:extLst>
                  <a:ext uri="{FF2B5EF4-FFF2-40B4-BE49-F238E27FC236}">
                    <a16:creationId xmlns:a16="http://schemas.microsoft.com/office/drawing/2014/main" id="{BA70066E-99A4-CC73-3DA0-A948F89303FF}"/>
                  </a:ext>
                </a:extLst>
              </p:cNvPr>
              <p:cNvSpPr>
                <a:spLocks/>
              </p:cNvSpPr>
              <p:nvPr/>
            </p:nvSpPr>
            <p:spPr bwMode="auto">
              <a:xfrm>
                <a:off x="2255535" y="927055"/>
                <a:ext cx="160270" cy="392385"/>
              </a:xfrm>
              <a:custGeom>
                <a:avLst/>
                <a:gdLst>
                  <a:gd name="T0" fmla="*/ 132 w 462"/>
                  <a:gd name="T1" fmla="*/ 0 h 1135"/>
                  <a:gd name="T2" fmla="*/ 132 w 462"/>
                  <a:gd name="T3" fmla="*/ 7 h 1135"/>
                  <a:gd name="T4" fmla="*/ 132 w 462"/>
                  <a:gd name="T5" fmla="*/ 17 h 1135"/>
                  <a:gd name="T6" fmla="*/ 132 w 462"/>
                  <a:gd name="T7" fmla="*/ 26 h 1135"/>
                  <a:gd name="T8" fmla="*/ 131 w 462"/>
                  <a:gd name="T9" fmla="*/ 35 h 1135"/>
                  <a:gd name="T10" fmla="*/ 131 w 462"/>
                  <a:gd name="T11" fmla="*/ 39 h 1135"/>
                  <a:gd name="T12" fmla="*/ 131 w 462"/>
                  <a:gd name="T13" fmla="*/ 41 h 1135"/>
                  <a:gd name="T14" fmla="*/ 131 w 462"/>
                  <a:gd name="T15" fmla="*/ 53 h 1135"/>
                  <a:gd name="T16" fmla="*/ 129 w 462"/>
                  <a:gd name="T17" fmla="*/ 64 h 1135"/>
                  <a:gd name="T18" fmla="*/ 125 w 462"/>
                  <a:gd name="T19" fmla="*/ 109 h 1135"/>
                  <a:gd name="T20" fmla="*/ 119 w 462"/>
                  <a:gd name="T21" fmla="*/ 153 h 1135"/>
                  <a:gd name="T22" fmla="*/ 116 w 462"/>
                  <a:gd name="T23" fmla="*/ 166 h 1135"/>
                  <a:gd name="T24" fmla="*/ 114 w 462"/>
                  <a:gd name="T25" fmla="*/ 177 h 1135"/>
                  <a:gd name="T26" fmla="*/ 112 w 462"/>
                  <a:gd name="T27" fmla="*/ 182 h 1135"/>
                  <a:gd name="T28" fmla="*/ 112 w 462"/>
                  <a:gd name="T29" fmla="*/ 189 h 1135"/>
                  <a:gd name="T30" fmla="*/ 110 w 462"/>
                  <a:gd name="T31" fmla="*/ 201 h 1135"/>
                  <a:gd name="T32" fmla="*/ 106 w 462"/>
                  <a:gd name="T33" fmla="*/ 214 h 1135"/>
                  <a:gd name="T34" fmla="*/ 105 w 462"/>
                  <a:gd name="T35" fmla="*/ 223 h 1135"/>
                  <a:gd name="T36" fmla="*/ 102 w 462"/>
                  <a:gd name="T37" fmla="*/ 232 h 1135"/>
                  <a:gd name="T38" fmla="*/ 100 w 462"/>
                  <a:gd name="T39" fmla="*/ 242 h 1135"/>
                  <a:gd name="T40" fmla="*/ 97 w 462"/>
                  <a:gd name="T41" fmla="*/ 252 h 1135"/>
                  <a:gd name="T42" fmla="*/ 94 w 462"/>
                  <a:gd name="T43" fmla="*/ 263 h 1135"/>
                  <a:gd name="T44" fmla="*/ 90 w 462"/>
                  <a:gd name="T45" fmla="*/ 273 h 1135"/>
                  <a:gd name="T46" fmla="*/ 81 w 462"/>
                  <a:gd name="T47" fmla="*/ 303 h 1135"/>
                  <a:gd name="T48" fmla="*/ 71 w 462"/>
                  <a:gd name="T49" fmla="*/ 333 h 1135"/>
                  <a:gd name="T50" fmla="*/ 65 w 462"/>
                  <a:gd name="T51" fmla="*/ 348 h 1135"/>
                  <a:gd name="T52" fmla="*/ 36 w 462"/>
                  <a:gd name="T53" fmla="*/ 417 h 1135"/>
                  <a:gd name="T54" fmla="*/ 0 w 462"/>
                  <a:gd name="T55" fmla="*/ 483 h 1135"/>
                  <a:gd name="T56" fmla="*/ 27 w 462"/>
                  <a:gd name="T57" fmla="*/ 573 h 1135"/>
                  <a:gd name="T58" fmla="*/ 94 w 462"/>
                  <a:gd name="T59" fmla="*/ 745 h 1135"/>
                  <a:gd name="T60" fmla="*/ 177 w 462"/>
                  <a:gd name="T61" fmla="*/ 908 h 1135"/>
                  <a:gd name="T62" fmla="*/ 276 w 462"/>
                  <a:gd name="T63" fmla="*/ 1062 h 1135"/>
                  <a:gd name="T64" fmla="*/ 332 w 462"/>
                  <a:gd name="T65" fmla="*/ 1135 h 1135"/>
                  <a:gd name="T66" fmla="*/ 343 w 462"/>
                  <a:gd name="T67" fmla="*/ 1123 h 1135"/>
                  <a:gd name="T68" fmla="*/ 355 w 462"/>
                  <a:gd name="T69" fmla="*/ 1110 h 1135"/>
                  <a:gd name="T70" fmla="*/ 369 w 462"/>
                  <a:gd name="T71" fmla="*/ 1095 h 1135"/>
                  <a:gd name="T72" fmla="*/ 383 w 462"/>
                  <a:gd name="T73" fmla="*/ 1078 h 1135"/>
                  <a:gd name="T74" fmla="*/ 396 w 462"/>
                  <a:gd name="T75" fmla="*/ 1064 h 1135"/>
                  <a:gd name="T76" fmla="*/ 408 w 462"/>
                  <a:gd name="T77" fmla="*/ 1050 h 1135"/>
                  <a:gd name="T78" fmla="*/ 408 w 462"/>
                  <a:gd name="T79" fmla="*/ 1050 h 1135"/>
                  <a:gd name="T80" fmla="*/ 409 w 462"/>
                  <a:gd name="T81" fmla="*/ 1048 h 1135"/>
                  <a:gd name="T82" fmla="*/ 418 w 462"/>
                  <a:gd name="T83" fmla="*/ 1037 h 1135"/>
                  <a:gd name="T84" fmla="*/ 427 w 462"/>
                  <a:gd name="T85" fmla="*/ 1025 h 1135"/>
                  <a:gd name="T86" fmla="*/ 443 w 462"/>
                  <a:gd name="T87" fmla="*/ 1007 h 1135"/>
                  <a:gd name="T88" fmla="*/ 457 w 462"/>
                  <a:gd name="T89" fmla="*/ 989 h 1135"/>
                  <a:gd name="T90" fmla="*/ 460 w 462"/>
                  <a:gd name="T91" fmla="*/ 985 h 1135"/>
                  <a:gd name="T92" fmla="*/ 462 w 462"/>
                  <a:gd name="T93" fmla="*/ 981 h 1135"/>
                  <a:gd name="T94" fmla="*/ 425 w 462"/>
                  <a:gd name="T95" fmla="*/ 929 h 1135"/>
                  <a:gd name="T96" fmla="*/ 355 w 462"/>
                  <a:gd name="T97" fmla="*/ 820 h 1135"/>
                  <a:gd name="T98" fmla="*/ 295 w 462"/>
                  <a:gd name="T99" fmla="*/ 706 h 1135"/>
                  <a:gd name="T100" fmla="*/ 243 w 462"/>
                  <a:gd name="T101" fmla="*/ 587 h 1135"/>
                  <a:gd name="T102" fmla="*/ 201 w 462"/>
                  <a:gd name="T103" fmla="*/ 464 h 1135"/>
                  <a:gd name="T104" fmla="*/ 168 w 462"/>
                  <a:gd name="T105" fmla="*/ 335 h 1135"/>
                  <a:gd name="T106" fmla="*/ 145 w 462"/>
                  <a:gd name="T107" fmla="*/ 204 h 1135"/>
                  <a:gd name="T108" fmla="*/ 133 w 462"/>
                  <a:gd name="T109" fmla="*/ 68 h 1135"/>
                  <a:gd name="T110" fmla="*/ 132 w 462"/>
                  <a:gd name="T111" fmla="*/ 0 h 1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62" h="1135">
                    <a:moveTo>
                      <a:pt x="132" y="0"/>
                    </a:moveTo>
                    <a:lnTo>
                      <a:pt x="132" y="7"/>
                    </a:lnTo>
                    <a:lnTo>
                      <a:pt x="132" y="17"/>
                    </a:lnTo>
                    <a:lnTo>
                      <a:pt x="132" y="26"/>
                    </a:lnTo>
                    <a:lnTo>
                      <a:pt x="131" y="35"/>
                    </a:lnTo>
                    <a:lnTo>
                      <a:pt x="131" y="39"/>
                    </a:lnTo>
                    <a:lnTo>
                      <a:pt x="131" y="41"/>
                    </a:lnTo>
                    <a:lnTo>
                      <a:pt x="131" y="53"/>
                    </a:lnTo>
                    <a:lnTo>
                      <a:pt x="129" y="64"/>
                    </a:lnTo>
                    <a:lnTo>
                      <a:pt x="125" y="109"/>
                    </a:lnTo>
                    <a:lnTo>
                      <a:pt x="119" y="153"/>
                    </a:lnTo>
                    <a:lnTo>
                      <a:pt x="116" y="166"/>
                    </a:lnTo>
                    <a:lnTo>
                      <a:pt x="114" y="177"/>
                    </a:lnTo>
                    <a:lnTo>
                      <a:pt x="112" y="182"/>
                    </a:lnTo>
                    <a:lnTo>
                      <a:pt x="112" y="189"/>
                    </a:lnTo>
                    <a:lnTo>
                      <a:pt x="110" y="201"/>
                    </a:lnTo>
                    <a:lnTo>
                      <a:pt x="106" y="214"/>
                    </a:lnTo>
                    <a:lnTo>
                      <a:pt x="105" y="223"/>
                    </a:lnTo>
                    <a:lnTo>
                      <a:pt x="102" y="232"/>
                    </a:lnTo>
                    <a:lnTo>
                      <a:pt x="100" y="242"/>
                    </a:lnTo>
                    <a:lnTo>
                      <a:pt x="97" y="252"/>
                    </a:lnTo>
                    <a:lnTo>
                      <a:pt x="94" y="263"/>
                    </a:lnTo>
                    <a:lnTo>
                      <a:pt x="90" y="273"/>
                    </a:lnTo>
                    <a:lnTo>
                      <a:pt x="81" y="303"/>
                    </a:lnTo>
                    <a:lnTo>
                      <a:pt x="71" y="333"/>
                    </a:lnTo>
                    <a:lnTo>
                      <a:pt x="65" y="348"/>
                    </a:lnTo>
                    <a:lnTo>
                      <a:pt x="36" y="417"/>
                    </a:lnTo>
                    <a:lnTo>
                      <a:pt x="0" y="483"/>
                    </a:lnTo>
                    <a:lnTo>
                      <a:pt x="27" y="573"/>
                    </a:lnTo>
                    <a:lnTo>
                      <a:pt x="94" y="745"/>
                    </a:lnTo>
                    <a:lnTo>
                      <a:pt x="177" y="908"/>
                    </a:lnTo>
                    <a:lnTo>
                      <a:pt x="276" y="1062"/>
                    </a:lnTo>
                    <a:lnTo>
                      <a:pt x="332" y="1135"/>
                    </a:lnTo>
                    <a:lnTo>
                      <a:pt x="343" y="1123"/>
                    </a:lnTo>
                    <a:lnTo>
                      <a:pt x="355" y="1110"/>
                    </a:lnTo>
                    <a:lnTo>
                      <a:pt x="369" y="1095"/>
                    </a:lnTo>
                    <a:lnTo>
                      <a:pt x="383" y="1078"/>
                    </a:lnTo>
                    <a:lnTo>
                      <a:pt x="396" y="1064"/>
                    </a:lnTo>
                    <a:lnTo>
                      <a:pt x="408" y="1050"/>
                    </a:lnTo>
                    <a:lnTo>
                      <a:pt x="408" y="1050"/>
                    </a:lnTo>
                    <a:lnTo>
                      <a:pt x="409" y="1048"/>
                    </a:lnTo>
                    <a:lnTo>
                      <a:pt x="418" y="1037"/>
                    </a:lnTo>
                    <a:lnTo>
                      <a:pt x="427" y="1025"/>
                    </a:lnTo>
                    <a:lnTo>
                      <a:pt x="443" y="1007"/>
                    </a:lnTo>
                    <a:lnTo>
                      <a:pt x="457" y="989"/>
                    </a:lnTo>
                    <a:lnTo>
                      <a:pt x="460" y="985"/>
                    </a:lnTo>
                    <a:lnTo>
                      <a:pt x="462" y="981"/>
                    </a:lnTo>
                    <a:lnTo>
                      <a:pt x="425" y="929"/>
                    </a:lnTo>
                    <a:lnTo>
                      <a:pt x="355" y="820"/>
                    </a:lnTo>
                    <a:lnTo>
                      <a:pt x="295" y="706"/>
                    </a:lnTo>
                    <a:lnTo>
                      <a:pt x="243" y="587"/>
                    </a:lnTo>
                    <a:lnTo>
                      <a:pt x="201" y="464"/>
                    </a:lnTo>
                    <a:lnTo>
                      <a:pt x="168" y="335"/>
                    </a:lnTo>
                    <a:lnTo>
                      <a:pt x="145" y="204"/>
                    </a:lnTo>
                    <a:lnTo>
                      <a:pt x="133" y="68"/>
                    </a:lnTo>
                    <a:lnTo>
                      <a:pt x="132" y="0"/>
                    </a:lnTo>
                    <a:close/>
                  </a:path>
                </a:pathLst>
              </a:custGeom>
              <a:solidFill>
                <a:srgbClr val="235153"/>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50" name="Freeform: Shape 149">
                <a:extLst>
                  <a:ext uri="{FF2B5EF4-FFF2-40B4-BE49-F238E27FC236}">
                    <a16:creationId xmlns:a16="http://schemas.microsoft.com/office/drawing/2014/main" id="{23E5985A-2A06-D6BB-1C02-66E809AFCCE2}"/>
                  </a:ext>
                </a:extLst>
              </p:cNvPr>
              <p:cNvSpPr>
                <a:spLocks/>
              </p:cNvSpPr>
              <p:nvPr/>
            </p:nvSpPr>
            <p:spPr bwMode="auto">
              <a:xfrm>
                <a:off x="2301130" y="922909"/>
                <a:ext cx="3941813" cy="571998"/>
              </a:xfrm>
              <a:custGeom>
                <a:avLst/>
                <a:gdLst>
                  <a:gd name="connsiteX0" fmla="*/ 0 w 3941813"/>
                  <a:gd name="connsiteY0" fmla="*/ 0 h 571998"/>
                  <a:gd name="connsiteX1" fmla="*/ 228336 w 3941813"/>
                  <a:gd name="connsiteY1" fmla="*/ 0 h 571998"/>
                  <a:gd name="connsiteX2" fmla="*/ 228336 w 3941813"/>
                  <a:gd name="connsiteY2" fmla="*/ 1035 h 571998"/>
                  <a:gd name="connsiteX3" fmla="*/ 228336 w 3941813"/>
                  <a:gd name="connsiteY3" fmla="*/ 2070 h 571998"/>
                  <a:gd name="connsiteX4" fmla="*/ 228336 w 3941813"/>
                  <a:gd name="connsiteY4" fmla="*/ 3450 h 571998"/>
                  <a:gd name="connsiteX5" fmla="*/ 228336 w 3941813"/>
                  <a:gd name="connsiteY5" fmla="*/ 4485 h 571998"/>
                  <a:gd name="connsiteX6" fmla="*/ 228336 w 3941813"/>
                  <a:gd name="connsiteY6" fmla="*/ 6555 h 571998"/>
                  <a:gd name="connsiteX7" fmla="*/ 228336 w 3941813"/>
                  <a:gd name="connsiteY7" fmla="*/ 8625 h 571998"/>
                  <a:gd name="connsiteX8" fmla="*/ 228336 w 3941813"/>
                  <a:gd name="connsiteY8" fmla="*/ 13110 h 571998"/>
                  <a:gd name="connsiteX9" fmla="*/ 228681 w 3941813"/>
                  <a:gd name="connsiteY9" fmla="*/ 17595 h 571998"/>
                  <a:gd name="connsiteX10" fmla="*/ 228681 w 3941813"/>
                  <a:gd name="connsiteY10" fmla="*/ 21045 h 571998"/>
                  <a:gd name="connsiteX11" fmla="*/ 229372 w 3941813"/>
                  <a:gd name="connsiteY11" fmla="*/ 24495 h 571998"/>
                  <a:gd name="connsiteX12" fmla="*/ 229561 w 3941813"/>
                  <a:gd name="connsiteY12" fmla="*/ 29949 h 571998"/>
                  <a:gd name="connsiteX13" fmla="*/ 230860 w 3941813"/>
                  <a:gd name="connsiteY13" fmla="*/ 43059 h 571998"/>
                  <a:gd name="connsiteX14" fmla="*/ 231099 w 3941813"/>
                  <a:gd name="connsiteY14" fmla="*/ 44849 h 571998"/>
                  <a:gd name="connsiteX15" fmla="*/ 231445 w 3941813"/>
                  <a:gd name="connsiteY15" fmla="*/ 47954 h 571998"/>
                  <a:gd name="connsiteX16" fmla="*/ 231790 w 3941813"/>
                  <a:gd name="connsiteY16" fmla="*/ 51059 h 571998"/>
                  <a:gd name="connsiteX17" fmla="*/ 232439 w 3941813"/>
                  <a:gd name="connsiteY17" fmla="*/ 55431 h 571998"/>
                  <a:gd name="connsiteX18" fmla="*/ 237460 w 3941813"/>
                  <a:gd name="connsiteY18" fmla="*/ 78594 h 571998"/>
                  <a:gd name="connsiteX19" fmla="*/ 239935 w 3941813"/>
                  <a:gd name="connsiteY19" fmla="*/ 88754 h 571998"/>
                  <a:gd name="connsiteX20" fmla="*/ 249062 w 3941813"/>
                  <a:gd name="connsiteY20" fmla="*/ 117988 h 571998"/>
                  <a:gd name="connsiteX21" fmla="*/ 258766 w 3941813"/>
                  <a:gd name="connsiteY21" fmla="*/ 141560 h 571998"/>
                  <a:gd name="connsiteX22" fmla="*/ 260462 w 3941813"/>
                  <a:gd name="connsiteY22" fmla="*/ 145242 h 571998"/>
                  <a:gd name="connsiteX23" fmla="*/ 261844 w 3941813"/>
                  <a:gd name="connsiteY23" fmla="*/ 148347 h 571998"/>
                  <a:gd name="connsiteX24" fmla="*/ 263571 w 3941813"/>
                  <a:gd name="connsiteY24" fmla="*/ 152142 h 571998"/>
                  <a:gd name="connsiteX25" fmla="*/ 265643 w 3941813"/>
                  <a:gd name="connsiteY25" fmla="*/ 155592 h 571998"/>
                  <a:gd name="connsiteX26" fmla="*/ 267371 w 3941813"/>
                  <a:gd name="connsiteY26" fmla="*/ 158697 h 571998"/>
                  <a:gd name="connsiteX27" fmla="*/ 269060 w 3941813"/>
                  <a:gd name="connsiteY27" fmla="*/ 162072 h 571998"/>
                  <a:gd name="connsiteX28" fmla="*/ 276558 w 3941813"/>
                  <a:gd name="connsiteY28" fmla="*/ 175613 h 571998"/>
                  <a:gd name="connsiteX29" fmla="*/ 277043 w 3941813"/>
                  <a:gd name="connsiteY29" fmla="*/ 176291 h 571998"/>
                  <a:gd name="connsiteX30" fmla="*/ 278368 w 3941813"/>
                  <a:gd name="connsiteY30" fmla="*/ 178791 h 571998"/>
                  <a:gd name="connsiteX31" fmla="*/ 295536 w 3941813"/>
                  <a:gd name="connsiteY31" fmla="*/ 204348 h 571998"/>
                  <a:gd name="connsiteX32" fmla="*/ 296042 w 3941813"/>
                  <a:gd name="connsiteY32" fmla="*/ 204926 h 571998"/>
                  <a:gd name="connsiteX33" fmla="*/ 298303 w 3941813"/>
                  <a:gd name="connsiteY33" fmla="*/ 207936 h 571998"/>
                  <a:gd name="connsiteX34" fmla="*/ 316635 w 3941813"/>
                  <a:gd name="connsiteY34" fmla="*/ 230146 h 571998"/>
                  <a:gd name="connsiteX35" fmla="*/ 318158 w 3941813"/>
                  <a:gd name="connsiteY35" fmla="*/ 231823 h 571998"/>
                  <a:gd name="connsiteX36" fmla="*/ 341295 w 3941813"/>
                  <a:gd name="connsiteY36" fmla="*/ 254260 h 571998"/>
                  <a:gd name="connsiteX37" fmla="*/ 364855 w 3941813"/>
                  <a:gd name="connsiteY37" fmla="*/ 274566 h 571998"/>
                  <a:gd name="connsiteX38" fmla="*/ 383255 w 3941813"/>
                  <a:gd name="connsiteY38" fmla="*/ 287072 h 571998"/>
                  <a:gd name="connsiteX39" fmla="*/ 390494 w 3941813"/>
                  <a:gd name="connsiteY39" fmla="*/ 291862 h 571998"/>
                  <a:gd name="connsiteX40" fmla="*/ 396550 w 3941813"/>
                  <a:gd name="connsiteY40" fmla="*/ 295622 h 571998"/>
                  <a:gd name="connsiteX41" fmla="*/ 409034 w 3941813"/>
                  <a:gd name="connsiteY41" fmla="*/ 302598 h 571998"/>
                  <a:gd name="connsiteX42" fmla="*/ 419364 w 3941813"/>
                  <a:gd name="connsiteY42" fmla="*/ 308079 h 571998"/>
                  <a:gd name="connsiteX43" fmla="*/ 431109 w 3941813"/>
                  <a:gd name="connsiteY43" fmla="*/ 313598 h 571998"/>
                  <a:gd name="connsiteX44" fmla="*/ 433413 w 3941813"/>
                  <a:gd name="connsiteY44" fmla="*/ 314749 h 571998"/>
                  <a:gd name="connsiteX45" fmla="*/ 445124 w 3941813"/>
                  <a:gd name="connsiteY45" fmla="*/ 319611 h 571998"/>
                  <a:gd name="connsiteX46" fmla="*/ 450799 w 3941813"/>
                  <a:gd name="connsiteY46" fmla="*/ 321878 h 571998"/>
                  <a:gd name="connsiteX47" fmla="*/ 462312 w 3941813"/>
                  <a:gd name="connsiteY47" fmla="*/ 325820 h 571998"/>
                  <a:gd name="connsiteX48" fmla="*/ 480775 w 3941813"/>
                  <a:gd name="connsiteY48" fmla="*/ 331449 h 571998"/>
                  <a:gd name="connsiteX49" fmla="*/ 490525 w 3941813"/>
                  <a:gd name="connsiteY49" fmla="*/ 333953 h 571998"/>
                  <a:gd name="connsiteX50" fmla="*/ 499752 w 3941813"/>
                  <a:gd name="connsiteY50" fmla="*/ 335946 h 571998"/>
                  <a:gd name="connsiteX51" fmla="*/ 520232 w 3941813"/>
                  <a:gd name="connsiteY51" fmla="*/ 340163 h 571998"/>
                  <a:gd name="connsiteX52" fmla="*/ 554124 w 3941813"/>
                  <a:gd name="connsiteY52" fmla="*/ 343209 h 571998"/>
                  <a:gd name="connsiteX53" fmla="*/ 555122 w 3941813"/>
                  <a:gd name="connsiteY53" fmla="*/ 343268 h 571998"/>
                  <a:gd name="connsiteX54" fmla="*/ 555467 w 3941813"/>
                  <a:gd name="connsiteY54" fmla="*/ 343294 h 571998"/>
                  <a:gd name="connsiteX55" fmla="*/ 572739 w 3941813"/>
                  <a:gd name="connsiteY55" fmla="*/ 343958 h 571998"/>
                  <a:gd name="connsiteX56" fmla="*/ 3862707 w 3941813"/>
                  <a:gd name="connsiteY56" fmla="*/ 343958 h 571998"/>
                  <a:gd name="connsiteX57" fmla="*/ 3941813 w 3941813"/>
                  <a:gd name="connsiteY57" fmla="*/ 343958 h 571998"/>
                  <a:gd name="connsiteX58" fmla="*/ 3941813 w 3941813"/>
                  <a:gd name="connsiteY58" fmla="*/ 388462 h 571998"/>
                  <a:gd name="connsiteX59" fmla="*/ 3940777 w 3941813"/>
                  <a:gd name="connsiteY59" fmla="*/ 407437 h 571998"/>
                  <a:gd name="connsiteX60" fmla="*/ 3933868 w 3941813"/>
                  <a:gd name="connsiteY60" fmla="*/ 442971 h 571998"/>
                  <a:gd name="connsiteX61" fmla="*/ 3920050 w 3941813"/>
                  <a:gd name="connsiteY61" fmla="*/ 476090 h 571998"/>
                  <a:gd name="connsiteX62" fmla="*/ 3900015 w 3941813"/>
                  <a:gd name="connsiteY62" fmla="*/ 505415 h 571998"/>
                  <a:gd name="connsiteX63" fmla="*/ 3875143 w 3941813"/>
                  <a:gd name="connsiteY63" fmla="*/ 530254 h 571998"/>
                  <a:gd name="connsiteX64" fmla="*/ 3846126 w 3941813"/>
                  <a:gd name="connsiteY64" fmla="*/ 549919 h 571998"/>
                  <a:gd name="connsiteX65" fmla="*/ 3812964 w 3941813"/>
                  <a:gd name="connsiteY65" fmla="*/ 563718 h 571998"/>
                  <a:gd name="connsiteX66" fmla="*/ 3777038 w 3941813"/>
                  <a:gd name="connsiteY66" fmla="*/ 570963 h 571998"/>
                  <a:gd name="connsiteX67" fmla="*/ 3758385 w 3941813"/>
                  <a:gd name="connsiteY67" fmla="*/ 571998 h 571998"/>
                  <a:gd name="connsiteX68" fmla="*/ 572739 w 3941813"/>
                  <a:gd name="connsiteY68" fmla="*/ 571998 h 571998"/>
                  <a:gd name="connsiteX69" fmla="*/ 543032 w 3941813"/>
                  <a:gd name="connsiteY69" fmla="*/ 571308 h 571998"/>
                  <a:gd name="connsiteX70" fmla="*/ 485343 w 3941813"/>
                  <a:gd name="connsiteY70" fmla="*/ 565788 h 571998"/>
                  <a:gd name="connsiteX71" fmla="*/ 429382 w 3941813"/>
                  <a:gd name="connsiteY71" fmla="*/ 554059 h 571998"/>
                  <a:gd name="connsiteX72" fmla="*/ 375493 w 3941813"/>
                  <a:gd name="connsiteY72" fmla="*/ 537499 h 571998"/>
                  <a:gd name="connsiteX73" fmla="*/ 324023 w 3941813"/>
                  <a:gd name="connsiteY73" fmla="*/ 515419 h 571998"/>
                  <a:gd name="connsiteX74" fmla="*/ 275661 w 3941813"/>
                  <a:gd name="connsiteY74" fmla="*/ 489200 h 571998"/>
                  <a:gd name="connsiteX75" fmla="*/ 229718 w 3941813"/>
                  <a:gd name="connsiteY75" fmla="*/ 458495 h 571998"/>
                  <a:gd name="connsiteX76" fmla="*/ 187574 w 3941813"/>
                  <a:gd name="connsiteY76" fmla="*/ 423306 h 571998"/>
                  <a:gd name="connsiteX77" fmla="*/ 148539 w 3941813"/>
                  <a:gd name="connsiteY77" fmla="*/ 384667 h 571998"/>
                  <a:gd name="connsiteX78" fmla="*/ 113650 w 3941813"/>
                  <a:gd name="connsiteY78" fmla="*/ 342233 h 571998"/>
                  <a:gd name="connsiteX79" fmla="*/ 82906 w 3941813"/>
                  <a:gd name="connsiteY79" fmla="*/ 296349 h 571998"/>
                  <a:gd name="connsiteX80" fmla="*/ 56307 w 3941813"/>
                  <a:gd name="connsiteY80" fmla="*/ 248050 h 571998"/>
                  <a:gd name="connsiteX81" fmla="*/ 34544 w 3941813"/>
                  <a:gd name="connsiteY81" fmla="*/ 196646 h 571998"/>
                  <a:gd name="connsiteX82" fmla="*/ 17963 w 3941813"/>
                  <a:gd name="connsiteY82" fmla="*/ 143172 h 571998"/>
                  <a:gd name="connsiteX83" fmla="*/ 6218 w 3941813"/>
                  <a:gd name="connsiteY83" fmla="*/ 87283 h 571998"/>
                  <a:gd name="connsiteX84" fmla="*/ 346 w 3941813"/>
                  <a:gd name="connsiteY84" fmla="*/ 29669 h 571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3941813" h="571998">
                    <a:moveTo>
                      <a:pt x="0" y="0"/>
                    </a:moveTo>
                    <a:lnTo>
                      <a:pt x="228336" y="0"/>
                    </a:lnTo>
                    <a:lnTo>
                      <a:pt x="228336" y="1035"/>
                    </a:lnTo>
                    <a:lnTo>
                      <a:pt x="228336" y="2070"/>
                    </a:lnTo>
                    <a:lnTo>
                      <a:pt x="228336" y="3450"/>
                    </a:lnTo>
                    <a:lnTo>
                      <a:pt x="228336" y="4485"/>
                    </a:lnTo>
                    <a:lnTo>
                      <a:pt x="228336" y="6555"/>
                    </a:lnTo>
                    <a:lnTo>
                      <a:pt x="228336" y="8625"/>
                    </a:lnTo>
                    <a:lnTo>
                      <a:pt x="228336" y="13110"/>
                    </a:lnTo>
                    <a:lnTo>
                      <a:pt x="228681" y="17595"/>
                    </a:lnTo>
                    <a:lnTo>
                      <a:pt x="228681" y="21045"/>
                    </a:lnTo>
                    <a:lnTo>
                      <a:pt x="229372" y="24495"/>
                    </a:lnTo>
                    <a:lnTo>
                      <a:pt x="229561" y="29949"/>
                    </a:lnTo>
                    <a:lnTo>
                      <a:pt x="230860" y="43059"/>
                    </a:lnTo>
                    <a:lnTo>
                      <a:pt x="231099" y="44849"/>
                    </a:lnTo>
                    <a:lnTo>
                      <a:pt x="231445" y="47954"/>
                    </a:lnTo>
                    <a:lnTo>
                      <a:pt x="231790" y="51059"/>
                    </a:lnTo>
                    <a:lnTo>
                      <a:pt x="232439" y="55431"/>
                    </a:lnTo>
                    <a:lnTo>
                      <a:pt x="237460" y="78594"/>
                    </a:lnTo>
                    <a:lnTo>
                      <a:pt x="239935" y="88754"/>
                    </a:lnTo>
                    <a:lnTo>
                      <a:pt x="249062" y="117988"/>
                    </a:lnTo>
                    <a:lnTo>
                      <a:pt x="258766" y="141560"/>
                    </a:lnTo>
                    <a:lnTo>
                      <a:pt x="260462" y="145242"/>
                    </a:lnTo>
                    <a:lnTo>
                      <a:pt x="261844" y="148347"/>
                    </a:lnTo>
                    <a:lnTo>
                      <a:pt x="263571" y="152142"/>
                    </a:lnTo>
                    <a:lnTo>
                      <a:pt x="265643" y="155592"/>
                    </a:lnTo>
                    <a:lnTo>
                      <a:pt x="267371" y="158697"/>
                    </a:lnTo>
                    <a:lnTo>
                      <a:pt x="269060" y="162072"/>
                    </a:lnTo>
                    <a:lnTo>
                      <a:pt x="276558" y="175613"/>
                    </a:lnTo>
                    <a:lnTo>
                      <a:pt x="277043" y="176291"/>
                    </a:lnTo>
                    <a:lnTo>
                      <a:pt x="278368" y="178791"/>
                    </a:lnTo>
                    <a:lnTo>
                      <a:pt x="295536" y="204348"/>
                    </a:lnTo>
                    <a:lnTo>
                      <a:pt x="296042" y="204926"/>
                    </a:lnTo>
                    <a:lnTo>
                      <a:pt x="298303" y="207936"/>
                    </a:lnTo>
                    <a:lnTo>
                      <a:pt x="316635" y="230146"/>
                    </a:lnTo>
                    <a:lnTo>
                      <a:pt x="318158" y="231823"/>
                    </a:lnTo>
                    <a:lnTo>
                      <a:pt x="341295" y="254260"/>
                    </a:lnTo>
                    <a:lnTo>
                      <a:pt x="364855" y="274566"/>
                    </a:lnTo>
                    <a:lnTo>
                      <a:pt x="383255" y="287072"/>
                    </a:lnTo>
                    <a:lnTo>
                      <a:pt x="390494" y="291862"/>
                    </a:lnTo>
                    <a:lnTo>
                      <a:pt x="396550" y="295622"/>
                    </a:lnTo>
                    <a:lnTo>
                      <a:pt x="409034" y="302598"/>
                    </a:lnTo>
                    <a:lnTo>
                      <a:pt x="419364" y="308079"/>
                    </a:lnTo>
                    <a:lnTo>
                      <a:pt x="431109" y="313598"/>
                    </a:lnTo>
                    <a:lnTo>
                      <a:pt x="433413" y="314749"/>
                    </a:lnTo>
                    <a:lnTo>
                      <a:pt x="445124" y="319611"/>
                    </a:lnTo>
                    <a:lnTo>
                      <a:pt x="450799" y="321878"/>
                    </a:lnTo>
                    <a:lnTo>
                      <a:pt x="462312" y="325820"/>
                    </a:lnTo>
                    <a:lnTo>
                      <a:pt x="480775" y="331449"/>
                    </a:lnTo>
                    <a:lnTo>
                      <a:pt x="490525" y="333953"/>
                    </a:lnTo>
                    <a:lnTo>
                      <a:pt x="499752" y="335946"/>
                    </a:lnTo>
                    <a:lnTo>
                      <a:pt x="520232" y="340163"/>
                    </a:lnTo>
                    <a:lnTo>
                      <a:pt x="554124" y="343209"/>
                    </a:lnTo>
                    <a:lnTo>
                      <a:pt x="555122" y="343268"/>
                    </a:lnTo>
                    <a:lnTo>
                      <a:pt x="555467" y="343294"/>
                    </a:lnTo>
                    <a:lnTo>
                      <a:pt x="572739" y="343958"/>
                    </a:lnTo>
                    <a:lnTo>
                      <a:pt x="3862707" y="343958"/>
                    </a:lnTo>
                    <a:lnTo>
                      <a:pt x="3941813" y="343958"/>
                    </a:lnTo>
                    <a:lnTo>
                      <a:pt x="3941813" y="388462"/>
                    </a:lnTo>
                    <a:lnTo>
                      <a:pt x="3940777" y="407437"/>
                    </a:lnTo>
                    <a:lnTo>
                      <a:pt x="3933868" y="442971"/>
                    </a:lnTo>
                    <a:lnTo>
                      <a:pt x="3920050" y="476090"/>
                    </a:lnTo>
                    <a:lnTo>
                      <a:pt x="3900015" y="505415"/>
                    </a:lnTo>
                    <a:lnTo>
                      <a:pt x="3875143" y="530254"/>
                    </a:lnTo>
                    <a:lnTo>
                      <a:pt x="3846126" y="549919"/>
                    </a:lnTo>
                    <a:lnTo>
                      <a:pt x="3812964" y="563718"/>
                    </a:lnTo>
                    <a:lnTo>
                      <a:pt x="3777038" y="570963"/>
                    </a:lnTo>
                    <a:lnTo>
                      <a:pt x="3758385" y="571998"/>
                    </a:lnTo>
                    <a:lnTo>
                      <a:pt x="572739" y="571998"/>
                    </a:lnTo>
                    <a:lnTo>
                      <a:pt x="543032" y="571308"/>
                    </a:lnTo>
                    <a:lnTo>
                      <a:pt x="485343" y="565788"/>
                    </a:lnTo>
                    <a:lnTo>
                      <a:pt x="429382" y="554059"/>
                    </a:lnTo>
                    <a:lnTo>
                      <a:pt x="375493" y="537499"/>
                    </a:lnTo>
                    <a:lnTo>
                      <a:pt x="324023" y="515419"/>
                    </a:lnTo>
                    <a:lnTo>
                      <a:pt x="275661" y="489200"/>
                    </a:lnTo>
                    <a:lnTo>
                      <a:pt x="229718" y="458495"/>
                    </a:lnTo>
                    <a:lnTo>
                      <a:pt x="187574" y="423306"/>
                    </a:lnTo>
                    <a:lnTo>
                      <a:pt x="148539" y="384667"/>
                    </a:lnTo>
                    <a:lnTo>
                      <a:pt x="113650" y="342233"/>
                    </a:lnTo>
                    <a:lnTo>
                      <a:pt x="82906" y="296349"/>
                    </a:lnTo>
                    <a:lnTo>
                      <a:pt x="56307" y="248050"/>
                    </a:lnTo>
                    <a:lnTo>
                      <a:pt x="34544" y="196646"/>
                    </a:lnTo>
                    <a:lnTo>
                      <a:pt x="17963" y="143172"/>
                    </a:lnTo>
                    <a:lnTo>
                      <a:pt x="6218" y="87283"/>
                    </a:lnTo>
                    <a:lnTo>
                      <a:pt x="346" y="29669"/>
                    </a:lnTo>
                    <a:close/>
                  </a:path>
                </a:pathLst>
              </a:custGeom>
              <a:solidFill>
                <a:srgbClr val="337679"/>
              </a:solidFill>
              <a:ln>
                <a:noFill/>
              </a:ln>
            </p:spPr>
            <p:txBody>
              <a:bodyPr vert="horz" wrap="square" lIns="91440" tIns="45720" rIns="91440" bIns="45720" numCol="1" anchor="t" anchorCtr="0" compatLnSpc="1">
                <a:prstTxWarp prst="textNoShape">
                  <a:avLst/>
                </a:prstTxWarp>
                <a:noAutofit/>
              </a:bodyPr>
              <a:lstStyle/>
              <a:p>
                <a:endParaRPr lang="en-US"/>
              </a:p>
            </p:txBody>
          </p:sp>
          <p:sp>
            <p:nvSpPr>
              <p:cNvPr id="151" name="Freeform 585">
                <a:extLst>
                  <a:ext uri="{FF2B5EF4-FFF2-40B4-BE49-F238E27FC236}">
                    <a16:creationId xmlns:a16="http://schemas.microsoft.com/office/drawing/2014/main" id="{C5FC7474-90AC-0006-18E1-7100CCBFF78D}"/>
                  </a:ext>
                </a:extLst>
              </p:cNvPr>
              <p:cNvSpPr>
                <a:spLocks/>
              </p:cNvSpPr>
              <p:nvPr/>
            </p:nvSpPr>
            <p:spPr bwMode="auto">
              <a:xfrm>
                <a:off x="1611692" y="577500"/>
                <a:ext cx="689438" cy="68943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ctr" anchorCtr="0" compatLnSpc="1">
                <a:prstTxWarp prst="textNoShape">
                  <a:avLst/>
                </a:prstTxWarp>
              </a:bodyPr>
              <a:lstStyle/>
              <a:p>
                <a:pPr algn="ctr"/>
                <a:r>
                  <a:rPr lang="en-US" sz="4400" b="1" dirty="0">
                    <a:solidFill>
                      <a:srgbClr val="191C21"/>
                    </a:solidFill>
                  </a:rPr>
                  <a:t>4</a:t>
                </a:r>
              </a:p>
            </p:txBody>
          </p:sp>
        </p:grpSp>
        <p:sp>
          <p:nvSpPr>
            <p:cNvPr id="143" name="TextBox 142">
              <a:extLst>
                <a:ext uri="{FF2B5EF4-FFF2-40B4-BE49-F238E27FC236}">
                  <a16:creationId xmlns:a16="http://schemas.microsoft.com/office/drawing/2014/main" id="{C31F2E52-E9E7-10F7-832E-B5A0356C48DD}"/>
                </a:ext>
              </a:extLst>
            </p:cNvPr>
            <p:cNvSpPr txBox="1"/>
            <p:nvPr/>
          </p:nvSpPr>
          <p:spPr>
            <a:xfrm>
              <a:off x="6634618" y="2065966"/>
              <a:ext cx="3222288" cy="434734"/>
            </a:xfrm>
            <a:prstGeom prst="rect">
              <a:avLst/>
            </a:prstGeom>
            <a:noFill/>
            <a:ln>
              <a:noFill/>
            </a:ln>
          </p:spPr>
          <p:txBody>
            <a:bodyPr wrap="square" rtlCol="0">
              <a:spAutoFit/>
            </a:bodyPr>
            <a:lstStyle/>
            <a:p>
              <a:pPr algn="ctr" rtl="1">
                <a:lnSpc>
                  <a:spcPct val="115000"/>
                </a:lnSpc>
              </a:pPr>
              <a:r>
                <a:rPr lang="ar-EG" sz="2000" b="1" dirty="0">
                  <a:latin typeface="Times New Roman" panose="02020603050405020304" pitchFamily="18" charset="0"/>
                  <a:ea typeface="Calibri" panose="020F0502020204030204" pitchFamily="34" charset="0"/>
                  <a:cs typeface="Adobe Arabic" panose="02040503050201020203" pitchFamily="18" charset="-78"/>
                </a:rPr>
                <a:t>فريق بحثي أكاديمي</a:t>
              </a:r>
              <a:endParaRPr lang="en-US" sz="2000" b="1" dirty="0">
                <a:latin typeface="Times New Roman" panose="02020603050405020304" pitchFamily="18" charset="0"/>
                <a:ea typeface="Calibri" panose="020F0502020204030204" pitchFamily="34" charset="0"/>
                <a:cs typeface="Adobe Arabic" panose="02040503050201020203" pitchFamily="18" charset="-78"/>
              </a:endParaRPr>
            </a:p>
          </p:txBody>
        </p:sp>
      </p:grpSp>
    </p:spTree>
    <p:extLst>
      <p:ext uri="{BB962C8B-B14F-4D97-AF65-F5344CB8AC3E}">
        <p14:creationId xmlns:p14="http://schemas.microsoft.com/office/powerpoint/2010/main" val="12428535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08"/>
                                        </p:tgtEl>
                                        <p:attrNameLst>
                                          <p:attrName>style.visibility</p:attrName>
                                        </p:attrNameLst>
                                      </p:cBhvr>
                                      <p:to>
                                        <p:strVal val="visible"/>
                                      </p:to>
                                    </p:set>
                                    <p:animEffect transition="in" filter="fade">
                                      <p:cBhvr>
                                        <p:cTn id="14" dur="1000"/>
                                        <p:tgtEl>
                                          <p:spTgt spid="108"/>
                                        </p:tgtEl>
                                      </p:cBhvr>
                                    </p:animEffect>
                                    <p:anim calcmode="lin" valueType="num">
                                      <p:cBhvr>
                                        <p:cTn id="15" dur="1000" fill="hold"/>
                                        <p:tgtEl>
                                          <p:spTgt spid="108"/>
                                        </p:tgtEl>
                                        <p:attrNameLst>
                                          <p:attrName>ppt_x</p:attrName>
                                        </p:attrNameLst>
                                      </p:cBhvr>
                                      <p:tavLst>
                                        <p:tav tm="0">
                                          <p:val>
                                            <p:strVal val="#ppt_x"/>
                                          </p:val>
                                        </p:tav>
                                        <p:tav tm="100000">
                                          <p:val>
                                            <p:strVal val="#ppt_x"/>
                                          </p:val>
                                        </p:tav>
                                      </p:tavLst>
                                    </p:anim>
                                    <p:anim calcmode="lin" valueType="num">
                                      <p:cBhvr>
                                        <p:cTn id="16" dur="1000" fill="hold"/>
                                        <p:tgtEl>
                                          <p:spTgt spid="108"/>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119"/>
                                        </p:tgtEl>
                                        <p:attrNameLst>
                                          <p:attrName>style.visibility</p:attrName>
                                        </p:attrNameLst>
                                      </p:cBhvr>
                                      <p:to>
                                        <p:strVal val="visible"/>
                                      </p:to>
                                    </p:set>
                                    <p:animEffect transition="in" filter="fade">
                                      <p:cBhvr>
                                        <p:cTn id="21" dur="1000"/>
                                        <p:tgtEl>
                                          <p:spTgt spid="119"/>
                                        </p:tgtEl>
                                      </p:cBhvr>
                                    </p:animEffect>
                                    <p:anim calcmode="lin" valueType="num">
                                      <p:cBhvr>
                                        <p:cTn id="22" dur="1000" fill="hold"/>
                                        <p:tgtEl>
                                          <p:spTgt spid="119"/>
                                        </p:tgtEl>
                                        <p:attrNameLst>
                                          <p:attrName>ppt_x</p:attrName>
                                        </p:attrNameLst>
                                      </p:cBhvr>
                                      <p:tavLst>
                                        <p:tav tm="0">
                                          <p:val>
                                            <p:strVal val="#ppt_x"/>
                                          </p:val>
                                        </p:tav>
                                        <p:tav tm="100000">
                                          <p:val>
                                            <p:strVal val="#ppt_x"/>
                                          </p:val>
                                        </p:tav>
                                      </p:tavLst>
                                    </p:anim>
                                    <p:anim calcmode="lin" valueType="num">
                                      <p:cBhvr>
                                        <p:cTn id="23" dur="1000" fill="hold"/>
                                        <p:tgtEl>
                                          <p:spTgt spid="119"/>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141"/>
                                        </p:tgtEl>
                                        <p:attrNameLst>
                                          <p:attrName>style.visibility</p:attrName>
                                        </p:attrNameLst>
                                      </p:cBhvr>
                                      <p:to>
                                        <p:strVal val="visible"/>
                                      </p:to>
                                    </p:set>
                                    <p:animEffect transition="in" filter="fade">
                                      <p:cBhvr>
                                        <p:cTn id="28" dur="1000"/>
                                        <p:tgtEl>
                                          <p:spTgt spid="141"/>
                                        </p:tgtEl>
                                      </p:cBhvr>
                                    </p:animEffect>
                                    <p:anim calcmode="lin" valueType="num">
                                      <p:cBhvr>
                                        <p:cTn id="29" dur="1000" fill="hold"/>
                                        <p:tgtEl>
                                          <p:spTgt spid="141"/>
                                        </p:tgtEl>
                                        <p:attrNameLst>
                                          <p:attrName>ppt_x</p:attrName>
                                        </p:attrNameLst>
                                      </p:cBhvr>
                                      <p:tavLst>
                                        <p:tav tm="0">
                                          <p:val>
                                            <p:strVal val="#ppt_x"/>
                                          </p:val>
                                        </p:tav>
                                        <p:tav tm="100000">
                                          <p:val>
                                            <p:strVal val="#ppt_x"/>
                                          </p:val>
                                        </p:tav>
                                      </p:tavLst>
                                    </p:anim>
                                    <p:anim calcmode="lin" valueType="num">
                                      <p:cBhvr>
                                        <p:cTn id="30" dur="1000" fill="hold"/>
                                        <p:tgtEl>
                                          <p:spTgt spid="14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نصائح لاختيار النمط القيادي</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14" name="TextBox 13">
            <a:extLst>
              <a:ext uri="{FF2B5EF4-FFF2-40B4-BE49-F238E27FC236}">
                <a16:creationId xmlns:a16="http://schemas.microsoft.com/office/drawing/2014/main" id="{1C75A7D7-ADC4-595C-58D8-E27A78CC70A1}"/>
              </a:ext>
            </a:extLst>
          </p:cNvPr>
          <p:cNvSpPr txBox="1"/>
          <p:nvPr/>
        </p:nvSpPr>
        <p:spPr>
          <a:xfrm>
            <a:off x="3624737" y="2029969"/>
            <a:ext cx="8081682" cy="600164"/>
          </a:xfrm>
          <a:prstGeom prst="rect">
            <a:avLst/>
          </a:prstGeom>
          <a:noFill/>
        </p:spPr>
        <p:txBody>
          <a:bodyPr wrap="square">
            <a:spAutoFit/>
          </a:bodyPr>
          <a:lstStyle/>
          <a:p>
            <a:pPr marL="342900" indent="-342900" algn="just" rtl="1">
              <a:lnSpc>
                <a:spcPct val="150000"/>
              </a:lnSpc>
              <a:spcAft>
                <a:spcPts val="800"/>
              </a:spcAft>
              <a:buSzPct val="15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التواصل مع الفريق: اسأل الموظفين عن احتياجاتهم أو راقب أداءهم لفهم ما يناسبهم.</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
        <p:nvSpPr>
          <p:cNvPr id="15" name="TextBox 14">
            <a:extLst>
              <a:ext uri="{FF2B5EF4-FFF2-40B4-BE49-F238E27FC236}">
                <a16:creationId xmlns:a16="http://schemas.microsoft.com/office/drawing/2014/main" id="{65BEC4A2-29B2-8010-369C-8F51DBF7E0C7}"/>
              </a:ext>
            </a:extLst>
          </p:cNvPr>
          <p:cNvSpPr txBox="1"/>
          <p:nvPr/>
        </p:nvSpPr>
        <p:spPr>
          <a:xfrm>
            <a:off x="3624737" y="3016245"/>
            <a:ext cx="8081682" cy="600164"/>
          </a:xfrm>
          <a:prstGeom prst="rect">
            <a:avLst/>
          </a:prstGeom>
          <a:noFill/>
        </p:spPr>
        <p:txBody>
          <a:bodyPr wrap="square">
            <a:spAutoFit/>
          </a:bodyPr>
          <a:lstStyle/>
          <a:p>
            <a:pPr marL="342900" indent="-342900" algn="just" rtl="1">
              <a:lnSpc>
                <a:spcPct val="150000"/>
              </a:lnSpc>
              <a:spcAft>
                <a:spcPts val="800"/>
              </a:spcAft>
              <a:buSzPct val="15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المرونة: كن مستعداً لتغيير الأسلوب إذا لم يحقق النتائج المرغوبة.</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
        <p:nvSpPr>
          <p:cNvPr id="17" name="TextBox 16">
            <a:extLst>
              <a:ext uri="{FF2B5EF4-FFF2-40B4-BE49-F238E27FC236}">
                <a16:creationId xmlns:a16="http://schemas.microsoft.com/office/drawing/2014/main" id="{880F059D-1705-1945-8659-5F55B77AF037}"/>
              </a:ext>
            </a:extLst>
          </p:cNvPr>
          <p:cNvSpPr txBox="1"/>
          <p:nvPr/>
        </p:nvSpPr>
        <p:spPr>
          <a:xfrm>
            <a:off x="4438995" y="3927786"/>
            <a:ext cx="7267423" cy="1154162"/>
          </a:xfrm>
          <a:prstGeom prst="rect">
            <a:avLst/>
          </a:prstGeom>
          <a:noFill/>
        </p:spPr>
        <p:txBody>
          <a:bodyPr wrap="square">
            <a:spAutoFit/>
          </a:bodyPr>
          <a:lstStyle/>
          <a:p>
            <a:pPr marL="342900" indent="-342900" algn="just" rtl="1">
              <a:lnSpc>
                <a:spcPct val="150000"/>
              </a:lnSpc>
              <a:spcAft>
                <a:spcPts val="800"/>
              </a:spcAft>
              <a:buSzPct val="15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التوازن: تجنّب الاعتماد المفرط على أسلوب واحد، مثل التوجيهية التي قد تقلل الحماس، أو التفويضية التي قد تؤدي إلى الفوضى.</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
        <p:nvSpPr>
          <p:cNvPr id="18" name="TextBox 17">
            <a:extLst>
              <a:ext uri="{FF2B5EF4-FFF2-40B4-BE49-F238E27FC236}">
                <a16:creationId xmlns:a16="http://schemas.microsoft.com/office/drawing/2014/main" id="{400200E0-C352-F0E9-2F74-2EAB3B69BD64}"/>
              </a:ext>
            </a:extLst>
          </p:cNvPr>
          <p:cNvSpPr txBox="1"/>
          <p:nvPr/>
        </p:nvSpPr>
        <p:spPr>
          <a:xfrm>
            <a:off x="3624737" y="5368433"/>
            <a:ext cx="8081682" cy="600164"/>
          </a:xfrm>
          <a:prstGeom prst="rect">
            <a:avLst/>
          </a:prstGeom>
          <a:noFill/>
        </p:spPr>
        <p:txBody>
          <a:bodyPr wrap="square">
            <a:spAutoFit/>
          </a:bodyPr>
          <a:lstStyle/>
          <a:p>
            <a:pPr marL="342900" indent="-342900" algn="just" rtl="1">
              <a:lnSpc>
                <a:spcPct val="150000"/>
              </a:lnSpc>
              <a:spcAft>
                <a:spcPts val="800"/>
              </a:spcAft>
              <a:buSzPct val="15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التدريب المستمر: طوّر مهاراتك القيادية لتتمكن من تطبيق أساليب متعددة بفعالية.</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pic>
        <p:nvPicPr>
          <p:cNvPr id="21" name="Picture 20" descr="A person holding a pen&#10;&#10;AI-generated content may be incorrect.">
            <a:extLst>
              <a:ext uri="{FF2B5EF4-FFF2-40B4-BE49-F238E27FC236}">
                <a16:creationId xmlns:a16="http://schemas.microsoft.com/office/drawing/2014/main" id="{73A73329-E609-5BD2-7F7A-24D514864A1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3684" y="3773978"/>
            <a:ext cx="3904094" cy="2351864"/>
          </a:xfrm>
          <a:prstGeom prst="rect">
            <a:avLst/>
          </a:prstGeom>
        </p:spPr>
      </p:pic>
    </p:spTree>
    <p:extLst>
      <p:ext uri="{BB962C8B-B14F-4D97-AF65-F5344CB8AC3E}">
        <p14:creationId xmlns:p14="http://schemas.microsoft.com/office/powerpoint/2010/main" val="33460261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fade">
                                      <p:cBhvr>
                                        <p:cTn id="12" dur="1000"/>
                                        <p:tgtEl>
                                          <p:spTgt spid="21"/>
                                        </p:tgtEl>
                                      </p:cBhvr>
                                    </p:animEffect>
                                    <p:anim calcmode="lin" valueType="num">
                                      <p:cBhvr>
                                        <p:cTn id="13" dur="1000" fill="hold"/>
                                        <p:tgtEl>
                                          <p:spTgt spid="21"/>
                                        </p:tgtEl>
                                        <p:attrNameLst>
                                          <p:attrName>ppt_x</p:attrName>
                                        </p:attrNameLst>
                                      </p:cBhvr>
                                      <p:tavLst>
                                        <p:tav tm="0">
                                          <p:val>
                                            <p:strVal val="#ppt_x"/>
                                          </p:val>
                                        </p:tav>
                                        <p:tav tm="100000">
                                          <p:val>
                                            <p:strVal val="#ppt_x"/>
                                          </p:val>
                                        </p:tav>
                                      </p:tavLst>
                                    </p:anim>
                                    <p:anim calcmode="lin" valueType="num">
                                      <p:cBhvr>
                                        <p:cTn id="14"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1000"/>
                                        <p:tgtEl>
                                          <p:spTgt spid="15"/>
                                        </p:tgtEl>
                                      </p:cBhvr>
                                    </p:animEffect>
                                    <p:anim calcmode="lin" valueType="num">
                                      <p:cBhvr>
                                        <p:cTn id="20" dur="1000" fill="hold"/>
                                        <p:tgtEl>
                                          <p:spTgt spid="15"/>
                                        </p:tgtEl>
                                        <p:attrNameLst>
                                          <p:attrName>ppt_x</p:attrName>
                                        </p:attrNameLst>
                                      </p:cBhvr>
                                      <p:tavLst>
                                        <p:tav tm="0">
                                          <p:val>
                                            <p:strVal val="#ppt_x"/>
                                          </p:val>
                                        </p:tav>
                                        <p:tav tm="100000">
                                          <p:val>
                                            <p:strVal val="#ppt_x"/>
                                          </p:val>
                                        </p:tav>
                                      </p:tavLst>
                                    </p:anim>
                                    <p:anim calcmode="lin" valueType="num">
                                      <p:cBhvr>
                                        <p:cTn id="21"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17"/>
                                        </p:tgtEl>
                                        <p:attrNameLst>
                                          <p:attrName>style.visibility</p:attrName>
                                        </p:attrNameLst>
                                      </p:cBhvr>
                                      <p:to>
                                        <p:strVal val="visible"/>
                                      </p:to>
                                    </p:set>
                                    <p:animEffect transition="in" filter="fade">
                                      <p:cBhvr>
                                        <p:cTn id="26" dur="1000"/>
                                        <p:tgtEl>
                                          <p:spTgt spid="17"/>
                                        </p:tgtEl>
                                      </p:cBhvr>
                                    </p:animEffect>
                                    <p:anim calcmode="lin" valueType="num">
                                      <p:cBhvr>
                                        <p:cTn id="27" dur="1000" fill="hold"/>
                                        <p:tgtEl>
                                          <p:spTgt spid="17"/>
                                        </p:tgtEl>
                                        <p:attrNameLst>
                                          <p:attrName>ppt_x</p:attrName>
                                        </p:attrNameLst>
                                      </p:cBhvr>
                                      <p:tavLst>
                                        <p:tav tm="0">
                                          <p:val>
                                            <p:strVal val="#ppt_x"/>
                                          </p:val>
                                        </p:tav>
                                        <p:tav tm="100000">
                                          <p:val>
                                            <p:strVal val="#ppt_x"/>
                                          </p:val>
                                        </p:tav>
                                      </p:tavLst>
                                    </p:anim>
                                    <p:anim calcmode="lin" valueType="num">
                                      <p:cBhvr>
                                        <p:cTn id="28"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18"/>
                                        </p:tgtEl>
                                        <p:attrNameLst>
                                          <p:attrName>style.visibility</p:attrName>
                                        </p:attrNameLst>
                                      </p:cBhvr>
                                      <p:to>
                                        <p:strVal val="visible"/>
                                      </p:to>
                                    </p:set>
                                    <p:animEffect transition="in" filter="fade">
                                      <p:cBhvr>
                                        <p:cTn id="33" dur="1000"/>
                                        <p:tgtEl>
                                          <p:spTgt spid="18"/>
                                        </p:tgtEl>
                                      </p:cBhvr>
                                    </p:animEffect>
                                    <p:anim calcmode="lin" valueType="num">
                                      <p:cBhvr>
                                        <p:cTn id="34" dur="1000" fill="hold"/>
                                        <p:tgtEl>
                                          <p:spTgt spid="18"/>
                                        </p:tgtEl>
                                        <p:attrNameLst>
                                          <p:attrName>ppt_x</p:attrName>
                                        </p:attrNameLst>
                                      </p:cBhvr>
                                      <p:tavLst>
                                        <p:tav tm="0">
                                          <p:val>
                                            <p:strVal val="#ppt_x"/>
                                          </p:val>
                                        </p:tav>
                                        <p:tav tm="100000">
                                          <p:val>
                                            <p:strVal val="#ppt_x"/>
                                          </p:val>
                                        </p:tav>
                                      </p:tavLst>
                                    </p:anim>
                                    <p:anim calcmode="lin" valueType="num">
                                      <p:cBhvr>
                                        <p:cTn id="35"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7" grpId="0"/>
      <p:bldP spid="1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477"/>
        <p:cNvGrpSpPr/>
        <p:nvPr/>
      </p:nvGrpSpPr>
      <p:grpSpPr>
        <a:xfrm>
          <a:off x="0" y="0"/>
          <a:ext cx="0" cy="0"/>
          <a:chOff x="0" y="0"/>
          <a:chExt cx="0" cy="0"/>
        </a:xfrm>
      </p:grpSpPr>
      <p:sp>
        <p:nvSpPr>
          <p:cNvPr id="21" name="Rectangle 20">
            <a:extLst>
              <a:ext uri="{FF2B5EF4-FFF2-40B4-BE49-F238E27FC236}">
                <a16:creationId xmlns:a16="http://schemas.microsoft.com/office/drawing/2014/main" id="{8F9960CF-F8E3-447F-8B0C-DD7345A4615E}"/>
              </a:ext>
            </a:extLst>
          </p:cNvPr>
          <p:cNvSpPr/>
          <p:nvPr/>
        </p:nvSpPr>
        <p:spPr>
          <a:xfrm>
            <a:off x="0" y="0"/>
            <a:ext cx="1371600" cy="299085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BAFAEF5F-DB96-4188-9FC2-D73BA698B8A8}"/>
              </a:ext>
            </a:extLst>
          </p:cNvPr>
          <p:cNvSpPr/>
          <p:nvPr/>
        </p:nvSpPr>
        <p:spPr>
          <a:xfrm>
            <a:off x="0" y="1257300"/>
            <a:ext cx="12192000" cy="173355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3" name="Picture 22" descr="Calendar ">
            <a:extLst>
              <a:ext uri="{FF2B5EF4-FFF2-40B4-BE49-F238E27FC236}">
                <a16:creationId xmlns:a16="http://schemas.microsoft.com/office/drawing/2014/main" id="{E45E353B-44E4-4C5E-9876-CA8F686ED798}"/>
              </a:ext>
            </a:extLst>
          </p:cNvPr>
          <p:cNvPicPr/>
          <p:nvPr/>
        </p:nvPicPr>
        <p:blipFill>
          <a:blip r:embed="rId3" cstate="print">
            <a:biLevel thresh="75000"/>
            <a:extLst>
              <a:ext uri="{BEBA8EAE-BF5A-486C-A8C5-ECC9F3942E4B}">
                <a14:imgProps xmlns:a14="http://schemas.microsoft.com/office/drawing/2010/main">
                  <a14:imgLayer r:embed="rId4">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211292" y="1647825"/>
            <a:ext cx="952500" cy="952500"/>
          </a:xfrm>
          <a:prstGeom prst="rect">
            <a:avLst/>
          </a:prstGeom>
          <a:noFill/>
          <a:ln>
            <a:noFill/>
          </a:ln>
        </p:spPr>
      </p:pic>
      <p:sp>
        <p:nvSpPr>
          <p:cNvPr id="25" name="TextBox 24">
            <a:extLst>
              <a:ext uri="{FF2B5EF4-FFF2-40B4-BE49-F238E27FC236}">
                <a16:creationId xmlns:a16="http://schemas.microsoft.com/office/drawing/2014/main" id="{E87B1837-7CC8-4066-967A-CEC97CCC25BB}"/>
              </a:ext>
            </a:extLst>
          </p:cNvPr>
          <p:cNvSpPr txBox="1"/>
          <p:nvPr/>
        </p:nvSpPr>
        <p:spPr>
          <a:xfrm>
            <a:off x="104775" y="-90428"/>
            <a:ext cx="1162050" cy="1323439"/>
          </a:xfrm>
          <a:prstGeom prst="rect">
            <a:avLst/>
          </a:prstGeom>
          <a:noFill/>
        </p:spPr>
        <p:txBody>
          <a:bodyPr wrap="square" rtlCol="0">
            <a:spAutoFit/>
          </a:bodyPr>
          <a:lstStyle/>
          <a:p>
            <a:pPr algn="ctr" rtl="1"/>
            <a:r>
              <a:rPr lang="ar-SY" sz="4000" b="1" dirty="0">
                <a:latin typeface="Adobe Arabic" panose="02040503050201020203" pitchFamily="18" charset="-78"/>
                <a:ea typeface="GE Dinar Two Medium" panose="020A0503020102020204" pitchFamily="18" charset="-78"/>
                <a:cs typeface="Adobe Arabic" panose="02040503050201020203" pitchFamily="18" charset="-78"/>
              </a:rPr>
              <a:t>اليوم الأول</a:t>
            </a:r>
            <a:endParaRPr lang="en-US" sz="4000" b="1" dirty="0">
              <a:latin typeface="Adobe Arabic" panose="02040503050201020203" pitchFamily="18" charset="-78"/>
              <a:ea typeface="GE Dinar Two Medium" panose="020A0503020102020204" pitchFamily="18" charset="-78"/>
              <a:cs typeface="Adobe Arabic" panose="02040503050201020203" pitchFamily="18" charset="-78"/>
            </a:endParaRPr>
          </a:p>
        </p:txBody>
      </p:sp>
      <p:sp>
        <p:nvSpPr>
          <p:cNvPr id="26" name="TextBox 25">
            <a:extLst>
              <a:ext uri="{FF2B5EF4-FFF2-40B4-BE49-F238E27FC236}">
                <a16:creationId xmlns:a16="http://schemas.microsoft.com/office/drawing/2014/main" id="{BCE88B0F-56DF-4657-A369-E24E94BC7C61}"/>
              </a:ext>
            </a:extLst>
          </p:cNvPr>
          <p:cNvSpPr txBox="1"/>
          <p:nvPr/>
        </p:nvSpPr>
        <p:spPr>
          <a:xfrm>
            <a:off x="9108139" y="1821453"/>
            <a:ext cx="3423347" cy="707886"/>
          </a:xfrm>
          <a:prstGeom prst="rect">
            <a:avLst/>
          </a:prstGeom>
          <a:noFill/>
        </p:spPr>
        <p:txBody>
          <a:bodyPr wrap="square" rtlCol="0">
            <a:spAutoFit/>
          </a:bodyPr>
          <a:lstStyle/>
          <a:p>
            <a:pPr algn="ctr" rtl="1"/>
            <a:r>
              <a:rPr lang="ar-SY" sz="4000" b="1" dirty="0">
                <a:latin typeface="Adobe Arabic" panose="02040503050201020203" pitchFamily="18" charset="-78"/>
                <a:ea typeface="GE Dinar Two Medium" panose="020A0503020102020204" pitchFamily="18" charset="-78"/>
                <a:cs typeface="Adobe Arabic" panose="02040503050201020203" pitchFamily="18" charset="-78"/>
              </a:rPr>
              <a:t>الجلسة الأولى</a:t>
            </a:r>
            <a:endParaRPr lang="en-US" sz="4000" b="1" dirty="0">
              <a:latin typeface="Adobe Arabic" panose="02040503050201020203" pitchFamily="18" charset="-78"/>
              <a:ea typeface="GE Dinar Two Medium" panose="020A0503020102020204" pitchFamily="18" charset="-78"/>
              <a:cs typeface="Adobe Arabic" panose="02040503050201020203" pitchFamily="18" charset="-78"/>
            </a:endParaRPr>
          </a:p>
        </p:txBody>
      </p:sp>
      <p:sp>
        <p:nvSpPr>
          <p:cNvPr id="27" name="TextBox 26">
            <a:extLst>
              <a:ext uri="{FF2B5EF4-FFF2-40B4-BE49-F238E27FC236}">
                <a16:creationId xmlns:a16="http://schemas.microsoft.com/office/drawing/2014/main" id="{04A78358-C45B-420F-A4AF-809D71AE58EB}"/>
              </a:ext>
            </a:extLst>
          </p:cNvPr>
          <p:cNvSpPr txBox="1"/>
          <p:nvPr/>
        </p:nvSpPr>
        <p:spPr>
          <a:xfrm>
            <a:off x="2630658" y="1647825"/>
            <a:ext cx="7132440" cy="871008"/>
          </a:xfrm>
          <a:prstGeom prst="rect">
            <a:avLst/>
          </a:prstGeom>
          <a:noFill/>
        </p:spPr>
        <p:txBody>
          <a:bodyPr wrap="square" rtlCol="0">
            <a:spAutoFit/>
          </a:bodyPr>
          <a:lstStyle/>
          <a:p>
            <a:pPr algn="ctr">
              <a:lnSpc>
                <a:spcPct val="115000"/>
              </a:lnSpc>
              <a:spcAft>
                <a:spcPts val="800"/>
              </a:spcAft>
            </a:pPr>
            <a:r>
              <a:rPr lang="ar-SA" sz="4400" b="1" dirty="0">
                <a:latin typeface="Adobe Arabic" panose="02040503050201020203" pitchFamily="18" charset="-78"/>
                <a:ea typeface="GE Dinar Two Medium" panose="020A0503020102020204" pitchFamily="18" charset="-78"/>
                <a:cs typeface="Adobe Arabic" panose="02040503050201020203" pitchFamily="18" charset="-78"/>
              </a:rPr>
              <a:t>مدخل إلى التوجيه والتحفيز</a:t>
            </a:r>
            <a:endParaRPr lang="en-US" sz="4400" b="1" dirty="0">
              <a:latin typeface="Adobe Arabic" panose="02040503050201020203" pitchFamily="18" charset="-78"/>
              <a:ea typeface="GE Dinar Two Medium" panose="020A0503020102020204" pitchFamily="18" charset="-78"/>
              <a:cs typeface="Adobe Arabic" panose="02040503050201020203" pitchFamily="18" charset="-78"/>
            </a:endParaRPr>
          </a:p>
        </p:txBody>
      </p:sp>
      <p:sp>
        <p:nvSpPr>
          <p:cNvPr id="40" name="Rectangle 39">
            <a:extLst>
              <a:ext uri="{FF2B5EF4-FFF2-40B4-BE49-F238E27FC236}">
                <a16:creationId xmlns:a16="http://schemas.microsoft.com/office/drawing/2014/main" id="{9A77D2E6-6536-4AA5-8158-90A067256031}"/>
              </a:ext>
            </a:extLst>
          </p:cNvPr>
          <p:cNvSpPr/>
          <p:nvPr/>
        </p:nvSpPr>
        <p:spPr>
          <a:xfrm>
            <a:off x="2210280" y="1610044"/>
            <a:ext cx="80892" cy="1075032"/>
          </a:xfrm>
          <a:prstGeom prst="rect">
            <a:avLst/>
          </a:prstGeom>
          <a:solidFill>
            <a:srgbClr val="1684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sp>
        <p:nvSpPr>
          <p:cNvPr id="2" name="Rectangle 1">
            <a:extLst>
              <a:ext uri="{FF2B5EF4-FFF2-40B4-BE49-F238E27FC236}">
                <a16:creationId xmlns:a16="http://schemas.microsoft.com/office/drawing/2014/main" id="{603231CE-8D4D-CC20-9F08-114F260780E4}"/>
              </a:ext>
            </a:extLst>
          </p:cNvPr>
          <p:cNvSpPr/>
          <p:nvPr/>
        </p:nvSpPr>
        <p:spPr>
          <a:xfrm>
            <a:off x="9682206" y="1610044"/>
            <a:ext cx="80892" cy="1075032"/>
          </a:xfrm>
          <a:prstGeom prst="rect">
            <a:avLst/>
          </a:prstGeom>
          <a:solidFill>
            <a:srgbClr val="1684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nvGrpSpPr>
          <p:cNvPr id="9" name="Group 8">
            <a:extLst>
              <a:ext uri="{FF2B5EF4-FFF2-40B4-BE49-F238E27FC236}">
                <a16:creationId xmlns:a16="http://schemas.microsoft.com/office/drawing/2014/main" id="{12AF0EB3-3C03-039B-D140-8F2550026A97}"/>
              </a:ext>
            </a:extLst>
          </p:cNvPr>
          <p:cNvGrpSpPr/>
          <p:nvPr/>
        </p:nvGrpSpPr>
        <p:grpSpPr>
          <a:xfrm>
            <a:off x="2931723" y="3257551"/>
            <a:ext cx="8368711" cy="609600"/>
            <a:chOff x="2931723" y="3429000"/>
            <a:chExt cx="8368711" cy="609600"/>
          </a:xfrm>
        </p:grpSpPr>
        <p:grpSp>
          <p:nvGrpSpPr>
            <p:cNvPr id="4" name="Group 3">
              <a:extLst>
                <a:ext uri="{FF2B5EF4-FFF2-40B4-BE49-F238E27FC236}">
                  <a16:creationId xmlns:a16="http://schemas.microsoft.com/office/drawing/2014/main" id="{C8994AEA-7EC5-FF07-B56C-F2B6C03F3CE3}"/>
                </a:ext>
              </a:extLst>
            </p:cNvPr>
            <p:cNvGrpSpPr/>
            <p:nvPr/>
          </p:nvGrpSpPr>
          <p:grpSpPr>
            <a:xfrm>
              <a:off x="10339189" y="3429000"/>
              <a:ext cx="961245" cy="609600"/>
              <a:chOff x="9411453" y="3343594"/>
              <a:chExt cx="961245" cy="609600"/>
            </a:xfrm>
          </p:grpSpPr>
          <p:pic>
            <p:nvPicPr>
              <p:cNvPr id="1028" name="Picture 4" descr="Goal ">
                <a:extLst>
                  <a:ext uri="{FF2B5EF4-FFF2-40B4-BE49-F238E27FC236}">
                    <a16:creationId xmlns:a16="http://schemas.microsoft.com/office/drawing/2014/main" id="{B12A8BC6-1B12-1445-3DF6-F1E11B4CFE98}"/>
                  </a:ext>
                </a:extLst>
              </p:cNvPr>
              <p:cNvPicPr>
                <a:picLocks noChangeAspect="1" noChangeArrowheads="1"/>
              </p:cNvPicPr>
              <p:nvPr/>
            </p:nvPicPr>
            <p:blipFill>
              <a:blip r:embed="rId5">
                <a:lum bright="70000" contrast="-70000"/>
                <a:extLst>
                  <a:ext uri="{BEBA8EAE-BF5A-486C-A8C5-ECC9F3942E4B}">
                    <a14:imgProps xmlns:a14="http://schemas.microsoft.com/office/drawing/2010/main">
                      <a14:imgLayer r:embed="rId6">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9763098" y="3343594"/>
                <a:ext cx="609600" cy="609600"/>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a:extLst>
                  <a:ext uri="{FF2B5EF4-FFF2-40B4-BE49-F238E27FC236}">
                    <a16:creationId xmlns:a16="http://schemas.microsoft.com/office/drawing/2014/main" id="{AA558DEB-C890-AFF3-AE2E-B5C4DF235013}"/>
                  </a:ext>
                </a:extLst>
              </p:cNvPr>
              <p:cNvSpPr/>
              <p:nvPr/>
            </p:nvSpPr>
            <p:spPr>
              <a:xfrm rot="16200000">
                <a:off x="9523970" y="3535876"/>
                <a:ext cx="45719" cy="2707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sp>
          <p:nvSpPr>
            <p:cNvPr id="8" name="TextBox 7">
              <a:extLst>
                <a:ext uri="{FF2B5EF4-FFF2-40B4-BE49-F238E27FC236}">
                  <a16:creationId xmlns:a16="http://schemas.microsoft.com/office/drawing/2014/main" id="{6FD4B45E-8A5D-710E-AF87-DE61AC3D65C8}"/>
                </a:ext>
              </a:extLst>
            </p:cNvPr>
            <p:cNvSpPr txBox="1"/>
            <p:nvPr/>
          </p:nvSpPr>
          <p:spPr>
            <a:xfrm>
              <a:off x="2931723" y="3439872"/>
              <a:ext cx="7132440" cy="587853"/>
            </a:xfrm>
            <a:prstGeom prst="rect">
              <a:avLst/>
            </a:prstGeom>
            <a:noFill/>
          </p:spPr>
          <p:txBody>
            <a:bodyPr wrap="square" rtlCol="0">
              <a:spAutoFit/>
            </a:bodyPr>
            <a:lstStyle/>
            <a:p>
              <a:pPr algn="r" rtl="1">
                <a:lnSpc>
                  <a:spcPct val="115000"/>
                </a:lnSpc>
                <a:spcAft>
                  <a:spcPts val="800"/>
                </a:spcAft>
                <a:buSzPts val="1800"/>
              </a:pPr>
              <a:r>
                <a:rPr lang="ar-SA"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rPr>
                <a:t>تعريف التوجيه والتحفيز في سياق بيئة العمل.</a:t>
              </a:r>
              <a:endParaRPr lang="en-US"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endParaRPr>
            </a:p>
          </p:txBody>
        </p:sp>
      </p:grpSp>
      <p:grpSp>
        <p:nvGrpSpPr>
          <p:cNvPr id="15" name="Group 14">
            <a:extLst>
              <a:ext uri="{FF2B5EF4-FFF2-40B4-BE49-F238E27FC236}">
                <a16:creationId xmlns:a16="http://schemas.microsoft.com/office/drawing/2014/main" id="{5CD065AD-B3CC-E60A-D5B1-44B0AB2C9788}"/>
              </a:ext>
            </a:extLst>
          </p:cNvPr>
          <p:cNvGrpSpPr/>
          <p:nvPr/>
        </p:nvGrpSpPr>
        <p:grpSpPr>
          <a:xfrm>
            <a:off x="2931723" y="4076701"/>
            <a:ext cx="8368711" cy="609600"/>
            <a:chOff x="2931723" y="3429000"/>
            <a:chExt cx="8368711" cy="609600"/>
          </a:xfrm>
        </p:grpSpPr>
        <p:grpSp>
          <p:nvGrpSpPr>
            <p:cNvPr id="16" name="Group 15">
              <a:extLst>
                <a:ext uri="{FF2B5EF4-FFF2-40B4-BE49-F238E27FC236}">
                  <a16:creationId xmlns:a16="http://schemas.microsoft.com/office/drawing/2014/main" id="{BD7B290B-9902-4C39-D961-C9DF174635AB}"/>
                </a:ext>
              </a:extLst>
            </p:cNvPr>
            <p:cNvGrpSpPr/>
            <p:nvPr/>
          </p:nvGrpSpPr>
          <p:grpSpPr>
            <a:xfrm>
              <a:off x="10339189" y="3429000"/>
              <a:ext cx="961245" cy="609600"/>
              <a:chOff x="9411453" y="3343594"/>
              <a:chExt cx="961245" cy="609600"/>
            </a:xfrm>
          </p:grpSpPr>
          <p:pic>
            <p:nvPicPr>
              <p:cNvPr id="18" name="Picture 4" descr="Goal ">
                <a:extLst>
                  <a:ext uri="{FF2B5EF4-FFF2-40B4-BE49-F238E27FC236}">
                    <a16:creationId xmlns:a16="http://schemas.microsoft.com/office/drawing/2014/main" id="{4BD29524-3834-5C4D-704C-7031DAC7947F}"/>
                  </a:ext>
                </a:extLst>
              </p:cNvPr>
              <p:cNvPicPr>
                <a:picLocks noChangeAspect="1" noChangeArrowheads="1"/>
              </p:cNvPicPr>
              <p:nvPr/>
            </p:nvPicPr>
            <p:blipFill>
              <a:blip r:embed="rId5">
                <a:lum bright="70000" contrast="-70000"/>
                <a:extLst>
                  <a:ext uri="{BEBA8EAE-BF5A-486C-A8C5-ECC9F3942E4B}">
                    <a14:imgProps xmlns:a14="http://schemas.microsoft.com/office/drawing/2010/main">
                      <a14:imgLayer r:embed="rId6">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9763098" y="3343594"/>
                <a:ext cx="609600" cy="609600"/>
              </a:xfrm>
              <a:prstGeom prst="rect">
                <a:avLst/>
              </a:prstGeom>
              <a:noFill/>
              <a:extLst>
                <a:ext uri="{909E8E84-426E-40DD-AFC4-6F175D3DCCD1}">
                  <a14:hiddenFill xmlns:a14="http://schemas.microsoft.com/office/drawing/2010/main">
                    <a:solidFill>
                      <a:srgbClr val="FFFFFF"/>
                    </a:solidFill>
                  </a14:hiddenFill>
                </a:ext>
              </a:extLst>
            </p:spPr>
          </p:pic>
          <p:sp>
            <p:nvSpPr>
              <p:cNvPr id="19" name="Rectangle 18">
                <a:extLst>
                  <a:ext uri="{FF2B5EF4-FFF2-40B4-BE49-F238E27FC236}">
                    <a16:creationId xmlns:a16="http://schemas.microsoft.com/office/drawing/2014/main" id="{1DF3708C-7AE6-8E70-0EE1-11868E878A36}"/>
                  </a:ext>
                </a:extLst>
              </p:cNvPr>
              <p:cNvSpPr/>
              <p:nvPr/>
            </p:nvSpPr>
            <p:spPr>
              <a:xfrm rot="16200000">
                <a:off x="9523970" y="3535876"/>
                <a:ext cx="45719" cy="2707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sp>
          <p:nvSpPr>
            <p:cNvPr id="17" name="TextBox 16">
              <a:extLst>
                <a:ext uri="{FF2B5EF4-FFF2-40B4-BE49-F238E27FC236}">
                  <a16:creationId xmlns:a16="http://schemas.microsoft.com/office/drawing/2014/main" id="{6749C902-57A2-1BE0-4A39-4058EF32C213}"/>
                </a:ext>
              </a:extLst>
            </p:cNvPr>
            <p:cNvSpPr txBox="1"/>
            <p:nvPr/>
          </p:nvSpPr>
          <p:spPr>
            <a:xfrm>
              <a:off x="2931723" y="3439872"/>
              <a:ext cx="7132440" cy="587853"/>
            </a:xfrm>
            <a:prstGeom prst="rect">
              <a:avLst/>
            </a:prstGeom>
            <a:noFill/>
          </p:spPr>
          <p:txBody>
            <a:bodyPr wrap="square" rtlCol="0">
              <a:spAutoFit/>
            </a:bodyPr>
            <a:lstStyle/>
            <a:p>
              <a:pPr algn="r" rtl="1">
                <a:lnSpc>
                  <a:spcPct val="115000"/>
                </a:lnSpc>
                <a:spcAft>
                  <a:spcPts val="800"/>
                </a:spcAft>
                <a:buSzPts val="1800"/>
              </a:pPr>
              <a:r>
                <a:rPr lang="ar-SA"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rPr>
                <a:t>أهمية التوجيه والتحفيز لرفع الكفاءة المؤسسية.</a:t>
              </a:r>
              <a:endParaRPr lang="en-US"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endParaRPr>
            </a:p>
          </p:txBody>
        </p:sp>
      </p:grpSp>
      <p:grpSp>
        <p:nvGrpSpPr>
          <p:cNvPr id="20" name="Group 19">
            <a:extLst>
              <a:ext uri="{FF2B5EF4-FFF2-40B4-BE49-F238E27FC236}">
                <a16:creationId xmlns:a16="http://schemas.microsoft.com/office/drawing/2014/main" id="{81D9660D-F697-B85F-2CDA-1DE691F07277}"/>
              </a:ext>
            </a:extLst>
          </p:cNvPr>
          <p:cNvGrpSpPr/>
          <p:nvPr/>
        </p:nvGrpSpPr>
        <p:grpSpPr>
          <a:xfrm>
            <a:off x="2931723" y="4895850"/>
            <a:ext cx="8368711" cy="609600"/>
            <a:chOff x="2931723" y="3429000"/>
            <a:chExt cx="8368711" cy="609600"/>
          </a:xfrm>
        </p:grpSpPr>
        <p:grpSp>
          <p:nvGrpSpPr>
            <p:cNvPr id="41" name="Group 40">
              <a:extLst>
                <a:ext uri="{FF2B5EF4-FFF2-40B4-BE49-F238E27FC236}">
                  <a16:creationId xmlns:a16="http://schemas.microsoft.com/office/drawing/2014/main" id="{16950D99-1112-D0F5-CFD5-D420E1D5015A}"/>
                </a:ext>
              </a:extLst>
            </p:cNvPr>
            <p:cNvGrpSpPr/>
            <p:nvPr/>
          </p:nvGrpSpPr>
          <p:grpSpPr>
            <a:xfrm>
              <a:off x="10339189" y="3429000"/>
              <a:ext cx="961245" cy="609600"/>
              <a:chOff x="9411453" y="3343594"/>
              <a:chExt cx="961245" cy="609600"/>
            </a:xfrm>
          </p:grpSpPr>
          <p:pic>
            <p:nvPicPr>
              <p:cNvPr id="43" name="Picture 4" descr="Goal ">
                <a:extLst>
                  <a:ext uri="{FF2B5EF4-FFF2-40B4-BE49-F238E27FC236}">
                    <a16:creationId xmlns:a16="http://schemas.microsoft.com/office/drawing/2014/main" id="{B1A0849B-2EA0-F43B-C69C-C08641784D45}"/>
                  </a:ext>
                </a:extLst>
              </p:cNvPr>
              <p:cNvPicPr>
                <a:picLocks noChangeAspect="1" noChangeArrowheads="1"/>
              </p:cNvPicPr>
              <p:nvPr/>
            </p:nvPicPr>
            <p:blipFill>
              <a:blip r:embed="rId5">
                <a:lum bright="70000" contrast="-70000"/>
                <a:extLst>
                  <a:ext uri="{BEBA8EAE-BF5A-486C-A8C5-ECC9F3942E4B}">
                    <a14:imgProps xmlns:a14="http://schemas.microsoft.com/office/drawing/2010/main">
                      <a14:imgLayer r:embed="rId6">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9763098" y="3343594"/>
                <a:ext cx="609600" cy="609600"/>
              </a:xfrm>
              <a:prstGeom prst="rect">
                <a:avLst/>
              </a:prstGeom>
              <a:noFill/>
              <a:extLst>
                <a:ext uri="{909E8E84-426E-40DD-AFC4-6F175D3DCCD1}">
                  <a14:hiddenFill xmlns:a14="http://schemas.microsoft.com/office/drawing/2010/main">
                    <a:solidFill>
                      <a:srgbClr val="FFFFFF"/>
                    </a:solidFill>
                  </a14:hiddenFill>
                </a:ext>
              </a:extLst>
            </p:spPr>
          </p:pic>
          <p:sp>
            <p:nvSpPr>
              <p:cNvPr id="44" name="Rectangle 43">
                <a:extLst>
                  <a:ext uri="{FF2B5EF4-FFF2-40B4-BE49-F238E27FC236}">
                    <a16:creationId xmlns:a16="http://schemas.microsoft.com/office/drawing/2014/main" id="{4F376D82-B028-A093-B0C6-61F4EB451AE6}"/>
                  </a:ext>
                </a:extLst>
              </p:cNvPr>
              <p:cNvSpPr/>
              <p:nvPr/>
            </p:nvSpPr>
            <p:spPr>
              <a:xfrm rot="16200000">
                <a:off x="9523970" y="3535876"/>
                <a:ext cx="45719" cy="2707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sp>
          <p:nvSpPr>
            <p:cNvPr id="42" name="TextBox 41">
              <a:extLst>
                <a:ext uri="{FF2B5EF4-FFF2-40B4-BE49-F238E27FC236}">
                  <a16:creationId xmlns:a16="http://schemas.microsoft.com/office/drawing/2014/main" id="{42D9EE3B-6AFE-2CF9-2533-2FC3179A70A5}"/>
                </a:ext>
              </a:extLst>
            </p:cNvPr>
            <p:cNvSpPr txBox="1"/>
            <p:nvPr/>
          </p:nvSpPr>
          <p:spPr>
            <a:xfrm>
              <a:off x="2931723" y="3439872"/>
              <a:ext cx="7132440" cy="587853"/>
            </a:xfrm>
            <a:prstGeom prst="rect">
              <a:avLst/>
            </a:prstGeom>
            <a:noFill/>
          </p:spPr>
          <p:txBody>
            <a:bodyPr wrap="square" rtlCol="0">
              <a:spAutoFit/>
            </a:bodyPr>
            <a:lstStyle/>
            <a:p>
              <a:pPr algn="r" rtl="1">
                <a:lnSpc>
                  <a:spcPct val="115000"/>
                </a:lnSpc>
                <a:spcAft>
                  <a:spcPts val="800"/>
                </a:spcAft>
                <a:buSzPts val="1800"/>
              </a:pPr>
              <a:r>
                <a:rPr lang="ar-SA"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rPr>
                <a:t>الفرق بين الإدارة والقيادة في توجيه الفرق.</a:t>
              </a:r>
              <a:endParaRPr lang="en-US"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endParaRPr>
            </a:p>
          </p:txBody>
        </p:sp>
      </p:grpSp>
      <p:grpSp>
        <p:nvGrpSpPr>
          <p:cNvPr id="45" name="Group 44">
            <a:extLst>
              <a:ext uri="{FF2B5EF4-FFF2-40B4-BE49-F238E27FC236}">
                <a16:creationId xmlns:a16="http://schemas.microsoft.com/office/drawing/2014/main" id="{84323394-7C95-D94B-A967-6DBD91AF204C}"/>
              </a:ext>
            </a:extLst>
          </p:cNvPr>
          <p:cNvGrpSpPr/>
          <p:nvPr/>
        </p:nvGrpSpPr>
        <p:grpSpPr>
          <a:xfrm>
            <a:off x="2057401" y="5715000"/>
            <a:ext cx="9243034" cy="609600"/>
            <a:chOff x="2931723" y="3429000"/>
            <a:chExt cx="8368711" cy="609600"/>
          </a:xfrm>
        </p:grpSpPr>
        <p:grpSp>
          <p:nvGrpSpPr>
            <p:cNvPr id="46" name="Group 45">
              <a:extLst>
                <a:ext uri="{FF2B5EF4-FFF2-40B4-BE49-F238E27FC236}">
                  <a16:creationId xmlns:a16="http://schemas.microsoft.com/office/drawing/2014/main" id="{511A656D-3319-5D38-C872-E1D4286A10AE}"/>
                </a:ext>
              </a:extLst>
            </p:cNvPr>
            <p:cNvGrpSpPr/>
            <p:nvPr/>
          </p:nvGrpSpPr>
          <p:grpSpPr>
            <a:xfrm>
              <a:off x="10339189" y="3429000"/>
              <a:ext cx="961245" cy="609600"/>
              <a:chOff x="9411453" y="3343594"/>
              <a:chExt cx="961245" cy="609600"/>
            </a:xfrm>
          </p:grpSpPr>
          <p:pic>
            <p:nvPicPr>
              <p:cNvPr id="48" name="Picture 4" descr="Goal ">
                <a:extLst>
                  <a:ext uri="{FF2B5EF4-FFF2-40B4-BE49-F238E27FC236}">
                    <a16:creationId xmlns:a16="http://schemas.microsoft.com/office/drawing/2014/main" id="{B7848422-5ED9-0176-2F1F-5AC14CCBF7C6}"/>
                  </a:ext>
                </a:extLst>
              </p:cNvPr>
              <p:cNvPicPr>
                <a:picLocks noChangeAspect="1" noChangeArrowheads="1"/>
              </p:cNvPicPr>
              <p:nvPr/>
            </p:nvPicPr>
            <p:blipFill>
              <a:blip r:embed="rId5">
                <a:lum bright="70000" contrast="-70000"/>
                <a:extLst>
                  <a:ext uri="{BEBA8EAE-BF5A-486C-A8C5-ECC9F3942E4B}">
                    <a14:imgProps xmlns:a14="http://schemas.microsoft.com/office/drawing/2010/main">
                      <a14:imgLayer r:embed="rId6">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9763098" y="3343594"/>
                <a:ext cx="609600" cy="609600"/>
              </a:xfrm>
              <a:prstGeom prst="rect">
                <a:avLst/>
              </a:prstGeom>
              <a:noFill/>
              <a:extLst>
                <a:ext uri="{909E8E84-426E-40DD-AFC4-6F175D3DCCD1}">
                  <a14:hiddenFill xmlns:a14="http://schemas.microsoft.com/office/drawing/2010/main">
                    <a:solidFill>
                      <a:srgbClr val="FFFFFF"/>
                    </a:solidFill>
                  </a14:hiddenFill>
                </a:ext>
              </a:extLst>
            </p:spPr>
          </p:pic>
          <p:sp>
            <p:nvSpPr>
              <p:cNvPr id="49" name="Rectangle 48">
                <a:extLst>
                  <a:ext uri="{FF2B5EF4-FFF2-40B4-BE49-F238E27FC236}">
                    <a16:creationId xmlns:a16="http://schemas.microsoft.com/office/drawing/2014/main" id="{EE0CE7E0-7C4C-F38D-F763-D2F2D219B273}"/>
                  </a:ext>
                </a:extLst>
              </p:cNvPr>
              <p:cNvSpPr/>
              <p:nvPr/>
            </p:nvSpPr>
            <p:spPr>
              <a:xfrm rot="16200000">
                <a:off x="9523970" y="3535876"/>
                <a:ext cx="45719" cy="2707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sp>
          <p:nvSpPr>
            <p:cNvPr id="47" name="TextBox 46">
              <a:extLst>
                <a:ext uri="{FF2B5EF4-FFF2-40B4-BE49-F238E27FC236}">
                  <a16:creationId xmlns:a16="http://schemas.microsoft.com/office/drawing/2014/main" id="{7CA2756F-14A2-28CF-F48D-F406F95D7A04}"/>
                </a:ext>
              </a:extLst>
            </p:cNvPr>
            <p:cNvSpPr txBox="1"/>
            <p:nvPr/>
          </p:nvSpPr>
          <p:spPr>
            <a:xfrm>
              <a:off x="2931723" y="3439872"/>
              <a:ext cx="7132440" cy="587853"/>
            </a:xfrm>
            <a:prstGeom prst="rect">
              <a:avLst/>
            </a:prstGeom>
            <a:noFill/>
          </p:spPr>
          <p:txBody>
            <a:bodyPr wrap="square" rtlCol="0">
              <a:spAutoFit/>
            </a:bodyPr>
            <a:lstStyle/>
            <a:p>
              <a:pPr algn="r" rtl="1">
                <a:lnSpc>
                  <a:spcPct val="115000"/>
                </a:lnSpc>
                <a:spcAft>
                  <a:spcPts val="800"/>
                </a:spcAft>
                <a:buSzPts val="1800"/>
              </a:pPr>
              <a:r>
                <a:rPr lang="ar-SA"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rPr>
                <a:t>الأثر النفسي والاجتماعي للتحفيز على الموظفين.</a:t>
              </a:r>
              <a:endParaRPr lang="en-US"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endParaRPr>
            </a:p>
          </p:txBody>
        </p:sp>
      </p:grpSp>
    </p:spTree>
    <p:extLst>
      <p:ext uri="{BB962C8B-B14F-4D97-AF65-F5344CB8AC3E}">
        <p14:creationId xmlns:p14="http://schemas.microsoft.com/office/powerpoint/2010/main" val="428066870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1779891" y="675008"/>
            <a:ext cx="8632218" cy="968852"/>
            <a:chOff x="1779891" y="519096"/>
            <a:chExt cx="8632218" cy="968852"/>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1779891" y="519096"/>
              <a:ext cx="8632218"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القيادة بحسب المواقف وتحديات فِرق العمل في مجال الطاقة</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16" name="Group 15">
            <a:extLst>
              <a:ext uri="{FF2B5EF4-FFF2-40B4-BE49-F238E27FC236}">
                <a16:creationId xmlns:a16="http://schemas.microsoft.com/office/drawing/2014/main" id="{6704EFC8-8B9E-3576-54AB-49AE9C4DDA47}"/>
              </a:ext>
            </a:extLst>
          </p:cNvPr>
          <p:cNvGrpSpPr/>
          <p:nvPr/>
        </p:nvGrpSpPr>
        <p:grpSpPr>
          <a:xfrm>
            <a:off x="3906024" y="4343615"/>
            <a:ext cx="2065306" cy="2049636"/>
            <a:chOff x="2221538" y="3095865"/>
            <a:chExt cx="2065306" cy="2049636"/>
          </a:xfrm>
        </p:grpSpPr>
        <p:grpSp>
          <p:nvGrpSpPr>
            <p:cNvPr id="19" name="Group 18">
              <a:extLst>
                <a:ext uri="{FF2B5EF4-FFF2-40B4-BE49-F238E27FC236}">
                  <a16:creationId xmlns:a16="http://schemas.microsoft.com/office/drawing/2014/main" id="{30891869-B4BF-037F-0AA1-6EEB8720DF87}"/>
                </a:ext>
              </a:extLst>
            </p:cNvPr>
            <p:cNvGrpSpPr/>
            <p:nvPr/>
          </p:nvGrpSpPr>
          <p:grpSpPr>
            <a:xfrm>
              <a:off x="2291799" y="3095865"/>
              <a:ext cx="1968136" cy="2049636"/>
              <a:chOff x="8812387" y="2079801"/>
              <a:chExt cx="1968136" cy="2049636"/>
            </a:xfrm>
          </p:grpSpPr>
          <p:sp>
            <p:nvSpPr>
              <p:cNvPr id="22" name="사각형: 둥근 모서리 98">
                <a:extLst>
                  <a:ext uri="{FF2B5EF4-FFF2-40B4-BE49-F238E27FC236}">
                    <a16:creationId xmlns:a16="http://schemas.microsoft.com/office/drawing/2014/main" id="{44A36ABC-8551-AA49-E7E8-FFC23E78E030}"/>
                  </a:ext>
                </a:extLst>
              </p:cNvPr>
              <p:cNvSpPr/>
              <p:nvPr/>
            </p:nvSpPr>
            <p:spPr>
              <a:xfrm flipH="1">
                <a:off x="8812387" y="2079801"/>
                <a:ext cx="1968136" cy="1476238"/>
              </a:xfrm>
              <a:prstGeom prst="roundRect">
                <a:avLst>
                  <a:gd name="adj" fmla="val 8396"/>
                </a:avLst>
              </a:prstGeom>
              <a:solidFill>
                <a:schemeClr val="bg1"/>
              </a:solidFill>
              <a:ln w="38100">
                <a:solidFill>
                  <a:srgbClr val="B0B0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p>
            </p:txBody>
          </p:sp>
          <p:grpSp>
            <p:nvGrpSpPr>
              <p:cNvPr id="23" name="그룹 62">
                <a:extLst>
                  <a:ext uri="{FF2B5EF4-FFF2-40B4-BE49-F238E27FC236}">
                    <a16:creationId xmlns:a16="http://schemas.microsoft.com/office/drawing/2014/main" id="{B355A504-BB06-5518-C821-D6E8129639A6}"/>
                  </a:ext>
                </a:extLst>
              </p:cNvPr>
              <p:cNvGrpSpPr/>
              <p:nvPr/>
            </p:nvGrpSpPr>
            <p:grpSpPr>
              <a:xfrm rot="5400000" flipH="1">
                <a:off x="9378163" y="3099438"/>
                <a:ext cx="856210" cy="1203788"/>
                <a:chOff x="4335987" y="774785"/>
                <a:chExt cx="887766" cy="1248156"/>
              </a:xfrm>
            </p:grpSpPr>
            <p:sp>
              <p:nvSpPr>
                <p:cNvPr id="24" name="이등변 삼각형 63">
                  <a:extLst>
                    <a:ext uri="{FF2B5EF4-FFF2-40B4-BE49-F238E27FC236}">
                      <a16:creationId xmlns:a16="http://schemas.microsoft.com/office/drawing/2014/main" id="{B47E7422-F351-82BF-025E-C722D826D1B7}"/>
                    </a:ext>
                  </a:extLst>
                </p:cNvPr>
                <p:cNvSpPr/>
                <p:nvPr/>
              </p:nvSpPr>
              <p:spPr>
                <a:xfrm rot="5400000">
                  <a:off x="4155792" y="954980"/>
                  <a:ext cx="1248156" cy="887766"/>
                </a:xfrm>
                <a:prstGeom prst="triangle">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25" name="이등변 삼각형 64">
                  <a:extLst>
                    <a:ext uri="{FF2B5EF4-FFF2-40B4-BE49-F238E27FC236}">
                      <a16:creationId xmlns:a16="http://schemas.microsoft.com/office/drawing/2014/main" id="{2EC877D8-24FD-6B1F-89F6-3ADD25EB0B75}"/>
                    </a:ext>
                  </a:extLst>
                </p:cNvPr>
                <p:cNvSpPr/>
                <p:nvPr/>
              </p:nvSpPr>
              <p:spPr>
                <a:xfrm rot="5400000">
                  <a:off x="4284886" y="1008637"/>
                  <a:ext cx="1097280" cy="780453"/>
                </a:xfrm>
                <a:prstGeom prst="triangle">
                  <a:avLst/>
                </a:prstGeom>
                <a:solidFill>
                  <a:srgbClr val="B0B0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grpSp>
        <p:sp>
          <p:nvSpPr>
            <p:cNvPr id="20" name="TextBox 19">
              <a:extLst>
                <a:ext uri="{FF2B5EF4-FFF2-40B4-BE49-F238E27FC236}">
                  <a16:creationId xmlns:a16="http://schemas.microsoft.com/office/drawing/2014/main" id="{3A85A924-60E3-BEFC-C41A-F943499589A6}"/>
                </a:ext>
              </a:extLst>
            </p:cNvPr>
            <p:cNvSpPr txBox="1"/>
            <p:nvPr/>
          </p:nvSpPr>
          <p:spPr>
            <a:xfrm>
              <a:off x="2221538" y="3281379"/>
              <a:ext cx="2065306" cy="907749"/>
            </a:xfrm>
            <a:prstGeom prst="rect">
              <a:avLst/>
            </a:prstGeom>
            <a:noFill/>
          </p:spPr>
          <p:txBody>
            <a:bodyPr wrap="square">
              <a:spAutoFit/>
            </a:bodyPr>
            <a:lstStyle/>
            <a:p>
              <a:pPr algn="ctr">
                <a:lnSpc>
                  <a:spcPct val="115000"/>
                </a:lnSpc>
                <a:spcAft>
                  <a:spcPts val="800"/>
                </a:spcAft>
              </a:pPr>
              <a:r>
                <a:rPr lang="ar-EG" sz="2400"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التفويض  </a:t>
              </a:r>
              <a:r>
                <a:rPr lang="en-US" sz="2400"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(Delegating): </a:t>
              </a:r>
            </a:p>
          </p:txBody>
        </p:sp>
        <p:sp>
          <p:nvSpPr>
            <p:cNvPr id="21" name="TextBox 20">
              <a:extLst>
                <a:ext uri="{FF2B5EF4-FFF2-40B4-BE49-F238E27FC236}">
                  <a16:creationId xmlns:a16="http://schemas.microsoft.com/office/drawing/2014/main" id="{3134E508-224C-0D2E-74D1-D4B5B19460EC}"/>
                </a:ext>
              </a:extLst>
            </p:cNvPr>
            <p:cNvSpPr txBox="1"/>
            <p:nvPr/>
          </p:nvSpPr>
          <p:spPr>
            <a:xfrm>
              <a:off x="2997254" y="4591871"/>
              <a:ext cx="557225" cy="400494"/>
            </a:xfrm>
            <a:prstGeom prst="rect">
              <a:avLst/>
            </a:prstGeom>
            <a:noFill/>
          </p:spPr>
          <p:txBody>
            <a:bodyPr wrap="square">
              <a:spAutoFit/>
            </a:bodyPr>
            <a:lstStyle/>
            <a:p>
              <a:pPr algn="ctr">
                <a:lnSpc>
                  <a:spcPct val="115000"/>
                </a:lnSpc>
              </a:pPr>
              <a:r>
                <a:rPr lang="en-US"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04</a:t>
              </a:r>
            </a:p>
          </p:txBody>
        </p:sp>
      </p:grpSp>
      <p:grpSp>
        <p:nvGrpSpPr>
          <p:cNvPr id="26" name="Group 25">
            <a:extLst>
              <a:ext uri="{FF2B5EF4-FFF2-40B4-BE49-F238E27FC236}">
                <a16:creationId xmlns:a16="http://schemas.microsoft.com/office/drawing/2014/main" id="{84C3FEFA-70CA-590B-AE49-2022E326B3BC}"/>
              </a:ext>
            </a:extLst>
          </p:cNvPr>
          <p:cNvGrpSpPr/>
          <p:nvPr/>
        </p:nvGrpSpPr>
        <p:grpSpPr>
          <a:xfrm>
            <a:off x="3923461" y="1974686"/>
            <a:ext cx="2047869" cy="2049636"/>
            <a:chOff x="4978131" y="3095865"/>
            <a:chExt cx="2047869" cy="2049636"/>
          </a:xfrm>
        </p:grpSpPr>
        <p:grpSp>
          <p:nvGrpSpPr>
            <p:cNvPr id="27" name="Group 26">
              <a:extLst>
                <a:ext uri="{FF2B5EF4-FFF2-40B4-BE49-F238E27FC236}">
                  <a16:creationId xmlns:a16="http://schemas.microsoft.com/office/drawing/2014/main" id="{5FE1B38F-416F-4ED8-8BDB-3644712DF7F8}"/>
                </a:ext>
              </a:extLst>
            </p:cNvPr>
            <p:cNvGrpSpPr/>
            <p:nvPr/>
          </p:nvGrpSpPr>
          <p:grpSpPr>
            <a:xfrm>
              <a:off x="5008186" y="3095865"/>
              <a:ext cx="1968136" cy="2049636"/>
              <a:chOff x="8812387" y="2079801"/>
              <a:chExt cx="1968136" cy="2049636"/>
            </a:xfrm>
          </p:grpSpPr>
          <p:sp>
            <p:nvSpPr>
              <p:cNvPr id="30" name="사각형: 둥근 모서리 98">
                <a:extLst>
                  <a:ext uri="{FF2B5EF4-FFF2-40B4-BE49-F238E27FC236}">
                    <a16:creationId xmlns:a16="http://schemas.microsoft.com/office/drawing/2014/main" id="{92FEB983-BED8-B257-D1EA-0F484B829B40}"/>
                  </a:ext>
                </a:extLst>
              </p:cNvPr>
              <p:cNvSpPr/>
              <p:nvPr/>
            </p:nvSpPr>
            <p:spPr>
              <a:xfrm flipH="1">
                <a:off x="8812387" y="2079801"/>
                <a:ext cx="1968136" cy="1476238"/>
              </a:xfrm>
              <a:prstGeom prst="roundRect">
                <a:avLst>
                  <a:gd name="adj" fmla="val 8396"/>
                </a:avLst>
              </a:prstGeom>
              <a:solidFill>
                <a:schemeClr val="bg1"/>
              </a:solidFill>
              <a:ln w="38100">
                <a:solidFill>
                  <a:srgbClr val="2D6A6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nvGrpSpPr>
              <p:cNvPr id="31" name="그룹 62">
                <a:extLst>
                  <a:ext uri="{FF2B5EF4-FFF2-40B4-BE49-F238E27FC236}">
                    <a16:creationId xmlns:a16="http://schemas.microsoft.com/office/drawing/2014/main" id="{4562B5BF-0345-0937-E3AF-2732ABD91D02}"/>
                  </a:ext>
                </a:extLst>
              </p:cNvPr>
              <p:cNvGrpSpPr/>
              <p:nvPr/>
            </p:nvGrpSpPr>
            <p:grpSpPr>
              <a:xfrm rot="5400000" flipH="1">
                <a:off x="9378163" y="3099438"/>
                <a:ext cx="856210" cy="1203788"/>
                <a:chOff x="4335987" y="774785"/>
                <a:chExt cx="887766" cy="1248156"/>
              </a:xfrm>
            </p:grpSpPr>
            <p:sp>
              <p:nvSpPr>
                <p:cNvPr id="32" name="이등변 삼각형 63">
                  <a:extLst>
                    <a:ext uri="{FF2B5EF4-FFF2-40B4-BE49-F238E27FC236}">
                      <a16:creationId xmlns:a16="http://schemas.microsoft.com/office/drawing/2014/main" id="{A1C0C2A3-6209-67B6-E41D-8E2109E266CC}"/>
                    </a:ext>
                  </a:extLst>
                </p:cNvPr>
                <p:cNvSpPr/>
                <p:nvPr/>
              </p:nvSpPr>
              <p:spPr>
                <a:xfrm rot="5400000">
                  <a:off x="4155792" y="954980"/>
                  <a:ext cx="1248156" cy="887766"/>
                </a:xfrm>
                <a:prstGeom prst="triangle">
                  <a:avLst/>
                </a:prstGeom>
                <a:solidFill>
                  <a:srgbClr val="2D6A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33" name="이등변 삼각형 64">
                  <a:extLst>
                    <a:ext uri="{FF2B5EF4-FFF2-40B4-BE49-F238E27FC236}">
                      <a16:creationId xmlns:a16="http://schemas.microsoft.com/office/drawing/2014/main" id="{2B4A7013-3519-6A64-3706-CF9F43B75BA8}"/>
                    </a:ext>
                  </a:extLst>
                </p:cNvPr>
                <p:cNvSpPr/>
                <p:nvPr/>
              </p:nvSpPr>
              <p:spPr>
                <a:xfrm rot="5400000">
                  <a:off x="4284886" y="1008637"/>
                  <a:ext cx="1097280" cy="780453"/>
                </a:xfrm>
                <a:prstGeom prst="triangle">
                  <a:avLst/>
                </a:prstGeom>
                <a:solidFill>
                  <a:srgbClr val="3D8E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grpSp>
        <p:sp>
          <p:nvSpPr>
            <p:cNvPr id="28" name="TextBox 27">
              <a:extLst>
                <a:ext uri="{FF2B5EF4-FFF2-40B4-BE49-F238E27FC236}">
                  <a16:creationId xmlns:a16="http://schemas.microsoft.com/office/drawing/2014/main" id="{7CE84727-E4AD-2CF1-54CE-76D5E60AB55B}"/>
                </a:ext>
              </a:extLst>
            </p:cNvPr>
            <p:cNvSpPr txBox="1"/>
            <p:nvPr/>
          </p:nvSpPr>
          <p:spPr>
            <a:xfrm>
              <a:off x="4978131" y="3266730"/>
              <a:ext cx="2047869" cy="907749"/>
            </a:xfrm>
            <a:prstGeom prst="rect">
              <a:avLst/>
            </a:prstGeom>
            <a:noFill/>
          </p:spPr>
          <p:txBody>
            <a:bodyPr wrap="square">
              <a:spAutoFit/>
            </a:bodyPr>
            <a:lstStyle/>
            <a:p>
              <a:pPr algn="ctr">
                <a:lnSpc>
                  <a:spcPct val="115000"/>
                </a:lnSpc>
                <a:spcAft>
                  <a:spcPts val="800"/>
                </a:spcAft>
              </a:pPr>
              <a:r>
                <a:rPr lang="ar-EG" sz="2400"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التدريب  </a:t>
              </a:r>
              <a:r>
                <a:rPr lang="en-US" sz="2400"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(Coaching):</a:t>
              </a:r>
            </a:p>
          </p:txBody>
        </p:sp>
        <p:sp>
          <p:nvSpPr>
            <p:cNvPr id="29" name="TextBox 28">
              <a:extLst>
                <a:ext uri="{FF2B5EF4-FFF2-40B4-BE49-F238E27FC236}">
                  <a16:creationId xmlns:a16="http://schemas.microsoft.com/office/drawing/2014/main" id="{C55653D0-3C21-43EE-1DCD-C6ACC2D4A51E}"/>
                </a:ext>
              </a:extLst>
            </p:cNvPr>
            <p:cNvSpPr txBox="1"/>
            <p:nvPr/>
          </p:nvSpPr>
          <p:spPr>
            <a:xfrm>
              <a:off x="5731745" y="4599980"/>
              <a:ext cx="557225" cy="400494"/>
            </a:xfrm>
            <a:prstGeom prst="rect">
              <a:avLst/>
            </a:prstGeom>
            <a:noFill/>
          </p:spPr>
          <p:txBody>
            <a:bodyPr wrap="square">
              <a:spAutoFit/>
            </a:bodyPr>
            <a:lstStyle/>
            <a:p>
              <a:pPr algn="ctr">
                <a:lnSpc>
                  <a:spcPct val="115000"/>
                </a:lnSpc>
              </a:pPr>
              <a:r>
                <a:rPr lang="en-US" b="1" dirty="0">
                  <a:solidFill>
                    <a:schemeClr val="bg1"/>
                  </a:solidFill>
                  <a:latin typeface="Times New Roman" panose="02020603050405020304" pitchFamily="18" charset="0"/>
                  <a:ea typeface="Calibri" panose="020F0502020204030204" pitchFamily="34" charset="0"/>
                  <a:cs typeface="Adobe Arabic" panose="02040503050201020203" pitchFamily="18" charset="-78"/>
                </a:rPr>
                <a:t>02</a:t>
              </a:r>
            </a:p>
          </p:txBody>
        </p:sp>
      </p:grpSp>
      <p:grpSp>
        <p:nvGrpSpPr>
          <p:cNvPr id="34" name="Group 33">
            <a:extLst>
              <a:ext uri="{FF2B5EF4-FFF2-40B4-BE49-F238E27FC236}">
                <a16:creationId xmlns:a16="http://schemas.microsoft.com/office/drawing/2014/main" id="{CBB3E041-7514-20D2-9A5E-E9EF3A42D0DA}"/>
              </a:ext>
            </a:extLst>
          </p:cNvPr>
          <p:cNvGrpSpPr/>
          <p:nvPr/>
        </p:nvGrpSpPr>
        <p:grpSpPr>
          <a:xfrm>
            <a:off x="6669903" y="1974686"/>
            <a:ext cx="1968136" cy="2049636"/>
            <a:chOff x="7724572" y="3095865"/>
            <a:chExt cx="1968136" cy="2049636"/>
          </a:xfrm>
        </p:grpSpPr>
        <p:grpSp>
          <p:nvGrpSpPr>
            <p:cNvPr id="35" name="Group 34">
              <a:extLst>
                <a:ext uri="{FF2B5EF4-FFF2-40B4-BE49-F238E27FC236}">
                  <a16:creationId xmlns:a16="http://schemas.microsoft.com/office/drawing/2014/main" id="{592E73BB-36CE-A4F1-4B2E-61ADD5308335}"/>
                </a:ext>
              </a:extLst>
            </p:cNvPr>
            <p:cNvGrpSpPr/>
            <p:nvPr/>
          </p:nvGrpSpPr>
          <p:grpSpPr>
            <a:xfrm>
              <a:off x="7724572" y="3095865"/>
              <a:ext cx="1968136" cy="2049636"/>
              <a:chOff x="8812387" y="2079801"/>
              <a:chExt cx="1968136" cy="2049636"/>
            </a:xfrm>
          </p:grpSpPr>
          <p:sp>
            <p:nvSpPr>
              <p:cNvPr id="38" name="사각형: 둥근 모서리 98">
                <a:extLst>
                  <a:ext uri="{FF2B5EF4-FFF2-40B4-BE49-F238E27FC236}">
                    <a16:creationId xmlns:a16="http://schemas.microsoft.com/office/drawing/2014/main" id="{DDA8C578-9C96-2B87-E619-9E7D2F02BA4E}"/>
                  </a:ext>
                </a:extLst>
              </p:cNvPr>
              <p:cNvSpPr/>
              <p:nvPr/>
            </p:nvSpPr>
            <p:spPr>
              <a:xfrm flipH="1">
                <a:off x="8812387" y="2079801"/>
                <a:ext cx="1968136" cy="1476238"/>
              </a:xfrm>
              <a:prstGeom prst="roundRect">
                <a:avLst>
                  <a:gd name="adj" fmla="val 8396"/>
                </a:avLst>
              </a:prstGeom>
              <a:solidFill>
                <a:schemeClr val="bg1"/>
              </a:solidFill>
              <a:ln w="38100">
                <a:solidFill>
                  <a:srgbClr val="FFCC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p>
            </p:txBody>
          </p:sp>
          <p:grpSp>
            <p:nvGrpSpPr>
              <p:cNvPr id="39" name="그룹 62">
                <a:extLst>
                  <a:ext uri="{FF2B5EF4-FFF2-40B4-BE49-F238E27FC236}">
                    <a16:creationId xmlns:a16="http://schemas.microsoft.com/office/drawing/2014/main" id="{5517D20F-84C1-A7AD-A3A3-1810677F7F74}"/>
                  </a:ext>
                </a:extLst>
              </p:cNvPr>
              <p:cNvGrpSpPr/>
              <p:nvPr/>
            </p:nvGrpSpPr>
            <p:grpSpPr>
              <a:xfrm rot="5400000" flipH="1">
                <a:off x="9378163" y="3099438"/>
                <a:ext cx="856210" cy="1203788"/>
                <a:chOff x="4335987" y="774785"/>
                <a:chExt cx="887766" cy="1248156"/>
              </a:xfrm>
            </p:grpSpPr>
            <p:sp>
              <p:nvSpPr>
                <p:cNvPr id="40" name="이등변 삼각형 63">
                  <a:extLst>
                    <a:ext uri="{FF2B5EF4-FFF2-40B4-BE49-F238E27FC236}">
                      <a16:creationId xmlns:a16="http://schemas.microsoft.com/office/drawing/2014/main" id="{EA402B59-A414-F390-9BC5-E09A2F0B9DE3}"/>
                    </a:ext>
                  </a:extLst>
                </p:cNvPr>
                <p:cNvSpPr/>
                <p:nvPr/>
              </p:nvSpPr>
              <p:spPr>
                <a:xfrm rot="5400000">
                  <a:off x="4155792" y="954980"/>
                  <a:ext cx="1248156" cy="887766"/>
                </a:xfrm>
                <a:prstGeom prst="triangle">
                  <a:avLst/>
                </a:prstGeom>
                <a:solidFill>
                  <a:srgbClr val="FFBD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41" name="이등변 삼각형 64">
                  <a:extLst>
                    <a:ext uri="{FF2B5EF4-FFF2-40B4-BE49-F238E27FC236}">
                      <a16:creationId xmlns:a16="http://schemas.microsoft.com/office/drawing/2014/main" id="{E16377CD-C68B-3A1A-C35F-F7E552D07B21}"/>
                    </a:ext>
                  </a:extLst>
                </p:cNvPr>
                <p:cNvSpPr/>
                <p:nvPr/>
              </p:nvSpPr>
              <p:spPr>
                <a:xfrm rot="5400000">
                  <a:off x="4284886" y="1008637"/>
                  <a:ext cx="1097280" cy="780453"/>
                </a:xfrm>
                <a:prstGeom prst="triangle">
                  <a:avLst/>
                </a:prstGeom>
                <a:solidFill>
                  <a:srgbClr val="FFCC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grpSp>
        <p:sp>
          <p:nvSpPr>
            <p:cNvPr id="36" name="TextBox 35">
              <a:extLst>
                <a:ext uri="{FF2B5EF4-FFF2-40B4-BE49-F238E27FC236}">
                  <a16:creationId xmlns:a16="http://schemas.microsoft.com/office/drawing/2014/main" id="{B25FCA75-CE08-C1DA-5204-6C8ED6B07E8A}"/>
                </a:ext>
              </a:extLst>
            </p:cNvPr>
            <p:cNvSpPr txBox="1"/>
            <p:nvPr/>
          </p:nvSpPr>
          <p:spPr>
            <a:xfrm>
              <a:off x="7928472" y="3226505"/>
              <a:ext cx="1613068" cy="1332481"/>
            </a:xfrm>
            <a:prstGeom prst="rect">
              <a:avLst/>
            </a:prstGeom>
            <a:noFill/>
          </p:spPr>
          <p:txBody>
            <a:bodyPr wrap="square">
              <a:spAutoFit/>
            </a:bodyPr>
            <a:lstStyle/>
            <a:p>
              <a:pPr algn="ctr">
                <a:lnSpc>
                  <a:spcPct val="115000"/>
                </a:lnSpc>
                <a:spcAft>
                  <a:spcPts val="800"/>
                </a:spcAft>
              </a:pPr>
              <a:r>
                <a:rPr lang="ar-EG" sz="2400"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التوجيه  </a:t>
              </a:r>
              <a:r>
                <a:rPr lang="en-US" sz="2400"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(Directing):</a:t>
              </a:r>
            </a:p>
          </p:txBody>
        </p:sp>
        <p:sp>
          <p:nvSpPr>
            <p:cNvPr id="37" name="TextBox 36">
              <a:extLst>
                <a:ext uri="{FF2B5EF4-FFF2-40B4-BE49-F238E27FC236}">
                  <a16:creationId xmlns:a16="http://schemas.microsoft.com/office/drawing/2014/main" id="{EEFD9DF5-2670-E597-16E9-BDC327C10927}"/>
                </a:ext>
              </a:extLst>
            </p:cNvPr>
            <p:cNvSpPr txBox="1"/>
            <p:nvPr/>
          </p:nvSpPr>
          <p:spPr>
            <a:xfrm>
              <a:off x="8456394" y="4609416"/>
              <a:ext cx="557225" cy="400494"/>
            </a:xfrm>
            <a:prstGeom prst="rect">
              <a:avLst/>
            </a:prstGeom>
            <a:noFill/>
          </p:spPr>
          <p:txBody>
            <a:bodyPr wrap="square">
              <a:spAutoFit/>
            </a:bodyPr>
            <a:lstStyle/>
            <a:p>
              <a:pPr algn="ctr">
                <a:lnSpc>
                  <a:spcPct val="115000"/>
                </a:lnSpc>
              </a:pPr>
              <a:r>
                <a:rPr lang="en-US"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01</a:t>
              </a:r>
            </a:p>
          </p:txBody>
        </p:sp>
      </p:grpSp>
      <p:grpSp>
        <p:nvGrpSpPr>
          <p:cNvPr id="42" name="Group 41">
            <a:extLst>
              <a:ext uri="{FF2B5EF4-FFF2-40B4-BE49-F238E27FC236}">
                <a16:creationId xmlns:a16="http://schemas.microsoft.com/office/drawing/2014/main" id="{D9B82559-6FAA-C590-3BDD-B40C4281F6AC}"/>
              </a:ext>
            </a:extLst>
          </p:cNvPr>
          <p:cNvGrpSpPr/>
          <p:nvPr/>
        </p:nvGrpSpPr>
        <p:grpSpPr>
          <a:xfrm>
            <a:off x="6669903" y="4343615"/>
            <a:ext cx="1994502" cy="2049636"/>
            <a:chOff x="4981820" y="3095865"/>
            <a:chExt cx="1994502" cy="2049636"/>
          </a:xfrm>
        </p:grpSpPr>
        <p:grpSp>
          <p:nvGrpSpPr>
            <p:cNvPr id="43" name="Group 42">
              <a:extLst>
                <a:ext uri="{FF2B5EF4-FFF2-40B4-BE49-F238E27FC236}">
                  <a16:creationId xmlns:a16="http://schemas.microsoft.com/office/drawing/2014/main" id="{05CDF5CA-2E75-C4C9-CFC2-E2C722A4B272}"/>
                </a:ext>
              </a:extLst>
            </p:cNvPr>
            <p:cNvGrpSpPr/>
            <p:nvPr/>
          </p:nvGrpSpPr>
          <p:grpSpPr>
            <a:xfrm>
              <a:off x="5008186" y="3095865"/>
              <a:ext cx="1968136" cy="2049636"/>
              <a:chOff x="8812387" y="2079801"/>
              <a:chExt cx="1968136" cy="2049636"/>
            </a:xfrm>
          </p:grpSpPr>
          <p:sp>
            <p:nvSpPr>
              <p:cNvPr id="46" name="사각형: 둥근 모서리 98">
                <a:extLst>
                  <a:ext uri="{FF2B5EF4-FFF2-40B4-BE49-F238E27FC236}">
                    <a16:creationId xmlns:a16="http://schemas.microsoft.com/office/drawing/2014/main" id="{7B82E87F-8C6C-0DB8-F7D3-AACEBE5DFDD9}"/>
                  </a:ext>
                </a:extLst>
              </p:cNvPr>
              <p:cNvSpPr/>
              <p:nvPr/>
            </p:nvSpPr>
            <p:spPr>
              <a:xfrm flipH="1">
                <a:off x="8812387" y="2079801"/>
                <a:ext cx="1968136" cy="1476238"/>
              </a:xfrm>
              <a:prstGeom prst="roundRect">
                <a:avLst>
                  <a:gd name="adj" fmla="val 8396"/>
                </a:avLst>
              </a:prstGeom>
              <a:solidFill>
                <a:schemeClr val="bg1"/>
              </a:solidFill>
              <a:ln w="38100">
                <a:solidFill>
                  <a:srgbClr val="2D6A6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nvGrpSpPr>
              <p:cNvPr id="47" name="그룹 62">
                <a:extLst>
                  <a:ext uri="{FF2B5EF4-FFF2-40B4-BE49-F238E27FC236}">
                    <a16:creationId xmlns:a16="http://schemas.microsoft.com/office/drawing/2014/main" id="{A235084D-CED6-D40A-97FE-0351BB6D8EEC}"/>
                  </a:ext>
                </a:extLst>
              </p:cNvPr>
              <p:cNvGrpSpPr/>
              <p:nvPr/>
            </p:nvGrpSpPr>
            <p:grpSpPr>
              <a:xfrm rot="5400000" flipH="1">
                <a:off x="9378163" y="3099438"/>
                <a:ext cx="856210" cy="1203788"/>
                <a:chOff x="4335987" y="774785"/>
                <a:chExt cx="887766" cy="1248156"/>
              </a:xfrm>
            </p:grpSpPr>
            <p:sp>
              <p:nvSpPr>
                <p:cNvPr id="48" name="이등변 삼각형 63">
                  <a:extLst>
                    <a:ext uri="{FF2B5EF4-FFF2-40B4-BE49-F238E27FC236}">
                      <a16:creationId xmlns:a16="http://schemas.microsoft.com/office/drawing/2014/main" id="{7003EF09-A7D5-D0FA-3C22-499248B520F2}"/>
                    </a:ext>
                  </a:extLst>
                </p:cNvPr>
                <p:cNvSpPr/>
                <p:nvPr/>
              </p:nvSpPr>
              <p:spPr>
                <a:xfrm rot="5400000">
                  <a:off x="4155792" y="954980"/>
                  <a:ext cx="1248156" cy="887766"/>
                </a:xfrm>
                <a:prstGeom prst="triangle">
                  <a:avLst/>
                </a:prstGeom>
                <a:solidFill>
                  <a:srgbClr val="2D6A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49" name="이등변 삼각형 64">
                  <a:extLst>
                    <a:ext uri="{FF2B5EF4-FFF2-40B4-BE49-F238E27FC236}">
                      <a16:creationId xmlns:a16="http://schemas.microsoft.com/office/drawing/2014/main" id="{E7D521FC-21D2-64CA-7336-62C1C5CFC5AA}"/>
                    </a:ext>
                  </a:extLst>
                </p:cNvPr>
                <p:cNvSpPr/>
                <p:nvPr/>
              </p:nvSpPr>
              <p:spPr>
                <a:xfrm rot="5400000">
                  <a:off x="4284886" y="1008637"/>
                  <a:ext cx="1097280" cy="780453"/>
                </a:xfrm>
                <a:prstGeom prst="triangle">
                  <a:avLst/>
                </a:prstGeom>
                <a:solidFill>
                  <a:srgbClr val="3D8E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grpSp>
        <p:sp>
          <p:nvSpPr>
            <p:cNvPr id="44" name="TextBox 43">
              <a:extLst>
                <a:ext uri="{FF2B5EF4-FFF2-40B4-BE49-F238E27FC236}">
                  <a16:creationId xmlns:a16="http://schemas.microsoft.com/office/drawing/2014/main" id="{89AE090B-A146-39A4-80CB-069DCE3EF7A7}"/>
                </a:ext>
              </a:extLst>
            </p:cNvPr>
            <p:cNvSpPr txBox="1"/>
            <p:nvPr/>
          </p:nvSpPr>
          <p:spPr>
            <a:xfrm>
              <a:off x="4981820" y="3231244"/>
              <a:ext cx="1968136" cy="907749"/>
            </a:xfrm>
            <a:prstGeom prst="rect">
              <a:avLst/>
            </a:prstGeom>
            <a:noFill/>
          </p:spPr>
          <p:txBody>
            <a:bodyPr wrap="square">
              <a:spAutoFit/>
            </a:bodyPr>
            <a:lstStyle/>
            <a:p>
              <a:pPr algn="ctr">
                <a:lnSpc>
                  <a:spcPct val="115000"/>
                </a:lnSpc>
                <a:spcAft>
                  <a:spcPts val="800"/>
                </a:spcAft>
              </a:pPr>
              <a:r>
                <a:rPr lang="en-US" sz="2400"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 </a:t>
              </a:r>
              <a:r>
                <a:rPr lang="ar-EG" sz="2400"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الدعم  </a:t>
              </a:r>
              <a:r>
                <a:rPr lang="en-US" sz="2400"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(Supporting):</a:t>
              </a:r>
            </a:p>
          </p:txBody>
        </p:sp>
        <p:sp>
          <p:nvSpPr>
            <p:cNvPr id="45" name="TextBox 44">
              <a:extLst>
                <a:ext uri="{FF2B5EF4-FFF2-40B4-BE49-F238E27FC236}">
                  <a16:creationId xmlns:a16="http://schemas.microsoft.com/office/drawing/2014/main" id="{9CD56D2B-2FBC-1402-0F62-B62F40F92CD6}"/>
                </a:ext>
              </a:extLst>
            </p:cNvPr>
            <p:cNvSpPr txBox="1"/>
            <p:nvPr/>
          </p:nvSpPr>
          <p:spPr>
            <a:xfrm>
              <a:off x="5731745" y="4599980"/>
              <a:ext cx="557225" cy="400494"/>
            </a:xfrm>
            <a:prstGeom prst="rect">
              <a:avLst/>
            </a:prstGeom>
            <a:noFill/>
          </p:spPr>
          <p:txBody>
            <a:bodyPr wrap="square">
              <a:spAutoFit/>
            </a:bodyPr>
            <a:lstStyle/>
            <a:p>
              <a:pPr algn="ctr">
                <a:lnSpc>
                  <a:spcPct val="115000"/>
                </a:lnSpc>
              </a:pPr>
              <a:r>
                <a:rPr lang="en-US" b="1" dirty="0">
                  <a:solidFill>
                    <a:schemeClr val="bg1"/>
                  </a:solidFill>
                  <a:latin typeface="Times New Roman" panose="02020603050405020304" pitchFamily="18" charset="0"/>
                  <a:ea typeface="Calibri" panose="020F0502020204030204" pitchFamily="34" charset="0"/>
                  <a:cs typeface="Adobe Arabic" panose="02040503050201020203" pitchFamily="18" charset="-78"/>
                </a:rPr>
                <a:t>03</a:t>
              </a:r>
            </a:p>
          </p:txBody>
        </p:sp>
      </p:grpSp>
    </p:spTree>
    <p:extLst>
      <p:ext uri="{BB962C8B-B14F-4D97-AF65-F5344CB8AC3E}">
        <p14:creationId xmlns:p14="http://schemas.microsoft.com/office/powerpoint/2010/main" val="42290106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1000"/>
                                        <p:tgtEl>
                                          <p:spTgt spid="34"/>
                                        </p:tgtEl>
                                      </p:cBhvr>
                                    </p:animEffect>
                                    <p:anim calcmode="lin" valueType="num">
                                      <p:cBhvr>
                                        <p:cTn id="8" dur="1000" fill="hold"/>
                                        <p:tgtEl>
                                          <p:spTgt spid="34"/>
                                        </p:tgtEl>
                                        <p:attrNameLst>
                                          <p:attrName>ppt_x</p:attrName>
                                        </p:attrNameLst>
                                      </p:cBhvr>
                                      <p:tavLst>
                                        <p:tav tm="0">
                                          <p:val>
                                            <p:strVal val="#ppt_x"/>
                                          </p:val>
                                        </p:tav>
                                        <p:tav tm="100000">
                                          <p:val>
                                            <p:strVal val="#ppt_x"/>
                                          </p:val>
                                        </p:tav>
                                      </p:tavLst>
                                    </p:anim>
                                    <p:anim calcmode="lin" valueType="num">
                                      <p:cBhvr>
                                        <p:cTn id="9"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6"/>
                                        </p:tgtEl>
                                        <p:attrNameLst>
                                          <p:attrName>style.visibility</p:attrName>
                                        </p:attrNameLst>
                                      </p:cBhvr>
                                      <p:to>
                                        <p:strVal val="visible"/>
                                      </p:to>
                                    </p:set>
                                    <p:animEffect transition="in" filter="fade">
                                      <p:cBhvr>
                                        <p:cTn id="14" dur="1000"/>
                                        <p:tgtEl>
                                          <p:spTgt spid="26"/>
                                        </p:tgtEl>
                                      </p:cBhvr>
                                    </p:animEffect>
                                    <p:anim calcmode="lin" valueType="num">
                                      <p:cBhvr>
                                        <p:cTn id="15" dur="1000" fill="hold"/>
                                        <p:tgtEl>
                                          <p:spTgt spid="26"/>
                                        </p:tgtEl>
                                        <p:attrNameLst>
                                          <p:attrName>ppt_x</p:attrName>
                                        </p:attrNameLst>
                                      </p:cBhvr>
                                      <p:tavLst>
                                        <p:tav tm="0">
                                          <p:val>
                                            <p:strVal val="#ppt_x"/>
                                          </p:val>
                                        </p:tav>
                                        <p:tav tm="100000">
                                          <p:val>
                                            <p:strVal val="#ppt_x"/>
                                          </p:val>
                                        </p:tav>
                                      </p:tavLst>
                                    </p:anim>
                                    <p:anim calcmode="lin" valueType="num">
                                      <p:cBhvr>
                                        <p:cTn id="16"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fade">
                                      <p:cBhvr>
                                        <p:cTn id="21" dur="1000"/>
                                        <p:tgtEl>
                                          <p:spTgt spid="16"/>
                                        </p:tgtEl>
                                      </p:cBhvr>
                                    </p:animEffect>
                                    <p:anim calcmode="lin" valueType="num">
                                      <p:cBhvr>
                                        <p:cTn id="22" dur="1000" fill="hold"/>
                                        <p:tgtEl>
                                          <p:spTgt spid="16"/>
                                        </p:tgtEl>
                                        <p:attrNameLst>
                                          <p:attrName>ppt_x</p:attrName>
                                        </p:attrNameLst>
                                      </p:cBhvr>
                                      <p:tavLst>
                                        <p:tav tm="0">
                                          <p:val>
                                            <p:strVal val="#ppt_x"/>
                                          </p:val>
                                        </p:tav>
                                        <p:tav tm="100000">
                                          <p:val>
                                            <p:strVal val="#ppt_x"/>
                                          </p:val>
                                        </p:tav>
                                      </p:tavLst>
                                    </p:anim>
                                    <p:anim calcmode="lin" valueType="num">
                                      <p:cBhvr>
                                        <p:cTn id="23"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42"/>
                                        </p:tgtEl>
                                        <p:attrNameLst>
                                          <p:attrName>style.visibility</p:attrName>
                                        </p:attrNameLst>
                                      </p:cBhvr>
                                      <p:to>
                                        <p:strVal val="visible"/>
                                      </p:to>
                                    </p:set>
                                    <p:animEffect transition="in" filter="fade">
                                      <p:cBhvr>
                                        <p:cTn id="28" dur="1000"/>
                                        <p:tgtEl>
                                          <p:spTgt spid="42"/>
                                        </p:tgtEl>
                                      </p:cBhvr>
                                    </p:animEffect>
                                    <p:anim calcmode="lin" valueType="num">
                                      <p:cBhvr>
                                        <p:cTn id="29" dur="1000" fill="hold"/>
                                        <p:tgtEl>
                                          <p:spTgt spid="42"/>
                                        </p:tgtEl>
                                        <p:attrNameLst>
                                          <p:attrName>ppt_x</p:attrName>
                                        </p:attrNameLst>
                                      </p:cBhvr>
                                      <p:tavLst>
                                        <p:tav tm="0">
                                          <p:val>
                                            <p:strVal val="#ppt_x"/>
                                          </p:val>
                                        </p:tav>
                                        <p:tav tm="100000">
                                          <p:val>
                                            <p:strVal val="#ppt_x"/>
                                          </p:val>
                                        </p:tav>
                                      </p:tavLst>
                                    </p:anim>
                                    <p:anim calcmode="lin" valueType="num">
                                      <p:cBhvr>
                                        <p:cTn id="30"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1779891" y="675008"/>
            <a:ext cx="8632218" cy="968852"/>
            <a:chOff x="1779891" y="519096"/>
            <a:chExt cx="8632218" cy="968852"/>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1779891" y="519096"/>
              <a:ext cx="8632218"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تحديات فرق العمل في مجال الطاقة</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14" name="Group 13">
            <a:extLst>
              <a:ext uri="{FF2B5EF4-FFF2-40B4-BE49-F238E27FC236}">
                <a16:creationId xmlns:a16="http://schemas.microsoft.com/office/drawing/2014/main" id="{1EE3A3E4-EC74-4622-740D-4AD5B7510169}"/>
              </a:ext>
            </a:extLst>
          </p:cNvPr>
          <p:cNvGrpSpPr/>
          <p:nvPr/>
        </p:nvGrpSpPr>
        <p:grpSpPr>
          <a:xfrm>
            <a:off x="6394480" y="2535097"/>
            <a:ext cx="3447440" cy="860886"/>
            <a:chOff x="6888666" y="1218361"/>
            <a:chExt cx="3447440" cy="860886"/>
          </a:xfrm>
        </p:grpSpPr>
        <p:grpSp>
          <p:nvGrpSpPr>
            <p:cNvPr id="15" name="Graphic 2">
              <a:extLst>
                <a:ext uri="{FF2B5EF4-FFF2-40B4-BE49-F238E27FC236}">
                  <a16:creationId xmlns:a16="http://schemas.microsoft.com/office/drawing/2014/main" id="{51FBC0FF-058B-A79C-F130-85730AC1F693}"/>
                </a:ext>
              </a:extLst>
            </p:cNvPr>
            <p:cNvGrpSpPr/>
            <p:nvPr/>
          </p:nvGrpSpPr>
          <p:grpSpPr>
            <a:xfrm flipH="1">
              <a:off x="6888666" y="1218361"/>
              <a:ext cx="3447440" cy="860886"/>
              <a:chOff x="5195887" y="3181350"/>
              <a:chExt cx="1804166" cy="450532"/>
            </a:xfrm>
          </p:grpSpPr>
          <p:sp>
            <p:nvSpPr>
              <p:cNvPr id="50" name="Freeform: Shape 49">
                <a:extLst>
                  <a:ext uri="{FF2B5EF4-FFF2-40B4-BE49-F238E27FC236}">
                    <a16:creationId xmlns:a16="http://schemas.microsoft.com/office/drawing/2014/main" id="{E87648BC-BD93-BC76-350F-44D6541409EF}"/>
                  </a:ext>
                </a:extLst>
              </p:cNvPr>
              <p:cNvSpPr/>
              <p:nvPr/>
            </p:nvSpPr>
            <p:spPr>
              <a:xfrm>
                <a:off x="5520757" y="3254512"/>
                <a:ext cx="1350264" cy="334613"/>
              </a:xfrm>
              <a:custGeom>
                <a:avLst/>
                <a:gdLst>
                  <a:gd name="connsiteX0" fmla="*/ 0 w 1350264"/>
                  <a:gd name="connsiteY0" fmla="*/ 0 h 334613"/>
                  <a:gd name="connsiteX1" fmla="*/ 1350264 w 1350264"/>
                  <a:gd name="connsiteY1" fmla="*/ 0 h 334613"/>
                  <a:gd name="connsiteX2" fmla="*/ 1350264 w 1350264"/>
                  <a:gd name="connsiteY2" fmla="*/ 181070 h 334613"/>
                  <a:gd name="connsiteX3" fmla="*/ 1196721 w 1350264"/>
                  <a:gd name="connsiteY3" fmla="*/ 334613 h 334613"/>
                  <a:gd name="connsiteX4" fmla="*/ 0 w 1350264"/>
                  <a:gd name="connsiteY4" fmla="*/ 334613 h 334613"/>
                  <a:gd name="connsiteX5" fmla="*/ 0 w 1350264"/>
                  <a:gd name="connsiteY5" fmla="*/ 0 h 334613"/>
                  <a:gd name="connsiteX6" fmla="*/ 0 w 1350264"/>
                  <a:gd name="connsiteY6" fmla="*/ 0 h 334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50264" h="334613">
                    <a:moveTo>
                      <a:pt x="0" y="0"/>
                    </a:moveTo>
                    <a:lnTo>
                      <a:pt x="1350264" y="0"/>
                    </a:lnTo>
                    <a:lnTo>
                      <a:pt x="1350264" y="181070"/>
                    </a:lnTo>
                    <a:cubicBezTo>
                      <a:pt x="1350264" y="265843"/>
                      <a:pt x="1281494" y="334613"/>
                      <a:pt x="1196721" y="334613"/>
                    </a:cubicBezTo>
                    <a:lnTo>
                      <a:pt x="0" y="334613"/>
                    </a:lnTo>
                    <a:lnTo>
                      <a:pt x="0" y="0"/>
                    </a:lnTo>
                    <a:lnTo>
                      <a:pt x="0" y="0"/>
                    </a:lnTo>
                    <a:close/>
                  </a:path>
                </a:pathLst>
              </a:custGeom>
              <a:solidFill>
                <a:srgbClr val="FFFFFF"/>
              </a:solidFill>
              <a:ln w="9525" cap="flat">
                <a:solidFill>
                  <a:schemeClr val="tx1"/>
                </a:solidFill>
                <a:prstDash val="solid"/>
                <a:miter/>
              </a:ln>
            </p:spPr>
            <p:txBody>
              <a:bodyPr rtlCol="0" anchor="ctr"/>
              <a:lstStyle/>
              <a:p>
                <a:endParaRPr lang="en-US"/>
              </a:p>
            </p:txBody>
          </p:sp>
          <p:sp>
            <p:nvSpPr>
              <p:cNvPr id="51" name="Freeform: Shape 50">
                <a:extLst>
                  <a:ext uri="{FF2B5EF4-FFF2-40B4-BE49-F238E27FC236}">
                    <a16:creationId xmlns:a16="http://schemas.microsoft.com/office/drawing/2014/main" id="{2557FBF1-C875-8C83-56BD-428C528B64CB}"/>
                  </a:ext>
                </a:extLst>
              </p:cNvPr>
              <p:cNvSpPr/>
              <p:nvPr/>
            </p:nvSpPr>
            <p:spPr>
              <a:xfrm>
                <a:off x="5195887" y="3181350"/>
                <a:ext cx="1401154" cy="450532"/>
              </a:xfrm>
              <a:custGeom>
                <a:avLst/>
                <a:gdLst>
                  <a:gd name="connsiteX0" fmla="*/ 1339215 w 1401154"/>
                  <a:gd name="connsiteY0" fmla="*/ 0 h 450532"/>
                  <a:gd name="connsiteX1" fmla="*/ 225266 w 1401154"/>
                  <a:gd name="connsiteY1" fmla="*/ 0 h 450532"/>
                  <a:gd name="connsiteX2" fmla="*/ 0 w 1401154"/>
                  <a:gd name="connsiteY2" fmla="*/ 225266 h 450532"/>
                  <a:gd name="connsiteX3" fmla="*/ 0 w 1401154"/>
                  <a:gd name="connsiteY3" fmla="*/ 225266 h 450532"/>
                  <a:gd name="connsiteX4" fmla="*/ 225266 w 1401154"/>
                  <a:gd name="connsiteY4" fmla="*/ 450533 h 450532"/>
                  <a:gd name="connsiteX5" fmla="*/ 225266 w 1401154"/>
                  <a:gd name="connsiteY5" fmla="*/ 450533 h 450532"/>
                  <a:gd name="connsiteX6" fmla="*/ 450533 w 1401154"/>
                  <a:gd name="connsiteY6" fmla="*/ 225266 h 450532"/>
                  <a:gd name="connsiteX7" fmla="*/ 450533 w 1401154"/>
                  <a:gd name="connsiteY7" fmla="*/ 177546 h 450532"/>
                  <a:gd name="connsiteX8" fmla="*/ 508445 w 1401154"/>
                  <a:gd name="connsiteY8" fmla="*/ 119634 h 450532"/>
                  <a:gd name="connsiteX9" fmla="*/ 1341311 w 1401154"/>
                  <a:gd name="connsiteY9" fmla="*/ 119634 h 450532"/>
                  <a:gd name="connsiteX10" fmla="*/ 1401032 w 1401154"/>
                  <a:gd name="connsiteY10" fmla="*/ 55817 h 450532"/>
                  <a:gd name="connsiteX11" fmla="*/ 1339215 w 1401154"/>
                  <a:gd name="connsiteY11" fmla="*/ 0 h 4505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01154" h="450532">
                    <a:moveTo>
                      <a:pt x="1339215" y="0"/>
                    </a:moveTo>
                    <a:lnTo>
                      <a:pt x="225266" y="0"/>
                    </a:lnTo>
                    <a:cubicBezTo>
                      <a:pt x="100870" y="0"/>
                      <a:pt x="0" y="100870"/>
                      <a:pt x="0" y="225266"/>
                    </a:cubicBezTo>
                    <a:lnTo>
                      <a:pt x="0" y="225266"/>
                    </a:lnTo>
                    <a:cubicBezTo>
                      <a:pt x="0" y="349663"/>
                      <a:pt x="100870" y="450533"/>
                      <a:pt x="225266" y="450533"/>
                    </a:cubicBezTo>
                    <a:lnTo>
                      <a:pt x="225266" y="450533"/>
                    </a:lnTo>
                    <a:cubicBezTo>
                      <a:pt x="349663" y="450533"/>
                      <a:pt x="450533" y="349663"/>
                      <a:pt x="450533" y="225266"/>
                    </a:cubicBezTo>
                    <a:lnTo>
                      <a:pt x="450533" y="177546"/>
                    </a:lnTo>
                    <a:cubicBezTo>
                      <a:pt x="450533" y="145542"/>
                      <a:pt x="476441" y="119634"/>
                      <a:pt x="508445" y="119634"/>
                    </a:cubicBezTo>
                    <a:lnTo>
                      <a:pt x="1341311" y="119634"/>
                    </a:lnTo>
                    <a:cubicBezTo>
                      <a:pt x="1375696" y="119634"/>
                      <a:pt x="1403223" y="90678"/>
                      <a:pt x="1401032" y="55817"/>
                    </a:cubicBezTo>
                    <a:cubicBezTo>
                      <a:pt x="1398937" y="24098"/>
                      <a:pt x="1371124" y="0"/>
                      <a:pt x="1339215" y="0"/>
                    </a:cubicBezTo>
                    <a:close/>
                  </a:path>
                </a:pathLst>
              </a:custGeom>
              <a:solidFill>
                <a:srgbClr val="2E6D70"/>
              </a:solidFill>
              <a:ln w="9525" cap="flat">
                <a:noFill/>
                <a:prstDash val="solid"/>
                <a:miter/>
              </a:ln>
            </p:spPr>
            <p:txBody>
              <a:bodyPr rtlCol="0" anchor="ctr"/>
              <a:lstStyle/>
              <a:p>
                <a:endParaRPr lang="en-US"/>
              </a:p>
            </p:txBody>
          </p:sp>
          <p:sp>
            <p:nvSpPr>
              <p:cNvPr id="52" name="Freeform: Shape 51">
                <a:extLst>
                  <a:ext uri="{FF2B5EF4-FFF2-40B4-BE49-F238E27FC236}">
                    <a16:creationId xmlns:a16="http://schemas.microsoft.com/office/drawing/2014/main" id="{7CF2806C-D24E-D534-8F91-75C8C4135BCC}"/>
                  </a:ext>
                </a:extLst>
              </p:cNvPr>
              <p:cNvSpPr/>
              <p:nvPr/>
            </p:nvSpPr>
            <p:spPr>
              <a:xfrm>
                <a:off x="6871021" y="3181350"/>
                <a:ext cx="129032" cy="119729"/>
              </a:xfrm>
              <a:custGeom>
                <a:avLst/>
                <a:gdLst>
                  <a:gd name="connsiteX0" fmla="*/ 69274 w 129032"/>
                  <a:gd name="connsiteY0" fmla="*/ 119729 h 119729"/>
                  <a:gd name="connsiteX1" fmla="*/ 59844 w 129032"/>
                  <a:gd name="connsiteY1" fmla="*/ 119729 h 119729"/>
                  <a:gd name="connsiteX2" fmla="*/ 122 w 129032"/>
                  <a:gd name="connsiteY2" fmla="*/ 55912 h 119729"/>
                  <a:gd name="connsiteX3" fmla="*/ 61844 w 129032"/>
                  <a:gd name="connsiteY3" fmla="*/ 0 h 119729"/>
                  <a:gd name="connsiteX4" fmla="*/ 67178 w 129032"/>
                  <a:gd name="connsiteY4" fmla="*/ 0 h 119729"/>
                  <a:gd name="connsiteX5" fmla="*/ 128900 w 129032"/>
                  <a:gd name="connsiteY5" fmla="*/ 55912 h 119729"/>
                  <a:gd name="connsiteX6" fmla="*/ 69179 w 129032"/>
                  <a:gd name="connsiteY6" fmla="*/ 119729 h 1197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9032" h="119729">
                    <a:moveTo>
                      <a:pt x="69274" y="119729"/>
                    </a:moveTo>
                    <a:lnTo>
                      <a:pt x="59844" y="119729"/>
                    </a:lnTo>
                    <a:cubicBezTo>
                      <a:pt x="25459" y="119729"/>
                      <a:pt x="-2069" y="90773"/>
                      <a:pt x="122" y="55912"/>
                    </a:cubicBezTo>
                    <a:cubicBezTo>
                      <a:pt x="2218" y="24003"/>
                      <a:pt x="30031" y="0"/>
                      <a:pt x="61844" y="0"/>
                    </a:cubicBezTo>
                    <a:lnTo>
                      <a:pt x="67178" y="0"/>
                    </a:lnTo>
                    <a:cubicBezTo>
                      <a:pt x="99087" y="0"/>
                      <a:pt x="126900" y="24003"/>
                      <a:pt x="128900" y="55912"/>
                    </a:cubicBezTo>
                    <a:cubicBezTo>
                      <a:pt x="131186" y="90773"/>
                      <a:pt x="103564" y="119729"/>
                      <a:pt x="69179" y="119729"/>
                    </a:cubicBezTo>
                    <a:close/>
                  </a:path>
                </a:pathLst>
              </a:custGeom>
              <a:solidFill>
                <a:srgbClr val="2E6D70"/>
              </a:solidFill>
              <a:ln w="9525" cap="flat">
                <a:noFill/>
                <a:prstDash val="solid"/>
                <a:miter/>
              </a:ln>
            </p:spPr>
            <p:txBody>
              <a:bodyPr rtlCol="0" anchor="ctr"/>
              <a:lstStyle/>
              <a:p>
                <a:endParaRPr lang="en-US"/>
              </a:p>
            </p:txBody>
          </p:sp>
          <p:sp>
            <p:nvSpPr>
              <p:cNvPr id="53" name="Freeform: Shape 52">
                <a:extLst>
                  <a:ext uri="{FF2B5EF4-FFF2-40B4-BE49-F238E27FC236}">
                    <a16:creationId xmlns:a16="http://schemas.microsoft.com/office/drawing/2014/main" id="{A6CC6B09-7046-B87F-0401-B07A089B1D7D}"/>
                  </a:ext>
                </a:extLst>
              </p:cNvPr>
              <p:cNvSpPr/>
              <p:nvPr/>
            </p:nvSpPr>
            <p:spPr>
              <a:xfrm>
                <a:off x="6641564" y="3181350"/>
                <a:ext cx="186849" cy="119729"/>
              </a:xfrm>
              <a:custGeom>
                <a:avLst/>
                <a:gdLst>
                  <a:gd name="connsiteX0" fmla="*/ 127091 w 186849"/>
                  <a:gd name="connsiteY0" fmla="*/ 119729 h 119729"/>
                  <a:gd name="connsiteX1" fmla="*/ 59844 w 186849"/>
                  <a:gd name="connsiteY1" fmla="*/ 119729 h 119729"/>
                  <a:gd name="connsiteX2" fmla="*/ 122 w 186849"/>
                  <a:gd name="connsiteY2" fmla="*/ 55912 h 119729"/>
                  <a:gd name="connsiteX3" fmla="*/ 61844 w 186849"/>
                  <a:gd name="connsiteY3" fmla="*/ 0 h 119729"/>
                  <a:gd name="connsiteX4" fmla="*/ 124995 w 186849"/>
                  <a:gd name="connsiteY4" fmla="*/ 0 h 119729"/>
                  <a:gd name="connsiteX5" fmla="*/ 186717 w 186849"/>
                  <a:gd name="connsiteY5" fmla="*/ 55912 h 119729"/>
                  <a:gd name="connsiteX6" fmla="*/ 126995 w 186849"/>
                  <a:gd name="connsiteY6" fmla="*/ 119729 h 1197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6849" h="119729">
                    <a:moveTo>
                      <a:pt x="127091" y="119729"/>
                    </a:moveTo>
                    <a:lnTo>
                      <a:pt x="59844" y="119729"/>
                    </a:lnTo>
                    <a:cubicBezTo>
                      <a:pt x="25459" y="119729"/>
                      <a:pt x="-2068" y="90773"/>
                      <a:pt x="122" y="55912"/>
                    </a:cubicBezTo>
                    <a:cubicBezTo>
                      <a:pt x="2218" y="24003"/>
                      <a:pt x="30031" y="0"/>
                      <a:pt x="61844" y="0"/>
                    </a:cubicBezTo>
                    <a:lnTo>
                      <a:pt x="124995" y="0"/>
                    </a:lnTo>
                    <a:cubicBezTo>
                      <a:pt x="156904" y="0"/>
                      <a:pt x="184717" y="24003"/>
                      <a:pt x="186717" y="55912"/>
                    </a:cubicBezTo>
                    <a:cubicBezTo>
                      <a:pt x="189003" y="90773"/>
                      <a:pt x="161381" y="119729"/>
                      <a:pt x="126995" y="119729"/>
                    </a:cubicBezTo>
                    <a:close/>
                  </a:path>
                </a:pathLst>
              </a:custGeom>
              <a:solidFill>
                <a:srgbClr val="2E6D70"/>
              </a:solidFill>
              <a:ln w="9525" cap="flat">
                <a:noFill/>
                <a:prstDash val="solid"/>
                <a:miter/>
              </a:ln>
            </p:spPr>
            <p:txBody>
              <a:bodyPr rtlCol="0" anchor="ctr"/>
              <a:lstStyle/>
              <a:p>
                <a:endParaRPr lang="en-US"/>
              </a:p>
            </p:txBody>
          </p:sp>
          <p:sp>
            <p:nvSpPr>
              <p:cNvPr id="54" name="Freeform: Shape 53">
                <a:extLst>
                  <a:ext uri="{FF2B5EF4-FFF2-40B4-BE49-F238E27FC236}">
                    <a16:creationId xmlns:a16="http://schemas.microsoft.com/office/drawing/2014/main" id="{A482BAC7-305D-D550-3F4A-345E83400D3F}"/>
                  </a:ext>
                </a:extLst>
              </p:cNvPr>
              <p:cNvSpPr/>
              <p:nvPr/>
            </p:nvSpPr>
            <p:spPr>
              <a:xfrm rot="-802202">
                <a:off x="5273952" y="3257204"/>
                <a:ext cx="301180" cy="301180"/>
              </a:xfrm>
              <a:custGeom>
                <a:avLst/>
                <a:gdLst>
                  <a:gd name="connsiteX0" fmla="*/ 301181 w 301180"/>
                  <a:gd name="connsiteY0" fmla="*/ 150590 h 301180"/>
                  <a:gd name="connsiteX1" fmla="*/ 150590 w 301180"/>
                  <a:gd name="connsiteY1" fmla="*/ 301181 h 301180"/>
                  <a:gd name="connsiteX2" fmla="*/ 0 w 301180"/>
                  <a:gd name="connsiteY2" fmla="*/ 150590 h 301180"/>
                  <a:gd name="connsiteX3" fmla="*/ 150590 w 301180"/>
                  <a:gd name="connsiteY3" fmla="*/ 0 h 301180"/>
                  <a:gd name="connsiteX4" fmla="*/ 301181 w 301180"/>
                  <a:gd name="connsiteY4" fmla="*/ 150590 h 3011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1180" h="301180">
                    <a:moveTo>
                      <a:pt x="301181" y="150590"/>
                    </a:moveTo>
                    <a:cubicBezTo>
                      <a:pt x="301181" y="233759"/>
                      <a:pt x="233759" y="301181"/>
                      <a:pt x="150590" y="301181"/>
                    </a:cubicBezTo>
                    <a:cubicBezTo>
                      <a:pt x="67422" y="301181"/>
                      <a:pt x="0" y="233759"/>
                      <a:pt x="0" y="150590"/>
                    </a:cubicBezTo>
                    <a:cubicBezTo>
                      <a:pt x="0" y="67422"/>
                      <a:pt x="67422" y="0"/>
                      <a:pt x="150590" y="0"/>
                    </a:cubicBezTo>
                    <a:cubicBezTo>
                      <a:pt x="233759" y="0"/>
                      <a:pt x="301181" y="67422"/>
                      <a:pt x="301181" y="150590"/>
                    </a:cubicBezTo>
                    <a:close/>
                  </a:path>
                </a:pathLst>
              </a:custGeom>
              <a:solidFill>
                <a:srgbClr val="FFFFFF"/>
              </a:solidFill>
              <a:ln w="9525" cap="flat">
                <a:noFill/>
                <a:prstDash val="solid"/>
                <a:miter/>
              </a:ln>
            </p:spPr>
            <p:txBody>
              <a:bodyPr rtlCol="0" anchor="ctr"/>
              <a:lstStyle/>
              <a:p>
                <a:endParaRPr lang="en-US"/>
              </a:p>
            </p:txBody>
          </p:sp>
        </p:grpSp>
        <p:sp>
          <p:nvSpPr>
            <p:cNvPr id="17" name="TextBox 16">
              <a:extLst>
                <a:ext uri="{FF2B5EF4-FFF2-40B4-BE49-F238E27FC236}">
                  <a16:creationId xmlns:a16="http://schemas.microsoft.com/office/drawing/2014/main" id="{60E71955-F39E-F47A-11FA-63602C02D174}"/>
                </a:ext>
              </a:extLst>
            </p:cNvPr>
            <p:cNvSpPr txBox="1"/>
            <p:nvPr/>
          </p:nvSpPr>
          <p:spPr>
            <a:xfrm>
              <a:off x="9696659" y="1487156"/>
              <a:ext cx="592853" cy="369332"/>
            </a:xfrm>
            <a:prstGeom prst="rect">
              <a:avLst/>
            </a:prstGeom>
            <a:noFill/>
          </p:spPr>
          <p:txBody>
            <a:bodyPr wrap="square" rtlCol="0">
              <a:spAutoFit/>
            </a:bodyPr>
            <a:lstStyle/>
            <a:p>
              <a:r>
                <a:rPr lang="en-US" dirty="0">
                  <a:latin typeface="Cooper Black" panose="0208090404030B020404" pitchFamily="18" charset="0"/>
                </a:rPr>
                <a:t>01</a:t>
              </a:r>
            </a:p>
          </p:txBody>
        </p:sp>
        <p:sp>
          <p:nvSpPr>
            <p:cNvPr id="18" name="TextBox 17">
              <a:extLst>
                <a:ext uri="{FF2B5EF4-FFF2-40B4-BE49-F238E27FC236}">
                  <a16:creationId xmlns:a16="http://schemas.microsoft.com/office/drawing/2014/main" id="{5DC2210F-ED50-7540-1FEE-5FE680B8352D}"/>
                </a:ext>
              </a:extLst>
            </p:cNvPr>
            <p:cNvSpPr txBox="1"/>
            <p:nvPr/>
          </p:nvSpPr>
          <p:spPr>
            <a:xfrm>
              <a:off x="7216639" y="1488234"/>
              <a:ext cx="2146390" cy="400494"/>
            </a:xfrm>
            <a:prstGeom prst="rect">
              <a:avLst/>
            </a:prstGeom>
            <a:noFill/>
          </p:spPr>
          <p:txBody>
            <a:bodyPr wrap="square" rtlCol="0">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التعقيد التقني والتخصص العالي</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55" name="Group 54">
            <a:extLst>
              <a:ext uri="{FF2B5EF4-FFF2-40B4-BE49-F238E27FC236}">
                <a16:creationId xmlns:a16="http://schemas.microsoft.com/office/drawing/2014/main" id="{08FA953A-60F6-4860-158E-773995DCDFDC}"/>
              </a:ext>
            </a:extLst>
          </p:cNvPr>
          <p:cNvGrpSpPr/>
          <p:nvPr/>
        </p:nvGrpSpPr>
        <p:grpSpPr>
          <a:xfrm>
            <a:off x="6394480" y="3568841"/>
            <a:ext cx="3447440" cy="860886"/>
            <a:chOff x="6888666" y="1218361"/>
            <a:chExt cx="3447440" cy="860886"/>
          </a:xfrm>
        </p:grpSpPr>
        <p:grpSp>
          <p:nvGrpSpPr>
            <p:cNvPr id="56" name="Graphic 2">
              <a:extLst>
                <a:ext uri="{FF2B5EF4-FFF2-40B4-BE49-F238E27FC236}">
                  <a16:creationId xmlns:a16="http://schemas.microsoft.com/office/drawing/2014/main" id="{183338AC-B27F-46AD-5497-292FBE76428A}"/>
                </a:ext>
              </a:extLst>
            </p:cNvPr>
            <p:cNvGrpSpPr/>
            <p:nvPr/>
          </p:nvGrpSpPr>
          <p:grpSpPr>
            <a:xfrm flipH="1">
              <a:off x="6888666" y="1218361"/>
              <a:ext cx="3447440" cy="860886"/>
              <a:chOff x="5195887" y="3181350"/>
              <a:chExt cx="1804166" cy="450532"/>
            </a:xfrm>
          </p:grpSpPr>
          <p:sp>
            <p:nvSpPr>
              <p:cNvPr id="59" name="Freeform: Shape 58">
                <a:extLst>
                  <a:ext uri="{FF2B5EF4-FFF2-40B4-BE49-F238E27FC236}">
                    <a16:creationId xmlns:a16="http://schemas.microsoft.com/office/drawing/2014/main" id="{E556E2C9-40A2-527C-997F-0103B79594BB}"/>
                  </a:ext>
                </a:extLst>
              </p:cNvPr>
              <p:cNvSpPr/>
              <p:nvPr/>
            </p:nvSpPr>
            <p:spPr>
              <a:xfrm>
                <a:off x="5520757" y="3254512"/>
                <a:ext cx="1350264" cy="334613"/>
              </a:xfrm>
              <a:custGeom>
                <a:avLst/>
                <a:gdLst>
                  <a:gd name="connsiteX0" fmla="*/ 0 w 1350264"/>
                  <a:gd name="connsiteY0" fmla="*/ 0 h 334613"/>
                  <a:gd name="connsiteX1" fmla="*/ 1350264 w 1350264"/>
                  <a:gd name="connsiteY1" fmla="*/ 0 h 334613"/>
                  <a:gd name="connsiteX2" fmla="*/ 1350264 w 1350264"/>
                  <a:gd name="connsiteY2" fmla="*/ 181070 h 334613"/>
                  <a:gd name="connsiteX3" fmla="*/ 1196721 w 1350264"/>
                  <a:gd name="connsiteY3" fmla="*/ 334613 h 334613"/>
                  <a:gd name="connsiteX4" fmla="*/ 0 w 1350264"/>
                  <a:gd name="connsiteY4" fmla="*/ 334613 h 334613"/>
                  <a:gd name="connsiteX5" fmla="*/ 0 w 1350264"/>
                  <a:gd name="connsiteY5" fmla="*/ 0 h 334613"/>
                  <a:gd name="connsiteX6" fmla="*/ 0 w 1350264"/>
                  <a:gd name="connsiteY6" fmla="*/ 0 h 334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50264" h="334613">
                    <a:moveTo>
                      <a:pt x="0" y="0"/>
                    </a:moveTo>
                    <a:lnTo>
                      <a:pt x="1350264" y="0"/>
                    </a:lnTo>
                    <a:lnTo>
                      <a:pt x="1350264" y="181070"/>
                    </a:lnTo>
                    <a:cubicBezTo>
                      <a:pt x="1350264" y="265843"/>
                      <a:pt x="1281494" y="334613"/>
                      <a:pt x="1196721" y="334613"/>
                    </a:cubicBezTo>
                    <a:lnTo>
                      <a:pt x="0" y="334613"/>
                    </a:lnTo>
                    <a:lnTo>
                      <a:pt x="0" y="0"/>
                    </a:lnTo>
                    <a:lnTo>
                      <a:pt x="0" y="0"/>
                    </a:lnTo>
                    <a:close/>
                  </a:path>
                </a:pathLst>
              </a:custGeom>
              <a:solidFill>
                <a:srgbClr val="FFFFFF"/>
              </a:solidFill>
              <a:ln w="9525" cap="flat">
                <a:solidFill>
                  <a:schemeClr val="tx1"/>
                </a:solidFill>
                <a:prstDash val="solid"/>
                <a:miter/>
              </a:ln>
            </p:spPr>
            <p:txBody>
              <a:bodyPr rtlCol="0" anchor="ctr"/>
              <a:lstStyle/>
              <a:p>
                <a:endParaRPr lang="en-US"/>
              </a:p>
            </p:txBody>
          </p:sp>
          <p:sp>
            <p:nvSpPr>
              <p:cNvPr id="60" name="Freeform: Shape 59">
                <a:extLst>
                  <a:ext uri="{FF2B5EF4-FFF2-40B4-BE49-F238E27FC236}">
                    <a16:creationId xmlns:a16="http://schemas.microsoft.com/office/drawing/2014/main" id="{C82487C4-F138-BD87-411A-401EC9CE6EDE}"/>
                  </a:ext>
                </a:extLst>
              </p:cNvPr>
              <p:cNvSpPr/>
              <p:nvPr/>
            </p:nvSpPr>
            <p:spPr>
              <a:xfrm>
                <a:off x="5195887" y="3181350"/>
                <a:ext cx="1401154" cy="450532"/>
              </a:xfrm>
              <a:custGeom>
                <a:avLst/>
                <a:gdLst>
                  <a:gd name="connsiteX0" fmla="*/ 1339215 w 1401154"/>
                  <a:gd name="connsiteY0" fmla="*/ 0 h 450532"/>
                  <a:gd name="connsiteX1" fmla="*/ 225266 w 1401154"/>
                  <a:gd name="connsiteY1" fmla="*/ 0 h 450532"/>
                  <a:gd name="connsiteX2" fmla="*/ 0 w 1401154"/>
                  <a:gd name="connsiteY2" fmla="*/ 225266 h 450532"/>
                  <a:gd name="connsiteX3" fmla="*/ 0 w 1401154"/>
                  <a:gd name="connsiteY3" fmla="*/ 225266 h 450532"/>
                  <a:gd name="connsiteX4" fmla="*/ 225266 w 1401154"/>
                  <a:gd name="connsiteY4" fmla="*/ 450533 h 450532"/>
                  <a:gd name="connsiteX5" fmla="*/ 225266 w 1401154"/>
                  <a:gd name="connsiteY5" fmla="*/ 450533 h 450532"/>
                  <a:gd name="connsiteX6" fmla="*/ 450533 w 1401154"/>
                  <a:gd name="connsiteY6" fmla="*/ 225266 h 450532"/>
                  <a:gd name="connsiteX7" fmla="*/ 450533 w 1401154"/>
                  <a:gd name="connsiteY7" fmla="*/ 177546 h 450532"/>
                  <a:gd name="connsiteX8" fmla="*/ 508445 w 1401154"/>
                  <a:gd name="connsiteY8" fmla="*/ 119634 h 450532"/>
                  <a:gd name="connsiteX9" fmla="*/ 1341311 w 1401154"/>
                  <a:gd name="connsiteY9" fmla="*/ 119634 h 450532"/>
                  <a:gd name="connsiteX10" fmla="*/ 1401032 w 1401154"/>
                  <a:gd name="connsiteY10" fmla="*/ 55817 h 450532"/>
                  <a:gd name="connsiteX11" fmla="*/ 1339215 w 1401154"/>
                  <a:gd name="connsiteY11" fmla="*/ 0 h 4505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01154" h="450532">
                    <a:moveTo>
                      <a:pt x="1339215" y="0"/>
                    </a:moveTo>
                    <a:lnTo>
                      <a:pt x="225266" y="0"/>
                    </a:lnTo>
                    <a:cubicBezTo>
                      <a:pt x="100870" y="0"/>
                      <a:pt x="0" y="100870"/>
                      <a:pt x="0" y="225266"/>
                    </a:cubicBezTo>
                    <a:lnTo>
                      <a:pt x="0" y="225266"/>
                    </a:lnTo>
                    <a:cubicBezTo>
                      <a:pt x="0" y="349663"/>
                      <a:pt x="100870" y="450533"/>
                      <a:pt x="225266" y="450533"/>
                    </a:cubicBezTo>
                    <a:lnTo>
                      <a:pt x="225266" y="450533"/>
                    </a:lnTo>
                    <a:cubicBezTo>
                      <a:pt x="349663" y="450533"/>
                      <a:pt x="450533" y="349663"/>
                      <a:pt x="450533" y="225266"/>
                    </a:cubicBezTo>
                    <a:lnTo>
                      <a:pt x="450533" y="177546"/>
                    </a:lnTo>
                    <a:cubicBezTo>
                      <a:pt x="450533" y="145542"/>
                      <a:pt x="476441" y="119634"/>
                      <a:pt x="508445" y="119634"/>
                    </a:cubicBezTo>
                    <a:lnTo>
                      <a:pt x="1341311" y="119634"/>
                    </a:lnTo>
                    <a:cubicBezTo>
                      <a:pt x="1375696" y="119634"/>
                      <a:pt x="1403223" y="90678"/>
                      <a:pt x="1401032" y="55817"/>
                    </a:cubicBezTo>
                    <a:cubicBezTo>
                      <a:pt x="1398937" y="24098"/>
                      <a:pt x="1371124" y="0"/>
                      <a:pt x="1339215" y="0"/>
                    </a:cubicBezTo>
                    <a:close/>
                  </a:path>
                </a:pathLst>
              </a:custGeom>
              <a:solidFill>
                <a:srgbClr val="9ACCCE"/>
              </a:solidFill>
              <a:ln w="9525" cap="flat">
                <a:noFill/>
                <a:prstDash val="solid"/>
                <a:miter/>
              </a:ln>
            </p:spPr>
            <p:txBody>
              <a:bodyPr rtlCol="0" anchor="ctr"/>
              <a:lstStyle/>
              <a:p>
                <a:endParaRPr lang="en-US"/>
              </a:p>
            </p:txBody>
          </p:sp>
          <p:sp>
            <p:nvSpPr>
              <p:cNvPr id="61" name="Freeform: Shape 60">
                <a:extLst>
                  <a:ext uri="{FF2B5EF4-FFF2-40B4-BE49-F238E27FC236}">
                    <a16:creationId xmlns:a16="http://schemas.microsoft.com/office/drawing/2014/main" id="{EEA2FAFE-2DE1-14FE-5635-F263D1680469}"/>
                  </a:ext>
                </a:extLst>
              </p:cNvPr>
              <p:cNvSpPr/>
              <p:nvPr/>
            </p:nvSpPr>
            <p:spPr>
              <a:xfrm>
                <a:off x="6871021" y="3181350"/>
                <a:ext cx="129032" cy="119729"/>
              </a:xfrm>
              <a:custGeom>
                <a:avLst/>
                <a:gdLst>
                  <a:gd name="connsiteX0" fmla="*/ 69274 w 129032"/>
                  <a:gd name="connsiteY0" fmla="*/ 119729 h 119729"/>
                  <a:gd name="connsiteX1" fmla="*/ 59844 w 129032"/>
                  <a:gd name="connsiteY1" fmla="*/ 119729 h 119729"/>
                  <a:gd name="connsiteX2" fmla="*/ 122 w 129032"/>
                  <a:gd name="connsiteY2" fmla="*/ 55912 h 119729"/>
                  <a:gd name="connsiteX3" fmla="*/ 61844 w 129032"/>
                  <a:gd name="connsiteY3" fmla="*/ 0 h 119729"/>
                  <a:gd name="connsiteX4" fmla="*/ 67178 w 129032"/>
                  <a:gd name="connsiteY4" fmla="*/ 0 h 119729"/>
                  <a:gd name="connsiteX5" fmla="*/ 128900 w 129032"/>
                  <a:gd name="connsiteY5" fmla="*/ 55912 h 119729"/>
                  <a:gd name="connsiteX6" fmla="*/ 69179 w 129032"/>
                  <a:gd name="connsiteY6" fmla="*/ 119729 h 1197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9032" h="119729">
                    <a:moveTo>
                      <a:pt x="69274" y="119729"/>
                    </a:moveTo>
                    <a:lnTo>
                      <a:pt x="59844" y="119729"/>
                    </a:lnTo>
                    <a:cubicBezTo>
                      <a:pt x="25459" y="119729"/>
                      <a:pt x="-2069" y="90773"/>
                      <a:pt x="122" y="55912"/>
                    </a:cubicBezTo>
                    <a:cubicBezTo>
                      <a:pt x="2218" y="24003"/>
                      <a:pt x="30031" y="0"/>
                      <a:pt x="61844" y="0"/>
                    </a:cubicBezTo>
                    <a:lnTo>
                      <a:pt x="67178" y="0"/>
                    </a:lnTo>
                    <a:cubicBezTo>
                      <a:pt x="99087" y="0"/>
                      <a:pt x="126900" y="24003"/>
                      <a:pt x="128900" y="55912"/>
                    </a:cubicBezTo>
                    <a:cubicBezTo>
                      <a:pt x="131186" y="90773"/>
                      <a:pt x="103564" y="119729"/>
                      <a:pt x="69179" y="119729"/>
                    </a:cubicBezTo>
                    <a:close/>
                  </a:path>
                </a:pathLst>
              </a:custGeom>
              <a:solidFill>
                <a:srgbClr val="9ACCCE"/>
              </a:solidFill>
              <a:ln w="9525" cap="flat">
                <a:noFill/>
                <a:prstDash val="solid"/>
                <a:miter/>
              </a:ln>
            </p:spPr>
            <p:txBody>
              <a:bodyPr rtlCol="0" anchor="ctr"/>
              <a:lstStyle/>
              <a:p>
                <a:endParaRPr lang="en-US"/>
              </a:p>
            </p:txBody>
          </p:sp>
          <p:sp>
            <p:nvSpPr>
              <p:cNvPr id="62" name="Freeform: Shape 61">
                <a:extLst>
                  <a:ext uri="{FF2B5EF4-FFF2-40B4-BE49-F238E27FC236}">
                    <a16:creationId xmlns:a16="http://schemas.microsoft.com/office/drawing/2014/main" id="{DC368480-604B-7742-E7EE-3E1DDE293FB7}"/>
                  </a:ext>
                </a:extLst>
              </p:cNvPr>
              <p:cNvSpPr/>
              <p:nvPr/>
            </p:nvSpPr>
            <p:spPr>
              <a:xfrm>
                <a:off x="6641564" y="3181350"/>
                <a:ext cx="186849" cy="119729"/>
              </a:xfrm>
              <a:custGeom>
                <a:avLst/>
                <a:gdLst>
                  <a:gd name="connsiteX0" fmla="*/ 127091 w 186849"/>
                  <a:gd name="connsiteY0" fmla="*/ 119729 h 119729"/>
                  <a:gd name="connsiteX1" fmla="*/ 59844 w 186849"/>
                  <a:gd name="connsiteY1" fmla="*/ 119729 h 119729"/>
                  <a:gd name="connsiteX2" fmla="*/ 122 w 186849"/>
                  <a:gd name="connsiteY2" fmla="*/ 55912 h 119729"/>
                  <a:gd name="connsiteX3" fmla="*/ 61844 w 186849"/>
                  <a:gd name="connsiteY3" fmla="*/ 0 h 119729"/>
                  <a:gd name="connsiteX4" fmla="*/ 124995 w 186849"/>
                  <a:gd name="connsiteY4" fmla="*/ 0 h 119729"/>
                  <a:gd name="connsiteX5" fmla="*/ 186717 w 186849"/>
                  <a:gd name="connsiteY5" fmla="*/ 55912 h 119729"/>
                  <a:gd name="connsiteX6" fmla="*/ 126995 w 186849"/>
                  <a:gd name="connsiteY6" fmla="*/ 119729 h 1197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6849" h="119729">
                    <a:moveTo>
                      <a:pt x="127091" y="119729"/>
                    </a:moveTo>
                    <a:lnTo>
                      <a:pt x="59844" y="119729"/>
                    </a:lnTo>
                    <a:cubicBezTo>
                      <a:pt x="25459" y="119729"/>
                      <a:pt x="-2068" y="90773"/>
                      <a:pt x="122" y="55912"/>
                    </a:cubicBezTo>
                    <a:cubicBezTo>
                      <a:pt x="2218" y="24003"/>
                      <a:pt x="30031" y="0"/>
                      <a:pt x="61844" y="0"/>
                    </a:cubicBezTo>
                    <a:lnTo>
                      <a:pt x="124995" y="0"/>
                    </a:lnTo>
                    <a:cubicBezTo>
                      <a:pt x="156904" y="0"/>
                      <a:pt x="184717" y="24003"/>
                      <a:pt x="186717" y="55912"/>
                    </a:cubicBezTo>
                    <a:cubicBezTo>
                      <a:pt x="189003" y="90773"/>
                      <a:pt x="161381" y="119729"/>
                      <a:pt x="126995" y="119729"/>
                    </a:cubicBezTo>
                    <a:close/>
                  </a:path>
                </a:pathLst>
              </a:custGeom>
              <a:solidFill>
                <a:srgbClr val="9ACCCE"/>
              </a:solidFill>
              <a:ln w="9525" cap="flat">
                <a:noFill/>
                <a:prstDash val="solid"/>
                <a:miter/>
              </a:ln>
            </p:spPr>
            <p:txBody>
              <a:bodyPr rtlCol="0" anchor="ctr"/>
              <a:lstStyle/>
              <a:p>
                <a:endParaRPr lang="en-US"/>
              </a:p>
            </p:txBody>
          </p:sp>
          <p:sp>
            <p:nvSpPr>
              <p:cNvPr id="63" name="Freeform: Shape 62">
                <a:extLst>
                  <a:ext uri="{FF2B5EF4-FFF2-40B4-BE49-F238E27FC236}">
                    <a16:creationId xmlns:a16="http://schemas.microsoft.com/office/drawing/2014/main" id="{AC5A5076-6D7E-D9E3-EA5C-62FCEC1D04FD}"/>
                  </a:ext>
                </a:extLst>
              </p:cNvPr>
              <p:cNvSpPr/>
              <p:nvPr/>
            </p:nvSpPr>
            <p:spPr>
              <a:xfrm rot="-802202">
                <a:off x="5273952" y="3257204"/>
                <a:ext cx="301180" cy="301180"/>
              </a:xfrm>
              <a:custGeom>
                <a:avLst/>
                <a:gdLst>
                  <a:gd name="connsiteX0" fmla="*/ 301181 w 301180"/>
                  <a:gd name="connsiteY0" fmla="*/ 150590 h 301180"/>
                  <a:gd name="connsiteX1" fmla="*/ 150590 w 301180"/>
                  <a:gd name="connsiteY1" fmla="*/ 301181 h 301180"/>
                  <a:gd name="connsiteX2" fmla="*/ 0 w 301180"/>
                  <a:gd name="connsiteY2" fmla="*/ 150590 h 301180"/>
                  <a:gd name="connsiteX3" fmla="*/ 150590 w 301180"/>
                  <a:gd name="connsiteY3" fmla="*/ 0 h 301180"/>
                  <a:gd name="connsiteX4" fmla="*/ 301181 w 301180"/>
                  <a:gd name="connsiteY4" fmla="*/ 150590 h 3011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1180" h="301180">
                    <a:moveTo>
                      <a:pt x="301181" y="150590"/>
                    </a:moveTo>
                    <a:cubicBezTo>
                      <a:pt x="301181" y="233759"/>
                      <a:pt x="233759" y="301181"/>
                      <a:pt x="150590" y="301181"/>
                    </a:cubicBezTo>
                    <a:cubicBezTo>
                      <a:pt x="67422" y="301181"/>
                      <a:pt x="0" y="233759"/>
                      <a:pt x="0" y="150590"/>
                    </a:cubicBezTo>
                    <a:cubicBezTo>
                      <a:pt x="0" y="67422"/>
                      <a:pt x="67422" y="0"/>
                      <a:pt x="150590" y="0"/>
                    </a:cubicBezTo>
                    <a:cubicBezTo>
                      <a:pt x="233759" y="0"/>
                      <a:pt x="301181" y="67422"/>
                      <a:pt x="301181" y="150590"/>
                    </a:cubicBezTo>
                    <a:close/>
                  </a:path>
                </a:pathLst>
              </a:custGeom>
              <a:solidFill>
                <a:srgbClr val="FFFFFF"/>
              </a:solidFill>
              <a:ln w="9525" cap="flat">
                <a:noFill/>
                <a:prstDash val="solid"/>
                <a:miter/>
              </a:ln>
            </p:spPr>
            <p:txBody>
              <a:bodyPr rtlCol="0" anchor="ctr"/>
              <a:lstStyle/>
              <a:p>
                <a:endParaRPr lang="en-US"/>
              </a:p>
            </p:txBody>
          </p:sp>
        </p:grpSp>
        <p:sp>
          <p:nvSpPr>
            <p:cNvPr id="57" name="TextBox 56">
              <a:extLst>
                <a:ext uri="{FF2B5EF4-FFF2-40B4-BE49-F238E27FC236}">
                  <a16:creationId xmlns:a16="http://schemas.microsoft.com/office/drawing/2014/main" id="{E779C380-FF2E-ECF7-F577-7DA7A8A2C4E5}"/>
                </a:ext>
              </a:extLst>
            </p:cNvPr>
            <p:cNvSpPr txBox="1"/>
            <p:nvPr/>
          </p:nvSpPr>
          <p:spPr>
            <a:xfrm>
              <a:off x="9696659" y="1487156"/>
              <a:ext cx="592853" cy="369332"/>
            </a:xfrm>
            <a:prstGeom prst="rect">
              <a:avLst/>
            </a:prstGeom>
            <a:noFill/>
          </p:spPr>
          <p:txBody>
            <a:bodyPr wrap="square" rtlCol="0">
              <a:spAutoFit/>
            </a:bodyPr>
            <a:lstStyle/>
            <a:p>
              <a:r>
                <a:rPr lang="en-US" dirty="0">
                  <a:latin typeface="Cooper Black" panose="0208090404030B020404" pitchFamily="18" charset="0"/>
                </a:rPr>
                <a:t>03</a:t>
              </a:r>
            </a:p>
          </p:txBody>
        </p:sp>
        <p:sp>
          <p:nvSpPr>
            <p:cNvPr id="58" name="TextBox 57">
              <a:extLst>
                <a:ext uri="{FF2B5EF4-FFF2-40B4-BE49-F238E27FC236}">
                  <a16:creationId xmlns:a16="http://schemas.microsoft.com/office/drawing/2014/main" id="{8A8BEAFC-DCA4-F622-E3E9-A20625283E68}"/>
                </a:ext>
              </a:extLst>
            </p:cNvPr>
            <p:cNvSpPr txBox="1"/>
            <p:nvPr/>
          </p:nvSpPr>
          <p:spPr>
            <a:xfrm>
              <a:off x="6953939" y="1488234"/>
              <a:ext cx="2677356" cy="400494"/>
            </a:xfrm>
            <a:prstGeom prst="rect">
              <a:avLst/>
            </a:prstGeom>
            <a:noFill/>
          </p:spPr>
          <p:txBody>
            <a:bodyPr wrap="square" rtlCol="0">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التغيرات السريعة في السوق والتكنولوجيا</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64" name="Group 63">
            <a:extLst>
              <a:ext uri="{FF2B5EF4-FFF2-40B4-BE49-F238E27FC236}">
                <a16:creationId xmlns:a16="http://schemas.microsoft.com/office/drawing/2014/main" id="{76E0DCBC-3115-D34B-6DE0-C0C21D4D0FBD}"/>
              </a:ext>
            </a:extLst>
          </p:cNvPr>
          <p:cNvGrpSpPr/>
          <p:nvPr/>
        </p:nvGrpSpPr>
        <p:grpSpPr>
          <a:xfrm>
            <a:off x="2744730" y="2552867"/>
            <a:ext cx="3447440" cy="860886"/>
            <a:chOff x="6888666" y="1218361"/>
            <a:chExt cx="3447440" cy="860886"/>
          </a:xfrm>
        </p:grpSpPr>
        <p:grpSp>
          <p:nvGrpSpPr>
            <p:cNvPr id="65" name="Graphic 2">
              <a:extLst>
                <a:ext uri="{FF2B5EF4-FFF2-40B4-BE49-F238E27FC236}">
                  <a16:creationId xmlns:a16="http://schemas.microsoft.com/office/drawing/2014/main" id="{C224570B-5DFE-7DB0-F156-A5437251D14C}"/>
                </a:ext>
              </a:extLst>
            </p:cNvPr>
            <p:cNvGrpSpPr/>
            <p:nvPr/>
          </p:nvGrpSpPr>
          <p:grpSpPr>
            <a:xfrm flipH="1">
              <a:off x="6888666" y="1218361"/>
              <a:ext cx="3447440" cy="860886"/>
              <a:chOff x="5195887" y="3181350"/>
              <a:chExt cx="1804166" cy="450532"/>
            </a:xfrm>
          </p:grpSpPr>
          <p:sp>
            <p:nvSpPr>
              <p:cNvPr id="68" name="Freeform: Shape 67">
                <a:extLst>
                  <a:ext uri="{FF2B5EF4-FFF2-40B4-BE49-F238E27FC236}">
                    <a16:creationId xmlns:a16="http://schemas.microsoft.com/office/drawing/2014/main" id="{1D7481F6-DB57-8039-9145-5523A0548945}"/>
                  </a:ext>
                </a:extLst>
              </p:cNvPr>
              <p:cNvSpPr/>
              <p:nvPr/>
            </p:nvSpPr>
            <p:spPr>
              <a:xfrm>
                <a:off x="5520757" y="3254512"/>
                <a:ext cx="1350264" cy="334613"/>
              </a:xfrm>
              <a:custGeom>
                <a:avLst/>
                <a:gdLst>
                  <a:gd name="connsiteX0" fmla="*/ 0 w 1350264"/>
                  <a:gd name="connsiteY0" fmla="*/ 0 h 334613"/>
                  <a:gd name="connsiteX1" fmla="*/ 1350264 w 1350264"/>
                  <a:gd name="connsiteY1" fmla="*/ 0 h 334613"/>
                  <a:gd name="connsiteX2" fmla="*/ 1350264 w 1350264"/>
                  <a:gd name="connsiteY2" fmla="*/ 181070 h 334613"/>
                  <a:gd name="connsiteX3" fmla="*/ 1196721 w 1350264"/>
                  <a:gd name="connsiteY3" fmla="*/ 334613 h 334613"/>
                  <a:gd name="connsiteX4" fmla="*/ 0 w 1350264"/>
                  <a:gd name="connsiteY4" fmla="*/ 334613 h 334613"/>
                  <a:gd name="connsiteX5" fmla="*/ 0 w 1350264"/>
                  <a:gd name="connsiteY5" fmla="*/ 0 h 334613"/>
                  <a:gd name="connsiteX6" fmla="*/ 0 w 1350264"/>
                  <a:gd name="connsiteY6" fmla="*/ 0 h 334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50264" h="334613">
                    <a:moveTo>
                      <a:pt x="0" y="0"/>
                    </a:moveTo>
                    <a:lnTo>
                      <a:pt x="1350264" y="0"/>
                    </a:lnTo>
                    <a:lnTo>
                      <a:pt x="1350264" y="181070"/>
                    </a:lnTo>
                    <a:cubicBezTo>
                      <a:pt x="1350264" y="265843"/>
                      <a:pt x="1281494" y="334613"/>
                      <a:pt x="1196721" y="334613"/>
                    </a:cubicBezTo>
                    <a:lnTo>
                      <a:pt x="0" y="334613"/>
                    </a:lnTo>
                    <a:lnTo>
                      <a:pt x="0" y="0"/>
                    </a:lnTo>
                    <a:lnTo>
                      <a:pt x="0" y="0"/>
                    </a:lnTo>
                    <a:close/>
                  </a:path>
                </a:pathLst>
              </a:custGeom>
              <a:solidFill>
                <a:srgbClr val="FFFFFF"/>
              </a:solidFill>
              <a:ln w="9525" cap="flat">
                <a:solidFill>
                  <a:schemeClr val="tx1"/>
                </a:solidFill>
                <a:prstDash val="solid"/>
                <a:miter/>
              </a:ln>
            </p:spPr>
            <p:txBody>
              <a:bodyPr rtlCol="0" anchor="ctr"/>
              <a:lstStyle/>
              <a:p>
                <a:endParaRPr lang="en-US"/>
              </a:p>
            </p:txBody>
          </p:sp>
          <p:sp>
            <p:nvSpPr>
              <p:cNvPr id="69" name="Freeform: Shape 68">
                <a:extLst>
                  <a:ext uri="{FF2B5EF4-FFF2-40B4-BE49-F238E27FC236}">
                    <a16:creationId xmlns:a16="http://schemas.microsoft.com/office/drawing/2014/main" id="{91987041-5DCC-F838-C4E0-3EBDB7083D67}"/>
                  </a:ext>
                </a:extLst>
              </p:cNvPr>
              <p:cNvSpPr/>
              <p:nvPr/>
            </p:nvSpPr>
            <p:spPr>
              <a:xfrm>
                <a:off x="5195887" y="3181350"/>
                <a:ext cx="1401154" cy="450532"/>
              </a:xfrm>
              <a:custGeom>
                <a:avLst/>
                <a:gdLst>
                  <a:gd name="connsiteX0" fmla="*/ 1339215 w 1401154"/>
                  <a:gd name="connsiteY0" fmla="*/ 0 h 450532"/>
                  <a:gd name="connsiteX1" fmla="*/ 225266 w 1401154"/>
                  <a:gd name="connsiteY1" fmla="*/ 0 h 450532"/>
                  <a:gd name="connsiteX2" fmla="*/ 0 w 1401154"/>
                  <a:gd name="connsiteY2" fmla="*/ 225266 h 450532"/>
                  <a:gd name="connsiteX3" fmla="*/ 0 w 1401154"/>
                  <a:gd name="connsiteY3" fmla="*/ 225266 h 450532"/>
                  <a:gd name="connsiteX4" fmla="*/ 225266 w 1401154"/>
                  <a:gd name="connsiteY4" fmla="*/ 450533 h 450532"/>
                  <a:gd name="connsiteX5" fmla="*/ 225266 w 1401154"/>
                  <a:gd name="connsiteY5" fmla="*/ 450533 h 450532"/>
                  <a:gd name="connsiteX6" fmla="*/ 450533 w 1401154"/>
                  <a:gd name="connsiteY6" fmla="*/ 225266 h 450532"/>
                  <a:gd name="connsiteX7" fmla="*/ 450533 w 1401154"/>
                  <a:gd name="connsiteY7" fmla="*/ 177546 h 450532"/>
                  <a:gd name="connsiteX8" fmla="*/ 508445 w 1401154"/>
                  <a:gd name="connsiteY8" fmla="*/ 119634 h 450532"/>
                  <a:gd name="connsiteX9" fmla="*/ 1341311 w 1401154"/>
                  <a:gd name="connsiteY9" fmla="*/ 119634 h 450532"/>
                  <a:gd name="connsiteX10" fmla="*/ 1401032 w 1401154"/>
                  <a:gd name="connsiteY10" fmla="*/ 55817 h 450532"/>
                  <a:gd name="connsiteX11" fmla="*/ 1339215 w 1401154"/>
                  <a:gd name="connsiteY11" fmla="*/ 0 h 4505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01154" h="450532">
                    <a:moveTo>
                      <a:pt x="1339215" y="0"/>
                    </a:moveTo>
                    <a:lnTo>
                      <a:pt x="225266" y="0"/>
                    </a:lnTo>
                    <a:cubicBezTo>
                      <a:pt x="100870" y="0"/>
                      <a:pt x="0" y="100870"/>
                      <a:pt x="0" y="225266"/>
                    </a:cubicBezTo>
                    <a:lnTo>
                      <a:pt x="0" y="225266"/>
                    </a:lnTo>
                    <a:cubicBezTo>
                      <a:pt x="0" y="349663"/>
                      <a:pt x="100870" y="450533"/>
                      <a:pt x="225266" y="450533"/>
                    </a:cubicBezTo>
                    <a:lnTo>
                      <a:pt x="225266" y="450533"/>
                    </a:lnTo>
                    <a:cubicBezTo>
                      <a:pt x="349663" y="450533"/>
                      <a:pt x="450533" y="349663"/>
                      <a:pt x="450533" y="225266"/>
                    </a:cubicBezTo>
                    <a:lnTo>
                      <a:pt x="450533" y="177546"/>
                    </a:lnTo>
                    <a:cubicBezTo>
                      <a:pt x="450533" y="145542"/>
                      <a:pt x="476441" y="119634"/>
                      <a:pt x="508445" y="119634"/>
                    </a:cubicBezTo>
                    <a:lnTo>
                      <a:pt x="1341311" y="119634"/>
                    </a:lnTo>
                    <a:cubicBezTo>
                      <a:pt x="1375696" y="119634"/>
                      <a:pt x="1403223" y="90678"/>
                      <a:pt x="1401032" y="55817"/>
                    </a:cubicBezTo>
                    <a:cubicBezTo>
                      <a:pt x="1398937" y="24098"/>
                      <a:pt x="1371124" y="0"/>
                      <a:pt x="1339215" y="0"/>
                    </a:cubicBezTo>
                    <a:close/>
                  </a:path>
                </a:pathLst>
              </a:custGeom>
              <a:solidFill>
                <a:srgbClr val="FFCC66"/>
              </a:solidFill>
              <a:ln w="9525" cap="flat">
                <a:noFill/>
                <a:prstDash val="solid"/>
                <a:miter/>
              </a:ln>
            </p:spPr>
            <p:txBody>
              <a:bodyPr rtlCol="0" anchor="ctr"/>
              <a:lstStyle/>
              <a:p>
                <a:endParaRPr lang="en-US"/>
              </a:p>
            </p:txBody>
          </p:sp>
          <p:sp>
            <p:nvSpPr>
              <p:cNvPr id="70" name="Freeform: Shape 69">
                <a:extLst>
                  <a:ext uri="{FF2B5EF4-FFF2-40B4-BE49-F238E27FC236}">
                    <a16:creationId xmlns:a16="http://schemas.microsoft.com/office/drawing/2014/main" id="{4DB0EC0C-8D50-7E86-1A60-059A00809444}"/>
                  </a:ext>
                </a:extLst>
              </p:cNvPr>
              <p:cNvSpPr/>
              <p:nvPr/>
            </p:nvSpPr>
            <p:spPr>
              <a:xfrm>
                <a:off x="6871021" y="3181350"/>
                <a:ext cx="129032" cy="119729"/>
              </a:xfrm>
              <a:custGeom>
                <a:avLst/>
                <a:gdLst>
                  <a:gd name="connsiteX0" fmla="*/ 69274 w 129032"/>
                  <a:gd name="connsiteY0" fmla="*/ 119729 h 119729"/>
                  <a:gd name="connsiteX1" fmla="*/ 59844 w 129032"/>
                  <a:gd name="connsiteY1" fmla="*/ 119729 h 119729"/>
                  <a:gd name="connsiteX2" fmla="*/ 122 w 129032"/>
                  <a:gd name="connsiteY2" fmla="*/ 55912 h 119729"/>
                  <a:gd name="connsiteX3" fmla="*/ 61844 w 129032"/>
                  <a:gd name="connsiteY3" fmla="*/ 0 h 119729"/>
                  <a:gd name="connsiteX4" fmla="*/ 67178 w 129032"/>
                  <a:gd name="connsiteY4" fmla="*/ 0 h 119729"/>
                  <a:gd name="connsiteX5" fmla="*/ 128900 w 129032"/>
                  <a:gd name="connsiteY5" fmla="*/ 55912 h 119729"/>
                  <a:gd name="connsiteX6" fmla="*/ 69179 w 129032"/>
                  <a:gd name="connsiteY6" fmla="*/ 119729 h 1197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9032" h="119729">
                    <a:moveTo>
                      <a:pt x="69274" y="119729"/>
                    </a:moveTo>
                    <a:lnTo>
                      <a:pt x="59844" y="119729"/>
                    </a:lnTo>
                    <a:cubicBezTo>
                      <a:pt x="25459" y="119729"/>
                      <a:pt x="-2069" y="90773"/>
                      <a:pt x="122" y="55912"/>
                    </a:cubicBezTo>
                    <a:cubicBezTo>
                      <a:pt x="2218" y="24003"/>
                      <a:pt x="30031" y="0"/>
                      <a:pt x="61844" y="0"/>
                    </a:cubicBezTo>
                    <a:lnTo>
                      <a:pt x="67178" y="0"/>
                    </a:lnTo>
                    <a:cubicBezTo>
                      <a:pt x="99087" y="0"/>
                      <a:pt x="126900" y="24003"/>
                      <a:pt x="128900" y="55912"/>
                    </a:cubicBezTo>
                    <a:cubicBezTo>
                      <a:pt x="131186" y="90773"/>
                      <a:pt x="103564" y="119729"/>
                      <a:pt x="69179" y="119729"/>
                    </a:cubicBezTo>
                    <a:close/>
                  </a:path>
                </a:pathLst>
              </a:custGeom>
              <a:solidFill>
                <a:srgbClr val="FFCC66"/>
              </a:solidFill>
              <a:ln w="9525" cap="flat">
                <a:noFill/>
                <a:prstDash val="solid"/>
                <a:miter/>
              </a:ln>
            </p:spPr>
            <p:txBody>
              <a:bodyPr rtlCol="0" anchor="ctr"/>
              <a:lstStyle/>
              <a:p>
                <a:endParaRPr lang="en-US"/>
              </a:p>
            </p:txBody>
          </p:sp>
          <p:sp>
            <p:nvSpPr>
              <p:cNvPr id="71" name="Freeform: Shape 70">
                <a:extLst>
                  <a:ext uri="{FF2B5EF4-FFF2-40B4-BE49-F238E27FC236}">
                    <a16:creationId xmlns:a16="http://schemas.microsoft.com/office/drawing/2014/main" id="{5AD9799C-F24B-50C1-BECD-CF22B965BA5C}"/>
                  </a:ext>
                </a:extLst>
              </p:cNvPr>
              <p:cNvSpPr/>
              <p:nvPr/>
            </p:nvSpPr>
            <p:spPr>
              <a:xfrm>
                <a:off x="6641564" y="3181350"/>
                <a:ext cx="186849" cy="119729"/>
              </a:xfrm>
              <a:custGeom>
                <a:avLst/>
                <a:gdLst>
                  <a:gd name="connsiteX0" fmla="*/ 127091 w 186849"/>
                  <a:gd name="connsiteY0" fmla="*/ 119729 h 119729"/>
                  <a:gd name="connsiteX1" fmla="*/ 59844 w 186849"/>
                  <a:gd name="connsiteY1" fmla="*/ 119729 h 119729"/>
                  <a:gd name="connsiteX2" fmla="*/ 122 w 186849"/>
                  <a:gd name="connsiteY2" fmla="*/ 55912 h 119729"/>
                  <a:gd name="connsiteX3" fmla="*/ 61844 w 186849"/>
                  <a:gd name="connsiteY3" fmla="*/ 0 h 119729"/>
                  <a:gd name="connsiteX4" fmla="*/ 124995 w 186849"/>
                  <a:gd name="connsiteY4" fmla="*/ 0 h 119729"/>
                  <a:gd name="connsiteX5" fmla="*/ 186717 w 186849"/>
                  <a:gd name="connsiteY5" fmla="*/ 55912 h 119729"/>
                  <a:gd name="connsiteX6" fmla="*/ 126995 w 186849"/>
                  <a:gd name="connsiteY6" fmla="*/ 119729 h 1197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6849" h="119729">
                    <a:moveTo>
                      <a:pt x="127091" y="119729"/>
                    </a:moveTo>
                    <a:lnTo>
                      <a:pt x="59844" y="119729"/>
                    </a:lnTo>
                    <a:cubicBezTo>
                      <a:pt x="25459" y="119729"/>
                      <a:pt x="-2068" y="90773"/>
                      <a:pt x="122" y="55912"/>
                    </a:cubicBezTo>
                    <a:cubicBezTo>
                      <a:pt x="2218" y="24003"/>
                      <a:pt x="30031" y="0"/>
                      <a:pt x="61844" y="0"/>
                    </a:cubicBezTo>
                    <a:lnTo>
                      <a:pt x="124995" y="0"/>
                    </a:lnTo>
                    <a:cubicBezTo>
                      <a:pt x="156904" y="0"/>
                      <a:pt x="184717" y="24003"/>
                      <a:pt x="186717" y="55912"/>
                    </a:cubicBezTo>
                    <a:cubicBezTo>
                      <a:pt x="189003" y="90773"/>
                      <a:pt x="161381" y="119729"/>
                      <a:pt x="126995" y="119729"/>
                    </a:cubicBezTo>
                    <a:close/>
                  </a:path>
                </a:pathLst>
              </a:custGeom>
              <a:solidFill>
                <a:srgbClr val="FFCC66"/>
              </a:solidFill>
              <a:ln w="9525" cap="flat">
                <a:noFill/>
                <a:prstDash val="solid"/>
                <a:miter/>
              </a:ln>
            </p:spPr>
            <p:txBody>
              <a:bodyPr rtlCol="0" anchor="ctr"/>
              <a:lstStyle/>
              <a:p>
                <a:endParaRPr lang="en-US"/>
              </a:p>
            </p:txBody>
          </p:sp>
          <p:sp>
            <p:nvSpPr>
              <p:cNvPr id="72" name="Freeform: Shape 71">
                <a:extLst>
                  <a:ext uri="{FF2B5EF4-FFF2-40B4-BE49-F238E27FC236}">
                    <a16:creationId xmlns:a16="http://schemas.microsoft.com/office/drawing/2014/main" id="{7F5CF880-5C2D-95CE-7255-5D6FD87ECCAE}"/>
                  </a:ext>
                </a:extLst>
              </p:cNvPr>
              <p:cNvSpPr/>
              <p:nvPr/>
            </p:nvSpPr>
            <p:spPr>
              <a:xfrm rot="-802202">
                <a:off x="5273952" y="3257204"/>
                <a:ext cx="301180" cy="301180"/>
              </a:xfrm>
              <a:custGeom>
                <a:avLst/>
                <a:gdLst>
                  <a:gd name="connsiteX0" fmla="*/ 301181 w 301180"/>
                  <a:gd name="connsiteY0" fmla="*/ 150590 h 301180"/>
                  <a:gd name="connsiteX1" fmla="*/ 150590 w 301180"/>
                  <a:gd name="connsiteY1" fmla="*/ 301181 h 301180"/>
                  <a:gd name="connsiteX2" fmla="*/ 0 w 301180"/>
                  <a:gd name="connsiteY2" fmla="*/ 150590 h 301180"/>
                  <a:gd name="connsiteX3" fmla="*/ 150590 w 301180"/>
                  <a:gd name="connsiteY3" fmla="*/ 0 h 301180"/>
                  <a:gd name="connsiteX4" fmla="*/ 301181 w 301180"/>
                  <a:gd name="connsiteY4" fmla="*/ 150590 h 3011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1180" h="301180">
                    <a:moveTo>
                      <a:pt x="301181" y="150590"/>
                    </a:moveTo>
                    <a:cubicBezTo>
                      <a:pt x="301181" y="233759"/>
                      <a:pt x="233759" y="301181"/>
                      <a:pt x="150590" y="301181"/>
                    </a:cubicBezTo>
                    <a:cubicBezTo>
                      <a:pt x="67422" y="301181"/>
                      <a:pt x="0" y="233759"/>
                      <a:pt x="0" y="150590"/>
                    </a:cubicBezTo>
                    <a:cubicBezTo>
                      <a:pt x="0" y="67422"/>
                      <a:pt x="67422" y="0"/>
                      <a:pt x="150590" y="0"/>
                    </a:cubicBezTo>
                    <a:cubicBezTo>
                      <a:pt x="233759" y="0"/>
                      <a:pt x="301181" y="67422"/>
                      <a:pt x="301181" y="150590"/>
                    </a:cubicBezTo>
                    <a:close/>
                  </a:path>
                </a:pathLst>
              </a:custGeom>
              <a:solidFill>
                <a:srgbClr val="FFFFFF"/>
              </a:solidFill>
              <a:ln w="9525" cap="flat">
                <a:noFill/>
                <a:prstDash val="solid"/>
                <a:miter/>
              </a:ln>
            </p:spPr>
            <p:txBody>
              <a:bodyPr rtlCol="0" anchor="ctr"/>
              <a:lstStyle/>
              <a:p>
                <a:endParaRPr lang="en-US"/>
              </a:p>
            </p:txBody>
          </p:sp>
        </p:grpSp>
        <p:sp>
          <p:nvSpPr>
            <p:cNvPr id="66" name="TextBox 65">
              <a:extLst>
                <a:ext uri="{FF2B5EF4-FFF2-40B4-BE49-F238E27FC236}">
                  <a16:creationId xmlns:a16="http://schemas.microsoft.com/office/drawing/2014/main" id="{A7C8DF0C-B227-A6B7-E79F-B8F46ED10FBD}"/>
                </a:ext>
              </a:extLst>
            </p:cNvPr>
            <p:cNvSpPr txBox="1"/>
            <p:nvPr/>
          </p:nvSpPr>
          <p:spPr>
            <a:xfrm>
              <a:off x="9696659" y="1487156"/>
              <a:ext cx="592853" cy="369332"/>
            </a:xfrm>
            <a:prstGeom prst="rect">
              <a:avLst/>
            </a:prstGeom>
            <a:noFill/>
          </p:spPr>
          <p:txBody>
            <a:bodyPr wrap="square" rtlCol="0">
              <a:spAutoFit/>
            </a:bodyPr>
            <a:lstStyle/>
            <a:p>
              <a:r>
                <a:rPr lang="en-US" dirty="0">
                  <a:latin typeface="Cooper Black" panose="0208090404030B020404" pitchFamily="18" charset="0"/>
                </a:rPr>
                <a:t>02</a:t>
              </a:r>
            </a:p>
          </p:txBody>
        </p:sp>
        <p:sp>
          <p:nvSpPr>
            <p:cNvPr id="67" name="TextBox 66">
              <a:extLst>
                <a:ext uri="{FF2B5EF4-FFF2-40B4-BE49-F238E27FC236}">
                  <a16:creationId xmlns:a16="http://schemas.microsoft.com/office/drawing/2014/main" id="{F6A7CEE5-8F63-8877-65EA-E8B7059B0821}"/>
                </a:ext>
              </a:extLst>
            </p:cNvPr>
            <p:cNvSpPr txBox="1"/>
            <p:nvPr/>
          </p:nvSpPr>
          <p:spPr>
            <a:xfrm>
              <a:off x="7044795" y="1488234"/>
              <a:ext cx="2269037" cy="400494"/>
            </a:xfrm>
            <a:prstGeom prst="rect">
              <a:avLst/>
            </a:prstGeom>
            <a:noFill/>
          </p:spPr>
          <p:txBody>
            <a:bodyPr wrap="square" rtlCol="0">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ضغوط الامتثال والسلامة</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73" name="Group 72">
            <a:extLst>
              <a:ext uri="{FF2B5EF4-FFF2-40B4-BE49-F238E27FC236}">
                <a16:creationId xmlns:a16="http://schemas.microsoft.com/office/drawing/2014/main" id="{45FB5868-6124-567D-047B-DC73DEBAFE52}"/>
              </a:ext>
            </a:extLst>
          </p:cNvPr>
          <p:cNvGrpSpPr/>
          <p:nvPr/>
        </p:nvGrpSpPr>
        <p:grpSpPr>
          <a:xfrm>
            <a:off x="2744730" y="3572626"/>
            <a:ext cx="3447440" cy="974938"/>
            <a:chOff x="6888666" y="1218361"/>
            <a:chExt cx="3447440" cy="974938"/>
          </a:xfrm>
        </p:grpSpPr>
        <p:grpSp>
          <p:nvGrpSpPr>
            <p:cNvPr id="74" name="Graphic 2">
              <a:extLst>
                <a:ext uri="{FF2B5EF4-FFF2-40B4-BE49-F238E27FC236}">
                  <a16:creationId xmlns:a16="http://schemas.microsoft.com/office/drawing/2014/main" id="{8DDD4FE8-80DA-32D8-8433-565A4BDD4315}"/>
                </a:ext>
              </a:extLst>
            </p:cNvPr>
            <p:cNvGrpSpPr/>
            <p:nvPr/>
          </p:nvGrpSpPr>
          <p:grpSpPr>
            <a:xfrm flipH="1">
              <a:off x="6888666" y="1218361"/>
              <a:ext cx="3447440" cy="860886"/>
              <a:chOff x="5195887" y="3181350"/>
              <a:chExt cx="1804166" cy="450532"/>
            </a:xfrm>
          </p:grpSpPr>
          <p:sp>
            <p:nvSpPr>
              <p:cNvPr id="77" name="Freeform: Shape 76">
                <a:extLst>
                  <a:ext uri="{FF2B5EF4-FFF2-40B4-BE49-F238E27FC236}">
                    <a16:creationId xmlns:a16="http://schemas.microsoft.com/office/drawing/2014/main" id="{D1635AA0-E328-76D3-CF7D-B658450514FF}"/>
                  </a:ext>
                </a:extLst>
              </p:cNvPr>
              <p:cNvSpPr/>
              <p:nvPr/>
            </p:nvSpPr>
            <p:spPr>
              <a:xfrm>
                <a:off x="5520757" y="3254512"/>
                <a:ext cx="1350264" cy="334613"/>
              </a:xfrm>
              <a:custGeom>
                <a:avLst/>
                <a:gdLst>
                  <a:gd name="connsiteX0" fmla="*/ 0 w 1350264"/>
                  <a:gd name="connsiteY0" fmla="*/ 0 h 334613"/>
                  <a:gd name="connsiteX1" fmla="*/ 1350264 w 1350264"/>
                  <a:gd name="connsiteY1" fmla="*/ 0 h 334613"/>
                  <a:gd name="connsiteX2" fmla="*/ 1350264 w 1350264"/>
                  <a:gd name="connsiteY2" fmla="*/ 181070 h 334613"/>
                  <a:gd name="connsiteX3" fmla="*/ 1196721 w 1350264"/>
                  <a:gd name="connsiteY3" fmla="*/ 334613 h 334613"/>
                  <a:gd name="connsiteX4" fmla="*/ 0 w 1350264"/>
                  <a:gd name="connsiteY4" fmla="*/ 334613 h 334613"/>
                  <a:gd name="connsiteX5" fmla="*/ 0 w 1350264"/>
                  <a:gd name="connsiteY5" fmla="*/ 0 h 334613"/>
                  <a:gd name="connsiteX6" fmla="*/ 0 w 1350264"/>
                  <a:gd name="connsiteY6" fmla="*/ 0 h 334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50264" h="334613">
                    <a:moveTo>
                      <a:pt x="0" y="0"/>
                    </a:moveTo>
                    <a:lnTo>
                      <a:pt x="1350264" y="0"/>
                    </a:lnTo>
                    <a:lnTo>
                      <a:pt x="1350264" y="181070"/>
                    </a:lnTo>
                    <a:cubicBezTo>
                      <a:pt x="1350264" y="265843"/>
                      <a:pt x="1281494" y="334613"/>
                      <a:pt x="1196721" y="334613"/>
                    </a:cubicBezTo>
                    <a:lnTo>
                      <a:pt x="0" y="334613"/>
                    </a:lnTo>
                    <a:lnTo>
                      <a:pt x="0" y="0"/>
                    </a:lnTo>
                    <a:lnTo>
                      <a:pt x="0" y="0"/>
                    </a:lnTo>
                    <a:close/>
                  </a:path>
                </a:pathLst>
              </a:custGeom>
              <a:solidFill>
                <a:srgbClr val="FFFFFF"/>
              </a:solidFill>
              <a:ln w="9525" cap="flat">
                <a:solidFill>
                  <a:schemeClr val="tx1"/>
                </a:solidFill>
                <a:prstDash val="solid"/>
                <a:miter/>
              </a:ln>
            </p:spPr>
            <p:txBody>
              <a:bodyPr rtlCol="0" anchor="ctr"/>
              <a:lstStyle/>
              <a:p>
                <a:endParaRPr lang="en-US"/>
              </a:p>
            </p:txBody>
          </p:sp>
          <p:sp>
            <p:nvSpPr>
              <p:cNvPr id="78" name="Freeform: Shape 77">
                <a:extLst>
                  <a:ext uri="{FF2B5EF4-FFF2-40B4-BE49-F238E27FC236}">
                    <a16:creationId xmlns:a16="http://schemas.microsoft.com/office/drawing/2014/main" id="{59E9878B-A33A-C546-CF0D-3CC4E46080F5}"/>
                  </a:ext>
                </a:extLst>
              </p:cNvPr>
              <p:cNvSpPr/>
              <p:nvPr/>
            </p:nvSpPr>
            <p:spPr>
              <a:xfrm>
                <a:off x="5195887" y="3181350"/>
                <a:ext cx="1401154" cy="450532"/>
              </a:xfrm>
              <a:custGeom>
                <a:avLst/>
                <a:gdLst>
                  <a:gd name="connsiteX0" fmla="*/ 1339215 w 1401154"/>
                  <a:gd name="connsiteY0" fmla="*/ 0 h 450532"/>
                  <a:gd name="connsiteX1" fmla="*/ 225266 w 1401154"/>
                  <a:gd name="connsiteY1" fmla="*/ 0 h 450532"/>
                  <a:gd name="connsiteX2" fmla="*/ 0 w 1401154"/>
                  <a:gd name="connsiteY2" fmla="*/ 225266 h 450532"/>
                  <a:gd name="connsiteX3" fmla="*/ 0 w 1401154"/>
                  <a:gd name="connsiteY3" fmla="*/ 225266 h 450532"/>
                  <a:gd name="connsiteX4" fmla="*/ 225266 w 1401154"/>
                  <a:gd name="connsiteY4" fmla="*/ 450533 h 450532"/>
                  <a:gd name="connsiteX5" fmla="*/ 225266 w 1401154"/>
                  <a:gd name="connsiteY5" fmla="*/ 450533 h 450532"/>
                  <a:gd name="connsiteX6" fmla="*/ 450533 w 1401154"/>
                  <a:gd name="connsiteY6" fmla="*/ 225266 h 450532"/>
                  <a:gd name="connsiteX7" fmla="*/ 450533 w 1401154"/>
                  <a:gd name="connsiteY7" fmla="*/ 177546 h 450532"/>
                  <a:gd name="connsiteX8" fmla="*/ 508445 w 1401154"/>
                  <a:gd name="connsiteY8" fmla="*/ 119634 h 450532"/>
                  <a:gd name="connsiteX9" fmla="*/ 1341311 w 1401154"/>
                  <a:gd name="connsiteY9" fmla="*/ 119634 h 450532"/>
                  <a:gd name="connsiteX10" fmla="*/ 1401032 w 1401154"/>
                  <a:gd name="connsiteY10" fmla="*/ 55817 h 450532"/>
                  <a:gd name="connsiteX11" fmla="*/ 1339215 w 1401154"/>
                  <a:gd name="connsiteY11" fmla="*/ 0 h 4505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01154" h="450532">
                    <a:moveTo>
                      <a:pt x="1339215" y="0"/>
                    </a:moveTo>
                    <a:lnTo>
                      <a:pt x="225266" y="0"/>
                    </a:lnTo>
                    <a:cubicBezTo>
                      <a:pt x="100870" y="0"/>
                      <a:pt x="0" y="100870"/>
                      <a:pt x="0" y="225266"/>
                    </a:cubicBezTo>
                    <a:lnTo>
                      <a:pt x="0" y="225266"/>
                    </a:lnTo>
                    <a:cubicBezTo>
                      <a:pt x="0" y="349663"/>
                      <a:pt x="100870" y="450533"/>
                      <a:pt x="225266" y="450533"/>
                    </a:cubicBezTo>
                    <a:lnTo>
                      <a:pt x="225266" y="450533"/>
                    </a:lnTo>
                    <a:cubicBezTo>
                      <a:pt x="349663" y="450533"/>
                      <a:pt x="450533" y="349663"/>
                      <a:pt x="450533" y="225266"/>
                    </a:cubicBezTo>
                    <a:lnTo>
                      <a:pt x="450533" y="177546"/>
                    </a:lnTo>
                    <a:cubicBezTo>
                      <a:pt x="450533" y="145542"/>
                      <a:pt x="476441" y="119634"/>
                      <a:pt x="508445" y="119634"/>
                    </a:cubicBezTo>
                    <a:lnTo>
                      <a:pt x="1341311" y="119634"/>
                    </a:lnTo>
                    <a:cubicBezTo>
                      <a:pt x="1375696" y="119634"/>
                      <a:pt x="1403223" y="90678"/>
                      <a:pt x="1401032" y="55817"/>
                    </a:cubicBezTo>
                    <a:cubicBezTo>
                      <a:pt x="1398937" y="24098"/>
                      <a:pt x="1371124" y="0"/>
                      <a:pt x="1339215" y="0"/>
                    </a:cubicBezTo>
                    <a:close/>
                  </a:path>
                </a:pathLst>
              </a:custGeom>
              <a:solidFill>
                <a:schemeClr val="bg1">
                  <a:lumMod val="75000"/>
                </a:schemeClr>
              </a:solidFill>
              <a:ln w="9525" cap="flat">
                <a:noFill/>
                <a:prstDash val="solid"/>
                <a:miter/>
              </a:ln>
            </p:spPr>
            <p:txBody>
              <a:bodyPr rtlCol="0" anchor="ctr"/>
              <a:lstStyle/>
              <a:p>
                <a:endParaRPr lang="en-US"/>
              </a:p>
            </p:txBody>
          </p:sp>
          <p:sp>
            <p:nvSpPr>
              <p:cNvPr id="79" name="Freeform: Shape 78">
                <a:extLst>
                  <a:ext uri="{FF2B5EF4-FFF2-40B4-BE49-F238E27FC236}">
                    <a16:creationId xmlns:a16="http://schemas.microsoft.com/office/drawing/2014/main" id="{5F3E4F9B-33E2-EBF5-1BDC-E926B354D174}"/>
                  </a:ext>
                </a:extLst>
              </p:cNvPr>
              <p:cNvSpPr/>
              <p:nvPr/>
            </p:nvSpPr>
            <p:spPr>
              <a:xfrm>
                <a:off x="6871021" y="3181350"/>
                <a:ext cx="129032" cy="119729"/>
              </a:xfrm>
              <a:custGeom>
                <a:avLst/>
                <a:gdLst>
                  <a:gd name="connsiteX0" fmla="*/ 69274 w 129032"/>
                  <a:gd name="connsiteY0" fmla="*/ 119729 h 119729"/>
                  <a:gd name="connsiteX1" fmla="*/ 59844 w 129032"/>
                  <a:gd name="connsiteY1" fmla="*/ 119729 h 119729"/>
                  <a:gd name="connsiteX2" fmla="*/ 122 w 129032"/>
                  <a:gd name="connsiteY2" fmla="*/ 55912 h 119729"/>
                  <a:gd name="connsiteX3" fmla="*/ 61844 w 129032"/>
                  <a:gd name="connsiteY3" fmla="*/ 0 h 119729"/>
                  <a:gd name="connsiteX4" fmla="*/ 67178 w 129032"/>
                  <a:gd name="connsiteY4" fmla="*/ 0 h 119729"/>
                  <a:gd name="connsiteX5" fmla="*/ 128900 w 129032"/>
                  <a:gd name="connsiteY5" fmla="*/ 55912 h 119729"/>
                  <a:gd name="connsiteX6" fmla="*/ 69179 w 129032"/>
                  <a:gd name="connsiteY6" fmla="*/ 119729 h 1197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9032" h="119729">
                    <a:moveTo>
                      <a:pt x="69274" y="119729"/>
                    </a:moveTo>
                    <a:lnTo>
                      <a:pt x="59844" y="119729"/>
                    </a:lnTo>
                    <a:cubicBezTo>
                      <a:pt x="25459" y="119729"/>
                      <a:pt x="-2069" y="90773"/>
                      <a:pt x="122" y="55912"/>
                    </a:cubicBezTo>
                    <a:cubicBezTo>
                      <a:pt x="2218" y="24003"/>
                      <a:pt x="30031" y="0"/>
                      <a:pt x="61844" y="0"/>
                    </a:cubicBezTo>
                    <a:lnTo>
                      <a:pt x="67178" y="0"/>
                    </a:lnTo>
                    <a:cubicBezTo>
                      <a:pt x="99087" y="0"/>
                      <a:pt x="126900" y="24003"/>
                      <a:pt x="128900" y="55912"/>
                    </a:cubicBezTo>
                    <a:cubicBezTo>
                      <a:pt x="131186" y="90773"/>
                      <a:pt x="103564" y="119729"/>
                      <a:pt x="69179" y="119729"/>
                    </a:cubicBezTo>
                    <a:close/>
                  </a:path>
                </a:pathLst>
              </a:custGeom>
              <a:solidFill>
                <a:schemeClr val="bg1">
                  <a:lumMod val="75000"/>
                </a:schemeClr>
              </a:solidFill>
              <a:ln w="9525" cap="flat">
                <a:noFill/>
                <a:prstDash val="solid"/>
                <a:miter/>
              </a:ln>
            </p:spPr>
            <p:txBody>
              <a:bodyPr rtlCol="0" anchor="ctr"/>
              <a:lstStyle/>
              <a:p>
                <a:endParaRPr lang="en-US"/>
              </a:p>
            </p:txBody>
          </p:sp>
          <p:sp>
            <p:nvSpPr>
              <p:cNvPr id="80" name="Freeform: Shape 79">
                <a:extLst>
                  <a:ext uri="{FF2B5EF4-FFF2-40B4-BE49-F238E27FC236}">
                    <a16:creationId xmlns:a16="http://schemas.microsoft.com/office/drawing/2014/main" id="{52FB934B-E7F4-193C-58BC-9D4C2F24E11A}"/>
                  </a:ext>
                </a:extLst>
              </p:cNvPr>
              <p:cNvSpPr/>
              <p:nvPr/>
            </p:nvSpPr>
            <p:spPr>
              <a:xfrm>
                <a:off x="6641564" y="3181350"/>
                <a:ext cx="186849" cy="119729"/>
              </a:xfrm>
              <a:custGeom>
                <a:avLst/>
                <a:gdLst>
                  <a:gd name="connsiteX0" fmla="*/ 127091 w 186849"/>
                  <a:gd name="connsiteY0" fmla="*/ 119729 h 119729"/>
                  <a:gd name="connsiteX1" fmla="*/ 59844 w 186849"/>
                  <a:gd name="connsiteY1" fmla="*/ 119729 h 119729"/>
                  <a:gd name="connsiteX2" fmla="*/ 122 w 186849"/>
                  <a:gd name="connsiteY2" fmla="*/ 55912 h 119729"/>
                  <a:gd name="connsiteX3" fmla="*/ 61844 w 186849"/>
                  <a:gd name="connsiteY3" fmla="*/ 0 h 119729"/>
                  <a:gd name="connsiteX4" fmla="*/ 124995 w 186849"/>
                  <a:gd name="connsiteY4" fmla="*/ 0 h 119729"/>
                  <a:gd name="connsiteX5" fmla="*/ 186717 w 186849"/>
                  <a:gd name="connsiteY5" fmla="*/ 55912 h 119729"/>
                  <a:gd name="connsiteX6" fmla="*/ 126995 w 186849"/>
                  <a:gd name="connsiteY6" fmla="*/ 119729 h 1197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6849" h="119729">
                    <a:moveTo>
                      <a:pt x="127091" y="119729"/>
                    </a:moveTo>
                    <a:lnTo>
                      <a:pt x="59844" y="119729"/>
                    </a:lnTo>
                    <a:cubicBezTo>
                      <a:pt x="25459" y="119729"/>
                      <a:pt x="-2068" y="90773"/>
                      <a:pt x="122" y="55912"/>
                    </a:cubicBezTo>
                    <a:cubicBezTo>
                      <a:pt x="2218" y="24003"/>
                      <a:pt x="30031" y="0"/>
                      <a:pt x="61844" y="0"/>
                    </a:cubicBezTo>
                    <a:lnTo>
                      <a:pt x="124995" y="0"/>
                    </a:lnTo>
                    <a:cubicBezTo>
                      <a:pt x="156904" y="0"/>
                      <a:pt x="184717" y="24003"/>
                      <a:pt x="186717" y="55912"/>
                    </a:cubicBezTo>
                    <a:cubicBezTo>
                      <a:pt x="189003" y="90773"/>
                      <a:pt x="161381" y="119729"/>
                      <a:pt x="126995" y="119729"/>
                    </a:cubicBezTo>
                    <a:close/>
                  </a:path>
                </a:pathLst>
              </a:custGeom>
              <a:solidFill>
                <a:schemeClr val="bg1">
                  <a:lumMod val="75000"/>
                </a:schemeClr>
              </a:solidFill>
              <a:ln w="9525" cap="flat">
                <a:noFill/>
                <a:prstDash val="solid"/>
                <a:miter/>
              </a:ln>
            </p:spPr>
            <p:txBody>
              <a:bodyPr rtlCol="0" anchor="ctr"/>
              <a:lstStyle/>
              <a:p>
                <a:endParaRPr lang="en-US"/>
              </a:p>
            </p:txBody>
          </p:sp>
          <p:sp>
            <p:nvSpPr>
              <p:cNvPr id="81" name="Freeform: Shape 80">
                <a:extLst>
                  <a:ext uri="{FF2B5EF4-FFF2-40B4-BE49-F238E27FC236}">
                    <a16:creationId xmlns:a16="http://schemas.microsoft.com/office/drawing/2014/main" id="{92A782A8-8D3F-32AE-A54E-45AFF69B27A1}"/>
                  </a:ext>
                </a:extLst>
              </p:cNvPr>
              <p:cNvSpPr/>
              <p:nvPr/>
            </p:nvSpPr>
            <p:spPr>
              <a:xfrm rot="-802202">
                <a:off x="5273952" y="3257204"/>
                <a:ext cx="301180" cy="301180"/>
              </a:xfrm>
              <a:custGeom>
                <a:avLst/>
                <a:gdLst>
                  <a:gd name="connsiteX0" fmla="*/ 301181 w 301180"/>
                  <a:gd name="connsiteY0" fmla="*/ 150590 h 301180"/>
                  <a:gd name="connsiteX1" fmla="*/ 150590 w 301180"/>
                  <a:gd name="connsiteY1" fmla="*/ 301181 h 301180"/>
                  <a:gd name="connsiteX2" fmla="*/ 0 w 301180"/>
                  <a:gd name="connsiteY2" fmla="*/ 150590 h 301180"/>
                  <a:gd name="connsiteX3" fmla="*/ 150590 w 301180"/>
                  <a:gd name="connsiteY3" fmla="*/ 0 h 301180"/>
                  <a:gd name="connsiteX4" fmla="*/ 301181 w 301180"/>
                  <a:gd name="connsiteY4" fmla="*/ 150590 h 3011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1180" h="301180">
                    <a:moveTo>
                      <a:pt x="301181" y="150590"/>
                    </a:moveTo>
                    <a:cubicBezTo>
                      <a:pt x="301181" y="233759"/>
                      <a:pt x="233759" y="301181"/>
                      <a:pt x="150590" y="301181"/>
                    </a:cubicBezTo>
                    <a:cubicBezTo>
                      <a:pt x="67422" y="301181"/>
                      <a:pt x="0" y="233759"/>
                      <a:pt x="0" y="150590"/>
                    </a:cubicBezTo>
                    <a:cubicBezTo>
                      <a:pt x="0" y="67422"/>
                      <a:pt x="67422" y="0"/>
                      <a:pt x="150590" y="0"/>
                    </a:cubicBezTo>
                    <a:cubicBezTo>
                      <a:pt x="233759" y="0"/>
                      <a:pt x="301181" y="67422"/>
                      <a:pt x="301181" y="150590"/>
                    </a:cubicBezTo>
                    <a:close/>
                  </a:path>
                </a:pathLst>
              </a:custGeom>
              <a:solidFill>
                <a:srgbClr val="FFFFFF"/>
              </a:solidFill>
              <a:ln w="9525" cap="flat">
                <a:noFill/>
                <a:prstDash val="solid"/>
                <a:miter/>
              </a:ln>
            </p:spPr>
            <p:txBody>
              <a:bodyPr rtlCol="0" anchor="ctr"/>
              <a:lstStyle/>
              <a:p>
                <a:endParaRPr lang="en-US"/>
              </a:p>
            </p:txBody>
          </p:sp>
        </p:grpSp>
        <p:sp>
          <p:nvSpPr>
            <p:cNvPr id="75" name="TextBox 74">
              <a:extLst>
                <a:ext uri="{FF2B5EF4-FFF2-40B4-BE49-F238E27FC236}">
                  <a16:creationId xmlns:a16="http://schemas.microsoft.com/office/drawing/2014/main" id="{737F5DDE-3CBB-477B-81A6-665A9A744687}"/>
                </a:ext>
              </a:extLst>
            </p:cNvPr>
            <p:cNvSpPr txBox="1"/>
            <p:nvPr/>
          </p:nvSpPr>
          <p:spPr>
            <a:xfrm>
              <a:off x="9696659" y="1487156"/>
              <a:ext cx="592853" cy="369332"/>
            </a:xfrm>
            <a:prstGeom prst="rect">
              <a:avLst/>
            </a:prstGeom>
            <a:noFill/>
          </p:spPr>
          <p:txBody>
            <a:bodyPr wrap="square" rtlCol="0">
              <a:spAutoFit/>
            </a:bodyPr>
            <a:lstStyle/>
            <a:p>
              <a:r>
                <a:rPr lang="en-US" dirty="0">
                  <a:latin typeface="Cooper Black" panose="0208090404030B020404" pitchFamily="18" charset="0"/>
                </a:rPr>
                <a:t>04</a:t>
              </a:r>
            </a:p>
          </p:txBody>
        </p:sp>
        <p:sp>
          <p:nvSpPr>
            <p:cNvPr id="76" name="TextBox 75">
              <a:extLst>
                <a:ext uri="{FF2B5EF4-FFF2-40B4-BE49-F238E27FC236}">
                  <a16:creationId xmlns:a16="http://schemas.microsoft.com/office/drawing/2014/main" id="{ADDDF119-FDA6-BA60-3B70-731F0077D78C}"/>
                </a:ext>
              </a:extLst>
            </p:cNvPr>
            <p:cNvSpPr txBox="1"/>
            <p:nvPr/>
          </p:nvSpPr>
          <p:spPr>
            <a:xfrm>
              <a:off x="7359711" y="1488234"/>
              <a:ext cx="1954121" cy="705065"/>
            </a:xfrm>
            <a:prstGeom prst="rect">
              <a:avLst/>
            </a:prstGeom>
            <a:noFill/>
          </p:spPr>
          <p:txBody>
            <a:bodyPr wrap="square" rtlCol="0">
              <a:spAutoFit/>
            </a:bodyPr>
            <a:lstStyle/>
            <a:p>
              <a:pPr algn="ctr">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التنوع الثقافي والجغرافي</a:t>
              </a:r>
              <a:endParaRPr lang="en-US" b="1" dirty="0">
                <a:latin typeface="Times New Roman" panose="02020603050405020304" pitchFamily="18" charset="0"/>
                <a:ea typeface="Calibri" panose="020F0502020204030204" pitchFamily="34" charset="0"/>
                <a:cs typeface="Adobe Arabic" panose="02040503050201020203" pitchFamily="18" charset="-78"/>
              </a:endParaRPr>
            </a:p>
            <a:p>
              <a:pPr algn="ctr">
                <a:lnSpc>
                  <a:spcPct val="115000"/>
                </a:lnSpc>
              </a:pP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82" name="Group 81">
            <a:extLst>
              <a:ext uri="{FF2B5EF4-FFF2-40B4-BE49-F238E27FC236}">
                <a16:creationId xmlns:a16="http://schemas.microsoft.com/office/drawing/2014/main" id="{B239E276-67A8-03AC-3586-395344D02DCD}"/>
              </a:ext>
            </a:extLst>
          </p:cNvPr>
          <p:cNvGrpSpPr/>
          <p:nvPr/>
        </p:nvGrpSpPr>
        <p:grpSpPr>
          <a:xfrm>
            <a:off x="6470878" y="4713004"/>
            <a:ext cx="3447440" cy="860886"/>
            <a:chOff x="6888666" y="1218361"/>
            <a:chExt cx="3447440" cy="860886"/>
          </a:xfrm>
        </p:grpSpPr>
        <p:grpSp>
          <p:nvGrpSpPr>
            <p:cNvPr id="83" name="Graphic 2">
              <a:extLst>
                <a:ext uri="{FF2B5EF4-FFF2-40B4-BE49-F238E27FC236}">
                  <a16:creationId xmlns:a16="http://schemas.microsoft.com/office/drawing/2014/main" id="{71C3BC2A-BF04-A8A3-C561-02C8DD492AA3}"/>
                </a:ext>
              </a:extLst>
            </p:cNvPr>
            <p:cNvGrpSpPr/>
            <p:nvPr/>
          </p:nvGrpSpPr>
          <p:grpSpPr>
            <a:xfrm flipH="1">
              <a:off x="6888666" y="1218361"/>
              <a:ext cx="3447440" cy="860886"/>
              <a:chOff x="5195887" y="3181350"/>
              <a:chExt cx="1804166" cy="450532"/>
            </a:xfrm>
          </p:grpSpPr>
          <p:sp>
            <p:nvSpPr>
              <p:cNvPr id="86" name="Freeform: Shape 85">
                <a:extLst>
                  <a:ext uri="{FF2B5EF4-FFF2-40B4-BE49-F238E27FC236}">
                    <a16:creationId xmlns:a16="http://schemas.microsoft.com/office/drawing/2014/main" id="{793ABFC4-5312-6FD1-6302-84F36A80B235}"/>
                  </a:ext>
                </a:extLst>
              </p:cNvPr>
              <p:cNvSpPr/>
              <p:nvPr/>
            </p:nvSpPr>
            <p:spPr>
              <a:xfrm>
                <a:off x="5520757" y="3254512"/>
                <a:ext cx="1350264" cy="334613"/>
              </a:xfrm>
              <a:custGeom>
                <a:avLst/>
                <a:gdLst>
                  <a:gd name="connsiteX0" fmla="*/ 0 w 1350264"/>
                  <a:gd name="connsiteY0" fmla="*/ 0 h 334613"/>
                  <a:gd name="connsiteX1" fmla="*/ 1350264 w 1350264"/>
                  <a:gd name="connsiteY1" fmla="*/ 0 h 334613"/>
                  <a:gd name="connsiteX2" fmla="*/ 1350264 w 1350264"/>
                  <a:gd name="connsiteY2" fmla="*/ 181070 h 334613"/>
                  <a:gd name="connsiteX3" fmla="*/ 1196721 w 1350264"/>
                  <a:gd name="connsiteY3" fmla="*/ 334613 h 334613"/>
                  <a:gd name="connsiteX4" fmla="*/ 0 w 1350264"/>
                  <a:gd name="connsiteY4" fmla="*/ 334613 h 334613"/>
                  <a:gd name="connsiteX5" fmla="*/ 0 w 1350264"/>
                  <a:gd name="connsiteY5" fmla="*/ 0 h 334613"/>
                  <a:gd name="connsiteX6" fmla="*/ 0 w 1350264"/>
                  <a:gd name="connsiteY6" fmla="*/ 0 h 334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50264" h="334613">
                    <a:moveTo>
                      <a:pt x="0" y="0"/>
                    </a:moveTo>
                    <a:lnTo>
                      <a:pt x="1350264" y="0"/>
                    </a:lnTo>
                    <a:lnTo>
                      <a:pt x="1350264" y="181070"/>
                    </a:lnTo>
                    <a:cubicBezTo>
                      <a:pt x="1350264" y="265843"/>
                      <a:pt x="1281494" y="334613"/>
                      <a:pt x="1196721" y="334613"/>
                    </a:cubicBezTo>
                    <a:lnTo>
                      <a:pt x="0" y="334613"/>
                    </a:lnTo>
                    <a:lnTo>
                      <a:pt x="0" y="0"/>
                    </a:lnTo>
                    <a:lnTo>
                      <a:pt x="0" y="0"/>
                    </a:lnTo>
                    <a:close/>
                  </a:path>
                </a:pathLst>
              </a:custGeom>
              <a:solidFill>
                <a:srgbClr val="FFFFFF"/>
              </a:solidFill>
              <a:ln w="9525" cap="flat">
                <a:solidFill>
                  <a:schemeClr val="tx1"/>
                </a:solidFill>
                <a:prstDash val="solid"/>
                <a:miter/>
              </a:ln>
            </p:spPr>
            <p:txBody>
              <a:bodyPr rtlCol="0" anchor="ctr"/>
              <a:lstStyle/>
              <a:p>
                <a:endParaRPr lang="en-US"/>
              </a:p>
            </p:txBody>
          </p:sp>
          <p:sp>
            <p:nvSpPr>
              <p:cNvPr id="87" name="Freeform: Shape 86">
                <a:extLst>
                  <a:ext uri="{FF2B5EF4-FFF2-40B4-BE49-F238E27FC236}">
                    <a16:creationId xmlns:a16="http://schemas.microsoft.com/office/drawing/2014/main" id="{9D6F28B4-3557-A452-943B-9406F80EB95F}"/>
                  </a:ext>
                </a:extLst>
              </p:cNvPr>
              <p:cNvSpPr/>
              <p:nvPr/>
            </p:nvSpPr>
            <p:spPr>
              <a:xfrm>
                <a:off x="5195887" y="3181350"/>
                <a:ext cx="1401154" cy="450532"/>
              </a:xfrm>
              <a:custGeom>
                <a:avLst/>
                <a:gdLst>
                  <a:gd name="connsiteX0" fmla="*/ 1339215 w 1401154"/>
                  <a:gd name="connsiteY0" fmla="*/ 0 h 450532"/>
                  <a:gd name="connsiteX1" fmla="*/ 225266 w 1401154"/>
                  <a:gd name="connsiteY1" fmla="*/ 0 h 450532"/>
                  <a:gd name="connsiteX2" fmla="*/ 0 w 1401154"/>
                  <a:gd name="connsiteY2" fmla="*/ 225266 h 450532"/>
                  <a:gd name="connsiteX3" fmla="*/ 0 w 1401154"/>
                  <a:gd name="connsiteY3" fmla="*/ 225266 h 450532"/>
                  <a:gd name="connsiteX4" fmla="*/ 225266 w 1401154"/>
                  <a:gd name="connsiteY4" fmla="*/ 450533 h 450532"/>
                  <a:gd name="connsiteX5" fmla="*/ 225266 w 1401154"/>
                  <a:gd name="connsiteY5" fmla="*/ 450533 h 450532"/>
                  <a:gd name="connsiteX6" fmla="*/ 450533 w 1401154"/>
                  <a:gd name="connsiteY6" fmla="*/ 225266 h 450532"/>
                  <a:gd name="connsiteX7" fmla="*/ 450533 w 1401154"/>
                  <a:gd name="connsiteY7" fmla="*/ 177546 h 450532"/>
                  <a:gd name="connsiteX8" fmla="*/ 508445 w 1401154"/>
                  <a:gd name="connsiteY8" fmla="*/ 119634 h 450532"/>
                  <a:gd name="connsiteX9" fmla="*/ 1341311 w 1401154"/>
                  <a:gd name="connsiteY9" fmla="*/ 119634 h 450532"/>
                  <a:gd name="connsiteX10" fmla="*/ 1401032 w 1401154"/>
                  <a:gd name="connsiteY10" fmla="*/ 55817 h 450532"/>
                  <a:gd name="connsiteX11" fmla="*/ 1339215 w 1401154"/>
                  <a:gd name="connsiteY11" fmla="*/ 0 h 4505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01154" h="450532">
                    <a:moveTo>
                      <a:pt x="1339215" y="0"/>
                    </a:moveTo>
                    <a:lnTo>
                      <a:pt x="225266" y="0"/>
                    </a:lnTo>
                    <a:cubicBezTo>
                      <a:pt x="100870" y="0"/>
                      <a:pt x="0" y="100870"/>
                      <a:pt x="0" y="225266"/>
                    </a:cubicBezTo>
                    <a:lnTo>
                      <a:pt x="0" y="225266"/>
                    </a:lnTo>
                    <a:cubicBezTo>
                      <a:pt x="0" y="349663"/>
                      <a:pt x="100870" y="450533"/>
                      <a:pt x="225266" y="450533"/>
                    </a:cubicBezTo>
                    <a:lnTo>
                      <a:pt x="225266" y="450533"/>
                    </a:lnTo>
                    <a:cubicBezTo>
                      <a:pt x="349663" y="450533"/>
                      <a:pt x="450533" y="349663"/>
                      <a:pt x="450533" y="225266"/>
                    </a:cubicBezTo>
                    <a:lnTo>
                      <a:pt x="450533" y="177546"/>
                    </a:lnTo>
                    <a:cubicBezTo>
                      <a:pt x="450533" y="145542"/>
                      <a:pt x="476441" y="119634"/>
                      <a:pt x="508445" y="119634"/>
                    </a:cubicBezTo>
                    <a:lnTo>
                      <a:pt x="1341311" y="119634"/>
                    </a:lnTo>
                    <a:cubicBezTo>
                      <a:pt x="1375696" y="119634"/>
                      <a:pt x="1403223" y="90678"/>
                      <a:pt x="1401032" y="55817"/>
                    </a:cubicBezTo>
                    <a:cubicBezTo>
                      <a:pt x="1398937" y="24098"/>
                      <a:pt x="1371124" y="0"/>
                      <a:pt x="1339215" y="0"/>
                    </a:cubicBezTo>
                    <a:close/>
                  </a:path>
                </a:pathLst>
              </a:custGeom>
              <a:solidFill>
                <a:srgbClr val="3D8E92"/>
              </a:solidFill>
              <a:ln w="9525" cap="flat">
                <a:noFill/>
                <a:prstDash val="solid"/>
                <a:miter/>
              </a:ln>
            </p:spPr>
            <p:txBody>
              <a:bodyPr rtlCol="0" anchor="ctr"/>
              <a:lstStyle/>
              <a:p>
                <a:endParaRPr lang="en-US" dirty="0"/>
              </a:p>
            </p:txBody>
          </p:sp>
          <p:sp>
            <p:nvSpPr>
              <p:cNvPr id="88" name="Freeform: Shape 87">
                <a:extLst>
                  <a:ext uri="{FF2B5EF4-FFF2-40B4-BE49-F238E27FC236}">
                    <a16:creationId xmlns:a16="http://schemas.microsoft.com/office/drawing/2014/main" id="{B9203C50-6B98-242D-E084-DCB740B7A0C0}"/>
                  </a:ext>
                </a:extLst>
              </p:cNvPr>
              <p:cNvSpPr/>
              <p:nvPr/>
            </p:nvSpPr>
            <p:spPr>
              <a:xfrm>
                <a:off x="6871021" y="3181350"/>
                <a:ext cx="129032" cy="119729"/>
              </a:xfrm>
              <a:custGeom>
                <a:avLst/>
                <a:gdLst>
                  <a:gd name="connsiteX0" fmla="*/ 69274 w 129032"/>
                  <a:gd name="connsiteY0" fmla="*/ 119729 h 119729"/>
                  <a:gd name="connsiteX1" fmla="*/ 59844 w 129032"/>
                  <a:gd name="connsiteY1" fmla="*/ 119729 h 119729"/>
                  <a:gd name="connsiteX2" fmla="*/ 122 w 129032"/>
                  <a:gd name="connsiteY2" fmla="*/ 55912 h 119729"/>
                  <a:gd name="connsiteX3" fmla="*/ 61844 w 129032"/>
                  <a:gd name="connsiteY3" fmla="*/ 0 h 119729"/>
                  <a:gd name="connsiteX4" fmla="*/ 67178 w 129032"/>
                  <a:gd name="connsiteY4" fmla="*/ 0 h 119729"/>
                  <a:gd name="connsiteX5" fmla="*/ 128900 w 129032"/>
                  <a:gd name="connsiteY5" fmla="*/ 55912 h 119729"/>
                  <a:gd name="connsiteX6" fmla="*/ 69179 w 129032"/>
                  <a:gd name="connsiteY6" fmla="*/ 119729 h 1197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9032" h="119729">
                    <a:moveTo>
                      <a:pt x="69274" y="119729"/>
                    </a:moveTo>
                    <a:lnTo>
                      <a:pt x="59844" y="119729"/>
                    </a:lnTo>
                    <a:cubicBezTo>
                      <a:pt x="25459" y="119729"/>
                      <a:pt x="-2069" y="90773"/>
                      <a:pt x="122" y="55912"/>
                    </a:cubicBezTo>
                    <a:cubicBezTo>
                      <a:pt x="2218" y="24003"/>
                      <a:pt x="30031" y="0"/>
                      <a:pt x="61844" y="0"/>
                    </a:cubicBezTo>
                    <a:lnTo>
                      <a:pt x="67178" y="0"/>
                    </a:lnTo>
                    <a:cubicBezTo>
                      <a:pt x="99087" y="0"/>
                      <a:pt x="126900" y="24003"/>
                      <a:pt x="128900" y="55912"/>
                    </a:cubicBezTo>
                    <a:cubicBezTo>
                      <a:pt x="131186" y="90773"/>
                      <a:pt x="103564" y="119729"/>
                      <a:pt x="69179" y="119729"/>
                    </a:cubicBezTo>
                    <a:close/>
                  </a:path>
                </a:pathLst>
              </a:custGeom>
              <a:solidFill>
                <a:srgbClr val="3D8E92"/>
              </a:solidFill>
              <a:ln w="9525" cap="flat">
                <a:noFill/>
                <a:prstDash val="solid"/>
                <a:miter/>
              </a:ln>
            </p:spPr>
            <p:txBody>
              <a:bodyPr rtlCol="0" anchor="ctr"/>
              <a:lstStyle/>
              <a:p>
                <a:endParaRPr lang="en-US"/>
              </a:p>
            </p:txBody>
          </p:sp>
          <p:sp>
            <p:nvSpPr>
              <p:cNvPr id="89" name="Freeform: Shape 88">
                <a:extLst>
                  <a:ext uri="{FF2B5EF4-FFF2-40B4-BE49-F238E27FC236}">
                    <a16:creationId xmlns:a16="http://schemas.microsoft.com/office/drawing/2014/main" id="{7FDEAE6E-A7E9-3EC8-BCB9-1FABBF3C1EEE}"/>
                  </a:ext>
                </a:extLst>
              </p:cNvPr>
              <p:cNvSpPr/>
              <p:nvPr/>
            </p:nvSpPr>
            <p:spPr>
              <a:xfrm>
                <a:off x="6641564" y="3181350"/>
                <a:ext cx="186849" cy="119729"/>
              </a:xfrm>
              <a:custGeom>
                <a:avLst/>
                <a:gdLst>
                  <a:gd name="connsiteX0" fmla="*/ 127091 w 186849"/>
                  <a:gd name="connsiteY0" fmla="*/ 119729 h 119729"/>
                  <a:gd name="connsiteX1" fmla="*/ 59844 w 186849"/>
                  <a:gd name="connsiteY1" fmla="*/ 119729 h 119729"/>
                  <a:gd name="connsiteX2" fmla="*/ 122 w 186849"/>
                  <a:gd name="connsiteY2" fmla="*/ 55912 h 119729"/>
                  <a:gd name="connsiteX3" fmla="*/ 61844 w 186849"/>
                  <a:gd name="connsiteY3" fmla="*/ 0 h 119729"/>
                  <a:gd name="connsiteX4" fmla="*/ 124995 w 186849"/>
                  <a:gd name="connsiteY4" fmla="*/ 0 h 119729"/>
                  <a:gd name="connsiteX5" fmla="*/ 186717 w 186849"/>
                  <a:gd name="connsiteY5" fmla="*/ 55912 h 119729"/>
                  <a:gd name="connsiteX6" fmla="*/ 126995 w 186849"/>
                  <a:gd name="connsiteY6" fmla="*/ 119729 h 1197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6849" h="119729">
                    <a:moveTo>
                      <a:pt x="127091" y="119729"/>
                    </a:moveTo>
                    <a:lnTo>
                      <a:pt x="59844" y="119729"/>
                    </a:lnTo>
                    <a:cubicBezTo>
                      <a:pt x="25459" y="119729"/>
                      <a:pt x="-2068" y="90773"/>
                      <a:pt x="122" y="55912"/>
                    </a:cubicBezTo>
                    <a:cubicBezTo>
                      <a:pt x="2218" y="24003"/>
                      <a:pt x="30031" y="0"/>
                      <a:pt x="61844" y="0"/>
                    </a:cubicBezTo>
                    <a:lnTo>
                      <a:pt x="124995" y="0"/>
                    </a:lnTo>
                    <a:cubicBezTo>
                      <a:pt x="156904" y="0"/>
                      <a:pt x="184717" y="24003"/>
                      <a:pt x="186717" y="55912"/>
                    </a:cubicBezTo>
                    <a:cubicBezTo>
                      <a:pt x="189003" y="90773"/>
                      <a:pt x="161381" y="119729"/>
                      <a:pt x="126995" y="119729"/>
                    </a:cubicBezTo>
                    <a:close/>
                  </a:path>
                </a:pathLst>
              </a:custGeom>
              <a:solidFill>
                <a:srgbClr val="3D8E92"/>
              </a:solidFill>
              <a:ln w="9525" cap="flat">
                <a:noFill/>
                <a:prstDash val="solid"/>
                <a:miter/>
              </a:ln>
            </p:spPr>
            <p:txBody>
              <a:bodyPr rtlCol="0" anchor="ctr"/>
              <a:lstStyle/>
              <a:p>
                <a:endParaRPr lang="en-US"/>
              </a:p>
            </p:txBody>
          </p:sp>
          <p:sp>
            <p:nvSpPr>
              <p:cNvPr id="90" name="Freeform: Shape 89">
                <a:extLst>
                  <a:ext uri="{FF2B5EF4-FFF2-40B4-BE49-F238E27FC236}">
                    <a16:creationId xmlns:a16="http://schemas.microsoft.com/office/drawing/2014/main" id="{E749DBBD-6870-BC3F-EA67-D72B85F39CB5}"/>
                  </a:ext>
                </a:extLst>
              </p:cNvPr>
              <p:cNvSpPr/>
              <p:nvPr/>
            </p:nvSpPr>
            <p:spPr>
              <a:xfrm rot="-802202">
                <a:off x="5273952" y="3257204"/>
                <a:ext cx="301180" cy="301180"/>
              </a:xfrm>
              <a:custGeom>
                <a:avLst/>
                <a:gdLst>
                  <a:gd name="connsiteX0" fmla="*/ 301181 w 301180"/>
                  <a:gd name="connsiteY0" fmla="*/ 150590 h 301180"/>
                  <a:gd name="connsiteX1" fmla="*/ 150590 w 301180"/>
                  <a:gd name="connsiteY1" fmla="*/ 301181 h 301180"/>
                  <a:gd name="connsiteX2" fmla="*/ 0 w 301180"/>
                  <a:gd name="connsiteY2" fmla="*/ 150590 h 301180"/>
                  <a:gd name="connsiteX3" fmla="*/ 150590 w 301180"/>
                  <a:gd name="connsiteY3" fmla="*/ 0 h 301180"/>
                  <a:gd name="connsiteX4" fmla="*/ 301181 w 301180"/>
                  <a:gd name="connsiteY4" fmla="*/ 150590 h 3011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1180" h="301180">
                    <a:moveTo>
                      <a:pt x="301181" y="150590"/>
                    </a:moveTo>
                    <a:cubicBezTo>
                      <a:pt x="301181" y="233759"/>
                      <a:pt x="233759" y="301181"/>
                      <a:pt x="150590" y="301181"/>
                    </a:cubicBezTo>
                    <a:cubicBezTo>
                      <a:pt x="67422" y="301181"/>
                      <a:pt x="0" y="233759"/>
                      <a:pt x="0" y="150590"/>
                    </a:cubicBezTo>
                    <a:cubicBezTo>
                      <a:pt x="0" y="67422"/>
                      <a:pt x="67422" y="0"/>
                      <a:pt x="150590" y="0"/>
                    </a:cubicBezTo>
                    <a:cubicBezTo>
                      <a:pt x="233759" y="0"/>
                      <a:pt x="301181" y="67422"/>
                      <a:pt x="301181" y="150590"/>
                    </a:cubicBezTo>
                    <a:close/>
                  </a:path>
                </a:pathLst>
              </a:custGeom>
              <a:solidFill>
                <a:srgbClr val="FFFFFF"/>
              </a:solidFill>
              <a:ln w="9525" cap="flat">
                <a:noFill/>
                <a:prstDash val="solid"/>
                <a:miter/>
              </a:ln>
            </p:spPr>
            <p:txBody>
              <a:bodyPr rtlCol="0" anchor="ctr"/>
              <a:lstStyle/>
              <a:p>
                <a:endParaRPr lang="en-US"/>
              </a:p>
            </p:txBody>
          </p:sp>
        </p:grpSp>
        <p:sp>
          <p:nvSpPr>
            <p:cNvPr id="84" name="TextBox 83">
              <a:extLst>
                <a:ext uri="{FF2B5EF4-FFF2-40B4-BE49-F238E27FC236}">
                  <a16:creationId xmlns:a16="http://schemas.microsoft.com/office/drawing/2014/main" id="{4DE98EC2-5D88-9812-64B9-835D78CDA5E3}"/>
                </a:ext>
              </a:extLst>
            </p:cNvPr>
            <p:cNvSpPr txBox="1"/>
            <p:nvPr/>
          </p:nvSpPr>
          <p:spPr>
            <a:xfrm>
              <a:off x="9696659" y="1487156"/>
              <a:ext cx="592853" cy="369332"/>
            </a:xfrm>
            <a:prstGeom prst="rect">
              <a:avLst/>
            </a:prstGeom>
            <a:noFill/>
          </p:spPr>
          <p:txBody>
            <a:bodyPr wrap="square" rtlCol="0">
              <a:spAutoFit/>
            </a:bodyPr>
            <a:lstStyle/>
            <a:p>
              <a:r>
                <a:rPr lang="en-US" dirty="0">
                  <a:latin typeface="Cooper Black" panose="0208090404030B020404" pitchFamily="18" charset="0"/>
                </a:rPr>
                <a:t>05</a:t>
              </a:r>
            </a:p>
          </p:txBody>
        </p:sp>
        <p:sp>
          <p:nvSpPr>
            <p:cNvPr id="85" name="TextBox 84">
              <a:extLst>
                <a:ext uri="{FF2B5EF4-FFF2-40B4-BE49-F238E27FC236}">
                  <a16:creationId xmlns:a16="http://schemas.microsoft.com/office/drawing/2014/main" id="{1A9BED54-17FE-F4CA-AE95-E2856E05418C}"/>
                </a:ext>
              </a:extLst>
            </p:cNvPr>
            <p:cNvSpPr txBox="1"/>
            <p:nvPr/>
          </p:nvSpPr>
          <p:spPr>
            <a:xfrm>
              <a:off x="7190483" y="1488234"/>
              <a:ext cx="2146390" cy="400494"/>
            </a:xfrm>
            <a:prstGeom prst="rect">
              <a:avLst/>
            </a:prstGeom>
            <a:noFill/>
          </p:spPr>
          <p:txBody>
            <a:bodyPr wrap="square" rtlCol="0">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ضغط المواعيد النهائية والتكاليف</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91" name="Group 90">
            <a:extLst>
              <a:ext uri="{FF2B5EF4-FFF2-40B4-BE49-F238E27FC236}">
                <a16:creationId xmlns:a16="http://schemas.microsoft.com/office/drawing/2014/main" id="{7D5D469E-041B-B190-145F-BC59C48F786E}"/>
              </a:ext>
            </a:extLst>
          </p:cNvPr>
          <p:cNvGrpSpPr/>
          <p:nvPr/>
        </p:nvGrpSpPr>
        <p:grpSpPr>
          <a:xfrm>
            <a:off x="2698136" y="4650483"/>
            <a:ext cx="3447440" cy="860886"/>
            <a:chOff x="6888666" y="1218361"/>
            <a:chExt cx="3447440" cy="860886"/>
          </a:xfrm>
        </p:grpSpPr>
        <p:grpSp>
          <p:nvGrpSpPr>
            <p:cNvPr id="92" name="Graphic 2">
              <a:extLst>
                <a:ext uri="{FF2B5EF4-FFF2-40B4-BE49-F238E27FC236}">
                  <a16:creationId xmlns:a16="http://schemas.microsoft.com/office/drawing/2014/main" id="{48B9379D-A503-5D97-1BD0-98EEE74110B3}"/>
                </a:ext>
              </a:extLst>
            </p:cNvPr>
            <p:cNvGrpSpPr/>
            <p:nvPr/>
          </p:nvGrpSpPr>
          <p:grpSpPr>
            <a:xfrm flipH="1">
              <a:off x="6888666" y="1218361"/>
              <a:ext cx="3447440" cy="860886"/>
              <a:chOff x="5195887" y="3181350"/>
              <a:chExt cx="1804166" cy="450532"/>
            </a:xfrm>
          </p:grpSpPr>
          <p:sp>
            <p:nvSpPr>
              <p:cNvPr id="95" name="Freeform: Shape 94">
                <a:extLst>
                  <a:ext uri="{FF2B5EF4-FFF2-40B4-BE49-F238E27FC236}">
                    <a16:creationId xmlns:a16="http://schemas.microsoft.com/office/drawing/2014/main" id="{66D45E3C-7D12-AD81-B061-774C7DF2670E}"/>
                  </a:ext>
                </a:extLst>
              </p:cNvPr>
              <p:cNvSpPr/>
              <p:nvPr/>
            </p:nvSpPr>
            <p:spPr>
              <a:xfrm>
                <a:off x="5520757" y="3254512"/>
                <a:ext cx="1350264" cy="334613"/>
              </a:xfrm>
              <a:custGeom>
                <a:avLst/>
                <a:gdLst>
                  <a:gd name="connsiteX0" fmla="*/ 0 w 1350264"/>
                  <a:gd name="connsiteY0" fmla="*/ 0 h 334613"/>
                  <a:gd name="connsiteX1" fmla="*/ 1350264 w 1350264"/>
                  <a:gd name="connsiteY1" fmla="*/ 0 h 334613"/>
                  <a:gd name="connsiteX2" fmla="*/ 1350264 w 1350264"/>
                  <a:gd name="connsiteY2" fmla="*/ 181070 h 334613"/>
                  <a:gd name="connsiteX3" fmla="*/ 1196721 w 1350264"/>
                  <a:gd name="connsiteY3" fmla="*/ 334613 h 334613"/>
                  <a:gd name="connsiteX4" fmla="*/ 0 w 1350264"/>
                  <a:gd name="connsiteY4" fmla="*/ 334613 h 334613"/>
                  <a:gd name="connsiteX5" fmla="*/ 0 w 1350264"/>
                  <a:gd name="connsiteY5" fmla="*/ 0 h 334613"/>
                  <a:gd name="connsiteX6" fmla="*/ 0 w 1350264"/>
                  <a:gd name="connsiteY6" fmla="*/ 0 h 334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50264" h="334613">
                    <a:moveTo>
                      <a:pt x="0" y="0"/>
                    </a:moveTo>
                    <a:lnTo>
                      <a:pt x="1350264" y="0"/>
                    </a:lnTo>
                    <a:lnTo>
                      <a:pt x="1350264" y="181070"/>
                    </a:lnTo>
                    <a:cubicBezTo>
                      <a:pt x="1350264" y="265843"/>
                      <a:pt x="1281494" y="334613"/>
                      <a:pt x="1196721" y="334613"/>
                    </a:cubicBezTo>
                    <a:lnTo>
                      <a:pt x="0" y="334613"/>
                    </a:lnTo>
                    <a:lnTo>
                      <a:pt x="0" y="0"/>
                    </a:lnTo>
                    <a:lnTo>
                      <a:pt x="0" y="0"/>
                    </a:lnTo>
                    <a:close/>
                  </a:path>
                </a:pathLst>
              </a:custGeom>
              <a:solidFill>
                <a:srgbClr val="FFFFFF"/>
              </a:solidFill>
              <a:ln w="9525" cap="flat">
                <a:solidFill>
                  <a:schemeClr val="tx1"/>
                </a:solidFill>
                <a:prstDash val="solid"/>
                <a:miter/>
              </a:ln>
            </p:spPr>
            <p:txBody>
              <a:bodyPr rtlCol="0" anchor="ctr"/>
              <a:lstStyle/>
              <a:p>
                <a:endParaRPr lang="en-US"/>
              </a:p>
            </p:txBody>
          </p:sp>
          <p:sp>
            <p:nvSpPr>
              <p:cNvPr id="96" name="Freeform: Shape 95">
                <a:extLst>
                  <a:ext uri="{FF2B5EF4-FFF2-40B4-BE49-F238E27FC236}">
                    <a16:creationId xmlns:a16="http://schemas.microsoft.com/office/drawing/2014/main" id="{96935E09-BF7A-FF31-4E5D-C2871EFB0C86}"/>
                  </a:ext>
                </a:extLst>
              </p:cNvPr>
              <p:cNvSpPr/>
              <p:nvPr/>
            </p:nvSpPr>
            <p:spPr>
              <a:xfrm>
                <a:off x="5195887" y="3181350"/>
                <a:ext cx="1401154" cy="450532"/>
              </a:xfrm>
              <a:custGeom>
                <a:avLst/>
                <a:gdLst>
                  <a:gd name="connsiteX0" fmla="*/ 1339215 w 1401154"/>
                  <a:gd name="connsiteY0" fmla="*/ 0 h 450532"/>
                  <a:gd name="connsiteX1" fmla="*/ 225266 w 1401154"/>
                  <a:gd name="connsiteY1" fmla="*/ 0 h 450532"/>
                  <a:gd name="connsiteX2" fmla="*/ 0 w 1401154"/>
                  <a:gd name="connsiteY2" fmla="*/ 225266 h 450532"/>
                  <a:gd name="connsiteX3" fmla="*/ 0 w 1401154"/>
                  <a:gd name="connsiteY3" fmla="*/ 225266 h 450532"/>
                  <a:gd name="connsiteX4" fmla="*/ 225266 w 1401154"/>
                  <a:gd name="connsiteY4" fmla="*/ 450533 h 450532"/>
                  <a:gd name="connsiteX5" fmla="*/ 225266 w 1401154"/>
                  <a:gd name="connsiteY5" fmla="*/ 450533 h 450532"/>
                  <a:gd name="connsiteX6" fmla="*/ 450533 w 1401154"/>
                  <a:gd name="connsiteY6" fmla="*/ 225266 h 450532"/>
                  <a:gd name="connsiteX7" fmla="*/ 450533 w 1401154"/>
                  <a:gd name="connsiteY7" fmla="*/ 177546 h 450532"/>
                  <a:gd name="connsiteX8" fmla="*/ 508445 w 1401154"/>
                  <a:gd name="connsiteY8" fmla="*/ 119634 h 450532"/>
                  <a:gd name="connsiteX9" fmla="*/ 1341311 w 1401154"/>
                  <a:gd name="connsiteY9" fmla="*/ 119634 h 450532"/>
                  <a:gd name="connsiteX10" fmla="*/ 1401032 w 1401154"/>
                  <a:gd name="connsiteY10" fmla="*/ 55817 h 450532"/>
                  <a:gd name="connsiteX11" fmla="*/ 1339215 w 1401154"/>
                  <a:gd name="connsiteY11" fmla="*/ 0 h 4505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01154" h="450532">
                    <a:moveTo>
                      <a:pt x="1339215" y="0"/>
                    </a:moveTo>
                    <a:lnTo>
                      <a:pt x="225266" y="0"/>
                    </a:lnTo>
                    <a:cubicBezTo>
                      <a:pt x="100870" y="0"/>
                      <a:pt x="0" y="100870"/>
                      <a:pt x="0" y="225266"/>
                    </a:cubicBezTo>
                    <a:lnTo>
                      <a:pt x="0" y="225266"/>
                    </a:lnTo>
                    <a:cubicBezTo>
                      <a:pt x="0" y="349663"/>
                      <a:pt x="100870" y="450533"/>
                      <a:pt x="225266" y="450533"/>
                    </a:cubicBezTo>
                    <a:lnTo>
                      <a:pt x="225266" y="450533"/>
                    </a:lnTo>
                    <a:cubicBezTo>
                      <a:pt x="349663" y="450533"/>
                      <a:pt x="450533" y="349663"/>
                      <a:pt x="450533" y="225266"/>
                    </a:cubicBezTo>
                    <a:lnTo>
                      <a:pt x="450533" y="177546"/>
                    </a:lnTo>
                    <a:cubicBezTo>
                      <a:pt x="450533" y="145542"/>
                      <a:pt x="476441" y="119634"/>
                      <a:pt x="508445" y="119634"/>
                    </a:cubicBezTo>
                    <a:lnTo>
                      <a:pt x="1341311" y="119634"/>
                    </a:lnTo>
                    <a:cubicBezTo>
                      <a:pt x="1375696" y="119634"/>
                      <a:pt x="1403223" y="90678"/>
                      <a:pt x="1401032" y="55817"/>
                    </a:cubicBezTo>
                    <a:cubicBezTo>
                      <a:pt x="1398937" y="24098"/>
                      <a:pt x="1371124" y="0"/>
                      <a:pt x="1339215" y="0"/>
                    </a:cubicBezTo>
                    <a:close/>
                  </a:path>
                </a:pathLst>
              </a:custGeom>
              <a:solidFill>
                <a:srgbClr val="9ACCCE"/>
              </a:solidFill>
              <a:ln w="9525" cap="flat">
                <a:noFill/>
                <a:prstDash val="solid"/>
                <a:miter/>
              </a:ln>
            </p:spPr>
            <p:txBody>
              <a:bodyPr rtlCol="0" anchor="ctr"/>
              <a:lstStyle/>
              <a:p>
                <a:endParaRPr lang="en-US"/>
              </a:p>
            </p:txBody>
          </p:sp>
          <p:sp>
            <p:nvSpPr>
              <p:cNvPr id="97" name="Freeform: Shape 96">
                <a:extLst>
                  <a:ext uri="{FF2B5EF4-FFF2-40B4-BE49-F238E27FC236}">
                    <a16:creationId xmlns:a16="http://schemas.microsoft.com/office/drawing/2014/main" id="{21A2C6B0-42D5-4B96-01DA-A9AD1E1A2139}"/>
                  </a:ext>
                </a:extLst>
              </p:cNvPr>
              <p:cNvSpPr/>
              <p:nvPr/>
            </p:nvSpPr>
            <p:spPr>
              <a:xfrm>
                <a:off x="6871021" y="3181350"/>
                <a:ext cx="129032" cy="119729"/>
              </a:xfrm>
              <a:custGeom>
                <a:avLst/>
                <a:gdLst>
                  <a:gd name="connsiteX0" fmla="*/ 69274 w 129032"/>
                  <a:gd name="connsiteY0" fmla="*/ 119729 h 119729"/>
                  <a:gd name="connsiteX1" fmla="*/ 59844 w 129032"/>
                  <a:gd name="connsiteY1" fmla="*/ 119729 h 119729"/>
                  <a:gd name="connsiteX2" fmla="*/ 122 w 129032"/>
                  <a:gd name="connsiteY2" fmla="*/ 55912 h 119729"/>
                  <a:gd name="connsiteX3" fmla="*/ 61844 w 129032"/>
                  <a:gd name="connsiteY3" fmla="*/ 0 h 119729"/>
                  <a:gd name="connsiteX4" fmla="*/ 67178 w 129032"/>
                  <a:gd name="connsiteY4" fmla="*/ 0 h 119729"/>
                  <a:gd name="connsiteX5" fmla="*/ 128900 w 129032"/>
                  <a:gd name="connsiteY5" fmla="*/ 55912 h 119729"/>
                  <a:gd name="connsiteX6" fmla="*/ 69179 w 129032"/>
                  <a:gd name="connsiteY6" fmla="*/ 119729 h 1197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9032" h="119729">
                    <a:moveTo>
                      <a:pt x="69274" y="119729"/>
                    </a:moveTo>
                    <a:lnTo>
                      <a:pt x="59844" y="119729"/>
                    </a:lnTo>
                    <a:cubicBezTo>
                      <a:pt x="25459" y="119729"/>
                      <a:pt x="-2069" y="90773"/>
                      <a:pt x="122" y="55912"/>
                    </a:cubicBezTo>
                    <a:cubicBezTo>
                      <a:pt x="2218" y="24003"/>
                      <a:pt x="30031" y="0"/>
                      <a:pt x="61844" y="0"/>
                    </a:cubicBezTo>
                    <a:lnTo>
                      <a:pt x="67178" y="0"/>
                    </a:lnTo>
                    <a:cubicBezTo>
                      <a:pt x="99087" y="0"/>
                      <a:pt x="126900" y="24003"/>
                      <a:pt x="128900" y="55912"/>
                    </a:cubicBezTo>
                    <a:cubicBezTo>
                      <a:pt x="131186" y="90773"/>
                      <a:pt x="103564" y="119729"/>
                      <a:pt x="69179" y="119729"/>
                    </a:cubicBezTo>
                    <a:close/>
                  </a:path>
                </a:pathLst>
              </a:custGeom>
              <a:solidFill>
                <a:srgbClr val="9ACCCE"/>
              </a:solidFill>
              <a:ln w="9525" cap="flat">
                <a:noFill/>
                <a:prstDash val="solid"/>
                <a:miter/>
              </a:ln>
            </p:spPr>
            <p:txBody>
              <a:bodyPr rtlCol="0" anchor="ctr"/>
              <a:lstStyle/>
              <a:p>
                <a:endParaRPr lang="en-US"/>
              </a:p>
            </p:txBody>
          </p:sp>
          <p:sp>
            <p:nvSpPr>
              <p:cNvPr id="98" name="Freeform: Shape 97">
                <a:extLst>
                  <a:ext uri="{FF2B5EF4-FFF2-40B4-BE49-F238E27FC236}">
                    <a16:creationId xmlns:a16="http://schemas.microsoft.com/office/drawing/2014/main" id="{FF78799E-8789-D9E0-3A9B-6DAAFEF08B32}"/>
                  </a:ext>
                </a:extLst>
              </p:cNvPr>
              <p:cNvSpPr/>
              <p:nvPr/>
            </p:nvSpPr>
            <p:spPr>
              <a:xfrm>
                <a:off x="6641564" y="3181350"/>
                <a:ext cx="186849" cy="119729"/>
              </a:xfrm>
              <a:custGeom>
                <a:avLst/>
                <a:gdLst>
                  <a:gd name="connsiteX0" fmla="*/ 127091 w 186849"/>
                  <a:gd name="connsiteY0" fmla="*/ 119729 h 119729"/>
                  <a:gd name="connsiteX1" fmla="*/ 59844 w 186849"/>
                  <a:gd name="connsiteY1" fmla="*/ 119729 h 119729"/>
                  <a:gd name="connsiteX2" fmla="*/ 122 w 186849"/>
                  <a:gd name="connsiteY2" fmla="*/ 55912 h 119729"/>
                  <a:gd name="connsiteX3" fmla="*/ 61844 w 186849"/>
                  <a:gd name="connsiteY3" fmla="*/ 0 h 119729"/>
                  <a:gd name="connsiteX4" fmla="*/ 124995 w 186849"/>
                  <a:gd name="connsiteY4" fmla="*/ 0 h 119729"/>
                  <a:gd name="connsiteX5" fmla="*/ 186717 w 186849"/>
                  <a:gd name="connsiteY5" fmla="*/ 55912 h 119729"/>
                  <a:gd name="connsiteX6" fmla="*/ 126995 w 186849"/>
                  <a:gd name="connsiteY6" fmla="*/ 119729 h 1197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6849" h="119729">
                    <a:moveTo>
                      <a:pt x="127091" y="119729"/>
                    </a:moveTo>
                    <a:lnTo>
                      <a:pt x="59844" y="119729"/>
                    </a:lnTo>
                    <a:cubicBezTo>
                      <a:pt x="25459" y="119729"/>
                      <a:pt x="-2068" y="90773"/>
                      <a:pt x="122" y="55912"/>
                    </a:cubicBezTo>
                    <a:cubicBezTo>
                      <a:pt x="2218" y="24003"/>
                      <a:pt x="30031" y="0"/>
                      <a:pt x="61844" y="0"/>
                    </a:cubicBezTo>
                    <a:lnTo>
                      <a:pt x="124995" y="0"/>
                    </a:lnTo>
                    <a:cubicBezTo>
                      <a:pt x="156904" y="0"/>
                      <a:pt x="184717" y="24003"/>
                      <a:pt x="186717" y="55912"/>
                    </a:cubicBezTo>
                    <a:cubicBezTo>
                      <a:pt x="189003" y="90773"/>
                      <a:pt x="161381" y="119729"/>
                      <a:pt x="126995" y="119729"/>
                    </a:cubicBezTo>
                    <a:close/>
                  </a:path>
                </a:pathLst>
              </a:custGeom>
              <a:solidFill>
                <a:srgbClr val="9ACCCE"/>
              </a:solidFill>
              <a:ln w="9525" cap="flat">
                <a:noFill/>
                <a:prstDash val="solid"/>
                <a:miter/>
              </a:ln>
            </p:spPr>
            <p:txBody>
              <a:bodyPr rtlCol="0" anchor="ctr"/>
              <a:lstStyle/>
              <a:p>
                <a:endParaRPr lang="en-US"/>
              </a:p>
            </p:txBody>
          </p:sp>
          <p:sp>
            <p:nvSpPr>
              <p:cNvPr id="99" name="Freeform: Shape 98">
                <a:extLst>
                  <a:ext uri="{FF2B5EF4-FFF2-40B4-BE49-F238E27FC236}">
                    <a16:creationId xmlns:a16="http://schemas.microsoft.com/office/drawing/2014/main" id="{778A86CD-C3D6-8CE3-0230-D00324C131E9}"/>
                  </a:ext>
                </a:extLst>
              </p:cNvPr>
              <p:cNvSpPr/>
              <p:nvPr/>
            </p:nvSpPr>
            <p:spPr>
              <a:xfrm rot="-802202">
                <a:off x="5273952" y="3257204"/>
                <a:ext cx="301180" cy="301180"/>
              </a:xfrm>
              <a:custGeom>
                <a:avLst/>
                <a:gdLst>
                  <a:gd name="connsiteX0" fmla="*/ 301181 w 301180"/>
                  <a:gd name="connsiteY0" fmla="*/ 150590 h 301180"/>
                  <a:gd name="connsiteX1" fmla="*/ 150590 w 301180"/>
                  <a:gd name="connsiteY1" fmla="*/ 301181 h 301180"/>
                  <a:gd name="connsiteX2" fmla="*/ 0 w 301180"/>
                  <a:gd name="connsiteY2" fmla="*/ 150590 h 301180"/>
                  <a:gd name="connsiteX3" fmla="*/ 150590 w 301180"/>
                  <a:gd name="connsiteY3" fmla="*/ 0 h 301180"/>
                  <a:gd name="connsiteX4" fmla="*/ 301181 w 301180"/>
                  <a:gd name="connsiteY4" fmla="*/ 150590 h 3011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1180" h="301180">
                    <a:moveTo>
                      <a:pt x="301181" y="150590"/>
                    </a:moveTo>
                    <a:cubicBezTo>
                      <a:pt x="301181" y="233759"/>
                      <a:pt x="233759" y="301181"/>
                      <a:pt x="150590" y="301181"/>
                    </a:cubicBezTo>
                    <a:cubicBezTo>
                      <a:pt x="67422" y="301181"/>
                      <a:pt x="0" y="233759"/>
                      <a:pt x="0" y="150590"/>
                    </a:cubicBezTo>
                    <a:cubicBezTo>
                      <a:pt x="0" y="67422"/>
                      <a:pt x="67422" y="0"/>
                      <a:pt x="150590" y="0"/>
                    </a:cubicBezTo>
                    <a:cubicBezTo>
                      <a:pt x="233759" y="0"/>
                      <a:pt x="301181" y="67422"/>
                      <a:pt x="301181" y="150590"/>
                    </a:cubicBezTo>
                    <a:close/>
                  </a:path>
                </a:pathLst>
              </a:custGeom>
              <a:solidFill>
                <a:srgbClr val="FFFFFF"/>
              </a:solidFill>
              <a:ln w="9525" cap="flat">
                <a:noFill/>
                <a:prstDash val="solid"/>
                <a:miter/>
              </a:ln>
            </p:spPr>
            <p:txBody>
              <a:bodyPr rtlCol="0" anchor="ctr"/>
              <a:lstStyle/>
              <a:p>
                <a:endParaRPr lang="en-US"/>
              </a:p>
            </p:txBody>
          </p:sp>
        </p:grpSp>
        <p:sp>
          <p:nvSpPr>
            <p:cNvPr id="93" name="TextBox 92">
              <a:extLst>
                <a:ext uri="{FF2B5EF4-FFF2-40B4-BE49-F238E27FC236}">
                  <a16:creationId xmlns:a16="http://schemas.microsoft.com/office/drawing/2014/main" id="{AB07FF69-5324-2C6C-A97B-6B335DBE09F4}"/>
                </a:ext>
              </a:extLst>
            </p:cNvPr>
            <p:cNvSpPr txBox="1"/>
            <p:nvPr/>
          </p:nvSpPr>
          <p:spPr>
            <a:xfrm>
              <a:off x="9696659" y="1487156"/>
              <a:ext cx="592853" cy="369332"/>
            </a:xfrm>
            <a:prstGeom prst="rect">
              <a:avLst/>
            </a:prstGeom>
            <a:noFill/>
          </p:spPr>
          <p:txBody>
            <a:bodyPr wrap="square" rtlCol="0">
              <a:spAutoFit/>
            </a:bodyPr>
            <a:lstStyle/>
            <a:p>
              <a:r>
                <a:rPr lang="en-US" dirty="0">
                  <a:latin typeface="Cooper Black" panose="0208090404030B020404" pitchFamily="18" charset="0"/>
                </a:rPr>
                <a:t>06</a:t>
              </a:r>
            </a:p>
          </p:txBody>
        </p:sp>
        <p:sp>
          <p:nvSpPr>
            <p:cNvPr id="94" name="TextBox 93">
              <a:extLst>
                <a:ext uri="{FF2B5EF4-FFF2-40B4-BE49-F238E27FC236}">
                  <a16:creationId xmlns:a16="http://schemas.microsoft.com/office/drawing/2014/main" id="{7F52A94F-3C76-67BC-9AF4-68C88715D473}"/>
                </a:ext>
              </a:extLst>
            </p:cNvPr>
            <p:cNvSpPr txBox="1"/>
            <p:nvPr/>
          </p:nvSpPr>
          <p:spPr>
            <a:xfrm>
              <a:off x="7165561" y="1360204"/>
              <a:ext cx="2239578" cy="719043"/>
            </a:xfrm>
            <a:prstGeom prst="rect">
              <a:avLst/>
            </a:prstGeom>
            <a:noFill/>
          </p:spPr>
          <p:txBody>
            <a:bodyPr wrap="square" rtlCol="0">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تحفيز الابتكار مع الحفاظ على الكفاءة</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spTree>
    <p:extLst>
      <p:ext uri="{BB962C8B-B14F-4D97-AF65-F5344CB8AC3E}">
        <p14:creationId xmlns:p14="http://schemas.microsoft.com/office/powerpoint/2010/main" val="26439043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55"/>
                                        </p:tgtEl>
                                        <p:attrNameLst>
                                          <p:attrName>style.visibility</p:attrName>
                                        </p:attrNameLst>
                                      </p:cBhvr>
                                      <p:to>
                                        <p:strVal val="visible"/>
                                      </p:to>
                                    </p:set>
                                    <p:animEffect transition="in" filter="fade">
                                      <p:cBhvr>
                                        <p:cTn id="14" dur="1000"/>
                                        <p:tgtEl>
                                          <p:spTgt spid="55"/>
                                        </p:tgtEl>
                                      </p:cBhvr>
                                    </p:animEffect>
                                    <p:anim calcmode="lin" valueType="num">
                                      <p:cBhvr>
                                        <p:cTn id="15" dur="1000" fill="hold"/>
                                        <p:tgtEl>
                                          <p:spTgt spid="55"/>
                                        </p:tgtEl>
                                        <p:attrNameLst>
                                          <p:attrName>ppt_x</p:attrName>
                                        </p:attrNameLst>
                                      </p:cBhvr>
                                      <p:tavLst>
                                        <p:tav tm="0">
                                          <p:val>
                                            <p:strVal val="#ppt_x"/>
                                          </p:val>
                                        </p:tav>
                                        <p:tav tm="100000">
                                          <p:val>
                                            <p:strVal val="#ppt_x"/>
                                          </p:val>
                                        </p:tav>
                                      </p:tavLst>
                                    </p:anim>
                                    <p:anim calcmode="lin" valueType="num">
                                      <p:cBhvr>
                                        <p:cTn id="16" dur="1000" fill="hold"/>
                                        <p:tgtEl>
                                          <p:spTgt spid="5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64"/>
                                        </p:tgtEl>
                                        <p:attrNameLst>
                                          <p:attrName>style.visibility</p:attrName>
                                        </p:attrNameLst>
                                      </p:cBhvr>
                                      <p:to>
                                        <p:strVal val="visible"/>
                                      </p:to>
                                    </p:set>
                                    <p:animEffect transition="in" filter="fade">
                                      <p:cBhvr>
                                        <p:cTn id="21" dur="1000"/>
                                        <p:tgtEl>
                                          <p:spTgt spid="64"/>
                                        </p:tgtEl>
                                      </p:cBhvr>
                                    </p:animEffect>
                                    <p:anim calcmode="lin" valueType="num">
                                      <p:cBhvr>
                                        <p:cTn id="22" dur="1000" fill="hold"/>
                                        <p:tgtEl>
                                          <p:spTgt spid="64"/>
                                        </p:tgtEl>
                                        <p:attrNameLst>
                                          <p:attrName>ppt_x</p:attrName>
                                        </p:attrNameLst>
                                      </p:cBhvr>
                                      <p:tavLst>
                                        <p:tav tm="0">
                                          <p:val>
                                            <p:strVal val="#ppt_x"/>
                                          </p:val>
                                        </p:tav>
                                        <p:tav tm="100000">
                                          <p:val>
                                            <p:strVal val="#ppt_x"/>
                                          </p:val>
                                        </p:tav>
                                      </p:tavLst>
                                    </p:anim>
                                    <p:anim calcmode="lin" valueType="num">
                                      <p:cBhvr>
                                        <p:cTn id="23" dur="1000" fill="hold"/>
                                        <p:tgtEl>
                                          <p:spTgt spid="64"/>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73"/>
                                        </p:tgtEl>
                                        <p:attrNameLst>
                                          <p:attrName>style.visibility</p:attrName>
                                        </p:attrNameLst>
                                      </p:cBhvr>
                                      <p:to>
                                        <p:strVal val="visible"/>
                                      </p:to>
                                    </p:set>
                                    <p:animEffect transition="in" filter="fade">
                                      <p:cBhvr>
                                        <p:cTn id="28" dur="1000"/>
                                        <p:tgtEl>
                                          <p:spTgt spid="73"/>
                                        </p:tgtEl>
                                      </p:cBhvr>
                                    </p:animEffect>
                                    <p:anim calcmode="lin" valueType="num">
                                      <p:cBhvr>
                                        <p:cTn id="29" dur="1000" fill="hold"/>
                                        <p:tgtEl>
                                          <p:spTgt spid="73"/>
                                        </p:tgtEl>
                                        <p:attrNameLst>
                                          <p:attrName>ppt_x</p:attrName>
                                        </p:attrNameLst>
                                      </p:cBhvr>
                                      <p:tavLst>
                                        <p:tav tm="0">
                                          <p:val>
                                            <p:strVal val="#ppt_x"/>
                                          </p:val>
                                        </p:tav>
                                        <p:tav tm="100000">
                                          <p:val>
                                            <p:strVal val="#ppt_x"/>
                                          </p:val>
                                        </p:tav>
                                      </p:tavLst>
                                    </p:anim>
                                    <p:anim calcmode="lin" valueType="num">
                                      <p:cBhvr>
                                        <p:cTn id="30" dur="1000" fill="hold"/>
                                        <p:tgtEl>
                                          <p:spTgt spid="73"/>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82"/>
                                        </p:tgtEl>
                                        <p:attrNameLst>
                                          <p:attrName>style.visibility</p:attrName>
                                        </p:attrNameLst>
                                      </p:cBhvr>
                                      <p:to>
                                        <p:strVal val="visible"/>
                                      </p:to>
                                    </p:set>
                                    <p:animEffect transition="in" filter="fade">
                                      <p:cBhvr>
                                        <p:cTn id="35" dur="1000"/>
                                        <p:tgtEl>
                                          <p:spTgt spid="82"/>
                                        </p:tgtEl>
                                      </p:cBhvr>
                                    </p:animEffect>
                                    <p:anim calcmode="lin" valueType="num">
                                      <p:cBhvr>
                                        <p:cTn id="36" dur="1000" fill="hold"/>
                                        <p:tgtEl>
                                          <p:spTgt spid="82"/>
                                        </p:tgtEl>
                                        <p:attrNameLst>
                                          <p:attrName>ppt_x</p:attrName>
                                        </p:attrNameLst>
                                      </p:cBhvr>
                                      <p:tavLst>
                                        <p:tav tm="0">
                                          <p:val>
                                            <p:strVal val="#ppt_x"/>
                                          </p:val>
                                        </p:tav>
                                        <p:tav tm="100000">
                                          <p:val>
                                            <p:strVal val="#ppt_x"/>
                                          </p:val>
                                        </p:tav>
                                      </p:tavLst>
                                    </p:anim>
                                    <p:anim calcmode="lin" valueType="num">
                                      <p:cBhvr>
                                        <p:cTn id="37" dur="1000" fill="hold"/>
                                        <p:tgtEl>
                                          <p:spTgt spid="82"/>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91"/>
                                        </p:tgtEl>
                                        <p:attrNameLst>
                                          <p:attrName>style.visibility</p:attrName>
                                        </p:attrNameLst>
                                      </p:cBhvr>
                                      <p:to>
                                        <p:strVal val="visible"/>
                                      </p:to>
                                    </p:set>
                                    <p:animEffect transition="in" filter="fade">
                                      <p:cBhvr>
                                        <p:cTn id="42" dur="1000"/>
                                        <p:tgtEl>
                                          <p:spTgt spid="91"/>
                                        </p:tgtEl>
                                      </p:cBhvr>
                                    </p:animEffect>
                                    <p:anim calcmode="lin" valueType="num">
                                      <p:cBhvr>
                                        <p:cTn id="43" dur="1000" fill="hold"/>
                                        <p:tgtEl>
                                          <p:spTgt spid="91"/>
                                        </p:tgtEl>
                                        <p:attrNameLst>
                                          <p:attrName>ppt_x</p:attrName>
                                        </p:attrNameLst>
                                      </p:cBhvr>
                                      <p:tavLst>
                                        <p:tav tm="0">
                                          <p:val>
                                            <p:strVal val="#ppt_x"/>
                                          </p:val>
                                        </p:tav>
                                        <p:tav tm="100000">
                                          <p:val>
                                            <p:strVal val="#ppt_x"/>
                                          </p:val>
                                        </p:tav>
                                      </p:tavLst>
                                    </p:anim>
                                    <p:anim calcmode="lin" valueType="num">
                                      <p:cBhvr>
                                        <p:cTn id="44" dur="1000" fill="hold"/>
                                        <p:tgtEl>
                                          <p:spTgt spid="9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1779891" y="675008"/>
            <a:ext cx="8632218" cy="968852"/>
            <a:chOff x="1779891" y="519096"/>
            <a:chExt cx="8632218" cy="968852"/>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1779891" y="519096"/>
              <a:ext cx="8632218"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تحديات فرق العمل في مجال الطاقة</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14" name="Group 13">
            <a:extLst>
              <a:ext uri="{FF2B5EF4-FFF2-40B4-BE49-F238E27FC236}">
                <a16:creationId xmlns:a16="http://schemas.microsoft.com/office/drawing/2014/main" id="{1EE3A3E4-EC74-4622-740D-4AD5B7510169}"/>
              </a:ext>
            </a:extLst>
          </p:cNvPr>
          <p:cNvGrpSpPr/>
          <p:nvPr/>
        </p:nvGrpSpPr>
        <p:grpSpPr>
          <a:xfrm>
            <a:off x="8044080" y="1980004"/>
            <a:ext cx="3447440" cy="860886"/>
            <a:chOff x="6888666" y="1218361"/>
            <a:chExt cx="3447440" cy="860886"/>
          </a:xfrm>
        </p:grpSpPr>
        <p:grpSp>
          <p:nvGrpSpPr>
            <p:cNvPr id="15" name="Graphic 2">
              <a:extLst>
                <a:ext uri="{FF2B5EF4-FFF2-40B4-BE49-F238E27FC236}">
                  <a16:creationId xmlns:a16="http://schemas.microsoft.com/office/drawing/2014/main" id="{51FBC0FF-058B-A79C-F130-85730AC1F693}"/>
                </a:ext>
              </a:extLst>
            </p:cNvPr>
            <p:cNvGrpSpPr/>
            <p:nvPr/>
          </p:nvGrpSpPr>
          <p:grpSpPr>
            <a:xfrm flipH="1">
              <a:off x="6888666" y="1218361"/>
              <a:ext cx="3447440" cy="860886"/>
              <a:chOff x="5195887" y="3181350"/>
              <a:chExt cx="1804166" cy="450532"/>
            </a:xfrm>
          </p:grpSpPr>
          <p:sp>
            <p:nvSpPr>
              <p:cNvPr id="50" name="Freeform: Shape 49">
                <a:extLst>
                  <a:ext uri="{FF2B5EF4-FFF2-40B4-BE49-F238E27FC236}">
                    <a16:creationId xmlns:a16="http://schemas.microsoft.com/office/drawing/2014/main" id="{E87648BC-BD93-BC76-350F-44D6541409EF}"/>
                  </a:ext>
                </a:extLst>
              </p:cNvPr>
              <p:cNvSpPr/>
              <p:nvPr/>
            </p:nvSpPr>
            <p:spPr>
              <a:xfrm>
                <a:off x="5520757" y="3254512"/>
                <a:ext cx="1350264" cy="334613"/>
              </a:xfrm>
              <a:custGeom>
                <a:avLst/>
                <a:gdLst>
                  <a:gd name="connsiteX0" fmla="*/ 0 w 1350264"/>
                  <a:gd name="connsiteY0" fmla="*/ 0 h 334613"/>
                  <a:gd name="connsiteX1" fmla="*/ 1350264 w 1350264"/>
                  <a:gd name="connsiteY1" fmla="*/ 0 h 334613"/>
                  <a:gd name="connsiteX2" fmla="*/ 1350264 w 1350264"/>
                  <a:gd name="connsiteY2" fmla="*/ 181070 h 334613"/>
                  <a:gd name="connsiteX3" fmla="*/ 1196721 w 1350264"/>
                  <a:gd name="connsiteY3" fmla="*/ 334613 h 334613"/>
                  <a:gd name="connsiteX4" fmla="*/ 0 w 1350264"/>
                  <a:gd name="connsiteY4" fmla="*/ 334613 h 334613"/>
                  <a:gd name="connsiteX5" fmla="*/ 0 w 1350264"/>
                  <a:gd name="connsiteY5" fmla="*/ 0 h 334613"/>
                  <a:gd name="connsiteX6" fmla="*/ 0 w 1350264"/>
                  <a:gd name="connsiteY6" fmla="*/ 0 h 334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50264" h="334613">
                    <a:moveTo>
                      <a:pt x="0" y="0"/>
                    </a:moveTo>
                    <a:lnTo>
                      <a:pt x="1350264" y="0"/>
                    </a:lnTo>
                    <a:lnTo>
                      <a:pt x="1350264" y="181070"/>
                    </a:lnTo>
                    <a:cubicBezTo>
                      <a:pt x="1350264" y="265843"/>
                      <a:pt x="1281494" y="334613"/>
                      <a:pt x="1196721" y="334613"/>
                    </a:cubicBezTo>
                    <a:lnTo>
                      <a:pt x="0" y="334613"/>
                    </a:lnTo>
                    <a:lnTo>
                      <a:pt x="0" y="0"/>
                    </a:lnTo>
                    <a:lnTo>
                      <a:pt x="0" y="0"/>
                    </a:lnTo>
                    <a:close/>
                  </a:path>
                </a:pathLst>
              </a:custGeom>
              <a:solidFill>
                <a:srgbClr val="FFFFFF"/>
              </a:solidFill>
              <a:ln w="9525" cap="flat">
                <a:solidFill>
                  <a:schemeClr val="tx1"/>
                </a:solidFill>
                <a:prstDash val="solid"/>
                <a:miter/>
              </a:ln>
            </p:spPr>
            <p:txBody>
              <a:bodyPr rtlCol="0" anchor="ctr"/>
              <a:lstStyle/>
              <a:p>
                <a:endParaRPr lang="en-US"/>
              </a:p>
            </p:txBody>
          </p:sp>
          <p:sp>
            <p:nvSpPr>
              <p:cNvPr id="51" name="Freeform: Shape 50">
                <a:extLst>
                  <a:ext uri="{FF2B5EF4-FFF2-40B4-BE49-F238E27FC236}">
                    <a16:creationId xmlns:a16="http://schemas.microsoft.com/office/drawing/2014/main" id="{2557FBF1-C875-8C83-56BD-428C528B64CB}"/>
                  </a:ext>
                </a:extLst>
              </p:cNvPr>
              <p:cNvSpPr/>
              <p:nvPr/>
            </p:nvSpPr>
            <p:spPr>
              <a:xfrm>
                <a:off x="5195887" y="3181350"/>
                <a:ext cx="1401154" cy="450532"/>
              </a:xfrm>
              <a:custGeom>
                <a:avLst/>
                <a:gdLst>
                  <a:gd name="connsiteX0" fmla="*/ 1339215 w 1401154"/>
                  <a:gd name="connsiteY0" fmla="*/ 0 h 450532"/>
                  <a:gd name="connsiteX1" fmla="*/ 225266 w 1401154"/>
                  <a:gd name="connsiteY1" fmla="*/ 0 h 450532"/>
                  <a:gd name="connsiteX2" fmla="*/ 0 w 1401154"/>
                  <a:gd name="connsiteY2" fmla="*/ 225266 h 450532"/>
                  <a:gd name="connsiteX3" fmla="*/ 0 w 1401154"/>
                  <a:gd name="connsiteY3" fmla="*/ 225266 h 450532"/>
                  <a:gd name="connsiteX4" fmla="*/ 225266 w 1401154"/>
                  <a:gd name="connsiteY4" fmla="*/ 450533 h 450532"/>
                  <a:gd name="connsiteX5" fmla="*/ 225266 w 1401154"/>
                  <a:gd name="connsiteY5" fmla="*/ 450533 h 450532"/>
                  <a:gd name="connsiteX6" fmla="*/ 450533 w 1401154"/>
                  <a:gd name="connsiteY6" fmla="*/ 225266 h 450532"/>
                  <a:gd name="connsiteX7" fmla="*/ 450533 w 1401154"/>
                  <a:gd name="connsiteY7" fmla="*/ 177546 h 450532"/>
                  <a:gd name="connsiteX8" fmla="*/ 508445 w 1401154"/>
                  <a:gd name="connsiteY8" fmla="*/ 119634 h 450532"/>
                  <a:gd name="connsiteX9" fmla="*/ 1341311 w 1401154"/>
                  <a:gd name="connsiteY9" fmla="*/ 119634 h 450532"/>
                  <a:gd name="connsiteX10" fmla="*/ 1401032 w 1401154"/>
                  <a:gd name="connsiteY10" fmla="*/ 55817 h 450532"/>
                  <a:gd name="connsiteX11" fmla="*/ 1339215 w 1401154"/>
                  <a:gd name="connsiteY11" fmla="*/ 0 h 4505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01154" h="450532">
                    <a:moveTo>
                      <a:pt x="1339215" y="0"/>
                    </a:moveTo>
                    <a:lnTo>
                      <a:pt x="225266" y="0"/>
                    </a:lnTo>
                    <a:cubicBezTo>
                      <a:pt x="100870" y="0"/>
                      <a:pt x="0" y="100870"/>
                      <a:pt x="0" y="225266"/>
                    </a:cubicBezTo>
                    <a:lnTo>
                      <a:pt x="0" y="225266"/>
                    </a:lnTo>
                    <a:cubicBezTo>
                      <a:pt x="0" y="349663"/>
                      <a:pt x="100870" y="450533"/>
                      <a:pt x="225266" y="450533"/>
                    </a:cubicBezTo>
                    <a:lnTo>
                      <a:pt x="225266" y="450533"/>
                    </a:lnTo>
                    <a:cubicBezTo>
                      <a:pt x="349663" y="450533"/>
                      <a:pt x="450533" y="349663"/>
                      <a:pt x="450533" y="225266"/>
                    </a:cubicBezTo>
                    <a:lnTo>
                      <a:pt x="450533" y="177546"/>
                    </a:lnTo>
                    <a:cubicBezTo>
                      <a:pt x="450533" y="145542"/>
                      <a:pt x="476441" y="119634"/>
                      <a:pt x="508445" y="119634"/>
                    </a:cubicBezTo>
                    <a:lnTo>
                      <a:pt x="1341311" y="119634"/>
                    </a:lnTo>
                    <a:cubicBezTo>
                      <a:pt x="1375696" y="119634"/>
                      <a:pt x="1403223" y="90678"/>
                      <a:pt x="1401032" y="55817"/>
                    </a:cubicBezTo>
                    <a:cubicBezTo>
                      <a:pt x="1398937" y="24098"/>
                      <a:pt x="1371124" y="0"/>
                      <a:pt x="1339215" y="0"/>
                    </a:cubicBezTo>
                    <a:close/>
                  </a:path>
                </a:pathLst>
              </a:custGeom>
              <a:solidFill>
                <a:srgbClr val="2E6D70"/>
              </a:solidFill>
              <a:ln w="9525" cap="flat">
                <a:noFill/>
                <a:prstDash val="solid"/>
                <a:miter/>
              </a:ln>
            </p:spPr>
            <p:txBody>
              <a:bodyPr rtlCol="0" anchor="ctr"/>
              <a:lstStyle/>
              <a:p>
                <a:endParaRPr lang="en-US"/>
              </a:p>
            </p:txBody>
          </p:sp>
          <p:sp>
            <p:nvSpPr>
              <p:cNvPr id="52" name="Freeform: Shape 51">
                <a:extLst>
                  <a:ext uri="{FF2B5EF4-FFF2-40B4-BE49-F238E27FC236}">
                    <a16:creationId xmlns:a16="http://schemas.microsoft.com/office/drawing/2014/main" id="{7CF2806C-D24E-D534-8F91-75C8C4135BCC}"/>
                  </a:ext>
                </a:extLst>
              </p:cNvPr>
              <p:cNvSpPr/>
              <p:nvPr/>
            </p:nvSpPr>
            <p:spPr>
              <a:xfrm>
                <a:off x="6871021" y="3181350"/>
                <a:ext cx="129032" cy="119729"/>
              </a:xfrm>
              <a:custGeom>
                <a:avLst/>
                <a:gdLst>
                  <a:gd name="connsiteX0" fmla="*/ 69274 w 129032"/>
                  <a:gd name="connsiteY0" fmla="*/ 119729 h 119729"/>
                  <a:gd name="connsiteX1" fmla="*/ 59844 w 129032"/>
                  <a:gd name="connsiteY1" fmla="*/ 119729 h 119729"/>
                  <a:gd name="connsiteX2" fmla="*/ 122 w 129032"/>
                  <a:gd name="connsiteY2" fmla="*/ 55912 h 119729"/>
                  <a:gd name="connsiteX3" fmla="*/ 61844 w 129032"/>
                  <a:gd name="connsiteY3" fmla="*/ 0 h 119729"/>
                  <a:gd name="connsiteX4" fmla="*/ 67178 w 129032"/>
                  <a:gd name="connsiteY4" fmla="*/ 0 h 119729"/>
                  <a:gd name="connsiteX5" fmla="*/ 128900 w 129032"/>
                  <a:gd name="connsiteY5" fmla="*/ 55912 h 119729"/>
                  <a:gd name="connsiteX6" fmla="*/ 69179 w 129032"/>
                  <a:gd name="connsiteY6" fmla="*/ 119729 h 1197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9032" h="119729">
                    <a:moveTo>
                      <a:pt x="69274" y="119729"/>
                    </a:moveTo>
                    <a:lnTo>
                      <a:pt x="59844" y="119729"/>
                    </a:lnTo>
                    <a:cubicBezTo>
                      <a:pt x="25459" y="119729"/>
                      <a:pt x="-2069" y="90773"/>
                      <a:pt x="122" y="55912"/>
                    </a:cubicBezTo>
                    <a:cubicBezTo>
                      <a:pt x="2218" y="24003"/>
                      <a:pt x="30031" y="0"/>
                      <a:pt x="61844" y="0"/>
                    </a:cubicBezTo>
                    <a:lnTo>
                      <a:pt x="67178" y="0"/>
                    </a:lnTo>
                    <a:cubicBezTo>
                      <a:pt x="99087" y="0"/>
                      <a:pt x="126900" y="24003"/>
                      <a:pt x="128900" y="55912"/>
                    </a:cubicBezTo>
                    <a:cubicBezTo>
                      <a:pt x="131186" y="90773"/>
                      <a:pt x="103564" y="119729"/>
                      <a:pt x="69179" y="119729"/>
                    </a:cubicBezTo>
                    <a:close/>
                  </a:path>
                </a:pathLst>
              </a:custGeom>
              <a:solidFill>
                <a:srgbClr val="2E6D70"/>
              </a:solidFill>
              <a:ln w="9525" cap="flat">
                <a:noFill/>
                <a:prstDash val="solid"/>
                <a:miter/>
              </a:ln>
            </p:spPr>
            <p:txBody>
              <a:bodyPr rtlCol="0" anchor="ctr"/>
              <a:lstStyle/>
              <a:p>
                <a:endParaRPr lang="en-US"/>
              </a:p>
            </p:txBody>
          </p:sp>
          <p:sp>
            <p:nvSpPr>
              <p:cNvPr id="53" name="Freeform: Shape 52">
                <a:extLst>
                  <a:ext uri="{FF2B5EF4-FFF2-40B4-BE49-F238E27FC236}">
                    <a16:creationId xmlns:a16="http://schemas.microsoft.com/office/drawing/2014/main" id="{A6CC6B09-7046-B87F-0401-B07A089B1D7D}"/>
                  </a:ext>
                </a:extLst>
              </p:cNvPr>
              <p:cNvSpPr/>
              <p:nvPr/>
            </p:nvSpPr>
            <p:spPr>
              <a:xfrm>
                <a:off x="6641564" y="3181350"/>
                <a:ext cx="186849" cy="119729"/>
              </a:xfrm>
              <a:custGeom>
                <a:avLst/>
                <a:gdLst>
                  <a:gd name="connsiteX0" fmla="*/ 127091 w 186849"/>
                  <a:gd name="connsiteY0" fmla="*/ 119729 h 119729"/>
                  <a:gd name="connsiteX1" fmla="*/ 59844 w 186849"/>
                  <a:gd name="connsiteY1" fmla="*/ 119729 h 119729"/>
                  <a:gd name="connsiteX2" fmla="*/ 122 w 186849"/>
                  <a:gd name="connsiteY2" fmla="*/ 55912 h 119729"/>
                  <a:gd name="connsiteX3" fmla="*/ 61844 w 186849"/>
                  <a:gd name="connsiteY3" fmla="*/ 0 h 119729"/>
                  <a:gd name="connsiteX4" fmla="*/ 124995 w 186849"/>
                  <a:gd name="connsiteY4" fmla="*/ 0 h 119729"/>
                  <a:gd name="connsiteX5" fmla="*/ 186717 w 186849"/>
                  <a:gd name="connsiteY5" fmla="*/ 55912 h 119729"/>
                  <a:gd name="connsiteX6" fmla="*/ 126995 w 186849"/>
                  <a:gd name="connsiteY6" fmla="*/ 119729 h 1197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6849" h="119729">
                    <a:moveTo>
                      <a:pt x="127091" y="119729"/>
                    </a:moveTo>
                    <a:lnTo>
                      <a:pt x="59844" y="119729"/>
                    </a:lnTo>
                    <a:cubicBezTo>
                      <a:pt x="25459" y="119729"/>
                      <a:pt x="-2068" y="90773"/>
                      <a:pt x="122" y="55912"/>
                    </a:cubicBezTo>
                    <a:cubicBezTo>
                      <a:pt x="2218" y="24003"/>
                      <a:pt x="30031" y="0"/>
                      <a:pt x="61844" y="0"/>
                    </a:cubicBezTo>
                    <a:lnTo>
                      <a:pt x="124995" y="0"/>
                    </a:lnTo>
                    <a:cubicBezTo>
                      <a:pt x="156904" y="0"/>
                      <a:pt x="184717" y="24003"/>
                      <a:pt x="186717" y="55912"/>
                    </a:cubicBezTo>
                    <a:cubicBezTo>
                      <a:pt x="189003" y="90773"/>
                      <a:pt x="161381" y="119729"/>
                      <a:pt x="126995" y="119729"/>
                    </a:cubicBezTo>
                    <a:close/>
                  </a:path>
                </a:pathLst>
              </a:custGeom>
              <a:solidFill>
                <a:srgbClr val="2E6D70"/>
              </a:solidFill>
              <a:ln w="9525" cap="flat">
                <a:noFill/>
                <a:prstDash val="solid"/>
                <a:miter/>
              </a:ln>
            </p:spPr>
            <p:txBody>
              <a:bodyPr rtlCol="0" anchor="ctr"/>
              <a:lstStyle/>
              <a:p>
                <a:endParaRPr lang="en-US"/>
              </a:p>
            </p:txBody>
          </p:sp>
          <p:sp>
            <p:nvSpPr>
              <p:cNvPr id="54" name="Freeform: Shape 53">
                <a:extLst>
                  <a:ext uri="{FF2B5EF4-FFF2-40B4-BE49-F238E27FC236}">
                    <a16:creationId xmlns:a16="http://schemas.microsoft.com/office/drawing/2014/main" id="{A482BAC7-305D-D550-3F4A-345E83400D3F}"/>
                  </a:ext>
                </a:extLst>
              </p:cNvPr>
              <p:cNvSpPr/>
              <p:nvPr/>
            </p:nvSpPr>
            <p:spPr>
              <a:xfrm rot="-802202">
                <a:off x="5273952" y="3257204"/>
                <a:ext cx="301180" cy="301180"/>
              </a:xfrm>
              <a:custGeom>
                <a:avLst/>
                <a:gdLst>
                  <a:gd name="connsiteX0" fmla="*/ 301181 w 301180"/>
                  <a:gd name="connsiteY0" fmla="*/ 150590 h 301180"/>
                  <a:gd name="connsiteX1" fmla="*/ 150590 w 301180"/>
                  <a:gd name="connsiteY1" fmla="*/ 301181 h 301180"/>
                  <a:gd name="connsiteX2" fmla="*/ 0 w 301180"/>
                  <a:gd name="connsiteY2" fmla="*/ 150590 h 301180"/>
                  <a:gd name="connsiteX3" fmla="*/ 150590 w 301180"/>
                  <a:gd name="connsiteY3" fmla="*/ 0 h 301180"/>
                  <a:gd name="connsiteX4" fmla="*/ 301181 w 301180"/>
                  <a:gd name="connsiteY4" fmla="*/ 150590 h 3011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1180" h="301180">
                    <a:moveTo>
                      <a:pt x="301181" y="150590"/>
                    </a:moveTo>
                    <a:cubicBezTo>
                      <a:pt x="301181" y="233759"/>
                      <a:pt x="233759" y="301181"/>
                      <a:pt x="150590" y="301181"/>
                    </a:cubicBezTo>
                    <a:cubicBezTo>
                      <a:pt x="67422" y="301181"/>
                      <a:pt x="0" y="233759"/>
                      <a:pt x="0" y="150590"/>
                    </a:cubicBezTo>
                    <a:cubicBezTo>
                      <a:pt x="0" y="67422"/>
                      <a:pt x="67422" y="0"/>
                      <a:pt x="150590" y="0"/>
                    </a:cubicBezTo>
                    <a:cubicBezTo>
                      <a:pt x="233759" y="0"/>
                      <a:pt x="301181" y="67422"/>
                      <a:pt x="301181" y="150590"/>
                    </a:cubicBezTo>
                    <a:close/>
                  </a:path>
                </a:pathLst>
              </a:custGeom>
              <a:solidFill>
                <a:srgbClr val="FFFFFF"/>
              </a:solidFill>
              <a:ln w="9525" cap="flat">
                <a:noFill/>
                <a:prstDash val="solid"/>
                <a:miter/>
              </a:ln>
            </p:spPr>
            <p:txBody>
              <a:bodyPr rtlCol="0" anchor="ctr"/>
              <a:lstStyle/>
              <a:p>
                <a:endParaRPr lang="en-US"/>
              </a:p>
            </p:txBody>
          </p:sp>
        </p:grpSp>
        <p:sp>
          <p:nvSpPr>
            <p:cNvPr id="17" name="TextBox 16">
              <a:extLst>
                <a:ext uri="{FF2B5EF4-FFF2-40B4-BE49-F238E27FC236}">
                  <a16:creationId xmlns:a16="http://schemas.microsoft.com/office/drawing/2014/main" id="{60E71955-F39E-F47A-11FA-63602C02D174}"/>
                </a:ext>
              </a:extLst>
            </p:cNvPr>
            <p:cNvSpPr txBox="1"/>
            <p:nvPr/>
          </p:nvSpPr>
          <p:spPr>
            <a:xfrm>
              <a:off x="9696659" y="1487156"/>
              <a:ext cx="592853" cy="369332"/>
            </a:xfrm>
            <a:prstGeom prst="rect">
              <a:avLst/>
            </a:prstGeom>
            <a:noFill/>
          </p:spPr>
          <p:txBody>
            <a:bodyPr wrap="square" rtlCol="0">
              <a:spAutoFit/>
            </a:bodyPr>
            <a:lstStyle/>
            <a:p>
              <a:r>
                <a:rPr lang="en-US" dirty="0">
                  <a:latin typeface="Cooper Black" panose="0208090404030B020404" pitchFamily="18" charset="0"/>
                </a:rPr>
                <a:t>01</a:t>
              </a:r>
            </a:p>
          </p:txBody>
        </p:sp>
        <p:sp>
          <p:nvSpPr>
            <p:cNvPr id="18" name="TextBox 17">
              <a:extLst>
                <a:ext uri="{FF2B5EF4-FFF2-40B4-BE49-F238E27FC236}">
                  <a16:creationId xmlns:a16="http://schemas.microsoft.com/office/drawing/2014/main" id="{5DC2210F-ED50-7540-1FEE-5FE680B8352D}"/>
                </a:ext>
              </a:extLst>
            </p:cNvPr>
            <p:cNvSpPr txBox="1"/>
            <p:nvPr/>
          </p:nvSpPr>
          <p:spPr>
            <a:xfrm>
              <a:off x="7216639" y="1488234"/>
              <a:ext cx="2146390" cy="400494"/>
            </a:xfrm>
            <a:prstGeom prst="rect">
              <a:avLst/>
            </a:prstGeom>
            <a:noFill/>
          </p:spPr>
          <p:txBody>
            <a:bodyPr wrap="square" rtlCol="0">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التعقيد التقني والتخصص العالي</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sp>
        <p:nvSpPr>
          <p:cNvPr id="16" name="TextBox 15">
            <a:extLst>
              <a:ext uri="{FF2B5EF4-FFF2-40B4-BE49-F238E27FC236}">
                <a16:creationId xmlns:a16="http://schemas.microsoft.com/office/drawing/2014/main" id="{60E7EF8C-B828-F95E-FD4C-735DBB2AE22C}"/>
              </a:ext>
            </a:extLst>
          </p:cNvPr>
          <p:cNvSpPr txBox="1"/>
          <p:nvPr/>
        </p:nvSpPr>
        <p:spPr>
          <a:xfrm>
            <a:off x="1078992" y="2980689"/>
            <a:ext cx="9832978" cy="600164"/>
          </a:xfrm>
          <a:prstGeom prst="rect">
            <a:avLst/>
          </a:prstGeom>
          <a:noFill/>
        </p:spPr>
        <p:txBody>
          <a:bodyPr wrap="square">
            <a:spAutoFit/>
          </a:bodyPr>
          <a:lstStyle/>
          <a:p>
            <a:pPr marL="342900" indent="-342900" algn="just" rtl="1">
              <a:lnSpc>
                <a:spcPct val="150000"/>
              </a:lnSpc>
              <a:spcAft>
                <a:spcPts val="800"/>
              </a:spcAft>
              <a:buSzPct val="150000"/>
              <a:buBlip>
                <a:blip r:embed="rId2"/>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التحدي: فرق العمل تضم مهندسين، فنيين، وخبراء بمستويات خبرة مختلفة، مما يتطلب توازناً بين التوجيه والاستقلالية</a:t>
            </a: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a:t>
            </a:r>
          </a:p>
        </p:txBody>
      </p:sp>
      <p:sp>
        <p:nvSpPr>
          <p:cNvPr id="19" name="TextBox 18">
            <a:extLst>
              <a:ext uri="{FF2B5EF4-FFF2-40B4-BE49-F238E27FC236}">
                <a16:creationId xmlns:a16="http://schemas.microsoft.com/office/drawing/2014/main" id="{31C326BA-280D-16D0-F499-055F8D689828}"/>
              </a:ext>
            </a:extLst>
          </p:cNvPr>
          <p:cNvSpPr txBox="1"/>
          <p:nvPr/>
        </p:nvSpPr>
        <p:spPr>
          <a:xfrm>
            <a:off x="2830288" y="3636224"/>
            <a:ext cx="8081682" cy="600164"/>
          </a:xfrm>
          <a:prstGeom prst="rect">
            <a:avLst/>
          </a:prstGeom>
          <a:noFill/>
        </p:spPr>
        <p:txBody>
          <a:bodyPr wrap="square">
            <a:spAutoFit/>
          </a:bodyPr>
          <a:lstStyle/>
          <a:p>
            <a:pPr algn="just" rtl="1">
              <a:lnSpc>
                <a:spcPct val="150000"/>
              </a:lnSpc>
              <a:spcAft>
                <a:spcPts val="800"/>
              </a:spcAft>
              <a:buSzPct val="150000"/>
            </a:pPr>
            <a:r>
              <a:rPr lang="ar-SA" sz="2400" b="1" dirty="0">
                <a:solidFill>
                  <a:srgbClr val="168489"/>
                </a:solidFill>
                <a:latin typeface="Calibri" panose="020F0502020204030204" pitchFamily="34" charset="0"/>
                <a:ea typeface="Calibri" panose="020F0502020204030204" pitchFamily="34" charset="0"/>
                <a:cs typeface="Adobe Arabic" panose="02040503050201020203" pitchFamily="18" charset="-78"/>
              </a:rPr>
              <a:t>حل القيادة الموقفية</a:t>
            </a:r>
            <a:r>
              <a:rPr lang="en-US" sz="2400" b="1" dirty="0">
                <a:solidFill>
                  <a:srgbClr val="168489"/>
                </a:solidFill>
                <a:latin typeface="Calibri" panose="020F0502020204030204" pitchFamily="34" charset="0"/>
                <a:ea typeface="Calibri" panose="020F0502020204030204" pitchFamily="34" charset="0"/>
                <a:cs typeface="Adobe Arabic" panose="02040503050201020203" pitchFamily="18" charset="-78"/>
              </a:rPr>
              <a:t>:</a:t>
            </a:r>
          </a:p>
        </p:txBody>
      </p:sp>
      <p:sp>
        <p:nvSpPr>
          <p:cNvPr id="20" name="TextBox 19">
            <a:extLst>
              <a:ext uri="{FF2B5EF4-FFF2-40B4-BE49-F238E27FC236}">
                <a16:creationId xmlns:a16="http://schemas.microsoft.com/office/drawing/2014/main" id="{31175A76-49E9-65F1-E820-8D43DBE42793}"/>
              </a:ext>
            </a:extLst>
          </p:cNvPr>
          <p:cNvSpPr txBox="1"/>
          <p:nvPr/>
        </p:nvSpPr>
        <p:spPr>
          <a:xfrm>
            <a:off x="2830288" y="4334016"/>
            <a:ext cx="8081682" cy="600164"/>
          </a:xfrm>
          <a:prstGeom prst="rect">
            <a:avLst/>
          </a:prstGeom>
          <a:noFill/>
        </p:spPr>
        <p:txBody>
          <a:bodyPr wrap="square">
            <a:spAutoFit/>
          </a:bodyPr>
          <a:lstStyle/>
          <a:p>
            <a:pPr marL="342900" lvl="0" indent="-342900" algn="just" rtl="1">
              <a:lnSpc>
                <a:spcPct val="150000"/>
              </a:lnSpc>
              <a:spcAft>
                <a:spcPts val="800"/>
              </a:spcAft>
              <a:buSzPct val="150000"/>
              <a:buBlip>
                <a:blip r:embed="rId2"/>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التوجيه للمبتدئين، مثل فني جديد يتعلم تشغيل معدات محطة طاقة نووية</a:t>
            </a: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a:t>
            </a:r>
          </a:p>
        </p:txBody>
      </p:sp>
      <p:sp>
        <p:nvSpPr>
          <p:cNvPr id="21" name="TextBox 20">
            <a:extLst>
              <a:ext uri="{FF2B5EF4-FFF2-40B4-BE49-F238E27FC236}">
                <a16:creationId xmlns:a16="http://schemas.microsoft.com/office/drawing/2014/main" id="{D199C8E1-248A-4297-897D-3B8DE7421B53}"/>
              </a:ext>
            </a:extLst>
          </p:cNvPr>
          <p:cNvSpPr txBox="1"/>
          <p:nvPr/>
        </p:nvSpPr>
        <p:spPr>
          <a:xfrm>
            <a:off x="2830288" y="5068351"/>
            <a:ext cx="8081682" cy="600164"/>
          </a:xfrm>
          <a:prstGeom prst="rect">
            <a:avLst/>
          </a:prstGeom>
          <a:noFill/>
        </p:spPr>
        <p:txBody>
          <a:bodyPr wrap="square">
            <a:spAutoFit/>
          </a:bodyPr>
          <a:lstStyle/>
          <a:p>
            <a:pPr marL="342900" lvl="0" indent="-342900" algn="just" rtl="1">
              <a:lnSpc>
                <a:spcPct val="150000"/>
              </a:lnSpc>
              <a:spcAft>
                <a:spcPts val="800"/>
              </a:spcAft>
              <a:buSzPct val="150000"/>
              <a:buBlip>
                <a:blip r:embed="rId2"/>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التفويض للخبراء، مثل فريق أبحاث يطور تقنيات لتخزين الطاقة الهيدروجينية</a:t>
            </a: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a:t>
            </a:r>
          </a:p>
        </p:txBody>
      </p:sp>
      <p:sp>
        <p:nvSpPr>
          <p:cNvPr id="22" name="TextBox 21">
            <a:extLst>
              <a:ext uri="{FF2B5EF4-FFF2-40B4-BE49-F238E27FC236}">
                <a16:creationId xmlns:a16="http://schemas.microsoft.com/office/drawing/2014/main" id="{19F77AFB-5823-0078-7FBE-EF3052EB3915}"/>
              </a:ext>
            </a:extLst>
          </p:cNvPr>
          <p:cNvSpPr txBox="1"/>
          <p:nvPr/>
        </p:nvSpPr>
        <p:spPr>
          <a:xfrm>
            <a:off x="365760" y="5882910"/>
            <a:ext cx="10546210" cy="600164"/>
          </a:xfrm>
          <a:prstGeom prst="rect">
            <a:avLst/>
          </a:prstGeom>
          <a:noFill/>
        </p:spPr>
        <p:txBody>
          <a:bodyPr wrap="square">
            <a:spAutoFit/>
          </a:bodyPr>
          <a:lstStyle/>
          <a:p>
            <a:pPr marL="342900" lvl="0" indent="-342900" algn="just" rtl="1">
              <a:lnSpc>
                <a:spcPct val="150000"/>
              </a:lnSpc>
              <a:spcAft>
                <a:spcPts val="800"/>
              </a:spcAft>
              <a:buSzPct val="150000"/>
              <a:buBlip>
                <a:blip r:embed="rId2"/>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مثال: قائد في مشروع طاقة رياح يوجه فنيين جدد على صيانة التوربينات، بينما يفوض مهندسي التصميم لتحسين كفاءتها</a:t>
            </a: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a:t>
            </a:r>
          </a:p>
        </p:txBody>
      </p:sp>
    </p:spTree>
    <p:extLst>
      <p:ext uri="{BB962C8B-B14F-4D97-AF65-F5344CB8AC3E}">
        <p14:creationId xmlns:p14="http://schemas.microsoft.com/office/powerpoint/2010/main" val="38744811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9"/>
                                        </p:tgtEl>
                                        <p:attrNameLst>
                                          <p:attrName>style.visibility</p:attrName>
                                        </p:attrNameLst>
                                      </p:cBhvr>
                                      <p:to>
                                        <p:strVal val="visible"/>
                                      </p:to>
                                    </p:set>
                                    <p:animEffect transition="in" filter="fade">
                                      <p:cBhvr>
                                        <p:cTn id="14" dur="1000"/>
                                        <p:tgtEl>
                                          <p:spTgt spid="19"/>
                                        </p:tgtEl>
                                      </p:cBhvr>
                                    </p:animEffect>
                                    <p:anim calcmode="lin" valueType="num">
                                      <p:cBhvr>
                                        <p:cTn id="15" dur="1000" fill="hold"/>
                                        <p:tgtEl>
                                          <p:spTgt spid="19"/>
                                        </p:tgtEl>
                                        <p:attrNameLst>
                                          <p:attrName>ppt_x</p:attrName>
                                        </p:attrNameLst>
                                      </p:cBhvr>
                                      <p:tavLst>
                                        <p:tav tm="0">
                                          <p:val>
                                            <p:strVal val="#ppt_x"/>
                                          </p:val>
                                        </p:tav>
                                        <p:tav tm="100000">
                                          <p:val>
                                            <p:strVal val="#ppt_x"/>
                                          </p:val>
                                        </p:tav>
                                      </p:tavLst>
                                    </p:anim>
                                    <p:anim calcmode="lin" valueType="num">
                                      <p:cBhvr>
                                        <p:cTn id="16"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20"/>
                                        </p:tgtEl>
                                        <p:attrNameLst>
                                          <p:attrName>style.visibility</p:attrName>
                                        </p:attrNameLst>
                                      </p:cBhvr>
                                      <p:to>
                                        <p:strVal val="visible"/>
                                      </p:to>
                                    </p:set>
                                    <p:animEffect transition="in" filter="fade">
                                      <p:cBhvr>
                                        <p:cTn id="21" dur="1000"/>
                                        <p:tgtEl>
                                          <p:spTgt spid="20"/>
                                        </p:tgtEl>
                                      </p:cBhvr>
                                    </p:animEffect>
                                    <p:anim calcmode="lin" valueType="num">
                                      <p:cBhvr>
                                        <p:cTn id="22" dur="1000" fill="hold"/>
                                        <p:tgtEl>
                                          <p:spTgt spid="20"/>
                                        </p:tgtEl>
                                        <p:attrNameLst>
                                          <p:attrName>ppt_x</p:attrName>
                                        </p:attrNameLst>
                                      </p:cBhvr>
                                      <p:tavLst>
                                        <p:tav tm="0">
                                          <p:val>
                                            <p:strVal val="#ppt_x"/>
                                          </p:val>
                                        </p:tav>
                                        <p:tav tm="100000">
                                          <p:val>
                                            <p:strVal val="#ppt_x"/>
                                          </p:val>
                                        </p:tav>
                                      </p:tavLst>
                                    </p:anim>
                                    <p:anim calcmode="lin" valueType="num">
                                      <p:cBhvr>
                                        <p:cTn id="23"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21"/>
                                        </p:tgtEl>
                                        <p:attrNameLst>
                                          <p:attrName>style.visibility</p:attrName>
                                        </p:attrNameLst>
                                      </p:cBhvr>
                                      <p:to>
                                        <p:strVal val="visible"/>
                                      </p:to>
                                    </p:set>
                                    <p:animEffect transition="in" filter="fade">
                                      <p:cBhvr>
                                        <p:cTn id="28" dur="1000"/>
                                        <p:tgtEl>
                                          <p:spTgt spid="21"/>
                                        </p:tgtEl>
                                      </p:cBhvr>
                                    </p:animEffect>
                                    <p:anim calcmode="lin" valueType="num">
                                      <p:cBhvr>
                                        <p:cTn id="29" dur="1000" fill="hold"/>
                                        <p:tgtEl>
                                          <p:spTgt spid="21"/>
                                        </p:tgtEl>
                                        <p:attrNameLst>
                                          <p:attrName>ppt_x</p:attrName>
                                        </p:attrNameLst>
                                      </p:cBhvr>
                                      <p:tavLst>
                                        <p:tav tm="0">
                                          <p:val>
                                            <p:strVal val="#ppt_x"/>
                                          </p:val>
                                        </p:tav>
                                        <p:tav tm="100000">
                                          <p:val>
                                            <p:strVal val="#ppt_x"/>
                                          </p:val>
                                        </p:tav>
                                      </p:tavLst>
                                    </p:anim>
                                    <p:anim calcmode="lin" valueType="num">
                                      <p:cBhvr>
                                        <p:cTn id="30"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22"/>
                                        </p:tgtEl>
                                        <p:attrNameLst>
                                          <p:attrName>style.visibility</p:attrName>
                                        </p:attrNameLst>
                                      </p:cBhvr>
                                      <p:to>
                                        <p:strVal val="visible"/>
                                      </p:to>
                                    </p:set>
                                    <p:animEffect transition="in" filter="fade">
                                      <p:cBhvr>
                                        <p:cTn id="35" dur="1000"/>
                                        <p:tgtEl>
                                          <p:spTgt spid="22"/>
                                        </p:tgtEl>
                                      </p:cBhvr>
                                    </p:animEffect>
                                    <p:anim calcmode="lin" valueType="num">
                                      <p:cBhvr>
                                        <p:cTn id="36" dur="1000" fill="hold"/>
                                        <p:tgtEl>
                                          <p:spTgt spid="22"/>
                                        </p:tgtEl>
                                        <p:attrNameLst>
                                          <p:attrName>ppt_x</p:attrName>
                                        </p:attrNameLst>
                                      </p:cBhvr>
                                      <p:tavLst>
                                        <p:tav tm="0">
                                          <p:val>
                                            <p:strVal val="#ppt_x"/>
                                          </p:val>
                                        </p:tav>
                                        <p:tav tm="100000">
                                          <p:val>
                                            <p:strVal val="#ppt_x"/>
                                          </p:val>
                                        </p:tav>
                                      </p:tavLst>
                                    </p:anim>
                                    <p:anim calcmode="lin" valueType="num">
                                      <p:cBhvr>
                                        <p:cTn id="37"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9" grpId="0"/>
      <p:bldP spid="20" grpId="0"/>
      <p:bldP spid="21" grpId="0"/>
      <p:bldP spid="22"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1779891" y="675008"/>
            <a:ext cx="8632218" cy="968852"/>
            <a:chOff x="1779891" y="519096"/>
            <a:chExt cx="8632218" cy="968852"/>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1779891" y="519096"/>
              <a:ext cx="8632218"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تحديات فرق العمل في مجال الطاقة</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16" name="TextBox 15">
            <a:extLst>
              <a:ext uri="{FF2B5EF4-FFF2-40B4-BE49-F238E27FC236}">
                <a16:creationId xmlns:a16="http://schemas.microsoft.com/office/drawing/2014/main" id="{60E7EF8C-B828-F95E-FD4C-735DBB2AE22C}"/>
              </a:ext>
            </a:extLst>
          </p:cNvPr>
          <p:cNvSpPr txBox="1"/>
          <p:nvPr/>
        </p:nvSpPr>
        <p:spPr>
          <a:xfrm>
            <a:off x="749808" y="2836898"/>
            <a:ext cx="10162162" cy="1154162"/>
          </a:xfrm>
          <a:prstGeom prst="rect">
            <a:avLst/>
          </a:prstGeom>
          <a:noFill/>
        </p:spPr>
        <p:txBody>
          <a:bodyPr wrap="square">
            <a:spAutoFit/>
          </a:bodyPr>
          <a:lstStyle/>
          <a:p>
            <a:pPr marL="342900" indent="-342900" algn="just" rtl="1">
              <a:lnSpc>
                <a:spcPct val="150000"/>
              </a:lnSpc>
              <a:spcAft>
                <a:spcPts val="800"/>
              </a:spcAft>
              <a:buSzPct val="15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التحدي: قواعد السلامة الصارمة (مثل العمل في منصات النفط أو محطات الطاقة النووية) تتطلب دقة عالية، مما قد يحد من الإبداع أو يسبب توتراً</a:t>
            </a: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a:t>
            </a:r>
          </a:p>
        </p:txBody>
      </p:sp>
      <p:sp>
        <p:nvSpPr>
          <p:cNvPr id="19" name="TextBox 18">
            <a:extLst>
              <a:ext uri="{FF2B5EF4-FFF2-40B4-BE49-F238E27FC236}">
                <a16:creationId xmlns:a16="http://schemas.microsoft.com/office/drawing/2014/main" id="{31C326BA-280D-16D0-F499-055F8D689828}"/>
              </a:ext>
            </a:extLst>
          </p:cNvPr>
          <p:cNvSpPr txBox="1"/>
          <p:nvPr/>
        </p:nvSpPr>
        <p:spPr>
          <a:xfrm>
            <a:off x="2830288" y="3819539"/>
            <a:ext cx="8081682" cy="600164"/>
          </a:xfrm>
          <a:prstGeom prst="rect">
            <a:avLst/>
          </a:prstGeom>
          <a:noFill/>
        </p:spPr>
        <p:txBody>
          <a:bodyPr wrap="square">
            <a:spAutoFit/>
          </a:bodyPr>
          <a:lstStyle/>
          <a:p>
            <a:pPr algn="just" rtl="1">
              <a:lnSpc>
                <a:spcPct val="150000"/>
              </a:lnSpc>
              <a:spcAft>
                <a:spcPts val="800"/>
              </a:spcAft>
              <a:buSzPct val="150000"/>
            </a:pPr>
            <a:r>
              <a:rPr lang="ar-SA" sz="2400" b="1" dirty="0">
                <a:solidFill>
                  <a:srgbClr val="168489"/>
                </a:solidFill>
                <a:latin typeface="Calibri" panose="020F0502020204030204" pitchFamily="34" charset="0"/>
                <a:ea typeface="Calibri" panose="020F0502020204030204" pitchFamily="34" charset="0"/>
                <a:cs typeface="Adobe Arabic" panose="02040503050201020203" pitchFamily="18" charset="-78"/>
              </a:rPr>
              <a:t>حل القيادة الموقفية</a:t>
            </a:r>
            <a:r>
              <a:rPr lang="en-US" sz="2400" b="1" dirty="0">
                <a:solidFill>
                  <a:srgbClr val="168489"/>
                </a:solidFill>
                <a:latin typeface="Calibri" panose="020F0502020204030204" pitchFamily="34" charset="0"/>
                <a:ea typeface="Calibri" panose="020F0502020204030204" pitchFamily="34" charset="0"/>
                <a:cs typeface="Adobe Arabic" panose="02040503050201020203" pitchFamily="18" charset="-78"/>
              </a:rPr>
              <a:t>:</a:t>
            </a:r>
          </a:p>
        </p:txBody>
      </p:sp>
      <p:sp>
        <p:nvSpPr>
          <p:cNvPr id="20" name="TextBox 19">
            <a:extLst>
              <a:ext uri="{FF2B5EF4-FFF2-40B4-BE49-F238E27FC236}">
                <a16:creationId xmlns:a16="http://schemas.microsoft.com/office/drawing/2014/main" id="{31175A76-49E9-65F1-E820-8D43DBE42793}"/>
              </a:ext>
            </a:extLst>
          </p:cNvPr>
          <p:cNvSpPr txBox="1"/>
          <p:nvPr/>
        </p:nvSpPr>
        <p:spPr>
          <a:xfrm>
            <a:off x="2830288" y="4334016"/>
            <a:ext cx="8081682" cy="600164"/>
          </a:xfrm>
          <a:prstGeom prst="rect">
            <a:avLst/>
          </a:prstGeom>
          <a:noFill/>
        </p:spPr>
        <p:txBody>
          <a:bodyPr wrap="square">
            <a:spAutoFit/>
          </a:bodyPr>
          <a:lstStyle/>
          <a:p>
            <a:pPr marL="342900" indent="-342900" algn="just" rtl="1">
              <a:lnSpc>
                <a:spcPct val="150000"/>
              </a:lnSpc>
              <a:spcAft>
                <a:spcPts val="800"/>
              </a:spcAft>
              <a:buSzPct val="15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التوجيه لضمان الالتزام ببروتوكولات السلامة، خاصة في المواقف الحرجة</a:t>
            </a: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a:t>
            </a:r>
          </a:p>
        </p:txBody>
      </p:sp>
      <p:sp>
        <p:nvSpPr>
          <p:cNvPr id="21" name="TextBox 20">
            <a:extLst>
              <a:ext uri="{FF2B5EF4-FFF2-40B4-BE49-F238E27FC236}">
                <a16:creationId xmlns:a16="http://schemas.microsoft.com/office/drawing/2014/main" id="{D199C8E1-248A-4297-897D-3B8DE7421B53}"/>
              </a:ext>
            </a:extLst>
          </p:cNvPr>
          <p:cNvSpPr txBox="1"/>
          <p:nvPr/>
        </p:nvSpPr>
        <p:spPr>
          <a:xfrm>
            <a:off x="2830288" y="5068351"/>
            <a:ext cx="8081682" cy="600164"/>
          </a:xfrm>
          <a:prstGeom prst="rect">
            <a:avLst/>
          </a:prstGeom>
          <a:noFill/>
        </p:spPr>
        <p:txBody>
          <a:bodyPr wrap="square">
            <a:spAutoFit/>
          </a:bodyPr>
          <a:lstStyle/>
          <a:p>
            <a:pPr marL="342900" indent="-342900" algn="just" rtl="1">
              <a:lnSpc>
                <a:spcPct val="150000"/>
              </a:lnSpc>
              <a:spcAft>
                <a:spcPts val="800"/>
              </a:spcAft>
              <a:buSzPct val="15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الدعم لتعزيز الثقة عندما يشعر الفريق بالضغط</a:t>
            </a: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a:t>
            </a:r>
          </a:p>
        </p:txBody>
      </p:sp>
      <p:sp>
        <p:nvSpPr>
          <p:cNvPr id="22" name="TextBox 21">
            <a:extLst>
              <a:ext uri="{FF2B5EF4-FFF2-40B4-BE49-F238E27FC236}">
                <a16:creationId xmlns:a16="http://schemas.microsoft.com/office/drawing/2014/main" id="{19F77AFB-5823-0078-7FBE-EF3052EB3915}"/>
              </a:ext>
            </a:extLst>
          </p:cNvPr>
          <p:cNvSpPr txBox="1"/>
          <p:nvPr/>
        </p:nvSpPr>
        <p:spPr>
          <a:xfrm>
            <a:off x="365760" y="5882910"/>
            <a:ext cx="10546210" cy="600164"/>
          </a:xfrm>
          <a:prstGeom prst="rect">
            <a:avLst/>
          </a:prstGeom>
          <a:noFill/>
        </p:spPr>
        <p:txBody>
          <a:bodyPr wrap="square">
            <a:spAutoFit/>
          </a:bodyPr>
          <a:lstStyle/>
          <a:p>
            <a:pPr marL="342900" indent="-342900" algn="just" rtl="1">
              <a:lnSpc>
                <a:spcPct val="150000"/>
              </a:lnSpc>
              <a:spcAft>
                <a:spcPts val="800"/>
              </a:spcAft>
              <a:buSzPct val="15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مثال: قائد في منصة نفطية يصدر تعليمات صارمة خلال عملية طوارئ، لكنه يعقد جلسات دعم لاحقًا لمناقشة مخاوف الفريق</a:t>
            </a: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a:t>
            </a:r>
          </a:p>
        </p:txBody>
      </p:sp>
      <p:grpSp>
        <p:nvGrpSpPr>
          <p:cNvPr id="23" name="Group 22">
            <a:extLst>
              <a:ext uri="{FF2B5EF4-FFF2-40B4-BE49-F238E27FC236}">
                <a16:creationId xmlns:a16="http://schemas.microsoft.com/office/drawing/2014/main" id="{EC3C27E6-3466-9F7D-7A1A-BFF0928A14FE}"/>
              </a:ext>
            </a:extLst>
          </p:cNvPr>
          <p:cNvGrpSpPr/>
          <p:nvPr/>
        </p:nvGrpSpPr>
        <p:grpSpPr>
          <a:xfrm>
            <a:off x="8250914" y="1905408"/>
            <a:ext cx="3447440" cy="860886"/>
            <a:chOff x="6888666" y="1218361"/>
            <a:chExt cx="3447440" cy="860886"/>
          </a:xfrm>
        </p:grpSpPr>
        <p:grpSp>
          <p:nvGrpSpPr>
            <p:cNvPr id="24" name="Graphic 2">
              <a:extLst>
                <a:ext uri="{FF2B5EF4-FFF2-40B4-BE49-F238E27FC236}">
                  <a16:creationId xmlns:a16="http://schemas.microsoft.com/office/drawing/2014/main" id="{A156E474-E61E-5745-20C9-2D21A034A00F}"/>
                </a:ext>
              </a:extLst>
            </p:cNvPr>
            <p:cNvGrpSpPr/>
            <p:nvPr/>
          </p:nvGrpSpPr>
          <p:grpSpPr>
            <a:xfrm flipH="1">
              <a:off x="6888666" y="1218361"/>
              <a:ext cx="3447440" cy="860886"/>
              <a:chOff x="5195887" y="3181350"/>
              <a:chExt cx="1804166" cy="450532"/>
            </a:xfrm>
          </p:grpSpPr>
          <p:sp>
            <p:nvSpPr>
              <p:cNvPr id="27" name="Freeform: Shape 26">
                <a:extLst>
                  <a:ext uri="{FF2B5EF4-FFF2-40B4-BE49-F238E27FC236}">
                    <a16:creationId xmlns:a16="http://schemas.microsoft.com/office/drawing/2014/main" id="{4A0DC46B-AE8E-8DA0-EC35-12A965B81CEC}"/>
                  </a:ext>
                </a:extLst>
              </p:cNvPr>
              <p:cNvSpPr/>
              <p:nvPr/>
            </p:nvSpPr>
            <p:spPr>
              <a:xfrm>
                <a:off x="5520757" y="3254512"/>
                <a:ext cx="1350264" cy="334613"/>
              </a:xfrm>
              <a:custGeom>
                <a:avLst/>
                <a:gdLst>
                  <a:gd name="connsiteX0" fmla="*/ 0 w 1350264"/>
                  <a:gd name="connsiteY0" fmla="*/ 0 h 334613"/>
                  <a:gd name="connsiteX1" fmla="*/ 1350264 w 1350264"/>
                  <a:gd name="connsiteY1" fmla="*/ 0 h 334613"/>
                  <a:gd name="connsiteX2" fmla="*/ 1350264 w 1350264"/>
                  <a:gd name="connsiteY2" fmla="*/ 181070 h 334613"/>
                  <a:gd name="connsiteX3" fmla="*/ 1196721 w 1350264"/>
                  <a:gd name="connsiteY3" fmla="*/ 334613 h 334613"/>
                  <a:gd name="connsiteX4" fmla="*/ 0 w 1350264"/>
                  <a:gd name="connsiteY4" fmla="*/ 334613 h 334613"/>
                  <a:gd name="connsiteX5" fmla="*/ 0 w 1350264"/>
                  <a:gd name="connsiteY5" fmla="*/ 0 h 334613"/>
                  <a:gd name="connsiteX6" fmla="*/ 0 w 1350264"/>
                  <a:gd name="connsiteY6" fmla="*/ 0 h 334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50264" h="334613">
                    <a:moveTo>
                      <a:pt x="0" y="0"/>
                    </a:moveTo>
                    <a:lnTo>
                      <a:pt x="1350264" y="0"/>
                    </a:lnTo>
                    <a:lnTo>
                      <a:pt x="1350264" y="181070"/>
                    </a:lnTo>
                    <a:cubicBezTo>
                      <a:pt x="1350264" y="265843"/>
                      <a:pt x="1281494" y="334613"/>
                      <a:pt x="1196721" y="334613"/>
                    </a:cubicBezTo>
                    <a:lnTo>
                      <a:pt x="0" y="334613"/>
                    </a:lnTo>
                    <a:lnTo>
                      <a:pt x="0" y="0"/>
                    </a:lnTo>
                    <a:lnTo>
                      <a:pt x="0" y="0"/>
                    </a:lnTo>
                    <a:close/>
                  </a:path>
                </a:pathLst>
              </a:custGeom>
              <a:solidFill>
                <a:srgbClr val="FFFFFF"/>
              </a:solidFill>
              <a:ln w="9525" cap="flat">
                <a:solidFill>
                  <a:schemeClr val="tx1"/>
                </a:solidFill>
                <a:prstDash val="solid"/>
                <a:miter/>
              </a:ln>
            </p:spPr>
            <p:txBody>
              <a:bodyPr rtlCol="0" anchor="ctr"/>
              <a:lstStyle/>
              <a:p>
                <a:endParaRPr lang="en-US"/>
              </a:p>
            </p:txBody>
          </p:sp>
          <p:sp>
            <p:nvSpPr>
              <p:cNvPr id="28" name="Freeform: Shape 27">
                <a:extLst>
                  <a:ext uri="{FF2B5EF4-FFF2-40B4-BE49-F238E27FC236}">
                    <a16:creationId xmlns:a16="http://schemas.microsoft.com/office/drawing/2014/main" id="{BBC84368-B383-2361-E044-92BC6766FA2E}"/>
                  </a:ext>
                </a:extLst>
              </p:cNvPr>
              <p:cNvSpPr/>
              <p:nvPr/>
            </p:nvSpPr>
            <p:spPr>
              <a:xfrm>
                <a:off x="5195887" y="3181350"/>
                <a:ext cx="1401154" cy="450532"/>
              </a:xfrm>
              <a:custGeom>
                <a:avLst/>
                <a:gdLst>
                  <a:gd name="connsiteX0" fmla="*/ 1339215 w 1401154"/>
                  <a:gd name="connsiteY0" fmla="*/ 0 h 450532"/>
                  <a:gd name="connsiteX1" fmla="*/ 225266 w 1401154"/>
                  <a:gd name="connsiteY1" fmla="*/ 0 h 450532"/>
                  <a:gd name="connsiteX2" fmla="*/ 0 w 1401154"/>
                  <a:gd name="connsiteY2" fmla="*/ 225266 h 450532"/>
                  <a:gd name="connsiteX3" fmla="*/ 0 w 1401154"/>
                  <a:gd name="connsiteY3" fmla="*/ 225266 h 450532"/>
                  <a:gd name="connsiteX4" fmla="*/ 225266 w 1401154"/>
                  <a:gd name="connsiteY4" fmla="*/ 450533 h 450532"/>
                  <a:gd name="connsiteX5" fmla="*/ 225266 w 1401154"/>
                  <a:gd name="connsiteY5" fmla="*/ 450533 h 450532"/>
                  <a:gd name="connsiteX6" fmla="*/ 450533 w 1401154"/>
                  <a:gd name="connsiteY6" fmla="*/ 225266 h 450532"/>
                  <a:gd name="connsiteX7" fmla="*/ 450533 w 1401154"/>
                  <a:gd name="connsiteY7" fmla="*/ 177546 h 450532"/>
                  <a:gd name="connsiteX8" fmla="*/ 508445 w 1401154"/>
                  <a:gd name="connsiteY8" fmla="*/ 119634 h 450532"/>
                  <a:gd name="connsiteX9" fmla="*/ 1341311 w 1401154"/>
                  <a:gd name="connsiteY9" fmla="*/ 119634 h 450532"/>
                  <a:gd name="connsiteX10" fmla="*/ 1401032 w 1401154"/>
                  <a:gd name="connsiteY10" fmla="*/ 55817 h 450532"/>
                  <a:gd name="connsiteX11" fmla="*/ 1339215 w 1401154"/>
                  <a:gd name="connsiteY11" fmla="*/ 0 h 4505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01154" h="450532">
                    <a:moveTo>
                      <a:pt x="1339215" y="0"/>
                    </a:moveTo>
                    <a:lnTo>
                      <a:pt x="225266" y="0"/>
                    </a:lnTo>
                    <a:cubicBezTo>
                      <a:pt x="100870" y="0"/>
                      <a:pt x="0" y="100870"/>
                      <a:pt x="0" y="225266"/>
                    </a:cubicBezTo>
                    <a:lnTo>
                      <a:pt x="0" y="225266"/>
                    </a:lnTo>
                    <a:cubicBezTo>
                      <a:pt x="0" y="349663"/>
                      <a:pt x="100870" y="450533"/>
                      <a:pt x="225266" y="450533"/>
                    </a:cubicBezTo>
                    <a:lnTo>
                      <a:pt x="225266" y="450533"/>
                    </a:lnTo>
                    <a:cubicBezTo>
                      <a:pt x="349663" y="450533"/>
                      <a:pt x="450533" y="349663"/>
                      <a:pt x="450533" y="225266"/>
                    </a:cubicBezTo>
                    <a:lnTo>
                      <a:pt x="450533" y="177546"/>
                    </a:lnTo>
                    <a:cubicBezTo>
                      <a:pt x="450533" y="145542"/>
                      <a:pt x="476441" y="119634"/>
                      <a:pt x="508445" y="119634"/>
                    </a:cubicBezTo>
                    <a:lnTo>
                      <a:pt x="1341311" y="119634"/>
                    </a:lnTo>
                    <a:cubicBezTo>
                      <a:pt x="1375696" y="119634"/>
                      <a:pt x="1403223" y="90678"/>
                      <a:pt x="1401032" y="55817"/>
                    </a:cubicBezTo>
                    <a:cubicBezTo>
                      <a:pt x="1398937" y="24098"/>
                      <a:pt x="1371124" y="0"/>
                      <a:pt x="1339215" y="0"/>
                    </a:cubicBezTo>
                    <a:close/>
                  </a:path>
                </a:pathLst>
              </a:custGeom>
              <a:solidFill>
                <a:srgbClr val="FFCC66"/>
              </a:solidFill>
              <a:ln w="9525" cap="flat">
                <a:noFill/>
                <a:prstDash val="solid"/>
                <a:miter/>
              </a:ln>
            </p:spPr>
            <p:txBody>
              <a:bodyPr rtlCol="0" anchor="ctr"/>
              <a:lstStyle/>
              <a:p>
                <a:endParaRPr lang="en-US"/>
              </a:p>
            </p:txBody>
          </p:sp>
          <p:sp>
            <p:nvSpPr>
              <p:cNvPr id="29" name="Freeform: Shape 28">
                <a:extLst>
                  <a:ext uri="{FF2B5EF4-FFF2-40B4-BE49-F238E27FC236}">
                    <a16:creationId xmlns:a16="http://schemas.microsoft.com/office/drawing/2014/main" id="{3AFEC004-15EA-FE20-57CE-727D91FFC510}"/>
                  </a:ext>
                </a:extLst>
              </p:cNvPr>
              <p:cNvSpPr/>
              <p:nvPr/>
            </p:nvSpPr>
            <p:spPr>
              <a:xfrm>
                <a:off x="6871021" y="3181350"/>
                <a:ext cx="129032" cy="119729"/>
              </a:xfrm>
              <a:custGeom>
                <a:avLst/>
                <a:gdLst>
                  <a:gd name="connsiteX0" fmla="*/ 69274 w 129032"/>
                  <a:gd name="connsiteY0" fmla="*/ 119729 h 119729"/>
                  <a:gd name="connsiteX1" fmla="*/ 59844 w 129032"/>
                  <a:gd name="connsiteY1" fmla="*/ 119729 h 119729"/>
                  <a:gd name="connsiteX2" fmla="*/ 122 w 129032"/>
                  <a:gd name="connsiteY2" fmla="*/ 55912 h 119729"/>
                  <a:gd name="connsiteX3" fmla="*/ 61844 w 129032"/>
                  <a:gd name="connsiteY3" fmla="*/ 0 h 119729"/>
                  <a:gd name="connsiteX4" fmla="*/ 67178 w 129032"/>
                  <a:gd name="connsiteY4" fmla="*/ 0 h 119729"/>
                  <a:gd name="connsiteX5" fmla="*/ 128900 w 129032"/>
                  <a:gd name="connsiteY5" fmla="*/ 55912 h 119729"/>
                  <a:gd name="connsiteX6" fmla="*/ 69179 w 129032"/>
                  <a:gd name="connsiteY6" fmla="*/ 119729 h 1197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9032" h="119729">
                    <a:moveTo>
                      <a:pt x="69274" y="119729"/>
                    </a:moveTo>
                    <a:lnTo>
                      <a:pt x="59844" y="119729"/>
                    </a:lnTo>
                    <a:cubicBezTo>
                      <a:pt x="25459" y="119729"/>
                      <a:pt x="-2069" y="90773"/>
                      <a:pt x="122" y="55912"/>
                    </a:cubicBezTo>
                    <a:cubicBezTo>
                      <a:pt x="2218" y="24003"/>
                      <a:pt x="30031" y="0"/>
                      <a:pt x="61844" y="0"/>
                    </a:cubicBezTo>
                    <a:lnTo>
                      <a:pt x="67178" y="0"/>
                    </a:lnTo>
                    <a:cubicBezTo>
                      <a:pt x="99087" y="0"/>
                      <a:pt x="126900" y="24003"/>
                      <a:pt x="128900" y="55912"/>
                    </a:cubicBezTo>
                    <a:cubicBezTo>
                      <a:pt x="131186" y="90773"/>
                      <a:pt x="103564" y="119729"/>
                      <a:pt x="69179" y="119729"/>
                    </a:cubicBezTo>
                    <a:close/>
                  </a:path>
                </a:pathLst>
              </a:custGeom>
              <a:solidFill>
                <a:srgbClr val="FFCC66"/>
              </a:solidFill>
              <a:ln w="9525" cap="flat">
                <a:noFill/>
                <a:prstDash val="solid"/>
                <a:miter/>
              </a:ln>
            </p:spPr>
            <p:txBody>
              <a:bodyPr rtlCol="0" anchor="ctr"/>
              <a:lstStyle/>
              <a:p>
                <a:endParaRPr lang="en-US"/>
              </a:p>
            </p:txBody>
          </p:sp>
          <p:sp>
            <p:nvSpPr>
              <p:cNvPr id="30" name="Freeform: Shape 29">
                <a:extLst>
                  <a:ext uri="{FF2B5EF4-FFF2-40B4-BE49-F238E27FC236}">
                    <a16:creationId xmlns:a16="http://schemas.microsoft.com/office/drawing/2014/main" id="{B8535AA2-8515-BF86-40B8-2901A99E858F}"/>
                  </a:ext>
                </a:extLst>
              </p:cNvPr>
              <p:cNvSpPr/>
              <p:nvPr/>
            </p:nvSpPr>
            <p:spPr>
              <a:xfrm>
                <a:off x="6641564" y="3181350"/>
                <a:ext cx="186849" cy="119729"/>
              </a:xfrm>
              <a:custGeom>
                <a:avLst/>
                <a:gdLst>
                  <a:gd name="connsiteX0" fmla="*/ 127091 w 186849"/>
                  <a:gd name="connsiteY0" fmla="*/ 119729 h 119729"/>
                  <a:gd name="connsiteX1" fmla="*/ 59844 w 186849"/>
                  <a:gd name="connsiteY1" fmla="*/ 119729 h 119729"/>
                  <a:gd name="connsiteX2" fmla="*/ 122 w 186849"/>
                  <a:gd name="connsiteY2" fmla="*/ 55912 h 119729"/>
                  <a:gd name="connsiteX3" fmla="*/ 61844 w 186849"/>
                  <a:gd name="connsiteY3" fmla="*/ 0 h 119729"/>
                  <a:gd name="connsiteX4" fmla="*/ 124995 w 186849"/>
                  <a:gd name="connsiteY4" fmla="*/ 0 h 119729"/>
                  <a:gd name="connsiteX5" fmla="*/ 186717 w 186849"/>
                  <a:gd name="connsiteY5" fmla="*/ 55912 h 119729"/>
                  <a:gd name="connsiteX6" fmla="*/ 126995 w 186849"/>
                  <a:gd name="connsiteY6" fmla="*/ 119729 h 1197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6849" h="119729">
                    <a:moveTo>
                      <a:pt x="127091" y="119729"/>
                    </a:moveTo>
                    <a:lnTo>
                      <a:pt x="59844" y="119729"/>
                    </a:lnTo>
                    <a:cubicBezTo>
                      <a:pt x="25459" y="119729"/>
                      <a:pt x="-2068" y="90773"/>
                      <a:pt x="122" y="55912"/>
                    </a:cubicBezTo>
                    <a:cubicBezTo>
                      <a:pt x="2218" y="24003"/>
                      <a:pt x="30031" y="0"/>
                      <a:pt x="61844" y="0"/>
                    </a:cubicBezTo>
                    <a:lnTo>
                      <a:pt x="124995" y="0"/>
                    </a:lnTo>
                    <a:cubicBezTo>
                      <a:pt x="156904" y="0"/>
                      <a:pt x="184717" y="24003"/>
                      <a:pt x="186717" y="55912"/>
                    </a:cubicBezTo>
                    <a:cubicBezTo>
                      <a:pt x="189003" y="90773"/>
                      <a:pt x="161381" y="119729"/>
                      <a:pt x="126995" y="119729"/>
                    </a:cubicBezTo>
                    <a:close/>
                  </a:path>
                </a:pathLst>
              </a:custGeom>
              <a:solidFill>
                <a:srgbClr val="FFCC66"/>
              </a:solidFill>
              <a:ln w="9525"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F906DF03-D3EB-3E62-CF6F-C3CC044661EB}"/>
                  </a:ext>
                </a:extLst>
              </p:cNvPr>
              <p:cNvSpPr/>
              <p:nvPr/>
            </p:nvSpPr>
            <p:spPr>
              <a:xfrm rot="-802202">
                <a:off x="5273952" y="3257204"/>
                <a:ext cx="301180" cy="301180"/>
              </a:xfrm>
              <a:custGeom>
                <a:avLst/>
                <a:gdLst>
                  <a:gd name="connsiteX0" fmla="*/ 301181 w 301180"/>
                  <a:gd name="connsiteY0" fmla="*/ 150590 h 301180"/>
                  <a:gd name="connsiteX1" fmla="*/ 150590 w 301180"/>
                  <a:gd name="connsiteY1" fmla="*/ 301181 h 301180"/>
                  <a:gd name="connsiteX2" fmla="*/ 0 w 301180"/>
                  <a:gd name="connsiteY2" fmla="*/ 150590 h 301180"/>
                  <a:gd name="connsiteX3" fmla="*/ 150590 w 301180"/>
                  <a:gd name="connsiteY3" fmla="*/ 0 h 301180"/>
                  <a:gd name="connsiteX4" fmla="*/ 301181 w 301180"/>
                  <a:gd name="connsiteY4" fmla="*/ 150590 h 3011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1180" h="301180">
                    <a:moveTo>
                      <a:pt x="301181" y="150590"/>
                    </a:moveTo>
                    <a:cubicBezTo>
                      <a:pt x="301181" y="233759"/>
                      <a:pt x="233759" y="301181"/>
                      <a:pt x="150590" y="301181"/>
                    </a:cubicBezTo>
                    <a:cubicBezTo>
                      <a:pt x="67422" y="301181"/>
                      <a:pt x="0" y="233759"/>
                      <a:pt x="0" y="150590"/>
                    </a:cubicBezTo>
                    <a:cubicBezTo>
                      <a:pt x="0" y="67422"/>
                      <a:pt x="67422" y="0"/>
                      <a:pt x="150590" y="0"/>
                    </a:cubicBezTo>
                    <a:cubicBezTo>
                      <a:pt x="233759" y="0"/>
                      <a:pt x="301181" y="67422"/>
                      <a:pt x="301181" y="150590"/>
                    </a:cubicBezTo>
                    <a:close/>
                  </a:path>
                </a:pathLst>
              </a:custGeom>
              <a:solidFill>
                <a:srgbClr val="FFFFFF"/>
              </a:solidFill>
              <a:ln w="9525" cap="flat">
                <a:noFill/>
                <a:prstDash val="solid"/>
                <a:miter/>
              </a:ln>
            </p:spPr>
            <p:txBody>
              <a:bodyPr rtlCol="0" anchor="ctr"/>
              <a:lstStyle/>
              <a:p>
                <a:endParaRPr lang="en-US"/>
              </a:p>
            </p:txBody>
          </p:sp>
        </p:grpSp>
        <p:sp>
          <p:nvSpPr>
            <p:cNvPr id="25" name="TextBox 24">
              <a:extLst>
                <a:ext uri="{FF2B5EF4-FFF2-40B4-BE49-F238E27FC236}">
                  <a16:creationId xmlns:a16="http://schemas.microsoft.com/office/drawing/2014/main" id="{5672B8F3-28AE-9D6A-8BA6-4D9F5016BFA3}"/>
                </a:ext>
              </a:extLst>
            </p:cNvPr>
            <p:cNvSpPr txBox="1"/>
            <p:nvPr/>
          </p:nvSpPr>
          <p:spPr>
            <a:xfrm>
              <a:off x="9696659" y="1487156"/>
              <a:ext cx="592853" cy="369332"/>
            </a:xfrm>
            <a:prstGeom prst="rect">
              <a:avLst/>
            </a:prstGeom>
            <a:noFill/>
          </p:spPr>
          <p:txBody>
            <a:bodyPr wrap="square" rtlCol="0">
              <a:spAutoFit/>
            </a:bodyPr>
            <a:lstStyle/>
            <a:p>
              <a:r>
                <a:rPr lang="en-US" dirty="0">
                  <a:latin typeface="Cooper Black" panose="0208090404030B020404" pitchFamily="18" charset="0"/>
                </a:rPr>
                <a:t>02</a:t>
              </a:r>
            </a:p>
          </p:txBody>
        </p:sp>
        <p:sp>
          <p:nvSpPr>
            <p:cNvPr id="26" name="TextBox 25">
              <a:extLst>
                <a:ext uri="{FF2B5EF4-FFF2-40B4-BE49-F238E27FC236}">
                  <a16:creationId xmlns:a16="http://schemas.microsoft.com/office/drawing/2014/main" id="{3120A188-5112-27CA-F1A1-F23778335E20}"/>
                </a:ext>
              </a:extLst>
            </p:cNvPr>
            <p:cNvSpPr txBox="1"/>
            <p:nvPr/>
          </p:nvSpPr>
          <p:spPr>
            <a:xfrm>
              <a:off x="7044795" y="1488234"/>
              <a:ext cx="2269037" cy="400494"/>
            </a:xfrm>
            <a:prstGeom prst="rect">
              <a:avLst/>
            </a:prstGeom>
            <a:noFill/>
          </p:spPr>
          <p:txBody>
            <a:bodyPr wrap="square" rtlCol="0">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ضغوط الامتثال والسلامة</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spTree>
    <p:extLst>
      <p:ext uri="{BB962C8B-B14F-4D97-AF65-F5344CB8AC3E}">
        <p14:creationId xmlns:p14="http://schemas.microsoft.com/office/powerpoint/2010/main" val="37314573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9"/>
                                        </p:tgtEl>
                                        <p:attrNameLst>
                                          <p:attrName>style.visibility</p:attrName>
                                        </p:attrNameLst>
                                      </p:cBhvr>
                                      <p:to>
                                        <p:strVal val="visible"/>
                                      </p:to>
                                    </p:set>
                                    <p:animEffect transition="in" filter="fade">
                                      <p:cBhvr>
                                        <p:cTn id="14" dur="1000"/>
                                        <p:tgtEl>
                                          <p:spTgt spid="19"/>
                                        </p:tgtEl>
                                      </p:cBhvr>
                                    </p:animEffect>
                                    <p:anim calcmode="lin" valueType="num">
                                      <p:cBhvr>
                                        <p:cTn id="15" dur="1000" fill="hold"/>
                                        <p:tgtEl>
                                          <p:spTgt spid="19"/>
                                        </p:tgtEl>
                                        <p:attrNameLst>
                                          <p:attrName>ppt_x</p:attrName>
                                        </p:attrNameLst>
                                      </p:cBhvr>
                                      <p:tavLst>
                                        <p:tav tm="0">
                                          <p:val>
                                            <p:strVal val="#ppt_x"/>
                                          </p:val>
                                        </p:tav>
                                        <p:tav tm="100000">
                                          <p:val>
                                            <p:strVal val="#ppt_x"/>
                                          </p:val>
                                        </p:tav>
                                      </p:tavLst>
                                    </p:anim>
                                    <p:anim calcmode="lin" valueType="num">
                                      <p:cBhvr>
                                        <p:cTn id="16"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20"/>
                                        </p:tgtEl>
                                        <p:attrNameLst>
                                          <p:attrName>style.visibility</p:attrName>
                                        </p:attrNameLst>
                                      </p:cBhvr>
                                      <p:to>
                                        <p:strVal val="visible"/>
                                      </p:to>
                                    </p:set>
                                    <p:animEffect transition="in" filter="fade">
                                      <p:cBhvr>
                                        <p:cTn id="21" dur="1000"/>
                                        <p:tgtEl>
                                          <p:spTgt spid="20"/>
                                        </p:tgtEl>
                                      </p:cBhvr>
                                    </p:animEffect>
                                    <p:anim calcmode="lin" valueType="num">
                                      <p:cBhvr>
                                        <p:cTn id="22" dur="1000" fill="hold"/>
                                        <p:tgtEl>
                                          <p:spTgt spid="20"/>
                                        </p:tgtEl>
                                        <p:attrNameLst>
                                          <p:attrName>ppt_x</p:attrName>
                                        </p:attrNameLst>
                                      </p:cBhvr>
                                      <p:tavLst>
                                        <p:tav tm="0">
                                          <p:val>
                                            <p:strVal val="#ppt_x"/>
                                          </p:val>
                                        </p:tav>
                                        <p:tav tm="100000">
                                          <p:val>
                                            <p:strVal val="#ppt_x"/>
                                          </p:val>
                                        </p:tav>
                                      </p:tavLst>
                                    </p:anim>
                                    <p:anim calcmode="lin" valueType="num">
                                      <p:cBhvr>
                                        <p:cTn id="23"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21"/>
                                        </p:tgtEl>
                                        <p:attrNameLst>
                                          <p:attrName>style.visibility</p:attrName>
                                        </p:attrNameLst>
                                      </p:cBhvr>
                                      <p:to>
                                        <p:strVal val="visible"/>
                                      </p:to>
                                    </p:set>
                                    <p:animEffect transition="in" filter="fade">
                                      <p:cBhvr>
                                        <p:cTn id="28" dur="1000"/>
                                        <p:tgtEl>
                                          <p:spTgt spid="21"/>
                                        </p:tgtEl>
                                      </p:cBhvr>
                                    </p:animEffect>
                                    <p:anim calcmode="lin" valueType="num">
                                      <p:cBhvr>
                                        <p:cTn id="29" dur="1000" fill="hold"/>
                                        <p:tgtEl>
                                          <p:spTgt spid="21"/>
                                        </p:tgtEl>
                                        <p:attrNameLst>
                                          <p:attrName>ppt_x</p:attrName>
                                        </p:attrNameLst>
                                      </p:cBhvr>
                                      <p:tavLst>
                                        <p:tav tm="0">
                                          <p:val>
                                            <p:strVal val="#ppt_x"/>
                                          </p:val>
                                        </p:tav>
                                        <p:tav tm="100000">
                                          <p:val>
                                            <p:strVal val="#ppt_x"/>
                                          </p:val>
                                        </p:tav>
                                      </p:tavLst>
                                    </p:anim>
                                    <p:anim calcmode="lin" valueType="num">
                                      <p:cBhvr>
                                        <p:cTn id="30"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22"/>
                                        </p:tgtEl>
                                        <p:attrNameLst>
                                          <p:attrName>style.visibility</p:attrName>
                                        </p:attrNameLst>
                                      </p:cBhvr>
                                      <p:to>
                                        <p:strVal val="visible"/>
                                      </p:to>
                                    </p:set>
                                    <p:animEffect transition="in" filter="fade">
                                      <p:cBhvr>
                                        <p:cTn id="35" dur="1000"/>
                                        <p:tgtEl>
                                          <p:spTgt spid="22"/>
                                        </p:tgtEl>
                                      </p:cBhvr>
                                    </p:animEffect>
                                    <p:anim calcmode="lin" valueType="num">
                                      <p:cBhvr>
                                        <p:cTn id="36" dur="1000" fill="hold"/>
                                        <p:tgtEl>
                                          <p:spTgt spid="22"/>
                                        </p:tgtEl>
                                        <p:attrNameLst>
                                          <p:attrName>ppt_x</p:attrName>
                                        </p:attrNameLst>
                                      </p:cBhvr>
                                      <p:tavLst>
                                        <p:tav tm="0">
                                          <p:val>
                                            <p:strVal val="#ppt_x"/>
                                          </p:val>
                                        </p:tav>
                                        <p:tav tm="100000">
                                          <p:val>
                                            <p:strVal val="#ppt_x"/>
                                          </p:val>
                                        </p:tav>
                                      </p:tavLst>
                                    </p:anim>
                                    <p:anim calcmode="lin" valueType="num">
                                      <p:cBhvr>
                                        <p:cTn id="37"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9" grpId="0"/>
      <p:bldP spid="20" grpId="0"/>
      <p:bldP spid="21" grpId="0"/>
      <p:bldP spid="22"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1779891" y="675008"/>
            <a:ext cx="8632218" cy="968852"/>
            <a:chOff x="1779891" y="519096"/>
            <a:chExt cx="8632218" cy="968852"/>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1779891" y="519096"/>
              <a:ext cx="8632218"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تحديات فرق العمل في مجال الطاقة</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16" name="TextBox 15">
            <a:extLst>
              <a:ext uri="{FF2B5EF4-FFF2-40B4-BE49-F238E27FC236}">
                <a16:creationId xmlns:a16="http://schemas.microsoft.com/office/drawing/2014/main" id="{60E7EF8C-B828-F95E-FD4C-735DBB2AE22C}"/>
              </a:ext>
            </a:extLst>
          </p:cNvPr>
          <p:cNvSpPr txBox="1"/>
          <p:nvPr/>
        </p:nvSpPr>
        <p:spPr>
          <a:xfrm>
            <a:off x="192845" y="2980689"/>
            <a:ext cx="10911970" cy="600164"/>
          </a:xfrm>
          <a:prstGeom prst="rect">
            <a:avLst/>
          </a:prstGeom>
          <a:noFill/>
        </p:spPr>
        <p:txBody>
          <a:bodyPr wrap="square">
            <a:spAutoFit/>
          </a:bodyPr>
          <a:lstStyle/>
          <a:p>
            <a:pPr marL="342900" indent="-342900" algn="just" rtl="1">
              <a:lnSpc>
                <a:spcPct val="150000"/>
              </a:lnSpc>
              <a:spcAft>
                <a:spcPts val="800"/>
              </a:spcAft>
              <a:buSzPct val="150000"/>
              <a:buBlip>
                <a:blip r:embed="rId2"/>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التحدي: الانتقال إلى الطاقة المتجددة أو تبني تقنيات جديدة (مثل الذكاء الاصطناعي في إدارة الشبكات) يتطلب تعلماً مستمراً وتكيفاً</a:t>
            </a: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a:t>
            </a:r>
          </a:p>
        </p:txBody>
      </p:sp>
      <p:sp>
        <p:nvSpPr>
          <p:cNvPr id="19" name="TextBox 18">
            <a:extLst>
              <a:ext uri="{FF2B5EF4-FFF2-40B4-BE49-F238E27FC236}">
                <a16:creationId xmlns:a16="http://schemas.microsoft.com/office/drawing/2014/main" id="{31C326BA-280D-16D0-F499-055F8D689828}"/>
              </a:ext>
            </a:extLst>
          </p:cNvPr>
          <p:cNvSpPr txBox="1"/>
          <p:nvPr/>
        </p:nvSpPr>
        <p:spPr>
          <a:xfrm>
            <a:off x="3023133" y="3636224"/>
            <a:ext cx="8081682" cy="600164"/>
          </a:xfrm>
          <a:prstGeom prst="rect">
            <a:avLst/>
          </a:prstGeom>
          <a:noFill/>
        </p:spPr>
        <p:txBody>
          <a:bodyPr wrap="square">
            <a:spAutoFit/>
          </a:bodyPr>
          <a:lstStyle/>
          <a:p>
            <a:pPr algn="just" rtl="1">
              <a:lnSpc>
                <a:spcPct val="150000"/>
              </a:lnSpc>
              <a:spcAft>
                <a:spcPts val="800"/>
              </a:spcAft>
              <a:buSzPct val="150000"/>
            </a:pPr>
            <a:r>
              <a:rPr lang="ar-SA" sz="2400" b="1" dirty="0">
                <a:solidFill>
                  <a:srgbClr val="168489"/>
                </a:solidFill>
                <a:latin typeface="Calibri" panose="020F0502020204030204" pitchFamily="34" charset="0"/>
                <a:ea typeface="Calibri" panose="020F0502020204030204" pitchFamily="34" charset="0"/>
                <a:cs typeface="Adobe Arabic" panose="02040503050201020203" pitchFamily="18" charset="-78"/>
              </a:rPr>
              <a:t>حل القيادة الموقفية</a:t>
            </a:r>
            <a:r>
              <a:rPr lang="en-US" sz="2400" b="1" dirty="0">
                <a:solidFill>
                  <a:srgbClr val="168489"/>
                </a:solidFill>
                <a:latin typeface="Calibri" panose="020F0502020204030204" pitchFamily="34" charset="0"/>
                <a:ea typeface="Calibri" panose="020F0502020204030204" pitchFamily="34" charset="0"/>
                <a:cs typeface="Adobe Arabic" panose="02040503050201020203" pitchFamily="18" charset="-78"/>
              </a:rPr>
              <a:t>:</a:t>
            </a:r>
          </a:p>
        </p:txBody>
      </p:sp>
      <p:sp>
        <p:nvSpPr>
          <p:cNvPr id="20" name="TextBox 19">
            <a:extLst>
              <a:ext uri="{FF2B5EF4-FFF2-40B4-BE49-F238E27FC236}">
                <a16:creationId xmlns:a16="http://schemas.microsoft.com/office/drawing/2014/main" id="{31175A76-49E9-65F1-E820-8D43DBE42793}"/>
              </a:ext>
            </a:extLst>
          </p:cNvPr>
          <p:cNvSpPr txBox="1"/>
          <p:nvPr/>
        </p:nvSpPr>
        <p:spPr>
          <a:xfrm>
            <a:off x="3023133" y="4334016"/>
            <a:ext cx="8081682" cy="600164"/>
          </a:xfrm>
          <a:prstGeom prst="rect">
            <a:avLst/>
          </a:prstGeom>
          <a:noFill/>
        </p:spPr>
        <p:txBody>
          <a:bodyPr wrap="square">
            <a:spAutoFit/>
          </a:bodyPr>
          <a:lstStyle/>
          <a:p>
            <a:pPr marL="342900" indent="-342900" algn="just" rtl="1">
              <a:lnSpc>
                <a:spcPct val="150000"/>
              </a:lnSpc>
              <a:spcAft>
                <a:spcPts val="800"/>
              </a:spcAft>
              <a:buSzPct val="150000"/>
              <a:buBlip>
                <a:blip r:embed="rId2"/>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التدريب لتطوير مهارات الفريق في تقنيات جديدة</a:t>
            </a: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a:t>
            </a:r>
          </a:p>
        </p:txBody>
      </p:sp>
      <p:sp>
        <p:nvSpPr>
          <p:cNvPr id="21" name="TextBox 20">
            <a:extLst>
              <a:ext uri="{FF2B5EF4-FFF2-40B4-BE49-F238E27FC236}">
                <a16:creationId xmlns:a16="http://schemas.microsoft.com/office/drawing/2014/main" id="{D199C8E1-248A-4297-897D-3B8DE7421B53}"/>
              </a:ext>
            </a:extLst>
          </p:cNvPr>
          <p:cNvSpPr txBox="1"/>
          <p:nvPr/>
        </p:nvSpPr>
        <p:spPr>
          <a:xfrm>
            <a:off x="3023133" y="5068351"/>
            <a:ext cx="8081682" cy="600164"/>
          </a:xfrm>
          <a:prstGeom prst="rect">
            <a:avLst/>
          </a:prstGeom>
          <a:noFill/>
        </p:spPr>
        <p:txBody>
          <a:bodyPr wrap="square">
            <a:spAutoFit/>
          </a:bodyPr>
          <a:lstStyle/>
          <a:p>
            <a:pPr marL="342900" indent="-342900" algn="just" rtl="1">
              <a:lnSpc>
                <a:spcPct val="150000"/>
              </a:lnSpc>
              <a:spcAft>
                <a:spcPts val="800"/>
              </a:spcAft>
              <a:buSzPct val="150000"/>
              <a:buBlip>
                <a:blip r:embed="rId2"/>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الدعم لتشجيعهم على التغلب على مقاومة التغيير</a:t>
            </a: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a:t>
            </a:r>
          </a:p>
        </p:txBody>
      </p:sp>
      <p:sp>
        <p:nvSpPr>
          <p:cNvPr id="22" name="TextBox 21">
            <a:extLst>
              <a:ext uri="{FF2B5EF4-FFF2-40B4-BE49-F238E27FC236}">
                <a16:creationId xmlns:a16="http://schemas.microsoft.com/office/drawing/2014/main" id="{19F77AFB-5823-0078-7FBE-EF3052EB3915}"/>
              </a:ext>
            </a:extLst>
          </p:cNvPr>
          <p:cNvSpPr txBox="1"/>
          <p:nvPr/>
        </p:nvSpPr>
        <p:spPr>
          <a:xfrm>
            <a:off x="28253" y="5882910"/>
            <a:ext cx="11076562" cy="600164"/>
          </a:xfrm>
          <a:prstGeom prst="rect">
            <a:avLst/>
          </a:prstGeom>
          <a:noFill/>
        </p:spPr>
        <p:txBody>
          <a:bodyPr wrap="square">
            <a:spAutoFit/>
          </a:bodyPr>
          <a:lstStyle/>
          <a:p>
            <a:pPr marL="342900" indent="-342900" algn="just" rtl="1">
              <a:lnSpc>
                <a:spcPct val="150000"/>
              </a:lnSpc>
              <a:spcAft>
                <a:spcPts val="800"/>
              </a:spcAft>
              <a:buSzPct val="150000"/>
              <a:buBlip>
                <a:blip r:embed="rId2"/>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مثال: قائد في شركة طاقة شمسية يدرب فريقاً على استخدام برمجيات تحليل الأداء، مع تقديم جلسات تحفيزية لتعزيز قبوله للتكنولوجيا</a:t>
            </a: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a:t>
            </a:r>
          </a:p>
        </p:txBody>
      </p:sp>
      <p:grpSp>
        <p:nvGrpSpPr>
          <p:cNvPr id="14" name="Group 13">
            <a:extLst>
              <a:ext uri="{FF2B5EF4-FFF2-40B4-BE49-F238E27FC236}">
                <a16:creationId xmlns:a16="http://schemas.microsoft.com/office/drawing/2014/main" id="{734E156E-3641-1C16-FD33-67F01BA8E72B}"/>
              </a:ext>
            </a:extLst>
          </p:cNvPr>
          <p:cNvGrpSpPr/>
          <p:nvPr/>
        </p:nvGrpSpPr>
        <p:grpSpPr>
          <a:xfrm>
            <a:off x="8278144" y="1920101"/>
            <a:ext cx="3447440" cy="860886"/>
            <a:chOff x="6888666" y="1218361"/>
            <a:chExt cx="3447440" cy="860886"/>
          </a:xfrm>
        </p:grpSpPr>
        <p:grpSp>
          <p:nvGrpSpPr>
            <p:cNvPr id="15" name="Graphic 2">
              <a:extLst>
                <a:ext uri="{FF2B5EF4-FFF2-40B4-BE49-F238E27FC236}">
                  <a16:creationId xmlns:a16="http://schemas.microsoft.com/office/drawing/2014/main" id="{BE542D3F-A764-0ED3-1DEE-2A8CC286286F}"/>
                </a:ext>
              </a:extLst>
            </p:cNvPr>
            <p:cNvGrpSpPr/>
            <p:nvPr/>
          </p:nvGrpSpPr>
          <p:grpSpPr>
            <a:xfrm flipH="1">
              <a:off x="6888666" y="1218361"/>
              <a:ext cx="3447440" cy="860886"/>
              <a:chOff x="5195887" y="3181350"/>
              <a:chExt cx="1804166" cy="450532"/>
            </a:xfrm>
          </p:grpSpPr>
          <p:sp>
            <p:nvSpPr>
              <p:cNvPr id="32" name="Freeform: Shape 31">
                <a:extLst>
                  <a:ext uri="{FF2B5EF4-FFF2-40B4-BE49-F238E27FC236}">
                    <a16:creationId xmlns:a16="http://schemas.microsoft.com/office/drawing/2014/main" id="{00EA0FBE-B974-678B-9253-FB4FB37C7A28}"/>
                  </a:ext>
                </a:extLst>
              </p:cNvPr>
              <p:cNvSpPr/>
              <p:nvPr/>
            </p:nvSpPr>
            <p:spPr>
              <a:xfrm>
                <a:off x="5520757" y="3254512"/>
                <a:ext cx="1350264" cy="334613"/>
              </a:xfrm>
              <a:custGeom>
                <a:avLst/>
                <a:gdLst>
                  <a:gd name="connsiteX0" fmla="*/ 0 w 1350264"/>
                  <a:gd name="connsiteY0" fmla="*/ 0 h 334613"/>
                  <a:gd name="connsiteX1" fmla="*/ 1350264 w 1350264"/>
                  <a:gd name="connsiteY1" fmla="*/ 0 h 334613"/>
                  <a:gd name="connsiteX2" fmla="*/ 1350264 w 1350264"/>
                  <a:gd name="connsiteY2" fmla="*/ 181070 h 334613"/>
                  <a:gd name="connsiteX3" fmla="*/ 1196721 w 1350264"/>
                  <a:gd name="connsiteY3" fmla="*/ 334613 h 334613"/>
                  <a:gd name="connsiteX4" fmla="*/ 0 w 1350264"/>
                  <a:gd name="connsiteY4" fmla="*/ 334613 h 334613"/>
                  <a:gd name="connsiteX5" fmla="*/ 0 w 1350264"/>
                  <a:gd name="connsiteY5" fmla="*/ 0 h 334613"/>
                  <a:gd name="connsiteX6" fmla="*/ 0 w 1350264"/>
                  <a:gd name="connsiteY6" fmla="*/ 0 h 334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50264" h="334613">
                    <a:moveTo>
                      <a:pt x="0" y="0"/>
                    </a:moveTo>
                    <a:lnTo>
                      <a:pt x="1350264" y="0"/>
                    </a:lnTo>
                    <a:lnTo>
                      <a:pt x="1350264" y="181070"/>
                    </a:lnTo>
                    <a:cubicBezTo>
                      <a:pt x="1350264" y="265843"/>
                      <a:pt x="1281494" y="334613"/>
                      <a:pt x="1196721" y="334613"/>
                    </a:cubicBezTo>
                    <a:lnTo>
                      <a:pt x="0" y="334613"/>
                    </a:lnTo>
                    <a:lnTo>
                      <a:pt x="0" y="0"/>
                    </a:lnTo>
                    <a:lnTo>
                      <a:pt x="0" y="0"/>
                    </a:lnTo>
                    <a:close/>
                  </a:path>
                </a:pathLst>
              </a:custGeom>
              <a:solidFill>
                <a:srgbClr val="FFFFFF"/>
              </a:solidFill>
              <a:ln w="9525" cap="flat">
                <a:solidFill>
                  <a:schemeClr val="tx1"/>
                </a:solid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5B230EAF-FA18-843E-B83B-4F6226144C7D}"/>
                  </a:ext>
                </a:extLst>
              </p:cNvPr>
              <p:cNvSpPr/>
              <p:nvPr/>
            </p:nvSpPr>
            <p:spPr>
              <a:xfrm>
                <a:off x="5195887" y="3181350"/>
                <a:ext cx="1401154" cy="450532"/>
              </a:xfrm>
              <a:custGeom>
                <a:avLst/>
                <a:gdLst>
                  <a:gd name="connsiteX0" fmla="*/ 1339215 w 1401154"/>
                  <a:gd name="connsiteY0" fmla="*/ 0 h 450532"/>
                  <a:gd name="connsiteX1" fmla="*/ 225266 w 1401154"/>
                  <a:gd name="connsiteY1" fmla="*/ 0 h 450532"/>
                  <a:gd name="connsiteX2" fmla="*/ 0 w 1401154"/>
                  <a:gd name="connsiteY2" fmla="*/ 225266 h 450532"/>
                  <a:gd name="connsiteX3" fmla="*/ 0 w 1401154"/>
                  <a:gd name="connsiteY3" fmla="*/ 225266 h 450532"/>
                  <a:gd name="connsiteX4" fmla="*/ 225266 w 1401154"/>
                  <a:gd name="connsiteY4" fmla="*/ 450533 h 450532"/>
                  <a:gd name="connsiteX5" fmla="*/ 225266 w 1401154"/>
                  <a:gd name="connsiteY5" fmla="*/ 450533 h 450532"/>
                  <a:gd name="connsiteX6" fmla="*/ 450533 w 1401154"/>
                  <a:gd name="connsiteY6" fmla="*/ 225266 h 450532"/>
                  <a:gd name="connsiteX7" fmla="*/ 450533 w 1401154"/>
                  <a:gd name="connsiteY7" fmla="*/ 177546 h 450532"/>
                  <a:gd name="connsiteX8" fmla="*/ 508445 w 1401154"/>
                  <a:gd name="connsiteY8" fmla="*/ 119634 h 450532"/>
                  <a:gd name="connsiteX9" fmla="*/ 1341311 w 1401154"/>
                  <a:gd name="connsiteY9" fmla="*/ 119634 h 450532"/>
                  <a:gd name="connsiteX10" fmla="*/ 1401032 w 1401154"/>
                  <a:gd name="connsiteY10" fmla="*/ 55817 h 450532"/>
                  <a:gd name="connsiteX11" fmla="*/ 1339215 w 1401154"/>
                  <a:gd name="connsiteY11" fmla="*/ 0 h 4505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01154" h="450532">
                    <a:moveTo>
                      <a:pt x="1339215" y="0"/>
                    </a:moveTo>
                    <a:lnTo>
                      <a:pt x="225266" y="0"/>
                    </a:lnTo>
                    <a:cubicBezTo>
                      <a:pt x="100870" y="0"/>
                      <a:pt x="0" y="100870"/>
                      <a:pt x="0" y="225266"/>
                    </a:cubicBezTo>
                    <a:lnTo>
                      <a:pt x="0" y="225266"/>
                    </a:lnTo>
                    <a:cubicBezTo>
                      <a:pt x="0" y="349663"/>
                      <a:pt x="100870" y="450533"/>
                      <a:pt x="225266" y="450533"/>
                    </a:cubicBezTo>
                    <a:lnTo>
                      <a:pt x="225266" y="450533"/>
                    </a:lnTo>
                    <a:cubicBezTo>
                      <a:pt x="349663" y="450533"/>
                      <a:pt x="450533" y="349663"/>
                      <a:pt x="450533" y="225266"/>
                    </a:cubicBezTo>
                    <a:lnTo>
                      <a:pt x="450533" y="177546"/>
                    </a:lnTo>
                    <a:cubicBezTo>
                      <a:pt x="450533" y="145542"/>
                      <a:pt x="476441" y="119634"/>
                      <a:pt x="508445" y="119634"/>
                    </a:cubicBezTo>
                    <a:lnTo>
                      <a:pt x="1341311" y="119634"/>
                    </a:lnTo>
                    <a:cubicBezTo>
                      <a:pt x="1375696" y="119634"/>
                      <a:pt x="1403223" y="90678"/>
                      <a:pt x="1401032" y="55817"/>
                    </a:cubicBezTo>
                    <a:cubicBezTo>
                      <a:pt x="1398937" y="24098"/>
                      <a:pt x="1371124" y="0"/>
                      <a:pt x="1339215" y="0"/>
                    </a:cubicBezTo>
                    <a:close/>
                  </a:path>
                </a:pathLst>
              </a:custGeom>
              <a:solidFill>
                <a:srgbClr val="9ACCCE"/>
              </a:solidFill>
              <a:ln w="9525" cap="flat">
                <a:noFill/>
                <a:prstDash val="solid"/>
                <a:miter/>
              </a:ln>
            </p:spPr>
            <p:txBody>
              <a:bodyPr rtlCol="0" anchor="ctr"/>
              <a:lstStyle/>
              <a:p>
                <a:endParaRPr lang="en-US"/>
              </a:p>
            </p:txBody>
          </p:sp>
          <p:sp>
            <p:nvSpPr>
              <p:cNvPr id="34" name="Freeform: Shape 33">
                <a:extLst>
                  <a:ext uri="{FF2B5EF4-FFF2-40B4-BE49-F238E27FC236}">
                    <a16:creationId xmlns:a16="http://schemas.microsoft.com/office/drawing/2014/main" id="{291A9233-991C-4215-4B17-3EC6ED7790FE}"/>
                  </a:ext>
                </a:extLst>
              </p:cNvPr>
              <p:cNvSpPr/>
              <p:nvPr/>
            </p:nvSpPr>
            <p:spPr>
              <a:xfrm>
                <a:off x="6871021" y="3181350"/>
                <a:ext cx="129032" cy="119729"/>
              </a:xfrm>
              <a:custGeom>
                <a:avLst/>
                <a:gdLst>
                  <a:gd name="connsiteX0" fmla="*/ 69274 w 129032"/>
                  <a:gd name="connsiteY0" fmla="*/ 119729 h 119729"/>
                  <a:gd name="connsiteX1" fmla="*/ 59844 w 129032"/>
                  <a:gd name="connsiteY1" fmla="*/ 119729 h 119729"/>
                  <a:gd name="connsiteX2" fmla="*/ 122 w 129032"/>
                  <a:gd name="connsiteY2" fmla="*/ 55912 h 119729"/>
                  <a:gd name="connsiteX3" fmla="*/ 61844 w 129032"/>
                  <a:gd name="connsiteY3" fmla="*/ 0 h 119729"/>
                  <a:gd name="connsiteX4" fmla="*/ 67178 w 129032"/>
                  <a:gd name="connsiteY4" fmla="*/ 0 h 119729"/>
                  <a:gd name="connsiteX5" fmla="*/ 128900 w 129032"/>
                  <a:gd name="connsiteY5" fmla="*/ 55912 h 119729"/>
                  <a:gd name="connsiteX6" fmla="*/ 69179 w 129032"/>
                  <a:gd name="connsiteY6" fmla="*/ 119729 h 1197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9032" h="119729">
                    <a:moveTo>
                      <a:pt x="69274" y="119729"/>
                    </a:moveTo>
                    <a:lnTo>
                      <a:pt x="59844" y="119729"/>
                    </a:lnTo>
                    <a:cubicBezTo>
                      <a:pt x="25459" y="119729"/>
                      <a:pt x="-2069" y="90773"/>
                      <a:pt x="122" y="55912"/>
                    </a:cubicBezTo>
                    <a:cubicBezTo>
                      <a:pt x="2218" y="24003"/>
                      <a:pt x="30031" y="0"/>
                      <a:pt x="61844" y="0"/>
                    </a:cubicBezTo>
                    <a:lnTo>
                      <a:pt x="67178" y="0"/>
                    </a:lnTo>
                    <a:cubicBezTo>
                      <a:pt x="99087" y="0"/>
                      <a:pt x="126900" y="24003"/>
                      <a:pt x="128900" y="55912"/>
                    </a:cubicBezTo>
                    <a:cubicBezTo>
                      <a:pt x="131186" y="90773"/>
                      <a:pt x="103564" y="119729"/>
                      <a:pt x="69179" y="119729"/>
                    </a:cubicBezTo>
                    <a:close/>
                  </a:path>
                </a:pathLst>
              </a:custGeom>
              <a:solidFill>
                <a:srgbClr val="9ACCCE"/>
              </a:solidFill>
              <a:ln w="9525" cap="flat">
                <a:noFill/>
                <a:prstDash val="solid"/>
                <a:miter/>
              </a:ln>
            </p:spPr>
            <p:txBody>
              <a:bodyPr rtlCol="0" anchor="ctr"/>
              <a:lstStyle/>
              <a:p>
                <a:endParaRPr lang="en-US"/>
              </a:p>
            </p:txBody>
          </p:sp>
          <p:sp>
            <p:nvSpPr>
              <p:cNvPr id="35" name="Freeform: Shape 34">
                <a:extLst>
                  <a:ext uri="{FF2B5EF4-FFF2-40B4-BE49-F238E27FC236}">
                    <a16:creationId xmlns:a16="http://schemas.microsoft.com/office/drawing/2014/main" id="{6698ED2C-B92E-6153-E0BA-6A11F61D6FAF}"/>
                  </a:ext>
                </a:extLst>
              </p:cNvPr>
              <p:cNvSpPr/>
              <p:nvPr/>
            </p:nvSpPr>
            <p:spPr>
              <a:xfrm>
                <a:off x="6641564" y="3181350"/>
                <a:ext cx="186849" cy="119729"/>
              </a:xfrm>
              <a:custGeom>
                <a:avLst/>
                <a:gdLst>
                  <a:gd name="connsiteX0" fmla="*/ 127091 w 186849"/>
                  <a:gd name="connsiteY0" fmla="*/ 119729 h 119729"/>
                  <a:gd name="connsiteX1" fmla="*/ 59844 w 186849"/>
                  <a:gd name="connsiteY1" fmla="*/ 119729 h 119729"/>
                  <a:gd name="connsiteX2" fmla="*/ 122 w 186849"/>
                  <a:gd name="connsiteY2" fmla="*/ 55912 h 119729"/>
                  <a:gd name="connsiteX3" fmla="*/ 61844 w 186849"/>
                  <a:gd name="connsiteY3" fmla="*/ 0 h 119729"/>
                  <a:gd name="connsiteX4" fmla="*/ 124995 w 186849"/>
                  <a:gd name="connsiteY4" fmla="*/ 0 h 119729"/>
                  <a:gd name="connsiteX5" fmla="*/ 186717 w 186849"/>
                  <a:gd name="connsiteY5" fmla="*/ 55912 h 119729"/>
                  <a:gd name="connsiteX6" fmla="*/ 126995 w 186849"/>
                  <a:gd name="connsiteY6" fmla="*/ 119729 h 1197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6849" h="119729">
                    <a:moveTo>
                      <a:pt x="127091" y="119729"/>
                    </a:moveTo>
                    <a:lnTo>
                      <a:pt x="59844" y="119729"/>
                    </a:lnTo>
                    <a:cubicBezTo>
                      <a:pt x="25459" y="119729"/>
                      <a:pt x="-2068" y="90773"/>
                      <a:pt x="122" y="55912"/>
                    </a:cubicBezTo>
                    <a:cubicBezTo>
                      <a:pt x="2218" y="24003"/>
                      <a:pt x="30031" y="0"/>
                      <a:pt x="61844" y="0"/>
                    </a:cubicBezTo>
                    <a:lnTo>
                      <a:pt x="124995" y="0"/>
                    </a:lnTo>
                    <a:cubicBezTo>
                      <a:pt x="156904" y="0"/>
                      <a:pt x="184717" y="24003"/>
                      <a:pt x="186717" y="55912"/>
                    </a:cubicBezTo>
                    <a:cubicBezTo>
                      <a:pt x="189003" y="90773"/>
                      <a:pt x="161381" y="119729"/>
                      <a:pt x="126995" y="119729"/>
                    </a:cubicBezTo>
                    <a:close/>
                  </a:path>
                </a:pathLst>
              </a:custGeom>
              <a:solidFill>
                <a:srgbClr val="9ACCCE"/>
              </a:solidFill>
              <a:ln w="9525" cap="flat">
                <a:no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id="{03E1E857-28BC-904E-0C47-27AD4D0338D9}"/>
                  </a:ext>
                </a:extLst>
              </p:cNvPr>
              <p:cNvSpPr/>
              <p:nvPr/>
            </p:nvSpPr>
            <p:spPr>
              <a:xfrm rot="-802202">
                <a:off x="5273952" y="3257204"/>
                <a:ext cx="301180" cy="301180"/>
              </a:xfrm>
              <a:custGeom>
                <a:avLst/>
                <a:gdLst>
                  <a:gd name="connsiteX0" fmla="*/ 301181 w 301180"/>
                  <a:gd name="connsiteY0" fmla="*/ 150590 h 301180"/>
                  <a:gd name="connsiteX1" fmla="*/ 150590 w 301180"/>
                  <a:gd name="connsiteY1" fmla="*/ 301181 h 301180"/>
                  <a:gd name="connsiteX2" fmla="*/ 0 w 301180"/>
                  <a:gd name="connsiteY2" fmla="*/ 150590 h 301180"/>
                  <a:gd name="connsiteX3" fmla="*/ 150590 w 301180"/>
                  <a:gd name="connsiteY3" fmla="*/ 0 h 301180"/>
                  <a:gd name="connsiteX4" fmla="*/ 301181 w 301180"/>
                  <a:gd name="connsiteY4" fmla="*/ 150590 h 3011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1180" h="301180">
                    <a:moveTo>
                      <a:pt x="301181" y="150590"/>
                    </a:moveTo>
                    <a:cubicBezTo>
                      <a:pt x="301181" y="233759"/>
                      <a:pt x="233759" y="301181"/>
                      <a:pt x="150590" y="301181"/>
                    </a:cubicBezTo>
                    <a:cubicBezTo>
                      <a:pt x="67422" y="301181"/>
                      <a:pt x="0" y="233759"/>
                      <a:pt x="0" y="150590"/>
                    </a:cubicBezTo>
                    <a:cubicBezTo>
                      <a:pt x="0" y="67422"/>
                      <a:pt x="67422" y="0"/>
                      <a:pt x="150590" y="0"/>
                    </a:cubicBezTo>
                    <a:cubicBezTo>
                      <a:pt x="233759" y="0"/>
                      <a:pt x="301181" y="67422"/>
                      <a:pt x="301181" y="150590"/>
                    </a:cubicBezTo>
                    <a:close/>
                  </a:path>
                </a:pathLst>
              </a:custGeom>
              <a:solidFill>
                <a:srgbClr val="FFFFFF"/>
              </a:solidFill>
              <a:ln w="9525" cap="flat">
                <a:noFill/>
                <a:prstDash val="solid"/>
                <a:miter/>
              </a:ln>
            </p:spPr>
            <p:txBody>
              <a:bodyPr rtlCol="0" anchor="ctr"/>
              <a:lstStyle/>
              <a:p>
                <a:endParaRPr lang="en-US"/>
              </a:p>
            </p:txBody>
          </p:sp>
        </p:grpSp>
        <p:sp>
          <p:nvSpPr>
            <p:cNvPr id="17" name="TextBox 16">
              <a:extLst>
                <a:ext uri="{FF2B5EF4-FFF2-40B4-BE49-F238E27FC236}">
                  <a16:creationId xmlns:a16="http://schemas.microsoft.com/office/drawing/2014/main" id="{53519BE5-6B5A-A59B-7973-C1DD63B4C6F8}"/>
                </a:ext>
              </a:extLst>
            </p:cNvPr>
            <p:cNvSpPr txBox="1"/>
            <p:nvPr/>
          </p:nvSpPr>
          <p:spPr>
            <a:xfrm>
              <a:off x="9696659" y="1487156"/>
              <a:ext cx="592853" cy="369332"/>
            </a:xfrm>
            <a:prstGeom prst="rect">
              <a:avLst/>
            </a:prstGeom>
            <a:noFill/>
          </p:spPr>
          <p:txBody>
            <a:bodyPr wrap="square" rtlCol="0">
              <a:spAutoFit/>
            </a:bodyPr>
            <a:lstStyle/>
            <a:p>
              <a:r>
                <a:rPr lang="en-US" dirty="0">
                  <a:latin typeface="Cooper Black" panose="0208090404030B020404" pitchFamily="18" charset="0"/>
                </a:rPr>
                <a:t>03</a:t>
              </a:r>
            </a:p>
          </p:txBody>
        </p:sp>
        <p:sp>
          <p:nvSpPr>
            <p:cNvPr id="18" name="TextBox 17">
              <a:extLst>
                <a:ext uri="{FF2B5EF4-FFF2-40B4-BE49-F238E27FC236}">
                  <a16:creationId xmlns:a16="http://schemas.microsoft.com/office/drawing/2014/main" id="{D7AC589D-5E61-5D64-703C-5073189DFC6C}"/>
                </a:ext>
              </a:extLst>
            </p:cNvPr>
            <p:cNvSpPr txBox="1"/>
            <p:nvPr/>
          </p:nvSpPr>
          <p:spPr>
            <a:xfrm>
              <a:off x="6953939" y="1488234"/>
              <a:ext cx="2677356" cy="400494"/>
            </a:xfrm>
            <a:prstGeom prst="rect">
              <a:avLst/>
            </a:prstGeom>
            <a:noFill/>
          </p:spPr>
          <p:txBody>
            <a:bodyPr wrap="square" rtlCol="0">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التغيرات السريعة في السوق والتكنولوجيا</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spTree>
    <p:extLst>
      <p:ext uri="{BB962C8B-B14F-4D97-AF65-F5344CB8AC3E}">
        <p14:creationId xmlns:p14="http://schemas.microsoft.com/office/powerpoint/2010/main" val="10883359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9"/>
                                        </p:tgtEl>
                                        <p:attrNameLst>
                                          <p:attrName>style.visibility</p:attrName>
                                        </p:attrNameLst>
                                      </p:cBhvr>
                                      <p:to>
                                        <p:strVal val="visible"/>
                                      </p:to>
                                    </p:set>
                                    <p:animEffect transition="in" filter="fade">
                                      <p:cBhvr>
                                        <p:cTn id="14" dur="1000"/>
                                        <p:tgtEl>
                                          <p:spTgt spid="19"/>
                                        </p:tgtEl>
                                      </p:cBhvr>
                                    </p:animEffect>
                                    <p:anim calcmode="lin" valueType="num">
                                      <p:cBhvr>
                                        <p:cTn id="15" dur="1000" fill="hold"/>
                                        <p:tgtEl>
                                          <p:spTgt spid="19"/>
                                        </p:tgtEl>
                                        <p:attrNameLst>
                                          <p:attrName>ppt_x</p:attrName>
                                        </p:attrNameLst>
                                      </p:cBhvr>
                                      <p:tavLst>
                                        <p:tav tm="0">
                                          <p:val>
                                            <p:strVal val="#ppt_x"/>
                                          </p:val>
                                        </p:tav>
                                        <p:tav tm="100000">
                                          <p:val>
                                            <p:strVal val="#ppt_x"/>
                                          </p:val>
                                        </p:tav>
                                      </p:tavLst>
                                    </p:anim>
                                    <p:anim calcmode="lin" valueType="num">
                                      <p:cBhvr>
                                        <p:cTn id="16"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20"/>
                                        </p:tgtEl>
                                        <p:attrNameLst>
                                          <p:attrName>style.visibility</p:attrName>
                                        </p:attrNameLst>
                                      </p:cBhvr>
                                      <p:to>
                                        <p:strVal val="visible"/>
                                      </p:to>
                                    </p:set>
                                    <p:animEffect transition="in" filter="fade">
                                      <p:cBhvr>
                                        <p:cTn id="21" dur="1000"/>
                                        <p:tgtEl>
                                          <p:spTgt spid="20"/>
                                        </p:tgtEl>
                                      </p:cBhvr>
                                    </p:animEffect>
                                    <p:anim calcmode="lin" valueType="num">
                                      <p:cBhvr>
                                        <p:cTn id="22" dur="1000" fill="hold"/>
                                        <p:tgtEl>
                                          <p:spTgt spid="20"/>
                                        </p:tgtEl>
                                        <p:attrNameLst>
                                          <p:attrName>ppt_x</p:attrName>
                                        </p:attrNameLst>
                                      </p:cBhvr>
                                      <p:tavLst>
                                        <p:tav tm="0">
                                          <p:val>
                                            <p:strVal val="#ppt_x"/>
                                          </p:val>
                                        </p:tav>
                                        <p:tav tm="100000">
                                          <p:val>
                                            <p:strVal val="#ppt_x"/>
                                          </p:val>
                                        </p:tav>
                                      </p:tavLst>
                                    </p:anim>
                                    <p:anim calcmode="lin" valueType="num">
                                      <p:cBhvr>
                                        <p:cTn id="23"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21"/>
                                        </p:tgtEl>
                                        <p:attrNameLst>
                                          <p:attrName>style.visibility</p:attrName>
                                        </p:attrNameLst>
                                      </p:cBhvr>
                                      <p:to>
                                        <p:strVal val="visible"/>
                                      </p:to>
                                    </p:set>
                                    <p:animEffect transition="in" filter="fade">
                                      <p:cBhvr>
                                        <p:cTn id="28" dur="1000"/>
                                        <p:tgtEl>
                                          <p:spTgt spid="21"/>
                                        </p:tgtEl>
                                      </p:cBhvr>
                                    </p:animEffect>
                                    <p:anim calcmode="lin" valueType="num">
                                      <p:cBhvr>
                                        <p:cTn id="29" dur="1000" fill="hold"/>
                                        <p:tgtEl>
                                          <p:spTgt spid="21"/>
                                        </p:tgtEl>
                                        <p:attrNameLst>
                                          <p:attrName>ppt_x</p:attrName>
                                        </p:attrNameLst>
                                      </p:cBhvr>
                                      <p:tavLst>
                                        <p:tav tm="0">
                                          <p:val>
                                            <p:strVal val="#ppt_x"/>
                                          </p:val>
                                        </p:tav>
                                        <p:tav tm="100000">
                                          <p:val>
                                            <p:strVal val="#ppt_x"/>
                                          </p:val>
                                        </p:tav>
                                      </p:tavLst>
                                    </p:anim>
                                    <p:anim calcmode="lin" valueType="num">
                                      <p:cBhvr>
                                        <p:cTn id="30"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22"/>
                                        </p:tgtEl>
                                        <p:attrNameLst>
                                          <p:attrName>style.visibility</p:attrName>
                                        </p:attrNameLst>
                                      </p:cBhvr>
                                      <p:to>
                                        <p:strVal val="visible"/>
                                      </p:to>
                                    </p:set>
                                    <p:animEffect transition="in" filter="fade">
                                      <p:cBhvr>
                                        <p:cTn id="35" dur="1000"/>
                                        <p:tgtEl>
                                          <p:spTgt spid="22"/>
                                        </p:tgtEl>
                                      </p:cBhvr>
                                    </p:animEffect>
                                    <p:anim calcmode="lin" valueType="num">
                                      <p:cBhvr>
                                        <p:cTn id="36" dur="1000" fill="hold"/>
                                        <p:tgtEl>
                                          <p:spTgt spid="22"/>
                                        </p:tgtEl>
                                        <p:attrNameLst>
                                          <p:attrName>ppt_x</p:attrName>
                                        </p:attrNameLst>
                                      </p:cBhvr>
                                      <p:tavLst>
                                        <p:tav tm="0">
                                          <p:val>
                                            <p:strVal val="#ppt_x"/>
                                          </p:val>
                                        </p:tav>
                                        <p:tav tm="100000">
                                          <p:val>
                                            <p:strVal val="#ppt_x"/>
                                          </p:val>
                                        </p:tav>
                                      </p:tavLst>
                                    </p:anim>
                                    <p:anim calcmode="lin" valueType="num">
                                      <p:cBhvr>
                                        <p:cTn id="37"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9" grpId="0"/>
      <p:bldP spid="20" grpId="0"/>
      <p:bldP spid="21" grpId="0"/>
      <p:bldP spid="22"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1779891" y="675008"/>
            <a:ext cx="8632218" cy="968852"/>
            <a:chOff x="1779891" y="519096"/>
            <a:chExt cx="8632218" cy="968852"/>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1779891" y="519096"/>
              <a:ext cx="8632218"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تحديات فرق العمل في مجال الطاقة</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16" name="TextBox 15">
            <a:extLst>
              <a:ext uri="{FF2B5EF4-FFF2-40B4-BE49-F238E27FC236}">
                <a16:creationId xmlns:a16="http://schemas.microsoft.com/office/drawing/2014/main" id="{60E7EF8C-B828-F95E-FD4C-735DBB2AE22C}"/>
              </a:ext>
            </a:extLst>
          </p:cNvPr>
          <p:cNvSpPr txBox="1"/>
          <p:nvPr/>
        </p:nvSpPr>
        <p:spPr>
          <a:xfrm>
            <a:off x="1078992" y="2839132"/>
            <a:ext cx="9832978" cy="600164"/>
          </a:xfrm>
          <a:prstGeom prst="rect">
            <a:avLst/>
          </a:prstGeom>
          <a:noFill/>
        </p:spPr>
        <p:txBody>
          <a:bodyPr wrap="square">
            <a:spAutoFit/>
          </a:bodyPr>
          <a:lstStyle/>
          <a:p>
            <a:pPr marL="342900" indent="-342900" algn="just" rtl="1">
              <a:lnSpc>
                <a:spcPct val="150000"/>
              </a:lnSpc>
              <a:spcAft>
                <a:spcPts val="800"/>
              </a:spcAft>
              <a:buSzPct val="15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التحدي: فرق العمل في مجال الطاقة غالباً متعددة الجنسيات، مما يؤدي إلى اختلافات في أساليب التواصل والتوقعات</a:t>
            </a: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a:t>
            </a:r>
          </a:p>
        </p:txBody>
      </p:sp>
      <p:sp>
        <p:nvSpPr>
          <p:cNvPr id="19" name="TextBox 18">
            <a:extLst>
              <a:ext uri="{FF2B5EF4-FFF2-40B4-BE49-F238E27FC236}">
                <a16:creationId xmlns:a16="http://schemas.microsoft.com/office/drawing/2014/main" id="{31C326BA-280D-16D0-F499-055F8D689828}"/>
              </a:ext>
            </a:extLst>
          </p:cNvPr>
          <p:cNvSpPr txBox="1"/>
          <p:nvPr/>
        </p:nvSpPr>
        <p:spPr>
          <a:xfrm>
            <a:off x="2830288" y="3494667"/>
            <a:ext cx="8081682" cy="600164"/>
          </a:xfrm>
          <a:prstGeom prst="rect">
            <a:avLst/>
          </a:prstGeom>
          <a:noFill/>
        </p:spPr>
        <p:txBody>
          <a:bodyPr wrap="square">
            <a:spAutoFit/>
          </a:bodyPr>
          <a:lstStyle/>
          <a:p>
            <a:pPr algn="just" rtl="1">
              <a:lnSpc>
                <a:spcPct val="150000"/>
              </a:lnSpc>
              <a:spcAft>
                <a:spcPts val="800"/>
              </a:spcAft>
              <a:buSzPct val="150000"/>
            </a:pPr>
            <a:r>
              <a:rPr lang="ar-SA" sz="2400" b="1" dirty="0">
                <a:solidFill>
                  <a:srgbClr val="168489"/>
                </a:solidFill>
                <a:latin typeface="Calibri" panose="020F0502020204030204" pitchFamily="34" charset="0"/>
                <a:ea typeface="Calibri" panose="020F0502020204030204" pitchFamily="34" charset="0"/>
                <a:cs typeface="Adobe Arabic" panose="02040503050201020203" pitchFamily="18" charset="-78"/>
              </a:rPr>
              <a:t>حل القيادة الموقفية</a:t>
            </a:r>
            <a:r>
              <a:rPr lang="en-US" sz="2400" b="1" dirty="0">
                <a:solidFill>
                  <a:srgbClr val="168489"/>
                </a:solidFill>
                <a:latin typeface="Calibri" panose="020F0502020204030204" pitchFamily="34" charset="0"/>
                <a:ea typeface="Calibri" panose="020F0502020204030204" pitchFamily="34" charset="0"/>
                <a:cs typeface="Adobe Arabic" panose="02040503050201020203" pitchFamily="18" charset="-78"/>
              </a:rPr>
              <a:t>:</a:t>
            </a:r>
          </a:p>
        </p:txBody>
      </p:sp>
      <p:sp>
        <p:nvSpPr>
          <p:cNvPr id="20" name="TextBox 19">
            <a:extLst>
              <a:ext uri="{FF2B5EF4-FFF2-40B4-BE49-F238E27FC236}">
                <a16:creationId xmlns:a16="http://schemas.microsoft.com/office/drawing/2014/main" id="{31175A76-49E9-65F1-E820-8D43DBE42793}"/>
              </a:ext>
            </a:extLst>
          </p:cNvPr>
          <p:cNvSpPr txBox="1"/>
          <p:nvPr/>
        </p:nvSpPr>
        <p:spPr>
          <a:xfrm>
            <a:off x="2830288" y="4192459"/>
            <a:ext cx="8081682" cy="600164"/>
          </a:xfrm>
          <a:prstGeom prst="rect">
            <a:avLst/>
          </a:prstGeom>
          <a:noFill/>
        </p:spPr>
        <p:txBody>
          <a:bodyPr wrap="square">
            <a:spAutoFit/>
          </a:bodyPr>
          <a:lstStyle/>
          <a:p>
            <a:pPr marL="342900" indent="-342900" algn="just" rtl="1">
              <a:lnSpc>
                <a:spcPct val="150000"/>
              </a:lnSpc>
              <a:spcAft>
                <a:spcPts val="800"/>
              </a:spcAft>
              <a:buSzPct val="15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الدعم لبناء الثقة بين أعضاء الفريق من خلال التواصل الشفاف</a:t>
            </a: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a:t>
            </a:r>
          </a:p>
        </p:txBody>
      </p:sp>
      <p:sp>
        <p:nvSpPr>
          <p:cNvPr id="21" name="TextBox 20">
            <a:extLst>
              <a:ext uri="{FF2B5EF4-FFF2-40B4-BE49-F238E27FC236}">
                <a16:creationId xmlns:a16="http://schemas.microsoft.com/office/drawing/2014/main" id="{D199C8E1-248A-4297-897D-3B8DE7421B53}"/>
              </a:ext>
            </a:extLst>
          </p:cNvPr>
          <p:cNvSpPr txBox="1"/>
          <p:nvPr/>
        </p:nvSpPr>
        <p:spPr>
          <a:xfrm>
            <a:off x="2830288" y="4926794"/>
            <a:ext cx="8081682" cy="600164"/>
          </a:xfrm>
          <a:prstGeom prst="rect">
            <a:avLst/>
          </a:prstGeom>
          <a:noFill/>
        </p:spPr>
        <p:txBody>
          <a:bodyPr wrap="square">
            <a:spAutoFit/>
          </a:bodyPr>
          <a:lstStyle/>
          <a:p>
            <a:pPr marL="342900" indent="-342900" algn="just" rtl="1">
              <a:lnSpc>
                <a:spcPct val="150000"/>
              </a:lnSpc>
              <a:spcAft>
                <a:spcPts val="800"/>
              </a:spcAft>
              <a:buSzPct val="15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التدريب لفهم الاختلافات الثقافية وتجنب سوء الفهم</a:t>
            </a: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a:t>
            </a:r>
          </a:p>
        </p:txBody>
      </p:sp>
      <p:sp>
        <p:nvSpPr>
          <p:cNvPr id="22" name="TextBox 21">
            <a:extLst>
              <a:ext uri="{FF2B5EF4-FFF2-40B4-BE49-F238E27FC236}">
                <a16:creationId xmlns:a16="http://schemas.microsoft.com/office/drawing/2014/main" id="{19F77AFB-5823-0078-7FBE-EF3052EB3915}"/>
              </a:ext>
            </a:extLst>
          </p:cNvPr>
          <p:cNvSpPr txBox="1"/>
          <p:nvPr/>
        </p:nvSpPr>
        <p:spPr>
          <a:xfrm>
            <a:off x="365760" y="5741353"/>
            <a:ext cx="10546210" cy="1154162"/>
          </a:xfrm>
          <a:prstGeom prst="rect">
            <a:avLst/>
          </a:prstGeom>
          <a:noFill/>
        </p:spPr>
        <p:txBody>
          <a:bodyPr wrap="square">
            <a:spAutoFit/>
          </a:bodyPr>
          <a:lstStyle/>
          <a:p>
            <a:pPr marL="342900" indent="-342900" algn="just" rtl="1">
              <a:lnSpc>
                <a:spcPct val="150000"/>
              </a:lnSpc>
              <a:spcAft>
                <a:spcPts val="800"/>
              </a:spcAft>
              <a:buSzPct val="15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مثال: قائد مشروع دولي للطاقة المتجددة يعقد ورش عمل لتحسين التواصل بين أعضاء من آسيا وأوروبا، مع توجيه الفريق لتحقيق أهداف مشتركة</a:t>
            </a: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a:t>
            </a:r>
          </a:p>
        </p:txBody>
      </p:sp>
      <p:grpSp>
        <p:nvGrpSpPr>
          <p:cNvPr id="23" name="Group 22">
            <a:extLst>
              <a:ext uri="{FF2B5EF4-FFF2-40B4-BE49-F238E27FC236}">
                <a16:creationId xmlns:a16="http://schemas.microsoft.com/office/drawing/2014/main" id="{D50567BF-B296-05C5-6545-A12FDF8B9B25}"/>
              </a:ext>
            </a:extLst>
          </p:cNvPr>
          <p:cNvGrpSpPr/>
          <p:nvPr/>
        </p:nvGrpSpPr>
        <p:grpSpPr>
          <a:xfrm>
            <a:off x="8395722" y="2018855"/>
            <a:ext cx="3447440" cy="974938"/>
            <a:chOff x="6888666" y="1218361"/>
            <a:chExt cx="3447440" cy="974938"/>
          </a:xfrm>
        </p:grpSpPr>
        <p:grpSp>
          <p:nvGrpSpPr>
            <p:cNvPr id="24" name="Graphic 2">
              <a:extLst>
                <a:ext uri="{FF2B5EF4-FFF2-40B4-BE49-F238E27FC236}">
                  <a16:creationId xmlns:a16="http://schemas.microsoft.com/office/drawing/2014/main" id="{244E8992-473E-6B5B-B7CC-4A2DDB93382D}"/>
                </a:ext>
              </a:extLst>
            </p:cNvPr>
            <p:cNvGrpSpPr/>
            <p:nvPr/>
          </p:nvGrpSpPr>
          <p:grpSpPr>
            <a:xfrm flipH="1">
              <a:off x="6888666" y="1218361"/>
              <a:ext cx="3447440" cy="860886"/>
              <a:chOff x="5195887" y="3181350"/>
              <a:chExt cx="1804166" cy="450532"/>
            </a:xfrm>
          </p:grpSpPr>
          <p:sp>
            <p:nvSpPr>
              <p:cNvPr id="27" name="Freeform: Shape 26">
                <a:extLst>
                  <a:ext uri="{FF2B5EF4-FFF2-40B4-BE49-F238E27FC236}">
                    <a16:creationId xmlns:a16="http://schemas.microsoft.com/office/drawing/2014/main" id="{E62647E1-9720-25C1-E6E4-0D0F43078362}"/>
                  </a:ext>
                </a:extLst>
              </p:cNvPr>
              <p:cNvSpPr/>
              <p:nvPr/>
            </p:nvSpPr>
            <p:spPr>
              <a:xfrm>
                <a:off x="5520757" y="3254512"/>
                <a:ext cx="1350264" cy="334613"/>
              </a:xfrm>
              <a:custGeom>
                <a:avLst/>
                <a:gdLst>
                  <a:gd name="connsiteX0" fmla="*/ 0 w 1350264"/>
                  <a:gd name="connsiteY0" fmla="*/ 0 h 334613"/>
                  <a:gd name="connsiteX1" fmla="*/ 1350264 w 1350264"/>
                  <a:gd name="connsiteY1" fmla="*/ 0 h 334613"/>
                  <a:gd name="connsiteX2" fmla="*/ 1350264 w 1350264"/>
                  <a:gd name="connsiteY2" fmla="*/ 181070 h 334613"/>
                  <a:gd name="connsiteX3" fmla="*/ 1196721 w 1350264"/>
                  <a:gd name="connsiteY3" fmla="*/ 334613 h 334613"/>
                  <a:gd name="connsiteX4" fmla="*/ 0 w 1350264"/>
                  <a:gd name="connsiteY4" fmla="*/ 334613 h 334613"/>
                  <a:gd name="connsiteX5" fmla="*/ 0 w 1350264"/>
                  <a:gd name="connsiteY5" fmla="*/ 0 h 334613"/>
                  <a:gd name="connsiteX6" fmla="*/ 0 w 1350264"/>
                  <a:gd name="connsiteY6" fmla="*/ 0 h 334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50264" h="334613">
                    <a:moveTo>
                      <a:pt x="0" y="0"/>
                    </a:moveTo>
                    <a:lnTo>
                      <a:pt x="1350264" y="0"/>
                    </a:lnTo>
                    <a:lnTo>
                      <a:pt x="1350264" y="181070"/>
                    </a:lnTo>
                    <a:cubicBezTo>
                      <a:pt x="1350264" y="265843"/>
                      <a:pt x="1281494" y="334613"/>
                      <a:pt x="1196721" y="334613"/>
                    </a:cubicBezTo>
                    <a:lnTo>
                      <a:pt x="0" y="334613"/>
                    </a:lnTo>
                    <a:lnTo>
                      <a:pt x="0" y="0"/>
                    </a:lnTo>
                    <a:lnTo>
                      <a:pt x="0" y="0"/>
                    </a:lnTo>
                    <a:close/>
                  </a:path>
                </a:pathLst>
              </a:custGeom>
              <a:solidFill>
                <a:srgbClr val="FFFFFF"/>
              </a:solidFill>
              <a:ln w="9525" cap="flat">
                <a:solidFill>
                  <a:schemeClr val="tx1"/>
                </a:solidFill>
                <a:prstDash val="solid"/>
                <a:miter/>
              </a:ln>
            </p:spPr>
            <p:txBody>
              <a:bodyPr rtlCol="0" anchor="ctr"/>
              <a:lstStyle/>
              <a:p>
                <a:endParaRPr lang="en-US"/>
              </a:p>
            </p:txBody>
          </p:sp>
          <p:sp>
            <p:nvSpPr>
              <p:cNvPr id="28" name="Freeform: Shape 27">
                <a:extLst>
                  <a:ext uri="{FF2B5EF4-FFF2-40B4-BE49-F238E27FC236}">
                    <a16:creationId xmlns:a16="http://schemas.microsoft.com/office/drawing/2014/main" id="{2773CFA2-BDB2-5A3F-6D8E-30D892D3701E}"/>
                  </a:ext>
                </a:extLst>
              </p:cNvPr>
              <p:cNvSpPr/>
              <p:nvPr/>
            </p:nvSpPr>
            <p:spPr>
              <a:xfrm>
                <a:off x="5195887" y="3181350"/>
                <a:ext cx="1401154" cy="450532"/>
              </a:xfrm>
              <a:custGeom>
                <a:avLst/>
                <a:gdLst>
                  <a:gd name="connsiteX0" fmla="*/ 1339215 w 1401154"/>
                  <a:gd name="connsiteY0" fmla="*/ 0 h 450532"/>
                  <a:gd name="connsiteX1" fmla="*/ 225266 w 1401154"/>
                  <a:gd name="connsiteY1" fmla="*/ 0 h 450532"/>
                  <a:gd name="connsiteX2" fmla="*/ 0 w 1401154"/>
                  <a:gd name="connsiteY2" fmla="*/ 225266 h 450532"/>
                  <a:gd name="connsiteX3" fmla="*/ 0 w 1401154"/>
                  <a:gd name="connsiteY3" fmla="*/ 225266 h 450532"/>
                  <a:gd name="connsiteX4" fmla="*/ 225266 w 1401154"/>
                  <a:gd name="connsiteY4" fmla="*/ 450533 h 450532"/>
                  <a:gd name="connsiteX5" fmla="*/ 225266 w 1401154"/>
                  <a:gd name="connsiteY5" fmla="*/ 450533 h 450532"/>
                  <a:gd name="connsiteX6" fmla="*/ 450533 w 1401154"/>
                  <a:gd name="connsiteY6" fmla="*/ 225266 h 450532"/>
                  <a:gd name="connsiteX7" fmla="*/ 450533 w 1401154"/>
                  <a:gd name="connsiteY7" fmla="*/ 177546 h 450532"/>
                  <a:gd name="connsiteX8" fmla="*/ 508445 w 1401154"/>
                  <a:gd name="connsiteY8" fmla="*/ 119634 h 450532"/>
                  <a:gd name="connsiteX9" fmla="*/ 1341311 w 1401154"/>
                  <a:gd name="connsiteY9" fmla="*/ 119634 h 450532"/>
                  <a:gd name="connsiteX10" fmla="*/ 1401032 w 1401154"/>
                  <a:gd name="connsiteY10" fmla="*/ 55817 h 450532"/>
                  <a:gd name="connsiteX11" fmla="*/ 1339215 w 1401154"/>
                  <a:gd name="connsiteY11" fmla="*/ 0 h 4505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01154" h="450532">
                    <a:moveTo>
                      <a:pt x="1339215" y="0"/>
                    </a:moveTo>
                    <a:lnTo>
                      <a:pt x="225266" y="0"/>
                    </a:lnTo>
                    <a:cubicBezTo>
                      <a:pt x="100870" y="0"/>
                      <a:pt x="0" y="100870"/>
                      <a:pt x="0" y="225266"/>
                    </a:cubicBezTo>
                    <a:lnTo>
                      <a:pt x="0" y="225266"/>
                    </a:lnTo>
                    <a:cubicBezTo>
                      <a:pt x="0" y="349663"/>
                      <a:pt x="100870" y="450533"/>
                      <a:pt x="225266" y="450533"/>
                    </a:cubicBezTo>
                    <a:lnTo>
                      <a:pt x="225266" y="450533"/>
                    </a:lnTo>
                    <a:cubicBezTo>
                      <a:pt x="349663" y="450533"/>
                      <a:pt x="450533" y="349663"/>
                      <a:pt x="450533" y="225266"/>
                    </a:cubicBezTo>
                    <a:lnTo>
                      <a:pt x="450533" y="177546"/>
                    </a:lnTo>
                    <a:cubicBezTo>
                      <a:pt x="450533" y="145542"/>
                      <a:pt x="476441" y="119634"/>
                      <a:pt x="508445" y="119634"/>
                    </a:cubicBezTo>
                    <a:lnTo>
                      <a:pt x="1341311" y="119634"/>
                    </a:lnTo>
                    <a:cubicBezTo>
                      <a:pt x="1375696" y="119634"/>
                      <a:pt x="1403223" y="90678"/>
                      <a:pt x="1401032" y="55817"/>
                    </a:cubicBezTo>
                    <a:cubicBezTo>
                      <a:pt x="1398937" y="24098"/>
                      <a:pt x="1371124" y="0"/>
                      <a:pt x="1339215" y="0"/>
                    </a:cubicBezTo>
                    <a:close/>
                  </a:path>
                </a:pathLst>
              </a:custGeom>
              <a:solidFill>
                <a:schemeClr val="bg1">
                  <a:lumMod val="75000"/>
                </a:schemeClr>
              </a:solidFill>
              <a:ln w="9525" cap="flat">
                <a:noFill/>
                <a:prstDash val="solid"/>
                <a:miter/>
              </a:ln>
            </p:spPr>
            <p:txBody>
              <a:bodyPr rtlCol="0" anchor="ctr"/>
              <a:lstStyle/>
              <a:p>
                <a:endParaRPr lang="en-US"/>
              </a:p>
            </p:txBody>
          </p:sp>
          <p:sp>
            <p:nvSpPr>
              <p:cNvPr id="29" name="Freeform: Shape 28">
                <a:extLst>
                  <a:ext uri="{FF2B5EF4-FFF2-40B4-BE49-F238E27FC236}">
                    <a16:creationId xmlns:a16="http://schemas.microsoft.com/office/drawing/2014/main" id="{C53B78DC-3E7B-C2B4-2356-77685332B5A9}"/>
                  </a:ext>
                </a:extLst>
              </p:cNvPr>
              <p:cNvSpPr/>
              <p:nvPr/>
            </p:nvSpPr>
            <p:spPr>
              <a:xfrm>
                <a:off x="6871021" y="3181350"/>
                <a:ext cx="129032" cy="119729"/>
              </a:xfrm>
              <a:custGeom>
                <a:avLst/>
                <a:gdLst>
                  <a:gd name="connsiteX0" fmla="*/ 69274 w 129032"/>
                  <a:gd name="connsiteY0" fmla="*/ 119729 h 119729"/>
                  <a:gd name="connsiteX1" fmla="*/ 59844 w 129032"/>
                  <a:gd name="connsiteY1" fmla="*/ 119729 h 119729"/>
                  <a:gd name="connsiteX2" fmla="*/ 122 w 129032"/>
                  <a:gd name="connsiteY2" fmla="*/ 55912 h 119729"/>
                  <a:gd name="connsiteX3" fmla="*/ 61844 w 129032"/>
                  <a:gd name="connsiteY3" fmla="*/ 0 h 119729"/>
                  <a:gd name="connsiteX4" fmla="*/ 67178 w 129032"/>
                  <a:gd name="connsiteY4" fmla="*/ 0 h 119729"/>
                  <a:gd name="connsiteX5" fmla="*/ 128900 w 129032"/>
                  <a:gd name="connsiteY5" fmla="*/ 55912 h 119729"/>
                  <a:gd name="connsiteX6" fmla="*/ 69179 w 129032"/>
                  <a:gd name="connsiteY6" fmla="*/ 119729 h 1197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9032" h="119729">
                    <a:moveTo>
                      <a:pt x="69274" y="119729"/>
                    </a:moveTo>
                    <a:lnTo>
                      <a:pt x="59844" y="119729"/>
                    </a:lnTo>
                    <a:cubicBezTo>
                      <a:pt x="25459" y="119729"/>
                      <a:pt x="-2069" y="90773"/>
                      <a:pt x="122" y="55912"/>
                    </a:cubicBezTo>
                    <a:cubicBezTo>
                      <a:pt x="2218" y="24003"/>
                      <a:pt x="30031" y="0"/>
                      <a:pt x="61844" y="0"/>
                    </a:cubicBezTo>
                    <a:lnTo>
                      <a:pt x="67178" y="0"/>
                    </a:lnTo>
                    <a:cubicBezTo>
                      <a:pt x="99087" y="0"/>
                      <a:pt x="126900" y="24003"/>
                      <a:pt x="128900" y="55912"/>
                    </a:cubicBezTo>
                    <a:cubicBezTo>
                      <a:pt x="131186" y="90773"/>
                      <a:pt x="103564" y="119729"/>
                      <a:pt x="69179" y="119729"/>
                    </a:cubicBezTo>
                    <a:close/>
                  </a:path>
                </a:pathLst>
              </a:custGeom>
              <a:solidFill>
                <a:schemeClr val="bg1">
                  <a:lumMod val="75000"/>
                </a:schemeClr>
              </a:solidFill>
              <a:ln w="9525" cap="flat">
                <a:noFill/>
                <a:prstDash val="solid"/>
                <a:miter/>
              </a:ln>
            </p:spPr>
            <p:txBody>
              <a:bodyPr rtlCol="0" anchor="ctr"/>
              <a:lstStyle/>
              <a:p>
                <a:endParaRPr lang="en-US"/>
              </a:p>
            </p:txBody>
          </p:sp>
          <p:sp>
            <p:nvSpPr>
              <p:cNvPr id="30" name="Freeform: Shape 29">
                <a:extLst>
                  <a:ext uri="{FF2B5EF4-FFF2-40B4-BE49-F238E27FC236}">
                    <a16:creationId xmlns:a16="http://schemas.microsoft.com/office/drawing/2014/main" id="{A951D4C8-FF95-D468-59A6-919EC68A2ACF}"/>
                  </a:ext>
                </a:extLst>
              </p:cNvPr>
              <p:cNvSpPr/>
              <p:nvPr/>
            </p:nvSpPr>
            <p:spPr>
              <a:xfrm>
                <a:off x="6641564" y="3181350"/>
                <a:ext cx="186849" cy="119729"/>
              </a:xfrm>
              <a:custGeom>
                <a:avLst/>
                <a:gdLst>
                  <a:gd name="connsiteX0" fmla="*/ 127091 w 186849"/>
                  <a:gd name="connsiteY0" fmla="*/ 119729 h 119729"/>
                  <a:gd name="connsiteX1" fmla="*/ 59844 w 186849"/>
                  <a:gd name="connsiteY1" fmla="*/ 119729 h 119729"/>
                  <a:gd name="connsiteX2" fmla="*/ 122 w 186849"/>
                  <a:gd name="connsiteY2" fmla="*/ 55912 h 119729"/>
                  <a:gd name="connsiteX3" fmla="*/ 61844 w 186849"/>
                  <a:gd name="connsiteY3" fmla="*/ 0 h 119729"/>
                  <a:gd name="connsiteX4" fmla="*/ 124995 w 186849"/>
                  <a:gd name="connsiteY4" fmla="*/ 0 h 119729"/>
                  <a:gd name="connsiteX5" fmla="*/ 186717 w 186849"/>
                  <a:gd name="connsiteY5" fmla="*/ 55912 h 119729"/>
                  <a:gd name="connsiteX6" fmla="*/ 126995 w 186849"/>
                  <a:gd name="connsiteY6" fmla="*/ 119729 h 1197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6849" h="119729">
                    <a:moveTo>
                      <a:pt x="127091" y="119729"/>
                    </a:moveTo>
                    <a:lnTo>
                      <a:pt x="59844" y="119729"/>
                    </a:lnTo>
                    <a:cubicBezTo>
                      <a:pt x="25459" y="119729"/>
                      <a:pt x="-2068" y="90773"/>
                      <a:pt x="122" y="55912"/>
                    </a:cubicBezTo>
                    <a:cubicBezTo>
                      <a:pt x="2218" y="24003"/>
                      <a:pt x="30031" y="0"/>
                      <a:pt x="61844" y="0"/>
                    </a:cubicBezTo>
                    <a:lnTo>
                      <a:pt x="124995" y="0"/>
                    </a:lnTo>
                    <a:cubicBezTo>
                      <a:pt x="156904" y="0"/>
                      <a:pt x="184717" y="24003"/>
                      <a:pt x="186717" y="55912"/>
                    </a:cubicBezTo>
                    <a:cubicBezTo>
                      <a:pt x="189003" y="90773"/>
                      <a:pt x="161381" y="119729"/>
                      <a:pt x="126995" y="119729"/>
                    </a:cubicBezTo>
                    <a:close/>
                  </a:path>
                </a:pathLst>
              </a:custGeom>
              <a:solidFill>
                <a:schemeClr val="bg1">
                  <a:lumMod val="75000"/>
                </a:schemeClr>
              </a:solidFill>
              <a:ln w="9525"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3EAFDC7B-3B17-2B21-3092-7DF468C10E5C}"/>
                  </a:ext>
                </a:extLst>
              </p:cNvPr>
              <p:cNvSpPr/>
              <p:nvPr/>
            </p:nvSpPr>
            <p:spPr>
              <a:xfrm rot="-802202">
                <a:off x="5273952" y="3257204"/>
                <a:ext cx="301180" cy="301180"/>
              </a:xfrm>
              <a:custGeom>
                <a:avLst/>
                <a:gdLst>
                  <a:gd name="connsiteX0" fmla="*/ 301181 w 301180"/>
                  <a:gd name="connsiteY0" fmla="*/ 150590 h 301180"/>
                  <a:gd name="connsiteX1" fmla="*/ 150590 w 301180"/>
                  <a:gd name="connsiteY1" fmla="*/ 301181 h 301180"/>
                  <a:gd name="connsiteX2" fmla="*/ 0 w 301180"/>
                  <a:gd name="connsiteY2" fmla="*/ 150590 h 301180"/>
                  <a:gd name="connsiteX3" fmla="*/ 150590 w 301180"/>
                  <a:gd name="connsiteY3" fmla="*/ 0 h 301180"/>
                  <a:gd name="connsiteX4" fmla="*/ 301181 w 301180"/>
                  <a:gd name="connsiteY4" fmla="*/ 150590 h 3011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1180" h="301180">
                    <a:moveTo>
                      <a:pt x="301181" y="150590"/>
                    </a:moveTo>
                    <a:cubicBezTo>
                      <a:pt x="301181" y="233759"/>
                      <a:pt x="233759" y="301181"/>
                      <a:pt x="150590" y="301181"/>
                    </a:cubicBezTo>
                    <a:cubicBezTo>
                      <a:pt x="67422" y="301181"/>
                      <a:pt x="0" y="233759"/>
                      <a:pt x="0" y="150590"/>
                    </a:cubicBezTo>
                    <a:cubicBezTo>
                      <a:pt x="0" y="67422"/>
                      <a:pt x="67422" y="0"/>
                      <a:pt x="150590" y="0"/>
                    </a:cubicBezTo>
                    <a:cubicBezTo>
                      <a:pt x="233759" y="0"/>
                      <a:pt x="301181" y="67422"/>
                      <a:pt x="301181" y="150590"/>
                    </a:cubicBezTo>
                    <a:close/>
                  </a:path>
                </a:pathLst>
              </a:custGeom>
              <a:solidFill>
                <a:srgbClr val="FFFFFF"/>
              </a:solidFill>
              <a:ln w="9525" cap="flat">
                <a:noFill/>
                <a:prstDash val="solid"/>
                <a:miter/>
              </a:ln>
            </p:spPr>
            <p:txBody>
              <a:bodyPr rtlCol="0" anchor="ctr"/>
              <a:lstStyle/>
              <a:p>
                <a:endParaRPr lang="en-US"/>
              </a:p>
            </p:txBody>
          </p:sp>
        </p:grpSp>
        <p:sp>
          <p:nvSpPr>
            <p:cNvPr id="25" name="TextBox 24">
              <a:extLst>
                <a:ext uri="{FF2B5EF4-FFF2-40B4-BE49-F238E27FC236}">
                  <a16:creationId xmlns:a16="http://schemas.microsoft.com/office/drawing/2014/main" id="{D9238F89-4862-7FA1-7994-18B691DB3D63}"/>
                </a:ext>
              </a:extLst>
            </p:cNvPr>
            <p:cNvSpPr txBox="1"/>
            <p:nvPr/>
          </p:nvSpPr>
          <p:spPr>
            <a:xfrm>
              <a:off x="9696659" y="1487156"/>
              <a:ext cx="592853" cy="369332"/>
            </a:xfrm>
            <a:prstGeom prst="rect">
              <a:avLst/>
            </a:prstGeom>
            <a:noFill/>
          </p:spPr>
          <p:txBody>
            <a:bodyPr wrap="square" rtlCol="0">
              <a:spAutoFit/>
            </a:bodyPr>
            <a:lstStyle/>
            <a:p>
              <a:r>
                <a:rPr lang="en-US" dirty="0">
                  <a:latin typeface="Cooper Black" panose="0208090404030B020404" pitchFamily="18" charset="0"/>
                </a:rPr>
                <a:t>04</a:t>
              </a:r>
            </a:p>
          </p:txBody>
        </p:sp>
        <p:sp>
          <p:nvSpPr>
            <p:cNvPr id="26" name="TextBox 25">
              <a:extLst>
                <a:ext uri="{FF2B5EF4-FFF2-40B4-BE49-F238E27FC236}">
                  <a16:creationId xmlns:a16="http://schemas.microsoft.com/office/drawing/2014/main" id="{476D7F58-BA03-4469-71B6-8D66135D6079}"/>
                </a:ext>
              </a:extLst>
            </p:cNvPr>
            <p:cNvSpPr txBox="1"/>
            <p:nvPr/>
          </p:nvSpPr>
          <p:spPr>
            <a:xfrm>
              <a:off x="7359711" y="1488234"/>
              <a:ext cx="1954121" cy="705065"/>
            </a:xfrm>
            <a:prstGeom prst="rect">
              <a:avLst/>
            </a:prstGeom>
            <a:noFill/>
          </p:spPr>
          <p:txBody>
            <a:bodyPr wrap="square" rtlCol="0">
              <a:spAutoFit/>
            </a:bodyPr>
            <a:lstStyle/>
            <a:p>
              <a:pPr algn="ctr">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التنوع الثقافي والجغرافي</a:t>
              </a:r>
              <a:endParaRPr lang="en-US" b="1" dirty="0">
                <a:latin typeface="Times New Roman" panose="02020603050405020304" pitchFamily="18" charset="0"/>
                <a:ea typeface="Calibri" panose="020F0502020204030204" pitchFamily="34" charset="0"/>
                <a:cs typeface="Adobe Arabic" panose="02040503050201020203" pitchFamily="18" charset="-78"/>
              </a:endParaRPr>
            </a:p>
            <a:p>
              <a:pPr algn="ctr">
                <a:lnSpc>
                  <a:spcPct val="115000"/>
                </a:lnSpc>
              </a:pP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spTree>
    <p:extLst>
      <p:ext uri="{BB962C8B-B14F-4D97-AF65-F5344CB8AC3E}">
        <p14:creationId xmlns:p14="http://schemas.microsoft.com/office/powerpoint/2010/main" val="36477770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9"/>
                                        </p:tgtEl>
                                        <p:attrNameLst>
                                          <p:attrName>style.visibility</p:attrName>
                                        </p:attrNameLst>
                                      </p:cBhvr>
                                      <p:to>
                                        <p:strVal val="visible"/>
                                      </p:to>
                                    </p:set>
                                    <p:animEffect transition="in" filter="fade">
                                      <p:cBhvr>
                                        <p:cTn id="14" dur="1000"/>
                                        <p:tgtEl>
                                          <p:spTgt spid="19"/>
                                        </p:tgtEl>
                                      </p:cBhvr>
                                    </p:animEffect>
                                    <p:anim calcmode="lin" valueType="num">
                                      <p:cBhvr>
                                        <p:cTn id="15" dur="1000" fill="hold"/>
                                        <p:tgtEl>
                                          <p:spTgt spid="19"/>
                                        </p:tgtEl>
                                        <p:attrNameLst>
                                          <p:attrName>ppt_x</p:attrName>
                                        </p:attrNameLst>
                                      </p:cBhvr>
                                      <p:tavLst>
                                        <p:tav tm="0">
                                          <p:val>
                                            <p:strVal val="#ppt_x"/>
                                          </p:val>
                                        </p:tav>
                                        <p:tav tm="100000">
                                          <p:val>
                                            <p:strVal val="#ppt_x"/>
                                          </p:val>
                                        </p:tav>
                                      </p:tavLst>
                                    </p:anim>
                                    <p:anim calcmode="lin" valueType="num">
                                      <p:cBhvr>
                                        <p:cTn id="16"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20"/>
                                        </p:tgtEl>
                                        <p:attrNameLst>
                                          <p:attrName>style.visibility</p:attrName>
                                        </p:attrNameLst>
                                      </p:cBhvr>
                                      <p:to>
                                        <p:strVal val="visible"/>
                                      </p:to>
                                    </p:set>
                                    <p:animEffect transition="in" filter="fade">
                                      <p:cBhvr>
                                        <p:cTn id="21" dur="1000"/>
                                        <p:tgtEl>
                                          <p:spTgt spid="20"/>
                                        </p:tgtEl>
                                      </p:cBhvr>
                                    </p:animEffect>
                                    <p:anim calcmode="lin" valueType="num">
                                      <p:cBhvr>
                                        <p:cTn id="22" dur="1000" fill="hold"/>
                                        <p:tgtEl>
                                          <p:spTgt spid="20"/>
                                        </p:tgtEl>
                                        <p:attrNameLst>
                                          <p:attrName>ppt_x</p:attrName>
                                        </p:attrNameLst>
                                      </p:cBhvr>
                                      <p:tavLst>
                                        <p:tav tm="0">
                                          <p:val>
                                            <p:strVal val="#ppt_x"/>
                                          </p:val>
                                        </p:tav>
                                        <p:tav tm="100000">
                                          <p:val>
                                            <p:strVal val="#ppt_x"/>
                                          </p:val>
                                        </p:tav>
                                      </p:tavLst>
                                    </p:anim>
                                    <p:anim calcmode="lin" valueType="num">
                                      <p:cBhvr>
                                        <p:cTn id="23"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21"/>
                                        </p:tgtEl>
                                        <p:attrNameLst>
                                          <p:attrName>style.visibility</p:attrName>
                                        </p:attrNameLst>
                                      </p:cBhvr>
                                      <p:to>
                                        <p:strVal val="visible"/>
                                      </p:to>
                                    </p:set>
                                    <p:animEffect transition="in" filter="fade">
                                      <p:cBhvr>
                                        <p:cTn id="28" dur="1000"/>
                                        <p:tgtEl>
                                          <p:spTgt spid="21"/>
                                        </p:tgtEl>
                                      </p:cBhvr>
                                    </p:animEffect>
                                    <p:anim calcmode="lin" valueType="num">
                                      <p:cBhvr>
                                        <p:cTn id="29" dur="1000" fill="hold"/>
                                        <p:tgtEl>
                                          <p:spTgt spid="21"/>
                                        </p:tgtEl>
                                        <p:attrNameLst>
                                          <p:attrName>ppt_x</p:attrName>
                                        </p:attrNameLst>
                                      </p:cBhvr>
                                      <p:tavLst>
                                        <p:tav tm="0">
                                          <p:val>
                                            <p:strVal val="#ppt_x"/>
                                          </p:val>
                                        </p:tav>
                                        <p:tav tm="100000">
                                          <p:val>
                                            <p:strVal val="#ppt_x"/>
                                          </p:val>
                                        </p:tav>
                                      </p:tavLst>
                                    </p:anim>
                                    <p:anim calcmode="lin" valueType="num">
                                      <p:cBhvr>
                                        <p:cTn id="30"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22"/>
                                        </p:tgtEl>
                                        <p:attrNameLst>
                                          <p:attrName>style.visibility</p:attrName>
                                        </p:attrNameLst>
                                      </p:cBhvr>
                                      <p:to>
                                        <p:strVal val="visible"/>
                                      </p:to>
                                    </p:set>
                                    <p:animEffect transition="in" filter="fade">
                                      <p:cBhvr>
                                        <p:cTn id="35" dur="1000"/>
                                        <p:tgtEl>
                                          <p:spTgt spid="22"/>
                                        </p:tgtEl>
                                      </p:cBhvr>
                                    </p:animEffect>
                                    <p:anim calcmode="lin" valueType="num">
                                      <p:cBhvr>
                                        <p:cTn id="36" dur="1000" fill="hold"/>
                                        <p:tgtEl>
                                          <p:spTgt spid="22"/>
                                        </p:tgtEl>
                                        <p:attrNameLst>
                                          <p:attrName>ppt_x</p:attrName>
                                        </p:attrNameLst>
                                      </p:cBhvr>
                                      <p:tavLst>
                                        <p:tav tm="0">
                                          <p:val>
                                            <p:strVal val="#ppt_x"/>
                                          </p:val>
                                        </p:tav>
                                        <p:tav tm="100000">
                                          <p:val>
                                            <p:strVal val="#ppt_x"/>
                                          </p:val>
                                        </p:tav>
                                      </p:tavLst>
                                    </p:anim>
                                    <p:anim calcmode="lin" valueType="num">
                                      <p:cBhvr>
                                        <p:cTn id="37"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9" grpId="0"/>
      <p:bldP spid="20" grpId="0"/>
      <p:bldP spid="21" grpId="0"/>
      <p:bldP spid="22"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1779891" y="675008"/>
            <a:ext cx="8632218" cy="968852"/>
            <a:chOff x="1779891" y="519096"/>
            <a:chExt cx="8632218" cy="968852"/>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1779891" y="519096"/>
              <a:ext cx="8632218"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تحديات فرق العمل في مجال الطاقة</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16" name="TextBox 15">
            <a:extLst>
              <a:ext uri="{FF2B5EF4-FFF2-40B4-BE49-F238E27FC236}">
                <a16:creationId xmlns:a16="http://schemas.microsoft.com/office/drawing/2014/main" id="{60E7EF8C-B828-F95E-FD4C-735DBB2AE22C}"/>
              </a:ext>
            </a:extLst>
          </p:cNvPr>
          <p:cNvSpPr txBox="1"/>
          <p:nvPr/>
        </p:nvSpPr>
        <p:spPr>
          <a:xfrm>
            <a:off x="1078992" y="2740753"/>
            <a:ext cx="9832978" cy="1154162"/>
          </a:xfrm>
          <a:prstGeom prst="rect">
            <a:avLst/>
          </a:prstGeom>
          <a:noFill/>
        </p:spPr>
        <p:txBody>
          <a:bodyPr wrap="square">
            <a:spAutoFit/>
          </a:bodyPr>
          <a:lstStyle/>
          <a:p>
            <a:pPr marL="342900" indent="-342900" algn="just" rtl="1">
              <a:lnSpc>
                <a:spcPct val="150000"/>
              </a:lnSpc>
              <a:spcAft>
                <a:spcPts val="800"/>
              </a:spcAft>
              <a:buSzPct val="150000"/>
              <a:buBlip>
                <a:blip r:embed="rId2"/>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التحدي: المشاريع في مجال الطاقة (مثل بناء محطات أو استكشاف حقول) غالباً لها مواعيد نهائية صارمة وميزانيات محدودة، مما يسبب الإجهاد</a:t>
            </a: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a:t>
            </a:r>
          </a:p>
        </p:txBody>
      </p:sp>
      <p:sp>
        <p:nvSpPr>
          <p:cNvPr id="19" name="TextBox 18">
            <a:extLst>
              <a:ext uri="{FF2B5EF4-FFF2-40B4-BE49-F238E27FC236}">
                <a16:creationId xmlns:a16="http://schemas.microsoft.com/office/drawing/2014/main" id="{31C326BA-280D-16D0-F499-055F8D689828}"/>
              </a:ext>
            </a:extLst>
          </p:cNvPr>
          <p:cNvSpPr txBox="1"/>
          <p:nvPr/>
        </p:nvSpPr>
        <p:spPr>
          <a:xfrm>
            <a:off x="2830288" y="3766652"/>
            <a:ext cx="8081682" cy="600164"/>
          </a:xfrm>
          <a:prstGeom prst="rect">
            <a:avLst/>
          </a:prstGeom>
          <a:noFill/>
        </p:spPr>
        <p:txBody>
          <a:bodyPr wrap="square">
            <a:spAutoFit/>
          </a:bodyPr>
          <a:lstStyle/>
          <a:p>
            <a:pPr algn="just" rtl="1">
              <a:lnSpc>
                <a:spcPct val="150000"/>
              </a:lnSpc>
              <a:spcAft>
                <a:spcPts val="800"/>
              </a:spcAft>
              <a:buSzPct val="150000"/>
            </a:pPr>
            <a:r>
              <a:rPr lang="ar-SA" sz="2400" b="1" dirty="0">
                <a:solidFill>
                  <a:srgbClr val="168489"/>
                </a:solidFill>
                <a:latin typeface="Calibri" panose="020F0502020204030204" pitchFamily="34" charset="0"/>
                <a:ea typeface="Calibri" panose="020F0502020204030204" pitchFamily="34" charset="0"/>
                <a:cs typeface="Adobe Arabic" panose="02040503050201020203" pitchFamily="18" charset="-78"/>
              </a:rPr>
              <a:t>حل القيادة الموقفية</a:t>
            </a:r>
            <a:r>
              <a:rPr lang="en-US" sz="2400" b="1" dirty="0">
                <a:solidFill>
                  <a:srgbClr val="168489"/>
                </a:solidFill>
                <a:latin typeface="Calibri" panose="020F0502020204030204" pitchFamily="34" charset="0"/>
                <a:ea typeface="Calibri" panose="020F0502020204030204" pitchFamily="34" charset="0"/>
                <a:cs typeface="Adobe Arabic" panose="02040503050201020203" pitchFamily="18" charset="-78"/>
              </a:rPr>
              <a:t>:</a:t>
            </a:r>
          </a:p>
        </p:txBody>
      </p:sp>
      <p:sp>
        <p:nvSpPr>
          <p:cNvPr id="20" name="TextBox 19">
            <a:extLst>
              <a:ext uri="{FF2B5EF4-FFF2-40B4-BE49-F238E27FC236}">
                <a16:creationId xmlns:a16="http://schemas.microsoft.com/office/drawing/2014/main" id="{31175A76-49E9-65F1-E820-8D43DBE42793}"/>
              </a:ext>
            </a:extLst>
          </p:cNvPr>
          <p:cNvSpPr txBox="1"/>
          <p:nvPr/>
        </p:nvSpPr>
        <p:spPr>
          <a:xfrm>
            <a:off x="2830288" y="4334016"/>
            <a:ext cx="8081682" cy="600164"/>
          </a:xfrm>
          <a:prstGeom prst="rect">
            <a:avLst/>
          </a:prstGeom>
          <a:noFill/>
        </p:spPr>
        <p:txBody>
          <a:bodyPr wrap="square">
            <a:spAutoFit/>
          </a:bodyPr>
          <a:lstStyle/>
          <a:p>
            <a:pPr marL="342900" indent="-342900" algn="just" rtl="1">
              <a:lnSpc>
                <a:spcPct val="150000"/>
              </a:lnSpc>
              <a:spcAft>
                <a:spcPts val="800"/>
              </a:spcAft>
              <a:buSzPct val="150000"/>
              <a:buBlip>
                <a:blip r:embed="rId2"/>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التوجيه لتوزيع المهام بكفاءة وضمان الالتزام بالجدول الزمني</a:t>
            </a: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a:t>
            </a:r>
          </a:p>
        </p:txBody>
      </p:sp>
      <p:sp>
        <p:nvSpPr>
          <p:cNvPr id="21" name="TextBox 20">
            <a:extLst>
              <a:ext uri="{FF2B5EF4-FFF2-40B4-BE49-F238E27FC236}">
                <a16:creationId xmlns:a16="http://schemas.microsoft.com/office/drawing/2014/main" id="{D199C8E1-248A-4297-897D-3B8DE7421B53}"/>
              </a:ext>
            </a:extLst>
          </p:cNvPr>
          <p:cNvSpPr txBox="1"/>
          <p:nvPr/>
        </p:nvSpPr>
        <p:spPr>
          <a:xfrm>
            <a:off x="2830288" y="5068351"/>
            <a:ext cx="8081682" cy="600164"/>
          </a:xfrm>
          <a:prstGeom prst="rect">
            <a:avLst/>
          </a:prstGeom>
          <a:noFill/>
        </p:spPr>
        <p:txBody>
          <a:bodyPr wrap="square">
            <a:spAutoFit/>
          </a:bodyPr>
          <a:lstStyle/>
          <a:p>
            <a:pPr marL="342900" indent="-342900" algn="just" rtl="1">
              <a:lnSpc>
                <a:spcPct val="150000"/>
              </a:lnSpc>
              <a:spcAft>
                <a:spcPts val="800"/>
              </a:spcAft>
              <a:buSzPct val="150000"/>
              <a:buBlip>
                <a:blip r:embed="rId2"/>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الدعم للحفاظ على الروح المعنوية تحت الضغط</a:t>
            </a: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a:t>
            </a:r>
          </a:p>
        </p:txBody>
      </p:sp>
      <p:sp>
        <p:nvSpPr>
          <p:cNvPr id="22" name="TextBox 21">
            <a:extLst>
              <a:ext uri="{FF2B5EF4-FFF2-40B4-BE49-F238E27FC236}">
                <a16:creationId xmlns:a16="http://schemas.microsoft.com/office/drawing/2014/main" id="{19F77AFB-5823-0078-7FBE-EF3052EB3915}"/>
              </a:ext>
            </a:extLst>
          </p:cNvPr>
          <p:cNvSpPr txBox="1"/>
          <p:nvPr/>
        </p:nvSpPr>
        <p:spPr>
          <a:xfrm>
            <a:off x="365760" y="5882910"/>
            <a:ext cx="10546210" cy="600164"/>
          </a:xfrm>
          <a:prstGeom prst="rect">
            <a:avLst/>
          </a:prstGeom>
          <a:noFill/>
        </p:spPr>
        <p:txBody>
          <a:bodyPr wrap="square">
            <a:spAutoFit/>
          </a:bodyPr>
          <a:lstStyle/>
          <a:p>
            <a:pPr marL="342900" indent="-342900" algn="just" rtl="1">
              <a:lnSpc>
                <a:spcPct val="150000"/>
              </a:lnSpc>
              <a:spcAft>
                <a:spcPts val="800"/>
              </a:spcAft>
              <a:buSzPct val="150000"/>
              <a:buBlip>
                <a:blip r:embed="rId2"/>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مثال: قائد مشروع بناء توربينات رياح يحدد أولويات يومية للفريق، لكنه ينظم جلسات تقدير لتخفيف التوتر</a:t>
            </a: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a:t>
            </a:r>
          </a:p>
        </p:txBody>
      </p:sp>
      <p:grpSp>
        <p:nvGrpSpPr>
          <p:cNvPr id="14" name="Group 13">
            <a:extLst>
              <a:ext uri="{FF2B5EF4-FFF2-40B4-BE49-F238E27FC236}">
                <a16:creationId xmlns:a16="http://schemas.microsoft.com/office/drawing/2014/main" id="{086B798E-A9CF-81A9-171F-AA07603BA50C}"/>
              </a:ext>
            </a:extLst>
          </p:cNvPr>
          <p:cNvGrpSpPr/>
          <p:nvPr/>
        </p:nvGrpSpPr>
        <p:grpSpPr>
          <a:xfrm>
            <a:off x="8226526" y="1745696"/>
            <a:ext cx="3447440" cy="860886"/>
            <a:chOff x="6888666" y="1218361"/>
            <a:chExt cx="3447440" cy="860886"/>
          </a:xfrm>
        </p:grpSpPr>
        <p:grpSp>
          <p:nvGrpSpPr>
            <p:cNvPr id="15" name="Graphic 2">
              <a:extLst>
                <a:ext uri="{FF2B5EF4-FFF2-40B4-BE49-F238E27FC236}">
                  <a16:creationId xmlns:a16="http://schemas.microsoft.com/office/drawing/2014/main" id="{31EDA2A5-A263-6C2C-D632-07E1D2E45C62}"/>
                </a:ext>
              </a:extLst>
            </p:cNvPr>
            <p:cNvGrpSpPr/>
            <p:nvPr/>
          </p:nvGrpSpPr>
          <p:grpSpPr>
            <a:xfrm flipH="1">
              <a:off x="6888666" y="1218361"/>
              <a:ext cx="3447440" cy="860886"/>
              <a:chOff x="5195887" y="3181350"/>
              <a:chExt cx="1804166" cy="450532"/>
            </a:xfrm>
          </p:grpSpPr>
          <p:sp>
            <p:nvSpPr>
              <p:cNvPr id="32" name="Freeform: Shape 31">
                <a:extLst>
                  <a:ext uri="{FF2B5EF4-FFF2-40B4-BE49-F238E27FC236}">
                    <a16:creationId xmlns:a16="http://schemas.microsoft.com/office/drawing/2014/main" id="{64740656-776A-E4FF-5347-FD4591B85F9A}"/>
                  </a:ext>
                </a:extLst>
              </p:cNvPr>
              <p:cNvSpPr/>
              <p:nvPr/>
            </p:nvSpPr>
            <p:spPr>
              <a:xfrm>
                <a:off x="5520757" y="3254512"/>
                <a:ext cx="1350264" cy="334613"/>
              </a:xfrm>
              <a:custGeom>
                <a:avLst/>
                <a:gdLst>
                  <a:gd name="connsiteX0" fmla="*/ 0 w 1350264"/>
                  <a:gd name="connsiteY0" fmla="*/ 0 h 334613"/>
                  <a:gd name="connsiteX1" fmla="*/ 1350264 w 1350264"/>
                  <a:gd name="connsiteY1" fmla="*/ 0 h 334613"/>
                  <a:gd name="connsiteX2" fmla="*/ 1350264 w 1350264"/>
                  <a:gd name="connsiteY2" fmla="*/ 181070 h 334613"/>
                  <a:gd name="connsiteX3" fmla="*/ 1196721 w 1350264"/>
                  <a:gd name="connsiteY3" fmla="*/ 334613 h 334613"/>
                  <a:gd name="connsiteX4" fmla="*/ 0 w 1350264"/>
                  <a:gd name="connsiteY4" fmla="*/ 334613 h 334613"/>
                  <a:gd name="connsiteX5" fmla="*/ 0 w 1350264"/>
                  <a:gd name="connsiteY5" fmla="*/ 0 h 334613"/>
                  <a:gd name="connsiteX6" fmla="*/ 0 w 1350264"/>
                  <a:gd name="connsiteY6" fmla="*/ 0 h 334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50264" h="334613">
                    <a:moveTo>
                      <a:pt x="0" y="0"/>
                    </a:moveTo>
                    <a:lnTo>
                      <a:pt x="1350264" y="0"/>
                    </a:lnTo>
                    <a:lnTo>
                      <a:pt x="1350264" y="181070"/>
                    </a:lnTo>
                    <a:cubicBezTo>
                      <a:pt x="1350264" y="265843"/>
                      <a:pt x="1281494" y="334613"/>
                      <a:pt x="1196721" y="334613"/>
                    </a:cubicBezTo>
                    <a:lnTo>
                      <a:pt x="0" y="334613"/>
                    </a:lnTo>
                    <a:lnTo>
                      <a:pt x="0" y="0"/>
                    </a:lnTo>
                    <a:lnTo>
                      <a:pt x="0" y="0"/>
                    </a:lnTo>
                    <a:close/>
                  </a:path>
                </a:pathLst>
              </a:custGeom>
              <a:solidFill>
                <a:srgbClr val="FFFFFF"/>
              </a:solidFill>
              <a:ln w="9525" cap="flat">
                <a:solidFill>
                  <a:schemeClr val="tx1"/>
                </a:solid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04447C55-9E2B-430B-0E8A-AAC6065694BF}"/>
                  </a:ext>
                </a:extLst>
              </p:cNvPr>
              <p:cNvSpPr/>
              <p:nvPr/>
            </p:nvSpPr>
            <p:spPr>
              <a:xfrm>
                <a:off x="5195887" y="3181350"/>
                <a:ext cx="1401154" cy="450532"/>
              </a:xfrm>
              <a:custGeom>
                <a:avLst/>
                <a:gdLst>
                  <a:gd name="connsiteX0" fmla="*/ 1339215 w 1401154"/>
                  <a:gd name="connsiteY0" fmla="*/ 0 h 450532"/>
                  <a:gd name="connsiteX1" fmla="*/ 225266 w 1401154"/>
                  <a:gd name="connsiteY1" fmla="*/ 0 h 450532"/>
                  <a:gd name="connsiteX2" fmla="*/ 0 w 1401154"/>
                  <a:gd name="connsiteY2" fmla="*/ 225266 h 450532"/>
                  <a:gd name="connsiteX3" fmla="*/ 0 w 1401154"/>
                  <a:gd name="connsiteY3" fmla="*/ 225266 h 450532"/>
                  <a:gd name="connsiteX4" fmla="*/ 225266 w 1401154"/>
                  <a:gd name="connsiteY4" fmla="*/ 450533 h 450532"/>
                  <a:gd name="connsiteX5" fmla="*/ 225266 w 1401154"/>
                  <a:gd name="connsiteY5" fmla="*/ 450533 h 450532"/>
                  <a:gd name="connsiteX6" fmla="*/ 450533 w 1401154"/>
                  <a:gd name="connsiteY6" fmla="*/ 225266 h 450532"/>
                  <a:gd name="connsiteX7" fmla="*/ 450533 w 1401154"/>
                  <a:gd name="connsiteY7" fmla="*/ 177546 h 450532"/>
                  <a:gd name="connsiteX8" fmla="*/ 508445 w 1401154"/>
                  <a:gd name="connsiteY8" fmla="*/ 119634 h 450532"/>
                  <a:gd name="connsiteX9" fmla="*/ 1341311 w 1401154"/>
                  <a:gd name="connsiteY9" fmla="*/ 119634 h 450532"/>
                  <a:gd name="connsiteX10" fmla="*/ 1401032 w 1401154"/>
                  <a:gd name="connsiteY10" fmla="*/ 55817 h 450532"/>
                  <a:gd name="connsiteX11" fmla="*/ 1339215 w 1401154"/>
                  <a:gd name="connsiteY11" fmla="*/ 0 h 4505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01154" h="450532">
                    <a:moveTo>
                      <a:pt x="1339215" y="0"/>
                    </a:moveTo>
                    <a:lnTo>
                      <a:pt x="225266" y="0"/>
                    </a:lnTo>
                    <a:cubicBezTo>
                      <a:pt x="100870" y="0"/>
                      <a:pt x="0" y="100870"/>
                      <a:pt x="0" y="225266"/>
                    </a:cubicBezTo>
                    <a:lnTo>
                      <a:pt x="0" y="225266"/>
                    </a:lnTo>
                    <a:cubicBezTo>
                      <a:pt x="0" y="349663"/>
                      <a:pt x="100870" y="450533"/>
                      <a:pt x="225266" y="450533"/>
                    </a:cubicBezTo>
                    <a:lnTo>
                      <a:pt x="225266" y="450533"/>
                    </a:lnTo>
                    <a:cubicBezTo>
                      <a:pt x="349663" y="450533"/>
                      <a:pt x="450533" y="349663"/>
                      <a:pt x="450533" y="225266"/>
                    </a:cubicBezTo>
                    <a:lnTo>
                      <a:pt x="450533" y="177546"/>
                    </a:lnTo>
                    <a:cubicBezTo>
                      <a:pt x="450533" y="145542"/>
                      <a:pt x="476441" y="119634"/>
                      <a:pt x="508445" y="119634"/>
                    </a:cubicBezTo>
                    <a:lnTo>
                      <a:pt x="1341311" y="119634"/>
                    </a:lnTo>
                    <a:cubicBezTo>
                      <a:pt x="1375696" y="119634"/>
                      <a:pt x="1403223" y="90678"/>
                      <a:pt x="1401032" y="55817"/>
                    </a:cubicBezTo>
                    <a:cubicBezTo>
                      <a:pt x="1398937" y="24098"/>
                      <a:pt x="1371124" y="0"/>
                      <a:pt x="1339215" y="0"/>
                    </a:cubicBezTo>
                    <a:close/>
                  </a:path>
                </a:pathLst>
              </a:custGeom>
              <a:solidFill>
                <a:srgbClr val="3D8E92"/>
              </a:solidFill>
              <a:ln w="9525" cap="flat">
                <a:noFill/>
                <a:prstDash val="solid"/>
                <a:miter/>
              </a:ln>
            </p:spPr>
            <p:txBody>
              <a:bodyPr rtlCol="0" anchor="ctr"/>
              <a:lstStyle/>
              <a:p>
                <a:endParaRPr lang="en-US" dirty="0"/>
              </a:p>
            </p:txBody>
          </p:sp>
          <p:sp>
            <p:nvSpPr>
              <p:cNvPr id="34" name="Freeform: Shape 33">
                <a:extLst>
                  <a:ext uri="{FF2B5EF4-FFF2-40B4-BE49-F238E27FC236}">
                    <a16:creationId xmlns:a16="http://schemas.microsoft.com/office/drawing/2014/main" id="{B833B5E4-F9E4-53AC-4B4E-C858F3CF682E}"/>
                  </a:ext>
                </a:extLst>
              </p:cNvPr>
              <p:cNvSpPr/>
              <p:nvPr/>
            </p:nvSpPr>
            <p:spPr>
              <a:xfrm>
                <a:off x="6871021" y="3181350"/>
                <a:ext cx="129032" cy="119729"/>
              </a:xfrm>
              <a:custGeom>
                <a:avLst/>
                <a:gdLst>
                  <a:gd name="connsiteX0" fmla="*/ 69274 w 129032"/>
                  <a:gd name="connsiteY0" fmla="*/ 119729 h 119729"/>
                  <a:gd name="connsiteX1" fmla="*/ 59844 w 129032"/>
                  <a:gd name="connsiteY1" fmla="*/ 119729 h 119729"/>
                  <a:gd name="connsiteX2" fmla="*/ 122 w 129032"/>
                  <a:gd name="connsiteY2" fmla="*/ 55912 h 119729"/>
                  <a:gd name="connsiteX3" fmla="*/ 61844 w 129032"/>
                  <a:gd name="connsiteY3" fmla="*/ 0 h 119729"/>
                  <a:gd name="connsiteX4" fmla="*/ 67178 w 129032"/>
                  <a:gd name="connsiteY4" fmla="*/ 0 h 119729"/>
                  <a:gd name="connsiteX5" fmla="*/ 128900 w 129032"/>
                  <a:gd name="connsiteY5" fmla="*/ 55912 h 119729"/>
                  <a:gd name="connsiteX6" fmla="*/ 69179 w 129032"/>
                  <a:gd name="connsiteY6" fmla="*/ 119729 h 1197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9032" h="119729">
                    <a:moveTo>
                      <a:pt x="69274" y="119729"/>
                    </a:moveTo>
                    <a:lnTo>
                      <a:pt x="59844" y="119729"/>
                    </a:lnTo>
                    <a:cubicBezTo>
                      <a:pt x="25459" y="119729"/>
                      <a:pt x="-2069" y="90773"/>
                      <a:pt x="122" y="55912"/>
                    </a:cubicBezTo>
                    <a:cubicBezTo>
                      <a:pt x="2218" y="24003"/>
                      <a:pt x="30031" y="0"/>
                      <a:pt x="61844" y="0"/>
                    </a:cubicBezTo>
                    <a:lnTo>
                      <a:pt x="67178" y="0"/>
                    </a:lnTo>
                    <a:cubicBezTo>
                      <a:pt x="99087" y="0"/>
                      <a:pt x="126900" y="24003"/>
                      <a:pt x="128900" y="55912"/>
                    </a:cubicBezTo>
                    <a:cubicBezTo>
                      <a:pt x="131186" y="90773"/>
                      <a:pt x="103564" y="119729"/>
                      <a:pt x="69179" y="119729"/>
                    </a:cubicBezTo>
                    <a:close/>
                  </a:path>
                </a:pathLst>
              </a:custGeom>
              <a:solidFill>
                <a:srgbClr val="3D8E92"/>
              </a:solidFill>
              <a:ln w="9525" cap="flat">
                <a:noFill/>
                <a:prstDash val="solid"/>
                <a:miter/>
              </a:ln>
            </p:spPr>
            <p:txBody>
              <a:bodyPr rtlCol="0" anchor="ctr"/>
              <a:lstStyle/>
              <a:p>
                <a:endParaRPr lang="en-US"/>
              </a:p>
            </p:txBody>
          </p:sp>
          <p:sp>
            <p:nvSpPr>
              <p:cNvPr id="35" name="Freeform: Shape 34">
                <a:extLst>
                  <a:ext uri="{FF2B5EF4-FFF2-40B4-BE49-F238E27FC236}">
                    <a16:creationId xmlns:a16="http://schemas.microsoft.com/office/drawing/2014/main" id="{17933CB0-BFAB-B8F8-5CB9-EF04E03A724E}"/>
                  </a:ext>
                </a:extLst>
              </p:cNvPr>
              <p:cNvSpPr/>
              <p:nvPr/>
            </p:nvSpPr>
            <p:spPr>
              <a:xfrm>
                <a:off x="6641564" y="3181350"/>
                <a:ext cx="186849" cy="119729"/>
              </a:xfrm>
              <a:custGeom>
                <a:avLst/>
                <a:gdLst>
                  <a:gd name="connsiteX0" fmla="*/ 127091 w 186849"/>
                  <a:gd name="connsiteY0" fmla="*/ 119729 h 119729"/>
                  <a:gd name="connsiteX1" fmla="*/ 59844 w 186849"/>
                  <a:gd name="connsiteY1" fmla="*/ 119729 h 119729"/>
                  <a:gd name="connsiteX2" fmla="*/ 122 w 186849"/>
                  <a:gd name="connsiteY2" fmla="*/ 55912 h 119729"/>
                  <a:gd name="connsiteX3" fmla="*/ 61844 w 186849"/>
                  <a:gd name="connsiteY3" fmla="*/ 0 h 119729"/>
                  <a:gd name="connsiteX4" fmla="*/ 124995 w 186849"/>
                  <a:gd name="connsiteY4" fmla="*/ 0 h 119729"/>
                  <a:gd name="connsiteX5" fmla="*/ 186717 w 186849"/>
                  <a:gd name="connsiteY5" fmla="*/ 55912 h 119729"/>
                  <a:gd name="connsiteX6" fmla="*/ 126995 w 186849"/>
                  <a:gd name="connsiteY6" fmla="*/ 119729 h 1197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6849" h="119729">
                    <a:moveTo>
                      <a:pt x="127091" y="119729"/>
                    </a:moveTo>
                    <a:lnTo>
                      <a:pt x="59844" y="119729"/>
                    </a:lnTo>
                    <a:cubicBezTo>
                      <a:pt x="25459" y="119729"/>
                      <a:pt x="-2068" y="90773"/>
                      <a:pt x="122" y="55912"/>
                    </a:cubicBezTo>
                    <a:cubicBezTo>
                      <a:pt x="2218" y="24003"/>
                      <a:pt x="30031" y="0"/>
                      <a:pt x="61844" y="0"/>
                    </a:cubicBezTo>
                    <a:lnTo>
                      <a:pt x="124995" y="0"/>
                    </a:lnTo>
                    <a:cubicBezTo>
                      <a:pt x="156904" y="0"/>
                      <a:pt x="184717" y="24003"/>
                      <a:pt x="186717" y="55912"/>
                    </a:cubicBezTo>
                    <a:cubicBezTo>
                      <a:pt x="189003" y="90773"/>
                      <a:pt x="161381" y="119729"/>
                      <a:pt x="126995" y="119729"/>
                    </a:cubicBezTo>
                    <a:close/>
                  </a:path>
                </a:pathLst>
              </a:custGeom>
              <a:solidFill>
                <a:srgbClr val="3D8E92"/>
              </a:solidFill>
              <a:ln w="9525" cap="flat">
                <a:no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id="{91D26072-F0CB-58F9-C2C4-0CC194CB97C8}"/>
                  </a:ext>
                </a:extLst>
              </p:cNvPr>
              <p:cNvSpPr/>
              <p:nvPr/>
            </p:nvSpPr>
            <p:spPr>
              <a:xfrm rot="-802202">
                <a:off x="5273952" y="3257204"/>
                <a:ext cx="301180" cy="301180"/>
              </a:xfrm>
              <a:custGeom>
                <a:avLst/>
                <a:gdLst>
                  <a:gd name="connsiteX0" fmla="*/ 301181 w 301180"/>
                  <a:gd name="connsiteY0" fmla="*/ 150590 h 301180"/>
                  <a:gd name="connsiteX1" fmla="*/ 150590 w 301180"/>
                  <a:gd name="connsiteY1" fmla="*/ 301181 h 301180"/>
                  <a:gd name="connsiteX2" fmla="*/ 0 w 301180"/>
                  <a:gd name="connsiteY2" fmla="*/ 150590 h 301180"/>
                  <a:gd name="connsiteX3" fmla="*/ 150590 w 301180"/>
                  <a:gd name="connsiteY3" fmla="*/ 0 h 301180"/>
                  <a:gd name="connsiteX4" fmla="*/ 301181 w 301180"/>
                  <a:gd name="connsiteY4" fmla="*/ 150590 h 3011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1180" h="301180">
                    <a:moveTo>
                      <a:pt x="301181" y="150590"/>
                    </a:moveTo>
                    <a:cubicBezTo>
                      <a:pt x="301181" y="233759"/>
                      <a:pt x="233759" y="301181"/>
                      <a:pt x="150590" y="301181"/>
                    </a:cubicBezTo>
                    <a:cubicBezTo>
                      <a:pt x="67422" y="301181"/>
                      <a:pt x="0" y="233759"/>
                      <a:pt x="0" y="150590"/>
                    </a:cubicBezTo>
                    <a:cubicBezTo>
                      <a:pt x="0" y="67422"/>
                      <a:pt x="67422" y="0"/>
                      <a:pt x="150590" y="0"/>
                    </a:cubicBezTo>
                    <a:cubicBezTo>
                      <a:pt x="233759" y="0"/>
                      <a:pt x="301181" y="67422"/>
                      <a:pt x="301181" y="150590"/>
                    </a:cubicBezTo>
                    <a:close/>
                  </a:path>
                </a:pathLst>
              </a:custGeom>
              <a:solidFill>
                <a:srgbClr val="FFFFFF"/>
              </a:solidFill>
              <a:ln w="9525" cap="flat">
                <a:noFill/>
                <a:prstDash val="solid"/>
                <a:miter/>
              </a:ln>
            </p:spPr>
            <p:txBody>
              <a:bodyPr rtlCol="0" anchor="ctr"/>
              <a:lstStyle/>
              <a:p>
                <a:endParaRPr lang="en-US"/>
              </a:p>
            </p:txBody>
          </p:sp>
        </p:grpSp>
        <p:sp>
          <p:nvSpPr>
            <p:cNvPr id="17" name="TextBox 16">
              <a:extLst>
                <a:ext uri="{FF2B5EF4-FFF2-40B4-BE49-F238E27FC236}">
                  <a16:creationId xmlns:a16="http://schemas.microsoft.com/office/drawing/2014/main" id="{9AFF6A78-1287-34C5-F74F-6DDA5DDB9DF1}"/>
                </a:ext>
              </a:extLst>
            </p:cNvPr>
            <p:cNvSpPr txBox="1"/>
            <p:nvPr/>
          </p:nvSpPr>
          <p:spPr>
            <a:xfrm>
              <a:off x="9696659" y="1487156"/>
              <a:ext cx="592853" cy="369332"/>
            </a:xfrm>
            <a:prstGeom prst="rect">
              <a:avLst/>
            </a:prstGeom>
            <a:noFill/>
          </p:spPr>
          <p:txBody>
            <a:bodyPr wrap="square" rtlCol="0">
              <a:spAutoFit/>
            </a:bodyPr>
            <a:lstStyle/>
            <a:p>
              <a:r>
                <a:rPr lang="en-US" dirty="0">
                  <a:latin typeface="Cooper Black" panose="0208090404030B020404" pitchFamily="18" charset="0"/>
                </a:rPr>
                <a:t>05</a:t>
              </a:r>
            </a:p>
          </p:txBody>
        </p:sp>
        <p:sp>
          <p:nvSpPr>
            <p:cNvPr id="18" name="TextBox 17">
              <a:extLst>
                <a:ext uri="{FF2B5EF4-FFF2-40B4-BE49-F238E27FC236}">
                  <a16:creationId xmlns:a16="http://schemas.microsoft.com/office/drawing/2014/main" id="{6D7F8255-6A73-07DA-BCF7-2E52326D7C78}"/>
                </a:ext>
              </a:extLst>
            </p:cNvPr>
            <p:cNvSpPr txBox="1"/>
            <p:nvPr/>
          </p:nvSpPr>
          <p:spPr>
            <a:xfrm>
              <a:off x="7190483" y="1488234"/>
              <a:ext cx="2146390" cy="400494"/>
            </a:xfrm>
            <a:prstGeom prst="rect">
              <a:avLst/>
            </a:prstGeom>
            <a:noFill/>
          </p:spPr>
          <p:txBody>
            <a:bodyPr wrap="square" rtlCol="0">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ضغط المواعيد النهائية والتكاليف</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spTree>
    <p:extLst>
      <p:ext uri="{BB962C8B-B14F-4D97-AF65-F5344CB8AC3E}">
        <p14:creationId xmlns:p14="http://schemas.microsoft.com/office/powerpoint/2010/main" val="13632988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9"/>
                                        </p:tgtEl>
                                        <p:attrNameLst>
                                          <p:attrName>style.visibility</p:attrName>
                                        </p:attrNameLst>
                                      </p:cBhvr>
                                      <p:to>
                                        <p:strVal val="visible"/>
                                      </p:to>
                                    </p:set>
                                    <p:animEffect transition="in" filter="fade">
                                      <p:cBhvr>
                                        <p:cTn id="14" dur="1000"/>
                                        <p:tgtEl>
                                          <p:spTgt spid="19"/>
                                        </p:tgtEl>
                                      </p:cBhvr>
                                    </p:animEffect>
                                    <p:anim calcmode="lin" valueType="num">
                                      <p:cBhvr>
                                        <p:cTn id="15" dur="1000" fill="hold"/>
                                        <p:tgtEl>
                                          <p:spTgt spid="19"/>
                                        </p:tgtEl>
                                        <p:attrNameLst>
                                          <p:attrName>ppt_x</p:attrName>
                                        </p:attrNameLst>
                                      </p:cBhvr>
                                      <p:tavLst>
                                        <p:tav tm="0">
                                          <p:val>
                                            <p:strVal val="#ppt_x"/>
                                          </p:val>
                                        </p:tav>
                                        <p:tav tm="100000">
                                          <p:val>
                                            <p:strVal val="#ppt_x"/>
                                          </p:val>
                                        </p:tav>
                                      </p:tavLst>
                                    </p:anim>
                                    <p:anim calcmode="lin" valueType="num">
                                      <p:cBhvr>
                                        <p:cTn id="16"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20"/>
                                        </p:tgtEl>
                                        <p:attrNameLst>
                                          <p:attrName>style.visibility</p:attrName>
                                        </p:attrNameLst>
                                      </p:cBhvr>
                                      <p:to>
                                        <p:strVal val="visible"/>
                                      </p:to>
                                    </p:set>
                                    <p:animEffect transition="in" filter="fade">
                                      <p:cBhvr>
                                        <p:cTn id="21" dur="1000"/>
                                        <p:tgtEl>
                                          <p:spTgt spid="20"/>
                                        </p:tgtEl>
                                      </p:cBhvr>
                                    </p:animEffect>
                                    <p:anim calcmode="lin" valueType="num">
                                      <p:cBhvr>
                                        <p:cTn id="22" dur="1000" fill="hold"/>
                                        <p:tgtEl>
                                          <p:spTgt spid="20"/>
                                        </p:tgtEl>
                                        <p:attrNameLst>
                                          <p:attrName>ppt_x</p:attrName>
                                        </p:attrNameLst>
                                      </p:cBhvr>
                                      <p:tavLst>
                                        <p:tav tm="0">
                                          <p:val>
                                            <p:strVal val="#ppt_x"/>
                                          </p:val>
                                        </p:tav>
                                        <p:tav tm="100000">
                                          <p:val>
                                            <p:strVal val="#ppt_x"/>
                                          </p:val>
                                        </p:tav>
                                      </p:tavLst>
                                    </p:anim>
                                    <p:anim calcmode="lin" valueType="num">
                                      <p:cBhvr>
                                        <p:cTn id="23"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21"/>
                                        </p:tgtEl>
                                        <p:attrNameLst>
                                          <p:attrName>style.visibility</p:attrName>
                                        </p:attrNameLst>
                                      </p:cBhvr>
                                      <p:to>
                                        <p:strVal val="visible"/>
                                      </p:to>
                                    </p:set>
                                    <p:animEffect transition="in" filter="fade">
                                      <p:cBhvr>
                                        <p:cTn id="28" dur="1000"/>
                                        <p:tgtEl>
                                          <p:spTgt spid="21"/>
                                        </p:tgtEl>
                                      </p:cBhvr>
                                    </p:animEffect>
                                    <p:anim calcmode="lin" valueType="num">
                                      <p:cBhvr>
                                        <p:cTn id="29" dur="1000" fill="hold"/>
                                        <p:tgtEl>
                                          <p:spTgt spid="21"/>
                                        </p:tgtEl>
                                        <p:attrNameLst>
                                          <p:attrName>ppt_x</p:attrName>
                                        </p:attrNameLst>
                                      </p:cBhvr>
                                      <p:tavLst>
                                        <p:tav tm="0">
                                          <p:val>
                                            <p:strVal val="#ppt_x"/>
                                          </p:val>
                                        </p:tav>
                                        <p:tav tm="100000">
                                          <p:val>
                                            <p:strVal val="#ppt_x"/>
                                          </p:val>
                                        </p:tav>
                                      </p:tavLst>
                                    </p:anim>
                                    <p:anim calcmode="lin" valueType="num">
                                      <p:cBhvr>
                                        <p:cTn id="30"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22"/>
                                        </p:tgtEl>
                                        <p:attrNameLst>
                                          <p:attrName>style.visibility</p:attrName>
                                        </p:attrNameLst>
                                      </p:cBhvr>
                                      <p:to>
                                        <p:strVal val="visible"/>
                                      </p:to>
                                    </p:set>
                                    <p:animEffect transition="in" filter="fade">
                                      <p:cBhvr>
                                        <p:cTn id="35" dur="1000"/>
                                        <p:tgtEl>
                                          <p:spTgt spid="22"/>
                                        </p:tgtEl>
                                      </p:cBhvr>
                                    </p:animEffect>
                                    <p:anim calcmode="lin" valueType="num">
                                      <p:cBhvr>
                                        <p:cTn id="36" dur="1000" fill="hold"/>
                                        <p:tgtEl>
                                          <p:spTgt spid="22"/>
                                        </p:tgtEl>
                                        <p:attrNameLst>
                                          <p:attrName>ppt_x</p:attrName>
                                        </p:attrNameLst>
                                      </p:cBhvr>
                                      <p:tavLst>
                                        <p:tav tm="0">
                                          <p:val>
                                            <p:strVal val="#ppt_x"/>
                                          </p:val>
                                        </p:tav>
                                        <p:tav tm="100000">
                                          <p:val>
                                            <p:strVal val="#ppt_x"/>
                                          </p:val>
                                        </p:tav>
                                      </p:tavLst>
                                    </p:anim>
                                    <p:anim calcmode="lin" valueType="num">
                                      <p:cBhvr>
                                        <p:cTn id="37"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9" grpId="0"/>
      <p:bldP spid="20" grpId="0"/>
      <p:bldP spid="21" grpId="0"/>
      <p:bldP spid="22"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1779891" y="675008"/>
            <a:ext cx="8632218" cy="968852"/>
            <a:chOff x="1779891" y="519096"/>
            <a:chExt cx="8632218" cy="968852"/>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1779891" y="519096"/>
              <a:ext cx="8632218"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تحديات فرق العمل في مجال الطاقة</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16" name="TextBox 15">
            <a:extLst>
              <a:ext uri="{FF2B5EF4-FFF2-40B4-BE49-F238E27FC236}">
                <a16:creationId xmlns:a16="http://schemas.microsoft.com/office/drawing/2014/main" id="{60E7EF8C-B828-F95E-FD4C-735DBB2AE22C}"/>
              </a:ext>
            </a:extLst>
          </p:cNvPr>
          <p:cNvSpPr txBox="1"/>
          <p:nvPr/>
        </p:nvSpPr>
        <p:spPr>
          <a:xfrm>
            <a:off x="1078992" y="2980689"/>
            <a:ext cx="9832978" cy="600164"/>
          </a:xfrm>
          <a:prstGeom prst="rect">
            <a:avLst/>
          </a:prstGeom>
          <a:noFill/>
        </p:spPr>
        <p:txBody>
          <a:bodyPr wrap="square">
            <a:spAutoFit/>
          </a:bodyPr>
          <a:lstStyle/>
          <a:p>
            <a:pPr marL="342900" indent="-342900" algn="just" rtl="1">
              <a:lnSpc>
                <a:spcPct val="150000"/>
              </a:lnSpc>
              <a:spcAft>
                <a:spcPts val="800"/>
              </a:spcAft>
              <a:buSzPct val="15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التحدي: الحاجة إلى تطوير حلول مستدامة (مثل تقنيات طاقة خضراء) مع الحفاظ على العمليات اليومية</a:t>
            </a: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a:t>
            </a:r>
          </a:p>
        </p:txBody>
      </p:sp>
      <p:sp>
        <p:nvSpPr>
          <p:cNvPr id="19" name="TextBox 18">
            <a:extLst>
              <a:ext uri="{FF2B5EF4-FFF2-40B4-BE49-F238E27FC236}">
                <a16:creationId xmlns:a16="http://schemas.microsoft.com/office/drawing/2014/main" id="{31C326BA-280D-16D0-F499-055F8D689828}"/>
              </a:ext>
            </a:extLst>
          </p:cNvPr>
          <p:cNvSpPr txBox="1"/>
          <p:nvPr/>
        </p:nvSpPr>
        <p:spPr>
          <a:xfrm>
            <a:off x="2830288" y="3636224"/>
            <a:ext cx="8081682" cy="600164"/>
          </a:xfrm>
          <a:prstGeom prst="rect">
            <a:avLst/>
          </a:prstGeom>
          <a:noFill/>
        </p:spPr>
        <p:txBody>
          <a:bodyPr wrap="square">
            <a:spAutoFit/>
          </a:bodyPr>
          <a:lstStyle/>
          <a:p>
            <a:pPr algn="just" rtl="1">
              <a:lnSpc>
                <a:spcPct val="150000"/>
              </a:lnSpc>
              <a:spcAft>
                <a:spcPts val="800"/>
              </a:spcAft>
              <a:buSzPct val="150000"/>
            </a:pPr>
            <a:r>
              <a:rPr lang="ar-SA" sz="2400" b="1" dirty="0">
                <a:solidFill>
                  <a:srgbClr val="168489"/>
                </a:solidFill>
                <a:latin typeface="Calibri" panose="020F0502020204030204" pitchFamily="34" charset="0"/>
                <a:ea typeface="Calibri" panose="020F0502020204030204" pitchFamily="34" charset="0"/>
                <a:cs typeface="Adobe Arabic" panose="02040503050201020203" pitchFamily="18" charset="-78"/>
              </a:rPr>
              <a:t>حل القيادة الموقفية</a:t>
            </a:r>
            <a:r>
              <a:rPr lang="en-US" sz="2400" b="1" dirty="0">
                <a:solidFill>
                  <a:srgbClr val="168489"/>
                </a:solidFill>
                <a:latin typeface="Calibri" panose="020F0502020204030204" pitchFamily="34" charset="0"/>
                <a:ea typeface="Calibri" panose="020F0502020204030204" pitchFamily="34" charset="0"/>
                <a:cs typeface="Adobe Arabic" panose="02040503050201020203" pitchFamily="18" charset="-78"/>
              </a:rPr>
              <a:t>:</a:t>
            </a:r>
          </a:p>
        </p:txBody>
      </p:sp>
      <p:sp>
        <p:nvSpPr>
          <p:cNvPr id="20" name="TextBox 19">
            <a:extLst>
              <a:ext uri="{FF2B5EF4-FFF2-40B4-BE49-F238E27FC236}">
                <a16:creationId xmlns:a16="http://schemas.microsoft.com/office/drawing/2014/main" id="{31175A76-49E9-65F1-E820-8D43DBE42793}"/>
              </a:ext>
            </a:extLst>
          </p:cNvPr>
          <p:cNvSpPr txBox="1"/>
          <p:nvPr/>
        </p:nvSpPr>
        <p:spPr>
          <a:xfrm>
            <a:off x="2830288" y="4334016"/>
            <a:ext cx="8081682" cy="600164"/>
          </a:xfrm>
          <a:prstGeom prst="rect">
            <a:avLst/>
          </a:prstGeom>
          <a:noFill/>
        </p:spPr>
        <p:txBody>
          <a:bodyPr wrap="square">
            <a:spAutoFit/>
          </a:bodyPr>
          <a:lstStyle/>
          <a:p>
            <a:pPr marL="342900" indent="-342900" algn="just" rtl="1">
              <a:lnSpc>
                <a:spcPct val="150000"/>
              </a:lnSpc>
              <a:spcAft>
                <a:spcPts val="800"/>
              </a:spcAft>
              <a:buSzPct val="15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التفويض للفرق المبدعة لاستكشاف أفكار جديدة</a:t>
            </a: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a:t>
            </a:r>
          </a:p>
        </p:txBody>
      </p:sp>
      <p:sp>
        <p:nvSpPr>
          <p:cNvPr id="21" name="TextBox 20">
            <a:extLst>
              <a:ext uri="{FF2B5EF4-FFF2-40B4-BE49-F238E27FC236}">
                <a16:creationId xmlns:a16="http://schemas.microsoft.com/office/drawing/2014/main" id="{D199C8E1-248A-4297-897D-3B8DE7421B53}"/>
              </a:ext>
            </a:extLst>
          </p:cNvPr>
          <p:cNvSpPr txBox="1"/>
          <p:nvPr/>
        </p:nvSpPr>
        <p:spPr>
          <a:xfrm>
            <a:off x="2830288" y="5068351"/>
            <a:ext cx="8081682" cy="600164"/>
          </a:xfrm>
          <a:prstGeom prst="rect">
            <a:avLst/>
          </a:prstGeom>
          <a:noFill/>
        </p:spPr>
        <p:txBody>
          <a:bodyPr wrap="square">
            <a:spAutoFit/>
          </a:bodyPr>
          <a:lstStyle/>
          <a:p>
            <a:pPr marL="342900" indent="-342900" algn="just" rtl="1">
              <a:lnSpc>
                <a:spcPct val="150000"/>
              </a:lnSpc>
              <a:spcAft>
                <a:spcPts val="800"/>
              </a:spcAft>
              <a:buSzPct val="15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التدريب لدمج الابتكارات في العمليات الحالية</a:t>
            </a: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a:t>
            </a:r>
          </a:p>
        </p:txBody>
      </p:sp>
      <p:sp>
        <p:nvSpPr>
          <p:cNvPr id="22" name="TextBox 21">
            <a:extLst>
              <a:ext uri="{FF2B5EF4-FFF2-40B4-BE49-F238E27FC236}">
                <a16:creationId xmlns:a16="http://schemas.microsoft.com/office/drawing/2014/main" id="{19F77AFB-5823-0078-7FBE-EF3052EB3915}"/>
              </a:ext>
            </a:extLst>
          </p:cNvPr>
          <p:cNvSpPr txBox="1"/>
          <p:nvPr/>
        </p:nvSpPr>
        <p:spPr>
          <a:xfrm>
            <a:off x="365760" y="5882910"/>
            <a:ext cx="10546210" cy="600164"/>
          </a:xfrm>
          <a:prstGeom prst="rect">
            <a:avLst/>
          </a:prstGeom>
          <a:noFill/>
        </p:spPr>
        <p:txBody>
          <a:bodyPr wrap="square">
            <a:spAutoFit/>
          </a:bodyPr>
          <a:lstStyle/>
          <a:p>
            <a:pPr marL="342900" indent="-342900" algn="just" rtl="1">
              <a:lnSpc>
                <a:spcPct val="150000"/>
              </a:lnSpc>
              <a:spcAft>
                <a:spcPts val="800"/>
              </a:spcAft>
              <a:buSzPct val="15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مثال: قائد في شركة طاقة يفوض فريق بحث لتطوير بطاريات أكثر كفاءة، بينما يدرب فريق التشغيل على تطبيقها</a:t>
            </a: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a:t>
            </a:r>
          </a:p>
        </p:txBody>
      </p:sp>
      <p:grpSp>
        <p:nvGrpSpPr>
          <p:cNvPr id="37" name="Group 36">
            <a:extLst>
              <a:ext uri="{FF2B5EF4-FFF2-40B4-BE49-F238E27FC236}">
                <a16:creationId xmlns:a16="http://schemas.microsoft.com/office/drawing/2014/main" id="{73DB13BF-F096-B0E8-6ACD-8C735C8A339A}"/>
              </a:ext>
            </a:extLst>
          </p:cNvPr>
          <p:cNvGrpSpPr/>
          <p:nvPr/>
        </p:nvGrpSpPr>
        <p:grpSpPr>
          <a:xfrm>
            <a:off x="8093096" y="1951170"/>
            <a:ext cx="3447440" cy="860886"/>
            <a:chOff x="6888666" y="1218361"/>
            <a:chExt cx="3447440" cy="860886"/>
          </a:xfrm>
        </p:grpSpPr>
        <p:grpSp>
          <p:nvGrpSpPr>
            <p:cNvPr id="38" name="Graphic 2">
              <a:extLst>
                <a:ext uri="{FF2B5EF4-FFF2-40B4-BE49-F238E27FC236}">
                  <a16:creationId xmlns:a16="http://schemas.microsoft.com/office/drawing/2014/main" id="{7B8A6DF8-0831-126A-90D0-65AE88E42BAB}"/>
                </a:ext>
              </a:extLst>
            </p:cNvPr>
            <p:cNvGrpSpPr/>
            <p:nvPr/>
          </p:nvGrpSpPr>
          <p:grpSpPr>
            <a:xfrm flipH="1">
              <a:off x="6888666" y="1218361"/>
              <a:ext cx="3447440" cy="860886"/>
              <a:chOff x="5195887" y="3181350"/>
              <a:chExt cx="1804166" cy="450532"/>
            </a:xfrm>
          </p:grpSpPr>
          <p:sp>
            <p:nvSpPr>
              <p:cNvPr id="41" name="Freeform: Shape 40">
                <a:extLst>
                  <a:ext uri="{FF2B5EF4-FFF2-40B4-BE49-F238E27FC236}">
                    <a16:creationId xmlns:a16="http://schemas.microsoft.com/office/drawing/2014/main" id="{389C5A52-11B7-1D37-053C-2ECDECD0858A}"/>
                  </a:ext>
                </a:extLst>
              </p:cNvPr>
              <p:cNvSpPr/>
              <p:nvPr/>
            </p:nvSpPr>
            <p:spPr>
              <a:xfrm>
                <a:off x="5520757" y="3254512"/>
                <a:ext cx="1350264" cy="334613"/>
              </a:xfrm>
              <a:custGeom>
                <a:avLst/>
                <a:gdLst>
                  <a:gd name="connsiteX0" fmla="*/ 0 w 1350264"/>
                  <a:gd name="connsiteY0" fmla="*/ 0 h 334613"/>
                  <a:gd name="connsiteX1" fmla="*/ 1350264 w 1350264"/>
                  <a:gd name="connsiteY1" fmla="*/ 0 h 334613"/>
                  <a:gd name="connsiteX2" fmla="*/ 1350264 w 1350264"/>
                  <a:gd name="connsiteY2" fmla="*/ 181070 h 334613"/>
                  <a:gd name="connsiteX3" fmla="*/ 1196721 w 1350264"/>
                  <a:gd name="connsiteY3" fmla="*/ 334613 h 334613"/>
                  <a:gd name="connsiteX4" fmla="*/ 0 w 1350264"/>
                  <a:gd name="connsiteY4" fmla="*/ 334613 h 334613"/>
                  <a:gd name="connsiteX5" fmla="*/ 0 w 1350264"/>
                  <a:gd name="connsiteY5" fmla="*/ 0 h 334613"/>
                  <a:gd name="connsiteX6" fmla="*/ 0 w 1350264"/>
                  <a:gd name="connsiteY6" fmla="*/ 0 h 334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50264" h="334613">
                    <a:moveTo>
                      <a:pt x="0" y="0"/>
                    </a:moveTo>
                    <a:lnTo>
                      <a:pt x="1350264" y="0"/>
                    </a:lnTo>
                    <a:lnTo>
                      <a:pt x="1350264" y="181070"/>
                    </a:lnTo>
                    <a:cubicBezTo>
                      <a:pt x="1350264" y="265843"/>
                      <a:pt x="1281494" y="334613"/>
                      <a:pt x="1196721" y="334613"/>
                    </a:cubicBezTo>
                    <a:lnTo>
                      <a:pt x="0" y="334613"/>
                    </a:lnTo>
                    <a:lnTo>
                      <a:pt x="0" y="0"/>
                    </a:lnTo>
                    <a:lnTo>
                      <a:pt x="0" y="0"/>
                    </a:lnTo>
                    <a:close/>
                  </a:path>
                </a:pathLst>
              </a:custGeom>
              <a:solidFill>
                <a:srgbClr val="FFFFFF"/>
              </a:solidFill>
              <a:ln w="9525" cap="flat">
                <a:solidFill>
                  <a:schemeClr val="tx1"/>
                </a:solidFill>
                <a:prstDash val="solid"/>
                <a:miter/>
              </a:ln>
            </p:spPr>
            <p:txBody>
              <a:bodyPr rtlCol="0" anchor="ctr"/>
              <a:lstStyle/>
              <a:p>
                <a:endParaRPr lang="en-US"/>
              </a:p>
            </p:txBody>
          </p:sp>
          <p:sp>
            <p:nvSpPr>
              <p:cNvPr id="42" name="Freeform: Shape 41">
                <a:extLst>
                  <a:ext uri="{FF2B5EF4-FFF2-40B4-BE49-F238E27FC236}">
                    <a16:creationId xmlns:a16="http://schemas.microsoft.com/office/drawing/2014/main" id="{DE4C00A8-55E5-1620-119D-47AB7CC12454}"/>
                  </a:ext>
                </a:extLst>
              </p:cNvPr>
              <p:cNvSpPr/>
              <p:nvPr/>
            </p:nvSpPr>
            <p:spPr>
              <a:xfrm>
                <a:off x="5195887" y="3181350"/>
                <a:ext cx="1401154" cy="450532"/>
              </a:xfrm>
              <a:custGeom>
                <a:avLst/>
                <a:gdLst>
                  <a:gd name="connsiteX0" fmla="*/ 1339215 w 1401154"/>
                  <a:gd name="connsiteY0" fmla="*/ 0 h 450532"/>
                  <a:gd name="connsiteX1" fmla="*/ 225266 w 1401154"/>
                  <a:gd name="connsiteY1" fmla="*/ 0 h 450532"/>
                  <a:gd name="connsiteX2" fmla="*/ 0 w 1401154"/>
                  <a:gd name="connsiteY2" fmla="*/ 225266 h 450532"/>
                  <a:gd name="connsiteX3" fmla="*/ 0 w 1401154"/>
                  <a:gd name="connsiteY3" fmla="*/ 225266 h 450532"/>
                  <a:gd name="connsiteX4" fmla="*/ 225266 w 1401154"/>
                  <a:gd name="connsiteY4" fmla="*/ 450533 h 450532"/>
                  <a:gd name="connsiteX5" fmla="*/ 225266 w 1401154"/>
                  <a:gd name="connsiteY5" fmla="*/ 450533 h 450532"/>
                  <a:gd name="connsiteX6" fmla="*/ 450533 w 1401154"/>
                  <a:gd name="connsiteY6" fmla="*/ 225266 h 450532"/>
                  <a:gd name="connsiteX7" fmla="*/ 450533 w 1401154"/>
                  <a:gd name="connsiteY7" fmla="*/ 177546 h 450532"/>
                  <a:gd name="connsiteX8" fmla="*/ 508445 w 1401154"/>
                  <a:gd name="connsiteY8" fmla="*/ 119634 h 450532"/>
                  <a:gd name="connsiteX9" fmla="*/ 1341311 w 1401154"/>
                  <a:gd name="connsiteY9" fmla="*/ 119634 h 450532"/>
                  <a:gd name="connsiteX10" fmla="*/ 1401032 w 1401154"/>
                  <a:gd name="connsiteY10" fmla="*/ 55817 h 450532"/>
                  <a:gd name="connsiteX11" fmla="*/ 1339215 w 1401154"/>
                  <a:gd name="connsiteY11" fmla="*/ 0 h 4505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01154" h="450532">
                    <a:moveTo>
                      <a:pt x="1339215" y="0"/>
                    </a:moveTo>
                    <a:lnTo>
                      <a:pt x="225266" y="0"/>
                    </a:lnTo>
                    <a:cubicBezTo>
                      <a:pt x="100870" y="0"/>
                      <a:pt x="0" y="100870"/>
                      <a:pt x="0" y="225266"/>
                    </a:cubicBezTo>
                    <a:lnTo>
                      <a:pt x="0" y="225266"/>
                    </a:lnTo>
                    <a:cubicBezTo>
                      <a:pt x="0" y="349663"/>
                      <a:pt x="100870" y="450533"/>
                      <a:pt x="225266" y="450533"/>
                    </a:cubicBezTo>
                    <a:lnTo>
                      <a:pt x="225266" y="450533"/>
                    </a:lnTo>
                    <a:cubicBezTo>
                      <a:pt x="349663" y="450533"/>
                      <a:pt x="450533" y="349663"/>
                      <a:pt x="450533" y="225266"/>
                    </a:cubicBezTo>
                    <a:lnTo>
                      <a:pt x="450533" y="177546"/>
                    </a:lnTo>
                    <a:cubicBezTo>
                      <a:pt x="450533" y="145542"/>
                      <a:pt x="476441" y="119634"/>
                      <a:pt x="508445" y="119634"/>
                    </a:cubicBezTo>
                    <a:lnTo>
                      <a:pt x="1341311" y="119634"/>
                    </a:lnTo>
                    <a:cubicBezTo>
                      <a:pt x="1375696" y="119634"/>
                      <a:pt x="1403223" y="90678"/>
                      <a:pt x="1401032" y="55817"/>
                    </a:cubicBezTo>
                    <a:cubicBezTo>
                      <a:pt x="1398937" y="24098"/>
                      <a:pt x="1371124" y="0"/>
                      <a:pt x="1339215" y="0"/>
                    </a:cubicBezTo>
                    <a:close/>
                  </a:path>
                </a:pathLst>
              </a:custGeom>
              <a:solidFill>
                <a:srgbClr val="9ACCCE"/>
              </a:solidFill>
              <a:ln w="9525" cap="flat">
                <a:noFill/>
                <a:prstDash val="solid"/>
                <a:miter/>
              </a:ln>
            </p:spPr>
            <p:txBody>
              <a:bodyPr rtlCol="0" anchor="ctr"/>
              <a:lstStyle/>
              <a:p>
                <a:endParaRPr lang="en-US"/>
              </a:p>
            </p:txBody>
          </p:sp>
          <p:sp>
            <p:nvSpPr>
              <p:cNvPr id="43" name="Freeform: Shape 42">
                <a:extLst>
                  <a:ext uri="{FF2B5EF4-FFF2-40B4-BE49-F238E27FC236}">
                    <a16:creationId xmlns:a16="http://schemas.microsoft.com/office/drawing/2014/main" id="{7B27DB40-7664-8FFD-7E51-DB9F91B05FC3}"/>
                  </a:ext>
                </a:extLst>
              </p:cNvPr>
              <p:cNvSpPr/>
              <p:nvPr/>
            </p:nvSpPr>
            <p:spPr>
              <a:xfrm>
                <a:off x="6871021" y="3181350"/>
                <a:ext cx="129032" cy="119729"/>
              </a:xfrm>
              <a:custGeom>
                <a:avLst/>
                <a:gdLst>
                  <a:gd name="connsiteX0" fmla="*/ 69274 w 129032"/>
                  <a:gd name="connsiteY0" fmla="*/ 119729 h 119729"/>
                  <a:gd name="connsiteX1" fmla="*/ 59844 w 129032"/>
                  <a:gd name="connsiteY1" fmla="*/ 119729 h 119729"/>
                  <a:gd name="connsiteX2" fmla="*/ 122 w 129032"/>
                  <a:gd name="connsiteY2" fmla="*/ 55912 h 119729"/>
                  <a:gd name="connsiteX3" fmla="*/ 61844 w 129032"/>
                  <a:gd name="connsiteY3" fmla="*/ 0 h 119729"/>
                  <a:gd name="connsiteX4" fmla="*/ 67178 w 129032"/>
                  <a:gd name="connsiteY4" fmla="*/ 0 h 119729"/>
                  <a:gd name="connsiteX5" fmla="*/ 128900 w 129032"/>
                  <a:gd name="connsiteY5" fmla="*/ 55912 h 119729"/>
                  <a:gd name="connsiteX6" fmla="*/ 69179 w 129032"/>
                  <a:gd name="connsiteY6" fmla="*/ 119729 h 1197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9032" h="119729">
                    <a:moveTo>
                      <a:pt x="69274" y="119729"/>
                    </a:moveTo>
                    <a:lnTo>
                      <a:pt x="59844" y="119729"/>
                    </a:lnTo>
                    <a:cubicBezTo>
                      <a:pt x="25459" y="119729"/>
                      <a:pt x="-2069" y="90773"/>
                      <a:pt x="122" y="55912"/>
                    </a:cubicBezTo>
                    <a:cubicBezTo>
                      <a:pt x="2218" y="24003"/>
                      <a:pt x="30031" y="0"/>
                      <a:pt x="61844" y="0"/>
                    </a:cubicBezTo>
                    <a:lnTo>
                      <a:pt x="67178" y="0"/>
                    </a:lnTo>
                    <a:cubicBezTo>
                      <a:pt x="99087" y="0"/>
                      <a:pt x="126900" y="24003"/>
                      <a:pt x="128900" y="55912"/>
                    </a:cubicBezTo>
                    <a:cubicBezTo>
                      <a:pt x="131186" y="90773"/>
                      <a:pt x="103564" y="119729"/>
                      <a:pt x="69179" y="119729"/>
                    </a:cubicBezTo>
                    <a:close/>
                  </a:path>
                </a:pathLst>
              </a:custGeom>
              <a:solidFill>
                <a:srgbClr val="9ACCCE"/>
              </a:solidFill>
              <a:ln w="9525" cap="flat">
                <a:noFill/>
                <a:prstDash val="solid"/>
                <a:miter/>
              </a:ln>
            </p:spPr>
            <p:txBody>
              <a:bodyPr rtlCol="0" anchor="ctr"/>
              <a:lstStyle/>
              <a:p>
                <a:endParaRPr lang="en-US"/>
              </a:p>
            </p:txBody>
          </p:sp>
          <p:sp>
            <p:nvSpPr>
              <p:cNvPr id="44" name="Freeform: Shape 43">
                <a:extLst>
                  <a:ext uri="{FF2B5EF4-FFF2-40B4-BE49-F238E27FC236}">
                    <a16:creationId xmlns:a16="http://schemas.microsoft.com/office/drawing/2014/main" id="{67F50951-8ED9-9523-E468-01BF5AB136CD}"/>
                  </a:ext>
                </a:extLst>
              </p:cNvPr>
              <p:cNvSpPr/>
              <p:nvPr/>
            </p:nvSpPr>
            <p:spPr>
              <a:xfrm>
                <a:off x="6641564" y="3181350"/>
                <a:ext cx="186849" cy="119729"/>
              </a:xfrm>
              <a:custGeom>
                <a:avLst/>
                <a:gdLst>
                  <a:gd name="connsiteX0" fmla="*/ 127091 w 186849"/>
                  <a:gd name="connsiteY0" fmla="*/ 119729 h 119729"/>
                  <a:gd name="connsiteX1" fmla="*/ 59844 w 186849"/>
                  <a:gd name="connsiteY1" fmla="*/ 119729 h 119729"/>
                  <a:gd name="connsiteX2" fmla="*/ 122 w 186849"/>
                  <a:gd name="connsiteY2" fmla="*/ 55912 h 119729"/>
                  <a:gd name="connsiteX3" fmla="*/ 61844 w 186849"/>
                  <a:gd name="connsiteY3" fmla="*/ 0 h 119729"/>
                  <a:gd name="connsiteX4" fmla="*/ 124995 w 186849"/>
                  <a:gd name="connsiteY4" fmla="*/ 0 h 119729"/>
                  <a:gd name="connsiteX5" fmla="*/ 186717 w 186849"/>
                  <a:gd name="connsiteY5" fmla="*/ 55912 h 119729"/>
                  <a:gd name="connsiteX6" fmla="*/ 126995 w 186849"/>
                  <a:gd name="connsiteY6" fmla="*/ 119729 h 1197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6849" h="119729">
                    <a:moveTo>
                      <a:pt x="127091" y="119729"/>
                    </a:moveTo>
                    <a:lnTo>
                      <a:pt x="59844" y="119729"/>
                    </a:lnTo>
                    <a:cubicBezTo>
                      <a:pt x="25459" y="119729"/>
                      <a:pt x="-2068" y="90773"/>
                      <a:pt x="122" y="55912"/>
                    </a:cubicBezTo>
                    <a:cubicBezTo>
                      <a:pt x="2218" y="24003"/>
                      <a:pt x="30031" y="0"/>
                      <a:pt x="61844" y="0"/>
                    </a:cubicBezTo>
                    <a:lnTo>
                      <a:pt x="124995" y="0"/>
                    </a:lnTo>
                    <a:cubicBezTo>
                      <a:pt x="156904" y="0"/>
                      <a:pt x="184717" y="24003"/>
                      <a:pt x="186717" y="55912"/>
                    </a:cubicBezTo>
                    <a:cubicBezTo>
                      <a:pt x="189003" y="90773"/>
                      <a:pt x="161381" y="119729"/>
                      <a:pt x="126995" y="119729"/>
                    </a:cubicBezTo>
                    <a:close/>
                  </a:path>
                </a:pathLst>
              </a:custGeom>
              <a:solidFill>
                <a:srgbClr val="9ACCCE"/>
              </a:solidFill>
              <a:ln w="9525" cap="flat">
                <a:noFill/>
                <a:prstDash val="solid"/>
                <a:miter/>
              </a:ln>
            </p:spPr>
            <p:txBody>
              <a:bodyPr rtlCol="0" anchor="ctr"/>
              <a:lstStyle/>
              <a:p>
                <a:endParaRPr lang="en-US"/>
              </a:p>
            </p:txBody>
          </p:sp>
          <p:sp>
            <p:nvSpPr>
              <p:cNvPr id="45" name="Freeform: Shape 44">
                <a:extLst>
                  <a:ext uri="{FF2B5EF4-FFF2-40B4-BE49-F238E27FC236}">
                    <a16:creationId xmlns:a16="http://schemas.microsoft.com/office/drawing/2014/main" id="{F3A34B83-D4A0-AA1A-103B-03735C8503E2}"/>
                  </a:ext>
                </a:extLst>
              </p:cNvPr>
              <p:cNvSpPr/>
              <p:nvPr/>
            </p:nvSpPr>
            <p:spPr>
              <a:xfrm rot="-802202">
                <a:off x="5273952" y="3257204"/>
                <a:ext cx="301180" cy="301180"/>
              </a:xfrm>
              <a:custGeom>
                <a:avLst/>
                <a:gdLst>
                  <a:gd name="connsiteX0" fmla="*/ 301181 w 301180"/>
                  <a:gd name="connsiteY0" fmla="*/ 150590 h 301180"/>
                  <a:gd name="connsiteX1" fmla="*/ 150590 w 301180"/>
                  <a:gd name="connsiteY1" fmla="*/ 301181 h 301180"/>
                  <a:gd name="connsiteX2" fmla="*/ 0 w 301180"/>
                  <a:gd name="connsiteY2" fmla="*/ 150590 h 301180"/>
                  <a:gd name="connsiteX3" fmla="*/ 150590 w 301180"/>
                  <a:gd name="connsiteY3" fmla="*/ 0 h 301180"/>
                  <a:gd name="connsiteX4" fmla="*/ 301181 w 301180"/>
                  <a:gd name="connsiteY4" fmla="*/ 150590 h 3011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1180" h="301180">
                    <a:moveTo>
                      <a:pt x="301181" y="150590"/>
                    </a:moveTo>
                    <a:cubicBezTo>
                      <a:pt x="301181" y="233759"/>
                      <a:pt x="233759" y="301181"/>
                      <a:pt x="150590" y="301181"/>
                    </a:cubicBezTo>
                    <a:cubicBezTo>
                      <a:pt x="67422" y="301181"/>
                      <a:pt x="0" y="233759"/>
                      <a:pt x="0" y="150590"/>
                    </a:cubicBezTo>
                    <a:cubicBezTo>
                      <a:pt x="0" y="67422"/>
                      <a:pt x="67422" y="0"/>
                      <a:pt x="150590" y="0"/>
                    </a:cubicBezTo>
                    <a:cubicBezTo>
                      <a:pt x="233759" y="0"/>
                      <a:pt x="301181" y="67422"/>
                      <a:pt x="301181" y="150590"/>
                    </a:cubicBezTo>
                    <a:close/>
                  </a:path>
                </a:pathLst>
              </a:custGeom>
              <a:solidFill>
                <a:srgbClr val="FFFFFF"/>
              </a:solidFill>
              <a:ln w="9525" cap="flat">
                <a:noFill/>
                <a:prstDash val="solid"/>
                <a:miter/>
              </a:ln>
            </p:spPr>
            <p:txBody>
              <a:bodyPr rtlCol="0" anchor="ctr"/>
              <a:lstStyle/>
              <a:p>
                <a:endParaRPr lang="en-US"/>
              </a:p>
            </p:txBody>
          </p:sp>
        </p:grpSp>
        <p:sp>
          <p:nvSpPr>
            <p:cNvPr id="39" name="TextBox 38">
              <a:extLst>
                <a:ext uri="{FF2B5EF4-FFF2-40B4-BE49-F238E27FC236}">
                  <a16:creationId xmlns:a16="http://schemas.microsoft.com/office/drawing/2014/main" id="{F767AD53-5488-81A3-94FB-82AB202B077E}"/>
                </a:ext>
              </a:extLst>
            </p:cNvPr>
            <p:cNvSpPr txBox="1"/>
            <p:nvPr/>
          </p:nvSpPr>
          <p:spPr>
            <a:xfrm>
              <a:off x="9696659" y="1487156"/>
              <a:ext cx="592853" cy="369332"/>
            </a:xfrm>
            <a:prstGeom prst="rect">
              <a:avLst/>
            </a:prstGeom>
            <a:noFill/>
          </p:spPr>
          <p:txBody>
            <a:bodyPr wrap="square" rtlCol="0">
              <a:spAutoFit/>
            </a:bodyPr>
            <a:lstStyle/>
            <a:p>
              <a:r>
                <a:rPr lang="en-US" dirty="0">
                  <a:latin typeface="Cooper Black" panose="0208090404030B020404" pitchFamily="18" charset="0"/>
                </a:rPr>
                <a:t>06</a:t>
              </a:r>
            </a:p>
          </p:txBody>
        </p:sp>
        <p:sp>
          <p:nvSpPr>
            <p:cNvPr id="40" name="TextBox 39">
              <a:extLst>
                <a:ext uri="{FF2B5EF4-FFF2-40B4-BE49-F238E27FC236}">
                  <a16:creationId xmlns:a16="http://schemas.microsoft.com/office/drawing/2014/main" id="{2A7B13B4-3889-19F2-5A55-B8C7A9D2E192}"/>
                </a:ext>
              </a:extLst>
            </p:cNvPr>
            <p:cNvSpPr txBox="1"/>
            <p:nvPr/>
          </p:nvSpPr>
          <p:spPr>
            <a:xfrm>
              <a:off x="7165561" y="1360204"/>
              <a:ext cx="2239578" cy="719043"/>
            </a:xfrm>
            <a:prstGeom prst="rect">
              <a:avLst/>
            </a:prstGeom>
            <a:noFill/>
          </p:spPr>
          <p:txBody>
            <a:bodyPr wrap="square" rtlCol="0">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تحفيز الابتكار مع الحفاظ على الكفاءة</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spTree>
    <p:extLst>
      <p:ext uri="{BB962C8B-B14F-4D97-AF65-F5344CB8AC3E}">
        <p14:creationId xmlns:p14="http://schemas.microsoft.com/office/powerpoint/2010/main" val="17811397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9"/>
                                        </p:tgtEl>
                                        <p:attrNameLst>
                                          <p:attrName>style.visibility</p:attrName>
                                        </p:attrNameLst>
                                      </p:cBhvr>
                                      <p:to>
                                        <p:strVal val="visible"/>
                                      </p:to>
                                    </p:set>
                                    <p:animEffect transition="in" filter="fade">
                                      <p:cBhvr>
                                        <p:cTn id="14" dur="1000"/>
                                        <p:tgtEl>
                                          <p:spTgt spid="19"/>
                                        </p:tgtEl>
                                      </p:cBhvr>
                                    </p:animEffect>
                                    <p:anim calcmode="lin" valueType="num">
                                      <p:cBhvr>
                                        <p:cTn id="15" dur="1000" fill="hold"/>
                                        <p:tgtEl>
                                          <p:spTgt spid="19"/>
                                        </p:tgtEl>
                                        <p:attrNameLst>
                                          <p:attrName>ppt_x</p:attrName>
                                        </p:attrNameLst>
                                      </p:cBhvr>
                                      <p:tavLst>
                                        <p:tav tm="0">
                                          <p:val>
                                            <p:strVal val="#ppt_x"/>
                                          </p:val>
                                        </p:tav>
                                        <p:tav tm="100000">
                                          <p:val>
                                            <p:strVal val="#ppt_x"/>
                                          </p:val>
                                        </p:tav>
                                      </p:tavLst>
                                    </p:anim>
                                    <p:anim calcmode="lin" valueType="num">
                                      <p:cBhvr>
                                        <p:cTn id="16"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20"/>
                                        </p:tgtEl>
                                        <p:attrNameLst>
                                          <p:attrName>style.visibility</p:attrName>
                                        </p:attrNameLst>
                                      </p:cBhvr>
                                      <p:to>
                                        <p:strVal val="visible"/>
                                      </p:to>
                                    </p:set>
                                    <p:animEffect transition="in" filter="fade">
                                      <p:cBhvr>
                                        <p:cTn id="21" dur="1000"/>
                                        <p:tgtEl>
                                          <p:spTgt spid="20"/>
                                        </p:tgtEl>
                                      </p:cBhvr>
                                    </p:animEffect>
                                    <p:anim calcmode="lin" valueType="num">
                                      <p:cBhvr>
                                        <p:cTn id="22" dur="1000" fill="hold"/>
                                        <p:tgtEl>
                                          <p:spTgt spid="20"/>
                                        </p:tgtEl>
                                        <p:attrNameLst>
                                          <p:attrName>ppt_x</p:attrName>
                                        </p:attrNameLst>
                                      </p:cBhvr>
                                      <p:tavLst>
                                        <p:tav tm="0">
                                          <p:val>
                                            <p:strVal val="#ppt_x"/>
                                          </p:val>
                                        </p:tav>
                                        <p:tav tm="100000">
                                          <p:val>
                                            <p:strVal val="#ppt_x"/>
                                          </p:val>
                                        </p:tav>
                                      </p:tavLst>
                                    </p:anim>
                                    <p:anim calcmode="lin" valueType="num">
                                      <p:cBhvr>
                                        <p:cTn id="23"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21"/>
                                        </p:tgtEl>
                                        <p:attrNameLst>
                                          <p:attrName>style.visibility</p:attrName>
                                        </p:attrNameLst>
                                      </p:cBhvr>
                                      <p:to>
                                        <p:strVal val="visible"/>
                                      </p:to>
                                    </p:set>
                                    <p:animEffect transition="in" filter="fade">
                                      <p:cBhvr>
                                        <p:cTn id="28" dur="1000"/>
                                        <p:tgtEl>
                                          <p:spTgt spid="21"/>
                                        </p:tgtEl>
                                      </p:cBhvr>
                                    </p:animEffect>
                                    <p:anim calcmode="lin" valueType="num">
                                      <p:cBhvr>
                                        <p:cTn id="29" dur="1000" fill="hold"/>
                                        <p:tgtEl>
                                          <p:spTgt spid="21"/>
                                        </p:tgtEl>
                                        <p:attrNameLst>
                                          <p:attrName>ppt_x</p:attrName>
                                        </p:attrNameLst>
                                      </p:cBhvr>
                                      <p:tavLst>
                                        <p:tav tm="0">
                                          <p:val>
                                            <p:strVal val="#ppt_x"/>
                                          </p:val>
                                        </p:tav>
                                        <p:tav tm="100000">
                                          <p:val>
                                            <p:strVal val="#ppt_x"/>
                                          </p:val>
                                        </p:tav>
                                      </p:tavLst>
                                    </p:anim>
                                    <p:anim calcmode="lin" valueType="num">
                                      <p:cBhvr>
                                        <p:cTn id="30"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22"/>
                                        </p:tgtEl>
                                        <p:attrNameLst>
                                          <p:attrName>style.visibility</p:attrName>
                                        </p:attrNameLst>
                                      </p:cBhvr>
                                      <p:to>
                                        <p:strVal val="visible"/>
                                      </p:to>
                                    </p:set>
                                    <p:animEffect transition="in" filter="fade">
                                      <p:cBhvr>
                                        <p:cTn id="35" dur="1000"/>
                                        <p:tgtEl>
                                          <p:spTgt spid="22"/>
                                        </p:tgtEl>
                                      </p:cBhvr>
                                    </p:animEffect>
                                    <p:anim calcmode="lin" valueType="num">
                                      <p:cBhvr>
                                        <p:cTn id="36" dur="1000" fill="hold"/>
                                        <p:tgtEl>
                                          <p:spTgt spid="22"/>
                                        </p:tgtEl>
                                        <p:attrNameLst>
                                          <p:attrName>ppt_x</p:attrName>
                                        </p:attrNameLst>
                                      </p:cBhvr>
                                      <p:tavLst>
                                        <p:tav tm="0">
                                          <p:val>
                                            <p:strVal val="#ppt_x"/>
                                          </p:val>
                                        </p:tav>
                                        <p:tav tm="100000">
                                          <p:val>
                                            <p:strVal val="#ppt_x"/>
                                          </p:val>
                                        </p:tav>
                                      </p:tavLst>
                                    </p:anim>
                                    <p:anim calcmode="lin" valueType="num">
                                      <p:cBhvr>
                                        <p:cTn id="37"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9" grpId="0"/>
      <p:bldP spid="20" grpId="0"/>
      <p:bldP spid="21" grpId="0"/>
      <p:bldP spid="22"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1779891" y="675008"/>
            <a:ext cx="8632218" cy="968852"/>
            <a:chOff x="1779891" y="519096"/>
            <a:chExt cx="8632218" cy="968852"/>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1779891" y="519096"/>
              <a:ext cx="8632218"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تطبيق القيادة الموقفية في مجال الطاقة</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16" name="Group 15">
            <a:extLst>
              <a:ext uri="{FF2B5EF4-FFF2-40B4-BE49-F238E27FC236}">
                <a16:creationId xmlns:a16="http://schemas.microsoft.com/office/drawing/2014/main" id="{ABF5337D-C96B-8DDA-1F22-13DB0A80EF7C}"/>
              </a:ext>
            </a:extLst>
          </p:cNvPr>
          <p:cNvGrpSpPr/>
          <p:nvPr/>
        </p:nvGrpSpPr>
        <p:grpSpPr>
          <a:xfrm>
            <a:off x="5248180" y="1993392"/>
            <a:ext cx="2118220" cy="3225749"/>
            <a:chOff x="4829216" y="1977751"/>
            <a:chExt cx="2118220" cy="3225749"/>
          </a:xfrm>
        </p:grpSpPr>
        <p:sp>
          <p:nvSpPr>
            <p:cNvPr id="19" name="Shape">
              <a:extLst>
                <a:ext uri="{FF2B5EF4-FFF2-40B4-BE49-F238E27FC236}">
                  <a16:creationId xmlns:a16="http://schemas.microsoft.com/office/drawing/2014/main" id="{DD126A63-0FBA-09F5-E3FE-8F6AE7382CED}"/>
                </a:ext>
              </a:extLst>
            </p:cNvPr>
            <p:cNvSpPr/>
            <p:nvPr/>
          </p:nvSpPr>
          <p:spPr>
            <a:xfrm>
              <a:off x="4829216" y="1977751"/>
              <a:ext cx="2118220" cy="3225749"/>
            </a:xfrm>
            <a:custGeom>
              <a:avLst/>
              <a:gdLst/>
              <a:ahLst/>
              <a:cxnLst>
                <a:cxn ang="0">
                  <a:pos x="wd2" y="hd2"/>
                </a:cxn>
                <a:cxn ang="5400000">
                  <a:pos x="wd2" y="hd2"/>
                </a:cxn>
                <a:cxn ang="10800000">
                  <a:pos x="wd2" y="hd2"/>
                </a:cxn>
                <a:cxn ang="16200000">
                  <a:pos x="wd2" y="hd2"/>
                </a:cxn>
              </a:cxnLst>
              <a:rect l="0" t="0" r="r" b="b"/>
              <a:pathLst>
                <a:path w="21600" h="21585" extrusionOk="0">
                  <a:moveTo>
                    <a:pt x="16459" y="13104"/>
                  </a:moveTo>
                  <a:cubicBezTo>
                    <a:pt x="16741" y="13001"/>
                    <a:pt x="16992" y="12878"/>
                    <a:pt x="17242" y="12754"/>
                  </a:cubicBezTo>
                  <a:cubicBezTo>
                    <a:pt x="17493" y="12631"/>
                    <a:pt x="17744" y="12507"/>
                    <a:pt x="17995" y="12363"/>
                  </a:cubicBezTo>
                  <a:cubicBezTo>
                    <a:pt x="18152" y="12281"/>
                    <a:pt x="18308" y="12178"/>
                    <a:pt x="18434" y="12096"/>
                  </a:cubicBezTo>
                  <a:cubicBezTo>
                    <a:pt x="20471" y="10759"/>
                    <a:pt x="21600" y="8990"/>
                    <a:pt x="21600" y="7097"/>
                  </a:cubicBezTo>
                  <a:cubicBezTo>
                    <a:pt x="21600" y="6974"/>
                    <a:pt x="21600" y="6850"/>
                    <a:pt x="21600" y="6727"/>
                  </a:cubicBezTo>
                  <a:cubicBezTo>
                    <a:pt x="21600" y="6706"/>
                    <a:pt x="21600" y="6686"/>
                    <a:pt x="21600" y="6665"/>
                  </a:cubicBezTo>
                  <a:cubicBezTo>
                    <a:pt x="21600" y="6562"/>
                    <a:pt x="21569" y="6459"/>
                    <a:pt x="21569" y="6357"/>
                  </a:cubicBezTo>
                  <a:cubicBezTo>
                    <a:pt x="21569" y="6357"/>
                    <a:pt x="21569" y="6357"/>
                    <a:pt x="21569" y="6336"/>
                  </a:cubicBezTo>
                  <a:cubicBezTo>
                    <a:pt x="21318" y="4731"/>
                    <a:pt x="20252" y="3230"/>
                    <a:pt x="18465" y="2057"/>
                  </a:cubicBezTo>
                  <a:cubicBezTo>
                    <a:pt x="16678" y="885"/>
                    <a:pt x="14421" y="185"/>
                    <a:pt x="11944" y="21"/>
                  </a:cubicBezTo>
                  <a:cubicBezTo>
                    <a:pt x="11944" y="21"/>
                    <a:pt x="11944" y="21"/>
                    <a:pt x="11944" y="21"/>
                  </a:cubicBezTo>
                  <a:cubicBezTo>
                    <a:pt x="11788" y="0"/>
                    <a:pt x="11631" y="0"/>
                    <a:pt x="11474" y="0"/>
                  </a:cubicBezTo>
                  <a:cubicBezTo>
                    <a:pt x="11443" y="0"/>
                    <a:pt x="11411" y="0"/>
                    <a:pt x="11380" y="0"/>
                  </a:cubicBezTo>
                  <a:cubicBezTo>
                    <a:pt x="11192" y="0"/>
                    <a:pt x="11004" y="0"/>
                    <a:pt x="10816" y="0"/>
                  </a:cubicBezTo>
                  <a:cubicBezTo>
                    <a:pt x="10628" y="0"/>
                    <a:pt x="10439" y="0"/>
                    <a:pt x="10251" y="0"/>
                  </a:cubicBezTo>
                  <a:cubicBezTo>
                    <a:pt x="10220" y="0"/>
                    <a:pt x="10189" y="0"/>
                    <a:pt x="10157" y="0"/>
                  </a:cubicBezTo>
                  <a:cubicBezTo>
                    <a:pt x="10001" y="0"/>
                    <a:pt x="9844" y="21"/>
                    <a:pt x="9687" y="21"/>
                  </a:cubicBezTo>
                  <a:cubicBezTo>
                    <a:pt x="9687" y="21"/>
                    <a:pt x="9687" y="21"/>
                    <a:pt x="9687" y="21"/>
                  </a:cubicBezTo>
                  <a:cubicBezTo>
                    <a:pt x="7210" y="185"/>
                    <a:pt x="4953" y="885"/>
                    <a:pt x="3166" y="2057"/>
                  </a:cubicBezTo>
                  <a:lnTo>
                    <a:pt x="3166" y="2057"/>
                  </a:lnTo>
                  <a:cubicBezTo>
                    <a:pt x="1223" y="3333"/>
                    <a:pt x="0" y="5102"/>
                    <a:pt x="0" y="7056"/>
                  </a:cubicBezTo>
                  <a:cubicBezTo>
                    <a:pt x="0" y="9010"/>
                    <a:pt x="1223" y="10779"/>
                    <a:pt x="3166" y="12055"/>
                  </a:cubicBezTo>
                  <a:lnTo>
                    <a:pt x="3166" y="12055"/>
                  </a:lnTo>
                  <a:cubicBezTo>
                    <a:pt x="3229" y="12096"/>
                    <a:pt x="3260" y="12117"/>
                    <a:pt x="3323" y="12158"/>
                  </a:cubicBezTo>
                  <a:cubicBezTo>
                    <a:pt x="3480" y="12261"/>
                    <a:pt x="3731" y="12219"/>
                    <a:pt x="3825" y="12117"/>
                  </a:cubicBezTo>
                  <a:lnTo>
                    <a:pt x="3825" y="12117"/>
                  </a:lnTo>
                  <a:cubicBezTo>
                    <a:pt x="3887" y="12034"/>
                    <a:pt x="3887" y="11931"/>
                    <a:pt x="3762" y="11870"/>
                  </a:cubicBezTo>
                  <a:cubicBezTo>
                    <a:pt x="1850" y="10656"/>
                    <a:pt x="627" y="8949"/>
                    <a:pt x="627" y="7056"/>
                  </a:cubicBezTo>
                  <a:cubicBezTo>
                    <a:pt x="627" y="3621"/>
                    <a:pt x="4640" y="761"/>
                    <a:pt x="9750" y="411"/>
                  </a:cubicBezTo>
                  <a:cubicBezTo>
                    <a:pt x="9750" y="411"/>
                    <a:pt x="9750" y="411"/>
                    <a:pt x="9781" y="411"/>
                  </a:cubicBezTo>
                  <a:cubicBezTo>
                    <a:pt x="9938" y="411"/>
                    <a:pt x="10063" y="391"/>
                    <a:pt x="10220" y="391"/>
                  </a:cubicBezTo>
                  <a:cubicBezTo>
                    <a:pt x="10251" y="391"/>
                    <a:pt x="10283" y="391"/>
                    <a:pt x="10283" y="391"/>
                  </a:cubicBezTo>
                  <a:cubicBezTo>
                    <a:pt x="10439" y="391"/>
                    <a:pt x="10628" y="391"/>
                    <a:pt x="10816" y="391"/>
                  </a:cubicBezTo>
                  <a:cubicBezTo>
                    <a:pt x="11004" y="391"/>
                    <a:pt x="11161" y="391"/>
                    <a:pt x="11349" y="391"/>
                  </a:cubicBezTo>
                  <a:cubicBezTo>
                    <a:pt x="11380" y="391"/>
                    <a:pt x="11411" y="391"/>
                    <a:pt x="11411" y="391"/>
                  </a:cubicBezTo>
                  <a:cubicBezTo>
                    <a:pt x="11568" y="391"/>
                    <a:pt x="11725" y="411"/>
                    <a:pt x="11850" y="411"/>
                  </a:cubicBezTo>
                  <a:cubicBezTo>
                    <a:pt x="11850" y="411"/>
                    <a:pt x="11850" y="411"/>
                    <a:pt x="11882" y="411"/>
                  </a:cubicBezTo>
                  <a:cubicBezTo>
                    <a:pt x="16647" y="741"/>
                    <a:pt x="20440" y="3230"/>
                    <a:pt x="20942" y="6357"/>
                  </a:cubicBezTo>
                  <a:cubicBezTo>
                    <a:pt x="20942" y="6357"/>
                    <a:pt x="20942" y="6357"/>
                    <a:pt x="20942" y="6377"/>
                  </a:cubicBezTo>
                  <a:cubicBezTo>
                    <a:pt x="20942" y="6480"/>
                    <a:pt x="20973" y="6562"/>
                    <a:pt x="20973" y="6665"/>
                  </a:cubicBezTo>
                  <a:cubicBezTo>
                    <a:pt x="20973" y="6686"/>
                    <a:pt x="20973" y="6706"/>
                    <a:pt x="20973" y="6706"/>
                  </a:cubicBezTo>
                  <a:cubicBezTo>
                    <a:pt x="20973" y="6809"/>
                    <a:pt x="20973" y="6933"/>
                    <a:pt x="20973" y="7056"/>
                  </a:cubicBezTo>
                  <a:cubicBezTo>
                    <a:pt x="20973" y="8846"/>
                    <a:pt x="19907" y="10512"/>
                    <a:pt x="17995" y="11767"/>
                  </a:cubicBezTo>
                  <a:cubicBezTo>
                    <a:pt x="17901" y="11829"/>
                    <a:pt x="17775" y="11911"/>
                    <a:pt x="17681" y="11973"/>
                  </a:cubicBezTo>
                  <a:cubicBezTo>
                    <a:pt x="17430" y="12117"/>
                    <a:pt x="17211" y="12240"/>
                    <a:pt x="16960" y="12363"/>
                  </a:cubicBezTo>
                  <a:cubicBezTo>
                    <a:pt x="16709" y="12487"/>
                    <a:pt x="16459" y="12610"/>
                    <a:pt x="16176" y="12713"/>
                  </a:cubicBezTo>
                  <a:cubicBezTo>
                    <a:pt x="15988" y="12795"/>
                    <a:pt x="15832" y="12857"/>
                    <a:pt x="15644" y="12919"/>
                  </a:cubicBezTo>
                  <a:lnTo>
                    <a:pt x="15957" y="13269"/>
                  </a:lnTo>
                  <a:lnTo>
                    <a:pt x="18716" y="16416"/>
                  </a:lnTo>
                  <a:cubicBezTo>
                    <a:pt x="18434" y="16519"/>
                    <a:pt x="18183" y="16642"/>
                    <a:pt x="17932" y="16766"/>
                  </a:cubicBezTo>
                  <a:cubicBezTo>
                    <a:pt x="17681" y="16889"/>
                    <a:pt x="17430" y="17033"/>
                    <a:pt x="17211" y="17157"/>
                  </a:cubicBezTo>
                  <a:cubicBezTo>
                    <a:pt x="15581" y="18103"/>
                    <a:pt x="14421" y="19378"/>
                    <a:pt x="13888" y="20818"/>
                  </a:cubicBezTo>
                  <a:lnTo>
                    <a:pt x="13512" y="20818"/>
                  </a:lnTo>
                  <a:cubicBezTo>
                    <a:pt x="13355" y="20818"/>
                    <a:pt x="13230" y="20942"/>
                    <a:pt x="13355" y="21024"/>
                  </a:cubicBezTo>
                  <a:lnTo>
                    <a:pt x="13951" y="21538"/>
                  </a:lnTo>
                  <a:cubicBezTo>
                    <a:pt x="14045" y="21600"/>
                    <a:pt x="14170" y="21600"/>
                    <a:pt x="14264" y="21538"/>
                  </a:cubicBezTo>
                  <a:lnTo>
                    <a:pt x="14891" y="21045"/>
                  </a:lnTo>
                  <a:cubicBezTo>
                    <a:pt x="15017" y="20962"/>
                    <a:pt x="14922" y="20818"/>
                    <a:pt x="14734" y="20818"/>
                  </a:cubicBezTo>
                  <a:lnTo>
                    <a:pt x="14515" y="20818"/>
                  </a:lnTo>
                  <a:cubicBezTo>
                    <a:pt x="15017" y="19522"/>
                    <a:pt x="16051" y="18391"/>
                    <a:pt x="17493" y="17506"/>
                  </a:cubicBezTo>
                  <a:cubicBezTo>
                    <a:pt x="17713" y="17362"/>
                    <a:pt x="17963" y="17239"/>
                    <a:pt x="18214" y="17095"/>
                  </a:cubicBezTo>
                  <a:cubicBezTo>
                    <a:pt x="18465" y="16971"/>
                    <a:pt x="18716" y="16848"/>
                    <a:pt x="18998" y="16745"/>
                  </a:cubicBezTo>
                  <a:cubicBezTo>
                    <a:pt x="19186" y="16663"/>
                    <a:pt x="19343" y="16601"/>
                    <a:pt x="19531" y="16539"/>
                  </a:cubicBezTo>
                  <a:lnTo>
                    <a:pt x="19217" y="16190"/>
                  </a:lnTo>
                  <a:lnTo>
                    <a:pt x="16459" y="13104"/>
                  </a:lnTo>
                  <a:close/>
                </a:path>
              </a:pathLst>
            </a:custGeom>
            <a:solidFill>
              <a:srgbClr val="2D6A6D"/>
            </a:solidFill>
            <a:ln w="12700">
              <a:miter lim="400000"/>
            </a:ln>
          </p:spPr>
          <p:txBody>
            <a:bodyPr lIns="28575" tIns="28575" rIns="28575" bIns="28575" anchor="ctr"/>
            <a:lstStyle/>
            <a:p>
              <a:pPr marL="0" marR="0" lvl="0" indent="0" defTabSz="914400" eaLnBrk="1" fontAlgn="auto" latinLnBrk="0" hangingPunct="1">
                <a:lnSpc>
                  <a:spcPct val="100000"/>
                </a:lnSpc>
                <a:spcBef>
                  <a:spcPts val="0"/>
                </a:spcBef>
                <a:spcAft>
                  <a:spcPts val="0"/>
                </a:spcAft>
                <a:buClrTx/>
                <a:buSzTx/>
                <a:buFontTx/>
                <a:buNone/>
                <a:tabLst/>
                <a:defRPr sz="3000">
                  <a:solidFill>
                    <a:srgbClr val="FFFFFF"/>
                  </a:solidFill>
                </a:defRPr>
              </a:pPr>
              <a:endParaRPr kumimoji="0" sz="2250" b="0" i="0" u="none" strike="noStrike" kern="0" cap="none" spc="0" normalizeH="0" baseline="0" noProof="0" dirty="0">
                <a:ln>
                  <a:noFill/>
                </a:ln>
                <a:solidFill>
                  <a:srgbClr val="FFFFFF"/>
                </a:solidFill>
                <a:effectLst/>
                <a:uLnTx/>
                <a:uFillTx/>
                <a:latin typeface="Calibri" panose="020F0502020204030204"/>
              </a:endParaRPr>
            </a:p>
          </p:txBody>
        </p:sp>
        <p:sp>
          <p:nvSpPr>
            <p:cNvPr id="20" name="TextBox 19">
              <a:extLst>
                <a:ext uri="{FF2B5EF4-FFF2-40B4-BE49-F238E27FC236}">
                  <a16:creationId xmlns:a16="http://schemas.microsoft.com/office/drawing/2014/main" id="{B94F0F79-46F2-0E64-9841-33D580A5BC1F}"/>
                </a:ext>
              </a:extLst>
            </p:cNvPr>
            <p:cNvSpPr txBox="1"/>
            <p:nvPr/>
          </p:nvSpPr>
          <p:spPr>
            <a:xfrm>
              <a:off x="5714098" y="2030756"/>
              <a:ext cx="365196" cy="461665"/>
            </a:xfrm>
            <a:prstGeom prst="rect">
              <a:avLst/>
            </a:prstGeom>
            <a:noFill/>
          </p:spPr>
          <p:txBody>
            <a:bodyPr wrap="square" lIns="0" rIns="0" rtlCol="0"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400" b="1" i="0" u="none" strike="noStrike" kern="0" cap="none" spc="0" normalizeH="0" baseline="0" noProof="1">
                  <a:ln>
                    <a:noFill/>
                  </a:ln>
                  <a:solidFill>
                    <a:prstClr val="black"/>
                  </a:solidFill>
                  <a:effectLst/>
                  <a:uLnTx/>
                  <a:uFillTx/>
                  <a:latin typeface="Calibri" panose="020F0502020204030204"/>
                </a:rPr>
                <a:t>01</a:t>
              </a:r>
            </a:p>
          </p:txBody>
        </p:sp>
        <p:sp>
          <p:nvSpPr>
            <p:cNvPr id="21" name="TextBox 20">
              <a:extLst>
                <a:ext uri="{FF2B5EF4-FFF2-40B4-BE49-F238E27FC236}">
                  <a16:creationId xmlns:a16="http://schemas.microsoft.com/office/drawing/2014/main" id="{E82094D2-6882-690C-224F-46206EF22C24}"/>
                </a:ext>
              </a:extLst>
            </p:cNvPr>
            <p:cNvSpPr txBox="1"/>
            <p:nvPr/>
          </p:nvSpPr>
          <p:spPr>
            <a:xfrm flipH="1">
              <a:off x="4906488" y="2701123"/>
              <a:ext cx="1931949" cy="503215"/>
            </a:xfrm>
            <a:prstGeom prst="rect">
              <a:avLst/>
            </a:prstGeom>
            <a:noFill/>
          </p:spPr>
          <p:txBody>
            <a:bodyPr wrap="square">
              <a:spAutoFit/>
            </a:bodyPr>
            <a:lstStyle/>
            <a:p>
              <a:pPr algn="ctr" rtl="1">
                <a:lnSpc>
                  <a:spcPct val="115000"/>
                </a:lnSpc>
              </a:pPr>
              <a:r>
                <a:rPr lang="ar-EG" sz="2400"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مرحلة تقييم الفريق</a:t>
              </a:r>
              <a:endParaRPr lang="en-US" sz="2400" b="1" dirty="0">
                <a:solidFill>
                  <a:prstClr val="black"/>
                </a:solidFill>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22" name="Group 21">
            <a:extLst>
              <a:ext uri="{FF2B5EF4-FFF2-40B4-BE49-F238E27FC236}">
                <a16:creationId xmlns:a16="http://schemas.microsoft.com/office/drawing/2014/main" id="{A1DB2E65-625A-2E06-B033-13C71A126D8A}"/>
              </a:ext>
            </a:extLst>
          </p:cNvPr>
          <p:cNvGrpSpPr/>
          <p:nvPr/>
        </p:nvGrpSpPr>
        <p:grpSpPr>
          <a:xfrm>
            <a:off x="5617099" y="4329884"/>
            <a:ext cx="3088004" cy="2116510"/>
            <a:chOff x="5198135" y="4314243"/>
            <a:chExt cx="3088004" cy="2116510"/>
          </a:xfrm>
        </p:grpSpPr>
        <p:sp>
          <p:nvSpPr>
            <p:cNvPr id="23" name="Shape">
              <a:extLst>
                <a:ext uri="{FF2B5EF4-FFF2-40B4-BE49-F238E27FC236}">
                  <a16:creationId xmlns:a16="http://schemas.microsoft.com/office/drawing/2014/main" id="{37679F03-A408-FC6A-3F89-40D9C0D1D709}"/>
                </a:ext>
              </a:extLst>
            </p:cNvPr>
            <p:cNvSpPr/>
            <p:nvPr/>
          </p:nvSpPr>
          <p:spPr>
            <a:xfrm>
              <a:off x="5198135" y="4314243"/>
              <a:ext cx="3088004" cy="2116510"/>
            </a:xfrm>
            <a:custGeom>
              <a:avLst/>
              <a:gdLst/>
              <a:ahLst/>
              <a:cxnLst>
                <a:cxn ang="0">
                  <a:pos x="wd2" y="hd2"/>
                </a:cxn>
                <a:cxn ang="5400000">
                  <a:pos x="wd2" y="hd2"/>
                </a:cxn>
                <a:cxn ang="10800000">
                  <a:pos x="wd2" y="hd2"/>
                </a:cxn>
                <a:cxn ang="16200000">
                  <a:pos x="wd2" y="hd2"/>
                </a:cxn>
              </a:cxnLst>
              <a:rect l="0" t="0" r="r" b="b"/>
              <a:pathLst>
                <a:path w="21187" h="20827" extrusionOk="0">
                  <a:moveTo>
                    <a:pt x="20929" y="7658"/>
                  </a:moveTo>
                  <a:lnTo>
                    <a:pt x="20929" y="7658"/>
                  </a:lnTo>
                  <a:cubicBezTo>
                    <a:pt x="20444" y="5086"/>
                    <a:pt x="19263" y="2787"/>
                    <a:pt x="17533" y="1365"/>
                  </a:cubicBezTo>
                  <a:cubicBezTo>
                    <a:pt x="15803" y="-57"/>
                    <a:pt x="13821" y="-329"/>
                    <a:pt x="12028" y="367"/>
                  </a:cubicBezTo>
                  <a:lnTo>
                    <a:pt x="12028" y="367"/>
                  </a:lnTo>
                  <a:cubicBezTo>
                    <a:pt x="11985" y="397"/>
                    <a:pt x="11943" y="397"/>
                    <a:pt x="11880" y="427"/>
                  </a:cubicBezTo>
                  <a:cubicBezTo>
                    <a:pt x="11753" y="488"/>
                    <a:pt x="11690" y="700"/>
                    <a:pt x="11753" y="881"/>
                  </a:cubicBezTo>
                  <a:lnTo>
                    <a:pt x="11753" y="881"/>
                  </a:lnTo>
                  <a:cubicBezTo>
                    <a:pt x="11796" y="1002"/>
                    <a:pt x="11901" y="1063"/>
                    <a:pt x="12006" y="1032"/>
                  </a:cubicBezTo>
                  <a:cubicBezTo>
                    <a:pt x="13736" y="306"/>
                    <a:pt x="15656" y="548"/>
                    <a:pt x="17322" y="1910"/>
                  </a:cubicBezTo>
                  <a:cubicBezTo>
                    <a:pt x="20381" y="4421"/>
                    <a:pt x="21583" y="9836"/>
                    <a:pt x="20191" y="14374"/>
                  </a:cubicBezTo>
                  <a:cubicBezTo>
                    <a:pt x="20191" y="14374"/>
                    <a:pt x="20191" y="14374"/>
                    <a:pt x="20191" y="14404"/>
                  </a:cubicBezTo>
                  <a:cubicBezTo>
                    <a:pt x="20149" y="14525"/>
                    <a:pt x="20106" y="14676"/>
                    <a:pt x="20064" y="14797"/>
                  </a:cubicBezTo>
                  <a:cubicBezTo>
                    <a:pt x="20064" y="14827"/>
                    <a:pt x="20043" y="14827"/>
                    <a:pt x="20043" y="14858"/>
                  </a:cubicBezTo>
                  <a:cubicBezTo>
                    <a:pt x="20001" y="15009"/>
                    <a:pt x="19938" y="15160"/>
                    <a:pt x="19874" y="15311"/>
                  </a:cubicBezTo>
                  <a:cubicBezTo>
                    <a:pt x="19811" y="15463"/>
                    <a:pt x="19748" y="15614"/>
                    <a:pt x="19685" y="15735"/>
                  </a:cubicBezTo>
                  <a:cubicBezTo>
                    <a:pt x="19685" y="15765"/>
                    <a:pt x="19663" y="15765"/>
                    <a:pt x="19663" y="15795"/>
                  </a:cubicBezTo>
                  <a:cubicBezTo>
                    <a:pt x="19600" y="15916"/>
                    <a:pt x="19558" y="16037"/>
                    <a:pt x="19495" y="16158"/>
                  </a:cubicBezTo>
                  <a:cubicBezTo>
                    <a:pt x="19495" y="16158"/>
                    <a:pt x="19495" y="16158"/>
                    <a:pt x="19495" y="16158"/>
                  </a:cubicBezTo>
                  <a:cubicBezTo>
                    <a:pt x="17617" y="19910"/>
                    <a:pt x="14137" y="21271"/>
                    <a:pt x="11184" y="19426"/>
                  </a:cubicBezTo>
                  <a:cubicBezTo>
                    <a:pt x="11184" y="19426"/>
                    <a:pt x="11184" y="19426"/>
                    <a:pt x="11163" y="19426"/>
                  </a:cubicBezTo>
                  <a:cubicBezTo>
                    <a:pt x="11078" y="19365"/>
                    <a:pt x="10973" y="19305"/>
                    <a:pt x="10888" y="19244"/>
                  </a:cubicBezTo>
                  <a:cubicBezTo>
                    <a:pt x="10867" y="19244"/>
                    <a:pt x="10867" y="19214"/>
                    <a:pt x="10846" y="19214"/>
                  </a:cubicBezTo>
                  <a:cubicBezTo>
                    <a:pt x="10741" y="19153"/>
                    <a:pt x="10635" y="19063"/>
                    <a:pt x="10530" y="18972"/>
                  </a:cubicBezTo>
                  <a:cubicBezTo>
                    <a:pt x="8948" y="17671"/>
                    <a:pt x="7809" y="15553"/>
                    <a:pt x="7324" y="13042"/>
                  </a:cubicBezTo>
                  <a:cubicBezTo>
                    <a:pt x="7303" y="12891"/>
                    <a:pt x="7281" y="12770"/>
                    <a:pt x="7260" y="12619"/>
                  </a:cubicBezTo>
                  <a:cubicBezTo>
                    <a:pt x="7218" y="12316"/>
                    <a:pt x="7176" y="12014"/>
                    <a:pt x="7155" y="11711"/>
                  </a:cubicBezTo>
                  <a:cubicBezTo>
                    <a:pt x="7134" y="11409"/>
                    <a:pt x="7113" y="11106"/>
                    <a:pt x="7092" y="10804"/>
                  </a:cubicBezTo>
                  <a:cubicBezTo>
                    <a:pt x="7092" y="10592"/>
                    <a:pt x="7092" y="10410"/>
                    <a:pt x="7092" y="10199"/>
                  </a:cubicBezTo>
                  <a:lnTo>
                    <a:pt x="6670" y="10199"/>
                  </a:lnTo>
                  <a:lnTo>
                    <a:pt x="2936" y="10229"/>
                  </a:lnTo>
                  <a:cubicBezTo>
                    <a:pt x="2936" y="9926"/>
                    <a:pt x="2915" y="9624"/>
                    <a:pt x="2894" y="9321"/>
                  </a:cubicBezTo>
                  <a:cubicBezTo>
                    <a:pt x="2873" y="9019"/>
                    <a:pt x="2831" y="8716"/>
                    <a:pt x="2788" y="8414"/>
                  </a:cubicBezTo>
                  <a:cubicBezTo>
                    <a:pt x="2493" y="6417"/>
                    <a:pt x="1797" y="4572"/>
                    <a:pt x="742" y="3120"/>
                  </a:cubicBezTo>
                  <a:lnTo>
                    <a:pt x="890" y="2847"/>
                  </a:lnTo>
                  <a:cubicBezTo>
                    <a:pt x="953" y="2726"/>
                    <a:pt x="890" y="2515"/>
                    <a:pt x="785" y="2515"/>
                  </a:cubicBezTo>
                  <a:lnTo>
                    <a:pt x="131" y="2515"/>
                  </a:lnTo>
                  <a:cubicBezTo>
                    <a:pt x="46" y="2515"/>
                    <a:pt x="-17" y="2636"/>
                    <a:pt x="4" y="2757"/>
                  </a:cubicBezTo>
                  <a:lnTo>
                    <a:pt x="152" y="3664"/>
                  </a:lnTo>
                  <a:cubicBezTo>
                    <a:pt x="173" y="3816"/>
                    <a:pt x="320" y="3876"/>
                    <a:pt x="384" y="3755"/>
                  </a:cubicBezTo>
                  <a:lnTo>
                    <a:pt x="468" y="3574"/>
                  </a:lnTo>
                  <a:cubicBezTo>
                    <a:pt x="1417" y="4905"/>
                    <a:pt x="2071" y="6599"/>
                    <a:pt x="2367" y="8414"/>
                  </a:cubicBezTo>
                  <a:cubicBezTo>
                    <a:pt x="2409" y="8716"/>
                    <a:pt x="2451" y="9019"/>
                    <a:pt x="2472" y="9321"/>
                  </a:cubicBezTo>
                  <a:cubicBezTo>
                    <a:pt x="2493" y="9624"/>
                    <a:pt x="2514" y="9926"/>
                    <a:pt x="2535" y="10229"/>
                  </a:cubicBezTo>
                  <a:cubicBezTo>
                    <a:pt x="2535" y="10441"/>
                    <a:pt x="2535" y="10622"/>
                    <a:pt x="2535" y="10834"/>
                  </a:cubicBezTo>
                  <a:lnTo>
                    <a:pt x="2957" y="10834"/>
                  </a:lnTo>
                  <a:lnTo>
                    <a:pt x="6691" y="10804"/>
                  </a:lnTo>
                  <a:cubicBezTo>
                    <a:pt x="6691" y="11106"/>
                    <a:pt x="6712" y="11409"/>
                    <a:pt x="6733" y="11711"/>
                  </a:cubicBezTo>
                  <a:cubicBezTo>
                    <a:pt x="6754" y="12014"/>
                    <a:pt x="6796" y="12316"/>
                    <a:pt x="6838" y="12619"/>
                  </a:cubicBezTo>
                  <a:cubicBezTo>
                    <a:pt x="6860" y="12800"/>
                    <a:pt x="6902" y="13012"/>
                    <a:pt x="6944" y="13194"/>
                  </a:cubicBezTo>
                  <a:cubicBezTo>
                    <a:pt x="7450" y="15886"/>
                    <a:pt x="8674" y="18125"/>
                    <a:pt x="10340" y="19486"/>
                  </a:cubicBezTo>
                  <a:cubicBezTo>
                    <a:pt x="10445" y="19577"/>
                    <a:pt x="10551" y="19668"/>
                    <a:pt x="10656" y="19728"/>
                  </a:cubicBezTo>
                  <a:cubicBezTo>
                    <a:pt x="10678" y="19728"/>
                    <a:pt x="10699" y="19758"/>
                    <a:pt x="10699" y="19758"/>
                  </a:cubicBezTo>
                  <a:cubicBezTo>
                    <a:pt x="10783" y="19819"/>
                    <a:pt x="10888" y="19879"/>
                    <a:pt x="10994" y="19940"/>
                  </a:cubicBezTo>
                  <a:cubicBezTo>
                    <a:pt x="10994" y="19940"/>
                    <a:pt x="10994" y="19940"/>
                    <a:pt x="11015" y="19940"/>
                  </a:cubicBezTo>
                  <a:cubicBezTo>
                    <a:pt x="12534" y="20908"/>
                    <a:pt x="14221" y="21089"/>
                    <a:pt x="15867" y="20454"/>
                  </a:cubicBezTo>
                  <a:cubicBezTo>
                    <a:pt x="17491" y="19819"/>
                    <a:pt x="18883" y="18427"/>
                    <a:pt x="19853" y="16491"/>
                  </a:cubicBezTo>
                  <a:cubicBezTo>
                    <a:pt x="19853" y="16491"/>
                    <a:pt x="19853" y="16491"/>
                    <a:pt x="19853" y="16491"/>
                  </a:cubicBezTo>
                  <a:cubicBezTo>
                    <a:pt x="19917" y="16370"/>
                    <a:pt x="19980" y="16249"/>
                    <a:pt x="20022" y="16128"/>
                  </a:cubicBezTo>
                  <a:cubicBezTo>
                    <a:pt x="20022" y="16098"/>
                    <a:pt x="20043" y="16098"/>
                    <a:pt x="20043" y="16068"/>
                  </a:cubicBezTo>
                  <a:cubicBezTo>
                    <a:pt x="20106" y="15916"/>
                    <a:pt x="20170" y="15765"/>
                    <a:pt x="20233" y="15614"/>
                  </a:cubicBezTo>
                  <a:cubicBezTo>
                    <a:pt x="20296" y="15463"/>
                    <a:pt x="20360" y="15311"/>
                    <a:pt x="20402" y="15160"/>
                  </a:cubicBezTo>
                  <a:cubicBezTo>
                    <a:pt x="20402" y="15130"/>
                    <a:pt x="20423" y="15100"/>
                    <a:pt x="20423" y="15100"/>
                  </a:cubicBezTo>
                  <a:cubicBezTo>
                    <a:pt x="20465" y="14948"/>
                    <a:pt x="20507" y="14827"/>
                    <a:pt x="20549" y="14676"/>
                  </a:cubicBezTo>
                  <a:cubicBezTo>
                    <a:pt x="20549" y="14676"/>
                    <a:pt x="20549" y="14676"/>
                    <a:pt x="20549" y="14676"/>
                  </a:cubicBezTo>
                  <a:cubicBezTo>
                    <a:pt x="21246" y="12407"/>
                    <a:pt x="21372" y="9987"/>
                    <a:pt x="20929" y="7658"/>
                  </a:cubicBezTo>
                  <a:close/>
                </a:path>
              </a:pathLst>
            </a:custGeom>
            <a:solidFill>
              <a:srgbClr val="9FCFD1"/>
            </a:solidFill>
            <a:ln w="12700">
              <a:miter lim="400000"/>
            </a:ln>
          </p:spPr>
          <p:txBody>
            <a:bodyPr lIns="28575" tIns="28575" rIns="28575" bIns="28575" anchor="ctr"/>
            <a:lstStyle/>
            <a:p>
              <a:pPr marL="0" marR="0" lvl="0" indent="0" defTabSz="914400" eaLnBrk="1" fontAlgn="auto" latinLnBrk="0" hangingPunct="1">
                <a:lnSpc>
                  <a:spcPct val="100000"/>
                </a:lnSpc>
                <a:spcBef>
                  <a:spcPts val="0"/>
                </a:spcBef>
                <a:spcAft>
                  <a:spcPts val="0"/>
                </a:spcAft>
                <a:buClrTx/>
                <a:buSzTx/>
                <a:buFontTx/>
                <a:buNone/>
                <a:tabLst/>
                <a:defRPr sz="3000">
                  <a:solidFill>
                    <a:srgbClr val="FFFFFF"/>
                  </a:solidFill>
                </a:defRPr>
              </a:pPr>
              <a:endParaRPr kumimoji="0" sz="2250" b="0" i="0" u="none" strike="noStrike" kern="0" cap="none" spc="0" normalizeH="0" baseline="0" noProof="0" dirty="0">
                <a:ln>
                  <a:noFill/>
                </a:ln>
                <a:solidFill>
                  <a:srgbClr val="FFFFFF"/>
                </a:solidFill>
                <a:effectLst/>
                <a:uLnTx/>
                <a:uFillTx/>
                <a:latin typeface="Calibri" panose="020F0502020204030204"/>
              </a:endParaRPr>
            </a:p>
          </p:txBody>
        </p:sp>
        <p:sp>
          <p:nvSpPr>
            <p:cNvPr id="24" name="TextBox 23">
              <a:extLst>
                <a:ext uri="{FF2B5EF4-FFF2-40B4-BE49-F238E27FC236}">
                  <a16:creationId xmlns:a16="http://schemas.microsoft.com/office/drawing/2014/main" id="{7EA84215-6347-ADAC-2A41-58B97698213A}"/>
                </a:ext>
              </a:extLst>
            </p:cNvPr>
            <p:cNvSpPr txBox="1"/>
            <p:nvPr/>
          </p:nvSpPr>
          <p:spPr>
            <a:xfrm>
              <a:off x="7021010" y="4406213"/>
              <a:ext cx="365196" cy="461665"/>
            </a:xfrm>
            <a:prstGeom prst="rect">
              <a:avLst/>
            </a:prstGeom>
            <a:noFill/>
          </p:spPr>
          <p:txBody>
            <a:bodyPr wrap="square" lIns="0" rIns="0" rtlCol="0"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400" b="1" i="0" u="none" strike="noStrike" kern="0" cap="none" spc="0" normalizeH="0" baseline="0" noProof="1">
                  <a:ln>
                    <a:noFill/>
                  </a:ln>
                  <a:solidFill>
                    <a:prstClr val="black"/>
                  </a:solidFill>
                  <a:effectLst/>
                  <a:uLnTx/>
                  <a:uFillTx/>
                  <a:latin typeface="Calibri" panose="020F0502020204030204"/>
                </a:rPr>
                <a:t>02</a:t>
              </a:r>
            </a:p>
          </p:txBody>
        </p:sp>
        <p:sp>
          <p:nvSpPr>
            <p:cNvPr id="25" name="TextBox 24">
              <a:extLst>
                <a:ext uri="{FF2B5EF4-FFF2-40B4-BE49-F238E27FC236}">
                  <a16:creationId xmlns:a16="http://schemas.microsoft.com/office/drawing/2014/main" id="{B5E8E020-3340-B287-C9A7-A940DA3F0382}"/>
                </a:ext>
              </a:extLst>
            </p:cNvPr>
            <p:cNvSpPr txBox="1"/>
            <p:nvPr/>
          </p:nvSpPr>
          <p:spPr>
            <a:xfrm flipH="1">
              <a:off x="6507096" y="5116825"/>
              <a:ext cx="1489510" cy="503215"/>
            </a:xfrm>
            <a:prstGeom prst="rect">
              <a:avLst/>
            </a:prstGeom>
            <a:noFill/>
          </p:spPr>
          <p:txBody>
            <a:bodyPr wrap="square">
              <a:spAutoFit/>
            </a:bodyPr>
            <a:lstStyle/>
            <a:p>
              <a:pPr algn="ctr" rtl="1">
                <a:lnSpc>
                  <a:spcPct val="115000"/>
                </a:lnSpc>
              </a:pPr>
              <a:r>
                <a:rPr lang="ar-EG" sz="2400"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اختيار الأسلوب</a:t>
              </a:r>
              <a:endParaRPr lang="en-US" sz="2400" b="1" dirty="0">
                <a:solidFill>
                  <a:prstClr val="black"/>
                </a:solidFill>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26" name="Group 25">
            <a:extLst>
              <a:ext uri="{FF2B5EF4-FFF2-40B4-BE49-F238E27FC236}">
                <a16:creationId xmlns:a16="http://schemas.microsoft.com/office/drawing/2014/main" id="{EDDEEEAA-D2F9-B9C7-84D8-C0F2CB038CA9}"/>
              </a:ext>
            </a:extLst>
          </p:cNvPr>
          <p:cNvGrpSpPr/>
          <p:nvPr/>
        </p:nvGrpSpPr>
        <p:grpSpPr>
          <a:xfrm>
            <a:off x="3926217" y="3930221"/>
            <a:ext cx="2798471" cy="2502219"/>
            <a:chOff x="3507253" y="3914580"/>
            <a:chExt cx="2798471" cy="2502219"/>
          </a:xfrm>
        </p:grpSpPr>
        <p:sp>
          <p:nvSpPr>
            <p:cNvPr id="27" name="Shape">
              <a:extLst>
                <a:ext uri="{FF2B5EF4-FFF2-40B4-BE49-F238E27FC236}">
                  <a16:creationId xmlns:a16="http://schemas.microsoft.com/office/drawing/2014/main" id="{DE0E9E5B-BAD2-10E1-9C17-B3775204E07D}"/>
                </a:ext>
              </a:extLst>
            </p:cNvPr>
            <p:cNvSpPr/>
            <p:nvPr/>
          </p:nvSpPr>
          <p:spPr>
            <a:xfrm>
              <a:off x="3507253" y="3914580"/>
              <a:ext cx="2798471" cy="2502219"/>
            </a:xfrm>
            <a:custGeom>
              <a:avLst/>
              <a:gdLst/>
              <a:ahLst/>
              <a:cxnLst>
                <a:cxn ang="0">
                  <a:pos x="wd2" y="hd2"/>
                </a:cxn>
                <a:cxn ang="5400000">
                  <a:pos x="wd2" y="hd2"/>
                </a:cxn>
                <a:cxn ang="10800000">
                  <a:pos x="wd2" y="hd2"/>
                </a:cxn>
                <a:cxn ang="16200000">
                  <a:pos x="wd2" y="hd2"/>
                </a:cxn>
              </a:cxnLst>
              <a:rect l="0" t="0" r="r" b="b"/>
              <a:pathLst>
                <a:path w="21210" h="21080" extrusionOk="0">
                  <a:moveTo>
                    <a:pt x="21113" y="803"/>
                  </a:moveTo>
                  <a:lnTo>
                    <a:pt x="20414" y="544"/>
                  </a:lnTo>
                  <a:cubicBezTo>
                    <a:pt x="20298" y="492"/>
                    <a:pt x="20181" y="622"/>
                    <a:pt x="20228" y="751"/>
                  </a:cubicBezTo>
                  <a:lnTo>
                    <a:pt x="20298" y="984"/>
                  </a:lnTo>
                  <a:cubicBezTo>
                    <a:pt x="18830" y="1450"/>
                    <a:pt x="17315" y="1399"/>
                    <a:pt x="15917" y="881"/>
                  </a:cubicBezTo>
                  <a:cubicBezTo>
                    <a:pt x="15684" y="803"/>
                    <a:pt x="15474" y="699"/>
                    <a:pt x="15265" y="596"/>
                  </a:cubicBezTo>
                  <a:cubicBezTo>
                    <a:pt x="15055" y="492"/>
                    <a:pt x="14845" y="388"/>
                    <a:pt x="14636" y="259"/>
                  </a:cubicBezTo>
                  <a:cubicBezTo>
                    <a:pt x="14496" y="181"/>
                    <a:pt x="14356" y="78"/>
                    <a:pt x="14239" y="0"/>
                  </a:cubicBezTo>
                  <a:lnTo>
                    <a:pt x="14006" y="440"/>
                  </a:lnTo>
                  <a:lnTo>
                    <a:pt x="11909" y="4377"/>
                  </a:lnTo>
                  <a:cubicBezTo>
                    <a:pt x="11700" y="4247"/>
                    <a:pt x="11490" y="4144"/>
                    <a:pt x="11280" y="4040"/>
                  </a:cubicBezTo>
                  <a:cubicBezTo>
                    <a:pt x="11070" y="3937"/>
                    <a:pt x="10837" y="3833"/>
                    <a:pt x="10628" y="3755"/>
                  </a:cubicBezTo>
                  <a:cubicBezTo>
                    <a:pt x="10488" y="3704"/>
                    <a:pt x="10348" y="3652"/>
                    <a:pt x="10185" y="3600"/>
                  </a:cubicBezTo>
                  <a:cubicBezTo>
                    <a:pt x="8111" y="2953"/>
                    <a:pt x="5968" y="3237"/>
                    <a:pt x="4080" y="4403"/>
                  </a:cubicBezTo>
                  <a:cubicBezTo>
                    <a:pt x="3964" y="4481"/>
                    <a:pt x="3847" y="4558"/>
                    <a:pt x="3731" y="4636"/>
                  </a:cubicBezTo>
                  <a:cubicBezTo>
                    <a:pt x="3707" y="4636"/>
                    <a:pt x="3707" y="4662"/>
                    <a:pt x="3684" y="4662"/>
                  </a:cubicBezTo>
                  <a:cubicBezTo>
                    <a:pt x="3591" y="4740"/>
                    <a:pt x="3498" y="4791"/>
                    <a:pt x="3404" y="4869"/>
                  </a:cubicBezTo>
                  <a:cubicBezTo>
                    <a:pt x="3404" y="4869"/>
                    <a:pt x="3404" y="4869"/>
                    <a:pt x="3404" y="4869"/>
                  </a:cubicBezTo>
                  <a:cubicBezTo>
                    <a:pt x="1913" y="6035"/>
                    <a:pt x="818" y="7744"/>
                    <a:pt x="305" y="9738"/>
                  </a:cubicBezTo>
                  <a:cubicBezTo>
                    <a:pt x="-207" y="11732"/>
                    <a:pt x="-67" y="13804"/>
                    <a:pt x="678" y="15695"/>
                  </a:cubicBezTo>
                  <a:cubicBezTo>
                    <a:pt x="678" y="15695"/>
                    <a:pt x="678" y="15695"/>
                    <a:pt x="678" y="15695"/>
                  </a:cubicBezTo>
                  <a:cubicBezTo>
                    <a:pt x="725" y="15824"/>
                    <a:pt x="771" y="15928"/>
                    <a:pt x="818" y="16058"/>
                  </a:cubicBezTo>
                  <a:cubicBezTo>
                    <a:pt x="818" y="16083"/>
                    <a:pt x="841" y="16109"/>
                    <a:pt x="841" y="16109"/>
                  </a:cubicBezTo>
                  <a:cubicBezTo>
                    <a:pt x="911" y="16239"/>
                    <a:pt x="958" y="16368"/>
                    <a:pt x="1028" y="16524"/>
                  </a:cubicBezTo>
                  <a:cubicBezTo>
                    <a:pt x="1098" y="16653"/>
                    <a:pt x="1168" y="16783"/>
                    <a:pt x="1237" y="16912"/>
                  </a:cubicBezTo>
                  <a:cubicBezTo>
                    <a:pt x="1237" y="16938"/>
                    <a:pt x="1261" y="16938"/>
                    <a:pt x="1261" y="16964"/>
                  </a:cubicBezTo>
                  <a:cubicBezTo>
                    <a:pt x="1331" y="17068"/>
                    <a:pt x="1377" y="17171"/>
                    <a:pt x="1447" y="17301"/>
                  </a:cubicBezTo>
                  <a:cubicBezTo>
                    <a:pt x="1447" y="17301"/>
                    <a:pt x="1447" y="17301"/>
                    <a:pt x="1447" y="17301"/>
                  </a:cubicBezTo>
                  <a:cubicBezTo>
                    <a:pt x="2496" y="18984"/>
                    <a:pt x="4034" y="20176"/>
                    <a:pt x="5828" y="20745"/>
                  </a:cubicBezTo>
                  <a:lnTo>
                    <a:pt x="5828" y="20745"/>
                  </a:lnTo>
                  <a:cubicBezTo>
                    <a:pt x="7808" y="21367"/>
                    <a:pt x="9999" y="21134"/>
                    <a:pt x="11933" y="19942"/>
                  </a:cubicBezTo>
                  <a:cubicBezTo>
                    <a:pt x="13867" y="18725"/>
                    <a:pt x="15171" y="16783"/>
                    <a:pt x="15731" y="14581"/>
                  </a:cubicBezTo>
                  <a:lnTo>
                    <a:pt x="15731" y="14581"/>
                  </a:lnTo>
                  <a:cubicBezTo>
                    <a:pt x="15754" y="14529"/>
                    <a:pt x="15754" y="14478"/>
                    <a:pt x="15777" y="14400"/>
                  </a:cubicBezTo>
                  <a:cubicBezTo>
                    <a:pt x="15824" y="14245"/>
                    <a:pt x="15707" y="14063"/>
                    <a:pt x="15544" y="14063"/>
                  </a:cubicBezTo>
                  <a:lnTo>
                    <a:pt x="15544" y="14063"/>
                  </a:lnTo>
                  <a:cubicBezTo>
                    <a:pt x="15428" y="14063"/>
                    <a:pt x="15335" y="14141"/>
                    <a:pt x="15311" y="14271"/>
                  </a:cubicBezTo>
                  <a:cubicBezTo>
                    <a:pt x="14822" y="16394"/>
                    <a:pt x="13564" y="18311"/>
                    <a:pt x="11700" y="19476"/>
                  </a:cubicBezTo>
                  <a:cubicBezTo>
                    <a:pt x="8298" y="21600"/>
                    <a:pt x="4034" y="20486"/>
                    <a:pt x="1820" y="17016"/>
                  </a:cubicBezTo>
                  <a:cubicBezTo>
                    <a:pt x="1820" y="17016"/>
                    <a:pt x="1820" y="17016"/>
                    <a:pt x="1820" y="17016"/>
                  </a:cubicBezTo>
                  <a:cubicBezTo>
                    <a:pt x="1750" y="16912"/>
                    <a:pt x="1703" y="16809"/>
                    <a:pt x="1634" y="16705"/>
                  </a:cubicBezTo>
                  <a:cubicBezTo>
                    <a:pt x="1634" y="16679"/>
                    <a:pt x="1610" y="16679"/>
                    <a:pt x="1610" y="16653"/>
                  </a:cubicBezTo>
                  <a:cubicBezTo>
                    <a:pt x="1540" y="16524"/>
                    <a:pt x="1470" y="16420"/>
                    <a:pt x="1424" y="16291"/>
                  </a:cubicBezTo>
                  <a:cubicBezTo>
                    <a:pt x="1354" y="16161"/>
                    <a:pt x="1307" y="16032"/>
                    <a:pt x="1237" y="15902"/>
                  </a:cubicBezTo>
                  <a:cubicBezTo>
                    <a:pt x="1237" y="15876"/>
                    <a:pt x="1214" y="15876"/>
                    <a:pt x="1214" y="15850"/>
                  </a:cubicBezTo>
                  <a:cubicBezTo>
                    <a:pt x="1168" y="15747"/>
                    <a:pt x="1121" y="15617"/>
                    <a:pt x="1074" y="15514"/>
                  </a:cubicBezTo>
                  <a:cubicBezTo>
                    <a:pt x="1074" y="15514"/>
                    <a:pt x="1074" y="15514"/>
                    <a:pt x="1074" y="15514"/>
                  </a:cubicBezTo>
                  <a:cubicBezTo>
                    <a:pt x="-347" y="11888"/>
                    <a:pt x="725" y="7614"/>
                    <a:pt x="3637" y="5309"/>
                  </a:cubicBezTo>
                  <a:cubicBezTo>
                    <a:pt x="3637" y="5309"/>
                    <a:pt x="3637" y="5309"/>
                    <a:pt x="3637" y="5309"/>
                  </a:cubicBezTo>
                  <a:cubicBezTo>
                    <a:pt x="3731" y="5232"/>
                    <a:pt x="3824" y="5180"/>
                    <a:pt x="3917" y="5102"/>
                  </a:cubicBezTo>
                  <a:cubicBezTo>
                    <a:pt x="3940" y="5102"/>
                    <a:pt x="3940" y="5076"/>
                    <a:pt x="3964" y="5076"/>
                  </a:cubicBezTo>
                  <a:cubicBezTo>
                    <a:pt x="4080" y="4999"/>
                    <a:pt x="4173" y="4921"/>
                    <a:pt x="4290" y="4869"/>
                  </a:cubicBezTo>
                  <a:cubicBezTo>
                    <a:pt x="6061" y="3781"/>
                    <a:pt x="8088" y="3496"/>
                    <a:pt x="10022" y="4092"/>
                  </a:cubicBezTo>
                  <a:cubicBezTo>
                    <a:pt x="10138" y="4118"/>
                    <a:pt x="10232" y="4170"/>
                    <a:pt x="10348" y="4196"/>
                  </a:cubicBezTo>
                  <a:cubicBezTo>
                    <a:pt x="10581" y="4273"/>
                    <a:pt x="10791" y="4377"/>
                    <a:pt x="11001" y="4481"/>
                  </a:cubicBezTo>
                  <a:cubicBezTo>
                    <a:pt x="11210" y="4584"/>
                    <a:pt x="11420" y="4688"/>
                    <a:pt x="11630" y="4817"/>
                  </a:cubicBezTo>
                  <a:cubicBezTo>
                    <a:pt x="11770" y="4895"/>
                    <a:pt x="11909" y="4999"/>
                    <a:pt x="12026" y="5076"/>
                  </a:cubicBezTo>
                  <a:lnTo>
                    <a:pt x="12259" y="4636"/>
                  </a:lnTo>
                  <a:lnTo>
                    <a:pt x="14356" y="699"/>
                  </a:lnTo>
                  <a:cubicBezTo>
                    <a:pt x="14566" y="829"/>
                    <a:pt x="14775" y="932"/>
                    <a:pt x="14985" y="1036"/>
                  </a:cubicBezTo>
                  <a:cubicBezTo>
                    <a:pt x="15195" y="1140"/>
                    <a:pt x="15428" y="1243"/>
                    <a:pt x="15637" y="1321"/>
                  </a:cubicBezTo>
                  <a:cubicBezTo>
                    <a:pt x="17152" y="1891"/>
                    <a:pt x="18830" y="1968"/>
                    <a:pt x="20437" y="1450"/>
                  </a:cubicBezTo>
                  <a:lnTo>
                    <a:pt x="20507" y="1658"/>
                  </a:lnTo>
                  <a:cubicBezTo>
                    <a:pt x="20554" y="1787"/>
                    <a:pt x="20717" y="1813"/>
                    <a:pt x="20787" y="1683"/>
                  </a:cubicBezTo>
                  <a:lnTo>
                    <a:pt x="21160" y="984"/>
                  </a:lnTo>
                  <a:cubicBezTo>
                    <a:pt x="21253" y="958"/>
                    <a:pt x="21206" y="829"/>
                    <a:pt x="21113" y="803"/>
                  </a:cubicBezTo>
                  <a:close/>
                </a:path>
              </a:pathLst>
            </a:custGeom>
            <a:solidFill>
              <a:srgbClr val="A5A5A5"/>
            </a:solidFill>
            <a:ln w="12700">
              <a:miter lim="400000"/>
            </a:ln>
          </p:spPr>
          <p:txBody>
            <a:bodyPr lIns="28575" tIns="28575" rIns="28575" bIns="28575" anchor="ctr"/>
            <a:lstStyle/>
            <a:p>
              <a:pPr marL="0" marR="0" lvl="0" indent="0" defTabSz="914400" eaLnBrk="1" fontAlgn="auto" latinLnBrk="0" hangingPunct="1">
                <a:lnSpc>
                  <a:spcPct val="100000"/>
                </a:lnSpc>
                <a:spcBef>
                  <a:spcPts val="0"/>
                </a:spcBef>
                <a:spcAft>
                  <a:spcPts val="0"/>
                </a:spcAft>
                <a:buClrTx/>
                <a:buSzTx/>
                <a:buFontTx/>
                <a:buNone/>
                <a:tabLst/>
                <a:defRPr sz="3000">
                  <a:solidFill>
                    <a:srgbClr val="FFFFFF"/>
                  </a:solidFill>
                </a:defRPr>
              </a:pPr>
              <a:endParaRPr kumimoji="0" sz="2250" b="0" i="0" u="none" strike="noStrike" kern="0" cap="none" spc="0" normalizeH="0" baseline="0" noProof="0" dirty="0">
                <a:ln>
                  <a:noFill/>
                </a:ln>
                <a:solidFill>
                  <a:srgbClr val="FFFFFF"/>
                </a:solidFill>
                <a:effectLst/>
                <a:uLnTx/>
                <a:uFillTx/>
                <a:latin typeface="Calibri" panose="020F0502020204030204"/>
              </a:endParaRPr>
            </a:p>
          </p:txBody>
        </p:sp>
        <p:sp>
          <p:nvSpPr>
            <p:cNvPr id="28" name="TextBox 27">
              <a:extLst>
                <a:ext uri="{FF2B5EF4-FFF2-40B4-BE49-F238E27FC236}">
                  <a16:creationId xmlns:a16="http://schemas.microsoft.com/office/drawing/2014/main" id="{C33A2097-1282-FFDF-51DB-002D738BA0EB}"/>
                </a:ext>
              </a:extLst>
            </p:cNvPr>
            <p:cNvSpPr txBox="1"/>
            <p:nvPr/>
          </p:nvSpPr>
          <p:spPr>
            <a:xfrm>
              <a:off x="4335936" y="4406213"/>
              <a:ext cx="365196" cy="461665"/>
            </a:xfrm>
            <a:prstGeom prst="rect">
              <a:avLst/>
            </a:prstGeom>
            <a:noFill/>
          </p:spPr>
          <p:txBody>
            <a:bodyPr wrap="square" lIns="0" rIns="0" rtlCol="0"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400" b="1" i="0" u="none" strike="noStrike" kern="0" cap="none" spc="0" normalizeH="0" baseline="0" noProof="1">
                  <a:ln>
                    <a:noFill/>
                  </a:ln>
                  <a:solidFill>
                    <a:prstClr val="black"/>
                  </a:solidFill>
                  <a:effectLst/>
                  <a:uLnTx/>
                  <a:uFillTx/>
                  <a:latin typeface="Calibri" panose="020F0502020204030204"/>
                </a:rPr>
                <a:t>03</a:t>
              </a:r>
            </a:p>
          </p:txBody>
        </p:sp>
        <p:sp>
          <p:nvSpPr>
            <p:cNvPr id="29" name="TextBox 28">
              <a:extLst>
                <a:ext uri="{FF2B5EF4-FFF2-40B4-BE49-F238E27FC236}">
                  <a16:creationId xmlns:a16="http://schemas.microsoft.com/office/drawing/2014/main" id="{F0C80423-9EC9-9ED5-235B-5C6D38D96519}"/>
                </a:ext>
              </a:extLst>
            </p:cNvPr>
            <p:cNvSpPr txBox="1"/>
            <p:nvPr/>
          </p:nvSpPr>
          <p:spPr>
            <a:xfrm flipH="1">
              <a:off x="3773779" y="5076580"/>
              <a:ext cx="1489510" cy="503215"/>
            </a:xfrm>
            <a:prstGeom prst="rect">
              <a:avLst/>
            </a:prstGeom>
            <a:noFill/>
          </p:spPr>
          <p:txBody>
            <a:bodyPr wrap="square">
              <a:spAutoFit/>
            </a:bodyPr>
            <a:lstStyle/>
            <a:p>
              <a:pPr algn="ctr" rtl="1">
                <a:lnSpc>
                  <a:spcPct val="115000"/>
                </a:lnSpc>
              </a:pPr>
              <a:r>
                <a:rPr lang="ar-EG" sz="2400"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التعديل المستمر</a:t>
              </a:r>
              <a:endParaRPr lang="en-US" sz="2400" b="1" dirty="0">
                <a:solidFill>
                  <a:prstClr val="black"/>
                </a:solidFill>
                <a:latin typeface="Times New Roman" panose="02020603050405020304" pitchFamily="18" charset="0"/>
                <a:ea typeface="Calibri" panose="020F0502020204030204" pitchFamily="34" charset="0"/>
                <a:cs typeface="Adobe Arabic" panose="02040503050201020203" pitchFamily="18" charset="-78"/>
              </a:endParaRPr>
            </a:p>
          </p:txBody>
        </p:sp>
      </p:grpSp>
    </p:spTree>
    <p:extLst>
      <p:ext uri="{BB962C8B-B14F-4D97-AF65-F5344CB8AC3E}">
        <p14:creationId xmlns:p14="http://schemas.microsoft.com/office/powerpoint/2010/main" val="41841313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up)">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2" fill="hold" nodeType="click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wipe(right)">
                                      <p:cBhvr>
                                        <p:cTn id="12" dur="500"/>
                                        <p:tgtEl>
                                          <p:spTgt spid="2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26"/>
                                        </p:tgtEl>
                                        <p:attrNameLst>
                                          <p:attrName>style.visibility</p:attrName>
                                        </p:attrNameLst>
                                      </p:cBhvr>
                                      <p:to>
                                        <p:strVal val="visible"/>
                                      </p:to>
                                    </p:set>
                                    <p:animEffect transition="in" filter="wipe(down)">
                                      <p:cBhvr>
                                        <p:cTn id="17"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مزايا القيادة الموقفية في مجال الطاقة</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16" name="TextBox 15">
            <a:extLst>
              <a:ext uri="{FF2B5EF4-FFF2-40B4-BE49-F238E27FC236}">
                <a16:creationId xmlns:a16="http://schemas.microsoft.com/office/drawing/2014/main" id="{8BDC0476-53FE-FDB8-3A5B-7C2A7EB68DCE}"/>
              </a:ext>
            </a:extLst>
          </p:cNvPr>
          <p:cNvSpPr txBox="1"/>
          <p:nvPr/>
        </p:nvSpPr>
        <p:spPr>
          <a:xfrm>
            <a:off x="3624737" y="2574920"/>
            <a:ext cx="8081682" cy="600164"/>
          </a:xfrm>
          <a:prstGeom prst="rect">
            <a:avLst/>
          </a:prstGeom>
          <a:noFill/>
        </p:spPr>
        <p:txBody>
          <a:bodyPr wrap="square">
            <a:spAutoFit/>
          </a:bodyPr>
          <a:lstStyle/>
          <a:p>
            <a:pPr marL="342900" indent="-342900" algn="just" rtl="1">
              <a:lnSpc>
                <a:spcPct val="150000"/>
              </a:lnSpc>
              <a:spcAft>
                <a:spcPts val="800"/>
              </a:spcAft>
              <a:buSzPct val="15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المرونة: تتيح التكيف مع التحديات المتنوعة مثل التغيرات التكنولوجية أو الأزمات</a:t>
            </a: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a:t>
            </a:r>
          </a:p>
        </p:txBody>
      </p:sp>
      <p:sp>
        <p:nvSpPr>
          <p:cNvPr id="14" name="TextBox 13">
            <a:extLst>
              <a:ext uri="{FF2B5EF4-FFF2-40B4-BE49-F238E27FC236}">
                <a16:creationId xmlns:a16="http://schemas.microsoft.com/office/drawing/2014/main" id="{6978AFC5-E7D8-C70B-C73D-B8CF6A3A411F}"/>
              </a:ext>
            </a:extLst>
          </p:cNvPr>
          <p:cNvSpPr txBox="1"/>
          <p:nvPr/>
        </p:nvSpPr>
        <p:spPr>
          <a:xfrm>
            <a:off x="3624737" y="3674613"/>
            <a:ext cx="8081682" cy="600164"/>
          </a:xfrm>
          <a:prstGeom prst="rect">
            <a:avLst/>
          </a:prstGeom>
          <a:noFill/>
        </p:spPr>
        <p:txBody>
          <a:bodyPr wrap="square">
            <a:spAutoFit/>
          </a:bodyPr>
          <a:lstStyle/>
          <a:p>
            <a:pPr marL="342900" indent="-342900" algn="just" rtl="1">
              <a:lnSpc>
                <a:spcPct val="150000"/>
              </a:lnSpc>
              <a:spcAft>
                <a:spcPts val="800"/>
              </a:spcAft>
              <a:buSzPct val="15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التخصيص: تلبي احتياجات أفراد الفريق المختلفة، من المبتدئين إلى الخبراء</a:t>
            </a: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a:t>
            </a:r>
          </a:p>
        </p:txBody>
      </p:sp>
      <p:sp>
        <p:nvSpPr>
          <p:cNvPr id="15" name="TextBox 14">
            <a:extLst>
              <a:ext uri="{FF2B5EF4-FFF2-40B4-BE49-F238E27FC236}">
                <a16:creationId xmlns:a16="http://schemas.microsoft.com/office/drawing/2014/main" id="{BF890EDA-F1C7-EA3B-FD67-8D4BF4670375}"/>
              </a:ext>
            </a:extLst>
          </p:cNvPr>
          <p:cNvSpPr txBox="1"/>
          <p:nvPr/>
        </p:nvSpPr>
        <p:spPr>
          <a:xfrm>
            <a:off x="3624737" y="4768269"/>
            <a:ext cx="8081682" cy="600164"/>
          </a:xfrm>
          <a:prstGeom prst="rect">
            <a:avLst/>
          </a:prstGeom>
          <a:noFill/>
        </p:spPr>
        <p:txBody>
          <a:bodyPr wrap="square">
            <a:spAutoFit/>
          </a:bodyPr>
          <a:lstStyle/>
          <a:p>
            <a:pPr marL="342900" lvl="0" indent="-342900" algn="just" rtl="1">
              <a:lnSpc>
                <a:spcPct val="150000"/>
              </a:lnSpc>
              <a:spcAft>
                <a:spcPts val="800"/>
              </a:spcAft>
              <a:buSzPct val="15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تعزيز الأداء: تحسن الكفاءة والالتزام، مما يؤدي إلى نتائج أفضل في مشاريع الطاقة</a:t>
            </a: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a:t>
            </a:r>
          </a:p>
        </p:txBody>
      </p:sp>
      <p:sp>
        <p:nvSpPr>
          <p:cNvPr id="17" name="TextBox 16">
            <a:extLst>
              <a:ext uri="{FF2B5EF4-FFF2-40B4-BE49-F238E27FC236}">
                <a16:creationId xmlns:a16="http://schemas.microsoft.com/office/drawing/2014/main" id="{E7647819-5CFA-E0AB-D01A-644F2A725393}"/>
              </a:ext>
            </a:extLst>
          </p:cNvPr>
          <p:cNvSpPr txBox="1"/>
          <p:nvPr/>
        </p:nvSpPr>
        <p:spPr>
          <a:xfrm>
            <a:off x="3624737" y="5882910"/>
            <a:ext cx="8081682" cy="600164"/>
          </a:xfrm>
          <a:prstGeom prst="rect">
            <a:avLst/>
          </a:prstGeom>
          <a:noFill/>
        </p:spPr>
        <p:txBody>
          <a:bodyPr wrap="square">
            <a:spAutoFit/>
          </a:bodyPr>
          <a:lstStyle/>
          <a:p>
            <a:pPr marL="342900" indent="-342900" algn="just" rtl="1">
              <a:lnSpc>
                <a:spcPct val="150000"/>
              </a:lnSpc>
              <a:spcAft>
                <a:spcPts val="800"/>
              </a:spcAft>
              <a:buSzPct val="15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إدارة المخاطر: تساعد على معالجة قضايا السلامة والامتثال بفعالية</a:t>
            </a: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a:t>
            </a:r>
          </a:p>
        </p:txBody>
      </p:sp>
      <p:pic>
        <p:nvPicPr>
          <p:cNvPr id="19" name="Picture 18">
            <a:extLst>
              <a:ext uri="{FF2B5EF4-FFF2-40B4-BE49-F238E27FC236}">
                <a16:creationId xmlns:a16="http://schemas.microsoft.com/office/drawing/2014/main" id="{1A8DA69A-6FFE-6E02-1AA7-28847D912F87}"/>
              </a:ext>
            </a:extLst>
          </p:cNvPr>
          <p:cNvPicPr>
            <a:picLocks noChangeAspect="1"/>
          </p:cNvPicPr>
          <p:nvPr/>
        </p:nvPicPr>
        <p:blipFill>
          <a:blip r:embed="rId4"/>
          <a:stretch>
            <a:fillRect/>
          </a:stretch>
        </p:blipFill>
        <p:spPr>
          <a:xfrm>
            <a:off x="609631" y="2875003"/>
            <a:ext cx="3368031" cy="2780640"/>
          </a:xfrm>
          <a:prstGeom prst="rect">
            <a:avLst/>
          </a:prstGeom>
        </p:spPr>
      </p:pic>
    </p:spTree>
    <p:extLst>
      <p:ext uri="{BB962C8B-B14F-4D97-AF65-F5344CB8AC3E}">
        <p14:creationId xmlns:p14="http://schemas.microsoft.com/office/powerpoint/2010/main" val="32604688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fade">
                                      <p:cBhvr>
                                        <p:cTn id="12" dur="1000"/>
                                        <p:tgtEl>
                                          <p:spTgt spid="19"/>
                                        </p:tgtEl>
                                      </p:cBhvr>
                                    </p:animEffect>
                                    <p:anim calcmode="lin" valueType="num">
                                      <p:cBhvr>
                                        <p:cTn id="13" dur="1000" fill="hold"/>
                                        <p:tgtEl>
                                          <p:spTgt spid="19"/>
                                        </p:tgtEl>
                                        <p:attrNameLst>
                                          <p:attrName>ppt_x</p:attrName>
                                        </p:attrNameLst>
                                      </p:cBhvr>
                                      <p:tavLst>
                                        <p:tav tm="0">
                                          <p:val>
                                            <p:strVal val="#ppt_x"/>
                                          </p:val>
                                        </p:tav>
                                        <p:tav tm="100000">
                                          <p:val>
                                            <p:strVal val="#ppt_x"/>
                                          </p:val>
                                        </p:tav>
                                      </p:tavLst>
                                    </p:anim>
                                    <p:anim calcmode="lin" valueType="num">
                                      <p:cBhvr>
                                        <p:cTn id="14"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1000"/>
                                        <p:tgtEl>
                                          <p:spTgt spid="14"/>
                                        </p:tgtEl>
                                      </p:cBhvr>
                                    </p:animEffect>
                                    <p:anim calcmode="lin" valueType="num">
                                      <p:cBhvr>
                                        <p:cTn id="20" dur="1000" fill="hold"/>
                                        <p:tgtEl>
                                          <p:spTgt spid="14"/>
                                        </p:tgtEl>
                                        <p:attrNameLst>
                                          <p:attrName>ppt_x</p:attrName>
                                        </p:attrNameLst>
                                      </p:cBhvr>
                                      <p:tavLst>
                                        <p:tav tm="0">
                                          <p:val>
                                            <p:strVal val="#ppt_x"/>
                                          </p:val>
                                        </p:tav>
                                        <p:tav tm="100000">
                                          <p:val>
                                            <p:strVal val="#ppt_x"/>
                                          </p:val>
                                        </p:tav>
                                      </p:tavLst>
                                    </p:anim>
                                    <p:anim calcmode="lin" valueType="num">
                                      <p:cBhvr>
                                        <p:cTn id="21"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15"/>
                                        </p:tgtEl>
                                        <p:attrNameLst>
                                          <p:attrName>style.visibility</p:attrName>
                                        </p:attrNameLst>
                                      </p:cBhvr>
                                      <p:to>
                                        <p:strVal val="visible"/>
                                      </p:to>
                                    </p:set>
                                    <p:animEffect transition="in" filter="fade">
                                      <p:cBhvr>
                                        <p:cTn id="26" dur="1000"/>
                                        <p:tgtEl>
                                          <p:spTgt spid="15"/>
                                        </p:tgtEl>
                                      </p:cBhvr>
                                    </p:animEffect>
                                    <p:anim calcmode="lin" valueType="num">
                                      <p:cBhvr>
                                        <p:cTn id="27" dur="1000" fill="hold"/>
                                        <p:tgtEl>
                                          <p:spTgt spid="15"/>
                                        </p:tgtEl>
                                        <p:attrNameLst>
                                          <p:attrName>ppt_x</p:attrName>
                                        </p:attrNameLst>
                                      </p:cBhvr>
                                      <p:tavLst>
                                        <p:tav tm="0">
                                          <p:val>
                                            <p:strVal val="#ppt_x"/>
                                          </p:val>
                                        </p:tav>
                                        <p:tav tm="100000">
                                          <p:val>
                                            <p:strVal val="#ppt_x"/>
                                          </p:val>
                                        </p:tav>
                                      </p:tavLst>
                                    </p:anim>
                                    <p:anim calcmode="lin" valueType="num">
                                      <p:cBhvr>
                                        <p:cTn id="28"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17"/>
                                        </p:tgtEl>
                                        <p:attrNameLst>
                                          <p:attrName>style.visibility</p:attrName>
                                        </p:attrNameLst>
                                      </p:cBhvr>
                                      <p:to>
                                        <p:strVal val="visible"/>
                                      </p:to>
                                    </p:set>
                                    <p:animEffect transition="in" filter="fade">
                                      <p:cBhvr>
                                        <p:cTn id="33" dur="1000"/>
                                        <p:tgtEl>
                                          <p:spTgt spid="17"/>
                                        </p:tgtEl>
                                      </p:cBhvr>
                                    </p:animEffect>
                                    <p:anim calcmode="lin" valueType="num">
                                      <p:cBhvr>
                                        <p:cTn id="34" dur="1000" fill="hold"/>
                                        <p:tgtEl>
                                          <p:spTgt spid="17"/>
                                        </p:tgtEl>
                                        <p:attrNameLst>
                                          <p:attrName>ppt_x</p:attrName>
                                        </p:attrNameLst>
                                      </p:cBhvr>
                                      <p:tavLst>
                                        <p:tav tm="0">
                                          <p:val>
                                            <p:strVal val="#ppt_x"/>
                                          </p:val>
                                        </p:tav>
                                        <p:tav tm="100000">
                                          <p:val>
                                            <p:strVal val="#ppt_x"/>
                                          </p:val>
                                        </p:tav>
                                      </p:tavLst>
                                    </p:anim>
                                    <p:anim calcmode="lin" valueType="num">
                                      <p:cBhvr>
                                        <p:cTn id="35"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4" grpId="0"/>
      <p:bldP spid="15" grpId="0"/>
      <p:bldP spid="1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876CF097-4C0E-0234-99A4-0EB8F007B1D2}"/>
              </a:ext>
            </a:extLst>
          </p:cNvPr>
          <p:cNvSpPr txBox="1"/>
          <p:nvPr/>
        </p:nvSpPr>
        <p:spPr>
          <a:xfrm>
            <a:off x="6738720" y="2941591"/>
            <a:ext cx="5140667" cy="2003625"/>
          </a:xfrm>
          <a:prstGeom prst="rect">
            <a:avLst/>
          </a:prstGeom>
          <a:noFill/>
        </p:spPr>
        <p:txBody>
          <a:bodyPr wrap="square">
            <a:spAutoFit/>
          </a:bodyPr>
          <a:lstStyle>
            <a:defPPr>
              <a:defRPr lang="en-US"/>
            </a:defPPr>
            <a:lvl1pPr marR="0" algn="ctr" rtl="1">
              <a:lnSpc>
                <a:spcPct val="115000"/>
              </a:lnSpc>
              <a:spcBef>
                <a:spcPts val="0"/>
              </a:spcBef>
              <a:spcAft>
                <a:spcPts val="0"/>
              </a:spcAft>
              <a:defRPr sz="2400" b="1">
                <a:solidFill>
                  <a:srgbClr val="1E3D6A"/>
                </a:solidFill>
                <a:effectLst/>
                <a:latin typeface="Times New Roman" panose="02020603050405020304" pitchFamily="18" charset="0"/>
                <a:ea typeface="Calibri" panose="020F0502020204030204" pitchFamily="34" charset="0"/>
                <a:cs typeface="GE Dinar Two Medium" panose="020A0503020102020204" pitchFamily="18" charset="-78"/>
              </a:defRPr>
            </a:lvl1pPr>
          </a:lstStyle>
          <a:p>
            <a:r>
              <a:rPr lang="ar-SY" sz="3600" dirty="0">
                <a:solidFill>
                  <a:srgbClr val="168489"/>
                </a:solidFill>
                <a:latin typeface="Adobe Arabic" panose="02040503050201020203" pitchFamily="18" charset="-78"/>
                <a:cs typeface="Adobe Arabic" panose="02040503050201020203" pitchFamily="18" charset="-78"/>
              </a:rPr>
              <a:t>مقطع الفيديو الآتي يقدم معلومات </a:t>
            </a:r>
            <a:r>
              <a:rPr lang="ar-SA" sz="3600" dirty="0">
                <a:solidFill>
                  <a:srgbClr val="168489"/>
                </a:solidFill>
                <a:latin typeface="Adobe Arabic" panose="02040503050201020203" pitchFamily="18" charset="-78"/>
                <a:cs typeface="Adobe Arabic" panose="02040503050201020203" pitchFamily="18" charset="-78"/>
              </a:rPr>
              <a:t>عن </a:t>
            </a:r>
            <a:r>
              <a:rPr lang="en-US" sz="3600" dirty="0">
                <a:solidFill>
                  <a:srgbClr val="168489"/>
                </a:solidFill>
                <a:latin typeface="Adobe Arabic" panose="02040503050201020203" pitchFamily="18" charset="-78"/>
                <a:cs typeface="Adobe Arabic" panose="02040503050201020203" pitchFamily="18" charset="-78"/>
              </a:rPr>
              <a:t>8</a:t>
            </a:r>
            <a:r>
              <a:rPr lang="ar-SA" sz="3600" dirty="0">
                <a:solidFill>
                  <a:srgbClr val="168489"/>
                </a:solidFill>
                <a:latin typeface="Adobe Arabic" panose="02040503050201020203" pitchFamily="18" charset="-78"/>
                <a:cs typeface="Adobe Arabic" panose="02040503050201020203" pitchFamily="18" charset="-78"/>
              </a:rPr>
              <a:t> طرق لتحفيز العاملين</a:t>
            </a:r>
            <a:endParaRPr lang="en-US" sz="3600" dirty="0">
              <a:solidFill>
                <a:srgbClr val="168489"/>
              </a:solidFill>
              <a:latin typeface="Adobe Arabic" panose="02040503050201020203" pitchFamily="18" charset="-78"/>
              <a:cs typeface="Adobe Arabic" panose="02040503050201020203" pitchFamily="18" charset="-78"/>
            </a:endParaRPr>
          </a:p>
          <a:p>
            <a:endParaRPr lang="en-US" sz="3600" dirty="0">
              <a:solidFill>
                <a:srgbClr val="168489"/>
              </a:solidFill>
              <a:latin typeface="Adobe Arabic" panose="02040503050201020203" pitchFamily="18" charset="-78"/>
              <a:cs typeface="Adobe Arabic" panose="02040503050201020203" pitchFamily="18" charset="-78"/>
            </a:endParaRPr>
          </a:p>
        </p:txBody>
      </p:sp>
      <p:pic>
        <p:nvPicPr>
          <p:cNvPr id="4" name="Picture 3">
            <a:hlinkClick r:id="rId3"/>
            <a:extLst>
              <a:ext uri="{FF2B5EF4-FFF2-40B4-BE49-F238E27FC236}">
                <a16:creationId xmlns:a16="http://schemas.microsoft.com/office/drawing/2014/main" id="{E1604188-5956-FCF1-C826-EC5EA1D3B5B9}"/>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1608082" y="2608669"/>
            <a:ext cx="2255783" cy="2255783"/>
          </a:xfrm>
          <a:prstGeom prst="rect">
            <a:avLst/>
          </a:prstGeom>
        </p:spPr>
      </p:pic>
      <p:sp>
        <p:nvSpPr>
          <p:cNvPr id="6" name="TextBox 5">
            <a:extLst>
              <a:ext uri="{FF2B5EF4-FFF2-40B4-BE49-F238E27FC236}">
                <a16:creationId xmlns:a16="http://schemas.microsoft.com/office/drawing/2014/main" id="{EC8EDABF-2D5F-6B8E-F845-37C92321CBC9}"/>
              </a:ext>
            </a:extLst>
          </p:cNvPr>
          <p:cNvSpPr txBox="1"/>
          <p:nvPr/>
        </p:nvSpPr>
        <p:spPr>
          <a:xfrm>
            <a:off x="533020" y="2020816"/>
            <a:ext cx="4405906" cy="587853"/>
          </a:xfrm>
          <a:prstGeom prst="rect">
            <a:avLst/>
          </a:prstGeom>
          <a:noFill/>
        </p:spPr>
        <p:txBody>
          <a:bodyPr wrap="square">
            <a:spAutoFit/>
          </a:bodyPr>
          <a:lstStyle>
            <a:defPPr>
              <a:defRPr lang="en-US"/>
            </a:defPPr>
            <a:lvl1pPr marR="0" algn="ctr" rtl="1">
              <a:lnSpc>
                <a:spcPct val="115000"/>
              </a:lnSpc>
              <a:spcBef>
                <a:spcPts val="0"/>
              </a:spcBef>
              <a:spcAft>
                <a:spcPts val="0"/>
              </a:spcAft>
              <a:defRPr sz="2800" b="1" u="sng">
                <a:solidFill>
                  <a:srgbClr val="0070C0"/>
                </a:solidFill>
                <a:effectLst/>
                <a:latin typeface="Sakkal Majalla" panose="02000000000000000000" pitchFamily="2" charset="-78"/>
                <a:ea typeface="Calibri" panose="020F0502020204030204" pitchFamily="34" charset="0"/>
                <a:cs typeface="Sakkal Majalla" panose="02000000000000000000" pitchFamily="2" charset="-78"/>
              </a:defRPr>
            </a:lvl1pPr>
          </a:lstStyle>
          <a:p>
            <a:r>
              <a:rPr lang="ar-SA" u="none" dirty="0">
                <a:solidFill>
                  <a:schemeClr val="tx1">
                    <a:lumMod val="95000"/>
                    <a:lumOff val="5000"/>
                  </a:schemeClr>
                </a:solidFill>
              </a:rPr>
              <a:t>اضغط للمشاهدة</a:t>
            </a:r>
            <a:endParaRPr lang="en-US" u="none" dirty="0">
              <a:solidFill>
                <a:schemeClr val="tx1">
                  <a:lumMod val="95000"/>
                  <a:lumOff val="5000"/>
                </a:schemeClr>
              </a:solidFill>
            </a:endParaRPr>
          </a:p>
        </p:txBody>
      </p:sp>
      <p:pic>
        <p:nvPicPr>
          <p:cNvPr id="3" name="Picture 2">
            <a:extLst>
              <a:ext uri="{FF2B5EF4-FFF2-40B4-BE49-F238E27FC236}">
                <a16:creationId xmlns:a16="http://schemas.microsoft.com/office/drawing/2014/main" id="{8F01EEB2-0845-E4C2-B6AC-387171DFD57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4295213" y="2941591"/>
            <a:ext cx="2103600" cy="1577701"/>
          </a:xfrm>
          <a:prstGeom prst="rect">
            <a:avLst/>
          </a:prstGeom>
        </p:spPr>
      </p:pic>
    </p:spTree>
    <p:extLst>
      <p:ext uri="{BB962C8B-B14F-4D97-AF65-F5344CB8AC3E}">
        <p14:creationId xmlns:p14="http://schemas.microsoft.com/office/powerpoint/2010/main" val="403320129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par>
                                <p:cTn id="20" presetID="53" presetClass="entr" presetSubtype="16" fill="hold" nodeType="withEffect">
                                  <p:stCondLst>
                                    <p:cond delay="0"/>
                                  </p:stCondLst>
                                  <p:childTnLst>
                                    <p:set>
                                      <p:cBhvr>
                                        <p:cTn id="21" dur="1" fill="hold">
                                          <p:stCondLst>
                                            <p:cond delay="0"/>
                                          </p:stCondLst>
                                        </p:cTn>
                                        <p:tgtEl>
                                          <p:spTgt spid="3"/>
                                        </p:tgtEl>
                                        <p:attrNameLst>
                                          <p:attrName>style.visibility</p:attrName>
                                        </p:attrNameLst>
                                      </p:cBhvr>
                                      <p:to>
                                        <p:strVal val="visible"/>
                                      </p:to>
                                    </p:set>
                                    <p:anim calcmode="lin" valueType="num">
                                      <p:cBhvr>
                                        <p:cTn id="22" dur="500" fill="hold"/>
                                        <p:tgtEl>
                                          <p:spTgt spid="3"/>
                                        </p:tgtEl>
                                        <p:attrNameLst>
                                          <p:attrName>ppt_w</p:attrName>
                                        </p:attrNameLst>
                                      </p:cBhvr>
                                      <p:tavLst>
                                        <p:tav tm="0">
                                          <p:val>
                                            <p:fltVal val="0"/>
                                          </p:val>
                                        </p:tav>
                                        <p:tav tm="100000">
                                          <p:val>
                                            <p:strVal val="#ppt_w"/>
                                          </p:val>
                                        </p:tav>
                                      </p:tavLst>
                                    </p:anim>
                                    <p:anim calcmode="lin" valueType="num">
                                      <p:cBhvr>
                                        <p:cTn id="23" dur="500" fill="hold"/>
                                        <p:tgtEl>
                                          <p:spTgt spid="3"/>
                                        </p:tgtEl>
                                        <p:attrNameLst>
                                          <p:attrName>ppt_h</p:attrName>
                                        </p:attrNameLst>
                                      </p:cBhvr>
                                      <p:tavLst>
                                        <p:tav tm="0">
                                          <p:val>
                                            <p:fltVal val="0"/>
                                          </p:val>
                                        </p:tav>
                                        <p:tav tm="100000">
                                          <p:val>
                                            <p:strVal val="#ppt_h"/>
                                          </p:val>
                                        </p:tav>
                                      </p:tavLst>
                                    </p:anim>
                                    <p:animEffect transition="in" filter="fade">
                                      <p:cBhvr>
                                        <p:cTn id="2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التحديات وكيفية التغلب عليها</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18" name="TextBox 17">
            <a:extLst>
              <a:ext uri="{FF2B5EF4-FFF2-40B4-BE49-F238E27FC236}">
                <a16:creationId xmlns:a16="http://schemas.microsoft.com/office/drawing/2014/main" id="{EA5AF979-A648-3C23-3A43-C889609E9D7D}"/>
              </a:ext>
            </a:extLst>
          </p:cNvPr>
          <p:cNvSpPr txBox="1"/>
          <p:nvPr/>
        </p:nvSpPr>
        <p:spPr>
          <a:xfrm>
            <a:off x="3507253" y="3233288"/>
            <a:ext cx="8081682" cy="600164"/>
          </a:xfrm>
          <a:prstGeom prst="rect">
            <a:avLst/>
          </a:prstGeom>
          <a:noFill/>
        </p:spPr>
        <p:txBody>
          <a:bodyPr wrap="square">
            <a:spAutoFit/>
          </a:bodyPr>
          <a:lstStyle/>
          <a:p>
            <a:pPr marL="342900" indent="-342900" algn="just" rtl="1">
              <a:lnSpc>
                <a:spcPct val="150000"/>
              </a:lnSpc>
              <a:spcAft>
                <a:spcPts val="800"/>
              </a:spcAft>
              <a:buSzPct val="150000"/>
              <a:buBlip>
                <a:blip r:embed="rId2"/>
              </a:buBlip>
            </a:pPr>
            <a:r>
              <a:rPr lang="en-US" sz="2400" dirty="0">
                <a:solidFill>
                  <a:srgbClr val="168489"/>
                </a:solidFill>
                <a:latin typeface="Calibri" panose="020F0502020204030204" pitchFamily="34" charset="0"/>
                <a:ea typeface="Calibri" panose="020F0502020204030204" pitchFamily="34" charset="0"/>
                <a:cs typeface="Adobe Arabic" panose="02040503050201020203" pitchFamily="18" charset="-78"/>
              </a:rPr>
              <a:t>-1 </a:t>
            </a:r>
            <a:r>
              <a:rPr lang="ar-SA" sz="2400" dirty="0">
                <a:solidFill>
                  <a:srgbClr val="168489"/>
                </a:solidFill>
                <a:latin typeface="Calibri" panose="020F0502020204030204" pitchFamily="34" charset="0"/>
                <a:ea typeface="Calibri" panose="020F0502020204030204" pitchFamily="34" charset="0"/>
                <a:cs typeface="Adobe Arabic" panose="02040503050201020203" pitchFamily="18" charset="-78"/>
              </a:rPr>
              <a:t>التحدي: تقييم احتياجات الفريق بدقة قد يكون صعباً في بيئات معقدة</a:t>
            </a:r>
            <a:r>
              <a:rPr lang="en-US" sz="2400" dirty="0">
                <a:solidFill>
                  <a:srgbClr val="168489"/>
                </a:solidFill>
                <a:latin typeface="Calibri" panose="020F0502020204030204" pitchFamily="34" charset="0"/>
                <a:ea typeface="Calibri" panose="020F0502020204030204" pitchFamily="34" charset="0"/>
                <a:cs typeface="Adobe Arabic" panose="02040503050201020203" pitchFamily="18" charset="-78"/>
              </a:rPr>
              <a:t>.</a:t>
            </a:r>
          </a:p>
        </p:txBody>
      </p:sp>
      <p:sp>
        <p:nvSpPr>
          <p:cNvPr id="19" name="TextBox 18">
            <a:extLst>
              <a:ext uri="{FF2B5EF4-FFF2-40B4-BE49-F238E27FC236}">
                <a16:creationId xmlns:a16="http://schemas.microsoft.com/office/drawing/2014/main" id="{59D74A05-1834-96B8-A0F4-C16DE6E2F02F}"/>
              </a:ext>
            </a:extLst>
          </p:cNvPr>
          <p:cNvSpPr txBox="1"/>
          <p:nvPr/>
        </p:nvSpPr>
        <p:spPr>
          <a:xfrm>
            <a:off x="3507253" y="4332981"/>
            <a:ext cx="8081682" cy="600164"/>
          </a:xfrm>
          <a:prstGeom prst="rect">
            <a:avLst/>
          </a:prstGeom>
          <a:noFill/>
        </p:spPr>
        <p:txBody>
          <a:bodyPr wrap="square">
            <a:spAutoFit/>
          </a:bodyPr>
          <a:lstStyle/>
          <a:p>
            <a:pPr marL="342900" indent="-342900" algn="just" rtl="1">
              <a:lnSpc>
                <a:spcPct val="150000"/>
              </a:lnSpc>
              <a:spcAft>
                <a:spcPts val="800"/>
              </a:spcAft>
              <a:buSzPct val="150000"/>
              <a:buBlip>
                <a:blip r:embed="rId2"/>
              </a:buBlip>
            </a:pP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 </a:t>
            </a: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الحل: استخدام أدوات إدارية مثل تحليل</a:t>
            </a: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 SWOT </a:t>
            </a: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أو جلسات تغذية راجعة منتظمة</a:t>
            </a: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a:t>
            </a:r>
          </a:p>
        </p:txBody>
      </p:sp>
      <p:pic>
        <p:nvPicPr>
          <p:cNvPr id="21" name="Picture 20">
            <a:extLst>
              <a:ext uri="{FF2B5EF4-FFF2-40B4-BE49-F238E27FC236}">
                <a16:creationId xmlns:a16="http://schemas.microsoft.com/office/drawing/2014/main" id="{1F80330C-5260-DAF1-EAC6-0FE68ECDE3DF}"/>
              </a:ext>
            </a:extLst>
          </p:cNvPr>
          <p:cNvPicPr>
            <a:picLocks noChangeAspect="1"/>
          </p:cNvPicPr>
          <p:nvPr/>
        </p:nvPicPr>
        <p:blipFill>
          <a:blip r:embed="rId3"/>
          <a:stretch>
            <a:fillRect/>
          </a:stretch>
        </p:blipFill>
        <p:spPr>
          <a:xfrm>
            <a:off x="988811" y="2323921"/>
            <a:ext cx="3382867" cy="3126482"/>
          </a:xfrm>
          <a:prstGeom prst="rect">
            <a:avLst/>
          </a:prstGeom>
        </p:spPr>
      </p:pic>
    </p:spTree>
    <p:extLst>
      <p:ext uri="{BB962C8B-B14F-4D97-AF65-F5344CB8AC3E}">
        <p14:creationId xmlns:p14="http://schemas.microsoft.com/office/powerpoint/2010/main" val="1933976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anim calcmode="lin" valueType="num">
                                      <p:cBhvr>
                                        <p:cTn id="8" dur="1000" fill="hold"/>
                                        <p:tgtEl>
                                          <p:spTgt spid="18"/>
                                        </p:tgtEl>
                                        <p:attrNameLst>
                                          <p:attrName>ppt_x</p:attrName>
                                        </p:attrNameLst>
                                      </p:cBhvr>
                                      <p:tavLst>
                                        <p:tav tm="0">
                                          <p:val>
                                            <p:strVal val="#ppt_x"/>
                                          </p:val>
                                        </p:tav>
                                        <p:tav tm="100000">
                                          <p:val>
                                            <p:strVal val="#ppt_x"/>
                                          </p:val>
                                        </p:tav>
                                      </p:tavLst>
                                    </p:anim>
                                    <p:anim calcmode="lin" valueType="num">
                                      <p:cBhvr>
                                        <p:cTn id="9"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9"/>
                                        </p:tgtEl>
                                        <p:attrNameLst>
                                          <p:attrName>style.visibility</p:attrName>
                                        </p:attrNameLst>
                                      </p:cBhvr>
                                      <p:to>
                                        <p:strVal val="visible"/>
                                      </p:to>
                                    </p:set>
                                    <p:animEffect transition="in" filter="fade">
                                      <p:cBhvr>
                                        <p:cTn id="14" dur="1000"/>
                                        <p:tgtEl>
                                          <p:spTgt spid="19"/>
                                        </p:tgtEl>
                                      </p:cBhvr>
                                    </p:animEffect>
                                    <p:anim calcmode="lin" valueType="num">
                                      <p:cBhvr>
                                        <p:cTn id="15" dur="1000" fill="hold"/>
                                        <p:tgtEl>
                                          <p:spTgt spid="19"/>
                                        </p:tgtEl>
                                        <p:attrNameLst>
                                          <p:attrName>ppt_x</p:attrName>
                                        </p:attrNameLst>
                                      </p:cBhvr>
                                      <p:tavLst>
                                        <p:tav tm="0">
                                          <p:val>
                                            <p:strVal val="#ppt_x"/>
                                          </p:val>
                                        </p:tav>
                                        <p:tav tm="100000">
                                          <p:val>
                                            <p:strVal val="#ppt_x"/>
                                          </p:val>
                                        </p:tav>
                                      </p:tavLst>
                                    </p:anim>
                                    <p:anim calcmode="lin" valueType="num">
                                      <p:cBhvr>
                                        <p:cTn id="16" dur="1000" fill="hold"/>
                                        <p:tgtEl>
                                          <p:spTgt spid="19"/>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fade">
                                      <p:cBhvr>
                                        <p:cTn id="19" dur="1000"/>
                                        <p:tgtEl>
                                          <p:spTgt spid="21"/>
                                        </p:tgtEl>
                                      </p:cBhvr>
                                    </p:animEffect>
                                    <p:anim calcmode="lin" valueType="num">
                                      <p:cBhvr>
                                        <p:cTn id="20" dur="1000" fill="hold"/>
                                        <p:tgtEl>
                                          <p:spTgt spid="21"/>
                                        </p:tgtEl>
                                        <p:attrNameLst>
                                          <p:attrName>ppt_x</p:attrName>
                                        </p:attrNameLst>
                                      </p:cBhvr>
                                      <p:tavLst>
                                        <p:tav tm="0">
                                          <p:val>
                                            <p:strVal val="#ppt_x"/>
                                          </p:val>
                                        </p:tav>
                                        <p:tav tm="100000">
                                          <p:val>
                                            <p:strVal val="#ppt_x"/>
                                          </p:val>
                                        </p:tav>
                                      </p:tavLst>
                                    </p:anim>
                                    <p:anim calcmode="lin" valueType="num">
                                      <p:cBhvr>
                                        <p:cTn id="21"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التحديات وكيفية التغلب عليها</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18" name="TextBox 17">
            <a:extLst>
              <a:ext uri="{FF2B5EF4-FFF2-40B4-BE49-F238E27FC236}">
                <a16:creationId xmlns:a16="http://schemas.microsoft.com/office/drawing/2014/main" id="{EA5AF979-A648-3C23-3A43-C889609E9D7D}"/>
              </a:ext>
            </a:extLst>
          </p:cNvPr>
          <p:cNvSpPr txBox="1"/>
          <p:nvPr/>
        </p:nvSpPr>
        <p:spPr>
          <a:xfrm>
            <a:off x="3507253" y="3233288"/>
            <a:ext cx="8081682" cy="600164"/>
          </a:xfrm>
          <a:prstGeom prst="rect">
            <a:avLst/>
          </a:prstGeom>
          <a:noFill/>
        </p:spPr>
        <p:txBody>
          <a:bodyPr wrap="square">
            <a:spAutoFit/>
          </a:bodyPr>
          <a:lstStyle/>
          <a:p>
            <a:pPr marL="342900" indent="-342900" algn="just" rtl="1">
              <a:lnSpc>
                <a:spcPct val="150000"/>
              </a:lnSpc>
              <a:spcAft>
                <a:spcPts val="800"/>
              </a:spcAft>
              <a:buSzPct val="150000"/>
              <a:buBlip>
                <a:blip r:embed="rId3"/>
              </a:buBlip>
            </a:pPr>
            <a:r>
              <a:rPr lang="en-US" sz="2400" dirty="0">
                <a:solidFill>
                  <a:srgbClr val="168489"/>
                </a:solidFill>
                <a:latin typeface="Calibri" panose="020F0502020204030204" pitchFamily="34" charset="0"/>
                <a:ea typeface="Calibri" panose="020F0502020204030204" pitchFamily="34" charset="0"/>
                <a:cs typeface="Adobe Arabic" panose="02040503050201020203" pitchFamily="18" charset="-78"/>
              </a:rPr>
              <a:t>- 2</a:t>
            </a:r>
            <a:r>
              <a:rPr lang="ar-SA" sz="2400" dirty="0">
                <a:solidFill>
                  <a:srgbClr val="168489"/>
                </a:solidFill>
                <a:latin typeface="Calibri" panose="020F0502020204030204" pitchFamily="34" charset="0"/>
                <a:ea typeface="Calibri" panose="020F0502020204030204" pitchFamily="34" charset="0"/>
                <a:cs typeface="Adobe Arabic" panose="02040503050201020203" pitchFamily="18" charset="-78"/>
              </a:rPr>
              <a:t>التحدي: الانتقال بين الأساليب قد يربك الفريق</a:t>
            </a:r>
            <a:r>
              <a:rPr lang="en-US" sz="2400" dirty="0">
                <a:solidFill>
                  <a:srgbClr val="168489"/>
                </a:solidFill>
                <a:latin typeface="Calibri" panose="020F0502020204030204" pitchFamily="34" charset="0"/>
                <a:ea typeface="Calibri" panose="020F0502020204030204" pitchFamily="34" charset="0"/>
                <a:cs typeface="Adobe Arabic" panose="02040503050201020203" pitchFamily="18" charset="-78"/>
              </a:rPr>
              <a:t>.</a:t>
            </a:r>
          </a:p>
        </p:txBody>
      </p:sp>
      <p:sp>
        <p:nvSpPr>
          <p:cNvPr id="19" name="TextBox 18">
            <a:extLst>
              <a:ext uri="{FF2B5EF4-FFF2-40B4-BE49-F238E27FC236}">
                <a16:creationId xmlns:a16="http://schemas.microsoft.com/office/drawing/2014/main" id="{59D74A05-1834-96B8-A0F4-C16DE6E2F02F}"/>
              </a:ext>
            </a:extLst>
          </p:cNvPr>
          <p:cNvSpPr txBox="1"/>
          <p:nvPr/>
        </p:nvSpPr>
        <p:spPr>
          <a:xfrm>
            <a:off x="3507253" y="4332981"/>
            <a:ext cx="8081682" cy="600164"/>
          </a:xfrm>
          <a:prstGeom prst="rect">
            <a:avLst/>
          </a:prstGeom>
          <a:noFill/>
        </p:spPr>
        <p:txBody>
          <a:bodyPr wrap="square">
            <a:spAutoFit/>
          </a:bodyPr>
          <a:lstStyle/>
          <a:p>
            <a:pPr marL="342900" indent="-342900" algn="just" rtl="1">
              <a:lnSpc>
                <a:spcPct val="150000"/>
              </a:lnSpc>
              <a:spcAft>
                <a:spcPts val="800"/>
              </a:spcAft>
              <a:buSzPct val="150000"/>
              <a:buBlip>
                <a:blip r:embed="rId3"/>
              </a:buBlip>
            </a:pP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 </a:t>
            </a: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الحل: التواصل الواضح لشرح سبب التغيير، مع التدريب المستمر للقائد</a:t>
            </a: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a:t>
            </a:r>
          </a:p>
        </p:txBody>
      </p:sp>
      <p:pic>
        <p:nvPicPr>
          <p:cNvPr id="14" name="Picture 13">
            <a:extLst>
              <a:ext uri="{FF2B5EF4-FFF2-40B4-BE49-F238E27FC236}">
                <a16:creationId xmlns:a16="http://schemas.microsoft.com/office/drawing/2014/main" id="{11A2F768-4E16-1E69-F3B3-EA07B7D00244}"/>
              </a:ext>
            </a:extLst>
          </p:cNvPr>
          <p:cNvPicPr>
            <a:picLocks noChangeAspect="1"/>
          </p:cNvPicPr>
          <p:nvPr/>
        </p:nvPicPr>
        <p:blipFill>
          <a:blip r:embed="rId4"/>
          <a:stretch>
            <a:fillRect/>
          </a:stretch>
        </p:blipFill>
        <p:spPr>
          <a:xfrm>
            <a:off x="988811" y="2323921"/>
            <a:ext cx="3382867" cy="3126482"/>
          </a:xfrm>
          <a:prstGeom prst="rect">
            <a:avLst/>
          </a:prstGeom>
        </p:spPr>
      </p:pic>
    </p:spTree>
    <p:extLst>
      <p:ext uri="{BB962C8B-B14F-4D97-AF65-F5344CB8AC3E}">
        <p14:creationId xmlns:p14="http://schemas.microsoft.com/office/powerpoint/2010/main" val="23954326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anim calcmode="lin" valueType="num">
                                      <p:cBhvr>
                                        <p:cTn id="8" dur="1000" fill="hold"/>
                                        <p:tgtEl>
                                          <p:spTgt spid="18"/>
                                        </p:tgtEl>
                                        <p:attrNameLst>
                                          <p:attrName>ppt_x</p:attrName>
                                        </p:attrNameLst>
                                      </p:cBhvr>
                                      <p:tavLst>
                                        <p:tav tm="0">
                                          <p:val>
                                            <p:strVal val="#ppt_x"/>
                                          </p:val>
                                        </p:tav>
                                        <p:tav tm="100000">
                                          <p:val>
                                            <p:strVal val="#ppt_x"/>
                                          </p:val>
                                        </p:tav>
                                      </p:tavLst>
                                    </p:anim>
                                    <p:anim calcmode="lin" valueType="num">
                                      <p:cBhvr>
                                        <p:cTn id="9"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9"/>
                                        </p:tgtEl>
                                        <p:attrNameLst>
                                          <p:attrName>style.visibility</p:attrName>
                                        </p:attrNameLst>
                                      </p:cBhvr>
                                      <p:to>
                                        <p:strVal val="visible"/>
                                      </p:to>
                                    </p:set>
                                    <p:animEffect transition="in" filter="fade">
                                      <p:cBhvr>
                                        <p:cTn id="14" dur="1000"/>
                                        <p:tgtEl>
                                          <p:spTgt spid="19"/>
                                        </p:tgtEl>
                                      </p:cBhvr>
                                    </p:animEffect>
                                    <p:anim calcmode="lin" valueType="num">
                                      <p:cBhvr>
                                        <p:cTn id="15" dur="1000" fill="hold"/>
                                        <p:tgtEl>
                                          <p:spTgt spid="19"/>
                                        </p:tgtEl>
                                        <p:attrNameLst>
                                          <p:attrName>ppt_x</p:attrName>
                                        </p:attrNameLst>
                                      </p:cBhvr>
                                      <p:tavLst>
                                        <p:tav tm="0">
                                          <p:val>
                                            <p:strVal val="#ppt_x"/>
                                          </p:val>
                                        </p:tav>
                                        <p:tav tm="100000">
                                          <p:val>
                                            <p:strVal val="#ppt_x"/>
                                          </p:val>
                                        </p:tav>
                                      </p:tavLst>
                                    </p:anim>
                                    <p:anim calcmode="lin" valueType="num">
                                      <p:cBhvr>
                                        <p:cTn id="16"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التحديات وكيفية التغلب عليها</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18" name="TextBox 17">
            <a:extLst>
              <a:ext uri="{FF2B5EF4-FFF2-40B4-BE49-F238E27FC236}">
                <a16:creationId xmlns:a16="http://schemas.microsoft.com/office/drawing/2014/main" id="{EA5AF979-A648-3C23-3A43-C889609E9D7D}"/>
              </a:ext>
            </a:extLst>
          </p:cNvPr>
          <p:cNvSpPr txBox="1"/>
          <p:nvPr/>
        </p:nvSpPr>
        <p:spPr>
          <a:xfrm>
            <a:off x="3507253" y="3233288"/>
            <a:ext cx="8081682" cy="600164"/>
          </a:xfrm>
          <a:prstGeom prst="rect">
            <a:avLst/>
          </a:prstGeom>
          <a:noFill/>
        </p:spPr>
        <p:txBody>
          <a:bodyPr wrap="square">
            <a:spAutoFit/>
          </a:bodyPr>
          <a:lstStyle/>
          <a:p>
            <a:pPr marL="342900" indent="-342900" algn="just" rtl="1">
              <a:lnSpc>
                <a:spcPct val="150000"/>
              </a:lnSpc>
              <a:spcAft>
                <a:spcPts val="800"/>
              </a:spcAft>
              <a:buSzPct val="150000"/>
              <a:buBlip>
                <a:blip r:embed="rId2"/>
              </a:buBlip>
            </a:pPr>
            <a:r>
              <a:rPr lang="en-US" sz="2400" dirty="0">
                <a:solidFill>
                  <a:srgbClr val="168489"/>
                </a:solidFill>
                <a:latin typeface="Calibri" panose="020F0502020204030204" pitchFamily="34" charset="0"/>
                <a:ea typeface="Calibri" panose="020F0502020204030204" pitchFamily="34" charset="0"/>
                <a:cs typeface="Adobe Arabic" panose="02040503050201020203" pitchFamily="18" charset="-78"/>
              </a:rPr>
              <a:t>- 3</a:t>
            </a:r>
            <a:r>
              <a:rPr lang="ar-SA" sz="2400" dirty="0">
                <a:solidFill>
                  <a:srgbClr val="168489"/>
                </a:solidFill>
                <a:latin typeface="Calibri" panose="020F0502020204030204" pitchFamily="34" charset="0"/>
                <a:ea typeface="Calibri" panose="020F0502020204030204" pitchFamily="34" charset="0"/>
                <a:cs typeface="Adobe Arabic" panose="02040503050201020203" pitchFamily="18" charset="-78"/>
              </a:rPr>
              <a:t>التحدي: ضغط الوقت قد يحد من قدرة القائد على التكيّف</a:t>
            </a:r>
            <a:r>
              <a:rPr lang="en-US" sz="2400" dirty="0">
                <a:solidFill>
                  <a:srgbClr val="168489"/>
                </a:solidFill>
                <a:latin typeface="Calibri" panose="020F0502020204030204" pitchFamily="34" charset="0"/>
                <a:ea typeface="Calibri" panose="020F0502020204030204" pitchFamily="34" charset="0"/>
                <a:cs typeface="Adobe Arabic" panose="02040503050201020203" pitchFamily="18" charset="-78"/>
              </a:rPr>
              <a:t>.</a:t>
            </a:r>
          </a:p>
        </p:txBody>
      </p:sp>
      <p:sp>
        <p:nvSpPr>
          <p:cNvPr id="19" name="TextBox 18">
            <a:extLst>
              <a:ext uri="{FF2B5EF4-FFF2-40B4-BE49-F238E27FC236}">
                <a16:creationId xmlns:a16="http://schemas.microsoft.com/office/drawing/2014/main" id="{59D74A05-1834-96B8-A0F4-C16DE6E2F02F}"/>
              </a:ext>
            </a:extLst>
          </p:cNvPr>
          <p:cNvSpPr txBox="1"/>
          <p:nvPr/>
        </p:nvSpPr>
        <p:spPr>
          <a:xfrm>
            <a:off x="3507253" y="4332981"/>
            <a:ext cx="8081682" cy="600164"/>
          </a:xfrm>
          <a:prstGeom prst="rect">
            <a:avLst/>
          </a:prstGeom>
          <a:noFill/>
        </p:spPr>
        <p:txBody>
          <a:bodyPr wrap="square">
            <a:spAutoFit/>
          </a:bodyPr>
          <a:lstStyle/>
          <a:p>
            <a:pPr marL="342900" lvl="0" indent="-342900" algn="just" rtl="1">
              <a:lnSpc>
                <a:spcPct val="150000"/>
              </a:lnSpc>
              <a:spcAft>
                <a:spcPts val="800"/>
              </a:spcAft>
              <a:buSzPct val="150000"/>
              <a:buBlip>
                <a:blip r:embed="rId2"/>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الحل: تفويض بعض المهام الروتينية للتركيز على القيادة الاستراتيجية</a:t>
            </a: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a:t>
            </a:r>
          </a:p>
        </p:txBody>
      </p:sp>
      <p:pic>
        <p:nvPicPr>
          <p:cNvPr id="14" name="Picture 13">
            <a:extLst>
              <a:ext uri="{FF2B5EF4-FFF2-40B4-BE49-F238E27FC236}">
                <a16:creationId xmlns:a16="http://schemas.microsoft.com/office/drawing/2014/main" id="{D15C153C-3CBF-7433-4C42-F4DDBA95D1B6}"/>
              </a:ext>
            </a:extLst>
          </p:cNvPr>
          <p:cNvPicPr>
            <a:picLocks noChangeAspect="1"/>
          </p:cNvPicPr>
          <p:nvPr/>
        </p:nvPicPr>
        <p:blipFill>
          <a:blip r:embed="rId3"/>
          <a:stretch>
            <a:fillRect/>
          </a:stretch>
        </p:blipFill>
        <p:spPr>
          <a:xfrm>
            <a:off x="988811" y="2323921"/>
            <a:ext cx="3382867" cy="3126482"/>
          </a:xfrm>
          <a:prstGeom prst="rect">
            <a:avLst/>
          </a:prstGeom>
        </p:spPr>
      </p:pic>
    </p:spTree>
    <p:extLst>
      <p:ext uri="{BB962C8B-B14F-4D97-AF65-F5344CB8AC3E}">
        <p14:creationId xmlns:p14="http://schemas.microsoft.com/office/powerpoint/2010/main" val="33876665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anim calcmode="lin" valueType="num">
                                      <p:cBhvr>
                                        <p:cTn id="8" dur="1000" fill="hold"/>
                                        <p:tgtEl>
                                          <p:spTgt spid="18"/>
                                        </p:tgtEl>
                                        <p:attrNameLst>
                                          <p:attrName>ppt_x</p:attrName>
                                        </p:attrNameLst>
                                      </p:cBhvr>
                                      <p:tavLst>
                                        <p:tav tm="0">
                                          <p:val>
                                            <p:strVal val="#ppt_x"/>
                                          </p:val>
                                        </p:tav>
                                        <p:tav tm="100000">
                                          <p:val>
                                            <p:strVal val="#ppt_x"/>
                                          </p:val>
                                        </p:tav>
                                      </p:tavLst>
                                    </p:anim>
                                    <p:anim calcmode="lin" valueType="num">
                                      <p:cBhvr>
                                        <p:cTn id="9"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9"/>
                                        </p:tgtEl>
                                        <p:attrNameLst>
                                          <p:attrName>style.visibility</p:attrName>
                                        </p:attrNameLst>
                                      </p:cBhvr>
                                      <p:to>
                                        <p:strVal val="visible"/>
                                      </p:to>
                                    </p:set>
                                    <p:animEffect transition="in" filter="fade">
                                      <p:cBhvr>
                                        <p:cTn id="14" dur="1000"/>
                                        <p:tgtEl>
                                          <p:spTgt spid="19"/>
                                        </p:tgtEl>
                                      </p:cBhvr>
                                    </p:animEffect>
                                    <p:anim calcmode="lin" valueType="num">
                                      <p:cBhvr>
                                        <p:cTn id="15" dur="1000" fill="hold"/>
                                        <p:tgtEl>
                                          <p:spTgt spid="19"/>
                                        </p:tgtEl>
                                        <p:attrNameLst>
                                          <p:attrName>ppt_x</p:attrName>
                                        </p:attrNameLst>
                                      </p:cBhvr>
                                      <p:tavLst>
                                        <p:tav tm="0">
                                          <p:val>
                                            <p:strVal val="#ppt_x"/>
                                          </p:val>
                                        </p:tav>
                                        <p:tav tm="100000">
                                          <p:val>
                                            <p:strVal val="#ppt_x"/>
                                          </p:val>
                                        </p:tav>
                                      </p:tavLst>
                                    </p:anim>
                                    <p:anim calcmode="lin" valueType="num">
                                      <p:cBhvr>
                                        <p:cTn id="16"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دور القائد في بناء ثقافة الأداء العالي</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14" name="Group 13">
            <a:extLst>
              <a:ext uri="{FF2B5EF4-FFF2-40B4-BE49-F238E27FC236}">
                <a16:creationId xmlns:a16="http://schemas.microsoft.com/office/drawing/2014/main" id="{7E31A510-DCD2-D9F3-7CB0-93D0E46D1DE6}"/>
              </a:ext>
            </a:extLst>
          </p:cNvPr>
          <p:cNvGrpSpPr/>
          <p:nvPr/>
        </p:nvGrpSpPr>
        <p:grpSpPr>
          <a:xfrm>
            <a:off x="7650336" y="3165156"/>
            <a:ext cx="2004950" cy="1954152"/>
            <a:chOff x="7624512" y="524418"/>
            <a:chExt cx="2004950" cy="1954152"/>
          </a:xfrm>
        </p:grpSpPr>
        <p:grpSp>
          <p:nvGrpSpPr>
            <p:cNvPr id="15" name="Group 14">
              <a:extLst>
                <a:ext uri="{FF2B5EF4-FFF2-40B4-BE49-F238E27FC236}">
                  <a16:creationId xmlns:a16="http://schemas.microsoft.com/office/drawing/2014/main" id="{C4DF25F5-3A8A-5FD3-DFA1-E99112CBAE3E}"/>
                </a:ext>
              </a:extLst>
            </p:cNvPr>
            <p:cNvGrpSpPr/>
            <p:nvPr/>
          </p:nvGrpSpPr>
          <p:grpSpPr>
            <a:xfrm>
              <a:off x="7624512" y="524418"/>
              <a:ext cx="2004950" cy="1954152"/>
              <a:chOff x="8177965" y="2111185"/>
              <a:chExt cx="2004950" cy="1954152"/>
            </a:xfrm>
          </p:grpSpPr>
          <p:sp>
            <p:nvSpPr>
              <p:cNvPr id="17" name="Rounded Rectangle 15">
                <a:extLst>
                  <a:ext uri="{FF2B5EF4-FFF2-40B4-BE49-F238E27FC236}">
                    <a16:creationId xmlns:a16="http://schemas.microsoft.com/office/drawing/2014/main" id="{D1012083-BB7F-0442-D8C3-8D431112F80F}"/>
                  </a:ext>
                </a:extLst>
              </p:cNvPr>
              <p:cNvSpPr/>
              <p:nvPr/>
            </p:nvSpPr>
            <p:spPr>
              <a:xfrm>
                <a:off x="8345044" y="2111185"/>
                <a:ext cx="1670791" cy="1118220"/>
              </a:xfrm>
              <a:prstGeom prst="roundRect">
                <a:avLst>
                  <a:gd name="adj" fmla="val 8069"/>
                </a:avLst>
              </a:prstGeom>
              <a:solidFill>
                <a:srgbClr val="6CB4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a:p>
            </p:txBody>
          </p:sp>
          <p:sp>
            <p:nvSpPr>
              <p:cNvPr id="20" name="Rounded Rectangle 5">
                <a:extLst>
                  <a:ext uri="{FF2B5EF4-FFF2-40B4-BE49-F238E27FC236}">
                    <a16:creationId xmlns:a16="http://schemas.microsoft.com/office/drawing/2014/main" id="{E8116DBF-415C-9F4E-B65E-28133B9FAF42}"/>
                  </a:ext>
                </a:extLst>
              </p:cNvPr>
              <p:cNvSpPr/>
              <p:nvPr/>
            </p:nvSpPr>
            <p:spPr>
              <a:xfrm>
                <a:off x="8177965" y="2517337"/>
                <a:ext cx="2004950" cy="1548000"/>
              </a:xfrm>
              <a:custGeom>
                <a:avLst/>
                <a:gdLst/>
                <a:ahLst/>
                <a:cxnLst/>
                <a:rect l="l" t="t" r="r" b="b"/>
                <a:pathLst>
                  <a:path w="1728192" h="1648171">
                    <a:moveTo>
                      <a:pt x="85738" y="0"/>
                    </a:moveTo>
                    <a:lnTo>
                      <a:pt x="432048" y="0"/>
                    </a:lnTo>
                    <a:cubicBezTo>
                      <a:pt x="432048" y="238614"/>
                      <a:pt x="625482" y="432048"/>
                      <a:pt x="864096" y="432048"/>
                    </a:cubicBezTo>
                    <a:cubicBezTo>
                      <a:pt x="1102710" y="432048"/>
                      <a:pt x="1296144" y="238614"/>
                      <a:pt x="1296144" y="0"/>
                    </a:cubicBezTo>
                    <a:lnTo>
                      <a:pt x="1642454" y="0"/>
                    </a:lnTo>
                    <a:cubicBezTo>
                      <a:pt x="1689806" y="0"/>
                      <a:pt x="1728192" y="38386"/>
                      <a:pt x="1728192" y="85738"/>
                    </a:cubicBezTo>
                    <a:lnTo>
                      <a:pt x="1728192" y="1562433"/>
                    </a:lnTo>
                    <a:cubicBezTo>
                      <a:pt x="1728192" y="1609785"/>
                      <a:pt x="1689806" y="1648171"/>
                      <a:pt x="1642454" y="1648171"/>
                    </a:cubicBezTo>
                    <a:lnTo>
                      <a:pt x="85738" y="1648171"/>
                    </a:lnTo>
                    <a:cubicBezTo>
                      <a:pt x="38386" y="1648171"/>
                      <a:pt x="0" y="1609785"/>
                      <a:pt x="0" y="1562433"/>
                    </a:cubicBezTo>
                    <a:lnTo>
                      <a:pt x="0" y="85738"/>
                    </a:lnTo>
                    <a:cubicBezTo>
                      <a:pt x="0" y="38386"/>
                      <a:pt x="38386" y="0"/>
                      <a:pt x="85738" y="0"/>
                    </a:cubicBezTo>
                    <a:close/>
                  </a:path>
                </a:pathLst>
              </a:custGeom>
              <a:solidFill>
                <a:schemeClr val="bg1"/>
              </a:solidFill>
              <a:ln>
                <a:noFill/>
              </a:ln>
              <a:effectLst>
                <a:outerShdw blurRad="635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a:p>
            </p:txBody>
          </p:sp>
          <p:sp>
            <p:nvSpPr>
              <p:cNvPr id="21" name="TextBox 20">
                <a:extLst>
                  <a:ext uri="{FF2B5EF4-FFF2-40B4-BE49-F238E27FC236}">
                    <a16:creationId xmlns:a16="http://schemas.microsoft.com/office/drawing/2014/main" id="{2EA0AD26-400E-E5AC-4E91-D28AEA696C41}"/>
                  </a:ext>
                </a:extLst>
              </p:cNvPr>
              <p:cNvSpPr txBox="1"/>
              <p:nvPr/>
            </p:nvSpPr>
            <p:spPr>
              <a:xfrm>
                <a:off x="8740641" y="2213965"/>
                <a:ext cx="872453" cy="553998"/>
              </a:xfrm>
              <a:prstGeom prst="rect">
                <a:avLst/>
              </a:prstGeom>
              <a:noFill/>
            </p:spPr>
            <p:txBody>
              <a:bodyPr wrap="square" lIns="72000" tIns="0" rIns="72000" bIns="0" rtlCol="0">
                <a:spAutoFit/>
              </a:bodyPr>
              <a:lstStyle/>
              <a:p>
                <a:pPr algn="ctr"/>
                <a:r>
                  <a:rPr lang="en-US" altLang="ko-KR" sz="3600" b="1" dirty="0">
                    <a:solidFill>
                      <a:schemeClr val="bg1"/>
                    </a:solidFill>
                  </a:rPr>
                  <a:t>01</a:t>
                </a:r>
                <a:endParaRPr lang="ko-KR" altLang="en-US" sz="3600" b="1" dirty="0">
                  <a:solidFill>
                    <a:schemeClr val="bg1"/>
                  </a:solidFill>
                </a:endParaRPr>
              </a:p>
            </p:txBody>
          </p:sp>
        </p:grpSp>
        <p:sp>
          <p:nvSpPr>
            <p:cNvPr id="16" name="TextBox 15">
              <a:extLst>
                <a:ext uri="{FF2B5EF4-FFF2-40B4-BE49-F238E27FC236}">
                  <a16:creationId xmlns:a16="http://schemas.microsoft.com/office/drawing/2014/main" id="{F883DCAD-4630-96DD-8262-7CEB888A97E3}"/>
                </a:ext>
              </a:extLst>
            </p:cNvPr>
            <p:cNvSpPr txBox="1"/>
            <p:nvPr/>
          </p:nvSpPr>
          <p:spPr>
            <a:xfrm flipH="1">
              <a:off x="7958671" y="1597130"/>
              <a:ext cx="1471037" cy="719043"/>
            </a:xfrm>
            <a:prstGeom prst="rect">
              <a:avLst/>
            </a:prstGeom>
            <a:noFill/>
          </p:spPr>
          <p:txBody>
            <a:bodyPr wrap="square">
              <a:spAutoFit/>
            </a:bodyPr>
            <a:lstStyle/>
            <a:p>
              <a:pPr algn="ctr">
                <a:lnSpc>
                  <a:spcPct val="115000"/>
                </a:lnSpc>
                <a:spcAft>
                  <a:spcPts val="800"/>
                </a:spcAft>
              </a:pPr>
              <a:r>
                <a:rPr lang="ar-EG" b="1" dirty="0">
                  <a:latin typeface="Times New Roman" panose="02020603050405020304" pitchFamily="18" charset="0"/>
                  <a:ea typeface="Calibri" panose="020F0502020204030204" pitchFamily="34" charset="0"/>
                  <a:cs typeface="Adobe Arabic" panose="02040503050201020203" pitchFamily="18" charset="-78"/>
                </a:rPr>
                <a:t>وضع رؤية واضحة وملهمة</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22" name="Group 21">
            <a:extLst>
              <a:ext uri="{FF2B5EF4-FFF2-40B4-BE49-F238E27FC236}">
                <a16:creationId xmlns:a16="http://schemas.microsoft.com/office/drawing/2014/main" id="{C7279389-5A03-5D80-D7B7-D90731A8CA2F}"/>
              </a:ext>
            </a:extLst>
          </p:cNvPr>
          <p:cNvGrpSpPr/>
          <p:nvPr/>
        </p:nvGrpSpPr>
        <p:grpSpPr>
          <a:xfrm>
            <a:off x="5007789" y="3165156"/>
            <a:ext cx="2004950" cy="1954152"/>
            <a:chOff x="4981965" y="524418"/>
            <a:chExt cx="2004950" cy="1954152"/>
          </a:xfrm>
        </p:grpSpPr>
        <p:grpSp>
          <p:nvGrpSpPr>
            <p:cNvPr id="23" name="Group 22">
              <a:extLst>
                <a:ext uri="{FF2B5EF4-FFF2-40B4-BE49-F238E27FC236}">
                  <a16:creationId xmlns:a16="http://schemas.microsoft.com/office/drawing/2014/main" id="{2816B780-E951-7B59-DA79-0C2B885B65F9}"/>
                </a:ext>
              </a:extLst>
            </p:cNvPr>
            <p:cNvGrpSpPr/>
            <p:nvPr/>
          </p:nvGrpSpPr>
          <p:grpSpPr>
            <a:xfrm>
              <a:off x="4981965" y="524418"/>
              <a:ext cx="2004950" cy="1954152"/>
              <a:chOff x="5535418" y="2213965"/>
              <a:chExt cx="2004950" cy="1954152"/>
            </a:xfrm>
          </p:grpSpPr>
          <p:sp>
            <p:nvSpPr>
              <p:cNvPr id="25" name="Rounded Rectangle 15">
                <a:extLst>
                  <a:ext uri="{FF2B5EF4-FFF2-40B4-BE49-F238E27FC236}">
                    <a16:creationId xmlns:a16="http://schemas.microsoft.com/office/drawing/2014/main" id="{835E36CE-D3F8-A4A9-B7F3-DC8227742E2B}"/>
                  </a:ext>
                </a:extLst>
              </p:cNvPr>
              <p:cNvSpPr/>
              <p:nvPr/>
            </p:nvSpPr>
            <p:spPr>
              <a:xfrm>
                <a:off x="5702497" y="2213965"/>
                <a:ext cx="1670791" cy="1118220"/>
              </a:xfrm>
              <a:prstGeom prst="roundRect">
                <a:avLst>
                  <a:gd name="adj" fmla="val 8069"/>
                </a:avLst>
              </a:prstGeom>
              <a:solidFill>
                <a:srgbClr val="FFD9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a:p>
            </p:txBody>
          </p:sp>
          <p:sp>
            <p:nvSpPr>
              <p:cNvPr id="26" name="Rounded Rectangle 5">
                <a:extLst>
                  <a:ext uri="{FF2B5EF4-FFF2-40B4-BE49-F238E27FC236}">
                    <a16:creationId xmlns:a16="http://schemas.microsoft.com/office/drawing/2014/main" id="{5E486560-4587-19D7-F12D-008BF7787A47}"/>
                  </a:ext>
                </a:extLst>
              </p:cNvPr>
              <p:cNvSpPr/>
              <p:nvPr/>
            </p:nvSpPr>
            <p:spPr>
              <a:xfrm>
                <a:off x="5535418" y="2620117"/>
                <a:ext cx="2004950" cy="1548000"/>
              </a:xfrm>
              <a:custGeom>
                <a:avLst/>
                <a:gdLst/>
                <a:ahLst/>
                <a:cxnLst/>
                <a:rect l="l" t="t" r="r" b="b"/>
                <a:pathLst>
                  <a:path w="1728192" h="1648171">
                    <a:moveTo>
                      <a:pt x="85738" y="0"/>
                    </a:moveTo>
                    <a:lnTo>
                      <a:pt x="432048" y="0"/>
                    </a:lnTo>
                    <a:cubicBezTo>
                      <a:pt x="432048" y="238614"/>
                      <a:pt x="625482" y="432048"/>
                      <a:pt x="864096" y="432048"/>
                    </a:cubicBezTo>
                    <a:cubicBezTo>
                      <a:pt x="1102710" y="432048"/>
                      <a:pt x="1296144" y="238614"/>
                      <a:pt x="1296144" y="0"/>
                    </a:cubicBezTo>
                    <a:lnTo>
                      <a:pt x="1642454" y="0"/>
                    </a:lnTo>
                    <a:cubicBezTo>
                      <a:pt x="1689806" y="0"/>
                      <a:pt x="1728192" y="38386"/>
                      <a:pt x="1728192" y="85738"/>
                    </a:cubicBezTo>
                    <a:lnTo>
                      <a:pt x="1728192" y="1562433"/>
                    </a:lnTo>
                    <a:cubicBezTo>
                      <a:pt x="1728192" y="1609785"/>
                      <a:pt x="1689806" y="1648171"/>
                      <a:pt x="1642454" y="1648171"/>
                    </a:cubicBezTo>
                    <a:lnTo>
                      <a:pt x="85738" y="1648171"/>
                    </a:lnTo>
                    <a:cubicBezTo>
                      <a:pt x="38386" y="1648171"/>
                      <a:pt x="0" y="1609785"/>
                      <a:pt x="0" y="1562433"/>
                    </a:cubicBezTo>
                    <a:lnTo>
                      <a:pt x="0" y="85738"/>
                    </a:lnTo>
                    <a:cubicBezTo>
                      <a:pt x="0" y="38386"/>
                      <a:pt x="38386" y="0"/>
                      <a:pt x="85738" y="0"/>
                    </a:cubicBezTo>
                    <a:close/>
                  </a:path>
                </a:pathLst>
              </a:custGeom>
              <a:solidFill>
                <a:schemeClr val="bg1"/>
              </a:solidFill>
              <a:ln>
                <a:noFill/>
              </a:ln>
              <a:effectLst>
                <a:outerShdw blurRad="635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a:p>
            </p:txBody>
          </p:sp>
          <p:sp>
            <p:nvSpPr>
              <p:cNvPr id="27" name="TextBox 26">
                <a:extLst>
                  <a:ext uri="{FF2B5EF4-FFF2-40B4-BE49-F238E27FC236}">
                    <a16:creationId xmlns:a16="http://schemas.microsoft.com/office/drawing/2014/main" id="{A32144EF-95FC-0F52-5F84-370F3B3FDE33}"/>
                  </a:ext>
                </a:extLst>
              </p:cNvPr>
              <p:cNvSpPr txBox="1"/>
              <p:nvPr/>
            </p:nvSpPr>
            <p:spPr>
              <a:xfrm>
                <a:off x="6098094" y="2316745"/>
                <a:ext cx="872453" cy="553998"/>
              </a:xfrm>
              <a:prstGeom prst="rect">
                <a:avLst/>
              </a:prstGeom>
              <a:noFill/>
            </p:spPr>
            <p:txBody>
              <a:bodyPr wrap="square" lIns="72000" tIns="0" rIns="72000" bIns="0" rtlCol="0">
                <a:spAutoFit/>
              </a:bodyPr>
              <a:lstStyle/>
              <a:p>
                <a:pPr algn="ctr"/>
                <a:r>
                  <a:rPr lang="en-US" altLang="ko-KR" sz="3600" b="1" dirty="0">
                    <a:solidFill>
                      <a:schemeClr val="bg1"/>
                    </a:solidFill>
                  </a:rPr>
                  <a:t>02</a:t>
                </a:r>
                <a:endParaRPr lang="ko-KR" altLang="en-US" sz="3600" b="1" dirty="0">
                  <a:solidFill>
                    <a:schemeClr val="bg1"/>
                  </a:solidFill>
                </a:endParaRPr>
              </a:p>
            </p:txBody>
          </p:sp>
        </p:grpSp>
        <p:sp>
          <p:nvSpPr>
            <p:cNvPr id="24" name="TextBox 23">
              <a:extLst>
                <a:ext uri="{FF2B5EF4-FFF2-40B4-BE49-F238E27FC236}">
                  <a16:creationId xmlns:a16="http://schemas.microsoft.com/office/drawing/2014/main" id="{A8062C14-4C53-906B-0EFA-6C5BCF18B924}"/>
                </a:ext>
              </a:extLst>
            </p:cNvPr>
            <p:cNvSpPr txBox="1"/>
            <p:nvPr/>
          </p:nvSpPr>
          <p:spPr>
            <a:xfrm flipH="1">
              <a:off x="5245348" y="1642638"/>
              <a:ext cx="1471037" cy="719043"/>
            </a:xfrm>
            <a:prstGeom prst="rect">
              <a:avLst/>
            </a:prstGeom>
            <a:noFill/>
          </p:spPr>
          <p:txBody>
            <a:bodyPr wrap="square">
              <a:spAutoFit/>
            </a:bodyPr>
            <a:lstStyle/>
            <a:p>
              <a:pPr algn="ctr">
                <a:lnSpc>
                  <a:spcPct val="115000"/>
                </a:lnSpc>
                <a:spcAft>
                  <a:spcPts val="800"/>
                </a:spcAft>
              </a:pPr>
              <a:r>
                <a:rPr lang="ar-EG" b="1" dirty="0">
                  <a:latin typeface="Times New Roman" panose="02020603050405020304" pitchFamily="18" charset="0"/>
                  <a:ea typeface="Calibri" panose="020F0502020204030204" pitchFamily="34" charset="0"/>
                  <a:cs typeface="Adobe Arabic" panose="02040503050201020203" pitchFamily="18" charset="-78"/>
                </a:rPr>
                <a:t>تحديد معايير أداء عالية</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28" name="Group 27">
            <a:extLst>
              <a:ext uri="{FF2B5EF4-FFF2-40B4-BE49-F238E27FC236}">
                <a16:creationId xmlns:a16="http://schemas.microsoft.com/office/drawing/2014/main" id="{85AC21EB-4DC0-2626-15C6-66A204A74311}"/>
              </a:ext>
            </a:extLst>
          </p:cNvPr>
          <p:cNvGrpSpPr/>
          <p:nvPr/>
        </p:nvGrpSpPr>
        <p:grpSpPr>
          <a:xfrm>
            <a:off x="2516961" y="3165156"/>
            <a:ext cx="2004950" cy="1954152"/>
            <a:chOff x="2491137" y="524418"/>
            <a:chExt cx="2004950" cy="1954152"/>
          </a:xfrm>
        </p:grpSpPr>
        <p:grpSp>
          <p:nvGrpSpPr>
            <p:cNvPr id="29" name="Group 28">
              <a:extLst>
                <a:ext uri="{FF2B5EF4-FFF2-40B4-BE49-F238E27FC236}">
                  <a16:creationId xmlns:a16="http://schemas.microsoft.com/office/drawing/2014/main" id="{3E3BD451-3DBA-B8B2-3703-E00A02398BF7}"/>
                </a:ext>
              </a:extLst>
            </p:cNvPr>
            <p:cNvGrpSpPr/>
            <p:nvPr/>
          </p:nvGrpSpPr>
          <p:grpSpPr>
            <a:xfrm>
              <a:off x="2491137" y="524418"/>
              <a:ext cx="2004950" cy="1954152"/>
              <a:chOff x="3044590" y="2330557"/>
              <a:chExt cx="2004950" cy="1954152"/>
            </a:xfrm>
          </p:grpSpPr>
          <p:sp>
            <p:nvSpPr>
              <p:cNvPr id="31" name="Rounded Rectangle 15">
                <a:extLst>
                  <a:ext uri="{FF2B5EF4-FFF2-40B4-BE49-F238E27FC236}">
                    <a16:creationId xmlns:a16="http://schemas.microsoft.com/office/drawing/2014/main" id="{52373A4D-73EB-3C7F-1D04-8F13C7623374}"/>
                  </a:ext>
                </a:extLst>
              </p:cNvPr>
              <p:cNvSpPr/>
              <p:nvPr/>
            </p:nvSpPr>
            <p:spPr>
              <a:xfrm>
                <a:off x="3211669" y="2330557"/>
                <a:ext cx="1670791" cy="1118220"/>
              </a:xfrm>
              <a:prstGeom prst="roundRect">
                <a:avLst>
                  <a:gd name="adj" fmla="val 8069"/>
                </a:avLst>
              </a:prstGeom>
              <a:solidFill>
                <a:srgbClr val="3D8E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a:p>
            </p:txBody>
          </p:sp>
          <p:sp>
            <p:nvSpPr>
              <p:cNvPr id="32" name="Rounded Rectangle 5">
                <a:extLst>
                  <a:ext uri="{FF2B5EF4-FFF2-40B4-BE49-F238E27FC236}">
                    <a16:creationId xmlns:a16="http://schemas.microsoft.com/office/drawing/2014/main" id="{78672607-1EFD-589E-F008-8E5103DAF00C}"/>
                  </a:ext>
                </a:extLst>
              </p:cNvPr>
              <p:cNvSpPr/>
              <p:nvPr/>
            </p:nvSpPr>
            <p:spPr>
              <a:xfrm>
                <a:off x="3044590" y="2736709"/>
                <a:ext cx="2004950" cy="1548000"/>
              </a:xfrm>
              <a:custGeom>
                <a:avLst/>
                <a:gdLst/>
                <a:ahLst/>
                <a:cxnLst/>
                <a:rect l="l" t="t" r="r" b="b"/>
                <a:pathLst>
                  <a:path w="1728192" h="1648171">
                    <a:moveTo>
                      <a:pt x="85738" y="0"/>
                    </a:moveTo>
                    <a:lnTo>
                      <a:pt x="432048" y="0"/>
                    </a:lnTo>
                    <a:cubicBezTo>
                      <a:pt x="432048" y="238614"/>
                      <a:pt x="625482" y="432048"/>
                      <a:pt x="864096" y="432048"/>
                    </a:cubicBezTo>
                    <a:cubicBezTo>
                      <a:pt x="1102710" y="432048"/>
                      <a:pt x="1296144" y="238614"/>
                      <a:pt x="1296144" y="0"/>
                    </a:cubicBezTo>
                    <a:lnTo>
                      <a:pt x="1642454" y="0"/>
                    </a:lnTo>
                    <a:cubicBezTo>
                      <a:pt x="1689806" y="0"/>
                      <a:pt x="1728192" y="38386"/>
                      <a:pt x="1728192" y="85738"/>
                    </a:cubicBezTo>
                    <a:lnTo>
                      <a:pt x="1728192" y="1562433"/>
                    </a:lnTo>
                    <a:cubicBezTo>
                      <a:pt x="1728192" y="1609785"/>
                      <a:pt x="1689806" y="1648171"/>
                      <a:pt x="1642454" y="1648171"/>
                    </a:cubicBezTo>
                    <a:lnTo>
                      <a:pt x="85738" y="1648171"/>
                    </a:lnTo>
                    <a:cubicBezTo>
                      <a:pt x="38386" y="1648171"/>
                      <a:pt x="0" y="1609785"/>
                      <a:pt x="0" y="1562433"/>
                    </a:cubicBezTo>
                    <a:lnTo>
                      <a:pt x="0" y="85738"/>
                    </a:lnTo>
                    <a:cubicBezTo>
                      <a:pt x="0" y="38386"/>
                      <a:pt x="38386" y="0"/>
                      <a:pt x="85738" y="0"/>
                    </a:cubicBezTo>
                    <a:close/>
                  </a:path>
                </a:pathLst>
              </a:custGeom>
              <a:solidFill>
                <a:schemeClr val="bg1"/>
              </a:solidFill>
              <a:ln>
                <a:noFill/>
              </a:ln>
              <a:effectLst>
                <a:outerShdw blurRad="635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a:p>
            </p:txBody>
          </p:sp>
          <p:sp>
            <p:nvSpPr>
              <p:cNvPr id="33" name="TextBox 32">
                <a:extLst>
                  <a:ext uri="{FF2B5EF4-FFF2-40B4-BE49-F238E27FC236}">
                    <a16:creationId xmlns:a16="http://schemas.microsoft.com/office/drawing/2014/main" id="{D40D45F7-0E0A-6D17-B187-B874E15032D8}"/>
                  </a:ext>
                </a:extLst>
              </p:cNvPr>
              <p:cNvSpPr txBox="1"/>
              <p:nvPr/>
            </p:nvSpPr>
            <p:spPr>
              <a:xfrm>
                <a:off x="3607266" y="2433337"/>
                <a:ext cx="872453" cy="553998"/>
              </a:xfrm>
              <a:prstGeom prst="rect">
                <a:avLst/>
              </a:prstGeom>
              <a:noFill/>
            </p:spPr>
            <p:txBody>
              <a:bodyPr wrap="square" lIns="72000" tIns="0" rIns="72000" bIns="0" rtlCol="0">
                <a:spAutoFit/>
              </a:bodyPr>
              <a:lstStyle/>
              <a:p>
                <a:pPr algn="ctr"/>
                <a:r>
                  <a:rPr lang="en-US" altLang="ko-KR" sz="3600" b="1" dirty="0">
                    <a:solidFill>
                      <a:schemeClr val="bg1"/>
                    </a:solidFill>
                  </a:rPr>
                  <a:t>03</a:t>
                </a:r>
                <a:endParaRPr lang="ko-KR" altLang="en-US" sz="3600" b="1" dirty="0">
                  <a:solidFill>
                    <a:schemeClr val="bg1"/>
                  </a:solidFill>
                </a:endParaRPr>
              </a:p>
            </p:txBody>
          </p:sp>
        </p:grpSp>
        <p:sp>
          <p:nvSpPr>
            <p:cNvPr id="30" name="TextBox 29">
              <a:extLst>
                <a:ext uri="{FF2B5EF4-FFF2-40B4-BE49-F238E27FC236}">
                  <a16:creationId xmlns:a16="http://schemas.microsoft.com/office/drawing/2014/main" id="{E926F796-2021-5CBA-088D-EC5C47053AB3}"/>
                </a:ext>
              </a:extLst>
            </p:cNvPr>
            <p:cNvSpPr txBox="1"/>
            <p:nvPr/>
          </p:nvSpPr>
          <p:spPr>
            <a:xfrm flipH="1">
              <a:off x="2658216" y="1446393"/>
              <a:ext cx="1588230" cy="719043"/>
            </a:xfrm>
            <a:prstGeom prst="rect">
              <a:avLst/>
            </a:prstGeom>
            <a:noFill/>
          </p:spPr>
          <p:txBody>
            <a:bodyPr wrap="square">
              <a:spAutoFit/>
            </a:bodyPr>
            <a:lstStyle/>
            <a:p>
              <a:pPr algn="ctr">
                <a:lnSpc>
                  <a:spcPct val="115000"/>
                </a:lnSpc>
                <a:spcAft>
                  <a:spcPts val="800"/>
                </a:spcAft>
              </a:pPr>
              <a:r>
                <a:rPr lang="ar-EG" b="1" dirty="0">
                  <a:latin typeface="Times New Roman" panose="02020603050405020304" pitchFamily="18" charset="0"/>
                  <a:ea typeface="Calibri" panose="020F0502020204030204" pitchFamily="34" charset="0"/>
                  <a:cs typeface="Adobe Arabic" panose="02040503050201020203" pitchFamily="18" charset="-78"/>
                </a:rPr>
                <a:t>تعزيز الشفافية والمساءلة</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spTree>
    <p:extLst>
      <p:ext uri="{BB962C8B-B14F-4D97-AF65-F5344CB8AC3E}">
        <p14:creationId xmlns:p14="http://schemas.microsoft.com/office/powerpoint/2010/main" val="3476568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2"/>
                                        </p:tgtEl>
                                        <p:attrNameLst>
                                          <p:attrName>style.visibility</p:attrName>
                                        </p:attrNameLst>
                                      </p:cBhvr>
                                      <p:to>
                                        <p:strVal val="visible"/>
                                      </p:to>
                                    </p:set>
                                    <p:animEffect transition="in" filter="fade">
                                      <p:cBhvr>
                                        <p:cTn id="14" dur="1000"/>
                                        <p:tgtEl>
                                          <p:spTgt spid="22"/>
                                        </p:tgtEl>
                                      </p:cBhvr>
                                    </p:animEffect>
                                    <p:anim calcmode="lin" valueType="num">
                                      <p:cBhvr>
                                        <p:cTn id="15" dur="1000" fill="hold"/>
                                        <p:tgtEl>
                                          <p:spTgt spid="22"/>
                                        </p:tgtEl>
                                        <p:attrNameLst>
                                          <p:attrName>ppt_x</p:attrName>
                                        </p:attrNameLst>
                                      </p:cBhvr>
                                      <p:tavLst>
                                        <p:tav tm="0">
                                          <p:val>
                                            <p:strVal val="#ppt_x"/>
                                          </p:val>
                                        </p:tav>
                                        <p:tav tm="100000">
                                          <p:val>
                                            <p:strVal val="#ppt_x"/>
                                          </p:val>
                                        </p:tav>
                                      </p:tavLst>
                                    </p:anim>
                                    <p:anim calcmode="lin" valueType="num">
                                      <p:cBhvr>
                                        <p:cTn id="16"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28"/>
                                        </p:tgtEl>
                                        <p:attrNameLst>
                                          <p:attrName>style.visibility</p:attrName>
                                        </p:attrNameLst>
                                      </p:cBhvr>
                                      <p:to>
                                        <p:strVal val="visible"/>
                                      </p:to>
                                    </p:set>
                                    <p:animEffect transition="in" filter="fade">
                                      <p:cBhvr>
                                        <p:cTn id="21" dur="1000"/>
                                        <p:tgtEl>
                                          <p:spTgt spid="28"/>
                                        </p:tgtEl>
                                      </p:cBhvr>
                                    </p:animEffect>
                                    <p:anim calcmode="lin" valueType="num">
                                      <p:cBhvr>
                                        <p:cTn id="22" dur="1000" fill="hold"/>
                                        <p:tgtEl>
                                          <p:spTgt spid="28"/>
                                        </p:tgtEl>
                                        <p:attrNameLst>
                                          <p:attrName>ppt_x</p:attrName>
                                        </p:attrNameLst>
                                      </p:cBhvr>
                                      <p:tavLst>
                                        <p:tav tm="0">
                                          <p:val>
                                            <p:strVal val="#ppt_x"/>
                                          </p:val>
                                        </p:tav>
                                        <p:tav tm="100000">
                                          <p:val>
                                            <p:strVal val="#ppt_x"/>
                                          </p:val>
                                        </p:tav>
                                      </p:tavLst>
                                    </p:anim>
                                    <p:anim calcmode="lin" valueType="num">
                                      <p:cBhvr>
                                        <p:cTn id="23"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دور القائد في بناء ثقافة الأداء العالي</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14" name="Group 13">
            <a:extLst>
              <a:ext uri="{FF2B5EF4-FFF2-40B4-BE49-F238E27FC236}">
                <a16:creationId xmlns:a16="http://schemas.microsoft.com/office/drawing/2014/main" id="{7E31A510-DCD2-D9F3-7CB0-93D0E46D1DE6}"/>
              </a:ext>
            </a:extLst>
          </p:cNvPr>
          <p:cNvGrpSpPr/>
          <p:nvPr/>
        </p:nvGrpSpPr>
        <p:grpSpPr>
          <a:xfrm>
            <a:off x="9655286" y="3122805"/>
            <a:ext cx="2004950" cy="1954152"/>
            <a:chOff x="7624512" y="524418"/>
            <a:chExt cx="2004950" cy="1954152"/>
          </a:xfrm>
        </p:grpSpPr>
        <p:grpSp>
          <p:nvGrpSpPr>
            <p:cNvPr id="15" name="Group 14">
              <a:extLst>
                <a:ext uri="{FF2B5EF4-FFF2-40B4-BE49-F238E27FC236}">
                  <a16:creationId xmlns:a16="http://schemas.microsoft.com/office/drawing/2014/main" id="{C4DF25F5-3A8A-5FD3-DFA1-E99112CBAE3E}"/>
                </a:ext>
              </a:extLst>
            </p:cNvPr>
            <p:cNvGrpSpPr/>
            <p:nvPr/>
          </p:nvGrpSpPr>
          <p:grpSpPr>
            <a:xfrm>
              <a:off x="7624512" y="524418"/>
              <a:ext cx="2004950" cy="1954152"/>
              <a:chOff x="8177965" y="2111185"/>
              <a:chExt cx="2004950" cy="1954152"/>
            </a:xfrm>
          </p:grpSpPr>
          <p:sp>
            <p:nvSpPr>
              <p:cNvPr id="17" name="Rounded Rectangle 15">
                <a:extLst>
                  <a:ext uri="{FF2B5EF4-FFF2-40B4-BE49-F238E27FC236}">
                    <a16:creationId xmlns:a16="http://schemas.microsoft.com/office/drawing/2014/main" id="{D1012083-BB7F-0442-D8C3-8D431112F80F}"/>
                  </a:ext>
                </a:extLst>
              </p:cNvPr>
              <p:cNvSpPr/>
              <p:nvPr/>
            </p:nvSpPr>
            <p:spPr>
              <a:xfrm>
                <a:off x="8345044" y="2111185"/>
                <a:ext cx="1670791" cy="1118220"/>
              </a:xfrm>
              <a:prstGeom prst="roundRect">
                <a:avLst>
                  <a:gd name="adj" fmla="val 8069"/>
                </a:avLst>
              </a:prstGeom>
              <a:solidFill>
                <a:srgbClr val="6CB4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a:p>
            </p:txBody>
          </p:sp>
          <p:sp>
            <p:nvSpPr>
              <p:cNvPr id="20" name="Rounded Rectangle 5">
                <a:extLst>
                  <a:ext uri="{FF2B5EF4-FFF2-40B4-BE49-F238E27FC236}">
                    <a16:creationId xmlns:a16="http://schemas.microsoft.com/office/drawing/2014/main" id="{E8116DBF-415C-9F4E-B65E-28133B9FAF42}"/>
                  </a:ext>
                </a:extLst>
              </p:cNvPr>
              <p:cNvSpPr/>
              <p:nvPr/>
            </p:nvSpPr>
            <p:spPr>
              <a:xfrm>
                <a:off x="8177965" y="2517337"/>
                <a:ext cx="2004950" cy="1548000"/>
              </a:xfrm>
              <a:custGeom>
                <a:avLst/>
                <a:gdLst/>
                <a:ahLst/>
                <a:cxnLst/>
                <a:rect l="l" t="t" r="r" b="b"/>
                <a:pathLst>
                  <a:path w="1728192" h="1648171">
                    <a:moveTo>
                      <a:pt x="85738" y="0"/>
                    </a:moveTo>
                    <a:lnTo>
                      <a:pt x="432048" y="0"/>
                    </a:lnTo>
                    <a:cubicBezTo>
                      <a:pt x="432048" y="238614"/>
                      <a:pt x="625482" y="432048"/>
                      <a:pt x="864096" y="432048"/>
                    </a:cubicBezTo>
                    <a:cubicBezTo>
                      <a:pt x="1102710" y="432048"/>
                      <a:pt x="1296144" y="238614"/>
                      <a:pt x="1296144" y="0"/>
                    </a:cubicBezTo>
                    <a:lnTo>
                      <a:pt x="1642454" y="0"/>
                    </a:lnTo>
                    <a:cubicBezTo>
                      <a:pt x="1689806" y="0"/>
                      <a:pt x="1728192" y="38386"/>
                      <a:pt x="1728192" y="85738"/>
                    </a:cubicBezTo>
                    <a:lnTo>
                      <a:pt x="1728192" y="1562433"/>
                    </a:lnTo>
                    <a:cubicBezTo>
                      <a:pt x="1728192" y="1609785"/>
                      <a:pt x="1689806" y="1648171"/>
                      <a:pt x="1642454" y="1648171"/>
                    </a:cubicBezTo>
                    <a:lnTo>
                      <a:pt x="85738" y="1648171"/>
                    </a:lnTo>
                    <a:cubicBezTo>
                      <a:pt x="38386" y="1648171"/>
                      <a:pt x="0" y="1609785"/>
                      <a:pt x="0" y="1562433"/>
                    </a:cubicBezTo>
                    <a:lnTo>
                      <a:pt x="0" y="85738"/>
                    </a:lnTo>
                    <a:cubicBezTo>
                      <a:pt x="0" y="38386"/>
                      <a:pt x="38386" y="0"/>
                      <a:pt x="85738" y="0"/>
                    </a:cubicBezTo>
                    <a:close/>
                  </a:path>
                </a:pathLst>
              </a:custGeom>
              <a:solidFill>
                <a:schemeClr val="bg1"/>
              </a:solidFill>
              <a:ln>
                <a:noFill/>
              </a:ln>
              <a:effectLst>
                <a:outerShdw blurRad="635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a:p>
            </p:txBody>
          </p:sp>
          <p:sp>
            <p:nvSpPr>
              <p:cNvPr id="21" name="TextBox 20">
                <a:extLst>
                  <a:ext uri="{FF2B5EF4-FFF2-40B4-BE49-F238E27FC236}">
                    <a16:creationId xmlns:a16="http://schemas.microsoft.com/office/drawing/2014/main" id="{2EA0AD26-400E-E5AC-4E91-D28AEA696C41}"/>
                  </a:ext>
                </a:extLst>
              </p:cNvPr>
              <p:cNvSpPr txBox="1"/>
              <p:nvPr/>
            </p:nvSpPr>
            <p:spPr>
              <a:xfrm>
                <a:off x="8740641" y="2213965"/>
                <a:ext cx="872453" cy="553998"/>
              </a:xfrm>
              <a:prstGeom prst="rect">
                <a:avLst/>
              </a:prstGeom>
              <a:noFill/>
            </p:spPr>
            <p:txBody>
              <a:bodyPr wrap="square" lIns="72000" tIns="0" rIns="72000" bIns="0" rtlCol="0">
                <a:spAutoFit/>
              </a:bodyPr>
              <a:lstStyle/>
              <a:p>
                <a:pPr algn="ctr"/>
                <a:r>
                  <a:rPr lang="en-US" altLang="ko-KR" sz="3600" b="1" dirty="0">
                    <a:solidFill>
                      <a:schemeClr val="bg1"/>
                    </a:solidFill>
                  </a:rPr>
                  <a:t>01</a:t>
                </a:r>
                <a:endParaRPr lang="ko-KR" altLang="en-US" sz="3600" b="1" dirty="0">
                  <a:solidFill>
                    <a:schemeClr val="bg1"/>
                  </a:solidFill>
                </a:endParaRPr>
              </a:p>
            </p:txBody>
          </p:sp>
        </p:grpSp>
        <p:sp>
          <p:nvSpPr>
            <p:cNvPr id="16" name="TextBox 15">
              <a:extLst>
                <a:ext uri="{FF2B5EF4-FFF2-40B4-BE49-F238E27FC236}">
                  <a16:creationId xmlns:a16="http://schemas.microsoft.com/office/drawing/2014/main" id="{F883DCAD-4630-96DD-8262-7CEB888A97E3}"/>
                </a:ext>
              </a:extLst>
            </p:cNvPr>
            <p:cNvSpPr txBox="1"/>
            <p:nvPr/>
          </p:nvSpPr>
          <p:spPr>
            <a:xfrm flipH="1">
              <a:off x="7958671" y="1597130"/>
              <a:ext cx="1471037" cy="719043"/>
            </a:xfrm>
            <a:prstGeom prst="rect">
              <a:avLst/>
            </a:prstGeom>
            <a:noFill/>
          </p:spPr>
          <p:txBody>
            <a:bodyPr wrap="square">
              <a:spAutoFit/>
            </a:bodyPr>
            <a:lstStyle/>
            <a:p>
              <a:pPr algn="ctr">
                <a:lnSpc>
                  <a:spcPct val="115000"/>
                </a:lnSpc>
                <a:spcAft>
                  <a:spcPts val="800"/>
                </a:spcAft>
              </a:pPr>
              <a:r>
                <a:rPr lang="ar-EG" b="1" dirty="0">
                  <a:latin typeface="Times New Roman" panose="02020603050405020304" pitchFamily="18" charset="0"/>
                  <a:ea typeface="Calibri" panose="020F0502020204030204" pitchFamily="34" charset="0"/>
                  <a:cs typeface="Adobe Arabic" panose="02040503050201020203" pitchFamily="18" charset="-78"/>
                </a:rPr>
                <a:t>وضع رؤية واضحة وملهمة</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sp>
        <p:nvSpPr>
          <p:cNvPr id="18" name="TextBox 17">
            <a:extLst>
              <a:ext uri="{FF2B5EF4-FFF2-40B4-BE49-F238E27FC236}">
                <a16:creationId xmlns:a16="http://schemas.microsoft.com/office/drawing/2014/main" id="{21E78FC4-1261-E376-4EE3-89E29A15E7C3}"/>
              </a:ext>
            </a:extLst>
          </p:cNvPr>
          <p:cNvSpPr txBox="1"/>
          <p:nvPr/>
        </p:nvSpPr>
        <p:spPr>
          <a:xfrm>
            <a:off x="-397947" y="2265309"/>
            <a:ext cx="9832978" cy="600164"/>
          </a:xfrm>
          <a:prstGeom prst="rect">
            <a:avLst/>
          </a:prstGeom>
          <a:noFill/>
        </p:spPr>
        <p:txBody>
          <a:bodyPr wrap="square">
            <a:spAutoFit/>
          </a:bodyPr>
          <a:lstStyle/>
          <a:p>
            <a:pPr marL="342900" lvl="0" indent="-342900" algn="just" rtl="1">
              <a:lnSpc>
                <a:spcPct val="150000"/>
              </a:lnSpc>
              <a:spcAft>
                <a:spcPts val="800"/>
              </a:spcAft>
              <a:buSzPct val="150000"/>
              <a:buBlip>
                <a:blip r:embed="rId2"/>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الدور: القائد يحدد رؤية طويلة الأمد تربط أهداف الفريق بالأهداف المؤسسية، مما يمنح العمل معنى وهدفًا.</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
        <p:nvSpPr>
          <p:cNvPr id="19" name="TextBox 18">
            <a:extLst>
              <a:ext uri="{FF2B5EF4-FFF2-40B4-BE49-F238E27FC236}">
                <a16:creationId xmlns:a16="http://schemas.microsoft.com/office/drawing/2014/main" id="{073201C7-EB59-09C4-4C9F-80DF8F950309}"/>
              </a:ext>
            </a:extLst>
          </p:cNvPr>
          <p:cNvSpPr txBox="1"/>
          <p:nvPr/>
        </p:nvSpPr>
        <p:spPr>
          <a:xfrm>
            <a:off x="1353349" y="2920844"/>
            <a:ext cx="8081682" cy="600164"/>
          </a:xfrm>
          <a:prstGeom prst="rect">
            <a:avLst/>
          </a:prstGeom>
          <a:noFill/>
        </p:spPr>
        <p:txBody>
          <a:bodyPr wrap="square">
            <a:spAutoFit/>
          </a:bodyPr>
          <a:lstStyle/>
          <a:p>
            <a:pPr algn="just" rtl="1">
              <a:lnSpc>
                <a:spcPct val="150000"/>
              </a:lnSpc>
              <a:spcAft>
                <a:spcPts val="800"/>
              </a:spcAft>
              <a:buSzPct val="150000"/>
            </a:pPr>
            <a:r>
              <a:rPr lang="ar-SA" sz="2400" b="1" dirty="0">
                <a:solidFill>
                  <a:srgbClr val="168489"/>
                </a:solidFill>
                <a:latin typeface="Calibri" panose="020F0502020204030204" pitchFamily="34" charset="0"/>
                <a:ea typeface="Calibri" panose="020F0502020204030204" pitchFamily="34" charset="0"/>
                <a:cs typeface="Adobe Arabic" panose="02040503050201020203" pitchFamily="18" charset="-78"/>
              </a:rPr>
              <a:t>كيفية التنفيذ:</a:t>
            </a:r>
            <a:endParaRPr lang="en-US" sz="2400" b="1" dirty="0">
              <a:solidFill>
                <a:srgbClr val="168489"/>
              </a:solidFill>
              <a:latin typeface="Calibri" panose="020F0502020204030204" pitchFamily="34" charset="0"/>
              <a:ea typeface="Calibri" panose="020F0502020204030204" pitchFamily="34" charset="0"/>
              <a:cs typeface="Adobe Arabic" panose="02040503050201020203" pitchFamily="18" charset="-78"/>
            </a:endParaRPr>
          </a:p>
        </p:txBody>
      </p:sp>
      <p:sp>
        <p:nvSpPr>
          <p:cNvPr id="34" name="TextBox 33">
            <a:extLst>
              <a:ext uri="{FF2B5EF4-FFF2-40B4-BE49-F238E27FC236}">
                <a16:creationId xmlns:a16="http://schemas.microsoft.com/office/drawing/2014/main" id="{BECA7912-CDDF-5A51-A635-8375CFD01D3B}"/>
              </a:ext>
            </a:extLst>
          </p:cNvPr>
          <p:cNvSpPr txBox="1"/>
          <p:nvPr/>
        </p:nvSpPr>
        <p:spPr>
          <a:xfrm>
            <a:off x="1353349" y="3618636"/>
            <a:ext cx="8081682" cy="600164"/>
          </a:xfrm>
          <a:prstGeom prst="rect">
            <a:avLst/>
          </a:prstGeom>
          <a:noFill/>
        </p:spPr>
        <p:txBody>
          <a:bodyPr wrap="square">
            <a:spAutoFit/>
          </a:bodyPr>
          <a:lstStyle/>
          <a:p>
            <a:pPr marL="342900" lvl="0" indent="-342900" algn="just" rtl="1">
              <a:lnSpc>
                <a:spcPct val="150000"/>
              </a:lnSpc>
              <a:spcAft>
                <a:spcPts val="800"/>
              </a:spcAft>
              <a:buSzPct val="150000"/>
              <a:buBlip>
                <a:blip r:embed="rId2"/>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صياغة رؤية محددة وقابلة للقياس.</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
        <p:nvSpPr>
          <p:cNvPr id="35" name="TextBox 34">
            <a:extLst>
              <a:ext uri="{FF2B5EF4-FFF2-40B4-BE49-F238E27FC236}">
                <a16:creationId xmlns:a16="http://schemas.microsoft.com/office/drawing/2014/main" id="{22DD8EB9-ADA5-FB51-F357-D0B9DE335FFC}"/>
              </a:ext>
            </a:extLst>
          </p:cNvPr>
          <p:cNvSpPr txBox="1"/>
          <p:nvPr/>
        </p:nvSpPr>
        <p:spPr>
          <a:xfrm>
            <a:off x="1330824" y="4218800"/>
            <a:ext cx="8081682" cy="600164"/>
          </a:xfrm>
          <a:prstGeom prst="rect">
            <a:avLst/>
          </a:prstGeom>
          <a:noFill/>
        </p:spPr>
        <p:txBody>
          <a:bodyPr wrap="square">
            <a:spAutoFit/>
          </a:bodyPr>
          <a:lstStyle/>
          <a:p>
            <a:pPr marL="342900" lvl="0" indent="-342900" algn="just" rtl="1">
              <a:lnSpc>
                <a:spcPct val="150000"/>
              </a:lnSpc>
              <a:spcAft>
                <a:spcPts val="800"/>
              </a:spcAft>
              <a:buSzPct val="150000"/>
              <a:buBlip>
                <a:blip r:embed="rId2"/>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التواصل المنتظم لتعزيز أهمية الرؤية.</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
        <p:nvSpPr>
          <p:cNvPr id="36" name="TextBox 35">
            <a:extLst>
              <a:ext uri="{FF2B5EF4-FFF2-40B4-BE49-F238E27FC236}">
                <a16:creationId xmlns:a16="http://schemas.microsoft.com/office/drawing/2014/main" id="{76D1114C-8AA9-EB5E-76E2-430563D7EA18}"/>
              </a:ext>
            </a:extLst>
          </p:cNvPr>
          <p:cNvSpPr txBox="1"/>
          <p:nvPr/>
        </p:nvSpPr>
        <p:spPr>
          <a:xfrm>
            <a:off x="628117" y="4791352"/>
            <a:ext cx="8707243" cy="1154162"/>
          </a:xfrm>
          <a:prstGeom prst="rect">
            <a:avLst/>
          </a:prstGeom>
          <a:noFill/>
        </p:spPr>
        <p:txBody>
          <a:bodyPr wrap="square">
            <a:spAutoFit/>
          </a:bodyPr>
          <a:lstStyle/>
          <a:p>
            <a:pPr marL="342900" lvl="0" indent="-342900" algn="just" rtl="1">
              <a:lnSpc>
                <a:spcPct val="150000"/>
              </a:lnSpc>
              <a:spcAft>
                <a:spcPts val="800"/>
              </a:spcAft>
              <a:buSzPct val="150000"/>
              <a:buBlip>
                <a:blip r:embed="rId2"/>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مثال: قائد في شركة طاقة متجددة يحدد رؤية لتصبح الشركة رائدة في إنتاج الطاقة الخضراء بحلول 2030، ويشارك الفريق خططاً لتحقيق ذلك، مثل تطوير تقنيات جديدة.</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
        <p:nvSpPr>
          <p:cNvPr id="37" name="TextBox 36">
            <a:extLst>
              <a:ext uri="{FF2B5EF4-FFF2-40B4-BE49-F238E27FC236}">
                <a16:creationId xmlns:a16="http://schemas.microsoft.com/office/drawing/2014/main" id="{CB183AD9-9AAE-5F30-7F14-420927D534B4}"/>
              </a:ext>
            </a:extLst>
          </p:cNvPr>
          <p:cNvSpPr txBox="1"/>
          <p:nvPr/>
        </p:nvSpPr>
        <p:spPr>
          <a:xfrm>
            <a:off x="550971" y="5945514"/>
            <a:ext cx="8707243" cy="600164"/>
          </a:xfrm>
          <a:prstGeom prst="rect">
            <a:avLst/>
          </a:prstGeom>
          <a:noFill/>
        </p:spPr>
        <p:txBody>
          <a:bodyPr wrap="square">
            <a:spAutoFit/>
          </a:bodyPr>
          <a:lstStyle/>
          <a:p>
            <a:pPr marL="342900" lvl="0" indent="-342900" algn="just" rtl="1">
              <a:lnSpc>
                <a:spcPct val="150000"/>
              </a:lnSpc>
              <a:spcAft>
                <a:spcPts val="800"/>
              </a:spcAft>
              <a:buSzPct val="150000"/>
              <a:buBlip>
                <a:blip r:embed="rId2"/>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التأثير: يحفز الفريق على العمل بجد لتحقيق أهداف مشتركة.</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Tree>
    <p:extLst>
      <p:ext uri="{BB962C8B-B14F-4D97-AF65-F5344CB8AC3E}">
        <p14:creationId xmlns:p14="http://schemas.microsoft.com/office/powerpoint/2010/main" val="18360219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anim calcmode="lin" valueType="num">
                                      <p:cBhvr>
                                        <p:cTn id="8" dur="1000" fill="hold"/>
                                        <p:tgtEl>
                                          <p:spTgt spid="18"/>
                                        </p:tgtEl>
                                        <p:attrNameLst>
                                          <p:attrName>ppt_x</p:attrName>
                                        </p:attrNameLst>
                                      </p:cBhvr>
                                      <p:tavLst>
                                        <p:tav tm="0">
                                          <p:val>
                                            <p:strVal val="#ppt_x"/>
                                          </p:val>
                                        </p:tav>
                                        <p:tav tm="100000">
                                          <p:val>
                                            <p:strVal val="#ppt_x"/>
                                          </p:val>
                                        </p:tav>
                                      </p:tavLst>
                                    </p:anim>
                                    <p:anim calcmode="lin" valueType="num">
                                      <p:cBhvr>
                                        <p:cTn id="9"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9"/>
                                        </p:tgtEl>
                                        <p:attrNameLst>
                                          <p:attrName>style.visibility</p:attrName>
                                        </p:attrNameLst>
                                      </p:cBhvr>
                                      <p:to>
                                        <p:strVal val="visible"/>
                                      </p:to>
                                    </p:set>
                                    <p:animEffect transition="in" filter="fade">
                                      <p:cBhvr>
                                        <p:cTn id="14" dur="1000"/>
                                        <p:tgtEl>
                                          <p:spTgt spid="19"/>
                                        </p:tgtEl>
                                      </p:cBhvr>
                                    </p:animEffect>
                                    <p:anim calcmode="lin" valueType="num">
                                      <p:cBhvr>
                                        <p:cTn id="15" dur="1000" fill="hold"/>
                                        <p:tgtEl>
                                          <p:spTgt spid="19"/>
                                        </p:tgtEl>
                                        <p:attrNameLst>
                                          <p:attrName>ppt_x</p:attrName>
                                        </p:attrNameLst>
                                      </p:cBhvr>
                                      <p:tavLst>
                                        <p:tav tm="0">
                                          <p:val>
                                            <p:strVal val="#ppt_x"/>
                                          </p:val>
                                        </p:tav>
                                        <p:tav tm="100000">
                                          <p:val>
                                            <p:strVal val="#ppt_x"/>
                                          </p:val>
                                        </p:tav>
                                      </p:tavLst>
                                    </p:anim>
                                    <p:anim calcmode="lin" valueType="num">
                                      <p:cBhvr>
                                        <p:cTn id="16"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4"/>
                                        </p:tgtEl>
                                        <p:attrNameLst>
                                          <p:attrName>style.visibility</p:attrName>
                                        </p:attrNameLst>
                                      </p:cBhvr>
                                      <p:to>
                                        <p:strVal val="visible"/>
                                      </p:to>
                                    </p:set>
                                    <p:animEffect transition="in" filter="fade">
                                      <p:cBhvr>
                                        <p:cTn id="21" dur="1000"/>
                                        <p:tgtEl>
                                          <p:spTgt spid="34"/>
                                        </p:tgtEl>
                                      </p:cBhvr>
                                    </p:animEffect>
                                    <p:anim calcmode="lin" valueType="num">
                                      <p:cBhvr>
                                        <p:cTn id="22" dur="1000" fill="hold"/>
                                        <p:tgtEl>
                                          <p:spTgt spid="34"/>
                                        </p:tgtEl>
                                        <p:attrNameLst>
                                          <p:attrName>ppt_x</p:attrName>
                                        </p:attrNameLst>
                                      </p:cBhvr>
                                      <p:tavLst>
                                        <p:tav tm="0">
                                          <p:val>
                                            <p:strVal val="#ppt_x"/>
                                          </p:val>
                                        </p:tav>
                                        <p:tav tm="100000">
                                          <p:val>
                                            <p:strVal val="#ppt_x"/>
                                          </p:val>
                                        </p:tav>
                                      </p:tavLst>
                                    </p:anim>
                                    <p:anim calcmode="lin" valueType="num">
                                      <p:cBhvr>
                                        <p:cTn id="23"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5"/>
                                        </p:tgtEl>
                                        <p:attrNameLst>
                                          <p:attrName>style.visibility</p:attrName>
                                        </p:attrNameLst>
                                      </p:cBhvr>
                                      <p:to>
                                        <p:strVal val="visible"/>
                                      </p:to>
                                    </p:set>
                                    <p:animEffect transition="in" filter="fade">
                                      <p:cBhvr>
                                        <p:cTn id="28" dur="1000"/>
                                        <p:tgtEl>
                                          <p:spTgt spid="35"/>
                                        </p:tgtEl>
                                      </p:cBhvr>
                                    </p:animEffect>
                                    <p:anim calcmode="lin" valueType="num">
                                      <p:cBhvr>
                                        <p:cTn id="29" dur="1000" fill="hold"/>
                                        <p:tgtEl>
                                          <p:spTgt spid="35"/>
                                        </p:tgtEl>
                                        <p:attrNameLst>
                                          <p:attrName>ppt_x</p:attrName>
                                        </p:attrNameLst>
                                      </p:cBhvr>
                                      <p:tavLst>
                                        <p:tav tm="0">
                                          <p:val>
                                            <p:strVal val="#ppt_x"/>
                                          </p:val>
                                        </p:tav>
                                        <p:tav tm="100000">
                                          <p:val>
                                            <p:strVal val="#ppt_x"/>
                                          </p:val>
                                        </p:tav>
                                      </p:tavLst>
                                    </p:anim>
                                    <p:anim calcmode="lin" valueType="num">
                                      <p:cBhvr>
                                        <p:cTn id="30" dur="1000" fill="hold"/>
                                        <p:tgtEl>
                                          <p:spTgt spid="35"/>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36"/>
                                        </p:tgtEl>
                                        <p:attrNameLst>
                                          <p:attrName>style.visibility</p:attrName>
                                        </p:attrNameLst>
                                      </p:cBhvr>
                                      <p:to>
                                        <p:strVal val="visible"/>
                                      </p:to>
                                    </p:set>
                                    <p:animEffect transition="in" filter="fade">
                                      <p:cBhvr>
                                        <p:cTn id="35" dur="1000"/>
                                        <p:tgtEl>
                                          <p:spTgt spid="36"/>
                                        </p:tgtEl>
                                      </p:cBhvr>
                                    </p:animEffect>
                                    <p:anim calcmode="lin" valueType="num">
                                      <p:cBhvr>
                                        <p:cTn id="36" dur="1000" fill="hold"/>
                                        <p:tgtEl>
                                          <p:spTgt spid="36"/>
                                        </p:tgtEl>
                                        <p:attrNameLst>
                                          <p:attrName>ppt_x</p:attrName>
                                        </p:attrNameLst>
                                      </p:cBhvr>
                                      <p:tavLst>
                                        <p:tav tm="0">
                                          <p:val>
                                            <p:strVal val="#ppt_x"/>
                                          </p:val>
                                        </p:tav>
                                        <p:tav tm="100000">
                                          <p:val>
                                            <p:strVal val="#ppt_x"/>
                                          </p:val>
                                        </p:tav>
                                      </p:tavLst>
                                    </p:anim>
                                    <p:anim calcmode="lin" valueType="num">
                                      <p:cBhvr>
                                        <p:cTn id="37" dur="10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37"/>
                                        </p:tgtEl>
                                        <p:attrNameLst>
                                          <p:attrName>style.visibility</p:attrName>
                                        </p:attrNameLst>
                                      </p:cBhvr>
                                      <p:to>
                                        <p:strVal val="visible"/>
                                      </p:to>
                                    </p:set>
                                    <p:animEffect transition="in" filter="fade">
                                      <p:cBhvr>
                                        <p:cTn id="42" dur="1000"/>
                                        <p:tgtEl>
                                          <p:spTgt spid="37"/>
                                        </p:tgtEl>
                                      </p:cBhvr>
                                    </p:animEffect>
                                    <p:anim calcmode="lin" valueType="num">
                                      <p:cBhvr>
                                        <p:cTn id="43" dur="1000" fill="hold"/>
                                        <p:tgtEl>
                                          <p:spTgt spid="37"/>
                                        </p:tgtEl>
                                        <p:attrNameLst>
                                          <p:attrName>ppt_x</p:attrName>
                                        </p:attrNameLst>
                                      </p:cBhvr>
                                      <p:tavLst>
                                        <p:tav tm="0">
                                          <p:val>
                                            <p:strVal val="#ppt_x"/>
                                          </p:val>
                                        </p:tav>
                                        <p:tav tm="100000">
                                          <p:val>
                                            <p:strVal val="#ppt_x"/>
                                          </p:val>
                                        </p:tav>
                                      </p:tavLst>
                                    </p:anim>
                                    <p:anim calcmode="lin" valueType="num">
                                      <p:cBhvr>
                                        <p:cTn id="44" dur="1000" fill="hold"/>
                                        <p:tgtEl>
                                          <p:spTgt spid="3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34" grpId="0"/>
      <p:bldP spid="35" grpId="0"/>
      <p:bldP spid="36" grpId="0"/>
      <p:bldP spid="37"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دور القائد في بناء ثقافة الأداء العالي</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18" name="TextBox 17">
            <a:extLst>
              <a:ext uri="{FF2B5EF4-FFF2-40B4-BE49-F238E27FC236}">
                <a16:creationId xmlns:a16="http://schemas.microsoft.com/office/drawing/2014/main" id="{21E78FC4-1261-E376-4EE3-89E29A15E7C3}"/>
              </a:ext>
            </a:extLst>
          </p:cNvPr>
          <p:cNvSpPr txBox="1"/>
          <p:nvPr/>
        </p:nvSpPr>
        <p:spPr>
          <a:xfrm>
            <a:off x="-397947" y="2265309"/>
            <a:ext cx="9832978" cy="600164"/>
          </a:xfrm>
          <a:prstGeom prst="rect">
            <a:avLst/>
          </a:prstGeom>
          <a:noFill/>
        </p:spPr>
        <p:txBody>
          <a:bodyPr wrap="square">
            <a:spAutoFit/>
          </a:bodyPr>
          <a:lstStyle/>
          <a:p>
            <a:pPr marL="342900" indent="-342900" algn="just" rtl="1">
              <a:lnSpc>
                <a:spcPct val="150000"/>
              </a:lnSpc>
              <a:spcAft>
                <a:spcPts val="800"/>
              </a:spcAft>
              <a:buSzPct val="15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الدور: القائد يضع توقعات واضحة وطموحة للأداء، مع ضمان أن تكون عادلة وقابلة للتحقيق.</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
        <p:nvSpPr>
          <p:cNvPr id="19" name="TextBox 18">
            <a:extLst>
              <a:ext uri="{FF2B5EF4-FFF2-40B4-BE49-F238E27FC236}">
                <a16:creationId xmlns:a16="http://schemas.microsoft.com/office/drawing/2014/main" id="{073201C7-EB59-09C4-4C9F-80DF8F950309}"/>
              </a:ext>
            </a:extLst>
          </p:cNvPr>
          <p:cNvSpPr txBox="1"/>
          <p:nvPr/>
        </p:nvSpPr>
        <p:spPr>
          <a:xfrm>
            <a:off x="1353349" y="2920844"/>
            <a:ext cx="8081682" cy="600164"/>
          </a:xfrm>
          <a:prstGeom prst="rect">
            <a:avLst/>
          </a:prstGeom>
          <a:noFill/>
        </p:spPr>
        <p:txBody>
          <a:bodyPr wrap="square">
            <a:spAutoFit/>
          </a:bodyPr>
          <a:lstStyle/>
          <a:p>
            <a:pPr algn="just" rtl="1">
              <a:lnSpc>
                <a:spcPct val="150000"/>
              </a:lnSpc>
              <a:spcAft>
                <a:spcPts val="800"/>
              </a:spcAft>
              <a:buSzPct val="150000"/>
            </a:pPr>
            <a:r>
              <a:rPr lang="ar-SA" sz="2400" b="1" dirty="0">
                <a:solidFill>
                  <a:srgbClr val="168489"/>
                </a:solidFill>
                <a:latin typeface="Calibri" panose="020F0502020204030204" pitchFamily="34" charset="0"/>
                <a:ea typeface="Calibri" panose="020F0502020204030204" pitchFamily="34" charset="0"/>
                <a:cs typeface="Adobe Arabic" panose="02040503050201020203" pitchFamily="18" charset="-78"/>
              </a:rPr>
              <a:t>كيفية التنفيذ:</a:t>
            </a:r>
            <a:endParaRPr lang="en-US" sz="2400" b="1" dirty="0">
              <a:solidFill>
                <a:srgbClr val="168489"/>
              </a:solidFill>
              <a:latin typeface="Calibri" panose="020F0502020204030204" pitchFamily="34" charset="0"/>
              <a:ea typeface="Calibri" panose="020F0502020204030204" pitchFamily="34" charset="0"/>
              <a:cs typeface="Adobe Arabic" panose="02040503050201020203" pitchFamily="18" charset="-78"/>
            </a:endParaRPr>
          </a:p>
        </p:txBody>
      </p:sp>
      <p:sp>
        <p:nvSpPr>
          <p:cNvPr id="34" name="TextBox 33">
            <a:extLst>
              <a:ext uri="{FF2B5EF4-FFF2-40B4-BE49-F238E27FC236}">
                <a16:creationId xmlns:a16="http://schemas.microsoft.com/office/drawing/2014/main" id="{BECA7912-CDDF-5A51-A635-8375CFD01D3B}"/>
              </a:ext>
            </a:extLst>
          </p:cNvPr>
          <p:cNvSpPr txBox="1"/>
          <p:nvPr/>
        </p:nvSpPr>
        <p:spPr>
          <a:xfrm>
            <a:off x="1353349" y="3618636"/>
            <a:ext cx="8081682" cy="600164"/>
          </a:xfrm>
          <a:prstGeom prst="rect">
            <a:avLst/>
          </a:prstGeom>
          <a:noFill/>
        </p:spPr>
        <p:txBody>
          <a:bodyPr wrap="square">
            <a:spAutoFit/>
          </a:bodyPr>
          <a:lstStyle/>
          <a:p>
            <a:pPr marL="342900" indent="-342900" algn="just" rtl="1">
              <a:lnSpc>
                <a:spcPct val="150000"/>
              </a:lnSpc>
              <a:spcAft>
                <a:spcPts val="800"/>
              </a:spcAft>
              <a:buSzPct val="15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تحديد أهداف</a:t>
            </a: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SMART</a:t>
            </a: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 (محددة، قابلة للقياس، قابلة للتحقيق، واقعية، محددة زمنياً).</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
        <p:nvSpPr>
          <p:cNvPr id="35" name="TextBox 34">
            <a:extLst>
              <a:ext uri="{FF2B5EF4-FFF2-40B4-BE49-F238E27FC236}">
                <a16:creationId xmlns:a16="http://schemas.microsoft.com/office/drawing/2014/main" id="{22DD8EB9-ADA5-FB51-F357-D0B9DE335FFC}"/>
              </a:ext>
            </a:extLst>
          </p:cNvPr>
          <p:cNvSpPr txBox="1"/>
          <p:nvPr/>
        </p:nvSpPr>
        <p:spPr>
          <a:xfrm>
            <a:off x="1330824" y="4218800"/>
            <a:ext cx="8081682" cy="600164"/>
          </a:xfrm>
          <a:prstGeom prst="rect">
            <a:avLst/>
          </a:prstGeom>
          <a:noFill/>
        </p:spPr>
        <p:txBody>
          <a:bodyPr wrap="square">
            <a:spAutoFit/>
          </a:bodyPr>
          <a:lstStyle/>
          <a:p>
            <a:pPr marL="342900" indent="-342900" algn="just" rtl="1">
              <a:lnSpc>
                <a:spcPct val="150000"/>
              </a:lnSpc>
              <a:spcAft>
                <a:spcPts val="800"/>
              </a:spcAft>
              <a:buSzPct val="15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تقديم ملاحظات بنّاءة لتحسين الأداء.</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
        <p:nvSpPr>
          <p:cNvPr id="36" name="TextBox 35">
            <a:extLst>
              <a:ext uri="{FF2B5EF4-FFF2-40B4-BE49-F238E27FC236}">
                <a16:creationId xmlns:a16="http://schemas.microsoft.com/office/drawing/2014/main" id="{76D1114C-8AA9-EB5E-76E2-430563D7EA18}"/>
              </a:ext>
            </a:extLst>
          </p:cNvPr>
          <p:cNvSpPr txBox="1"/>
          <p:nvPr/>
        </p:nvSpPr>
        <p:spPr>
          <a:xfrm>
            <a:off x="628117" y="4791352"/>
            <a:ext cx="8707243" cy="1154162"/>
          </a:xfrm>
          <a:prstGeom prst="rect">
            <a:avLst/>
          </a:prstGeom>
          <a:noFill/>
        </p:spPr>
        <p:txBody>
          <a:bodyPr wrap="square">
            <a:spAutoFit/>
          </a:bodyPr>
          <a:lstStyle/>
          <a:p>
            <a:pPr marL="342900" indent="-342900" algn="just" rtl="1">
              <a:lnSpc>
                <a:spcPct val="150000"/>
              </a:lnSpc>
              <a:spcAft>
                <a:spcPts val="800"/>
              </a:spcAft>
              <a:buSzPct val="15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مثال: مدير مشروع يحدد هدفاً لفريقه لتقليل وقت تسليم المشروع بنسبة 10% خلال ستة أشهر، مع عقد اجتماعات أسبوعية لمراجعة التقدم.</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
        <p:nvSpPr>
          <p:cNvPr id="37" name="TextBox 36">
            <a:extLst>
              <a:ext uri="{FF2B5EF4-FFF2-40B4-BE49-F238E27FC236}">
                <a16:creationId xmlns:a16="http://schemas.microsoft.com/office/drawing/2014/main" id="{CB183AD9-9AAE-5F30-7F14-420927D534B4}"/>
              </a:ext>
            </a:extLst>
          </p:cNvPr>
          <p:cNvSpPr txBox="1"/>
          <p:nvPr/>
        </p:nvSpPr>
        <p:spPr>
          <a:xfrm>
            <a:off x="550971" y="5945514"/>
            <a:ext cx="8707243" cy="600164"/>
          </a:xfrm>
          <a:prstGeom prst="rect">
            <a:avLst/>
          </a:prstGeom>
          <a:noFill/>
        </p:spPr>
        <p:txBody>
          <a:bodyPr wrap="square">
            <a:spAutoFit/>
          </a:bodyPr>
          <a:lstStyle/>
          <a:p>
            <a:pPr marL="342900" indent="-342900" algn="just" rtl="1">
              <a:lnSpc>
                <a:spcPct val="150000"/>
              </a:lnSpc>
              <a:spcAft>
                <a:spcPts val="800"/>
              </a:spcAft>
              <a:buSzPct val="15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التأثير: يوجه الفريق نحو التميز ويحافظ على التركيز على النتائج.</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grpSp>
        <p:nvGrpSpPr>
          <p:cNvPr id="22" name="Group 21">
            <a:extLst>
              <a:ext uri="{FF2B5EF4-FFF2-40B4-BE49-F238E27FC236}">
                <a16:creationId xmlns:a16="http://schemas.microsoft.com/office/drawing/2014/main" id="{E1C2F16B-A4CB-6B5D-7B78-A6CAFD16CB29}"/>
              </a:ext>
            </a:extLst>
          </p:cNvPr>
          <p:cNvGrpSpPr/>
          <p:nvPr/>
        </p:nvGrpSpPr>
        <p:grpSpPr>
          <a:xfrm>
            <a:off x="9655286" y="3165156"/>
            <a:ext cx="2004950" cy="1954152"/>
            <a:chOff x="4981965" y="524418"/>
            <a:chExt cx="2004950" cy="1954152"/>
          </a:xfrm>
        </p:grpSpPr>
        <p:grpSp>
          <p:nvGrpSpPr>
            <p:cNvPr id="23" name="Group 22">
              <a:extLst>
                <a:ext uri="{FF2B5EF4-FFF2-40B4-BE49-F238E27FC236}">
                  <a16:creationId xmlns:a16="http://schemas.microsoft.com/office/drawing/2014/main" id="{0918F8D1-762E-17D8-029C-E676FC641959}"/>
                </a:ext>
              </a:extLst>
            </p:cNvPr>
            <p:cNvGrpSpPr/>
            <p:nvPr/>
          </p:nvGrpSpPr>
          <p:grpSpPr>
            <a:xfrm>
              <a:off x="4981965" y="524418"/>
              <a:ext cx="2004950" cy="1954152"/>
              <a:chOff x="5535418" y="2213965"/>
              <a:chExt cx="2004950" cy="1954152"/>
            </a:xfrm>
          </p:grpSpPr>
          <p:sp>
            <p:nvSpPr>
              <p:cNvPr id="25" name="Rounded Rectangle 15">
                <a:extLst>
                  <a:ext uri="{FF2B5EF4-FFF2-40B4-BE49-F238E27FC236}">
                    <a16:creationId xmlns:a16="http://schemas.microsoft.com/office/drawing/2014/main" id="{CE44D677-AC3D-3028-CF16-F47A2B443A35}"/>
                  </a:ext>
                </a:extLst>
              </p:cNvPr>
              <p:cNvSpPr/>
              <p:nvPr/>
            </p:nvSpPr>
            <p:spPr>
              <a:xfrm>
                <a:off x="5702497" y="2213965"/>
                <a:ext cx="1670791" cy="1118220"/>
              </a:xfrm>
              <a:prstGeom prst="roundRect">
                <a:avLst>
                  <a:gd name="adj" fmla="val 8069"/>
                </a:avLst>
              </a:prstGeom>
              <a:solidFill>
                <a:srgbClr val="FFD9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a:p>
            </p:txBody>
          </p:sp>
          <p:sp>
            <p:nvSpPr>
              <p:cNvPr id="26" name="Rounded Rectangle 5">
                <a:extLst>
                  <a:ext uri="{FF2B5EF4-FFF2-40B4-BE49-F238E27FC236}">
                    <a16:creationId xmlns:a16="http://schemas.microsoft.com/office/drawing/2014/main" id="{D9D53AFF-3F16-CC17-2368-DBBB6EC525E9}"/>
                  </a:ext>
                </a:extLst>
              </p:cNvPr>
              <p:cNvSpPr/>
              <p:nvPr/>
            </p:nvSpPr>
            <p:spPr>
              <a:xfrm>
                <a:off x="5535418" y="2620117"/>
                <a:ext cx="2004950" cy="1548000"/>
              </a:xfrm>
              <a:custGeom>
                <a:avLst/>
                <a:gdLst/>
                <a:ahLst/>
                <a:cxnLst/>
                <a:rect l="l" t="t" r="r" b="b"/>
                <a:pathLst>
                  <a:path w="1728192" h="1648171">
                    <a:moveTo>
                      <a:pt x="85738" y="0"/>
                    </a:moveTo>
                    <a:lnTo>
                      <a:pt x="432048" y="0"/>
                    </a:lnTo>
                    <a:cubicBezTo>
                      <a:pt x="432048" y="238614"/>
                      <a:pt x="625482" y="432048"/>
                      <a:pt x="864096" y="432048"/>
                    </a:cubicBezTo>
                    <a:cubicBezTo>
                      <a:pt x="1102710" y="432048"/>
                      <a:pt x="1296144" y="238614"/>
                      <a:pt x="1296144" y="0"/>
                    </a:cubicBezTo>
                    <a:lnTo>
                      <a:pt x="1642454" y="0"/>
                    </a:lnTo>
                    <a:cubicBezTo>
                      <a:pt x="1689806" y="0"/>
                      <a:pt x="1728192" y="38386"/>
                      <a:pt x="1728192" y="85738"/>
                    </a:cubicBezTo>
                    <a:lnTo>
                      <a:pt x="1728192" y="1562433"/>
                    </a:lnTo>
                    <a:cubicBezTo>
                      <a:pt x="1728192" y="1609785"/>
                      <a:pt x="1689806" y="1648171"/>
                      <a:pt x="1642454" y="1648171"/>
                    </a:cubicBezTo>
                    <a:lnTo>
                      <a:pt x="85738" y="1648171"/>
                    </a:lnTo>
                    <a:cubicBezTo>
                      <a:pt x="38386" y="1648171"/>
                      <a:pt x="0" y="1609785"/>
                      <a:pt x="0" y="1562433"/>
                    </a:cubicBezTo>
                    <a:lnTo>
                      <a:pt x="0" y="85738"/>
                    </a:lnTo>
                    <a:cubicBezTo>
                      <a:pt x="0" y="38386"/>
                      <a:pt x="38386" y="0"/>
                      <a:pt x="85738" y="0"/>
                    </a:cubicBezTo>
                    <a:close/>
                  </a:path>
                </a:pathLst>
              </a:custGeom>
              <a:solidFill>
                <a:schemeClr val="bg1"/>
              </a:solidFill>
              <a:ln>
                <a:noFill/>
              </a:ln>
              <a:effectLst>
                <a:outerShdw blurRad="635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a:p>
            </p:txBody>
          </p:sp>
          <p:sp>
            <p:nvSpPr>
              <p:cNvPr id="27" name="TextBox 26">
                <a:extLst>
                  <a:ext uri="{FF2B5EF4-FFF2-40B4-BE49-F238E27FC236}">
                    <a16:creationId xmlns:a16="http://schemas.microsoft.com/office/drawing/2014/main" id="{68EB7EFE-D6A2-94C7-F57B-E5F85C2BD977}"/>
                  </a:ext>
                </a:extLst>
              </p:cNvPr>
              <p:cNvSpPr txBox="1"/>
              <p:nvPr/>
            </p:nvSpPr>
            <p:spPr>
              <a:xfrm>
                <a:off x="6098094" y="2316745"/>
                <a:ext cx="872453" cy="553998"/>
              </a:xfrm>
              <a:prstGeom prst="rect">
                <a:avLst/>
              </a:prstGeom>
              <a:noFill/>
            </p:spPr>
            <p:txBody>
              <a:bodyPr wrap="square" lIns="72000" tIns="0" rIns="72000" bIns="0" rtlCol="0">
                <a:spAutoFit/>
              </a:bodyPr>
              <a:lstStyle/>
              <a:p>
                <a:pPr algn="ctr"/>
                <a:r>
                  <a:rPr lang="en-US" altLang="ko-KR" sz="3600" b="1" dirty="0">
                    <a:solidFill>
                      <a:schemeClr val="bg1"/>
                    </a:solidFill>
                  </a:rPr>
                  <a:t>02</a:t>
                </a:r>
                <a:endParaRPr lang="ko-KR" altLang="en-US" sz="3600" b="1" dirty="0">
                  <a:solidFill>
                    <a:schemeClr val="bg1"/>
                  </a:solidFill>
                </a:endParaRPr>
              </a:p>
            </p:txBody>
          </p:sp>
        </p:grpSp>
        <p:sp>
          <p:nvSpPr>
            <p:cNvPr id="24" name="TextBox 23">
              <a:extLst>
                <a:ext uri="{FF2B5EF4-FFF2-40B4-BE49-F238E27FC236}">
                  <a16:creationId xmlns:a16="http://schemas.microsoft.com/office/drawing/2014/main" id="{79A54F41-4250-6D65-4507-A56ED7D25776}"/>
                </a:ext>
              </a:extLst>
            </p:cNvPr>
            <p:cNvSpPr txBox="1"/>
            <p:nvPr/>
          </p:nvSpPr>
          <p:spPr>
            <a:xfrm flipH="1">
              <a:off x="5245348" y="1642638"/>
              <a:ext cx="1471037" cy="719043"/>
            </a:xfrm>
            <a:prstGeom prst="rect">
              <a:avLst/>
            </a:prstGeom>
            <a:noFill/>
          </p:spPr>
          <p:txBody>
            <a:bodyPr wrap="square">
              <a:spAutoFit/>
            </a:bodyPr>
            <a:lstStyle/>
            <a:p>
              <a:pPr algn="ctr">
                <a:lnSpc>
                  <a:spcPct val="115000"/>
                </a:lnSpc>
                <a:spcAft>
                  <a:spcPts val="800"/>
                </a:spcAft>
              </a:pPr>
              <a:r>
                <a:rPr lang="ar-EG" b="1" dirty="0">
                  <a:latin typeface="Times New Roman" panose="02020603050405020304" pitchFamily="18" charset="0"/>
                  <a:ea typeface="Calibri" panose="020F0502020204030204" pitchFamily="34" charset="0"/>
                  <a:cs typeface="Adobe Arabic" panose="02040503050201020203" pitchFamily="18" charset="-78"/>
                </a:rPr>
                <a:t>تحديد معايير أداء عالية</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spTree>
    <p:extLst>
      <p:ext uri="{BB962C8B-B14F-4D97-AF65-F5344CB8AC3E}">
        <p14:creationId xmlns:p14="http://schemas.microsoft.com/office/powerpoint/2010/main" val="41209991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anim calcmode="lin" valueType="num">
                                      <p:cBhvr>
                                        <p:cTn id="8" dur="1000" fill="hold"/>
                                        <p:tgtEl>
                                          <p:spTgt spid="18"/>
                                        </p:tgtEl>
                                        <p:attrNameLst>
                                          <p:attrName>ppt_x</p:attrName>
                                        </p:attrNameLst>
                                      </p:cBhvr>
                                      <p:tavLst>
                                        <p:tav tm="0">
                                          <p:val>
                                            <p:strVal val="#ppt_x"/>
                                          </p:val>
                                        </p:tav>
                                        <p:tav tm="100000">
                                          <p:val>
                                            <p:strVal val="#ppt_x"/>
                                          </p:val>
                                        </p:tav>
                                      </p:tavLst>
                                    </p:anim>
                                    <p:anim calcmode="lin" valueType="num">
                                      <p:cBhvr>
                                        <p:cTn id="9"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9"/>
                                        </p:tgtEl>
                                        <p:attrNameLst>
                                          <p:attrName>style.visibility</p:attrName>
                                        </p:attrNameLst>
                                      </p:cBhvr>
                                      <p:to>
                                        <p:strVal val="visible"/>
                                      </p:to>
                                    </p:set>
                                    <p:animEffect transition="in" filter="fade">
                                      <p:cBhvr>
                                        <p:cTn id="14" dur="1000"/>
                                        <p:tgtEl>
                                          <p:spTgt spid="19"/>
                                        </p:tgtEl>
                                      </p:cBhvr>
                                    </p:animEffect>
                                    <p:anim calcmode="lin" valueType="num">
                                      <p:cBhvr>
                                        <p:cTn id="15" dur="1000" fill="hold"/>
                                        <p:tgtEl>
                                          <p:spTgt spid="19"/>
                                        </p:tgtEl>
                                        <p:attrNameLst>
                                          <p:attrName>ppt_x</p:attrName>
                                        </p:attrNameLst>
                                      </p:cBhvr>
                                      <p:tavLst>
                                        <p:tav tm="0">
                                          <p:val>
                                            <p:strVal val="#ppt_x"/>
                                          </p:val>
                                        </p:tav>
                                        <p:tav tm="100000">
                                          <p:val>
                                            <p:strVal val="#ppt_x"/>
                                          </p:val>
                                        </p:tav>
                                      </p:tavLst>
                                    </p:anim>
                                    <p:anim calcmode="lin" valueType="num">
                                      <p:cBhvr>
                                        <p:cTn id="16"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4"/>
                                        </p:tgtEl>
                                        <p:attrNameLst>
                                          <p:attrName>style.visibility</p:attrName>
                                        </p:attrNameLst>
                                      </p:cBhvr>
                                      <p:to>
                                        <p:strVal val="visible"/>
                                      </p:to>
                                    </p:set>
                                    <p:animEffect transition="in" filter="fade">
                                      <p:cBhvr>
                                        <p:cTn id="21" dur="1000"/>
                                        <p:tgtEl>
                                          <p:spTgt spid="34"/>
                                        </p:tgtEl>
                                      </p:cBhvr>
                                    </p:animEffect>
                                    <p:anim calcmode="lin" valueType="num">
                                      <p:cBhvr>
                                        <p:cTn id="22" dur="1000" fill="hold"/>
                                        <p:tgtEl>
                                          <p:spTgt spid="34"/>
                                        </p:tgtEl>
                                        <p:attrNameLst>
                                          <p:attrName>ppt_x</p:attrName>
                                        </p:attrNameLst>
                                      </p:cBhvr>
                                      <p:tavLst>
                                        <p:tav tm="0">
                                          <p:val>
                                            <p:strVal val="#ppt_x"/>
                                          </p:val>
                                        </p:tav>
                                        <p:tav tm="100000">
                                          <p:val>
                                            <p:strVal val="#ppt_x"/>
                                          </p:val>
                                        </p:tav>
                                      </p:tavLst>
                                    </p:anim>
                                    <p:anim calcmode="lin" valueType="num">
                                      <p:cBhvr>
                                        <p:cTn id="23"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5"/>
                                        </p:tgtEl>
                                        <p:attrNameLst>
                                          <p:attrName>style.visibility</p:attrName>
                                        </p:attrNameLst>
                                      </p:cBhvr>
                                      <p:to>
                                        <p:strVal val="visible"/>
                                      </p:to>
                                    </p:set>
                                    <p:animEffect transition="in" filter="fade">
                                      <p:cBhvr>
                                        <p:cTn id="28" dur="1000"/>
                                        <p:tgtEl>
                                          <p:spTgt spid="35"/>
                                        </p:tgtEl>
                                      </p:cBhvr>
                                    </p:animEffect>
                                    <p:anim calcmode="lin" valueType="num">
                                      <p:cBhvr>
                                        <p:cTn id="29" dur="1000" fill="hold"/>
                                        <p:tgtEl>
                                          <p:spTgt spid="35"/>
                                        </p:tgtEl>
                                        <p:attrNameLst>
                                          <p:attrName>ppt_x</p:attrName>
                                        </p:attrNameLst>
                                      </p:cBhvr>
                                      <p:tavLst>
                                        <p:tav tm="0">
                                          <p:val>
                                            <p:strVal val="#ppt_x"/>
                                          </p:val>
                                        </p:tav>
                                        <p:tav tm="100000">
                                          <p:val>
                                            <p:strVal val="#ppt_x"/>
                                          </p:val>
                                        </p:tav>
                                      </p:tavLst>
                                    </p:anim>
                                    <p:anim calcmode="lin" valueType="num">
                                      <p:cBhvr>
                                        <p:cTn id="30" dur="1000" fill="hold"/>
                                        <p:tgtEl>
                                          <p:spTgt spid="35"/>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36"/>
                                        </p:tgtEl>
                                        <p:attrNameLst>
                                          <p:attrName>style.visibility</p:attrName>
                                        </p:attrNameLst>
                                      </p:cBhvr>
                                      <p:to>
                                        <p:strVal val="visible"/>
                                      </p:to>
                                    </p:set>
                                    <p:animEffect transition="in" filter="fade">
                                      <p:cBhvr>
                                        <p:cTn id="35" dur="1000"/>
                                        <p:tgtEl>
                                          <p:spTgt spid="36"/>
                                        </p:tgtEl>
                                      </p:cBhvr>
                                    </p:animEffect>
                                    <p:anim calcmode="lin" valueType="num">
                                      <p:cBhvr>
                                        <p:cTn id="36" dur="1000" fill="hold"/>
                                        <p:tgtEl>
                                          <p:spTgt spid="36"/>
                                        </p:tgtEl>
                                        <p:attrNameLst>
                                          <p:attrName>ppt_x</p:attrName>
                                        </p:attrNameLst>
                                      </p:cBhvr>
                                      <p:tavLst>
                                        <p:tav tm="0">
                                          <p:val>
                                            <p:strVal val="#ppt_x"/>
                                          </p:val>
                                        </p:tav>
                                        <p:tav tm="100000">
                                          <p:val>
                                            <p:strVal val="#ppt_x"/>
                                          </p:val>
                                        </p:tav>
                                      </p:tavLst>
                                    </p:anim>
                                    <p:anim calcmode="lin" valueType="num">
                                      <p:cBhvr>
                                        <p:cTn id="37" dur="10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37"/>
                                        </p:tgtEl>
                                        <p:attrNameLst>
                                          <p:attrName>style.visibility</p:attrName>
                                        </p:attrNameLst>
                                      </p:cBhvr>
                                      <p:to>
                                        <p:strVal val="visible"/>
                                      </p:to>
                                    </p:set>
                                    <p:animEffect transition="in" filter="fade">
                                      <p:cBhvr>
                                        <p:cTn id="42" dur="1000"/>
                                        <p:tgtEl>
                                          <p:spTgt spid="37"/>
                                        </p:tgtEl>
                                      </p:cBhvr>
                                    </p:animEffect>
                                    <p:anim calcmode="lin" valueType="num">
                                      <p:cBhvr>
                                        <p:cTn id="43" dur="1000" fill="hold"/>
                                        <p:tgtEl>
                                          <p:spTgt spid="37"/>
                                        </p:tgtEl>
                                        <p:attrNameLst>
                                          <p:attrName>ppt_x</p:attrName>
                                        </p:attrNameLst>
                                      </p:cBhvr>
                                      <p:tavLst>
                                        <p:tav tm="0">
                                          <p:val>
                                            <p:strVal val="#ppt_x"/>
                                          </p:val>
                                        </p:tav>
                                        <p:tav tm="100000">
                                          <p:val>
                                            <p:strVal val="#ppt_x"/>
                                          </p:val>
                                        </p:tav>
                                      </p:tavLst>
                                    </p:anim>
                                    <p:anim calcmode="lin" valueType="num">
                                      <p:cBhvr>
                                        <p:cTn id="44" dur="1000" fill="hold"/>
                                        <p:tgtEl>
                                          <p:spTgt spid="3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34" grpId="0"/>
      <p:bldP spid="35" grpId="0"/>
      <p:bldP spid="36" grpId="0"/>
      <p:bldP spid="37"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دور القائد في بناء ثقافة الأداء العالي</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18" name="TextBox 17">
            <a:extLst>
              <a:ext uri="{FF2B5EF4-FFF2-40B4-BE49-F238E27FC236}">
                <a16:creationId xmlns:a16="http://schemas.microsoft.com/office/drawing/2014/main" id="{21E78FC4-1261-E376-4EE3-89E29A15E7C3}"/>
              </a:ext>
            </a:extLst>
          </p:cNvPr>
          <p:cNvSpPr txBox="1"/>
          <p:nvPr/>
        </p:nvSpPr>
        <p:spPr>
          <a:xfrm>
            <a:off x="-397947" y="2265309"/>
            <a:ext cx="9832978" cy="600164"/>
          </a:xfrm>
          <a:prstGeom prst="rect">
            <a:avLst/>
          </a:prstGeom>
          <a:noFill/>
        </p:spPr>
        <p:txBody>
          <a:bodyPr wrap="square">
            <a:spAutoFit/>
          </a:bodyPr>
          <a:lstStyle/>
          <a:p>
            <a:pPr marL="342900" indent="-342900" algn="just" rtl="1">
              <a:lnSpc>
                <a:spcPct val="150000"/>
              </a:lnSpc>
              <a:spcAft>
                <a:spcPts val="800"/>
              </a:spcAft>
              <a:buSzPct val="150000"/>
              <a:buBlip>
                <a:blip r:embed="rId2"/>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الدور: القائد يبني ثقافة تكون فيها المسؤوليات واضحة، والجميع مسؤول عن أدائه.</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
        <p:nvSpPr>
          <p:cNvPr id="19" name="TextBox 18">
            <a:extLst>
              <a:ext uri="{FF2B5EF4-FFF2-40B4-BE49-F238E27FC236}">
                <a16:creationId xmlns:a16="http://schemas.microsoft.com/office/drawing/2014/main" id="{073201C7-EB59-09C4-4C9F-80DF8F950309}"/>
              </a:ext>
            </a:extLst>
          </p:cNvPr>
          <p:cNvSpPr txBox="1"/>
          <p:nvPr/>
        </p:nvSpPr>
        <p:spPr>
          <a:xfrm>
            <a:off x="1353349" y="2920844"/>
            <a:ext cx="8081682" cy="600164"/>
          </a:xfrm>
          <a:prstGeom prst="rect">
            <a:avLst/>
          </a:prstGeom>
          <a:noFill/>
        </p:spPr>
        <p:txBody>
          <a:bodyPr wrap="square">
            <a:spAutoFit/>
          </a:bodyPr>
          <a:lstStyle/>
          <a:p>
            <a:pPr algn="just" rtl="1">
              <a:lnSpc>
                <a:spcPct val="150000"/>
              </a:lnSpc>
              <a:spcAft>
                <a:spcPts val="800"/>
              </a:spcAft>
              <a:buSzPct val="150000"/>
            </a:pPr>
            <a:r>
              <a:rPr lang="ar-SA" sz="2400" b="1" dirty="0">
                <a:solidFill>
                  <a:srgbClr val="168489"/>
                </a:solidFill>
                <a:latin typeface="Calibri" panose="020F0502020204030204" pitchFamily="34" charset="0"/>
                <a:ea typeface="Calibri" panose="020F0502020204030204" pitchFamily="34" charset="0"/>
                <a:cs typeface="Adobe Arabic" panose="02040503050201020203" pitchFamily="18" charset="-78"/>
              </a:rPr>
              <a:t>كيفية التنفيذ:</a:t>
            </a:r>
            <a:endParaRPr lang="en-US" sz="2400" b="1" dirty="0">
              <a:solidFill>
                <a:srgbClr val="168489"/>
              </a:solidFill>
              <a:latin typeface="Calibri" panose="020F0502020204030204" pitchFamily="34" charset="0"/>
              <a:ea typeface="Calibri" panose="020F0502020204030204" pitchFamily="34" charset="0"/>
              <a:cs typeface="Adobe Arabic" panose="02040503050201020203" pitchFamily="18" charset="-78"/>
            </a:endParaRPr>
          </a:p>
        </p:txBody>
      </p:sp>
      <p:sp>
        <p:nvSpPr>
          <p:cNvPr id="34" name="TextBox 33">
            <a:extLst>
              <a:ext uri="{FF2B5EF4-FFF2-40B4-BE49-F238E27FC236}">
                <a16:creationId xmlns:a16="http://schemas.microsoft.com/office/drawing/2014/main" id="{BECA7912-CDDF-5A51-A635-8375CFD01D3B}"/>
              </a:ext>
            </a:extLst>
          </p:cNvPr>
          <p:cNvSpPr txBox="1"/>
          <p:nvPr/>
        </p:nvSpPr>
        <p:spPr>
          <a:xfrm>
            <a:off x="1353349" y="3618636"/>
            <a:ext cx="8081682" cy="600164"/>
          </a:xfrm>
          <a:prstGeom prst="rect">
            <a:avLst/>
          </a:prstGeom>
          <a:noFill/>
        </p:spPr>
        <p:txBody>
          <a:bodyPr wrap="square">
            <a:spAutoFit/>
          </a:bodyPr>
          <a:lstStyle/>
          <a:p>
            <a:pPr marL="342900" indent="-342900" algn="just" rtl="1">
              <a:lnSpc>
                <a:spcPct val="150000"/>
              </a:lnSpc>
              <a:spcAft>
                <a:spcPts val="800"/>
              </a:spcAft>
              <a:buSzPct val="150000"/>
              <a:buBlip>
                <a:blip r:embed="rId2"/>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إنشاء أنظمة لتتبع الأداء (مثل لوحات بيانات أو تقارير دورية).</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
        <p:nvSpPr>
          <p:cNvPr id="35" name="TextBox 34">
            <a:extLst>
              <a:ext uri="{FF2B5EF4-FFF2-40B4-BE49-F238E27FC236}">
                <a16:creationId xmlns:a16="http://schemas.microsoft.com/office/drawing/2014/main" id="{22DD8EB9-ADA5-FB51-F357-D0B9DE335FFC}"/>
              </a:ext>
            </a:extLst>
          </p:cNvPr>
          <p:cNvSpPr txBox="1"/>
          <p:nvPr/>
        </p:nvSpPr>
        <p:spPr>
          <a:xfrm>
            <a:off x="1330824" y="4218800"/>
            <a:ext cx="8081682" cy="600164"/>
          </a:xfrm>
          <a:prstGeom prst="rect">
            <a:avLst/>
          </a:prstGeom>
          <a:noFill/>
        </p:spPr>
        <p:txBody>
          <a:bodyPr wrap="square">
            <a:spAutoFit/>
          </a:bodyPr>
          <a:lstStyle/>
          <a:p>
            <a:pPr marL="342900" indent="-342900" algn="just" rtl="1">
              <a:lnSpc>
                <a:spcPct val="150000"/>
              </a:lnSpc>
              <a:spcAft>
                <a:spcPts val="800"/>
              </a:spcAft>
              <a:buSzPct val="150000"/>
              <a:buBlip>
                <a:blip r:embed="rId2"/>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الاحتفاء بالنجاحات ومعالجة الإخفاقات بشكل بناء.</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
        <p:nvSpPr>
          <p:cNvPr id="36" name="TextBox 35">
            <a:extLst>
              <a:ext uri="{FF2B5EF4-FFF2-40B4-BE49-F238E27FC236}">
                <a16:creationId xmlns:a16="http://schemas.microsoft.com/office/drawing/2014/main" id="{76D1114C-8AA9-EB5E-76E2-430563D7EA18}"/>
              </a:ext>
            </a:extLst>
          </p:cNvPr>
          <p:cNvSpPr txBox="1"/>
          <p:nvPr/>
        </p:nvSpPr>
        <p:spPr>
          <a:xfrm>
            <a:off x="628117" y="4791352"/>
            <a:ext cx="8707243" cy="1154162"/>
          </a:xfrm>
          <a:prstGeom prst="rect">
            <a:avLst/>
          </a:prstGeom>
          <a:noFill/>
        </p:spPr>
        <p:txBody>
          <a:bodyPr wrap="square">
            <a:spAutoFit/>
          </a:bodyPr>
          <a:lstStyle/>
          <a:p>
            <a:pPr marL="342900" indent="-342900" algn="just" rtl="1">
              <a:lnSpc>
                <a:spcPct val="150000"/>
              </a:lnSpc>
              <a:spcAft>
                <a:spcPts val="800"/>
              </a:spcAft>
              <a:buSzPct val="150000"/>
              <a:buBlip>
                <a:blip r:embed="rId2"/>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مثال: قائد فريق مبيعات يستخدم لوحة بيانات لعرض أداء كل عضو أسبوعياً، ويعقد جلسات لمناقشة التحديات ومكافأة المتميزين.</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
        <p:nvSpPr>
          <p:cNvPr id="37" name="TextBox 36">
            <a:extLst>
              <a:ext uri="{FF2B5EF4-FFF2-40B4-BE49-F238E27FC236}">
                <a16:creationId xmlns:a16="http://schemas.microsoft.com/office/drawing/2014/main" id="{CB183AD9-9AAE-5F30-7F14-420927D534B4}"/>
              </a:ext>
            </a:extLst>
          </p:cNvPr>
          <p:cNvSpPr txBox="1"/>
          <p:nvPr/>
        </p:nvSpPr>
        <p:spPr>
          <a:xfrm>
            <a:off x="550971" y="5945514"/>
            <a:ext cx="8707243" cy="600164"/>
          </a:xfrm>
          <a:prstGeom prst="rect">
            <a:avLst/>
          </a:prstGeom>
          <a:noFill/>
        </p:spPr>
        <p:txBody>
          <a:bodyPr wrap="square">
            <a:spAutoFit/>
          </a:bodyPr>
          <a:lstStyle/>
          <a:p>
            <a:pPr marL="342900" indent="-342900" algn="just" rtl="1">
              <a:lnSpc>
                <a:spcPct val="150000"/>
              </a:lnSpc>
              <a:spcAft>
                <a:spcPts val="800"/>
              </a:spcAft>
              <a:buSzPct val="150000"/>
              <a:buBlip>
                <a:blip r:embed="rId2"/>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التأثير: يعزز الثقة ويقلل من الغموض، مما يدفع الفريق لتحمل المسؤولية.</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grpSp>
        <p:nvGrpSpPr>
          <p:cNvPr id="14" name="Group 13">
            <a:extLst>
              <a:ext uri="{FF2B5EF4-FFF2-40B4-BE49-F238E27FC236}">
                <a16:creationId xmlns:a16="http://schemas.microsoft.com/office/drawing/2014/main" id="{4E44CB77-938E-6D92-B697-97D036B70C4E}"/>
              </a:ext>
            </a:extLst>
          </p:cNvPr>
          <p:cNvGrpSpPr/>
          <p:nvPr/>
        </p:nvGrpSpPr>
        <p:grpSpPr>
          <a:xfrm>
            <a:off x="9836176" y="3165156"/>
            <a:ext cx="2004950" cy="1954152"/>
            <a:chOff x="2491137" y="524418"/>
            <a:chExt cx="2004950" cy="1954152"/>
          </a:xfrm>
        </p:grpSpPr>
        <p:grpSp>
          <p:nvGrpSpPr>
            <p:cNvPr id="15" name="Group 14">
              <a:extLst>
                <a:ext uri="{FF2B5EF4-FFF2-40B4-BE49-F238E27FC236}">
                  <a16:creationId xmlns:a16="http://schemas.microsoft.com/office/drawing/2014/main" id="{08D383BB-2DEA-225D-EB19-04E73AFB2620}"/>
                </a:ext>
              </a:extLst>
            </p:cNvPr>
            <p:cNvGrpSpPr/>
            <p:nvPr/>
          </p:nvGrpSpPr>
          <p:grpSpPr>
            <a:xfrm>
              <a:off x="2491137" y="524418"/>
              <a:ext cx="2004950" cy="1954152"/>
              <a:chOff x="3044590" y="2330557"/>
              <a:chExt cx="2004950" cy="1954152"/>
            </a:xfrm>
          </p:grpSpPr>
          <p:sp>
            <p:nvSpPr>
              <p:cNvPr id="17" name="Rounded Rectangle 15">
                <a:extLst>
                  <a:ext uri="{FF2B5EF4-FFF2-40B4-BE49-F238E27FC236}">
                    <a16:creationId xmlns:a16="http://schemas.microsoft.com/office/drawing/2014/main" id="{A15C35DE-2C3A-49BF-8F6A-5AE082225142}"/>
                  </a:ext>
                </a:extLst>
              </p:cNvPr>
              <p:cNvSpPr/>
              <p:nvPr/>
            </p:nvSpPr>
            <p:spPr>
              <a:xfrm>
                <a:off x="3211669" y="2330557"/>
                <a:ext cx="1670791" cy="1118220"/>
              </a:xfrm>
              <a:prstGeom prst="roundRect">
                <a:avLst>
                  <a:gd name="adj" fmla="val 8069"/>
                </a:avLst>
              </a:prstGeom>
              <a:solidFill>
                <a:srgbClr val="3D8E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a:p>
            </p:txBody>
          </p:sp>
          <p:sp>
            <p:nvSpPr>
              <p:cNvPr id="20" name="Rounded Rectangle 5">
                <a:extLst>
                  <a:ext uri="{FF2B5EF4-FFF2-40B4-BE49-F238E27FC236}">
                    <a16:creationId xmlns:a16="http://schemas.microsoft.com/office/drawing/2014/main" id="{C88B6B11-C401-682F-C4BE-F690BF6BE687}"/>
                  </a:ext>
                </a:extLst>
              </p:cNvPr>
              <p:cNvSpPr/>
              <p:nvPr/>
            </p:nvSpPr>
            <p:spPr>
              <a:xfrm>
                <a:off x="3044590" y="2736709"/>
                <a:ext cx="2004950" cy="1548000"/>
              </a:xfrm>
              <a:custGeom>
                <a:avLst/>
                <a:gdLst/>
                <a:ahLst/>
                <a:cxnLst/>
                <a:rect l="l" t="t" r="r" b="b"/>
                <a:pathLst>
                  <a:path w="1728192" h="1648171">
                    <a:moveTo>
                      <a:pt x="85738" y="0"/>
                    </a:moveTo>
                    <a:lnTo>
                      <a:pt x="432048" y="0"/>
                    </a:lnTo>
                    <a:cubicBezTo>
                      <a:pt x="432048" y="238614"/>
                      <a:pt x="625482" y="432048"/>
                      <a:pt x="864096" y="432048"/>
                    </a:cubicBezTo>
                    <a:cubicBezTo>
                      <a:pt x="1102710" y="432048"/>
                      <a:pt x="1296144" y="238614"/>
                      <a:pt x="1296144" y="0"/>
                    </a:cubicBezTo>
                    <a:lnTo>
                      <a:pt x="1642454" y="0"/>
                    </a:lnTo>
                    <a:cubicBezTo>
                      <a:pt x="1689806" y="0"/>
                      <a:pt x="1728192" y="38386"/>
                      <a:pt x="1728192" y="85738"/>
                    </a:cubicBezTo>
                    <a:lnTo>
                      <a:pt x="1728192" y="1562433"/>
                    </a:lnTo>
                    <a:cubicBezTo>
                      <a:pt x="1728192" y="1609785"/>
                      <a:pt x="1689806" y="1648171"/>
                      <a:pt x="1642454" y="1648171"/>
                    </a:cubicBezTo>
                    <a:lnTo>
                      <a:pt x="85738" y="1648171"/>
                    </a:lnTo>
                    <a:cubicBezTo>
                      <a:pt x="38386" y="1648171"/>
                      <a:pt x="0" y="1609785"/>
                      <a:pt x="0" y="1562433"/>
                    </a:cubicBezTo>
                    <a:lnTo>
                      <a:pt x="0" y="85738"/>
                    </a:lnTo>
                    <a:cubicBezTo>
                      <a:pt x="0" y="38386"/>
                      <a:pt x="38386" y="0"/>
                      <a:pt x="85738" y="0"/>
                    </a:cubicBezTo>
                    <a:close/>
                  </a:path>
                </a:pathLst>
              </a:custGeom>
              <a:solidFill>
                <a:schemeClr val="bg1"/>
              </a:solidFill>
              <a:ln>
                <a:noFill/>
              </a:ln>
              <a:effectLst>
                <a:outerShdw blurRad="635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a:p>
            </p:txBody>
          </p:sp>
          <p:sp>
            <p:nvSpPr>
              <p:cNvPr id="21" name="TextBox 20">
                <a:extLst>
                  <a:ext uri="{FF2B5EF4-FFF2-40B4-BE49-F238E27FC236}">
                    <a16:creationId xmlns:a16="http://schemas.microsoft.com/office/drawing/2014/main" id="{843182C4-61EA-3416-3B57-D5F268C1CD37}"/>
                  </a:ext>
                </a:extLst>
              </p:cNvPr>
              <p:cNvSpPr txBox="1"/>
              <p:nvPr/>
            </p:nvSpPr>
            <p:spPr>
              <a:xfrm>
                <a:off x="3607266" y="2433337"/>
                <a:ext cx="872453" cy="553998"/>
              </a:xfrm>
              <a:prstGeom prst="rect">
                <a:avLst/>
              </a:prstGeom>
              <a:noFill/>
            </p:spPr>
            <p:txBody>
              <a:bodyPr wrap="square" lIns="72000" tIns="0" rIns="72000" bIns="0" rtlCol="0">
                <a:spAutoFit/>
              </a:bodyPr>
              <a:lstStyle/>
              <a:p>
                <a:pPr algn="ctr"/>
                <a:r>
                  <a:rPr lang="en-US" altLang="ko-KR" sz="3600" b="1" dirty="0">
                    <a:solidFill>
                      <a:schemeClr val="bg1"/>
                    </a:solidFill>
                  </a:rPr>
                  <a:t>03</a:t>
                </a:r>
                <a:endParaRPr lang="ko-KR" altLang="en-US" sz="3600" b="1" dirty="0">
                  <a:solidFill>
                    <a:schemeClr val="bg1"/>
                  </a:solidFill>
                </a:endParaRPr>
              </a:p>
            </p:txBody>
          </p:sp>
        </p:grpSp>
        <p:sp>
          <p:nvSpPr>
            <p:cNvPr id="16" name="TextBox 15">
              <a:extLst>
                <a:ext uri="{FF2B5EF4-FFF2-40B4-BE49-F238E27FC236}">
                  <a16:creationId xmlns:a16="http://schemas.microsoft.com/office/drawing/2014/main" id="{D0393823-83CA-3B2A-9613-4EA2CE546C84}"/>
                </a:ext>
              </a:extLst>
            </p:cNvPr>
            <p:cNvSpPr txBox="1"/>
            <p:nvPr/>
          </p:nvSpPr>
          <p:spPr>
            <a:xfrm flipH="1">
              <a:off x="2658216" y="1446393"/>
              <a:ext cx="1588230" cy="719043"/>
            </a:xfrm>
            <a:prstGeom prst="rect">
              <a:avLst/>
            </a:prstGeom>
            <a:noFill/>
          </p:spPr>
          <p:txBody>
            <a:bodyPr wrap="square">
              <a:spAutoFit/>
            </a:bodyPr>
            <a:lstStyle/>
            <a:p>
              <a:pPr algn="ctr">
                <a:lnSpc>
                  <a:spcPct val="115000"/>
                </a:lnSpc>
                <a:spcAft>
                  <a:spcPts val="800"/>
                </a:spcAft>
              </a:pPr>
              <a:r>
                <a:rPr lang="ar-EG" b="1" dirty="0">
                  <a:latin typeface="Times New Roman" panose="02020603050405020304" pitchFamily="18" charset="0"/>
                  <a:ea typeface="Calibri" panose="020F0502020204030204" pitchFamily="34" charset="0"/>
                  <a:cs typeface="Adobe Arabic" panose="02040503050201020203" pitchFamily="18" charset="-78"/>
                </a:rPr>
                <a:t>تعزيز الشفافية والمساءلة</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spTree>
    <p:extLst>
      <p:ext uri="{BB962C8B-B14F-4D97-AF65-F5344CB8AC3E}">
        <p14:creationId xmlns:p14="http://schemas.microsoft.com/office/powerpoint/2010/main" val="25501803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anim calcmode="lin" valueType="num">
                                      <p:cBhvr>
                                        <p:cTn id="8" dur="1000" fill="hold"/>
                                        <p:tgtEl>
                                          <p:spTgt spid="18"/>
                                        </p:tgtEl>
                                        <p:attrNameLst>
                                          <p:attrName>ppt_x</p:attrName>
                                        </p:attrNameLst>
                                      </p:cBhvr>
                                      <p:tavLst>
                                        <p:tav tm="0">
                                          <p:val>
                                            <p:strVal val="#ppt_x"/>
                                          </p:val>
                                        </p:tav>
                                        <p:tav tm="100000">
                                          <p:val>
                                            <p:strVal val="#ppt_x"/>
                                          </p:val>
                                        </p:tav>
                                      </p:tavLst>
                                    </p:anim>
                                    <p:anim calcmode="lin" valueType="num">
                                      <p:cBhvr>
                                        <p:cTn id="9"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9"/>
                                        </p:tgtEl>
                                        <p:attrNameLst>
                                          <p:attrName>style.visibility</p:attrName>
                                        </p:attrNameLst>
                                      </p:cBhvr>
                                      <p:to>
                                        <p:strVal val="visible"/>
                                      </p:to>
                                    </p:set>
                                    <p:animEffect transition="in" filter="fade">
                                      <p:cBhvr>
                                        <p:cTn id="14" dur="1000"/>
                                        <p:tgtEl>
                                          <p:spTgt spid="19"/>
                                        </p:tgtEl>
                                      </p:cBhvr>
                                    </p:animEffect>
                                    <p:anim calcmode="lin" valueType="num">
                                      <p:cBhvr>
                                        <p:cTn id="15" dur="1000" fill="hold"/>
                                        <p:tgtEl>
                                          <p:spTgt spid="19"/>
                                        </p:tgtEl>
                                        <p:attrNameLst>
                                          <p:attrName>ppt_x</p:attrName>
                                        </p:attrNameLst>
                                      </p:cBhvr>
                                      <p:tavLst>
                                        <p:tav tm="0">
                                          <p:val>
                                            <p:strVal val="#ppt_x"/>
                                          </p:val>
                                        </p:tav>
                                        <p:tav tm="100000">
                                          <p:val>
                                            <p:strVal val="#ppt_x"/>
                                          </p:val>
                                        </p:tav>
                                      </p:tavLst>
                                    </p:anim>
                                    <p:anim calcmode="lin" valueType="num">
                                      <p:cBhvr>
                                        <p:cTn id="16"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4"/>
                                        </p:tgtEl>
                                        <p:attrNameLst>
                                          <p:attrName>style.visibility</p:attrName>
                                        </p:attrNameLst>
                                      </p:cBhvr>
                                      <p:to>
                                        <p:strVal val="visible"/>
                                      </p:to>
                                    </p:set>
                                    <p:animEffect transition="in" filter="fade">
                                      <p:cBhvr>
                                        <p:cTn id="21" dur="1000"/>
                                        <p:tgtEl>
                                          <p:spTgt spid="34"/>
                                        </p:tgtEl>
                                      </p:cBhvr>
                                    </p:animEffect>
                                    <p:anim calcmode="lin" valueType="num">
                                      <p:cBhvr>
                                        <p:cTn id="22" dur="1000" fill="hold"/>
                                        <p:tgtEl>
                                          <p:spTgt spid="34"/>
                                        </p:tgtEl>
                                        <p:attrNameLst>
                                          <p:attrName>ppt_x</p:attrName>
                                        </p:attrNameLst>
                                      </p:cBhvr>
                                      <p:tavLst>
                                        <p:tav tm="0">
                                          <p:val>
                                            <p:strVal val="#ppt_x"/>
                                          </p:val>
                                        </p:tav>
                                        <p:tav tm="100000">
                                          <p:val>
                                            <p:strVal val="#ppt_x"/>
                                          </p:val>
                                        </p:tav>
                                      </p:tavLst>
                                    </p:anim>
                                    <p:anim calcmode="lin" valueType="num">
                                      <p:cBhvr>
                                        <p:cTn id="23"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5"/>
                                        </p:tgtEl>
                                        <p:attrNameLst>
                                          <p:attrName>style.visibility</p:attrName>
                                        </p:attrNameLst>
                                      </p:cBhvr>
                                      <p:to>
                                        <p:strVal val="visible"/>
                                      </p:to>
                                    </p:set>
                                    <p:animEffect transition="in" filter="fade">
                                      <p:cBhvr>
                                        <p:cTn id="28" dur="1000"/>
                                        <p:tgtEl>
                                          <p:spTgt spid="35"/>
                                        </p:tgtEl>
                                      </p:cBhvr>
                                    </p:animEffect>
                                    <p:anim calcmode="lin" valueType="num">
                                      <p:cBhvr>
                                        <p:cTn id="29" dur="1000" fill="hold"/>
                                        <p:tgtEl>
                                          <p:spTgt spid="35"/>
                                        </p:tgtEl>
                                        <p:attrNameLst>
                                          <p:attrName>ppt_x</p:attrName>
                                        </p:attrNameLst>
                                      </p:cBhvr>
                                      <p:tavLst>
                                        <p:tav tm="0">
                                          <p:val>
                                            <p:strVal val="#ppt_x"/>
                                          </p:val>
                                        </p:tav>
                                        <p:tav tm="100000">
                                          <p:val>
                                            <p:strVal val="#ppt_x"/>
                                          </p:val>
                                        </p:tav>
                                      </p:tavLst>
                                    </p:anim>
                                    <p:anim calcmode="lin" valueType="num">
                                      <p:cBhvr>
                                        <p:cTn id="30" dur="1000" fill="hold"/>
                                        <p:tgtEl>
                                          <p:spTgt spid="35"/>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36"/>
                                        </p:tgtEl>
                                        <p:attrNameLst>
                                          <p:attrName>style.visibility</p:attrName>
                                        </p:attrNameLst>
                                      </p:cBhvr>
                                      <p:to>
                                        <p:strVal val="visible"/>
                                      </p:to>
                                    </p:set>
                                    <p:animEffect transition="in" filter="fade">
                                      <p:cBhvr>
                                        <p:cTn id="35" dur="1000"/>
                                        <p:tgtEl>
                                          <p:spTgt spid="36"/>
                                        </p:tgtEl>
                                      </p:cBhvr>
                                    </p:animEffect>
                                    <p:anim calcmode="lin" valueType="num">
                                      <p:cBhvr>
                                        <p:cTn id="36" dur="1000" fill="hold"/>
                                        <p:tgtEl>
                                          <p:spTgt spid="36"/>
                                        </p:tgtEl>
                                        <p:attrNameLst>
                                          <p:attrName>ppt_x</p:attrName>
                                        </p:attrNameLst>
                                      </p:cBhvr>
                                      <p:tavLst>
                                        <p:tav tm="0">
                                          <p:val>
                                            <p:strVal val="#ppt_x"/>
                                          </p:val>
                                        </p:tav>
                                        <p:tav tm="100000">
                                          <p:val>
                                            <p:strVal val="#ppt_x"/>
                                          </p:val>
                                        </p:tav>
                                      </p:tavLst>
                                    </p:anim>
                                    <p:anim calcmode="lin" valueType="num">
                                      <p:cBhvr>
                                        <p:cTn id="37" dur="10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37"/>
                                        </p:tgtEl>
                                        <p:attrNameLst>
                                          <p:attrName>style.visibility</p:attrName>
                                        </p:attrNameLst>
                                      </p:cBhvr>
                                      <p:to>
                                        <p:strVal val="visible"/>
                                      </p:to>
                                    </p:set>
                                    <p:animEffect transition="in" filter="fade">
                                      <p:cBhvr>
                                        <p:cTn id="42" dur="1000"/>
                                        <p:tgtEl>
                                          <p:spTgt spid="37"/>
                                        </p:tgtEl>
                                      </p:cBhvr>
                                    </p:animEffect>
                                    <p:anim calcmode="lin" valueType="num">
                                      <p:cBhvr>
                                        <p:cTn id="43" dur="1000" fill="hold"/>
                                        <p:tgtEl>
                                          <p:spTgt spid="37"/>
                                        </p:tgtEl>
                                        <p:attrNameLst>
                                          <p:attrName>ppt_x</p:attrName>
                                        </p:attrNameLst>
                                      </p:cBhvr>
                                      <p:tavLst>
                                        <p:tav tm="0">
                                          <p:val>
                                            <p:strVal val="#ppt_x"/>
                                          </p:val>
                                        </p:tav>
                                        <p:tav tm="100000">
                                          <p:val>
                                            <p:strVal val="#ppt_x"/>
                                          </p:val>
                                        </p:tav>
                                      </p:tavLst>
                                    </p:anim>
                                    <p:anim calcmode="lin" valueType="num">
                                      <p:cBhvr>
                                        <p:cTn id="44" dur="1000" fill="hold"/>
                                        <p:tgtEl>
                                          <p:spTgt spid="3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34" grpId="0"/>
      <p:bldP spid="35" grpId="0"/>
      <p:bldP spid="36" grpId="0"/>
      <p:bldP spid="37"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دور القائد في بناء ثقافة الأداء العالي</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34" name="Group 33">
            <a:extLst>
              <a:ext uri="{FF2B5EF4-FFF2-40B4-BE49-F238E27FC236}">
                <a16:creationId xmlns:a16="http://schemas.microsoft.com/office/drawing/2014/main" id="{74FFF65E-632E-2814-A49F-5DB9A5B38871}"/>
              </a:ext>
            </a:extLst>
          </p:cNvPr>
          <p:cNvGrpSpPr/>
          <p:nvPr/>
        </p:nvGrpSpPr>
        <p:grpSpPr>
          <a:xfrm>
            <a:off x="7835997" y="3046400"/>
            <a:ext cx="2004950" cy="1954152"/>
            <a:chOff x="7624512" y="524418"/>
            <a:chExt cx="2004950" cy="1954152"/>
          </a:xfrm>
        </p:grpSpPr>
        <p:grpSp>
          <p:nvGrpSpPr>
            <p:cNvPr id="35" name="Group 34">
              <a:extLst>
                <a:ext uri="{FF2B5EF4-FFF2-40B4-BE49-F238E27FC236}">
                  <a16:creationId xmlns:a16="http://schemas.microsoft.com/office/drawing/2014/main" id="{31592031-1C92-67C9-2B25-7787339E32D4}"/>
                </a:ext>
              </a:extLst>
            </p:cNvPr>
            <p:cNvGrpSpPr/>
            <p:nvPr/>
          </p:nvGrpSpPr>
          <p:grpSpPr>
            <a:xfrm>
              <a:off x="7624512" y="524418"/>
              <a:ext cx="2004950" cy="1954152"/>
              <a:chOff x="8177965" y="2111185"/>
              <a:chExt cx="2004950" cy="1954152"/>
            </a:xfrm>
          </p:grpSpPr>
          <p:sp>
            <p:nvSpPr>
              <p:cNvPr id="37" name="Rounded Rectangle 15">
                <a:extLst>
                  <a:ext uri="{FF2B5EF4-FFF2-40B4-BE49-F238E27FC236}">
                    <a16:creationId xmlns:a16="http://schemas.microsoft.com/office/drawing/2014/main" id="{B856DD85-FDA5-E989-A642-4DE5096846D6}"/>
                  </a:ext>
                </a:extLst>
              </p:cNvPr>
              <p:cNvSpPr/>
              <p:nvPr/>
            </p:nvSpPr>
            <p:spPr>
              <a:xfrm>
                <a:off x="8345044" y="2111185"/>
                <a:ext cx="1670791" cy="1118220"/>
              </a:xfrm>
              <a:prstGeom prst="roundRect">
                <a:avLst>
                  <a:gd name="adj" fmla="val 8069"/>
                </a:avLst>
              </a:prstGeom>
              <a:solidFill>
                <a:srgbClr val="6CB4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a:p>
            </p:txBody>
          </p:sp>
          <p:sp>
            <p:nvSpPr>
              <p:cNvPr id="38" name="Rounded Rectangle 5">
                <a:extLst>
                  <a:ext uri="{FF2B5EF4-FFF2-40B4-BE49-F238E27FC236}">
                    <a16:creationId xmlns:a16="http://schemas.microsoft.com/office/drawing/2014/main" id="{3BEC3507-C596-A630-95D5-975D241E4826}"/>
                  </a:ext>
                </a:extLst>
              </p:cNvPr>
              <p:cNvSpPr/>
              <p:nvPr/>
            </p:nvSpPr>
            <p:spPr>
              <a:xfrm>
                <a:off x="8177965" y="2517337"/>
                <a:ext cx="2004950" cy="1548000"/>
              </a:xfrm>
              <a:custGeom>
                <a:avLst/>
                <a:gdLst/>
                <a:ahLst/>
                <a:cxnLst/>
                <a:rect l="l" t="t" r="r" b="b"/>
                <a:pathLst>
                  <a:path w="1728192" h="1648171">
                    <a:moveTo>
                      <a:pt x="85738" y="0"/>
                    </a:moveTo>
                    <a:lnTo>
                      <a:pt x="432048" y="0"/>
                    </a:lnTo>
                    <a:cubicBezTo>
                      <a:pt x="432048" y="238614"/>
                      <a:pt x="625482" y="432048"/>
                      <a:pt x="864096" y="432048"/>
                    </a:cubicBezTo>
                    <a:cubicBezTo>
                      <a:pt x="1102710" y="432048"/>
                      <a:pt x="1296144" y="238614"/>
                      <a:pt x="1296144" y="0"/>
                    </a:cubicBezTo>
                    <a:lnTo>
                      <a:pt x="1642454" y="0"/>
                    </a:lnTo>
                    <a:cubicBezTo>
                      <a:pt x="1689806" y="0"/>
                      <a:pt x="1728192" y="38386"/>
                      <a:pt x="1728192" y="85738"/>
                    </a:cubicBezTo>
                    <a:lnTo>
                      <a:pt x="1728192" y="1562433"/>
                    </a:lnTo>
                    <a:cubicBezTo>
                      <a:pt x="1728192" y="1609785"/>
                      <a:pt x="1689806" y="1648171"/>
                      <a:pt x="1642454" y="1648171"/>
                    </a:cubicBezTo>
                    <a:lnTo>
                      <a:pt x="85738" y="1648171"/>
                    </a:lnTo>
                    <a:cubicBezTo>
                      <a:pt x="38386" y="1648171"/>
                      <a:pt x="0" y="1609785"/>
                      <a:pt x="0" y="1562433"/>
                    </a:cubicBezTo>
                    <a:lnTo>
                      <a:pt x="0" y="85738"/>
                    </a:lnTo>
                    <a:cubicBezTo>
                      <a:pt x="0" y="38386"/>
                      <a:pt x="38386" y="0"/>
                      <a:pt x="85738" y="0"/>
                    </a:cubicBezTo>
                    <a:close/>
                  </a:path>
                </a:pathLst>
              </a:custGeom>
              <a:solidFill>
                <a:schemeClr val="bg1"/>
              </a:solidFill>
              <a:ln>
                <a:noFill/>
              </a:ln>
              <a:effectLst>
                <a:outerShdw blurRad="635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a:p>
            </p:txBody>
          </p:sp>
          <p:sp>
            <p:nvSpPr>
              <p:cNvPr id="39" name="TextBox 38">
                <a:extLst>
                  <a:ext uri="{FF2B5EF4-FFF2-40B4-BE49-F238E27FC236}">
                    <a16:creationId xmlns:a16="http://schemas.microsoft.com/office/drawing/2014/main" id="{07D79B73-D2BA-F185-54C7-195AEC7048B9}"/>
                  </a:ext>
                </a:extLst>
              </p:cNvPr>
              <p:cNvSpPr txBox="1"/>
              <p:nvPr/>
            </p:nvSpPr>
            <p:spPr>
              <a:xfrm>
                <a:off x="8740641" y="2213965"/>
                <a:ext cx="872453" cy="553998"/>
              </a:xfrm>
              <a:prstGeom prst="rect">
                <a:avLst/>
              </a:prstGeom>
              <a:noFill/>
            </p:spPr>
            <p:txBody>
              <a:bodyPr wrap="square" lIns="72000" tIns="0" rIns="72000" bIns="0" rtlCol="0">
                <a:spAutoFit/>
              </a:bodyPr>
              <a:lstStyle/>
              <a:p>
                <a:pPr algn="ctr"/>
                <a:r>
                  <a:rPr lang="en-US" altLang="ko-KR" sz="3600" b="1" dirty="0">
                    <a:solidFill>
                      <a:schemeClr val="bg1"/>
                    </a:solidFill>
                  </a:rPr>
                  <a:t>04</a:t>
                </a:r>
                <a:endParaRPr lang="ko-KR" altLang="en-US" sz="3600" b="1" dirty="0">
                  <a:solidFill>
                    <a:schemeClr val="bg1"/>
                  </a:solidFill>
                </a:endParaRPr>
              </a:p>
            </p:txBody>
          </p:sp>
        </p:grpSp>
        <p:sp>
          <p:nvSpPr>
            <p:cNvPr id="36" name="TextBox 35">
              <a:extLst>
                <a:ext uri="{FF2B5EF4-FFF2-40B4-BE49-F238E27FC236}">
                  <a16:creationId xmlns:a16="http://schemas.microsoft.com/office/drawing/2014/main" id="{50D44A54-7213-EFD5-8B7A-01E98DE48932}"/>
                </a:ext>
              </a:extLst>
            </p:cNvPr>
            <p:cNvSpPr txBox="1"/>
            <p:nvPr/>
          </p:nvSpPr>
          <p:spPr>
            <a:xfrm flipH="1">
              <a:off x="7958671" y="1597130"/>
              <a:ext cx="1471037" cy="719043"/>
            </a:xfrm>
            <a:prstGeom prst="rect">
              <a:avLst/>
            </a:prstGeom>
            <a:noFill/>
          </p:spPr>
          <p:txBody>
            <a:bodyPr wrap="square">
              <a:spAutoFit/>
            </a:bodyPr>
            <a:lstStyle/>
            <a:p>
              <a:pPr algn="ctr">
                <a:lnSpc>
                  <a:spcPct val="115000"/>
                </a:lnSpc>
                <a:spcAft>
                  <a:spcPts val="800"/>
                </a:spcAft>
              </a:pPr>
              <a:r>
                <a:rPr lang="ar-EG" b="1" dirty="0">
                  <a:latin typeface="Times New Roman" panose="02020603050405020304" pitchFamily="18" charset="0"/>
                  <a:ea typeface="Calibri" panose="020F0502020204030204" pitchFamily="34" charset="0"/>
                  <a:cs typeface="Adobe Arabic" panose="02040503050201020203" pitchFamily="18" charset="-78"/>
                </a:rPr>
                <a:t>تشجيع التعلّم والتطوير المستمر</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40" name="Group 39">
            <a:extLst>
              <a:ext uri="{FF2B5EF4-FFF2-40B4-BE49-F238E27FC236}">
                <a16:creationId xmlns:a16="http://schemas.microsoft.com/office/drawing/2014/main" id="{932D6769-E816-8ABF-35B5-B0F4797AB1FB}"/>
              </a:ext>
            </a:extLst>
          </p:cNvPr>
          <p:cNvGrpSpPr/>
          <p:nvPr/>
        </p:nvGrpSpPr>
        <p:grpSpPr>
          <a:xfrm>
            <a:off x="5193450" y="3046400"/>
            <a:ext cx="2004950" cy="1954152"/>
            <a:chOff x="4981965" y="524418"/>
            <a:chExt cx="2004950" cy="1954152"/>
          </a:xfrm>
        </p:grpSpPr>
        <p:grpSp>
          <p:nvGrpSpPr>
            <p:cNvPr id="41" name="Group 40">
              <a:extLst>
                <a:ext uri="{FF2B5EF4-FFF2-40B4-BE49-F238E27FC236}">
                  <a16:creationId xmlns:a16="http://schemas.microsoft.com/office/drawing/2014/main" id="{885E46EC-67A1-DA7F-32D6-17654264F135}"/>
                </a:ext>
              </a:extLst>
            </p:cNvPr>
            <p:cNvGrpSpPr/>
            <p:nvPr/>
          </p:nvGrpSpPr>
          <p:grpSpPr>
            <a:xfrm>
              <a:off x="4981965" y="524418"/>
              <a:ext cx="2004950" cy="1954152"/>
              <a:chOff x="5535418" y="2213965"/>
              <a:chExt cx="2004950" cy="1954152"/>
            </a:xfrm>
          </p:grpSpPr>
          <p:sp>
            <p:nvSpPr>
              <p:cNvPr id="43" name="Rounded Rectangle 15">
                <a:extLst>
                  <a:ext uri="{FF2B5EF4-FFF2-40B4-BE49-F238E27FC236}">
                    <a16:creationId xmlns:a16="http://schemas.microsoft.com/office/drawing/2014/main" id="{0EF47680-8113-A637-80B9-470D64B4C87E}"/>
                  </a:ext>
                </a:extLst>
              </p:cNvPr>
              <p:cNvSpPr/>
              <p:nvPr/>
            </p:nvSpPr>
            <p:spPr>
              <a:xfrm>
                <a:off x="5702497" y="2213965"/>
                <a:ext cx="1670791" cy="1118220"/>
              </a:xfrm>
              <a:prstGeom prst="roundRect">
                <a:avLst>
                  <a:gd name="adj" fmla="val 8069"/>
                </a:avLst>
              </a:prstGeom>
              <a:solidFill>
                <a:srgbClr val="FFD9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a:p>
            </p:txBody>
          </p:sp>
          <p:sp>
            <p:nvSpPr>
              <p:cNvPr id="44" name="Rounded Rectangle 5">
                <a:extLst>
                  <a:ext uri="{FF2B5EF4-FFF2-40B4-BE49-F238E27FC236}">
                    <a16:creationId xmlns:a16="http://schemas.microsoft.com/office/drawing/2014/main" id="{101FFA78-5D33-A5E9-C6DB-285143975F9D}"/>
                  </a:ext>
                </a:extLst>
              </p:cNvPr>
              <p:cNvSpPr/>
              <p:nvPr/>
            </p:nvSpPr>
            <p:spPr>
              <a:xfrm>
                <a:off x="5535418" y="2620117"/>
                <a:ext cx="2004950" cy="1548000"/>
              </a:xfrm>
              <a:custGeom>
                <a:avLst/>
                <a:gdLst/>
                <a:ahLst/>
                <a:cxnLst/>
                <a:rect l="l" t="t" r="r" b="b"/>
                <a:pathLst>
                  <a:path w="1728192" h="1648171">
                    <a:moveTo>
                      <a:pt x="85738" y="0"/>
                    </a:moveTo>
                    <a:lnTo>
                      <a:pt x="432048" y="0"/>
                    </a:lnTo>
                    <a:cubicBezTo>
                      <a:pt x="432048" y="238614"/>
                      <a:pt x="625482" y="432048"/>
                      <a:pt x="864096" y="432048"/>
                    </a:cubicBezTo>
                    <a:cubicBezTo>
                      <a:pt x="1102710" y="432048"/>
                      <a:pt x="1296144" y="238614"/>
                      <a:pt x="1296144" y="0"/>
                    </a:cubicBezTo>
                    <a:lnTo>
                      <a:pt x="1642454" y="0"/>
                    </a:lnTo>
                    <a:cubicBezTo>
                      <a:pt x="1689806" y="0"/>
                      <a:pt x="1728192" y="38386"/>
                      <a:pt x="1728192" y="85738"/>
                    </a:cubicBezTo>
                    <a:lnTo>
                      <a:pt x="1728192" y="1562433"/>
                    </a:lnTo>
                    <a:cubicBezTo>
                      <a:pt x="1728192" y="1609785"/>
                      <a:pt x="1689806" y="1648171"/>
                      <a:pt x="1642454" y="1648171"/>
                    </a:cubicBezTo>
                    <a:lnTo>
                      <a:pt x="85738" y="1648171"/>
                    </a:lnTo>
                    <a:cubicBezTo>
                      <a:pt x="38386" y="1648171"/>
                      <a:pt x="0" y="1609785"/>
                      <a:pt x="0" y="1562433"/>
                    </a:cubicBezTo>
                    <a:lnTo>
                      <a:pt x="0" y="85738"/>
                    </a:lnTo>
                    <a:cubicBezTo>
                      <a:pt x="0" y="38386"/>
                      <a:pt x="38386" y="0"/>
                      <a:pt x="85738" y="0"/>
                    </a:cubicBezTo>
                    <a:close/>
                  </a:path>
                </a:pathLst>
              </a:custGeom>
              <a:solidFill>
                <a:schemeClr val="bg1"/>
              </a:solidFill>
              <a:ln>
                <a:noFill/>
              </a:ln>
              <a:effectLst>
                <a:outerShdw blurRad="635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a:p>
            </p:txBody>
          </p:sp>
          <p:sp>
            <p:nvSpPr>
              <p:cNvPr id="45" name="TextBox 44">
                <a:extLst>
                  <a:ext uri="{FF2B5EF4-FFF2-40B4-BE49-F238E27FC236}">
                    <a16:creationId xmlns:a16="http://schemas.microsoft.com/office/drawing/2014/main" id="{1DF00509-F76D-C688-2EC9-69431E3A2A45}"/>
                  </a:ext>
                </a:extLst>
              </p:cNvPr>
              <p:cNvSpPr txBox="1"/>
              <p:nvPr/>
            </p:nvSpPr>
            <p:spPr>
              <a:xfrm>
                <a:off x="6098094" y="2316745"/>
                <a:ext cx="872453" cy="553998"/>
              </a:xfrm>
              <a:prstGeom prst="rect">
                <a:avLst/>
              </a:prstGeom>
              <a:noFill/>
            </p:spPr>
            <p:txBody>
              <a:bodyPr wrap="square" lIns="72000" tIns="0" rIns="72000" bIns="0" rtlCol="0">
                <a:spAutoFit/>
              </a:bodyPr>
              <a:lstStyle/>
              <a:p>
                <a:pPr algn="ctr"/>
                <a:r>
                  <a:rPr lang="en-US" altLang="ko-KR" sz="3600" b="1" dirty="0">
                    <a:solidFill>
                      <a:schemeClr val="bg1"/>
                    </a:solidFill>
                  </a:rPr>
                  <a:t>05</a:t>
                </a:r>
                <a:endParaRPr lang="ko-KR" altLang="en-US" sz="3600" b="1" dirty="0">
                  <a:solidFill>
                    <a:schemeClr val="bg1"/>
                  </a:solidFill>
                </a:endParaRPr>
              </a:p>
            </p:txBody>
          </p:sp>
        </p:grpSp>
        <p:sp>
          <p:nvSpPr>
            <p:cNvPr id="42" name="TextBox 41">
              <a:extLst>
                <a:ext uri="{FF2B5EF4-FFF2-40B4-BE49-F238E27FC236}">
                  <a16:creationId xmlns:a16="http://schemas.microsoft.com/office/drawing/2014/main" id="{26B344A1-F523-BE9B-C8F9-2E1D118B9A07}"/>
                </a:ext>
              </a:extLst>
            </p:cNvPr>
            <p:cNvSpPr txBox="1"/>
            <p:nvPr/>
          </p:nvSpPr>
          <p:spPr>
            <a:xfrm flipH="1">
              <a:off x="5245348" y="1642638"/>
              <a:ext cx="1471037" cy="719043"/>
            </a:xfrm>
            <a:prstGeom prst="rect">
              <a:avLst/>
            </a:prstGeom>
            <a:noFill/>
          </p:spPr>
          <p:txBody>
            <a:bodyPr wrap="square">
              <a:spAutoFit/>
            </a:bodyPr>
            <a:lstStyle/>
            <a:p>
              <a:pPr algn="ctr">
                <a:lnSpc>
                  <a:spcPct val="115000"/>
                </a:lnSpc>
                <a:spcAft>
                  <a:spcPts val="800"/>
                </a:spcAft>
              </a:pPr>
              <a:r>
                <a:rPr lang="ar-EG" b="1" dirty="0">
                  <a:latin typeface="Times New Roman" panose="02020603050405020304" pitchFamily="18" charset="0"/>
                  <a:ea typeface="Calibri" panose="020F0502020204030204" pitchFamily="34" charset="0"/>
                  <a:cs typeface="Adobe Arabic" panose="02040503050201020203" pitchFamily="18" charset="-78"/>
                </a:rPr>
                <a:t>تعزيز التعاون والعمل الجماعي</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46" name="Group 45">
            <a:extLst>
              <a:ext uri="{FF2B5EF4-FFF2-40B4-BE49-F238E27FC236}">
                <a16:creationId xmlns:a16="http://schemas.microsoft.com/office/drawing/2014/main" id="{041CDD73-4870-A880-E0BC-9411A5A61D53}"/>
              </a:ext>
            </a:extLst>
          </p:cNvPr>
          <p:cNvGrpSpPr/>
          <p:nvPr/>
        </p:nvGrpSpPr>
        <p:grpSpPr>
          <a:xfrm>
            <a:off x="2702622" y="3046400"/>
            <a:ext cx="2004950" cy="1954152"/>
            <a:chOff x="2491137" y="524418"/>
            <a:chExt cx="2004950" cy="1954152"/>
          </a:xfrm>
        </p:grpSpPr>
        <p:grpSp>
          <p:nvGrpSpPr>
            <p:cNvPr id="47" name="Group 46">
              <a:extLst>
                <a:ext uri="{FF2B5EF4-FFF2-40B4-BE49-F238E27FC236}">
                  <a16:creationId xmlns:a16="http://schemas.microsoft.com/office/drawing/2014/main" id="{1ECE3C7E-8A6B-022D-0FA9-DA85CC206BD4}"/>
                </a:ext>
              </a:extLst>
            </p:cNvPr>
            <p:cNvGrpSpPr/>
            <p:nvPr/>
          </p:nvGrpSpPr>
          <p:grpSpPr>
            <a:xfrm>
              <a:off x="2491137" y="524418"/>
              <a:ext cx="2004950" cy="1954152"/>
              <a:chOff x="3044590" y="2330557"/>
              <a:chExt cx="2004950" cy="1954152"/>
            </a:xfrm>
          </p:grpSpPr>
          <p:sp>
            <p:nvSpPr>
              <p:cNvPr id="49" name="Rounded Rectangle 15">
                <a:extLst>
                  <a:ext uri="{FF2B5EF4-FFF2-40B4-BE49-F238E27FC236}">
                    <a16:creationId xmlns:a16="http://schemas.microsoft.com/office/drawing/2014/main" id="{20E35DF9-643F-4139-5A43-1444D0BEF9A8}"/>
                  </a:ext>
                </a:extLst>
              </p:cNvPr>
              <p:cNvSpPr/>
              <p:nvPr/>
            </p:nvSpPr>
            <p:spPr>
              <a:xfrm>
                <a:off x="3211669" y="2330557"/>
                <a:ext cx="1670791" cy="1118220"/>
              </a:xfrm>
              <a:prstGeom prst="roundRect">
                <a:avLst>
                  <a:gd name="adj" fmla="val 8069"/>
                </a:avLst>
              </a:prstGeom>
              <a:solidFill>
                <a:srgbClr val="3D8E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a:p>
            </p:txBody>
          </p:sp>
          <p:sp>
            <p:nvSpPr>
              <p:cNvPr id="50" name="Rounded Rectangle 5">
                <a:extLst>
                  <a:ext uri="{FF2B5EF4-FFF2-40B4-BE49-F238E27FC236}">
                    <a16:creationId xmlns:a16="http://schemas.microsoft.com/office/drawing/2014/main" id="{B8A7A381-AF97-AEEE-24CA-F38881077971}"/>
                  </a:ext>
                </a:extLst>
              </p:cNvPr>
              <p:cNvSpPr/>
              <p:nvPr/>
            </p:nvSpPr>
            <p:spPr>
              <a:xfrm>
                <a:off x="3044590" y="2736709"/>
                <a:ext cx="2004950" cy="1548000"/>
              </a:xfrm>
              <a:custGeom>
                <a:avLst/>
                <a:gdLst/>
                <a:ahLst/>
                <a:cxnLst/>
                <a:rect l="l" t="t" r="r" b="b"/>
                <a:pathLst>
                  <a:path w="1728192" h="1648171">
                    <a:moveTo>
                      <a:pt x="85738" y="0"/>
                    </a:moveTo>
                    <a:lnTo>
                      <a:pt x="432048" y="0"/>
                    </a:lnTo>
                    <a:cubicBezTo>
                      <a:pt x="432048" y="238614"/>
                      <a:pt x="625482" y="432048"/>
                      <a:pt x="864096" y="432048"/>
                    </a:cubicBezTo>
                    <a:cubicBezTo>
                      <a:pt x="1102710" y="432048"/>
                      <a:pt x="1296144" y="238614"/>
                      <a:pt x="1296144" y="0"/>
                    </a:cubicBezTo>
                    <a:lnTo>
                      <a:pt x="1642454" y="0"/>
                    </a:lnTo>
                    <a:cubicBezTo>
                      <a:pt x="1689806" y="0"/>
                      <a:pt x="1728192" y="38386"/>
                      <a:pt x="1728192" y="85738"/>
                    </a:cubicBezTo>
                    <a:lnTo>
                      <a:pt x="1728192" y="1562433"/>
                    </a:lnTo>
                    <a:cubicBezTo>
                      <a:pt x="1728192" y="1609785"/>
                      <a:pt x="1689806" y="1648171"/>
                      <a:pt x="1642454" y="1648171"/>
                    </a:cubicBezTo>
                    <a:lnTo>
                      <a:pt x="85738" y="1648171"/>
                    </a:lnTo>
                    <a:cubicBezTo>
                      <a:pt x="38386" y="1648171"/>
                      <a:pt x="0" y="1609785"/>
                      <a:pt x="0" y="1562433"/>
                    </a:cubicBezTo>
                    <a:lnTo>
                      <a:pt x="0" y="85738"/>
                    </a:lnTo>
                    <a:cubicBezTo>
                      <a:pt x="0" y="38386"/>
                      <a:pt x="38386" y="0"/>
                      <a:pt x="85738" y="0"/>
                    </a:cubicBezTo>
                    <a:close/>
                  </a:path>
                </a:pathLst>
              </a:custGeom>
              <a:solidFill>
                <a:schemeClr val="bg1"/>
              </a:solidFill>
              <a:ln>
                <a:noFill/>
              </a:ln>
              <a:effectLst>
                <a:outerShdw blurRad="635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a:p>
            </p:txBody>
          </p:sp>
          <p:sp>
            <p:nvSpPr>
              <p:cNvPr id="51" name="TextBox 50">
                <a:extLst>
                  <a:ext uri="{FF2B5EF4-FFF2-40B4-BE49-F238E27FC236}">
                    <a16:creationId xmlns:a16="http://schemas.microsoft.com/office/drawing/2014/main" id="{7454738E-512A-667B-747D-3B4636388CF5}"/>
                  </a:ext>
                </a:extLst>
              </p:cNvPr>
              <p:cNvSpPr txBox="1"/>
              <p:nvPr/>
            </p:nvSpPr>
            <p:spPr>
              <a:xfrm>
                <a:off x="3607266" y="2433337"/>
                <a:ext cx="872453" cy="553998"/>
              </a:xfrm>
              <a:prstGeom prst="rect">
                <a:avLst/>
              </a:prstGeom>
              <a:noFill/>
            </p:spPr>
            <p:txBody>
              <a:bodyPr wrap="square" lIns="72000" tIns="0" rIns="72000" bIns="0" rtlCol="0">
                <a:spAutoFit/>
              </a:bodyPr>
              <a:lstStyle/>
              <a:p>
                <a:pPr algn="ctr"/>
                <a:r>
                  <a:rPr lang="en-US" altLang="ko-KR" sz="3600" b="1" dirty="0">
                    <a:solidFill>
                      <a:schemeClr val="bg1"/>
                    </a:solidFill>
                  </a:rPr>
                  <a:t>06</a:t>
                </a:r>
                <a:endParaRPr lang="ko-KR" altLang="en-US" sz="3600" b="1" dirty="0">
                  <a:solidFill>
                    <a:schemeClr val="bg1"/>
                  </a:solidFill>
                </a:endParaRPr>
              </a:p>
            </p:txBody>
          </p:sp>
        </p:grpSp>
        <p:sp>
          <p:nvSpPr>
            <p:cNvPr id="48" name="TextBox 47">
              <a:extLst>
                <a:ext uri="{FF2B5EF4-FFF2-40B4-BE49-F238E27FC236}">
                  <a16:creationId xmlns:a16="http://schemas.microsoft.com/office/drawing/2014/main" id="{E76BAA17-BD4D-624D-F1C1-F77303F86C8A}"/>
                </a:ext>
              </a:extLst>
            </p:cNvPr>
            <p:cNvSpPr txBox="1"/>
            <p:nvPr/>
          </p:nvSpPr>
          <p:spPr>
            <a:xfrm flipH="1">
              <a:off x="2775409" y="1597130"/>
              <a:ext cx="1471037" cy="719043"/>
            </a:xfrm>
            <a:prstGeom prst="rect">
              <a:avLst/>
            </a:prstGeom>
            <a:noFill/>
          </p:spPr>
          <p:txBody>
            <a:bodyPr wrap="square">
              <a:spAutoFit/>
            </a:bodyPr>
            <a:lstStyle/>
            <a:p>
              <a:pPr algn="ctr">
                <a:lnSpc>
                  <a:spcPct val="115000"/>
                </a:lnSpc>
                <a:spcAft>
                  <a:spcPts val="800"/>
                </a:spcAft>
              </a:pPr>
              <a:r>
                <a:rPr lang="ar-EG" b="1" dirty="0">
                  <a:latin typeface="Times New Roman" panose="02020603050405020304" pitchFamily="18" charset="0"/>
                  <a:ea typeface="Calibri" panose="020F0502020204030204" pitchFamily="34" charset="0"/>
                  <a:cs typeface="Adobe Arabic" panose="02040503050201020203" pitchFamily="18" charset="-78"/>
                </a:rPr>
                <a:t>تحفيز ومكافأة الأداء المتميز</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spTree>
    <p:extLst>
      <p:ext uri="{BB962C8B-B14F-4D97-AF65-F5344CB8AC3E}">
        <p14:creationId xmlns:p14="http://schemas.microsoft.com/office/powerpoint/2010/main" val="16321180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1000"/>
                                        <p:tgtEl>
                                          <p:spTgt spid="34"/>
                                        </p:tgtEl>
                                      </p:cBhvr>
                                    </p:animEffect>
                                    <p:anim calcmode="lin" valueType="num">
                                      <p:cBhvr>
                                        <p:cTn id="8" dur="1000" fill="hold"/>
                                        <p:tgtEl>
                                          <p:spTgt spid="34"/>
                                        </p:tgtEl>
                                        <p:attrNameLst>
                                          <p:attrName>ppt_x</p:attrName>
                                        </p:attrNameLst>
                                      </p:cBhvr>
                                      <p:tavLst>
                                        <p:tav tm="0">
                                          <p:val>
                                            <p:strVal val="#ppt_x"/>
                                          </p:val>
                                        </p:tav>
                                        <p:tav tm="100000">
                                          <p:val>
                                            <p:strVal val="#ppt_x"/>
                                          </p:val>
                                        </p:tav>
                                      </p:tavLst>
                                    </p:anim>
                                    <p:anim calcmode="lin" valueType="num">
                                      <p:cBhvr>
                                        <p:cTn id="9"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0"/>
                                        </p:tgtEl>
                                        <p:attrNameLst>
                                          <p:attrName>style.visibility</p:attrName>
                                        </p:attrNameLst>
                                      </p:cBhvr>
                                      <p:to>
                                        <p:strVal val="visible"/>
                                      </p:to>
                                    </p:set>
                                    <p:animEffect transition="in" filter="fade">
                                      <p:cBhvr>
                                        <p:cTn id="14" dur="1000"/>
                                        <p:tgtEl>
                                          <p:spTgt spid="40"/>
                                        </p:tgtEl>
                                      </p:cBhvr>
                                    </p:animEffect>
                                    <p:anim calcmode="lin" valueType="num">
                                      <p:cBhvr>
                                        <p:cTn id="15" dur="1000" fill="hold"/>
                                        <p:tgtEl>
                                          <p:spTgt spid="40"/>
                                        </p:tgtEl>
                                        <p:attrNameLst>
                                          <p:attrName>ppt_x</p:attrName>
                                        </p:attrNameLst>
                                      </p:cBhvr>
                                      <p:tavLst>
                                        <p:tav tm="0">
                                          <p:val>
                                            <p:strVal val="#ppt_x"/>
                                          </p:val>
                                        </p:tav>
                                        <p:tav tm="100000">
                                          <p:val>
                                            <p:strVal val="#ppt_x"/>
                                          </p:val>
                                        </p:tav>
                                      </p:tavLst>
                                    </p:anim>
                                    <p:anim calcmode="lin" valueType="num">
                                      <p:cBhvr>
                                        <p:cTn id="16" dur="1000" fill="hold"/>
                                        <p:tgtEl>
                                          <p:spTgt spid="40"/>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46"/>
                                        </p:tgtEl>
                                        <p:attrNameLst>
                                          <p:attrName>style.visibility</p:attrName>
                                        </p:attrNameLst>
                                      </p:cBhvr>
                                      <p:to>
                                        <p:strVal val="visible"/>
                                      </p:to>
                                    </p:set>
                                    <p:animEffect transition="in" filter="fade">
                                      <p:cBhvr>
                                        <p:cTn id="21" dur="1000"/>
                                        <p:tgtEl>
                                          <p:spTgt spid="46"/>
                                        </p:tgtEl>
                                      </p:cBhvr>
                                    </p:animEffect>
                                    <p:anim calcmode="lin" valueType="num">
                                      <p:cBhvr>
                                        <p:cTn id="22" dur="1000" fill="hold"/>
                                        <p:tgtEl>
                                          <p:spTgt spid="46"/>
                                        </p:tgtEl>
                                        <p:attrNameLst>
                                          <p:attrName>ppt_x</p:attrName>
                                        </p:attrNameLst>
                                      </p:cBhvr>
                                      <p:tavLst>
                                        <p:tav tm="0">
                                          <p:val>
                                            <p:strVal val="#ppt_x"/>
                                          </p:val>
                                        </p:tav>
                                        <p:tav tm="100000">
                                          <p:val>
                                            <p:strVal val="#ppt_x"/>
                                          </p:val>
                                        </p:tav>
                                      </p:tavLst>
                                    </p:anim>
                                    <p:anim calcmode="lin" valueType="num">
                                      <p:cBhvr>
                                        <p:cTn id="23" dur="1000" fill="hold"/>
                                        <p:tgtEl>
                                          <p:spTgt spid="4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دور القائد في بناء ثقافة الأداء العالي</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34" name="Group 33">
            <a:extLst>
              <a:ext uri="{FF2B5EF4-FFF2-40B4-BE49-F238E27FC236}">
                <a16:creationId xmlns:a16="http://schemas.microsoft.com/office/drawing/2014/main" id="{74FFF65E-632E-2814-A49F-5DB9A5B38871}"/>
              </a:ext>
            </a:extLst>
          </p:cNvPr>
          <p:cNvGrpSpPr/>
          <p:nvPr/>
        </p:nvGrpSpPr>
        <p:grpSpPr>
          <a:xfrm>
            <a:off x="9412506" y="3046400"/>
            <a:ext cx="2004950" cy="1954152"/>
            <a:chOff x="7624512" y="524418"/>
            <a:chExt cx="2004950" cy="1954152"/>
          </a:xfrm>
        </p:grpSpPr>
        <p:grpSp>
          <p:nvGrpSpPr>
            <p:cNvPr id="35" name="Group 34">
              <a:extLst>
                <a:ext uri="{FF2B5EF4-FFF2-40B4-BE49-F238E27FC236}">
                  <a16:creationId xmlns:a16="http://schemas.microsoft.com/office/drawing/2014/main" id="{31592031-1C92-67C9-2B25-7787339E32D4}"/>
                </a:ext>
              </a:extLst>
            </p:cNvPr>
            <p:cNvGrpSpPr/>
            <p:nvPr/>
          </p:nvGrpSpPr>
          <p:grpSpPr>
            <a:xfrm>
              <a:off x="7624512" y="524418"/>
              <a:ext cx="2004950" cy="1954152"/>
              <a:chOff x="8177965" y="2111185"/>
              <a:chExt cx="2004950" cy="1954152"/>
            </a:xfrm>
          </p:grpSpPr>
          <p:sp>
            <p:nvSpPr>
              <p:cNvPr id="37" name="Rounded Rectangle 15">
                <a:extLst>
                  <a:ext uri="{FF2B5EF4-FFF2-40B4-BE49-F238E27FC236}">
                    <a16:creationId xmlns:a16="http://schemas.microsoft.com/office/drawing/2014/main" id="{B856DD85-FDA5-E989-A642-4DE5096846D6}"/>
                  </a:ext>
                </a:extLst>
              </p:cNvPr>
              <p:cNvSpPr/>
              <p:nvPr/>
            </p:nvSpPr>
            <p:spPr>
              <a:xfrm>
                <a:off x="8345044" y="2111185"/>
                <a:ext cx="1670791" cy="1118220"/>
              </a:xfrm>
              <a:prstGeom prst="roundRect">
                <a:avLst>
                  <a:gd name="adj" fmla="val 8069"/>
                </a:avLst>
              </a:prstGeom>
              <a:solidFill>
                <a:srgbClr val="6CB4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a:p>
            </p:txBody>
          </p:sp>
          <p:sp>
            <p:nvSpPr>
              <p:cNvPr id="38" name="Rounded Rectangle 5">
                <a:extLst>
                  <a:ext uri="{FF2B5EF4-FFF2-40B4-BE49-F238E27FC236}">
                    <a16:creationId xmlns:a16="http://schemas.microsoft.com/office/drawing/2014/main" id="{3BEC3507-C596-A630-95D5-975D241E4826}"/>
                  </a:ext>
                </a:extLst>
              </p:cNvPr>
              <p:cNvSpPr/>
              <p:nvPr/>
            </p:nvSpPr>
            <p:spPr>
              <a:xfrm>
                <a:off x="8177965" y="2517337"/>
                <a:ext cx="2004950" cy="1548000"/>
              </a:xfrm>
              <a:custGeom>
                <a:avLst/>
                <a:gdLst/>
                <a:ahLst/>
                <a:cxnLst/>
                <a:rect l="l" t="t" r="r" b="b"/>
                <a:pathLst>
                  <a:path w="1728192" h="1648171">
                    <a:moveTo>
                      <a:pt x="85738" y="0"/>
                    </a:moveTo>
                    <a:lnTo>
                      <a:pt x="432048" y="0"/>
                    </a:lnTo>
                    <a:cubicBezTo>
                      <a:pt x="432048" y="238614"/>
                      <a:pt x="625482" y="432048"/>
                      <a:pt x="864096" y="432048"/>
                    </a:cubicBezTo>
                    <a:cubicBezTo>
                      <a:pt x="1102710" y="432048"/>
                      <a:pt x="1296144" y="238614"/>
                      <a:pt x="1296144" y="0"/>
                    </a:cubicBezTo>
                    <a:lnTo>
                      <a:pt x="1642454" y="0"/>
                    </a:lnTo>
                    <a:cubicBezTo>
                      <a:pt x="1689806" y="0"/>
                      <a:pt x="1728192" y="38386"/>
                      <a:pt x="1728192" y="85738"/>
                    </a:cubicBezTo>
                    <a:lnTo>
                      <a:pt x="1728192" y="1562433"/>
                    </a:lnTo>
                    <a:cubicBezTo>
                      <a:pt x="1728192" y="1609785"/>
                      <a:pt x="1689806" y="1648171"/>
                      <a:pt x="1642454" y="1648171"/>
                    </a:cubicBezTo>
                    <a:lnTo>
                      <a:pt x="85738" y="1648171"/>
                    </a:lnTo>
                    <a:cubicBezTo>
                      <a:pt x="38386" y="1648171"/>
                      <a:pt x="0" y="1609785"/>
                      <a:pt x="0" y="1562433"/>
                    </a:cubicBezTo>
                    <a:lnTo>
                      <a:pt x="0" y="85738"/>
                    </a:lnTo>
                    <a:cubicBezTo>
                      <a:pt x="0" y="38386"/>
                      <a:pt x="38386" y="0"/>
                      <a:pt x="85738" y="0"/>
                    </a:cubicBezTo>
                    <a:close/>
                  </a:path>
                </a:pathLst>
              </a:custGeom>
              <a:solidFill>
                <a:schemeClr val="bg1"/>
              </a:solidFill>
              <a:ln>
                <a:noFill/>
              </a:ln>
              <a:effectLst>
                <a:outerShdw blurRad="635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a:p>
            </p:txBody>
          </p:sp>
          <p:sp>
            <p:nvSpPr>
              <p:cNvPr id="39" name="TextBox 38">
                <a:extLst>
                  <a:ext uri="{FF2B5EF4-FFF2-40B4-BE49-F238E27FC236}">
                    <a16:creationId xmlns:a16="http://schemas.microsoft.com/office/drawing/2014/main" id="{07D79B73-D2BA-F185-54C7-195AEC7048B9}"/>
                  </a:ext>
                </a:extLst>
              </p:cNvPr>
              <p:cNvSpPr txBox="1"/>
              <p:nvPr/>
            </p:nvSpPr>
            <p:spPr>
              <a:xfrm>
                <a:off x="8740641" y="2213965"/>
                <a:ext cx="872453" cy="553998"/>
              </a:xfrm>
              <a:prstGeom prst="rect">
                <a:avLst/>
              </a:prstGeom>
              <a:noFill/>
            </p:spPr>
            <p:txBody>
              <a:bodyPr wrap="square" lIns="72000" tIns="0" rIns="72000" bIns="0" rtlCol="0">
                <a:spAutoFit/>
              </a:bodyPr>
              <a:lstStyle/>
              <a:p>
                <a:pPr algn="ctr"/>
                <a:r>
                  <a:rPr lang="en-US" altLang="ko-KR" sz="3600" b="1" dirty="0">
                    <a:solidFill>
                      <a:schemeClr val="bg1"/>
                    </a:solidFill>
                  </a:rPr>
                  <a:t>04</a:t>
                </a:r>
                <a:endParaRPr lang="ko-KR" altLang="en-US" sz="3600" b="1" dirty="0">
                  <a:solidFill>
                    <a:schemeClr val="bg1"/>
                  </a:solidFill>
                </a:endParaRPr>
              </a:p>
            </p:txBody>
          </p:sp>
        </p:grpSp>
        <p:sp>
          <p:nvSpPr>
            <p:cNvPr id="36" name="TextBox 35">
              <a:extLst>
                <a:ext uri="{FF2B5EF4-FFF2-40B4-BE49-F238E27FC236}">
                  <a16:creationId xmlns:a16="http://schemas.microsoft.com/office/drawing/2014/main" id="{50D44A54-7213-EFD5-8B7A-01E98DE48932}"/>
                </a:ext>
              </a:extLst>
            </p:cNvPr>
            <p:cNvSpPr txBox="1"/>
            <p:nvPr/>
          </p:nvSpPr>
          <p:spPr>
            <a:xfrm flipH="1">
              <a:off x="7958671" y="1597130"/>
              <a:ext cx="1471037" cy="719043"/>
            </a:xfrm>
            <a:prstGeom prst="rect">
              <a:avLst/>
            </a:prstGeom>
            <a:noFill/>
          </p:spPr>
          <p:txBody>
            <a:bodyPr wrap="square">
              <a:spAutoFit/>
            </a:bodyPr>
            <a:lstStyle/>
            <a:p>
              <a:pPr algn="ctr">
                <a:lnSpc>
                  <a:spcPct val="115000"/>
                </a:lnSpc>
                <a:spcAft>
                  <a:spcPts val="800"/>
                </a:spcAft>
              </a:pPr>
              <a:r>
                <a:rPr lang="ar-EG" b="1" dirty="0">
                  <a:latin typeface="Times New Roman" panose="02020603050405020304" pitchFamily="18" charset="0"/>
                  <a:ea typeface="Calibri" panose="020F0502020204030204" pitchFamily="34" charset="0"/>
                  <a:cs typeface="Adobe Arabic" panose="02040503050201020203" pitchFamily="18" charset="-78"/>
                </a:rPr>
                <a:t>تشجيع التعلّم والتطوير المستمر</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sp>
        <p:nvSpPr>
          <p:cNvPr id="14" name="TextBox 13">
            <a:extLst>
              <a:ext uri="{FF2B5EF4-FFF2-40B4-BE49-F238E27FC236}">
                <a16:creationId xmlns:a16="http://schemas.microsoft.com/office/drawing/2014/main" id="{4EA4A661-293D-CF12-C239-C6640DDE9AF1}"/>
              </a:ext>
            </a:extLst>
          </p:cNvPr>
          <p:cNvSpPr txBox="1"/>
          <p:nvPr/>
        </p:nvSpPr>
        <p:spPr>
          <a:xfrm>
            <a:off x="-739338" y="2265309"/>
            <a:ext cx="9832978" cy="600164"/>
          </a:xfrm>
          <a:prstGeom prst="rect">
            <a:avLst/>
          </a:prstGeom>
          <a:noFill/>
        </p:spPr>
        <p:txBody>
          <a:bodyPr wrap="square">
            <a:spAutoFit/>
          </a:bodyPr>
          <a:lstStyle/>
          <a:p>
            <a:pPr marL="342900" indent="-342900" algn="just" rtl="1">
              <a:lnSpc>
                <a:spcPct val="150000"/>
              </a:lnSpc>
              <a:spcAft>
                <a:spcPts val="800"/>
              </a:spcAft>
              <a:buSzPct val="150000"/>
              <a:buBlip>
                <a:blip r:embed="rId2"/>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الدور: القائد يوفر فرصاً لتطوير المهارات، مما يُمكّن الفريق من مواكبة التحديات وتحقيق أداء متميز.</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
        <p:nvSpPr>
          <p:cNvPr id="15" name="TextBox 14">
            <a:extLst>
              <a:ext uri="{FF2B5EF4-FFF2-40B4-BE49-F238E27FC236}">
                <a16:creationId xmlns:a16="http://schemas.microsoft.com/office/drawing/2014/main" id="{913BC63F-D05A-D3DB-4F75-B42794C2607B}"/>
              </a:ext>
            </a:extLst>
          </p:cNvPr>
          <p:cNvSpPr txBox="1"/>
          <p:nvPr/>
        </p:nvSpPr>
        <p:spPr>
          <a:xfrm>
            <a:off x="1011958" y="2920844"/>
            <a:ext cx="8081682" cy="600164"/>
          </a:xfrm>
          <a:prstGeom prst="rect">
            <a:avLst/>
          </a:prstGeom>
          <a:noFill/>
        </p:spPr>
        <p:txBody>
          <a:bodyPr wrap="square">
            <a:spAutoFit/>
          </a:bodyPr>
          <a:lstStyle/>
          <a:p>
            <a:pPr algn="just" rtl="1">
              <a:lnSpc>
                <a:spcPct val="150000"/>
              </a:lnSpc>
              <a:spcAft>
                <a:spcPts val="800"/>
              </a:spcAft>
              <a:buSzPct val="150000"/>
            </a:pPr>
            <a:r>
              <a:rPr lang="ar-SA" sz="2400" b="1" dirty="0">
                <a:solidFill>
                  <a:srgbClr val="168489"/>
                </a:solidFill>
                <a:latin typeface="Calibri" panose="020F0502020204030204" pitchFamily="34" charset="0"/>
                <a:ea typeface="Calibri" panose="020F0502020204030204" pitchFamily="34" charset="0"/>
                <a:cs typeface="Adobe Arabic" panose="02040503050201020203" pitchFamily="18" charset="-78"/>
              </a:rPr>
              <a:t>كيفية التنفيذ:</a:t>
            </a:r>
            <a:endParaRPr lang="en-US" sz="2400" b="1" dirty="0">
              <a:solidFill>
                <a:srgbClr val="168489"/>
              </a:solidFill>
              <a:latin typeface="Calibri" panose="020F0502020204030204" pitchFamily="34" charset="0"/>
              <a:ea typeface="Calibri" panose="020F0502020204030204" pitchFamily="34" charset="0"/>
              <a:cs typeface="Adobe Arabic" panose="02040503050201020203" pitchFamily="18" charset="-78"/>
            </a:endParaRPr>
          </a:p>
        </p:txBody>
      </p:sp>
      <p:sp>
        <p:nvSpPr>
          <p:cNvPr id="16" name="TextBox 15">
            <a:extLst>
              <a:ext uri="{FF2B5EF4-FFF2-40B4-BE49-F238E27FC236}">
                <a16:creationId xmlns:a16="http://schemas.microsoft.com/office/drawing/2014/main" id="{109601D9-75CA-4C2F-87B3-A0BB20038089}"/>
              </a:ext>
            </a:extLst>
          </p:cNvPr>
          <p:cNvSpPr txBox="1"/>
          <p:nvPr/>
        </p:nvSpPr>
        <p:spPr>
          <a:xfrm>
            <a:off x="1011958" y="3618636"/>
            <a:ext cx="8081682" cy="600164"/>
          </a:xfrm>
          <a:prstGeom prst="rect">
            <a:avLst/>
          </a:prstGeom>
          <a:noFill/>
        </p:spPr>
        <p:txBody>
          <a:bodyPr wrap="square">
            <a:spAutoFit/>
          </a:bodyPr>
          <a:lstStyle/>
          <a:p>
            <a:pPr marL="342900" indent="-342900" algn="just" rtl="1">
              <a:lnSpc>
                <a:spcPct val="150000"/>
              </a:lnSpc>
              <a:spcAft>
                <a:spcPts val="800"/>
              </a:spcAft>
              <a:buSzPct val="150000"/>
              <a:buBlip>
                <a:blip r:embed="rId2"/>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تنظيم برامج تدريبية أو ورش عمل.</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
        <p:nvSpPr>
          <p:cNvPr id="17" name="TextBox 16">
            <a:extLst>
              <a:ext uri="{FF2B5EF4-FFF2-40B4-BE49-F238E27FC236}">
                <a16:creationId xmlns:a16="http://schemas.microsoft.com/office/drawing/2014/main" id="{23B393EF-C085-39A3-5314-AECF49C624A0}"/>
              </a:ext>
            </a:extLst>
          </p:cNvPr>
          <p:cNvSpPr txBox="1"/>
          <p:nvPr/>
        </p:nvSpPr>
        <p:spPr>
          <a:xfrm>
            <a:off x="989433" y="4218800"/>
            <a:ext cx="8081682" cy="600164"/>
          </a:xfrm>
          <a:prstGeom prst="rect">
            <a:avLst/>
          </a:prstGeom>
          <a:noFill/>
        </p:spPr>
        <p:txBody>
          <a:bodyPr wrap="square">
            <a:spAutoFit/>
          </a:bodyPr>
          <a:lstStyle/>
          <a:p>
            <a:pPr marL="342900" indent="-342900" algn="just" rtl="1">
              <a:lnSpc>
                <a:spcPct val="150000"/>
              </a:lnSpc>
              <a:spcAft>
                <a:spcPts val="800"/>
              </a:spcAft>
              <a:buSzPct val="150000"/>
              <a:buBlip>
                <a:blip r:embed="rId2"/>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تشجيع تبادل المعرفة داخل الفريق.</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
        <p:nvSpPr>
          <p:cNvPr id="18" name="TextBox 17">
            <a:extLst>
              <a:ext uri="{FF2B5EF4-FFF2-40B4-BE49-F238E27FC236}">
                <a16:creationId xmlns:a16="http://schemas.microsoft.com/office/drawing/2014/main" id="{5670F30D-CEF0-9838-976A-A2A59445DE96}"/>
              </a:ext>
            </a:extLst>
          </p:cNvPr>
          <p:cNvSpPr txBox="1"/>
          <p:nvPr/>
        </p:nvSpPr>
        <p:spPr>
          <a:xfrm>
            <a:off x="286726" y="4791352"/>
            <a:ext cx="8707243" cy="1154162"/>
          </a:xfrm>
          <a:prstGeom prst="rect">
            <a:avLst/>
          </a:prstGeom>
          <a:noFill/>
        </p:spPr>
        <p:txBody>
          <a:bodyPr wrap="square">
            <a:spAutoFit/>
          </a:bodyPr>
          <a:lstStyle/>
          <a:p>
            <a:pPr marL="342900" indent="-342900" algn="just" rtl="1">
              <a:lnSpc>
                <a:spcPct val="150000"/>
              </a:lnSpc>
              <a:spcAft>
                <a:spcPts val="800"/>
              </a:spcAft>
              <a:buSzPct val="150000"/>
              <a:buBlip>
                <a:blip r:embed="rId2"/>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مثال: قائد في شركة تقنية يرتب دورات تدريبية على الذكاء الاصطناعي لفريق المهندسين، مما يساعدهم على تطوير منتجات أكثر كفاءة.</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
        <p:nvSpPr>
          <p:cNvPr id="19" name="TextBox 18">
            <a:extLst>
              <a:ext uri="{FF2B5EF4-FFF2-40B4-BE49-F238E27FC236}">
                <a16:creationId xmlns:a16="http://schemas.microsoft.com/office/drawing/2014/main" id="{26ADD30E-D468-7F20-4C7B-5B7387C95D90}"/>
              </a:ext>
            </a:extLst>
          </p:cNvPr>
          <p:cNvSpPr txBox="1"/>
          <p:nvPr/>
        </p:nvSpPr>
        <p:spPr>
          <a:xfrm>
            <a:off x="209580" y="5945514"/>
            <a:ext cx="8707243" cy="600164"/>
          </a:xfrm>
          <a:prstGeom prst="rect">
            <a:avLst/>
          </a:prstGeom>
          <a:noFill/>
        </p:spPr>
        <p:txBody>
          <a:bodyPr wrap="square">
            <a:spAutoFit/>
          </a:bodyPr>
          <a:lstStyle/>
          <a:p>
            <a:pPr marL="342900" indent="-342900" algn="just" rtl="1">
              <a:lnSpc>
                <a:spcPct val="150000"/>
              </a:lnSpc>
              <a:spcAft>
                <a:spcPts val="800"/>
              </a:spcAft>
              <a:buSzPct val="150000"/>
              <a:buBlip>
                <a:blip r:embed="rId2"/>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التأثير: يزيد من كفاءة الفريق ويحفزهم على الابتكار.</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Tree>
    <p:extLst>
      <p:ext uri="{BB962C8B-B14F-4D97-AF65-F5344CB8AC3E}">
        <p14:creationId xmlns:p14="http://schemas.microsoft.com/office/powerpoint/2010/main" val="14113996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fade">
                                      <p:cBhvr>
                                        <p:cTn id="14" dur="1000"/>
                                        <p:tgtEl>
                                          <p:spTgt spid="15"/>
                                        </p:tgtEl>
                                      </p:cBhvr>
                                    </p:animEffect>
                                    <p:anim calcmode="lin" valueType="num">
                                      <p:cBhvr>
                                        <p:cTn id="15" dur="1000" fill="hold"/>
                                        <p:tgtEl>
                                          <p:spTgt spid="15"/>
                                        </p:tgtEl>
                                        <p:attrNameLst>
                                          <p:attrName>ppt_x</p:attrName>
                                        </p:attrNameLst>
                                      </p:cBhvr>
                                      <p:tavLst>
                                        <p:tav tm="0">
                                          <p:val>
                                            <p:strVal val="#ppt_x"/>
                                          </p:val>
                                        </p:tav>
                                        <p:tav tm="100000">
                                          <p:val>
                                            <p:strVal val="#ppt_x"/>
                                          </p:val>
                                        </p:tav>
                                      </p:tavLst>
                                    </p:anim>
                                    <p:anim calcmode="lin" valueType="num">
                                      <p:cBhvr>
                                        <p:cTn id="16"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fade">
                                      <p:cBhvr>
                                        <p:cTn id="21" dur="1000"/>
                                        <p:tgtEl>
                                          <p:spTgt spid="16"/>
                                        </p:tgtEl>
                                      </p:cBhvr>
                                    </p:animEffect>
                                    <p:anim calcmode="lin" valueType="num">
                                      <p:cBhvr>
                                        <p:cTn id="22" dur="1000" fill="hold"/>
                                        <p:tgtEl>
                                          <p:spTgt spid="16"/>
                                        </p:tgtEl>
                                        <p:attrNameLst>
                                          <p:attrName>ppt_x</p:attrName>
                                        </p:attrNameLst>
                                      </p:cBhvr>
                                      <p:tavLst>
                                        <p:tav tm="0">
                                          <p:val>
                                            <p:strVal val="#ppt_x"/>
                                          </p:val>
                                        </p:tav>
                                        <p:tav tm="100000">
                                          <p:val>
                                            <p:strVal val="#ppt_x"/>
                                          </p:val>
                                        </p:tav>
                                      </p:tavLst>
                                    </p:anim>
                                    <p:anim calcmode="lin" valueType="num">
                                      <p:cBhvr>
                                        <p:cTn id="23"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fade">
                                      <p:cBhvr>
                                        <p:cTn id="28" dur="1000"/>
                                        <p:tgtEl>
                                          <p:spTgt spid="17"/>
                                        </p:tgtEl>
                                      </p:cBhvr>
                                    </p:animEffect>
                                    <p:anim calcmode="lin" valueType="num">
                                      <p:cBhvr>
                                        <p:cTn id="29" dur="1000" fill="hold"/>
                                        <p:tgtEl>
                                          <p:spTgt spid="17"/>
                                        </p:tgtEl>
                                        <p:attrNameLst>
                                          <p:attrName>ppt_x</p:attrName>
                                        </p:attrNameLst>
                                      </p:cBhvr>
                                      <p:tavLst>
                                        <p:tav tm="0">
                                          <p:val>
                                            <p:strVal val="#ppt_x"/>
                                          </p:val>
                                        </p:tav>
                                        <p:tav tm="100000">
                                          <p:val>
                                            <p:strVal val="#ppt_x"/>
                                          </p:val>
                                        </p:tav>
                                      </p:tavLst>
                                    </p:anim>
                                    <p:anim calcmode="lin" valueType="num">
                                      <p:cBhvr>
                                        <p:cTn id="30"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8"/>
                                        </p:tgtEl>
                                        <p:attrNameLst>
                                          <p:attrName>style.visibility</p:attrName>
                                        </p:attrNameLst>
                                      </p:cBhvr>
                                      <p:to>
                                        <p:strVal val="visible"/>
                                      </p:to>
                                    </p:set>
                                    <p:animEffect transition="in" filter="fade">
                                      <p:cBhvr>
                                        <p:cTn id="35" dur="1000"/>
                                        <p:tgtEl>
                                          <p:spTgt spid="18"/>
                                        </p:tgtEl>
                                      </p:cBhvr>
                                    </p:animEffect>
                                    <p:anim calcmode="lin" valueType="num">
                                      <p:cBhvr>
                                        <p:cTn id="36" dur="1000" fill="hold"/>
                                        <p:tgtEl>
                                          <p:spTgt spid="18"/>
                                        </p:tgtEl>
                                        <p:attrNameLst>
                                          <p:attrName>ppt_x</p:attrName>
                                        </p:attrNameLst>
                                      </p:cBhvr>
                                      <p:tavLst>
                                        <p:tav tm="0">
                                          <p:val>
                                            <p:strVal val="#ppt_x"/>
                                          </p:val>
                                        </p:tav>
                                        <p:tav tm="100000">
                                          <p:val>
                                            <p:strVal val="#ppt_x"/>
                                          </p:val>
                                        </p:tav>
                                      </p:tavLst>
                                    </p:anim>
                                    <p:anim calcmode="lin" valueType="num">
                                      <p:cBhvr>
                                        <p:cTn id="37"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19"/>
                                        </p:tgtEl>
                                        <p:attrNameLst>
                                          <p:attrName>style.visibility</p:attrName>
                                        </p:attrNameLst>
                                      </p:cBhvr>
                                      <p:to>
                                        <p:strVal val="visible"/>
                                      </p:to>
                                    </p:set>
                                    <p:animEffect transition="in" filter="fade">
                                      <p:cBhvr>
                                        <p:cTn id="42" dur="1000"/>
                                        <p:tgtEl>
                                          <p:spTgt spid="19"/>
                                        </p:tgtEl>
                                      </p:cBhvr>
                                    </p:animEffect>
                                    <p:anim calcmode="lin" valueType="num">
                                      <p:cBhvr>
                                        <p:cTn id="43" dur="1000" fill="hold"/>
                                        <p:tgtEl>
                                          <p:spTgt spid="19"/>
                                        </p:tgtEl>
                                        <p:attrNameLst>
                                          <p:attrName>ppt_x</p:attrName>
                                        </p:attrNameLst>
                                      </p:cBhvr>
                                      <p:tavLst>
                                        <p:tav tm="0">
                                          <p:val>
                                            <p:strVal val="#ppt_x"/>
                                          </p:val>
                                        </p:tav>
                                        <p:tav tm="100000">
                                          <p:val>
                                            <p:strVal val="#ppt_x"/>
                                          </p:val>
                                        </p:tav>
                                      </p:tavLst>
                                    </p:anim>
                                    <p:anim calcmode="lin" valueType="num">
                                      <p:cBhvr>
                                        <p:cTn id="44"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P spid="17" grpId="0"/>
      <p:bldP spid="18" grpId="0"/>
      <p:bldP spid="19"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دور القائد في بناء ثقافة الأداء العالي</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40" name="Group 39">
            <a:extLst>
              <a:ext uri="{FF2B5EF4-FFF2-40B4-BE49-F238E27FC236}">
                <a16:creationId xmlns:a16="http://schemas.microsoft.com/office/drawing/2014/main" id="{932D6769-E816-8ABF-35B5-B0F4797AB1FB}"/>
              </a:ext>
            </a:extLst>
          </p:cNvPr>
          <p:cNvGrpSpPr/>
          <p:nvPr/>
        </p:nvGrpSpPr>
        <p:grpSpPr>
          <a:xfrm>
            <a:off x="9655286" y="3046400"/>
            <a:ext cx="2004950" cy="1954152"/>
            <a:chOff x="4981965" y="524418"/>
            <a:chExt cx="2004950" cy="1954152"/>
          </a:xfrm>
        </p:grpSpPr>
        <p:grpSp>
          <p:nvGrpSpPr>
            <p:cNvPr id="41" name="Group 40">
              <a:extLst>
                <a:ext uri="{FF2B5EF4-FFF2-40B4-BE49-F238E27FC236}">
                  <a16:creationId xmlns:a16="http://schemas.microsoft.com/office/drawing/2014/main" id="{885E46EC-67A1-DA7F-32D6-17654264F135}"/>
                </a:ext>
              </a:extLst>
            </p:cNvPr>
            <p:cNvGrpSpPr/>
            <p:nvPr/>
          </p:nvGrpSpPr>
          <p:grpSpPr>
            <a:xfrm>
              <a:off x="4981965" y="524418"/>
              <a:ext cx="2004950" cy="1954152"/>
              <a:chOff x="5535418" y="2213965"/>
              <a:chExt cx="2004950" cy="1954152"/>
            </a:xfrm>
          </p:grpSpPr>
          <p:sp>
            <p:nvSpPr>
              <p:cNvPr id="43" name="Rounded Rectangle 15">
                <a:extLst>
                  <a:ext uri="{FF2B5EF4-FFF2-40B4-BE49-F238E27FC236}">
                    <a16:creationId xmlns:a16="http://schemas.microsoft.com/office/drawing/2014/main" id="{0EF47680-8113-A637-80B9-470D64B4C87E}"/>
                  </a:ext>
                </a:extLst>
              </p:cNvPr>
              <p:cNvSpPr/>
              <p:nvPr/>
            </p:nvSpPr>
            <p:spPr>
              <a:xfrm>
                <a:off x="5702497" y="2213965"/>
                <a:ext cx="1670791" cy="1118220"/>
              </a:xfrm>
              <a:prstGeom prst="roundRect">
                <a:avLst>
                  <a:gd name="adj" fmla="val 8069"/>
                </a:avLst>
              </a:prstGeom>
              <a:solidFill>
                <a:srgbClr val="FFD9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a:p>
            </p:txBody>
          </p:sp>
          <p:sp>
            <p:nvSpPr>
              <p:cNvPr id="44" name="Rounded Rectangle 5">
                <a:extLst>
                  <a:ext uri="{FF2B5EF4-FFF2-40B4-BE49-F238E27FC236}">
                    <a16:creationId xmlns:a16="http://schemas.microsoft.com/office/drawing/2014/main" id="{101FFA78-5D33-A5E9-C6DB-285143975F9D}"/>
                  </a:ext>
                </a:extLst>
              </p:cNvPr>
              <p:cNvSpPr/>
              <p:nvPr/>
            </p:nvSpPr>
            <p:spPr>
              <a:xfrm>
                <a:off x="5535418" y="2620117"/>
                <a:ext cx="2004950" cy="1548000"/>
              </a:xfrm>
              <a:custGeom>
                <a:avLst/>
                <a:gdLst/>
                <a:ahLst/>
                <a:cxnLst/>
                <a:rect l="l" t="t" r="r" b="b"/>
                <a:pathLst>
                  <a:path w="1728192" h="1648171">
                    <a:moveTo>
                      <a:pt x="85738" y="0"/>
                    </a:moveTo>
                    <a:lnTo>
                      <a:pt x="432048" y="0"/>
                    </a:lnTo>
                    <a:cubicBezTo>
                      <a:pt x="432048" y="238614"/>
                      <a:pt x="625482" y="432048"/>
                      <a:pt x="864096" y="432048"/>
                    </a:cubicBezTo>
                    <a:cubicBezTo>
                      <a:pt x="1102710" y="432048"/>
                      <a:pt x="1296144" y="238614"/>
                      <a:pt x="1296144" y="0"/>
                    </a:cubicBezTo>
                    <a:lnTo>
                      <a:pt x="1642454" y="0"/>
                    </a:lnTo>
                    <a:cubicBezTo>
                      <a:pt x="1689806" y="0"/>
                      <a:pt x="1728192" y="38386"/>
                      <a:pt x="1728192" y="85738"/>
                    </a:cubicBezTo>
                    <a:lnTo>
                      <a:pt x="1728192" y="1562433"/>
                    </a:lnTo>
                    <a:cubicBezTo>
                      <a:pt x="1728192" y="1609785"/>
                      <a:pt x="1689806" y="1648171"/>
                      <a:pt x="1642454" y="1648171"/>
                    </a:cubicBezTo>
                    <a:lnTo>
                      <a:pt x="85738" y="1648171"/>
                    </a:lnTo>
                    <a:cubicBezTo>
                      <a:pt x="38386" y="1648171"/>
                      <a:pt x="0" y="1609785"/>
                      <a:pt x="0" y="1562433"/>
                    </a:cubicBezTo>
                    <a:lnTo>
                      <a:pt x="0" y="85738"/>
                    </a:lnTo>
                    <a:cubicBezTo>
                      <a:pt x="0" y="38386"/>
                      <a:pt x="38386" y="0"/>
                      <a:pt x="85738" y="0"/>
                    </a:cubicBezTo>
                    <a:close/>
                  </a:path>
                </a:pathLst>
              </a:custGeom>
              <a:solidFill>
                <a:schemeClr val="bg1"/>
              </a:solidFill>
              <a:ln>
                <a:noFill/>
              </a:ln>
              <a:effectLst>
                <a:outerShdw blurRad="635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a:p>
            </p:txBody>
          </p:sp>
          <p:sp>
            <p:nvSpPr>
              <p:cNvPr id="45" name="TextBox 44">
                <a:extLst>
                  <a:ext uri="{FF2B5EF4-FFF2-40B4-BE49-F238E27FC236}">
                    <a16:creationId xmlns:a16="http://schemas.microsoft.com/office/drawing/2014/main" id="{1DF00509-F76D-C688-2EC9-69431E3A2A45}"/>
                  </a:ext>
                </a:extLst>
              </p:cNvPr>
              <p:cNvSpPr txBox="1"/>
              <p:nvPr/>
            </p:nvSpPr>
            <p:spPr>
              <a:xfrm>
                <a:off x="6098094" y="2316745"/>
                <a:ext cx="872453" cy="553998"/>
              </a:xfrm>
              <a:prstGeom prst="rect">
                <a:avLst/>
              </a:prstGeom>
              <a:noFill/>
            </p:spPr>
            <p:txBody>
              <a:bodyPr wrap="square" lIns="72000" tIns="0" rIns="72000" bIns="0" rtlCol="0">
                <a:spAutoFit/>
              </a:bodyPr>
              <a:lstStyle/>
              <a:p>
                <a:pPr algn="ctr"/>
                <a:r>
                  <a:rPr lang="en-US" altLang="ko-KR" sz="3600" b="1" dirty="0">
                    <a:solidFill>
                      <a:schemeClr val="bg1"/>
                    </a:solidFill>
                  </a:rPr>
                  <a:t>05</a:t>
                </a:r>
                <a:endParaRPr lang="ko-KR" altLang="en-US" sz="3600" b="1" dirty="0">
                  <a:solidFill>
                    <a:schemeClr val="bg1"/>
                  </a:solidFill>
                </a:endParaRPr>
              </a:p>
            </p:txBody>
          </p:sp>
        </p:grpSp>
        <p:sp>
          <p:nvSpPr>
            <p:cNvPr id="42" name="TextBox 41">
              <a:extLst>
                <a:ext uri="{FF2B5EF4-FFF2-40B4-BE49-F238E27FC236}">
                  <a16:creationId xmlns:a16="http://schemas.microsoft.com/office/drawing/2014/main" id="{26B344A1-F523-BE9B-C8F9-2E1D118B9A07}"/>
                </a:ext>
              </a:extLst>
            </p:cNvPr>
            <p:cNvSpPr txBox="1"/>
            <p:nvPr/>
          </p:nvSpPr>
          <p:spPr>
            <a:xfrm flipH="1">
              <a:off x="5245348" y="1642638"/>
              <a:ext cx="1471037" cy="719043"/>
            </a:xfrm>
            <a:prstGeom prst="rect">
              <a:avLst/>
            </a:prstGeom>
            <a:noFill/>
          </p:spPr>
          <p:txBody>
            <a:bodyPr wrap="square">
              <a:spAutoFit/>
            </a:bodyPr>
            <a:lstStyle/>
            <a:p>
              <a:pPr algn="ctr">
                <a:lnSpc>
                  <a:spcPct val="115000"/>
                </a:lnSpc>
                <a:spcAft>
                  <a:spcPts val="800"/>
                </a:spcAft>
              </a:pPr>
              <a:r>
                <a:rPr lang="ar-EG" b="1" dirty="0">
                  <a:latin typeface="Times New Roman" panose="02020603050405020304" pitchFamily="18" charset="0"/>
                  <a:ea typeface="Calibri" panose="020F0502020204030204" pitchFamily="34" charset="0"/>
                  <a:cs typeface="Adobe Arabic" panose="02040503050201020203" pitchFamily="18" charset="-78"/>
                </a:rPr>
                <a:t>تعزيز التعاون والعمل الجماعي</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sp>
        <p:nvSpPr>
          <p:cNvPr id="14" name="TextBox 13">
            <a:extLst>
              <a:ext uri="{FF2B5EF4-FFF2-40B4-BE49-F238E27FC236}">
                <a16:creationId xmlns:a16="http://schemas.microsoft.com/office/drawing/2014/main" id="{58CD2B13-E2F4-4B4E-254E-7454BA195CD8}"/>
              </a:ext>
            </a:extLst>
          </p:cNvPr>
          <p:cNvSpPr txBox="1"/>
          <p:nvPr/>
        </p:nvSpPr>
        <p:spPr>
          <a:xfrm>
            <a:off x="-397947" y="2265309"/>
            <a:ext cx="9832978" cy="600164"/>
          </a:xfrm>
          <a:prstGeom prst="rect">
            <a:avLst/>
          </a:prstGeom>
          <a:noFill/>
        </p:spPr>
        <p:txBody>
          <a:bodyPr wrap="square">
            <a:spAutoFit/>
          </a:bodyPr>
          <a:lstStyle/>
          <a:p>
            <a:pPr marL="342900" indent="-342900" algn="just" rtl="1">
              <a:lnSpc>
                <a:spcPct val="150000"/>
              </a:lnSpc>
              <a:spcAft>
                <a:spcPts val="800"/>
              </a:spcAft>
              <a:buSzPct val="15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الدور: القائد يخلق بيئة تعاونية تدعم تبادل الأفكار وتحترم التنوع.</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
        <p:nvSpPr>
          <p:cNvPr id="15" name="TextBox 14">
            <a:extLst>
              <a:ext uri="{FF2B5EF4-FFF2-40B4-BE49-F238E27FC236}">
                <a16:creationId xmlns:a16="http://schemas.microsoft.com/office/drawing/2014/main" id="{E910E67A-9782-AD94-A4F9-268D4907710A}"/>
              </a:ext>
            </a:extLst>
          </p:cNvPr>
          <p:cNvSpPr txBox="1"/>
          <p:nvPr/>
        </p:nvSpPr>
        <p:spPr>
          <a:xfrm>
            <a:off x="1353349" y="2920844"/>
            <a:ext cx="8081682" cy="600164"/>
          </a:xfrm>
          <a:prstGeom prst="rect">
            <a:avLst/>
          </a:prstGeom>
          <a:noFill/>
        </p:spPr>
        <p:txBody>
          <a:bodyPr wrap="square">
            <a:spAutoFit/>
          </a:bodyPr>
          <a:lstStyle/>
          <a:p>
            <a:pPr algn="just" rtl="1">
              <a:lnSpc>
                <a:spcPct val="150000"/>
              </a:lnSpc>
              <a:spcAft>
                <a:spcPts val="800"/>
              </a:spcAft>
              <a:buSzPct val="150000"/>
            </a:pPr>
            <a:r>
              <a:rPr lang="ar-SA" sz="2400" b="1" dirty="0">
                <a:solidFill>
                  <a:srgbClr val="168489"/>
                </a:solidFill>
                <a:latin typeface="Calibri" panose="020F0502020204030204" pitchFamily="34" charset="0"/>
                <a:ea typeface="Calibri" panose="020F0502020204030204" pitchFamily="34" charset="0"/>
                <a:cs typeface="Adobe Arabic" panose="02040503050201020203" pitchFamily="18" charset="-78"/>
              </a:rPr>
              <a:t>كيفية التنفيذ:</a:t>
            </a:r>
            <a:endParaRPr lang="en-US" sz="2400" b="1" dirty="0">
              <a:solidFill>
                <a:srgbClr val="168489"/>
              </a:solidFill>
              <a:latin typeface="Calibri" panose="020F0502020204030204" pitchFamily="34" charset="0"/>
              <a:ea typeface="Calibri" panose="020F0502020204030204" pitchFamily="34" charset="0"/>
              <a:cs typeface="Adobe Arabic" panose="02040503050201020203" pitchFamily="18" charset="-78"/>
            </a:endParaRPr>
          </a:p>
        </p:txBody>
      </p:sp>
      <p:sp>
        <p:nvSpPr>
          <p:cNvPr id="16" name="TextBox 15">
            <a:extLst>
              <a:ext uri="{FF2B5EF4-FFF2-40B4-BE49-F238E27FC236}">
                <a16:creationId xmlns:a16="http://schemas.microsoft.com/office/drawing/2014/main" id="{50BF574C-4280-0035-ABF3-AB7D7928A306}"/>
              </a:ext>
            </a:extLst>
          </p:cNvPr>
          <p:cNvSpPr txBox="1"/>
          <p:nvPr/>
        </p:nvSpPr>
        <p:spPr>
          <a:xfrm>
            <a:off x="1353349" y="3618636"/>
            <a:ext cx="8081682" cy="600164"/>
          </a:xfrm>
          <a:prstGeom prst="rect">
            <a:avLst/>
          </a:prstGeom>
          <a:noFill/>
        </p:spPr>
        <p:txBody>
          <a:bodyPr wrap="square">
            <a:spAutoFit/>
          </a:bodyPr>
          <a:lstStyle/>
          <a:p>
            <a:pPr marL="342900" indent="-342900" algn="just" rtl="1">
              <a:lnSpc>
                <a:spcPct val="150000"/>
              </a:lnSpc>
              <a:spcAft>
                <a:spcPts val="800"/>
              </a:spcAft>
              <a:buSzPct val="15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تنظيم أنشطة لبناء الفريق.</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
        <p:nvSpPr>
          <p:cNvPr id="17" name="TextBox 16">
            <a:extLst>
              <a:ext uri="{FF2B5EF4-FFF2-40B4-BE49-F238E27FC236}">
                <a16:creationId xmlns:a16="http://schemas.microsoft.com/office/drawing/2014/main" id="{16F533F8-9715-4361-AC63-5C5DE75A65DE}"/>
              </a:ext>
            </a:extLst>
          </p:cNvPr>
          <p:cNvSpPr txBox="1"/>
          <p:nvPr/>
        </p:nvSpPr>
        <p:spPr>
          <a:xfrm>
            <a:off x="1330824" y="4218800"/>
            <a:ext cx="8081682" cy="600164"/>
          </a:xfrm>
          <a:prstGeom prst="rect">
            <a:avLst/>
          </a:prstGeom>
          <a:noFill/>
        </p:spPr>
        <p:txBody>
          <a:bodyPr wrap="square">
            <a:spAutoFit/>
          </a:bodyPr>
          <a:lstStyle/>
          <a:p>
            <a:pPr marL="342900" indent="-342900" algn="just" rtl="1">
              <a:lnSpc>
                <a:spcPct val="150000"/>
              </a:lnSpc>
              <a:spcAft>
                <a:spcPts val="800"/>
              </a:spcAft>
              <a:buSzPct val="15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تشجيع الحوار المفتوح وحل النزاعات بفعالية.</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
        <p:nvSpPr>
          <p:cNvPr id="18" name="TextBox 17">
            <a:extLst>
              <a:ext uri="{FF2B5EF4-FFF2-40B4-BE49-F238E27FC236}">
                <a16:creationId xmlns:a16="http://schemas.microsoft.com/office/drawing/2014/main" id="{2AD40695-4B9D-5F6F-FCEE-EADC3A1FBCB3}"/>
              </a:ext>
            </a:extLst>
          </p:cNvPr>
          <p:cNvSpPr txBox="1"/>
          <p:nvPr/>
        </p:nvSpPr>
        <p:spPr>
          <a:xfrm>
            <a:off x="628117" y="4791352"/>
            <a:ext cx="8707243" cy="1154162"/>
          </a:xfrm>
          <a:prstGeom prst="rect">
            <a:avLst/>
          </a:prstGeom>
          <a:noFill/>
        </p:spPr>
        <p:txBody>
          <a:bodyPr wrap="square">
            <a:spAutoFit/>
          </a:bodyPr>
          <a:lstStyle/>
          <a:p>
            <a:pPr marL="342900" indent="-342900" algn="just" rtl="1">
              <a:lnSpc>
                <a:spcPct val="150000"/>
              </a:lnSpc>
              <a:spcAft>
                <a:spcPts val="800"/>
              </a:spcAft>
              <a:buSzPct val="15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مثال: قائد مشروع ينظم جلسات عصف ذهني أسبوعية لفريق متعدد التخصصات، مما يؤدي إلى ابتكار حلول جديدة لمشكلة تقنية.</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
        <p:nvSpPr>
          <p:cNvPr id="19" name="TextBox 18">
            <a:extLst>
              <a:ext uri="{FF2B5EF4-FFF2-40B4-BE49-F238E27FC236}">
                <a16:creationId xmlns:a16="http://schemas.microsoft.com/office/drawing/2014/main" id="{F10FF385-7576-639C-9EB2-11A9D5044D1D}"/>
              </a:ext>
            </a:extLst>
          </p:cNvPr>
          <p:cNvSpPr txBox="1"/>
          <p:nvPr/>
        </p:nvSpPr>
        <p:spPr>
          <a:xfrm>
            <a:off x="550971" y="5945514"/>
            <a:ext cx="8707243" cy="600164"/>
          </a:xfrm>
          <a:prstGeom prst="rect">
            <a:avLst/>
          </a:prstGeom>
          <a:noFill/>
        </p:spPr>
        <p:txBody>
          <a:bodyPr wrap="square">
            <a:spAutoFit/>
          </a:bodyPr>
          <a:lstStyle/>
          <a:p>
            <a:pPr marL="342900" indent="-342900" algn="just" rtl="1">
              <a:lnSpc>
                <a:spcPct val="150000"/>
              </a:lnSpc>
              <a:spcAft>
                <a:spcPts val="800"/>
              </a:spcAft>
              <a:buSzPct val="15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التأثير: يعزز الإبداع ويقلل الصراعات، مما يرفع الأداء الجماعي.</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Tree>
    <p:extLst>
      <p:ext uri="{BB962C8B-B14F-4D97-AF65-F5344CB8AC3E}">
        <p14:creationId xmlns:p14="http://schemas.microsoft.com/office/powerpoint/2010/main" val="2449845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fade">
                                      <p:cBhvr>
                                        <p:cTn id="14" dur="1000"/>
                                        <p:tgtEl>
                                          <p:spTgt spid="15"/>
                                        </p:tgtEl>
                                      </p:cBhvr>
                                    </p:animEffect>
                                    <p:anim calcmode="lin" valueType="num">
                                      <p:cBhvr>
                                        <p:cTn id="15" dur="1000" fill="hold"/>
                                        <p:tgtEl>
                                          <p:spTgt spid="15"/>
                                        </p:tgtEl>
                                        <p:attrNameLst>
                                          <p:attrName>ppt_x</p:attrName>
                                        </p:attrNameLst>
                                      </p:cBhvr>
                                      <p:tavLst>
                                        <p:tav tm="0">
                                          <p:val>
                                            <p:strVal val="#ppt_x"/>
                                          </p:val>
                                        </p:tav>
                                        <p:tav tm="100000">
                                          <p:val>
                                            <p:strVal val="#ppt_x"/>
                                          </p:val>
                                        </p:tav>
                                      </p:tavLst>
                                    </p:anim>
                                    <p:anim calcmode="lin" valueType="num">
                                      <p:cBhvr>
                                        <p:cTn id="16"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fade">
                                      <p:cBhvr>
                                        <p:cTn id="21" dur="1000"/>
                                        <p:tgtEl>
                                          <p:spTgt spid="16"/>
                                        </p:tgtEl>
                                      </p:cBhvr>
                                    </p:animEffect>
                                    <p:anim calcmode="lin" valueType="num">
                                      <p:cBhvr>
                                        <p:cTn id="22" dur="1000" fill="hold"/>
                                        <p:tgtEl>
                                          <p:spTgt spid="16"/>
                                        </p:tgtEl>
                                        <p:attrNameLst>
                                          <p:attrName>ppt_x</p:attrName>
                                        </p:attrNameLst>
                                      </p:cBhvr>
                                      <p:tavLst>
                                        <p:tav tm="0">
                                          <p:val>
                                            <p:strVal val="#ppt_x"/>
                                          </p:val>
                                        </p:tav>
                                        <p:tav tm="100000">
                                          <p:val>
                                            <p:strVal val="#ppt_x"/>
                                          </p:val>
                                        </p:tav>
                                      </p:tavLst>
                                    </p:anim>
                                    <p:anim calcmode="lin" valueType="num">
                                      <p:cBhvr>
                                        <p:cTn id="23"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fade">
                                      <p:cBhvr>
                                        <p:cTn id="28" dur="1000"/>
                                        <p:tgtEl>
                                          <p:spTgt spid="17"/>
                                        </p:tgtEl>
                                      </p:cBhvr>
                                    </p:animEffect>
                                    <p:anim calcmode="lin" valueType="num">
                                      <p:cBhvr>
                                        <p:cTn id="29" dur="1000" fill="hold"/>
                                        <p:tgtEl>
                                          <p:spTgt spid="17"/>
                                        </p:tgtEl>
                                        <p:attrNameLst>
                                          <p:attrName>ppt_x</p:attrName>
                                        </p:attrNameLst>
                                      </p:cBhvr>
                                      <p:tavLst>
                                        <p:tav tm="0">
                                          <p:val>
                                            <p:strVal val="#ppt_x"/>
                                          </p:val>
                                        </p:tav>
                                        <p:tav tm="100000">
                                          <p:val>
                                            <p:strVal val="#ppt_x"/>
                                          </p:val>
                                        </p:tav>
                                      </p:tavLst>
                                    </p:anim>
                                    <p:anim calcmode="lin" valueType="num">
                                      <p:cBhvr>
                                        <p:cTn id="30"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8"/>
                                        </p:tgtEl>
                                        <p:attrNameLst>
                                          <p:attrName>style.visibility</p:attrName>
                                        </p:attrNameLst>
                                      </p:cBhvr>
                                      <p:to>
                                        <p:strVal val="visible"/>
                                      </p:to>
                                    </p:set>
                                    <p:animEffect transition="in" filter="fade">
                                      <p:cBhvr>
                                        <p:cTn id="35" dur="1000"/>
                                        <p:tgtEl>
                                          <p:spTgt spid="18"/>
                                        </p:tgtEl>
                                      </p:cBhvr>
                                    </p:animEffect>
                                    <p:anim calcmode="lin" valueType="num">
                                      <p:cBhvr>
                                        <p:cTn id="36" dur="1000" fill="hold"/>
                                        <p:tgtEl>
                                          <p:spTgt spid="18"/>
                                        </p:tgtEl>
                                        <p:attrNameLst>
                                          <p:attrName>ppt_x</p:attrName>
                                        </p:attrNameLst>
                                      </p:cBhvr>
                                      <p:tavLst>
                                        <p:tav tm="0">
                                          <p:val>
                                            <p:strVal val="#ppt_x"/>
                                          </p:val>
                                        </p:tav>
                                        <p:tav tm="100000">
                                          <p:val>
                                            <p:strVal val="#ppt_x"/>
                                          </p:val>
                                        </p:tav>
                                      </p:tavLst>
                                    </p:anim>
                                    <p:anim calcmode="lin" valueType="num">
                                      <p:cBhvr>
                                        <p:cTn id="37"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19"/>
                                        </p:tgtEl>
                                        <p:attrNameLst>
                                          <p:attrName>style.visibility</p:attrName>
                                        </p:attrNameLst>
                                      </p:cBhvr>
                                      <p:to>
                                        <p:strVal val="visible"/>
                                      </p:to>
                                    </p:set>
                                    <p:animEffect transition="in" filter="fade">
                                      <p:cBhvr>
                                        <p:cTn id="42" dur="1000"/>
                                        <p:tgtEl>
                                          <p:spTgt spid="19"/>
                                        </p:tgtEl>
                                      </p:cBhvr>
                                    </p:animEffect>
                                    <p:anim calcmode="lin" valueType="num">
                                      <p:cBhvr>
                                        <p:cTn id="43" dur="1000" fill="hold"/>
                                        <p:tgtEl>
                                          <p:spTgt spid="19"/>
                                        </p:tgtEl>
                                        <p:attrNameLst>
                                          <p:attrName>ppt_x</p:attrName>
                                        </p:attrNameLst>
                                      </p:cBhvr>
                                      <p:tavLst>
                                        <p:tav tm="0">
                                          <p:val>
                                            <p:strVal val="#ppt_x"/>
                                          </p:val>
                                        </p:tav>
                                        <p:tav tm="100000">
                                          <p:val>
                                            <p:strVal val="#ppt_x"/>
                                          </p:val>
                                        </p:tav>
                                      </p:tavLst>
                                    </p:anim>
                                    <p:anim calcmode="lin" valueType="num">
                                      <p:cBhvr>
                                        <p:cTn id="44"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P spid="17" grpId="0"/>
      <p:bldP spid="18" grpId="0"/>
      <p:bldP spid="1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779494" y="519096"/>
              <a:ext cx="6633012" cy="800219"/>
            </a:xfrm>
            <a:prstGeom prst="rect">
              <a:avLst/>
            </a:prstGeom>
            <a:noFill/>
          </p:spPr>
          <p:txBody>
            <a:bodyPr wrap="square">
              <a:spAutoFit/>
            </a:bodyPr>
            <a:lstStyle/>
            <a:p>
              <a:pPr marL="0" marR="0" algn="ctr" rtl="1">
                <a:lnSpc>
                  <a:spcPct val="115000"/>
                </a:lnSpc>
                <a:spcBef>
                  <a:spcPts val="0"/>
                </a:spcBef>
                <a:spcAft>
                  <a:spcPts val="0"/>
                </a:spcAft>
              </a:pPr>
              <a:r>
                <a:rPr lang="ar-SY" sz="4000" b="1"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rPr>
                <a:t>مقدمة</a:t>
              </a:r>
              <a:endParaRPr lang="en-US" sz="4400"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15" name="TextBox 14">
            <a:extLst>
              <a:ext uri="{FF2B5EF4-FFF2-40B4-BE49-F238E27FC236}">
                <a16:creationId xmlns:a16="http://schemas.microsoft.com/office/drawing/2014/main" id="{FF0DA242-E594-1FCE-518A-D35CCCF5891D}"/>
              </a:ext>
            </a:extLst>
          </p:cNvPr>
          <p:cNvSpPr txBox="1"/>
          <p:nvPr/>
        </p:nvSpPr>
        <p:spPr>
          <a:xfrm>
            <a:off x="5196167" y="3161123"/>
            <a:ext cx="6478721" cy="1708160"/>
          </a:xfrm>
          <a:prstGeom prst="rect">
            <a:avLst/>
          </a:prstGeom>
          <a:noFill/>
        </p:spPr>
        <p:txBody>
          <a:bodyPr wrap="square">
            <a:spAutoFit/>
          </a:bodyPr>
          <a:lstStyle/>
          <a:p>
            <a:pPr marL="342900" indent="-342900" algn="just" rtl="1">
              <a:lnSpc>
                <a:spcPct val="150000"/>
              </a:lnSpc>
              <a:spcAft>
                <a:spcPts val="800"/>
              </a:spcAft>
              <a:buSzPct val="15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في عالم الأعمال المتسارع والمتغير، تُعدُّ القيادة الفعّالة الركيزة الأساسية لتحقيق التميز المؤسسي. قيادة الأداء ليست مجرد إدارة المهام، بل هي فن وعلم يجمع بين التوجيه الاستراتيجي والتحفيز المستمر لإطلاق إمكانات الأفراد والفرق. </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pic>
        <p:nvPicPr>
          <p:cNvPr id="20" name="Picture 19" descr="A person sitting on a computer&#10;&#10;AI-generated content may be incorrect.">
            <a:extLst>
              <a:ext uri="{FF2B5EF4-FFF2-40B4-BE49-F238E27FC236}">
                <a16:creationId xmlns:a16="http://schemas.microsoft.com/office/drawing/2014/main" id="{9A08BE38-5F74-410F-21FE-406B47C23EC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75195" y="1992262"/>
            <a:ext cx="4045882" cy="4045882"/>
          </a:xfrm>
          <a:prstGeom prst="rect">
            <a:avLst/>
          </a:prstGeom>
        </p:spPr>
      </p:pic>
    </p:spTree>
    <p:extLst>
      <p:ext uri="{BB962C8B-B14F-4D97-AF65-F5344CB8AC3E}">
        <p14:creationId xmlns:p14="http://schemas.microsoft.com/office/powerpoint/2010/main" val="32112466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fade">
                                      <p:cBhvr>
                                        <p:cTn id="12" dur="1000"/>
                                        <p:tgtEl>
                                          <p:spTgt spid="20"/>
                                        </p:tgtEl>
                                      </p:cBhvr>
                                    </p:animEffect>
                                    <p:anim calcmode="lin" valueType="num">
                                      <p:cBhvr>
                                        <p:cTn id="13" dur="1000" fill="hold"/>
                                        <p:tgtEl>
                                          <p:spTgt spid="20"/>
                                        </p:tgtEl>
                                        <p:attrNameLst>
                                          <p:attrName>ppt_x</p:attrName>
                                        </p:attrNameLst>
                                      </p:cBhvr>
                                      <p:tavLst>
                                        <p:tav tm="0">
                                          <p:val>
                                            <p:strVal val="#ppt_x"/>
                                          </p:val>
                                        </p:tav>
                                        <p:tav tm="100000">
                                          <p:val>
                                            <p:strVal val="#ppt_x"/>
                                          </p:val>
                                        </p:tav>
                                      </p:tavLst>
                                    </p:anim>
                                    <p:anim calcmode="lin" valueType="num">
                                      <p:cBhvr>
                                        <p:cTn id="14"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دور القائد في بناء ثقافة الأداء العالي</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46" name="Group 45">
            <a:extLst>
              <a:ext uri="{FF2B5EF4-FFF2-40B4-BE49-F238E27FC236}">
                <a16:creationId xmlns:a16="http://schemas.microsoft.com/office/drawing/2014/main" id="{041CDD73-4870-A880-E0BC-9411A5A61D53}"/>
              </a:ext>
            </a:extLst>
          </p:cNvPr>
          <p:cNvGrpSpPr/>
          <p:nvPr/>
        </p:nvGrpSpPr>
        <p:grpSpPr>
          <a:xfrm>
            <a:off x="9655286" y="3046400"/>
            <a:ext cx="2004950" cy="1954152"/>
            <a:chOff x="2491137" y="524418"/>
            <a:chExt cx="2004950" cy="1954152"/>
          </a:xfrm>
        </p:grpSpPr>
        <p:grpSp>
          <p:nvGrpSpPr>
            <p:cNvPr id="47" name="Group 46">
              <a:extLst>
                <a:ext uri="{FF2B5EF4-FFF2-40B4-BE49-F238E27FC236}">
                  <a16:creationId xmlns:a16="http://schemas.microsoft.com/office/drawing/2014/main" id="{1ECE3C7E-8A6B-022D-0FA9-DA85CC206BD4}"/>
                </a:ext>
              </a:extLst>
            </p:cNvPr>
            <p:cNvGrpSpPr/>
            <p:nvPr/>
          </p:nvGrpSpPr>
          <p:grpSpPr>
            <a:xfrm>
              <a:off x="2491137" y="524418"/>
              <a:ext cx="2004950" cy="1954152"/>
              <a:chOff x="3044590" y="2330557"/>
              <a:chExt cx="2004950" cy="1954152"/>
            </a:xfrm>
          </p:grpSpPr>
          <p:sp>
            <p:nvSpPr>
              <p:cNvPr id="49" name="Rounded Rectangle 15">
                <a:extLst>
                  <a:ext uri="{FF2B5EF4-FFF2-40B4-BE49-F238E27FC236}">
                    <a16:creationId xmlns:a16="http://schemas.microsoft.com/office/drawing/2014/main" id="{20E35DF9-643F-4139-5A43-1444D0BEF9A8}"/>
                  </a:ext>
                </a:extLst>
              </p:cNvPr>
              <p:cNvSpPr/>
              <p:nvPr/>
            </p:nvSpPr>
            <p:spPr>
              <a:xfrm>
                <a:off x="3211669" y="2330557"/>
                <a:ext cx="1670791" cy="1118220"/>
              </a:xfrm>
              <a:prstGeom prst="roundRect">
                <a:avLst>
                  <a:gd name="adj" fmla="val 8069"/>
                </a:avLst>
              </a:prstGeom>
              <a:solidFill>
                <a:srgbClr val="3D8E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a:p>
            </p:txBody>
          </p:sp>
          <p:sp>
            <p:nvSpPr>
              <p:cNvPr id="50" name="Rounded Rectangle 5">
                <a:extLst>
                  <a:ext uri="{FF2B5EF4-FFF2-40B4-BE49-F238E27FC236}">
                    <a16:creationId xmlns:a16="http://schemas.microsoft.com/office/drawing/2014/main" id="{B8A7A381-AF97-AEEE-24CA-F38881077971}"/>
                  </a:ext>
                </a:extLst>
              </p:cNvPr>
              <p:cNvSpPr/>
              <p:nvPr/>
            </p:nvSpPr>
            <p:spPr>
              <a:xfrm>
                <a:off x="3044590" y="2736709"/>
                <a:ext cx="2004950" cy="1548000"/>
              </a:xfrm>
              <a:custGeom>
                <a:avLst/>
                <a:gdLst/>
                <a:ahLst/>
                <a:cxnLst/>
                <a:rect l="l" t="t" r="r" b="b"/>
                <a:pathLst>
                  <a:path w="1728192" h="1648171">
                    <a:moveTo>
                      <a:pt x="85738" y="0"/>
                    </a:moveTo>
                    <a:lnTo>
                      <a:pt x="432048" y="0"/>
                    </a:lnTo>
                    <a:cubicBezTo>
                      <a:pt x="432048" y="238614"/>
                      <a:pt x="625482" y="432048"/>
                      <a:pt x="864096" y="432048"/>
                    </a:cubicBezTo>
                    <a:cubicBezTo>
                      <a:pt x="1102710" y="432048"/>
                      <a:pt x="1296144" y="238614"/>
                      <a:pt x="1296144" y="0"/>
                    </a:cubicBezTo>
                    <a:lnTo>
                      <a:pt x="1642454" y="0"/>
                    </a:lnTo>
                    <a:cubicBezTo>
                      <a:pt x="1689806" y="0"/>
                      <a:pt x="1728192" y="38386"/>
                      <a:pt x="1728192" y="85738"/>
                    </a:cubicBezTo>
                    <a:lnTo>
                      <a:pt x="1728192" y="1562433"/>
                    </a:lnTo>
                    <a:cubicBezTo>
                      <a:pt x="1728192" y="1609785"/>
                      <a:pt x="1689806" y="1648171"/>
                      <a:pt x="1642454" y="1648171"/>
                    </a:cubicBezTo>
                    <a:lnTo>
                      <a:pt x="85738" y="1648171"/>
                    </a:lnTo>
                    <a:cubicBezTo>
                      <a:pt x="38386" y="1648171"/>
                      <a:pt x="0" y="1609785"/>
                      <a:pt x="0" y="1562433"/>
                    </a:cubicBezTo>
                    <a:lnTo>
                      <a:pt x="0" y="85738"/>
                    </a:lnTo>
                    <a:cubicBezTo>
                      <a:pt x="0" y="38386"/>
                      <a:pt x="38386" y="0"/>
                      <a:pt x="85738" y="0"/>
                    </a:cubicBezTo>
                    <a:close/>
                  </a:path>
                </a:pathLst>
              </a:custGeom>
              <a:solidFill>
                <a:schemeClr val="bg1"/>
              </a:solidFill>
              <a:ln>
                <a:noFill/>
              </a:ln>
              <a:effectLst>
                <a:outerShdw blurRad="635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a:p>
            </p:txBody>
          </p:sp>
          <p:sp>
            <p:nvSpPr>
              <p:cNvPr id="51" name="TextBox 50">
                <a:extLst>
                  <a:ext uri="{FF2B5EF4-FFF2-40B4-BE49-F238E27FC236}">
                    <a16:creationId xmlns:a16="http://schemas.microsoft.com/office/drawing/2014/main" id="{7454738E-512A-667B-747D-3B4636388CF5}"/>
                  </a:ext>
                </a:extLst>
              </p:cNvPr>
              <p:cNvSpPr txBox="1"/>
              <p:nvPr/>
            </p:nvSpPr>
            <p:spPr>
              <a:xfrm>
                <a:off x="3607266" y="2433337"/>
                <a:ext cx="872453" cy="553998"/>
              </a:xfrm>
              <a:prstGeom prst="rect">
                <a:avLst/>
              </a:prstGeom>
              <a:noFill/>
            </p:spPr>
            <p:txBody>
              <a:bodyPr wrap="square" lIns="72000" tIns="0" rIns="72000" bIns="0" rtlCol="0">
                <a:spAutoFit/>
              </a:bodyPr>
              <a:lstStyle/>
              <a:p>
                <a:pPr algn="ctr"/>
                <a:r>
                  <a:rPr lang="en-US" altLang="ko-KR" sz="3600" b="1" dirty="0">
                    <a:solidFill>
                      <a:schemeClr val="bg1"/>
                    </a:solidFill>
                  </a:rPr>
                  <a:t>06</a:t>
                </a:r>
                <a:endParaRPr lang="ko-KR" altLang="en-US" sz="3600" b="1" dirty="0">
                  <a:solidFill>
                    <a:schemeClr val="bg1"/>
                  </a:solidFill>
                </a:endParaRPr>
              </a:p>
            </p:txBody>
          </p:sp>
        </p:grpSp>
        <p:sp>
          <p:nvSpPr>
            <p:cNvPr id="48" name="TextBox 47">
              <a:extLst>
                <a:ext uri="{FF2B5EF4-FFF2-40B4-BE49-F238E27FC236}">
                  <a16:creationId xmlns:a16="http://schemas.microsoft.com/office/drawing/2014/main" id="{E76BAA17-BD4D-624D-F1C1-F77303F86C8A}"/>
                </a:ext>
              </a:extLst>
            </p:cNvPr>
            <p:cNvSpPr txBox="1"/>
            <p:nvPr/>
          </p:nvSpPr>
          <p:spPr>
            <a:xfrm flipH="1">
              <a:off x="2775409" y="1597130"/>
              <a:ext cx="1471037" cy="719043"/>
            </a:xfrm>
            <a:prstGeom prst="rect">
              <a:avLst/>
            </a:prstGeom>
            <a:noFill/>
          </p:spPr>
          <p:txBody>
            <a:bodyPr wrap="square">
              <a:spAutoFit/>
            </a:bodyPr>
            <a:lstStyle/>
            <a:p>
              <a:pPr algn="ctr">
                <a:lnSpc>
                  <a:spcPct val="115000"/>
                </a:lnSpc>
                <a:spcAft>
                  <a:spcPts val="800"/>
                </a:spcAft>
              </a:pPr>
              <a:r>
                <a:rPr lang="ar-EG" b="1" dirty="0">
                  <a:latin typeface="Times New Roman" panose="02020603050405020304" pitchFamily="18" charset="0"/>
                  <a:ea typeface="Calibri" panose="020F0502020204030204" pitchFamily="34" charset="0"/>
                  <a:cs typeface="Adobe Arabic" panose="02040503050201020203" pitchFamily="18" charset="-78"/>
                </a:rPr>
                <a:t>تحفيز ومكافأة الأداء المتميز</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sp>
        <p:nvSpPr>
          <p:cNvPr id="14" name="TextBox 13">
            <a:extLst>
              <a:ext uri="{FF2B5EF4-FFF2-40B4-BE49-F238E27FC236}">
                <a16:creationId xmlns:a16="http://schemas.microsoft.com/office/drawing/2014/main" id="{7E071D6E-877B-B57B-3256-2A2DDE085BA0}"/>
              </a:ext>
            </a:extLst>
          </p:cNvPr>
          <p:cNvSpPr txBox="1"/>
          <p:nvPr/>
        </p:nvSpPr>
        <p:spPr>
          <a:xfrm>
            <a:off x="-397947" y="2265309"/>
            <a:ext cx="9832978" cy="600164"/>
          </a:xfrm>
          <a:prstGeom prst="rect">
            <a:avLst/>
          </a:prstGeom>
          <a:noFill/>
        </p:spPr>
        <p:txBody>
          <a:bodyPr wrap="square">
            <a:spAutoFit/>
          </a:bodyPr>
          <a:lstStyle/>
          <a:p>
            <a:pPr marL="342900" indent="-342900" algn="just" rtl="1">
              <a:lnSpc>
                <a:spcPct val="150000"/>
              </a:lnSpc>
              <a:spcAft>
                <a:spcPts val="800"/>
              </a:spcAft>
              <a:buSzPct val="150000"/>
              <a:buBlip>
                <a:blip r:embed="rId2"/>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الدور: القائد يستخدم التحفيز (مادياً ومعنوياً) لتعزيز الحماس والالتزام.</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
        <p:nvSpPr>
          <p:cNvPr id="15" name="TextBox 14">
            <a:extLst>
              <a:ext uri="{FF2B5EF4-FFF2-40B4-BE49-F238E27FC236}">
                <a16:creationId xmlns:a16="http://schemas.microsoft.com/office/drawing/2014/main" id="{09A4BE0D-8398-97EB-495B-84D4A7EC9A22}"/>
              </a:ext>
            </a:extLst>
          </p:cNvPr>
          <p:cNvSpPr txBox="1"/>
          <p:nvPr/>
        </p:nvSpPr>
        <p:spPr>
          <a:xfrm>
            <a:off x="1353349" y="2920844"/>
            <a:ext cx="8081682" cy="600164"/>
          </a:xfrm>
          <a:prstGeom prst="rect">
            <a:avLst/>
          </a:prstGeom>
          <a:noFill/>
        </p:spPr>
        <p:txBody>
          <a:bodyPr wrap="square">
            <a:spAutoFit/>
          </a:bodyPr>
          <a:lstStyle/>
          <a:p>
            <a:pPr algn="just" rtl="1">
              <a:lnSpc>
                <a:spcPct val="150000"/>
              </a:lnSpc>
              <a:spcAft>
                <a:spcPts val="800"/>
              </a:spcAft>
              <a:buSzPct val="150000"/>
            </a:pPr>
            <a:r>
              <a:rPr lang="ar-SA" sz="2400" b="1" dirty="0">
                <a:solidFill>
                  <a:srgbClr val="168489"/>
                </a:solidFill>
                <a:latin typeface="Calibri" panose="020F0502020204030204" pitchFamily="34" charset="0"/>
                <a:ea typeface="Calibri" panose="020F0502020204030204" pitchFamily="34" charset="0"/>
                <a:cs typeface="Adobe Arabic" panose="02040503050201020203" pitchFamily="18" charset="-78"/>
              </a:rPr>
              <a:t>كيفية التنفيذ:</a:t>
            </a:r>
            <a:endParaRPr lang="en-US" sz="2400" b="1" dirty="0">
              <a:solidFill>
                <a:srgbClr val="168489"/>
              </a:solidFill>
              <a:latin typeface="Calibri" panose="020F0502020204030204" pitchFamily="34" charset="0"/>
              <a:ea typeface="Calibri" panose="020F0502020204030204" pitchFamily="34" charset="0"/>
              <a:cs typeface="Adobe Arabic" panose="02040503050201020203" pitchFamily="18" charset="-78"/>
            </a:endParaRPr>
          </a:p>
        </p:txBody>
      </p:sp>
      <p:sp>
        <p:nvSpPr>
          <p:cNvPr id="16" name="TextBox 15">
            <a:extLst>
              <a:ext uri="{FF2B5EF4-FFF2-40B4-BE49-F238E27FC236}">
                <a16:creationId xmlns:a16="http://schemas.microsoft.com/office/drawing/2014/main" id="{5DFE9870-0B59-4474-CF6E-D79B9F049704}"/>
              </a:ext>
            </a:extLst>
          </p:cNvPr>
          <p:cNvSpPr txBox="1"/>
          <p:nvPr/>
        </p:nvSpPr>
        <p:spPr>
          <a:xfrm>
            <a:off x="1353349" y="3618636"/>
            <a:ext cx="8081682" cy="600164"/>
          </a:xfrm>
          <a:prstGeom prst="rect">
            <a:avLst/>
          </a:prstGeom>
          <a:noFill/>
        </p:spPr>
        <p:txBody>
          <a:bodyPr wrap="square">
            <a:spAutoFit/>
          </a:bodyPr>
          <a:lstStyle/>
          <a:p>
            <a:pPr marL="342900" indent="-342900" algn="just" rtl="1">
              <a:lnSpc>
                <a:spcPct val="150000"/>
              </a:lnSpc>
              <a:spcAft>
                <a:spcPts val="800"/>
              </a:spcAft>
              <a:buSzPct val="150000"/>
              <a:buBlip>
                <a:blip r:embed="rId2"/>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تقديم مكافآت مثل العلاوات أو الإجازات.</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
        <p:nvSpPr>
          <p:cNvPr id="17" name="TextBox 16">
            <a:extLst>
              <a:ext uri="{FF2B5EF4-FFF2-40B4-BE49-F238E27FC236}">
                <a16:creationId xmlns:a16="http://schemas.microsoft.com/office/drawing/2014/main" id="{0DC8DF63-C2A1-5E38-AC48-54775C4E8F72}"/>
              </a:ext>
            </a:extLst>
          </p:cNvPr>
          <p:cNvSpPr txBox="1"/>
          <p:nvPr/>
        </p:nvSpPr>
        <p:spPr>
          <a:xfrm>
            <a:off x="1353349" y="4228053"/>
            <a:ext cx="8081682" cy="600164"/>
          </a:xfrm>
          <a:prstGeom prst="rect">
            <a:avLst/>
          </a:prstGeom>
          <a:noFill/>
        </p:spPr>
        <p:txBody>
          <a:bodyPr wrap="square">
            <a:spAutoFit/>
          </a:bodyPr>
          <a:lstStyle/>
          <a:p>
            <a:pPr marL="342900" indent="-342900" algn="just" rtl="1">
              <a:lnSpc>
                <a:spcPct val="150000"/>
              </a:lnSpc>
              <a:spcAft>
                <a:spcPts val="800"/>
              </a:spcAft>
              <a:buSzPct val="150000"/>
              <a:buBlip>
                <a:blip r:embed="rId2"/>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الاحتفاء بالإنجازات في الاجتماعات أو عبر منصات داخلية.</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
        <p:nvSpPr>
          <p:cNvPr id="18" name="TextBox 17">
            <a:extLst>
              <a:ext uri="{FF2B5EF4-FFF2-40B4-BE49-F238E27FC236}">
                <a16:creationId xmlns:a16="http://schemas.microsoft.com/office/drawing/2014/main" id="{079035B3-55C6-8DED-211E-AD8C742B8264}"/>
              </a:ext>
            </a:extLst>
          </p:cNvPr>
          <p:cNvSpPr txBox="1"/>
          <p:nvPr/>
        </p:nvSpPr>
        <p:spPr>
          <a:xfrm>
            <a:off x="727788" y="4837470"/>
            <a:ext cx="8707243" cy="600164"/>
          </a:xfrm>
          <a:prstGeom prst="rect">
            <a:avLst/>
          </a:prstGeom>
          <a:noFill/>
        </p:spPr>
        <p:txBody>
          <a:bodyPr wrap="square">
            <a:spAutoFit/>
          </a:bodyPr>
          <a:lstStyle/>
          <a:p>
            <a:pPr marL="342900" indent="-342900" algn="just" rtl="1">
              <a:lnSpc>
                <a:spcPct val="150000"/>
              </a:lnSpc>
              <a:spcAft>
                <a:spcPts val="800"/>
              </a:spcAft>
              <a:buSzPct val="150000"/>
              <a:buBlip>
                <a:blip r:embed="rId2"/>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مثال: قائد يمنح فريقاً حقق هدفاً صعباً يوماً إضافياً للراحة، ويذكر إنجازاتهم في النشرة الداخلية للشركة.</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
        <p:nvSpPr>
          <p:cNvPr id="19" name="TextBox 18">
            <a:extLst>
              <a:ext uri="{FF2B5EF4-FFF2-40B4-BE49-F238E27FC236}">
                <a16:creationId xmlns:a16="http://schemas.microsoft.com/office/drawing/2014/main" id="{E00D18C0-BAD7-4A2E-589F-913892A6FD5C}"/>
              </a:ext>
            </a:extLst>
          </p:cNvPr>
          <p:cNvSpPr txBox="1"/>
          <p:nvPr/>
        </p:nvSpPr>
        <p:spPr>
          <a:xfrm>
            <a:off x="727788" y="5446887"/>
            <a:ext cx="8707243" cy="600164"/>
          </a:xfrm>
          <a:prstGeom prst="rect">
            <a:avLst/>
          </a:prstGeom>
          <a:noFill/>
        </p:spPr>
        <p:txBody>
          <a:bodyPr wrap="square">
            <a:spAutoFit/>
          </a:bodyPr>
          <a:lstStyle/>
          <a:p>
            <a:pPr marL="342900" indent="-342900" algn="just" rtl="1">
              <a:lnSpc>
                <a:spcPct val="150000"/>
              </a:lnSpc>
              <a:spcAft>
                <a:spcPts val="800"/>
              </a:spcAft>
              <a:buSzPct val="150000"/>
              <a:buBlip>
                <a:blip r:embed="rId2"/>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التأثير: يرفع الروح المعنوية ويشجع الفريق على بذل مجهود إضافي.</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Tree>
    <p:extLst>
      <p:ext uri="{BB962C8B-B14F-4D97-AF65-F5344CB8AC3E}">
        <p14:creationId xmlns:p14="http://schemas.microsoft.com/office/powerpoint/2010/main" val="33360458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fade">
                                      <p:cBhvr>
                                        <p:cTn id="14" dur="1000"/>
                                        <p:tgtEl>
                                          <p:spTgt spid="15"/>
                                        </p:tgtEl>
                                      </p:cBhvr>
                                    </p:animEffect>
                                    <p:anim calcmode="lin" valueType="num">
                                      <p:cBhvr>
                                        <p:cTn id="15" dur="1000" fill="hold"/>
                                        <p:tgtEl>
                                          <p:spTgt spid="15"/>
                                        </p:tgtEl>
                                        <p:attrNameLst>
                                          <p:attrName>ppt_x</p:attrName>
                                        </p:attrNameLst>
                                      </p:cBhvr>
                                      <p:tavLst>
                                        <p:tav tm="0">
                                          <p:val>
                                            <p:strVal val="#ppt_x"/>
                                          </p:val>
                                        </p:tav>
                                        <p:tav tm="100000">
                                          <p:val>
                                            <p:strVal val="#ppt_x"/>
                                          </p:val>
                                        </p:tav>
                                      </p:tavLst>
                                    </p:anim>
                                    <p:anim calcmode="lin" valueType="num">
                                      <p:cBhvr>
                                        <p:cTn id="16"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fade">
                                      <p:cBhvr>
                                        <p:cTn id="21" dur="1000"/>
                                        <p:tgtEl>
                                          <p:spTgt spid="16"/>
                                        </p:tgtEl>
                                      </p:cBhvr>
                                    </p:animEffect>
                                    <p:anim calcmode="lin" valueType="num">
                                      <p:cBhvr>
                                        <p:cTn id="22" dur="1000" fill="hold"/>
                                        <p:tgtEl>
                                          <p:spTgt spid="16"/>
                                        </p:tgtEl>
                                        <p:attrNameLst>
                                          <p:attrName>ppt_x</p:attrName>
                                        </p:attrNameLst>
                                      </p:cBhvr>
                                      <p:tavLst>
                                        <p:tav tm="0">
                                          <p:val>
                                            <p:strVal val="#ppt_x"/>
                                          </p:val>
                                        </p:tav>
                                        <p:tav tm="100000">
                                          <p:val>
                                            <p:strVal val="#ppt_x"/>
                                          </p:val>
                                        </p:tav>
                                      </p:tavLst>
                                    </p:anim>
                                    <p:anim calcmode="lin" valueType="num">
                                      <p:cBhvr>
                                        <p:cTn id="23"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fade">
                                      <p:cBhvr>
                                        <p:cTn id="28" dur="1000"/>
                                        <p:tgtEl>
                                          <p:spTgt spid="17"/>
                                        </p:tgtEl>
                                      </p:cBhvr>
                                    </p:animEffect>
                                    <p:anim calcmode="lin" valueType="num">
                                      <p:cBhvr>
                                        <p:cTn id="29" dur="1000" fill="hold"/>
                                        <p:tgtEl>
                                          <p:spTgt spid="17"/>
                                        </p:tgtEl>
                                        <p:attrNameLst>
                                          <p:attrName>ppt_x</p:attrName>
                                        </p:attrNameLst>
                                      </p:cBhvr>
                                      <p:tavLst>
                                        <p:tav tm="0">
                                          <p:val>
                                            <p:strVal val="#ppt_x"/>
                                          </p:val>
                                        </p:tav>
                                        <p:tav tm="100000">
                                          <p:val>
                                            <p:strVal val="#ppt_x"/>
                                          </p:val>
                                        </p:tav>
                                      </p:tavLst>
                                    </p:anim>
                                    <p:anim calcmode="lin" valueType="num">
                                      <p:cBhvr>
                                        <p:cTn id="30"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8"/>
                                        </p:tgtEl>
                                        <p:attrNameLst>
                                          <p:attrName>style.visibility</p:attrName>
                                        </p:attrNameLst>
                                      </p:cBhvr>
                                      <p:to>
                                        <p:strVal val="visible"/>
                                      </p:to>
                                    </p:set>
                                    <p:animEffect transition="in" filter="fade">
                                      <p:cBhvr>
                                        <p:cTn id="35" dur="1000"/>
                                        <p:tgtEl>
                                          <p:spTgt spid="18"/>
                                        </p:tgtEl>
                                      </p:cBhvr>
                                    </p:animEffect>
                                    <p:anim calcmode="lin" valueType="num">
                                      <p:cBhvr>
                                        <p:cTn id="36" dur="1000" fill="hold"/>
                                        <p:tgtEl>
                                          <p:spTgt spid="18"/>
                                        </p:tgtEl>
                                        <p:attrNameLst>
                                          <p:attrName>ppt_x</p:attrName>
                                        </p:attrNameLst>
                                      </p:cBhvr>
                                      <p:tavLst>
                                        <p:tav tm="0">
                                          <p:val>
                                            <p:strVal val="#ppt_x"/>
                                          </p:val>
                                        </p:tav>
                                        <p:tav tm="100000">
                                          <p:val>
                                            <p:strVal val="#ppt_x"/>
                                          </p:val>
                                        </p:tav>
                                      </p:tavLst>
                                    </p:anim>
                                    <p:anim calcmode="lin" valueType="num">
                                      <p:cBhvr>
                                        <p:cTn id="37"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19"/>
                                        </p:tgtEl>
                                        <p:attrNameLst>
                                          <p:attrName>style.visibility</p:attrName>
                                        </p:attrNameLst>
                                      </p:cBhvr>
                                      <p:to>
                                        <p:strVal val="visible"/>
                                      </p:to>
                                    </p:set>
                                    <p:animEffect transition="in" filter="fade">
                                      <p:cBhvr>
                                        <p:cTn id="42" dur="1000"/>
                                        <p:tgtEl>
                                          <p:spTgt spid="19"/>
                                        </p:tgtEl>
                                      </p:cBhvr>
                                    </p:animEffect>
                                    <p:anim calcmode="lin" valueType="num">
                                      <p:cBhvr>
                                        <p:cTn id="43" dur="1000" fill="hold"/>
                                        <p:tgtEl>
                                          <p:spTgt spid="19"/>
                                        </p:tgtEl>
                                        <p:attrNameLst>
                                          <p:attrName>ppt_x</p:attrName>
                                        </p:attrNameLst>
                                      </p:cBhvr>
                                      <p:tavLst>
                                        <p:tav tm="0">
                                          <p:val>
                                            <p:strVal val="#ppt_x"/>
                                          </p:val>
                                        </p:tav>
                                        <p:tav tm="100000">
                                          <p:val>
                                            <p:strVal val="#ppt_x"/>
                                          </p:val>
                                        </p:tav>
                                      </p:tavLst>
                                    </p:anim>
                                    <p:anim calcmode="lin" valueType="num">
                                      <p:cBhvr>
                                        <p:cTn id="44"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P spid="17" grpId="0"/>
      <p:bldP spid="18" grpId="0"/>
      <p:bldP spid="19"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دور القائد في بناء ثقافة الأداء العالي</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14" name="Group 13">
            <a:extLst>
              <a:ext uri="{FF2B5EF4-FFF2-40B4-BE49-F238E27FC236}">
                <a16:creationId xmlns:a16="http://schemas.microsoft.com/office/drawing/2014/main" id="{FA49FCA3-B2AA-758D-167E-D21333B868B3}"/>
              </a:ext>
            </a:extLst>
          </p:cNvPr>
          <p:cNvGrpSpPr/>
          <p:nvPr/>
        </p:nvGrpSpPr>
        <p:grpSpPr>
          <a:xfrm>
            <a:off x="6552646" y="3036214"/>
            <a:ext cx="2004950" cy="1954152"/>
            <a:chOff x="7624512" y="524418"/>
            <a:chExt cx="2004950" cy="1954152"/>
          </a:xfrm>
        </p:grpSpPr>
        <p:grpSp>
          <p:nvGrpSpPr>
            <p:cNvPr id="15" name="Group 14">
              <a:extLst>
                <a:ext uri="{FF2B5EF4-FFF2-40B4-BE49-F238E27FC236}">
                  <a16:creationId xmlns:a16="http://schemas.microsoft.com/office/drawing/2014/main" id="{4734884A-42A6-3CC4-E494-28F92DAD4143}"/>
                </a:ext>
              </a:extLst>
            </p:cNvPr>
            <p:cNvGrpSpPr/>
            <p:nvPr/>
          </p:nvGrpSpPr>
          <p:grpSpPr>
            <a:xfrm>
              <a:off x="7624512" y="524418"/>
              <a:ext cx="2004950" cy="1954152"/>
              <a:chOff x="8177965" y="2111185"/>
              <a:chExt cx="2004950" cy="1954152"/>
            </a:xfrm>
          </p:grpSpPr>
          <p:sp>
            <p:nvSpPr>
              <p:cNvPr id="17" name="Rounded Rectangle 15">
                <a:extLst>
                  <a:ext uri="{FF2B5EF4-FFF2-40B4-BE49-F238E27FC236}">
                    <a16:creationId xmlns:a16="http://schemas.microsoft.com/office/drawing/2014/main" id="{5B51EACD-9859-47A9-FC9D-D4090ADDC97A}"/>
                  </a:ext>
                </a:extLst>
              </p:cNvPr>
              <p:cNvSpPr/>
              <p:nvPr/>
            </p:nvSpPr>
            <p:spPr>
              <a:xfrm>
                <a:off x="8345044" y="2111185"/>
                <a:ext cx="1670791" cy="1118220"/>
              </a:xfrm>
              <a:prstGeom prst="roundRect">
                <a:avLst>
                  <a:gd name="adj" fmla="val 8069"/>
                </a:avLst>
              </a:prstGeom>
              <a:solidFill>
                <a:srgbClr val="6CB4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a:p>
            </p:txBody>
          </p:sp>
          <p:sp>
            <p:nvSpPr>
              <p:cNvPr id="18" name="Rounded Rectangle 5">
                <a:extLst>
                  <a:ext uri="{FF2B5EF4-FFF2-40B4-BE49-F238E27FC236}">
                    <a16:creationId xmlns:a16="http://schemas.microsoft.com/office/drawing/2014/main" id="{B35097A3-DA00-1976-D9AD-9F1D8638C6FE}"/>
                  </a:ext>
                </a:extLst>
              </p:cNvPr>
              <p:cNvSpPr/>
              <p:nvPr/>
            </p:nvSpPr>
            <p:spPr>
              <a:xfrm>
                <a:off x="8177965" y="2517337"/>
                <a:ext cx="2004950" cy="1548000"/>
              </a:xfrm>
              <a:custGeom>
                <a:avLst/>
                <a:gdLst/>
                <a:ahLst/>
                <a:cxnLst/>
                <a:rect l="l" t="t" r="r" b="b"/>
                <a:pathLst>
                  <a:path w="1728192" h="1648171">
                    <a:moveTo>
                      <a:pt x="85738" y="0"/>
                    </a:moveTo>
                    <a:lnTo>
                      <a:pt x="432048" y="0"/>
                    </a:lnTo>
                    <a:cubicBezTo>
                      <a:pt x="432048" y="238614"/>
                      <a:pt x="625482" y="432048"/>
                      <a:pt x="864096" y="432048"/>
                    </a:cubicBezTo>
                    <a:cubicBezTo>
                      <a:pt x="1102710" y="432048"/>
                      <a:pt x="1296144" y="238614"/>
                      <a:pt x="1296144" y="0"/>
                    </a:cubicBezTo>
                    <a:lnTo>
                      <a:pt x="1642454" y="0"/>
                    </a:lnTo>
                    <a:cubicBezTo>
                      <a:pt x="1689806" y="0"/>
                      <a:pt x="1728192" y="38386"/>
                      <a:pt x="1728192" y="85738"/>
                    </a:cubicBezTo>
                    <a:lnTo>
                      <a:pt x="1728192" y="1562433"/>
                    </a:lnTo>
                    <a:cubicBezTo>
                      <a:pt x="1728192" y="1609785"/>
                      <a:pt x="1689806" y="1648171"/>
                      <a:pt x="1642454" y="1648171"/>
                    </a:cubicBezTo>
                    <a:lnTo>
                      <a:pt x="85738" y="1648171"/>
                    </a:lnTo>
                    <a:cubicBezTo>
                      <a:pt x="38386" y="1648171"/>
                      <a:pt x="0" y="1609785"/>
                      <a:pt x="0" y="1562433"/>
                    </a:cubicBezTo>
                    <a:lnTo>
                      <a:pt x="0" y="85738"/>
                    </a:lnTo>
                    <a:cubicBezTo>
                      <a:pt x="0" y="38386"/>
                      <a:pt x="38386" y="0"/>
                      <a:pt x="85738" y="0"/>
                    </a:cubicBezTo>
                    <a:close/>
                  </a:path>
                </a:pathLst>
              </a:custGeom>
              <a:solidFill>
                <a:schemeClr val="bg1"/>
              </a:solidFill>
              <a:ln>
                <a:noFill/>
              </a:ln>
              <a:effectLst>
                <a:outerShdw blurRad="635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a:p>
            </p:txBody>
          </p:sp>
          <p:sp>
            <p:nvSpPr>
              <p:cNvPr id="19" name="TextBox 18">
                <a:extLst>
                  <a:ext uri="{FF2B5EF4-FFF2-40B4-BE49-F238E27FC236}">
                    <a16:creationId xmlns:a16="http://schemas.microsoft.com/office/drawing/2014/main" id="{2DD8B0BD-AE78-EB89-8640-14756DF7086B}"/>
                  </a:ext>
                </a:extLst>
              </p:cNvPr>
              <p:cNvSpPr txBox="1"/>
              <p:nvPr/>
            </p:nvSpPr>
            <p:spPr>
              <a:xfrm>
                <a:off x="8740641" y="2213965"/>
                <a:ext cx="872453" cy="553998"/>
              </a:xfrm>
              <a:prstGeom prst="rect">
                <a:avLst/>
              </a:prstGeom>
              <a:noFill/>
            </p:spPr>
            <p:txBody>
              <a:bodyPr wrap="square" lIns="72000" tIns="0" rIns="72000" bIns="0" rtlCol="0">
                <a:spAutoFit/>
              </a:bodyPr>
              <a:lstStyle/>
              <a:p>
                <a:pPr algn="ctr"/>
                <a:r>
                  <a:rPr lang="en-US" altLang="ko-KR" sz="3600" b="1" dirty="0">
                    <a:solidFill>
                      <a:schemeClr val="bg1"/>
                    </a:solidFill>
                  </a:rPr>
                  <a:t>07</a:t>
                </a:r>
                <a:endParaRPr lang="ko-KR" altLang="en-US" sz="3600" b="1" dirty="0">
                  <a:solidFill>
                    <a:schemeClr val="bg1"/>
                  </a:solidFill>
                </a:endParaRPr>
              </a:p>
            </p:txBody>
          </p:sp>
        </p:grpSp>
        <p:sp>
          <p:nvSpPr>
            <p:cNvPr id="16" name="TextBox 15">
              <a:extLst>
                <a:ext uri="{FF2B5EF4-FFF2-40B4-BE49-F238E27FC236}">
                  <a16:creationId xmlns:a16="http://schemas.microsoft.com/office/drawing/2014/main" id="{E8F99E26-AC3C-45E5-E005-F1E6FE1414F7}"/>
                </a:ext>
              </a:extLst>
            </p:cNvPr>
            <p:cNvSpPr txBox="1"/>
            <p:nvPr/>
          </p:nvSpPr>
          <p:spPr>
            <a:xfrm flipH="1">
              <a:off x="7958671" y="1597130"/>
              <a:ext cx="1471037" cy="719043"/>
            </a:xfrm>
            <a:prstGeom prst="rect">
              <a:avLst/>
            </a:prstGeom>
            <a:noFill/>
          </p:spPr>
          <p:txBody>
            <a:bodyPr wrap="square">
              <a:spAutoFit/>
            </a:bodyPr>
            <a:lstStyle/>
            <a:p>
              <a:pPr algn="ctr">
                <a:lnSpc>
                  <a:spcPct val="115000"/>
                </a:lnSpc>
                <a:spcAft>
                  <a:spcPts val="800"/>
                </a:spcAft>
              </a:pPr>
              <a:r>
                <a:rPr lang="ar-EG" b="1" dirty="0">
                  <a:latin typeface="Times New Roman" panose="02020603050405020304" pitchFamily="18" charset="0"/>
                  <a:ea typeface="Calibri" panose="020F0502020204030204" pitchFamily="34" charset="0"/>
                  <a:cs typeface="Adobe Arabic" panose="02040503050201020203" pitchFamily="18" charset="-78"/>
                </a:rPr>
                <a:t>تجسيد القيم والسلوكيّات المرغوبة</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20" name="Group 19">
            <a:extLst>
              <a:ext uri="{FF2B5EF4-FFF2-40B4-BE49-F238E27FC236}">
                <a16:creationId xmlns:a16="http://schemas.microsoft.com/office/drawing/2014/main" id="{CECB146A-E420-E636-1E87-8C77BCD27BF7}"/>
              </a:ext>
            </a:extLst>
          </p:cNvPr>
          <p:cNvGrpSpPr/>
          <p:nvPr/>
        </p:nvGrpSpPr>
        <p:grpSpPr>
          <a:xfrm>
            <a:off x="3910099" y="3036214"/>
            <a:ext cx="2004950" cy="1954152"/>
            <a:chOff x="4981965" y="524418"/>
            <a:chExt cx="2004950" cy="1954152"/>
          </a:xfrm>
        </p:grpSpPr>
        <p:grpSp>
          <p:nvGrpSpPr>
            <p:cNvPr id="21" name="Group 20">
              <a:extLst>
                <a:ext uri="{FF2B5EF4-FFF2-40B4-BE49-F238E27FC236}">
                  <a16:creationId xmlns:a16="http://schemas.microsoft.com/office/drawing/2014/main" id="{042AFC14-FA53-8D02-544D-91174BF50870}"/>
                </a:ext>
              </a:extLst>
            </p:cNvPr>
            <p:cNvGrpSpPr/>
            <p:nvPr/>
          </p:nvGrpSpPr>
          <p:grpSpPr>
            <a:xfrm>
              <a:off x="4981965" y="524418"/>
              <a:ext cx="2004950" cy="1954152"/>
              <a:chOff x="5535418" y="2213965"/>
              <a:chExt cx="2004950" cy="1954152"/>
            </a:xfrm>
          </p:grpSpPr>
          <p:sp>
            <p:nvSpPr>
              <p:cNvPr id="23" name="Rounded Rectangle 15">
                <a:extLst>
                  <a:ext uri="{FF2B5EF4-FFF2-40B4-BE49-F238E27FC236}">
                    <a16:creationId xmlns:a16="http://schemas.microsoft.com/office/drawing/2014/main" id="{752BB76B-96C3-6004-C48E-963327C4EC5C}"/>
                  </a:ext>
                </a:extLst>
              </p:cNvPr>
              <p:cNvSpPr/>
              <p:nvPr/>
            </p:nvSpPr>
            <p:spPr>
              <a:xfrm>
                <a:off x="5702497" y="2213965"/>
                <a:ext cx="1670791" cy="1118220"/>
              </a:xfrm>
              <a:prstGeom prst="roundRect">
                <a:avLst>
                  <a:gd name="adj" fmla="val 8069"/>
                </a:avLst>
              </a:prstGeom>
              <a:solidFill>
                <a:srgbClr val="FFD9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a:p>
            </p:txBody>
          </p:sp>
          <p:sp>
            <p:nvSpPr>
              <p:cNvPr id="24" name="Rounded Rectangle 5">
                <a:extLst>
                  <a:ext uri="{FF2B5EF4-FFF2-40B4-BE49-F238E27FC236}">
                    <a16:creationId xmlns:a16="http://schemas.microsoft.com/office/drawing/2014/main" id="{7F41CB80-E387-D62D-29EB-C41128EFE17B}"/>
                  </a:ext>
                </a:extLst>
              </p:cNvPr>
              <p:cNvSpPr/>
              <p:nvPr/>
            </p:nvSpPr>
            <p:spPr>
              <a:xfrm>
                <a:off x="5535418" y="2620117"/>
                <a:ext cx="2004950" cy="1548000"/>
              </a:xfrm>
              <a:custGeom>
                <a:avLst/>
                <a:gdLst/>
                <a:ahLst/>
                <a:cxnLst/>
                <a:rect l="l" t="t" r="r" b="b"/>
                <a:pathLst>
                  <a:path w="1728192" h="1648171">
                    <a:moveTo>
                      <a:pt x="85738" y="0"/>
                    </a:moveTo>
                    <a:lnTo>
                      <a:pt x="432048" y="0"/>
                    </a:lnTo>
                    <a:cubicBezTo>
                      <a:pt x="432048" y="238614"/>
                      <a:pt x="625482" y="432048"/>
                      <a:pt x="864096" y="432048"/>
                    </a:cubicBezTo>
                    <a:cubicBezTo>
                      <a:pt x="1102710" y="432048"/>
                      <a:pt x="1296144" y="238614"/>
                      <a:pt x="1296144" y="0"/>
                    </a:cubicBezTo>
                    <a:lnTo>
                      <a:pt x="1642454" y="0"/>
                    </a:lnTo>
                    <a:cubicBezTo>
                      <a:pt x="1689806" y="0"/>
                      <a:pt x="1728192" y="38386"/>
                      <a:pt x="1728192" y="85738"/>
                    </a:cubicBezTo>
                    <a:lnTo>
                      <a:pt x="1728192" y="1562433"/>
                    </a:lnTo>
                    <a:cubicBezTo>
                      <a:pt x="1728192" y="1609785"/>
                      <a:pt x="1689806" y="1648171"/>
                      <a:pt x="1642454" y="1648171"/>
                    </a:cubicBezTo>
                    <a:lnTo>
                      <a:pt x="85738" y="1648171"/>
                    </a:lnTo>
                    <a:cubicBezTo>
                      <a:pt x="38386" y="1648171"/>
                      <a:pt x="0" y="1609785"/>
                      <a:pt x="0" y="1562433"/>
                    </a:cubicBezTo>
                    <a:lnTo>
                      <a:pt x="0" y="85738"/>
                    </a:lnTo>
                    <a:cubicBezTo>
                      <a:pt x="0" y="38386"/>
                      <a:pt x="38386" y="0"/>
                      <a:pt x="85738" y="0"/>
                    </a:cubicBezTo>
                    <a:close/>
                  </a:path>
                </a:pathLst>
              </a:custGeom>
              <a:solidFill>
                <a:schemeClr val="bg1"/>
              </a:solidFill>
              <a:ln>
                <a:noFill/>
              </a:ln>
              <a:effectLst>
                <a:outerShdw blurRad="635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a:p>
            </p:txBody>
          </p:sp>
          <p:sp>
            <p:nvSpPr>
              <p:cNvPr id="25" name="TextBox 24">
                <a:extLst>
                  <a:ext uri="{FF2B5EF4-FFF2-40B4-BE49-F238E27FC236}">
                    <a16:creationId xmlns:a16="http://schemas.microsoft.com/office/drawing/2014/main" id="{00917CC0-E9F3-FDA0-82EB-4FBCA16002DE}"/>
                  </a:ext>
                </a:extLst>
              </p:cNvPr>
              <p:cNvSpPr txBox="1"/>
              <p:nvPr/>
            </p:nvSpPr>
            <p:spPr>
              <a:xfrm>
                <a:off x="6098094" y="2316745"/>
                <a:ext cx="872453" cy="553998"/>
              </a:xfrm>
              <a:prstGeom prst="rect">
                <a:avLst/>
              </a:prstGeom>
              <a:noFill/>
            </p:spPr>
            <p:txBody>
              <a:bodyPr wrap="square" lIns="72000" tIns="0" rIns="72000" bIns="0" rtlCol="0">
                <a:spAutoFit/>
              </a:bodyPr>
              <a:lstStyle/>
              <a:p>
                <a:pPr algn="ctr"/>
                <a:r>
                  <a:rPr lang="en-US" altLang="ko-KR" sz="3600" b="1" dirty="0">
                    <a:solidFill>
                      <a:schemeClr val="bg1"/>
                    </a:solidFill>
                  </a:rPr>
                  <a:t>08</a:t>
                </a:r>
                <a:endParaRPr lang="ko-KR" altLang="en-US" sz="3600" b="1" dirty="0">
                  <a:solidFill>
                    <a:schemeClr val="bg1"/>
                  </a:solidFill>
                </a:endParaRPr>
              </a:p>
            </p:txBody>
          </p:sp>
        </p:grpSp>
        <p:sp>
          <p:nvSpPr>
            <p:cNvPr id="22" name="TextBox 21">
              <a:extLst>
                <a:ext uri="{FF2B5EF4-FFF2-40B4-BE49-F238E27FC236}">
                  <a16:creationId xmlns:a16="http://schemas.microsoft.com/office/drawing/2014/main" id="{AE7CE961-0B84-8AA3-7644-7D989F9E862F}"/>
                </a:ext>
              </a:extLst>
            </p:cNvPr>
            <p:cNvSpPr txBox="1"/>
            <p:nvPr/>
          </p:nvSpPr>
          <p:spPr>
            <a:xfrm flipH="1">
              <a:off x="5245348" y="1642638"/>
              <a:ext cx="1471037" cy="400494"/>
            </a:xfrm>
            <a:prstGeom prst="rect">
              <a:avLst/>
            </a:prstGeom>
            <a:noFill/>
          </p:spPr>
          <p:txBody>
            <a:bodyPr wrap="square">
              <a:spAutoFit/>
            </a:bodyPr>
            <a:lstStyle/>
            <a:p>
              <a:pPr algn="ctr">
                <a:lnSpc>
                  <a:spcPct val="115000"/>
                </a:lnSpc>
                <a:spcAft>
                  <a:spcPts val="800"/>
                </a:spcAft>
              </a:pPr>
              <a:r>
                <a:rPr lang="ar-EG" b="1" dirty="0">
                  <a:latin typeface="Times New Roman" panose="02020603050405020304" pitchFamily="18" charset="0"/>
                  <a:ea typeface="Calibri" panose="020F0502020204030204" pitchFamily="34" charset="0"/>
                  <a:cs typeface="Adobe Arabic" panose="02040503050201020203" pitchFamily="18" charset="-78"/>
                </a:rPr>
                <a:t>إدارة التغيير بفعالية</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spTree>
    <p:extLst>
      <p:ext uri="{BB962C8B-B14F-4D97-AF65-F5344CB8AC3E}">
        <p14:creationId xmlns:p14="http://schemas.microsoft.com/office/powerpoint/2010/main" val="4404306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0"/>
                                        </p:tgtEl>
                                        <p:attrNameLst>
                                          <p:attrName>style.visibility</p:attrName>
                                        </p:attrNameLst>
                                      </p:cBhvr>
                                      <p:to>
                                        <p:strVal val="visible"/>
                                      </p:to>
                                    </p:set>
                                    <p:animEffect transition="in" filter="fade">
                                      <p:cBhvr>
                                        <p:cTn id="14" dur="1000"/>
                                        <p:tgtEl>
                                          <p:spTgt spid="20"/>
                                        </p:tgtEl>
                                      </p:cBhvr>
                                    </p:animEffect>
                                    <p:anim calcmode="lin" valueType="num">
                                      <p:cBhvr>
                                        <p:cTn id="15" dur="1000" fill="hold"/>
                                        <p:tgtEl>
                                          <p:spTgt spid="20"/>
                                        </p:tgtEl>
                                        <p:attrNameLst>
                                          <p:attrName>ppt_x</p:attrName>
                                        </p:attrNameLst>
                                      </p:cBhvr>
                                      <p:tavLst>
                                        <p:tav tm="0">
                                          <p:val>
                                            <p:strVal val="#ppt_x"/>
                                          </p:val>
                                        </p:tav>
                                        <p:tav tm="100000">
                                          <p:val>
                                            <p:strVal val="#ppt_x"/>
                                          </p:val>
                                        </p:tav>
                                      </p:tavLst>
                                    </p:anim>
                                    <p:anim calcmode="lin" valueType="num">
                                      <p:cBhvr>
                                        <p:cTn id="16"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دور القائد في بناء ثقافة الأداء العالي</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14" name="Group 13">
            <a:extLst>
              <a:ext uri="{FF2B5EF4-FFF2-40B4-BE49-F238E27FC236}">
                <a16:creationId xmlns:a16="http://schemas.microsoft.com/office/drawing/2014/main" id="{FA49FCA3-B2AA-758D-167E-D21333B868B3}"/>
              </a:ext>
            </a:extLst>
          </p:cNvPr>
          <p:cNvGrpSpPr/>
          <p:nvPr/>
        </p:nvGrpSpPr>
        <p:grpSpPr>
          <a:xfrm>
            <a:off x="9655286" y="3036214"/>
            <a:ext cx="2004950" cy="1954152"/>
            <a:chOff x="7624512" y="524418"/>
            <a:chExt cx="2004950" cy="1954152"/>
          </a:xfrm>
        </p:grpSpPr>
        <p:grpSp>
          <p:nvGrpSpPr>
            <p:cNvPr id="15" name="Group 14">
              <a:extLst>
                <a:ext uri="{FF2B5EF4-FFF2-40B4-BE49-F238E27FC236}">
                  <a16:creationId xmlns:a16="http://schemas.microsoft.com/office/drawing/2014/main" id="{4734884A-42A6-3CC4-E494-28F92DAD4143}"/>
                </a:ext>
              </a:extLst>
            </p:cNvPr>
            <p:cNvGrpSpPr/>
            <p:nvPr/>
          </p:nvGrpSpPr>
          <p:grpSpPr>
            <a:xfrm>
              <a:off x="7624512" y="524418"/>
              <a:ext cx="2004950" cy="1954152"/>
              <a:chOff x="8177965" y="2111185"/>
              <a:chExt cx="2004950" cy="1954152"/>
            </a:xfrm>
          </p:grpSpPr>
          <p:sp>
            <p:nvSpPr>
              <p:cNvPr id="17" name="Rounded Rectangle 15">
                <a:extLst>
                  <a:ext uri="{FF2B5EF4-FFF2-40B4-BE49-F238E27FC236}">
                    <a16:creationId xmlns:a16="http://schemas.microsoft.com/office/drawing/2014/main" id="{5B51EACD-9859-47A9-FC9D-D4090ADDC97A}"/>
                  </a:ext>
                </a:extLst>
              </p:cNvPr>
              <p:cNvSpPr/>
              <p:nvPr/>
            </p:nvSpPr>
            <p:spPr>
              <a:xfrm>
                <a:off x="8345044" y="2111185"/>
                <a:ext cx="1670791" cy="1118220"/>
              </a:xfrm>
              <a:prstGeom prst="roundRect">
                <a:avLst>
                  <a:gd name="adj" fmla="val 8069"/>
                </a:avLst>
              </a:prstGeom>
              <a:solidFill>
                <a:srgbClr val="6CB4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a:p>
            </p:txBody>
          </p:sp>
          <p:sp>
            <p:nvSpPr>
              <p:cNvPr id="18" name="Rounded Rectangle 5">
                <a:extLst>
                  <a:ext uri="{FF2B5EF4-FFF2-40B4-BE49-F238E27FC236}">
                    <a16:creationId xmlns:a16="http://schemas.microsoft.com/office/drawing/2014/main" id="{B35097A3-DA00-1976-D9AD-9F1D8638C6FE}"/>
                  </a:ext>
                </a:extLst>
              </p:cNvPr>
              <p:cNvSpPr/>
              <p:nvPr/>
            </p:nvSpPr>
            <p:spPr>
              <a:xfrm>
                <a:off x="8177965" y="2517337"/>
                <a:ext cx="2004950" cy="1548000"/>
              </a:xfrm>
              <a:custGeom>
                <a:avLst/>
                <a:gdLst/>
                <a:ahLst/>
                <a:cxnLst/>
                <a:rect l="l" t="t" r="r" b="b"/>
                <a:pathLst>
                  <a:path w="1728192" h="1648171">
                    <a:moveTo>
                      <a:pt x="85738" y="0"/>
                    </a:moveTo>
                    <a:lnTo>
                      <a:pt x="432048" y="0"/>
                    </a:lnTo>
                    <a:cubicBezTo>
                      <a:pt x="432048" y="238614"/>
                      <a:pt x="625482" y="432048"/>
                      <a:pt x="864096" y="432048"/>
                    </a:cubicBezTo>
                    <a:cubicBezTo>
                      <a:pt x="1102710" y="432048"/>
                      <a:pt x="1296144" y="238614"/>
                      <a:pt x="1296144" y="0"/>
                    </a:cubicBezTo>
                    <a:lnTo>
                      <a:pt x="1642454" y="0"/>
                    </a:lnTo>
                    <a:cubicBezTo>
                      <a:pt x="1689806" y="0"/>
                      <a:pt x="1728192" y="38386"/>
                      <a:pt x="1728192" y="85738"/>
                    </a:cubicBezTo>
                    <a:lnTo>
                      <a:pt x="1728192" y="1562433"/>
                    </a:lnTo>
                    <a:cubicBezTo>
                      <a:pt x="1728192" y="1609785"/>
                      <a:pt x="1689806" y="1648171"/>
                      <a:pt x="1642454" y="1648171"/>
                    </a:cubicBezTo>
                    <a:lnTo>
                      <a:pt x="85738" y="1648171"/>
                    </a:lnTo>
                    <a:cubicBezTo>
                      <a:pt x="38386" y="1648171"/>
                      <a:pt x="0" y="1609785"/>
                      <a:pt x="0" y="1562433"/>
                    </a:cubicBezTo>
                    <a:lnTo>
                      <a:pt x="0" y="85738"/>
                    </a:lnTo>
                    <a:cubicBezTo>
                      <a:pt x="0" y="38386"/>
                      <a:pt x="38386" y="0"/>
                      <a:pt x="85738" y="0"/>
                    </a:cubicBezTo>
                    <a:close/>
                  </a:path>
                </a:pathLst>
              </a:custGeom>
              <a:solidFill>
                <a:schemeClr val="bg1"/>
              </a:solidFill>
              <a:ln>
                <a:noFill/>
              </a:ln>
              <a:effectLst>
                <a:outerShdw blurRad="635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a:p>
            </p:txBody>
          </p:sp>
          <p:sp>
            <p:nvSpPr>
              <p:cNvPr id="19" name="TextBox 18">
                <a:extLst>
                  <a:ext uri="{FF2B5EF4-FFF2-40B4-BE49-F238E27FC236}">
                    <a16:creationId xmlns:a16="http://schemas.microsoft.com/office/drawing/2014/main" id="{2DD8B0BD-AE78-EB89-8640-14756DF7086B}"/>
                  </a:ext>
                </a:extLst>
              </p:cNvPr>
              <p:cNvSpPr txBox="1"/>
              <p:nvPr/>
            </p:nvSpPr>
            <p:spPr>
              <a:xfrm>
                <a:off x="8740641" y="2213965"/>
                <a:ext cx="872453" cy="553998"/>
              </a:xfrm>
              <a:prstGeom prst="rect">
                <a:avLst/>
              </a:prstGeom>
              <a:noFill/>
            </p:spPr>
            <p:txBody>
              <a:bodyPr wrap="square" lIns="72000" tIns="0" rIns="72000" bIns="0" rtlCol="0">
                <a:spAutoFit/>
              </a:bodyPr>
              <a:lstStyle/>
              <a:p>
                <a:pPr algn="ctr"/>
                <a:r>
                  <a:rPr lang="en-US" altLang="ko-KR" sz="3600" b="1" dirty="0">
                    <a:solidFill>
                      <a:schemeClr val="bg1"/>
                    </a:solidFill>
                  </a:rPr>
                  <a:t>07</a:t>
                </a:r>
                <a:endParaRPr lang="ko-KR" altLang="en-US" sz="3600" b="1" dirty="0">
                  <a:solidFill>
                    <a:schemeClr val="bg1"/>
                  </a:solidFill>
                </a:endParaRPr>
              </a:p>
            </p:txBody>
          </p:sp>
        </p:grpSp>
        <p:sp>
          <p:nvSpPr>
            <p:cNvPr id="16" name="TextBox 15">
              <a:extLst>
                <a:ext uri="{FF2B5EF4-FFF2-40B4-BE49-F238E27FC236}">
                  <a16:creationId xmlns:a16="http://schemas.microsoft.com/office/drawing/2014/main" id="{E8F99E26-AC3C-45E5-E005-F1E6FE1414F7}"/>
                </a:ext>
              </a:extLst>
            </p:cNvPr>
            <p:cNvSpPr txBox="1"/>
            <p:nvPr/>
          </p:nvSpPr>
          <p:spPr>
            <a:xfrm flipH="1">
              <a:off x="7958671" y="1597130"/>
              <a:ext cx="1471037" cy="719043"/>
            </a:xfrm>
            <a:prstGeom prst="rect">
              <a:avLst/>
            </a:prstGeom>
            <a:noFill/>
          </p:spPr>
          <p:txBody>
            <a:bodyPr wrap="square">
              <a:spAutoFit/>
            </a:bodyPr>
            <a:lstStyle/>
            <a:p>
              <a:pPr algn="ctr">
                <a:lnSpc>
                  <a:spcPct val="115000"/>
                </a:lnSpc>
                <a:spcAft>
                  <a:spcPts val="800"/>
                </a:spcAft>
              </a:pPr>
              <a:r>
                <a:rPr lang="ar-EG" b="1" dirty="0">
                  <a:latin typeface="Times New Roman" panose="02020603050405020304" pitchFamily="18" charset="0"/>
                  <a:ea typeface="Calibri" panose="020F0502020204030204" pitchFamily="34" charset="0"/>
                  <a:cs typeface="Adobe Arabic" panose="02040503050201020203" pitchFamily="18" charset="-78"/>
                </a:rPr>
                <a:t>تجسيد القيم والسلوكيّات المرغوبة</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sp>
        <p:nvSpPr>
          <p:cNvPr id="26" name="TextBox 25">
            <a:extLst>
              <a:ext uri="{FF2B5EF4-FFF2-40B4-BE49-F238E27FC236}">
                <a16:creationId xmlns:a16="http://schemas.microsoft.com/office/drawing/2014/main" id="{C291082E-5028-E885-6E81-79570862399D}"/>
              </a:ext>
            </a:extLst>
          </p:cNvPr>
          <p:cNvSpPr txBox="1"/>
          <p:nvPr/>
        </p:nvSpPr>
        <p:spPr>
          <a:xfrm>
            <a:off x="-397947" y="2265309"/>
            <a:ext cx="9832978" cy="600164"/>
          </a:xfrm>
          <a:prstGeom prst="rect">
            <a:avLst/>
          </a:prstGeom>
          <a:noFill/>
        </p:spPr>
        <p:txBody>
          <a:bodyPr wrap="square">
            <a:spAutoFit/>
          </a:bodyPr>
          <a:lstStyle/>
          <a:p>
            <a:pPr marL="342900" indent="-342900" algn="just" rtl="1">
              <a:lnSpc>
                <a:spcPct val="150000"/>
              </a:lnSpc>
              <a:spcAft>
                <a:spcPts val="800"/>
              </a:spcAft>
              <a:buSzPct val="150000"/>
              <a:buBlip>
                <a:blip r:embed="rId2"/>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الدور: القائد يكون قدوة حسنة من خلال إظهار الالتزام، الأخلاق، والعمل الجاد.</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
        <p:nvSpPr>
          <p:cNvPr id="27" name="TextBox 26">
            <a:extLst>
              <a:ext uri="{FF2B5EF4-FFF2-40B4-BE49-F238E27FC236}">
                <a16:creationId xmlns:a16="http://schemas.microsoft.com/office/drawing/2014/main" id="{421B959E-CADB-1039-6129-2B21B593F119}"/>
              </a:ext>
            </a:extLst>
          </p:cNvPr>
          <p:cNvSpPr txBox="1"/>
          <p:nvPr/>
        </p:nvSpPr>
        <p:spPr>
          <a:xfrm>
            <a:off x="1353349" y="2920844"/>
            <a:ext cx="8081682" cy="600164"/>
          </a:xfrm>
          <a:prstGeom prst="rect">
            <a:avLst/>
          </a:prstGeom>
          <a:noFill/>
        </p:spPr>
        <p:txBody>
          <a:bodyPr wrap="square">
            <a:spAutoFit/>
          </a:bodyPr>
          <a:lstStyle/>
          <a:p>
            <a:pPr algn="just" rtl="1">
              <a:lnSpc>
                <a:spcPct val="150000"/>
              </a:lnSpc>
              <a:spcAft>
                <a:spcPts val="800"/>
              </a:spcAft>
              <a:buSzPct val="150000"/>
            </a:pPr>
            <a:r>
              <a:rPr lang="ar-SA" sz="2400" b="1" dirty="0">
                <a:solidFill>
                  <a:srgbClr val="168489"/>
                </a:solidFill>
                <a:latin typeface="Calibri" panose="020F0502020204030204" pitchFamily="34" charset="0"/>
                <a:ea typeface="Calibri" panose="020F0502020204030204" pitchFamily="34" charset="0"/>
                <a:cs typeface="Adobe Arabic" panose="02040503050201020203" pitchFamily="18" charset="-78"/>
              </a:rPr>
              <a:t>كيفية التنفيذ:</a:t>
            </a:r>
            <a:endParaRPr lang="en-US" sz="2400" b="1" dirty="0">
              <a:solidFill>
                <a:srgbClr val="168489"/>
              </a:solidFill>
              <a:latin typeface="Calibri" panose="020F0502020204030204" pitchFamily="34" charset="0"/>
              <a:ea typeface="Calibri" panose="020F0502020204030204" pitchFamily="34" charset="0"/>
              <a:cs typeface="Adobe Arabic" panose="02040503050201020203" pitchFamily="18" charset="-78"/>
            </a:endParaRPr>
          </a:p>
        </p:txBody>
      </p:sp>
      <p:sp>
        <p:nvSpPr>
          <p:cNvPr id="28" name="TextBox 27">
            <a:extLst>
              <a:ext uri="{FF2B5EF4-FFF2-40B4-BE49-F238E27FC236}">
                <a16:creationId xmlns:a16="http://schemas.microsoft.com/office/drawing/2014/main" id="{4C09FC69-3180-C6E0-BE25-A1BEC061899C}"/>
              </a:ext>
            </a:extLst>
          </p:cNvPr>
          <p:cNvSpPr txBox="1"/>
          <p:nvPr/>
        </p:nvSpPr>
        <p:spPr>
          <a:xfrm>
            <a:off x="1353349" y="3618636"/>
            <a:ext cx="8081682" cy="600164"/>
          </a:xfrm>
          <a:prstGeom prst="rect">
            <a:avLst/>
          </a:prstGeom>
          <a:noFill/>
        </p:spPr>
        <p:txBody>
          <a:bodyPr wrap="square">
            <a:spAutoFit/>
          </a:bodyPr>
          <a:lstStyle/>
          <a:p>
            <a:pPr marL="342900" indent="-342900" algn="just" rtl="1">
              <a:lnSpc>
                <a:spcPct val="150000"/>
              </a:lnSpc>
              <a:spcAft>
                <a:spcPts val="800"/>
              </a:spcAft>
              <a:buSzPct val="150000"/>
              <a:buBlip>
                <a:blip r:embed="rId2"/>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التصرف بنزاهة وشفافية.</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
        <p:nvSpPr>
          <p:cNvPr id="29" name="TextBox 28">
            <a:extLst>
              <a:ext uri="{FF2B5EF4-FFF2-40B4-BE49-F238E27FC236}">
                <a16:creationId xmlns:a16="http://schemas.microsoft.com/office/drawing/2014/main" id="{0E7495A2-1E27-C999-94B6-23ABDC5B54E5}"/>
              </a:ext>
            </a:extLst>
          </p:cNvPr>
          <p:cNvSpPr txBox="1"/>
          <p:nvPr/>
        </p:nvSpPr>
        <p:spPr>
          <a:xfrm>
            <a:off x="1330824" y="4218800"/>
            <a:ext cx="8081682" cy="600164"/>
          </a:xfrm>
          <a:prstGeom prst="rect">
            <a:avLst/>
          </a:prstGeom>
          <a:noFill/>
        </p:spPr>
        <p:txBody>
          <a:bodyPr wrap="square">
            <a:spAutoFit/>
          </a:bodyPr>
          <a:lstStyle/>
          <a:p>
            <a:pPr marL="342900" indent="-342900" algn="just" rtl="1">
              <a:lnSpc>
                <a:spcPct val="150000"/>
              </a:lnSpc>
              <a:spcAft>
                <a:spcPts val="800"/>
              </a:spcAft>
              <a:buSzPct val="150000"/>
              <a:buBlip>
                <a:blip r:embed="rId2"/>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إظهار المثابرة في مواجهة التحديات.</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
        <p:nvSpPr>
          <p:cNvPr id="30" name="TextBox 29">
            <a:extLst>
              <a:ext uri="{FF2B5EF4-FFF2-40B4-BE49-F238E27FC236}">
                <a16:creationId xmlns:a16="http://schemas.microsoft.com/office/drawing/2014/main" id="{AAF51E8E-D883-349B-5E5D-4D7CBD4436DB}"/>
              </a:ext>
            </a:extLst>
          </p:cNvPr>
          <p:cNvSpPr txBox="1"/>
          <p:nvPr/>
        </p:nvSpPr>
        <p:spPr>
          <a:xfrm>
            <a:off x="628117" y="4791352"/>
            <a:ext cx="8707243" cy="1154162"/>
          </a:xfrm>
          <a:prstGeom prst="rect">
            <a:avLst/>
          </a:prstGeom>
          <a:noFill/>
        </p:spPr>
        <p:txBody>
          <a:bodyPr wrap="square">
            <a:spAutoFit/>
          </a:bodyPr>
          <a:lstStyle/>
          <a:p>
            <a:pPr marL="342900" indent="-342900" algn="just" rtl="1">
              <a:lnSpc>
                <a:spcPct val="150000"/>
              </a:lnSpc>
              <a:spcAft>
                <a:spcPts val="800"/>
              </a:spcAft>
              <a:buSzPct val="150000"/>
              <a:buBlip>
                <a:blip r:embed="rId2"/>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مثال: قائد يحضر بنفسه جلسات العمل الطويلة مع الفريق لإكمال مشروع في الوقت المحدد، مما يلهم الآخرين للاقتداء به.</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
        <p:nvSpPr>
          <p:cNvPr id="31" name="TextBox 30">
            <a:extLst>
              <a:ext uri="{FF2B5EF4-FFF2-40B4-BE49-F238E27FC236}">
                <a16:creationId xmlns:a16="http://schemas.microsoft.com/office/drawing/2014/main" id="{8E1FB85E-858F-F646-889E-79DAF4059632}"/>
              </a:ext>
            </a:extLst>
          </p:cNvPr>
          <p:cNvSpPr txBox="1"/>
          <p:nvPr/>
        </p:nvSpPr>
        <p:spPr>
          <a:xfrm>
            <a:off x="550971" y="5945514"/>
            <a:ext cx="8707243" cy="600164"/>
          </a:xfrm>
          <a:prstGeom prst="rect">
            <a:avLst/>
          </a:prstGeom>
          <a:noFill/>
        </p:spPr>
        <p:txBody>
          <a:bodyPr wrap="square">
            <a:spAutoFit/>
          </a:bodyPr>
          <a:lstStyle/>
          <a:p>
            <a:pPr marL="342900" indent="-342900" algn="just" rtl="1">
              <a:lnSpc>
                <a:spcPct val="150000"/>
              </a:lnSpc>
              <a:spcAft>
                <a:spcPts val="800"/>
              </a:spcAft>
              <a:buSzPct val="150000"/>
              <a:buBlip>
                <a:blip r:embed="rId2"/>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التأثير: يبني الثقة ويعزز ثقافة الالتزام بالمعايير العالية.</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Tree>
    <p:extLst>
      <p:ext uri="{BB962C8B-B14F-4D97-AF65-F5344CB8AC3E}">
        <p14:creationId xmlns:p14="http://schemas.microsoft.com/office/powerpoint/2010/main" val="5391469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1000"/>
                                        <p:tgtEl>
                                          <p:spTgt spid="26"/>
                                        </p:tgtEl>
                                      </p:cBhvr>
                                    </p:animEffect>
                                    <p:anim calcmode="lin" valueType="num">
                                      <p:cBhvr>
                                        <p:cTn id="13" dur="1000" fill="hold"/>
                                        <p:tgtEl>
                                          <p:spTgt spid="26"/>
                                        </p:tgtEl>
                                        <p:attrNameLst>
                                          <p:attrName>ppt_x</p:attrName>
                                        </p:attrNameLst>
                                      </p:cBhvr>
                                      <p:tavLst>
                                        <p:tav tm="0">
                                          <p:val>
                                            <p:strVal val="#ppt_x"/>
                                          </p:val>
                                        </p:tav>
                                        <p:tav tm="100000">
                                          <p:val>
                                            <p:strVal val="#ppt_x"/>
                                          </p:val>
                                        </p:tav>
                                      </p:tavLst>
                                    </p:anim>
                                    <p:anim calcmode="lin" valueType="num">
                                      <p:cBhvr>
                                        <p:cTn id="14"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27"/>
                                        </p:tgtEl>
                                        <p:attrNameLst>
                                          <p:attrName>style.visibility</p:attrName>
                                        </p:attrNameLst>
                                      </p:cBhvr>
                                      <p:to>
                                        <p:strVal val="visible"/>
                                      </p:to>
                                    </p:set>
                                    <p:animEffect transition="in" filter="fade">
                                      <p:cBhvr>
                                        <p:cTn id="19" dur="1000"/>
                                        <p:tgtEl>
                                          <p:spTgt spid="27"/>
                                        </p:tgtEl>
                                      </p:cBhvr>
                                    </p:animEffect>
                                    <p:anim calcmode="lin" valueType="num">
                                      <p:cBhvr>
                                        <p:cTn id="20" dur="1000" fill="hold"/>
                                        <p:tgtEl>
                                          <p:spTgt spid="27"/>
                                        </p:tgtEl>
                                        <p:attrNameLst>
                                          <p:attrName>ppt_x</p:attrName>
                                        </p:attrNameLst>
                                      </p:cBhvr>
                                      <p:tavLst>
                                        <p:tav tm="0">
                                          <p:val>
                                            <p:strVal val="#ppt_x"/>
                                          </p:val>
                                        </p:tav>
                                        <p:tav tm="100000">
                                          <p:val>
                                            <p:strVal val="#ppt_x"/>
                                          </p:val>
                                        </p:tav>
                                      </p:tavLst>
                                    </p:anim>
                                    <p:anim calcmode="lin" valueType="num">
                                      <p:cBhvr>
                                        <p:cTn id="21"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28"/>
                                        </p:tgtEl>
                                        <p:attrNameLst>
                                          <p:attrName>style.visibility</p:attrName>
                                        </p:attrNameLst>
                                      </p:cBhvr>
                                      <p:to>
                                        <p:strVal val="visible"/>
                                      </p:to>
                                    </p:set>
                                    <p:animEffect transition="in" filter="fade">
                                      <p:cBhvr>
                                        <p:cTn id="26" dur="1000"/>
                                        <p:tgtEl>
                                          <p:spTgt spid="28"/>
                                        </p:tgtEl>
                                      </p:cBhvr>
                                    </p:animEffect>
                                    <p:anim calcmode="lin" valueType="num">
                                      <p:cBhvr>
                                        <p:cTn id="27" dur="1000" fill="hold"/>
                                        <p:tgtEl>
                                          <p:spTgt spid="28"/>
                                        </p:tgtEl>
                                        <p:attrNameLst>
                                          <p:attrName>ppt_x</p:attrName>
                                        </p:attrNameLst>
                                      </p:cBhvr>
                                      <p:tavLst>
                                        <p:tav tm="0">
                                          <p:val>
                                            <p:strVal val="#ppt_x"/>
                                          </p:val>
                                        </p:tav>
                                        <p:tav tm="100000">
                                          <p:val>
                                            <p:strVal val="#ppt_x"/>
                                          </p:val>
                                        </p:tav>
                                      </p:tavLst>
                                    </p:anim>
                                    <p:anim calcmode="lin" valueType="num">
                                      <p:cBhvr>
                                        <p:cTn id="28"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29"/>
                                        </p:tgtEl>
                                        <p:attrNameLst>
                                          <p:attrName>style.visibility</p:attrName>
                                        </p:attrNameLst>
                                      </p:cBhvr>
                                      <p:to>
                                        <p:strVal val="visible"/>
                                      </p:to>
                                    </p:set>
                                    <p:animEffect transition="in" filter="fade">
                                      <p:cBhvr>
                                        <p:cTn id="33" dur="1000"/>
                                        <p:tgtEl>
                                          <p:spTgt spid="29"/>
                                        </p:tgtEl>
                                      </p:cBhvr>
                                    </p:animEffect>
                                    <p:anim calcmode="lin" valueType="num">
                                      <p:cBhvr>
                                        <p:cTn id="34" dur="1000" fill="hold"/>
                                        <p:tgtEl>
                                          <p:spTgt spid="29"/>
                                        </p:tgtEl>
                                        <p:attrNameLst>
                                          <p:attrName>ppt_x</p:attrName>
                                        </p:attrNameLst>
                                      </p:cBhvr>
                                      <p:tavLst>
                                        <p:tav tm="0">
                                          <p:val>
                                            <p:strVal val="#ppt_x"/>
                                          </p:val>
                                        </p:tav>
                                        <p:tav tm="100000">
                                          <p:val>
                                            <p:strVal val="#ppt_x"/>
                                          </p:val>
                                        </p:tav>
                                      </p:tavLst>
                                    </p:anim>
                                    <p:anim calcmode="lin" valueType="num">
                                      <p:cBhvr>
                                        <p:cTn id="35"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grpId="0" nodeType="clickEffect">
                                  <p:stCondLst>
                                    <p:cond delay="0"/>
                                  </p:stCondLst>
                                  <p:childTnLst>
                                    <p:set>
                                      <p:cBhvr>
                                        <p:cTn id="39" dur="1" fill="hold">
                                          <p:stCondLst>
                                            <p:cond delay="0"/>
                                          </p:stCondLst>
                                        </p:cTn>
                                        <p:tgtEl>
                                          <p:spTgt spid="30"/>
                                        </p:tgtEl>
                                        <p:attrNameLst>
                                          <p:attrName>style.visibility</p:attrName>
                                        </p:attrNameLst>
                                      </p:cBhvr>
                                      <p:to>
                                        <p:strVal val="visible"/>
                                      </p:to>
                                    </p:set>
                                    <p:animEffect transition="in" filter="fade">
                                      <p:cBhvr>
                                        <p:cTn id="40" dur="1000"/>
                                        <p:tgtEl>
                                          <p:spTgt spid="30"/>
                                        </p:tgtEl>
                                      </p:cBhvr>
                                    </p:animEffect>
                                    <p:anim calcmode="lin" valueType="num">
                                      <p:cBhvr>
                                        <p:cTn id="41" dur="1000" fill="hold"/>
                                        <p:tgtEl>
                                          <p:spTgt spid="30"/>
                                        </p:tgtEl>
                                        <p:attrNameLst>
                                          <p:attrName>ppt_x</p:attrName>
                                        </p:attrNameLst>
                                      </p:cBhvr>
                                      <p:tavLst>
                                        <p:tav tm="0">
                                          <p:val>
                                            <p:strVal val="#ppt_x"/>
                                          </p:val>
                                        </p:tav>
                                        <p:tav tm="100000">
                                          <p:val>
                                            <p:strVal val="#ppt_x"/>
                                          </p:val>
                                        </p:tav>
                                      </p:tavLst>
                                    </p:anim>
                                    <p:anim calcmode="lin" valueType="num">
                                      <p:cBhvr>
                                        <p:cTn id="42"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42" presetClass="entr" presetSubtype="0" fill="hold" grpId="0" nodeType="clickEffect">
                                  <p:stCondLst>
                                    <p:cond delay="0"/>
                                  </p:stCondLst>
                                  <p:childTnLst>
                                    <p:set>
                                      <p:cBhvr>
                                        <p:cTn id="46" dur="1" fill="hold">
                                          <p:stCondLst>
                                            <p:cond delay="0"/>
                                          </p:stCondLst>
                                        </p:cTn>
                                        <p:tgtEl>
                                          <p:spTgt spid="31"/>
                                        </p:tgtEl>
                                        <p:attrNameLst>
                                          <p:attrName>style.visibility</p:attrName>
                                        </p:attrNameLst>
                                      </p:cBhvr>
                                      <p:to>
                                        <p:strVal val="visible"/>
                                      </p:to>
                                    </p:set>
                                    <p:animEffect transition="in" filter="fade">
                                      <p:cBhvr>
                                        <p:cTn id="47" dur="1000"/>
                                        <p:tgtEl>
                                          <p:spTgt spid="31"/>
                                        </p:tgtEl>
                                      </p:cBhvr>
                                    </p:animEffect>
                                    <p:anim calcmode="lin" valueType="num">
                                      <p:cBhvr>
                                        <p:cTn id="48" dur="1000" fill="hold"/>
                                        <p:tgtEl>
                                          <p:spTgt spid="31"/>
                                        </p:tgtEl>
                                        <p:attrNameLst>
                                          <p:attrName>ppt_x</p:attrName>
                                        </p:attrNameLst>
                                      </p:cBhvr>
                                      <p:tavLst>
                                        <p:tav tm="0">
                                          <p:val>
                                            <p:strVal val="#ppt_x"/>
                                          </p:val>
                                        </p:tav>
                                        <p:tav tm="100000">
                                          <p:val>
                                            <p:strVal val="#ppt_x"/>
                                          </p:val>
                                        </p:tav>
                                      </p:tavLst>
                                    </p:anim>
                                    <p:anim calcmode="lin" valueType="num">
                                      <p:cBhvr>
                                        <p:cTn id="49"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28" grpId="0"/>
      <p:bldP spid="29" grpId="0"/>
      <p:bldP spid="30" grpId="0"/>
      <p:bldP spid="31"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دور القائد في بناء ثقافة الأداء العالي</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20" name="Group 19">
            <a:extLst>
              <a:ext uri="{FF2B5EF4-FFF2-40B4-BE49-F238E27FC236}">
                <a16:creationId xmlns:a16="http://schemas.microsoft.com/office/drawing/2014/main" id="{CECB146A-E420-E636-1E87-8C77BCD27BF7}"/>
              </a:ext>
            </a:extLst>
          </p:cNvPr>
          <p:cNvGrpSpPr/>
          <p:nvPr/>
        </p:nvGrpSpPr>
        <p:grpSpPr>
          <a:xfrm>
            <a:off x="9655286" y="3036214"/>
            <a:ext cx="2004950" cy="1954152"/>
            <a:chOff x="4981965" y="524418"/>
            <a:chExt cx="2004950" cy="1954152"/>
          </a:xfrm>
        </p:grpSpPr>
        <p:grpSp>
          <p:nvGrpSpPr>
            <p:cNvPr id="21" name="Group 20">
              <a:extLst>
                <a:ext uri="{FF2B5EF4-FFF2-40B4-BE49-F238E27FC236}">
                  <a16:creationId xmlns:a16="http://schemas.microsoft.com/office/drawing/2014/main" id="{042AFC14-FA53-8D02-544D-91174BF50870}"/>
                </a:ext>
              </a:extLst>
            </p:cNvPr>
            <p:cNvGrpSpPr/>
            <p:nvPr/>
          </p:nvGrpSpPr>
          <p:grpSpPr>
            <a:xfrm>
              <a:off x="4981965" y="524418"/>
              <a:ext cx="2004950" cy="1954152"/>
              <a:chOff x="5535418" y="2213965"/>
              <a:chExt cx="2004950" cy="1954152"/>
            </a:xfrm>
          </p:grpSpPr>
          <p:sp>
            <p:nvSpPr>
              <p:cNvPr id="23" name="Rounded Rectangle 15">
                <a:extLst>
                  <a:ext uri="{FF2B5EF4-FFF2-40B4-BE49-F238E27FC236}">
                    <a16:creationId xmlns:a16="http://schemas.microsoft.com/office/drawing/2014/main" id="{752BB76B-96C3-6004-C48E-963327C4EC5C}"/>
                  </a:ext>
                </a:extLst>
              </p:cNvPr>
              <p:cNvSpPr/>
              <p:nvPr/>
            </p:nvSpPr>
            <p:spPr>
              <a:xfrm>
                <a:off x="5702497" y="2213965"/>
                <a:ext cx="1670791" cy="1118220"/>
              </a:xfrm>
              <a:prstGeom prst="roundRect">
                <a:avLst>
                  <a:gd name="adj" fmla="val 8069"/>
                </a:avLst>
              </a:prstGeom>
              <a:solidFill>
                <a:srgbClr val="FFD9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a:p>
            </p:txBody>
          </p:sp>
          <p:sp>
            <p:nvSpPr>
              <p:cNvPr id="24" name="Rounded Rectangle 5">
                <a:extLst>
                  <a:ext uri="{FF2B5EF4-FFF2-40B4-BE49-F238E27FC236}">
                    <a16:creationId xmlns:a16="http://schemas.microsoft.com/office/drawing/2014/main" id="{7F41CB80-E387-D62D-29EB-C41128EFE17B}"/>
                  </a:ext>
                </a:extLst>
              </p:cNvPr>
              <p:cNvSpPr/>
              <p:nvPr/>
            </p:nvSpPr>
            <p:spPr>
              <a:xfrm>
                <a:off x="5535418" y="2620117"/>
                <a:ext cx="2004950" cy="1548000"/>
              </a:xfrm>
              <a:custGeom>
                <a:avLst/>
                <a:gdLst/>
                <a:ahLst/>
                <a:cxnLst/>
                <a:rect l="l" t="t" r="r" b="b"/>
                <a:pathLst>
                  <a:path w="1728192" h="1648171">
                    <a:moveTo>
                      <a:pt x="85738" y="0"/>
                    </a:moveTo>
                    <a:lnTo>
                      <a:pt x="432048" y="0"/>
                    </a:lnTo>
                    <a:cubicBezTo>
                      <a:pt x="432048" y="238614"/>
                      <a:pt x="625482" y="432048"/>
                      <a:pt x="864096" y="432048"/>
                    </a:cubicBezTo>
                    <a:cubicBezTo>
                      <a:pt x="1102710" y="432048"/>
                      <a:pt x="1296144" y="238614"/>
                      <a:pt x="1296144" y="0"/>
                    </a:cubicBezTo>
                    <a:lnTo>
                      <a:pt x="1642454" y="0"/>
                    </a:lnTo>
                    <a:cubicBezTo>
                      <a:pt x="1689806" y="0"/>
                      <a:pt x="1728192" y="38386"/>
                      <a:pt x="1728192" y="85738"/>
                    </a:cubicBezTo>
                    <a:lnTo>
                      <a:pt x="1728192" y="1562433"/>
                    </a:lnTo>
                    <a:cubicBezTo>
                      <a:pt x="1728192" y="1609785"/>
                      <a:pt x="1689806" y="1648171"/>
                      <a:pt x="1642454" y="1648171"/>
                    </a:cubicBezTo>
                    <a:lnTo>
                      <a:pt x="85738" y="1648171"/>
                    </a:lnTo>
                    <a:cubicBezTo>
                      <a:pt x="38386" y="1648171"/>
                      <a:pt x="0" y="1609785"/>
                      <a:pt x="0" y="1562433"/>
                    </a:cubicBezTo>
                    <a:lnTo>
                      <a:pt x="0" y="85738"/>
                    </a:lnTo>
                    <a:cubicBezTo>
                      <a:pt x="0" y="38386"/>
                      <a:pt x="38386" y="0"/>
                      <a:pt x="85738" y="0"/>
                    </a:cubicBezTo>
                    <a:close/>
                  </a:path>
                </a:pathLst>
              </a:custGeom>
              <a:solidFill>
                <a:schemeClr val="bg1"/>
              </a:solidFill>
              <a:ln>
                <a:noFill/>
              </a:ln>
              <a:effectLst>
                <a:outerShdw blurRad="635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a:p>
            </p:txBody>
          </p:sp>
          <p:sp>
            <p:nvSpPr>
              <p:cNvPr id="25" name="TextBox 24">
                <a:extLst>
                  <a:ext uri="{FF2B5EF4-FFF2-40B4-BE49-F238E27FC236}">
                    <a16:creationId xmlns:a16="http://schemas.microsoft.com/office/drawing/2014/main" id="{00917CC0-E9F3-FDA0-82EB-4FBCA16002DE}"/>
                  </a:ext>
                </a:extLst>
              </p:cNvPr>
              <p:cNvSpPr txBox="1"/>
              <p:nvPr/>
            </p:nvSpPr>
            <p:spPr>
              <a:xfrm>
                <a:off x="6098094" y="2316745"/>
                <a:ext cx="872453" cy="553998"/>
              </a:xfrm>
              <a:prstGeom prst="rect">
                <a:avLst/>
              </a:prstGeom>
              <a:noFill/>
            </p:spPr>
            <p:txBody>
              <a:bodyPr wrap="square" lIns="72000" tIns="0" rIns="72000" bIns="0" rtlCol="0">
                <a:spAutoFit/>
              </a:bodyPr>
              <a:lstStyle/>
              <a:p>
                <a:pPr algn="ctr"/>
                <a:r>
                  <a:rPr lang="en-US" altLang="ko-KR" sz="3600" b="1" dirty="0">
                    <a:solidFill>
                      <a:schemeClr val="bg1"/>
                    </a:solidFill>
                  </a:rPr>
                  <a:t>08</a:t>
                </a:r>
                <a:endParaRPr lang="ko-KR" altLang="en-US" sz="3600" b="1" dirty="0">
                  <a:solidFill>
                    <a:schemeClr val="bg1"/>
                  </a:solidFill>
                </a:endParaRPr>
              </a:p>
            </p:txBody>
          </p:sp>
        </p:grpSp>
        <p:sp>
          <p:nvSpPr>
            <p:cNvPr id="22" name="TextBox 21">
              <a:extLst>
                <a:ext uri="{FF2B5EF4-FFF2-40B4-BE49-F238E27FC236}">
                  <a16:creationId xmlns:a16="http://schemas.microsoft.com/office/drawing/2014/main" id="{AE7CE961-0B84-8AA3-7644-7D989F9E862F}"/>
                </a:ext>
              </a:extLst>
            </p:cNvPr>
            <p:cNvSpPr txBox="1"/>
            <p:nvPr/>
          </p:nvSpPr>
          <p:spPr>
            <a:xfrm flipH="1">
              <a:off x="5245348" y="1642638"/>
              <a:ext cx="1471037" cy="400494"/>
            </a:xfrm>
            <a:prstGeom prst="rect">
              <a:avLst/>
            </a:prstGeom>
            <a:noFill/>
          </p:spPr>
          <p:txBody>
            <a:bodyPr wrap="square">
              <a:spAutoFit/>
            </a:bodyPr>
            <a:lstStyle/>
            <a:p>
              <a:pPr algn="ctr">
                <a:lnSpc>
                  <a:spcPct val="115000"/>
                </a:lnSpc>
                <a:spcAft>
                  <a:spcPts val="800"/>
                </a:spcAft>
              </a:pPr>
              <a:r>
                <a:rPr lang="ar-EG" b="1" dirty="0">
                  <a:latin typeface="Times New Roman" panose="02020603050405020304" pitchFamily="18" charset="0"/>
                  <a:ea typeface="Calibri" panose="020F0502020204030204" pitchFamily="34" charset="0"/>
                  <a:cs typeface="Adobe Arabic" panose="02040503050201020203" pitchFamily="18" charset="-78"/>
                </a:rPr>
                <a:t>إدارة التغيير بفعالية</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sp>
        <p:nvSpPr>
          <p:cNvPr id="26" name="TextBox 25">
            <a:extLst>
              <a:ext uri="{FF2B5EF4-FFF2-40B4-BE49-F238E27FC236}">
                <a16:creationId xmlns:a16="http://schemas.microsoft.com/office/drawing/2014/main" id="{69F69AAA-255A-6098-2DC6-F2EA19F4D02F}"/>
              </a:ext>
            </a:extLst>
          </p:cNvPr>
          <p:cNvSpPr txBox="1"/>
          <p:nvPr/>
        </p:nvSpPr>
        <p:spPr>
          <a:xfrm>
            <a:off x="-397947" y="2265309"/>
            <a:ext cx="9832978" cy="600164"/>
          </a:xfrm>
          <a:prstGeom prst="rect">
            <a:avLst/>
          </a:prstGeom>
          <a:noFill/>
        </p:spPr>
        <p:txBody>
          <a:bodyPr wrap="square">
            <a:spAutoFit/>
          </a:bodyPr>
          <a:lstStyle/>
          <a:p>
            <a:pPr marL="342900" indent="-342900" algn="just" rtl="1">
              <a:lnSpc>
                <a:spcPct val="150000"/>
              </a:lnSpc>
              <a:spcAft>
                <a:spcPts val="800"/>
              </a:spcAft>
              <a:buSzPct val="15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الدور: القائد يساعد الفريق على التكيّف مع التغيرات (مثل تقنيات جديدة أو إعادة هيكلة) مع الحفاظ على الأداء.</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
        <p:nvSpPr>
          <p:cNvPr id="27" name="TextBox 26">
            <a:extLst>
              <a:ext uri="{FF2B5EF4-FFF2-40B4-BE49-F238E27FC236}">
                <a16:creationId xmlns:a16="http://schemas.microsoft.com/office/drawing/2014/main" id="{0F77763D-F7D3-99CB-5CB8-50D6BE27B8E2}"/>
              </a:ext>
            </a:extLst>
          </p:cNvPr>
          <p:cNvSpPr txBox="1"/>
          <p:nvPr/>
        </p:nvSpPr>
        <p:spPr>
          <a:xfrm>
            <a:off x="1353349" y="2920844"/>
            <a:ext cx="8081682" cy="600164"/>
          </a:xfrm>
          <a:prstGeom prst="rect">
            <a:avLst/>
          </a:prstGeom>
          <a:noFill/>
        </p:spPr>
        <p:txBody>
          <a:bodyPr wrap="square">
            <a:spAutoFit/>
          </a:bodyPr>
          <a:lstStyle/>
          <a:p>
            <a:pPr algn="just" rtl="1">
              <a:lnSpc>
                <a:spcPct val="150000"/>
              </a:lnSpc>
              <a:spcAft>
                <a:spcPts val="800"/>
              </a:spcAft>
              <a:buSzPct val="150000"/>
            </a:pPr>
            <a:r>
              <a:rPr lang="ar-SA" sz="2400" b="1" dirty="0">
                <a:solidFill>
                  <a:srgbClr val="168489"/>
                </a:solidFill>
                <a:latin typeface="Calibri" panose="020F0502020204030204" pitchFamily="34" charset="0"/>
                <a:ea typeface="Calibri" panose="020F0502020204030204" pitchFamily="34" charset="0"/>
                <a:cs typeface="Adobe Arabic" panose="02040503050201020203" pitchFamily="18" charset="-78"/>
              </a:rPr>
              <a:t>كيفية التنفيذ:</a:t>
            </a:r>
            <a:endParaRPr lang="en-US" sz="2400" b="1" dirty="0">
              <a:solidFill>
                <a:srgbClr val="168489"/>
              </a:solidFill>
              <a:latin typeface="Calibri" panose="020F0502020204030204" pitchFamily="34" charset="0"/>
              <a:ea typeface="Calibri" panose="020F0502020204030204" pitchFamily="34" charset="0"/>
              <a:cs typeface="Adobe Arabic" panose="02040503050201020203" pitchFamily="18" charset="-78"/>
            </a:endParaRPr>
          </a:p>
        </p:txBody>
      </p:sp>
      <p:sp>
        <p:nvSpPr>
          <p:cNvPr id="28" name="TextBox 27">
            <a:extLst>
              <a:ext uri="{FF2B5EF4-FFF2-40B4-BE49-F238E27FC236}">
                <a16:creationId xmlns:a16="http://schemas.microsoft.com/office/drawing/2014/main" id="{4F9C2930-2938-1966-6399-813D825C4728}"/>
              </a:ext>
            </a:extLst>
          </p:cNvPr>
          <p:cNvSpPr txBox="1"/>
          <p:nvPr/>
        </p:nvSpPr>
        <p:spPr>
          <a:xfrm>
            <a:off x="1353349" y="3618636"/>
            <a:ext cx="8081682" cy="600164"/>
          </a:xfrm>
          <a:prstGeom prst="rect">
            <a:avLst/>
          </a:prstGeom>
          <a:noFill/>
        </p:spPr>
        <p:txBody>
          <a:bodyPr wrap="square">
            <a:spAutoFit/>
          </a:bodyPr>
          <a:lstStyle/>
          <a:p>
            <a:pPr marL="342900" indent="-342900" algn="just" rtl="1">
              <a:lnSpc>
                <a:spcPct val="150000"/>
              </a:lnSpc>
              <a:spcAft>
                <a:spcPts val="800"/>
              </a:spcAft>
              <a:buSzPct val="15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التواصل المبكر حول التغييرات.</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
        <p:nvSpPr>
          <p:cNvPr id="29" name="TextBox 28">
            <a:extLst>
              <a:ext uri="{FF2B5EF4-FFF2-40B4-BE49-F238E27FC236}">
                <a16:creationId xmlns:a16="http://schemas.microsoft.com/office/drawing/2014/main" id="{29352319-7EE5-913A-1DFF-7D75D429DA5B}"/>
              </a:ext>
            </a:extLst>
          </p:cNvPr>
          <p:cNvSpPr txBox="1"/>
          <p:nvPr/>
        </p:nvSpPr>
        <p:spPr>
          <a:xfrm>
            <a:off x="1330824" y="4218800"/>
            <a:ext cx="8081682" cy="600164"/>
          </a:xfrm>
          <a:prstGeom prst="rect">
            <a:avLst/>
          </a:prstGeom>
          <a:noFill/>
        </p:spPr>
        <p:txBody>
          <a:bodyPr wrap="square">
            <a:spAutoFit/>
          </a:bodyPr>
          <a:lstStyle/>
          <a:p>
            <a:pPr marL="342900" indent="-342900" algn="just" rtl="1">
              <a:lnSpc>
                <a:spcPct val="150000"/>
              </a:lnSpc>
              <a:spcAft>
                <a:spcPts val="800"/>
              </a:spcAft>
              <a:buSzPct val="15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تقديم الدعم خلال فترات التحول.</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
        <p:nvSpPr>
          <p:cNvPr id="30" name="TextBox 29">
            <a:extLst>
              <a:ext uri="{FF2B5EF4-FFF2-40B4-BE49-F238E27FC236}">
                <a16:creationId xmlns:a16="http://schemas.microsoft.com/office/drawing/2014/main" id="{39241867-8295-E834-BA64-A7EF20B729F3}"/>
              </a:ext>
            </a:extLst>
          </p:cNvPr>
          <p:cNvSpPr txBox="1"/>
          <p:nvPr/>
        </p:nvSpPr>
        <p:spPr>
          <a:xfrm>
            <a:off x="628117" y="4791352"/>
            <a:ext cx="8707243" cy="1154162"/>
          </a:xfrm>
          <a:prstGeom prst="rect">
            <a:avLst/>
          </a:prstGeom>
          <a:noFill/>
        </p:spPr>
        <p:txBody>
          <a:bodyPr wrap="square">
            <a:spAutoFit/>
          </a:bodyPr>
          <a:lstStyle/>
          <a:p>
            <a:pPr marL="342900" indent="-342900" algn="just" rtl="1">
              <a:lnSpc>
                <a:spcPct val="150000"/>
              </a:lnSpc>
              <a:spcAft>
                <a:spcPts val="800"/>
              </a:spcAft>
              <a:buSzPct val="15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مثال: قائد في شركة طاقة يقدم ورش عمل لتدريب الفريق على نظام إدارة طاقة جديد، مع جلسات لمناقشة مخاوفهم.</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
        <p:nvSpPr>
          <p:cNvPr id="31" name="TextBox 30">
            <a:extLst>
              <a:ext uri="{FF2B5EF4-FFF2-40B4-BE49-F238E27FC236}">
                <a16:creationId xmlns:a16="http://schemas.microsoft.com/office/drawing/2014/main" id="{4C9399A3-E379-7838-F0FF-C6E9E233EE73}"/>
              </a:ext>
            </a:extLst>
          </p:cNvPr>
          <p:cNvSpPr txBox="1"/>
          <p:nvPr/>
        </p:nvSpPr>
        <p:spPr>
          <a:xfrm>
            <a:off x="550971" y="5945514"/>
            <a:ext cx="8707243" cy="600164"/>
          </a:xfrm>
          <a:prstGeom prst="rect">
            <a:avLst/>
          </a:prstGeom>
          <a:noFill/>
        </p:spPr>
        <p:txBody>
          <a:bodyPr wrap="square">
            <a:spAutoFit/>
          </a:bodyPr>
          <a:lstStyle/>
          <a:p>
            <a:pPr marL="342900" indent="-342900" algn="just" rtl="1">
              <a:lnSpc>
                <a:spcPct val="150000"/>
              </a:lnSpc>
              <a:spcAft>
                <a:spcPts val="800"/>
              </a:spcAft>
              <a:buSzPct val="15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التأثير: يقلل مقاومة التغيير ويحافظ على الإنتاجية.</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Tree>
    <p:extLst>
      <p:ext uri="{BB962C8B-B14F-4D97-AF65-F5344CB8AC3E}">
        <p14:creationId xmlns:p14="http://schemas.microsoft.com/office/powerpoint/2010/main" val="37753399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anim calcmode="lin" valueType="num">
                                      <p:cBhvr>
                                        <p:cTn id="8" dur="1000" fill="hold"/>
                                        <p:tgtEl>
                                          <p:spTgt spid="20"/>
                                        </p:tgtEl>
                                        <p:attrNameLst>
                                          <p:attrName>ppt_x</p:attrName>
                                        </p:attrNameLst>
                                      </p:cBhvr>
                                      <p:tavLst>
                                        <p:tav tm="0">
                                          <p:val>
                                            <p:strVal val="#ppt_x"/>
                                          </p:val>
                                        </p:tav>
                                        <p:tav tm="100000">
                                          <p:val>
                                            <p:strVal val="#ppt_x"/>
                                          </p:val>
                                        </p:tav>
                                      </p:tavLst>
                                    </p:anim>
                                    <p:anim calcmode="lin" valueType="num">
                                      <p:cBhvr>
                                        <p:cTn id="9" dur="1000" fill="hold"/>
                                        <p:tgtEl>
                                          <p:spTgt spid="20"/>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1000"/>
                                        <p:tgtEl>
                                          <p:spTgt spid="26"/>
                                        </p:tgtEl>
                                      </p:cBhvr>
                                    </p:animEffect>
                                    <p:anim calcmode="lin" valueType="num">
                                      <p:cBhvr>
                                        <p:cTn id="13" dur="1000" fill="hold"/>
                                        <p:tgtEl>
                                          <p:spTgt spid="26"/>
                                        </p:tgtEl>
                                        <p:attrNameLst>
                                          <p:attrName>ppt_x</p:attrName>
                                        </p:attrNameLst>
                                      </p:cBhvr>
                                      <p:tavLst>
                                        <p:tav tm="0">
                                          <p:val>
                                            <p:strVal val="#ppt_x"/>
                                          </p:val>
                                        </p:tav>
                                        <p:tav tm="100000">
                                          <p:val>
                                            <p:strVal val="#ppt_x"/>
                                          </p:val>
                                        </p:tav>
                                      </p:tavLst>
                                    </p:anim>
                                    <p:anim calcmode="lin" valueType="num">
                                      <p:cBhvr>
                                        <p:cTn id="14"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27"/>
                                        </p:tgtEl>
                                        <p:attrNameLst>
                                          <p:attrName>style.visibility</p:attrName>
                                        </p:attrNameLst>
                                      </p:cBhvr>
                                      <p:to>
                                        <p:strVal val="visible"/>
                                      </p:to>
                                    </p:set>
                                    <p:animEffect transition="in" filter="fade">
                                      <p:cBhvr>
                                        <p:cTn id="19" dur="1000"/>
                                        <p:tgtEl>
                                          <p:spTgt spid="27"/>
                                        </p:tgtEl>
                                      </p:cBhvr>
                                    </p:animEffect>
                                    <p:anim calcmode="lin" valueType="num">
                                      <p:cBhvr>
                                        <p:cTn id="20" dur="1000" fill="hold"/>
                                        <p:tgtEl>
                                          <p:spTgt spid="27"/>
                                        </p:tgtEl>
                                        <p:attrNameLst>
                                          <p:attrName>ppt_x</p:attrName>
                                        </p:attrNameLst>
                                      </p:cBhvr>
                                      <p:tavLst>
                                        <p:tav tm="0">
                                          <p:val>
                                            <p:strVal val="#ppt_x"/>
                                          </p:val>
                                        </p:tav>
                                        <p:tav tm="100000">
                                          <p:val>
                                            <p:strVal val="#ppt_x"/>
                                          </p:val>
                                        </p:tav>
                                      </p:tavLst>
                                    </p:anim>
                                    <p:anim calcmode="lin" valueType="num">
                                      <p:cBhvr>
                                        <p:cTn id="21"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28"/>
                                        </p:tgtEl>
                                        <p:attrNameLst>
                                          <p:attrName>style.visibility</p:attrName>
                                        </p:attrNameLst>
                                      </p:cBhvr>
                                      <p:to>
                                        <p:strVal val="visible"/>
                                      </p:to>
                                    </p:set>
                                    <p:animEffect transition="in" filter="fade">
                                      <p:cBhvr>
                                        <p:cTn id="26" dur="1000"/>
                                        <p:tgtEl>
                                          <p:spTgt spid="28"/>
                                        </p:tgtEl>
                                      </p:cBhvr>
                                    </p:animEffect>
                                    <p:anim calcmode="lin" valueType="num">
                                      <p:cBhvr>
                                        <p:cTn id="27" dur="1000" fill="hold"/>
                                        <p:tgtEl>
                                          <p:spTgt spid="28"/>
                                        </p:tgtEl>
                                        <p:attrNameLst>
                                          <p:attrName>ppt_x</p:attrName>
                                        </p:attrNameLst>
                                      </p:cBhvr>
                                      <p:tavLst>
                                        <p:tav tm="0">
                                          <p:val>
                                            <p:strVal val="#ppt_x"/>
                                          </p:val>
                                        </p:tav>
                                        <p:tav tm="100000">
                                          <p:val>
                                            <p:strVal val="#ppt_x"/>
                                          </p:val>
                                        </p:tav>
                                      </p:tavLst>
                                    </p:anim>
                                    <p:anim calcmode="lin" valueType="num">
                                      <p:cBhvr>
                                        <p:cTn id="28"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29"/>
                                        </p:tgtEl>
                                        <p:attrNameLst>
                                          <p:attrName>style.visibility</p:attrName>
                                        </p:attrNameLst>
                                      </p:cBhvr>
                                      <p:to>
                                        <p:strVal val="visible"/>
                                      </p:to>
                                    </p:set>
                                    <p:animEffect transition="in" filter="fade">
                                      <p:cBhvr>
                                        <p:cTn id="33" dur="1000"/>
                                        <p:tgtEl>
                                          <p:spTgt spid="29"/>
                                        </p:tgtEl>
                                      </p:cBhvr>
                                    </p:animEffect>
                                    <p:anim calcmode="lin" valueType="num">
                                      <p:cBhvr>
                                        <p:cTn id="34" dur="1000" fill="hold"/>
                                        <p:tgtEl>
                                          <p:spTgt spid="29"/>
                                        </p:tgtEl>
                                        <p:attrNameLst>
                                          <p:attrName>ppt_x</p:attrName>
                                        </p:attrNameLst>
                                      </p:cBhvr>
                                      <p:tavLst>
                                        <p:tav tm="0">
                                          <p:val>
                                            <p:strVal val="#ppt_x"/>
                                          </p:val>
                                        </p:tav>
                                        <p:tav tm="100000">
                                          <p:val>
                                            <p:strVal val="#ppt_x"/>
                                          </p:val>
                                        </p:tav>
                                      </p:tavLst>
                                    </p:anim>
                                    <p:anim calcmode="lin" valueType="num">
                                      <p:cBhvr>
                                        <p:cTn id="35"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grpId="0" nodeType="clickEffect">
                                  <p:stCondLst>
                                    <p:cond delay="0"/>
                                  </p:stCondLst>
                                  <p:childTnLst>
                                    <p:set>
                                      <p:cBhvr>
                                        <p:cTn id="39" dur="1" fill="hold">
                                          <p:stCondLst>
                                            <p:cond delay="0"/>
                                          </p:stCondLst>
                                        </p:cTn>
                                        <p:tgtEl>
                                          <p:spTgt spid="30"/>
                                        </p:tgtEl>
                                        <p:attrNameLst>
                                          <p:attrName>style.visibility</p:attrName>
                                        </p:attrNameLst>
                                      </p:cBhvr>
                                      <p:to>
                                        <p:strVal val="visible"/>
                                      </p:to>
                                    </p:set>
                                    <p:animEffect transition="in" filter="fade">
                                      <p:cBhvr>
                                        <p:cTn id="40" dur="1000"/>
                                        <p:tgtEl>
                                          <p:spTgt spid="30"/>
                                        </p:tgtEl>
                                      </p:cBhvr>
                                    </p:animEffect>
                                    <p:anim calcmode="lin" valueType="num">
                                      <p:cBhvr>
                                        <p:cTn id="41" dur="1000" fill="hold"/>
                                        <p:tgtEl>
                                          <p:spTgt spid="30"/>
                                        </p:tgtEl>
                                        <p:attrNameLst>
                                          <p:attrName>ppt_x</p:attrName>
                                        </p:attrNameLst>
                                      </p:cBhvr>
                                      <p:tavLst>
                                        <p:tav tm="0">
                                          <p:val>
                                            <p:strVal val="#ppt_x"/>
                                          </p:val>
                                        </p:tav>
                                        <p:tav tm="100000">
                                          <p:val>
                                            <p:strVal val="#ppt_x"/>
                                          </p:val>
                                        </p:tav>
                                      </p:tavLst>
                                    </p:anim>
                                    <p:anim calcmode="lin" valueType="num">
                                      <p:cBhvr>
                                        <p:cTn id="42"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42" presetClass="entr" presetSubtype="0" fill="hold" grpId="0" nodeType="clickEffect">
                                  <p:stCondLst>
                                    <p:cond delay="0"/>
                                  </p:stCondLst>
                                  <p:childTnLst>
                                    <p:set>
                                      <p:cBhvr>
                                        <p:cTn id="46" dur="1" fill="hold">
                                          <p:stCondLst>
                                            <p:cond delay="0"/>
                                          </p:stCondLst>
                                        </p:cTn>
                                        <p:tgtEl>
                                          <p:spTgt spid="31"/>
                                        </p:tgtEl>
                                        <p:attrNameLst>
                                          <p:attrName>style.visibility</p:attrName>
                                        </p:attrNameLst>
                                      </p:cBhvr>
                                      <p:to>
                                        <p:strVal val="visible"/>
                                      </p:to>
                                    </p:set>
                                    <p:animEffect transition="in" filter="fade">
                                      <p:cBhvr>
                                        <p:cTn id="47" dur="1000"/>
                                        <p:tgtEl>
                                          <p:spTgt spid="31"/>
                                        </p:tgtEl>
                                      </p:cBhvr>
                                    </p:animEffect>
                                    <p:anim calcmode="lin" valueType="num">
                                      <p:cBhvr>
                                        <p:cTn id="48" dur="1000" fill="hold"/>
                                        <p:tgtEl>
                                          <p:spTgt spid="31"/>
                                        </p:tgtEl>
                                        <p:attrNameLst>
                                          <p:attrName>ppt_x</p:attrName>
                                        </p:attrNameLst>
                                      </p:cBhvr>
                                      <p:tavLst>
                                        <p:tav tm="0">
                                          <p:val>
                                            <p:strVal val="#ppt_x"/>
                                          </p:val>
                                        </p:tav>
                                        <p:tav tm="100000">
                                          <p:val>
                                            <p:strVal val="#ppt_x"/>
                                          </p:val>
                                        </p:tav>
                                      </p:tavLst>
                                    </p:anim>
                                    <p:anim calcmode="lin" valueType="num">
                                      <p:cBhvr>
                                        <p:cTn id="49"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28" grpId="0"/>
      <p:bldP spid="29" grpId="0"/>
      <p:bldP spid="30" grpId="0"/>
      <p:bldP spid="31"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تحديات بناء ثقافة أداء عالية وكيفية التغلّب عليها</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16" name="TextBox 15">
            <a:extLst>
              <a:ext uri="{FF2B5EF4-FFF2-40B4-BE49-F238E27FC236}">
                <a16:creationId xmlns:a16="http://schemas.microsoft.com/office/drawing/2014/main" id="{8BDC0476-53FE-FDB8-3A5B-7C2A7EB68DCE}"/>
              </a:ext>
            </a:extLst>
          </p:cNvPr>
          <p:cNvSpPr txBox="1"/>
          <p:nvPr/>
        </p:nvSpPr>
        <p:spPr>
          <a:xfrm>
            <a:off x="3624737" y="2574920"/>
            <a:ext cx="8081682" cy="600164"/>
          </a:xfrm>
          <a:prstGeom prst="rect">
            <a:avLst/>
          </a:prstGeom>
          <a:noFill/>
        </p:spPr>
        <p:txBody>
          <a:bodyPr wrap="square">
            <a:spAutoFit/>
          </a:bodyPr>
          <a:lstStyle/>
          <a:p>
            <a:pPr marL="342900" indent="-342900" algn="just" rtl="1">
              <a:lnSpc>
                <a:spcPct val="150000"/>
              </a:lnSpc>
              <a:spcAft>
                <a:spcPts val="800"/>
              </a:spcAft>
              <a:buSzPct val="150000"/>
              <a:buBlip>
                <a:blip r:embed="rId2"/>
              </a:buBlip>
            </a:pPr>
            <a:r>
              <a:rPr lang="ar-SA" sz="2400" dirty="0">
                <a:solidFill>
                  <a:srgbClr val="168489"/>
                </a:solidFill>
                <a:latin typeface="Calibri" panose="020F0502020204030204" pitchFamily="34" charset="0"/>
                <a:ea typeface="Calibri" panose="020F0502020204030204" pitchFamily="34" charset="0"/>
                <a:cs typeface="Adobe Arabic" panose="02040503050201020203" pitchFamily="18" charset="-78"/>
              </a:rPr>
              <a:t>1- التحدي: مقاومة التغيير من الفريق.</a:t>
            </a:r>
            <a:endParaRPr lang="en-US" sz="2400" dirty="0">
              <a:solidFill>
                <a:srgbClr val="168489"/>
              </a:solidFill>
              <a:latin typeface="Calibri" panose="020F0502020204030204" pitchFamily="34" charset="0"/>
              <a:ea typeface="Calibri" panose="020F0502020204030204" pitchFamily="34" charset="0"/>
              <a:cs typeface="Adobe Arabic" panose="02040503050201020203" pitchFamily="18" charset="-78"/>
            </a:endParaRPr>
          </a:p>
        </p:txBody>
      </p:sp>
      <p:sp>
        <p:nvSpPr>
          <p:cNvPr id="14" name="TextBox 13">
            <a:extLst>
              <a:ext uri="{FF2B5EF4-FFF2-40B4-BE49-F238E27FC236}">
                <a16:creationId xmlns:a16="http://schemas.microsoft.com/office/drawing/2014/main" id="{6978AFC5-E7D8-C70B-C73D-B8CF6A3A411F}"/>
              </a:ext>
            </a:extLst>
          </p:cNvPr>
          <p:cNvSpPr txBox="1"/>
          <p:nvPr/>
        </p:nvSpPr>
        <p:spPr>
          <a:xfrm>
            <a:off x="3624737" y="3175084"/>
            <a:ext cx="8081682" cy="600164"/>
          </a:xfrm>
          <a:prstGeom prst="rect">
            <a:avLst/>
          </a:prstGeom>
          <a:noFill/>
        </p:spPr>
        <p:txBody>
          <a:bodyPr wrap="square">
            <a:spAutoFit/>
          </a:bodyPr>
          <a:lstStyle/>
          <a:p>
            <a:pPr marL="342900" indent="-342900" algn="just" rtl="1">
              <a:lnSpc>
                <a:spcPct val="150000"/>
              </a:lnSpc>
              <a:spcAft>
                <a:spcPts val="800"/>
              </a:spcAft>
              <a:buSzPct val="150000"/>
              <a:buBlip>
                <a:blip r:embed="rId2"/>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الحل: إشراك الفريق في وضع الأهداف والتواصل المستمر لتوضيح الفوائد.</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
        <p:nvSpPr>
          <p:cNvPr id="15" name="TextBox 14">
            <a:extLst>
              <a:ext uri="{FF2B5EF4-FFF2-40B4-BE49-F238E27FC236}">
                <a16:creationId xmlns:a16="http://schemas.microsoft.com/office/drawing/2014/main" id="{DA62BD8A-6229-CD02-7857-520D9104901F}"/>
              </a:ext>
            </a:extLst>
          </p:cNvPr>
          <p:cNvSpPr txBox="1"/>
          <p:nvPr/>
        </p:nvSpPr>
        <p:spPr>
          <a:xfrm>
            <a:off x="3624737" y="4375412"/>
            <a:ext cx="8081682" cy="600164"/>
          </a:xfrm>
          <a:prstGeom prst="rect">
            <a:avLst/>
          </a:prstGeom>
          <a:noFill/>
        </p:spPr>
        <p:txBody>
          <a:bodyPr wrap="square">
            <a:spAutoFit/>
          </a:bodyPr>
          <a:lstStyle/>
          <a:p>
            <a:pPr marL="342900" indent="-342900" algn="just" rtl="1">
              <a:lnSpc>
                <a:spcPct val="150000"/>
              </a:lnSpc>
              <a:spcAft>
                <a:spcPts val="800"/>
              </a:spcAft>
              <a:buSzPct val="150000"/>
              <a:buBlip>
                <a:blip r:embed="rId2"/>
              </a:buBlip>
            </a:pPr>
            <a:r>
              <a:rPr lang="ar-SA" sz="2400" dirty="0">
                <a:solidFill>
                  <a:srgbClr val="168489"/>
                </a:solidFill>
                <a:latin typeface="Calibri" panose="020F0502020204030204" pitchFamily="34" charset="0"/>
                <a:ea typeface="Calibri" panose="020F0502020204030204" pitchFamily="34" charset="0"/>
                <a:cs typeface="Adobe Arabic" panose="02040503050201020203" pitchFamily="18" charset="-78"/>
              </a:rPr>
              <a:t>2- التحدي: تفاوت مستويات الأداء بين الأفراد.</a:t>
            </a:r>
            <a:endParaRPr lang="en-US" sz="2400" dirty="0">
              <a:solidFill>
                <a:srgbClr val="168489"/>
              </a:solidFill>
              <a:latin typeface="Calibri" panose="020F0502020204030204" pitchFamily="34" charset="0"/>
              <a:ea typeface="Calibri" panose="020F0502020204030204" pitchFamily="34" charset="0"/>
              <a:cs typeface="Adobe Arabic" panose="02040503050201020203" pitchFamily="18" charset="-78"/>
            </a:endParaRPr>
          </a:p>
        </p:txBody>
      </p:sp>
      <p:sp>
        <p:nvSpPr>
          <p:cNvPr id="17" name="TextBox 16">
            <a:extLst>
              <a:ext uri="{FF2B5EF4-FFF2-40B4-BE49-F238E27FC236}">
                <a16:creationId xmlns:a16="http://schemas.microsoft.com/office/drawing/2014/main" id="{12D1ED3A-2954-6E2B-52B3-C0CA812773F5}"/>
              </a:ext>
            </a:extLst>
          </p:cNvPr>
          <p:cNvSpPr txBox="1"/>
          <p:nvPr/>
        </p:nvSpPr>
        <p:spPr>
          <a:xfrm>
            <a:off x="3624737" y="4975576"/>
            <a:ext cx="8081682" cy="600164"/>
          </a:xfrm>
          <a:prstGeom prst="rect">
            <a:avLst/>
          </a:prstGeom>
          <a:noFill/>
        </p:spPr>
        <p:txBody>
          <a:bodyPr wrap="square">
            <a:spAutoFit/>
          </a:bodyPr>
          <a:lstStyle/>
          <a:p>
            <a:pPr marL="342900" lvl="0" indent="-342900" algn="just" rtl="1">
              <a:lnSpc>
                <a:spcPct val="150000"/>
              </a:lnSpc>
              <a:spcAft>
                <a:spcPts val="800"/>
              </a:spcAft>
              <a:buSzPct val="150000"/>
              <a:buBlip>
                <a:blip r:embed="rId2"/>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الحل: تقديم تدريب مخصص وتحفيز يناسب احتياجات كل فرد.</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pic>
        <p:nvPicPr>
          <p:cNvPr id="18" name="Picture 17">
            <a:extLst>
              <a:ext uri="{FF2B5EF4-FFF2-40B4-BE49-F238E27FC236}">
                <a16:creationId xmlns:a16="http://schemas.microsoft.com/office/drawing/2014/main" id="{E17CF4DD-6FDB-415E-5E3E-3399AB4F56DD}"/>
              </a:ext>
            </a:extLst>
          </p:cNvPr>
          <p:cNvPicPr>
            <a:picLocks noChangeAspect="1"/>
          </p:cNvPicPr>
          <p:nvPr/>
        </p:nvPicPr>
        <p:blipFill>
          <a:blip r:embed="rId3"/>
          <a:stretch>
            <a:fillRect/>
          </a:stretch>
        </p:blipFill>
        <p:spPr>
          <a:xfrm>
            <a:off x="921811" y="2097475"/>
            <a:ext cx="3552650" cy="3786377"/>
          </a:xfrm>
          <a:prstGeom prst="rect">
            <a:avLst/>
          </a:prstGeom>
        </p:spPr>
      </p:pic>
    </p:spTree>
    <p:extLst>
      <p:ext uri="{BB962C8B-B14F-4D97-AF65-F5344CB8AC3E}">
        <p14:creationId xmlns:p14="http://schemas.microsoft.com/office/powerpoint/2010/main" val="25517009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1000"/>
                                        <p:tgtEl>
                                          <p:spTgt spid="18"/>
                                        </p:tgtEl>
                                      </p:cBhvr>
                                    </p:animEffect>
                                    <p:anim calcmode="lin" valueType="num">
                                      <p:cBhvr>
                                        <p:cTn id="13" dur="1000" fill="hold"/>
                                        <p:tgtEl>
                                          <p:spTgt spid="18"/>
                                        </p:tgtEl>
                                        <p:attrNameLst>
                                          <p:attrName>ppt_x</p:attrName>
                                        </p:attrNameLst>
                                      </p:cBhvr>
                                      <p:tavLst>
                                        <p:tav tm="0">
                                          <p:val>
                                            <p:strVal val="#ppt_x"/>
                                          </p:val>
                                        </p:tav>
                                        <p:tav tm="100000">
                                          <p:val>
                                            <p:strVal val="#ppt_x"/>
                                          </p:val>
                                        </p:tav>
                                      </p:tavLst>
                                    </p:anim>
                                    <p:anim calcmode="lin" valueType="num">
                                      <p:cBhvr>
                                        <p:cTn id="14"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1000"/>
                                        <p:tgtEl>
                                          <p:spTgt spid="14"/>
                                        </p:tgtEl>
                                      </p:cBhvr>
                                    </p:animEffect>
                                    <p:anim calcmode="lin" valueType="num">
                                      <p:cBhvr>
                                        <p:cTn id="20" dur="1000" fill="hold"/>
                                        <p:tgtEl>
                                          <p:spTgt spid="14"/>
                                        </p:tgtEl>
                                        <p:attrNameLst>
                                          <p:attrName>ppt_x</p:attrName>
                                        </p:attrNameLst>
                                      </p:cBhvr>
                                      <p:tavLst>
                                        <p:tav tm="0">
                                          <p:val>
                                            <p:strVal val="#ppt_x"/>
                                          </p:val>
                                        </p:tav>
                                        <p:tav tm="100000">
                                          <p:val>
                                            <p:strVal val="#ppt_x"/>
                                          </p:val>
                                        </p:tav>
                                      </p:tavLst>
                                    </p:anim>
                                    <p:anim calcmode="lin" valueType="num">
                                      <p:cBhvr>
                                        <p:cTn id="21" dur="1000" fill="hold"/>
                                        <p:tgtEl>
                                          <p:spTgt spid="14"/>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fade">
                                      <p:cBhvr>
                                        <p:cTn id="24" dur="1000"/>
                                        <p:tgtEl>
                                          <p:spTgt spid="15"/>
                                        </p:tgtEl>
                                      </p:cBhvr>
                                    </p:animEffect>
                                    <p:anim calcmode="lin" valueType="num">
                                      <p:cBhvr>
                                        <p:cTn id="25" dur="1000" fill="hold"/>
                                        <p:tgtEl>
                                          <p:spTgt spid="15"/>
                                        </p:tgtEl>
                                        <p:attrNameLst>
                                          <p:attrName>ppt_x</p:attrName>
                                        </p:attrNameLst>
                                      </p:cBhvr>
                                      <p:tavLst>
                                        <p:tav tm="0">
                                          <p:val>
                                            <p:strVal val="#ppt_x"/>
                                          </p:val>
                                        </p:tav>
                                        <p:tav tm="100000">
                                          <p:val>
                                            <p:strVal val="#ppt_x"/>
                                          </p:val>
                                        </p:tav>
                                      </p:tavLst>
                                    </p:anim>
                                    <p:anim calcmode="lin" valueType="num">
                                      <p:cBhvr>
                                        <p:cTn id="26"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fade">
                                      <p:cBhvr>
                                        <p:cTn id="31" dur="1000"/>
                                        <p:tgtEl>
                                          <p:spTgt spid="17"/>
                                        </p:tgtEl>
                                      </p:cBhvr>
                                    </p:animEffect>
                                    <p:anim calcmode="lin" valueType="num">
                                      <p:cBhvr>
                                        <p:cTn id="32" dur="1000" fill="hold"/>
                                        <p:tgtEl>
                                          <p:spTgt spid="17"/>
                                        </p:tgtEl>
                                        <p:attrNameLst>
                                          <p:attrName>ppt_x</p:attrName>
                                        </p:attrNameLst>
                                      </p:cBhvr>
                                      <p:tavLst>
                                        <p:tav tm="0">
                                          <p:val>
                                            <p:strVal val="#ppt_x"/>
                                          </p:val>
                                        </p:tav>
                                        <p:tav tm="100000">
                                          <p:val>
                                            <p:strVal val="#ppt_x"/>
                                          </p:val>
                                        </p:tav>
                                      </p:tavLst>
                                    </p:anim>
                                    <p:anim calcmode="lin" valueType="num">
                                      <p:cBhvr>
                                        <p:cTn id="33"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4" grpId="0"/>
      <p:bldP spid="15" grpId="0"/>
      <p:bldP spid="17"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تحديات بناء ثقافة أداء عالية وكيفية التغلّب عليها</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15" name="TextBox 14">
            <a:extLst>
              <a:ext uri="{FF2B5EF4-FFF2-40B4-BE49-F238E27FC236}">
                <a16:creationId xmlns:a16="http://schemas.microsoft.com/office/drawing/2014/main" id="{DA62BD8A-6229-CD02-7857-520D9104901F}"/>
              </a:ext>
            </a:extLst>
          </p:cNvPr>
          <p:cNvSpPr txBox="1"/>
          <p:nvPr/>
        </p:nvSpPr>
        <p:spPr>
          <a:xfrm>
            <a:off x="3624737" y="3429000"/>
            <a:ext cx="8081682" cy="600164"/>
          </a:xfrm>
          <a:prstGeom prst="rect">
            <a:avLst/>
          </a:prstGeom>
          <a:noFill/>
        </p:spPr>
        <p:txBody>
          <a:bodyPr wrap="square">
            <a:spAutoFit/>
          </a:bodyPr>
          <a:lstStyle/>
          <a:p>
            <a:pPr marL="342900" indent="-342900" algn="just" rtl="1">
              <a:lnSpc>
                <a:spcPct val="150000"/>
              </a:lnSpc>
              <a:spcAft>
                <a:spcPts val="800"/>
              </a:spcAft>
              <a:buSzPct val="150000"/>
              <a:buBlip>
                <a:blip r:embed="rId3"/>
              </a:buBlip>
            </a:pPr>
            <a:r>
              <a:rPr lang="ar-SA" sz="2400" dirty="0">
                <a:solidFill>
                  <a:srgbClr val="168489"/>
                </a:solidFill>
                <a:latin typeface="Calibri" panose="020F0502020204030204" pitchFamily="34" charset="0"/>
                <a:ea typeface="Calibri" panose="020F0502020204030204" pitchFamily="34" charset="0"/>
                <a:cs typeface="Adobe Arabic" panose="02040503050201020203" pitchFamily="18" charset="-78"/>
              </a:rPr>
              <a:t>3- التحدي: الإرهاق بسبب التوقعات العالية.</a:t>
            </a:r>
            <a:endParaRPr lang="en-US" sz="2400" dirty="0">
              <a:solidFill>
                <a:srgbClr val="168489"/>
              </a:solidFill>
              <a:latin typeface="Calibri" panose="020F0502020204030204" pitchFamily="34" charset="0"/>
              <a:ea typeface="Calibri" panose="020F0502020204030204" pitchFamily="34" charset="0"/>
              <a:cs typeface="Adobe Arabic" panose="02040503050201020203" pitchFamily="18" charset="-78"/>
            </a:endParaRPr>
          </a:p>
        </p:txBody>
      </p:sp>
      <p:sp>
        <p:nvSpPr>
          <p:cNvPr id="17" name="TextBox 16">
            <a:extLst>
              <a:ext uri="{FF2B5EF4-FFF2-40B4-BE49-F238E27FC236}">
                <a16:creationId xmlns:a16="http://schemas.microsoft.com/office/drawing/2014/main" id="{12D1ED3A-2954-6E2B-52B3-C0CA812773F5}"/>
              </a:ext>
            </a:extLst>
          </p:cNvPr>
          <p:cNvSpPr txBox="1"/>
          <p:nvPr/>
        </p:nvSpPr>
        <p:spPr>
          <a:xfrm>
            <a:off x="3624737" y="4029164"/>
            <a:ext cx="8081682" cy="600164"/>
          </a:xfrm>
          <a:prstGeom prst="rect">
            <a:avLst/>
          </a:prstGeom>
          <a:noFill/>
        </p:spPr>
        <p:txBody>
          <a:bodyPr wrap="square">
            <a:spAutoFit/>
          </a:bodyPr>
          <a:lstStyle/>
          <a:p>
            <a:pPr marL="342900" indent="-342900" algn="just" rtl="1">
              <a:lnSpc>
                <a:spcPct val="150000"/>
              </a:lnSpc>
              <a:spcAft>
                <a:spcPts val="800"/>
              </a:spcAft>
              <a:buSzPct val="15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الحل: ضمان التوازن بين العمل والحياة من خلال جدولة مرنة أو فترات راحة.</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pic>
        <p:nvPicPr>
          <p:cNvPr id="19" name="Picture 18">
            <a:extLst>
              <a:ext uri="{FF2B5EF4-FFF2-40B4-BE49-F238E27FC236}">
                <a16:creationId xmlns:a16="http://schemas.microsoft.com/office/drawing/2014/main" id="{8C407D83-50AC-4F41-7AAB-592FE5B0254A}"/>
              </a:ext>
            </a:extLst>
          </p:cNvPr>
          <p:cNvPicPr>
            <a:picLocks noChangeAspect="1"/>
          </p:cNvPicPr>
          <p:nvPr/>
        </p:nvPicPr>
        <p:blipFill>
          <a:blip r:embed="rId4"/>
          <a:stretch>
            <a:fillRect/>
          </a:stretch>
        </p:blipFill>
        <p:spPr>
          <a:xfrm>
            <a:off x="925020" y="2014348"/>
            <a:ext cx="3552650" cy="3786377"/>
          </a:xfrm>
          <a:prstGeom prst="rect">
            <a:avLst/>
          </a:prstGeom>
        </p:spPr>
      </p:pic>
    </p:spTree>
    <p:extLst>
      <p:ext uri="{BB962C8B-B14F-4D97-AF65-F5344CB8AC3E}">
        <p14:creationId xmlns:p14="http://schemas.microsoft.com/office/powerpoint/2010/main" val="26278962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7"/>
                                        </p:tgtEl>
                                        <p:attrNameLst>
                                          <p:attrName>style.visibility</p:attrName>
                                        </p:attrNameLst>
                                      </p:cBhvr>
                                      <p:to>
                                        <p:strVal val="visible"/>
                                      </p:to>
                                    </p:set>
                                    <p:animEffect transition="in" filter="fade">
                                      <p:cBhvr>
                                        <p:cTn id="14" dur="1000"/>
                                        <p:tgtEl>
                                          <p:spTgt spid="17"/>
                                        </p:tgtEl>
                                      </p:cBhvr>
                                    </p:animEffect>
                                    <p:anim calcmode="lin" valueType="num">
                                      <p:cBhvr>
                                        <p:cTn id="15" dur="1000" fill="hold"/>
                                        <p:tgtEl>
                                          <p:spTgt spid="17"/>
                                        </p:tgtEl>
                                        <p:attrNameLst>
                                          <p:attrName>ppt_x</p:attrName>
                                        </p:attrNameLst>
                                      </p:cBhvr>
                                      <p:tavLst>
                                        <p:tav tm="0">
                                          <p:val>
                                            <p:strVal val="#ppt_x"/>
                                          </p:val>
                                        </p:tav>
                                        <p:tav tm="100000">
                                          <p:val>
                                            <p:strVal val="#ppt_x"/>
                                          </p:val>
                                        </p:tav>
                                      </p:tavLst>
                                    </p:anim>
                                    <p:anim calcmode="lin" valueType="num">
                                      <p:cBhvr>
                                        <p:cTn id="16" dur="1000" fill="hold"/>
                                        <p:tgtEl>
                                          <p:spTgt spid="17"/>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fade">
                                      <p:cBhvr>
                                        <p:cTn id="19" dur="1000"/>
                                        <p:tgtEl>
                                          <p:spTgt spid="19"/>
                                        </p:tgtEl>
                                      </p:cBhvr>
                                    </p:animEffect>
                                    <p:anim calcmode="lin" valueType="num">
                                      <p:cBhvr>
                                        <p:cTn id="20" dur="1000" fill="hold"/>
                                        <p:tgtEl>
                                          <p:spTgt spid="19"/>
                                        </p:tgtEl>
                                        <p:attrNameLst>
                                          <p:attrName>ppt_x</p:attrName>
                                        </p:attrNameLst>
                                      </p:cBhvr>
                                      <p:tavLst>
                                        <p:tav tm="0">
                                          <p:val>
                                            <p:strVal val="#ppt_x"/>
                                          </p:val>
                                        </p:tav>
                                        <p:tav tm="100000">
                                          <p:val>
                                            <p:strVal val="#ppt_x"/>
                                          </p:val>
                                        </p:tav>
                                      </p:tavLst>
                                    </p:anim>
                                    <p:anim calcmode="lin" valueType="num">
                                      <p:cBhvr>
                                        <p:cTn id="21"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7"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Rounded Corners 16">
            <a:extLst>
              <a:ext uri="{FF2B5EF4-FFF2-40B4-BE49-F238E27FC236}">
                <a16:creationId xmlns:a16="http://schemas.microsoft.com/office/drawing/2014/main" id="{5A7C68B0-EBDA-DACA-6F50-FF8EC0DF02F1}"/>
              </a:ext>
            </a:extLst>
          </p:cNvPr>
          <p:cNvSpPr/>
          <p:nvPr/>
        </p:nvSpPr>
        <p:spPr>
          <a:xfrm>
            <a:off x="2939484" y="1054453"/>
            <a:ext cx="7643939" cy="5348224"/>
          </a:xfrm>
          <a:prstGeom prst="roundRect">
            <a:avLst/>
          </a:prstGeom>
          <a:solidFill>
            <a:schemeClr val="bg1">
              <a:lumMod val="95000"/>
            </a:schemeClr>
          </a:solidFill>
          <a:ln w="38100">
            <a:solidFill>
              <a:srgbClr val="215559"/>
            </a:solidFill>
            <a:prstDash val="lg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Box 17">
            <a:extLst>
              <a:ext uri="{FF2B5EF4-FFF2-40B4-BE49-F238E27FC236}">
                <a16:creationId xmlns:a16="http://schemas.microsoft.com/office/drawing/2014/main" id="{45BB5B0E-8ACA-C358-0157-9F406648A499}"/>
              </a:ext>
            </a:extLst>
          </p:cNvPr>
          <p:cNvSpPr txBox="1"/>
          <p:nvPr/>
        </p:nvSpPr>
        <p:spPr>
          <a:xfrm>
            <a:off x="5196246" y="1315986"/>
            <a:ext cx="2702064" cy="707886"/>
          </a:xfrm>
          <a:prstGeom prst="rect">
            <a:avLst/>
          </a:prstGeom>
          <a:noFill/>
          <a:ln w="3175">
            <a:noFill/>
          </a:ln>
        </p:spPr>
        <p:txBody>
          <a:bodyPr wrap="square"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ar-SA" altLang="ko-KR" sz="4000" b="1" i="0" u="none" strike="noStrike" kern="1200" cap="none" spc="0" normalizeH="0" baseline="0" noProof="0" dirty="0">
                <a:ln>
                  <a:noFill/>
                </a:ln>
                <a:solidFill>
                  <a:srgbClr val="168489"/>
                </a:solidFill>
                <a:effectLst/>
                <a:uLnTx/>
                <a:uFillTx/>
                <a:latin typeface="Adobe Arabic" panose="02040503050201020203" pitchFamily="18" charset="-78"/>
                <a:cs typeface="Adobe Arabic" panose="02040503050201020203" pitchFamily="18" charset="-78"/>
              </a:rPr>
              <a:t>التقييم</a:t>
            </a:r>
            <a:endParaRPr kumimoji="0" lang="ko-KR" altLang="en-US" sz="4000" b="1" i="0" u="none" strike="noStrike" kern="1200" cap="none" spc="0" normalizeH="0" baseline="0" noProof="0" dirty="0">
              <a:ln>
                <a:noFill/>
              </a:ln>
              <a:solidFill>
                <a:srgbClr val="168489"/>
              </a:solidFill>
              <a:effectLst/>
              <a:uLnTx/>
              <a:uFillTx/>
              <a:latin typeface="Adobe Arabic" panose="02040503050201020203" pitchFamily="18" charset="-78"/>
              <a:cs typeface="Adobe Arabic" panose="02040503050201020203" pitchFamily="18" charset="-78"/>
            </a:endParaRPr>
          </a:p>
        </p:txBody>
      </p:sp>
      <p:sp>
        <p:nvSpPr>
          <p:cNvPr id="19" name="TextBox 18">
            <a:extLst>
              <a:ext uri="{FF2B5EF4-FFF2-40B4-BE49-F238E27FC236}">
                <a16:creationId xmlns:a16="http://schemas.microsoft.com/office/drawing/2014/main" id="{599B13AF-9D3A-554D-369E-76942553F9A0}"/>
              </a:ext>
            </a:extLst>
          </p:cNvPr>
          <p:cNvSpPr txBox="1"/>
          <p:nvPr/>
        </p:nvSpPr>
        <p:spPr>
          <a:xfrm>
            <a:off x="2780991" y="2023872"/>
            <a:ext cx="7802432" cy="503215"/>
          </a:xfrm>
          <a:prstGeom prst="rect">
            <a:avLst/>
          </a:prstGeom>
          <a:noFill/>
        </p:spPr>
        <p:txBody>
          <a:bodyPr wrap="square" rtlCol="0">
            <a:spAutoFit/>
          </a:bodyPr>
          <a:lstStyle/>
          <a:p>
            <a:pPr algn="r">
              <a:lnSpc>
                <a:spcPct val="115000"/>
              </a:lnSpc>
              <a:spcAft>
                <a:spcPts val="800"/>
              </a:spcAft>
            </a:pPr>
            <a:r>
              <a:rPr lang="ar-SA" sz="2400"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1. اذكر ثلاثة أنماط قيادية مع وصف موجز لكل منها.  </a:t>
            </a:r>
            <a:endParaRPr lang="en-US" sz="2400" b="1" dirty="0">
              <a:solidFill>
                <a:prstClr val="black"/>
              </a:solidFill>
              <a:latin typeface="Times New Roman" panose="02020603050405020304" pitchFamily="18" charset="0"/>
              <a:ea typeface="Calibri" panose="020F0502020204030204" pitchFamily="34" charset="0"/>
              <a:cs typeface="Adobe Arabic" panose="02040503050201020203" pitchFamily="18" charset="-78"/>
            </a:endParaRPr>
          </a:p>
        </p:txBody>
      </p:sp>
      <p:sp>
        <p:nvSpPr>
          <p:cNvPr id="20" name="TextBox 19">
            <a:extLst>
              <a:ext uri="{FF2B5EF4-FFF2-40B4-BE49-F238E27FC236}">
                <a16:creationId xmlns:a16="http://schemas.microsoft.com/office/drawing/2014/main" id="{C42135B2-3632-B03E-DFAF-B646DC981A8C}"/>
              </a:ext>
            </a:extLst>
          </p:cNvPr>
          <p:cNvSpPr txBox="1"/>
          <p:nvPr/>
        </p:nvSpPr>
        <p:spPr>
          <a:xfrm>
            <a:off x="3593345" y="2743861"/>
            <a:ext cx="6950589" cy="503215"/>
          </a:xfrm>
          <a:prstGeom prst="rect">
            <a:avLst/>
          </a:prstGeom>
          <a:noFill/>
        </p:spPr>
        <p:txBody>
          <a:bodyPr wrap="square" rtlCol="0">
            <a:spAutoFit/>
          </a:bodyPr>
          <a:lstStyle/>
          <a:p>
            <a:pPr algn="r">
              <a:lnSpc>
                <a:spcPct val="115000"/>
              </a:lnSpc>
              <a:spcAft>
                <a:spcPts val="800"/>
              </a:spcAft>
            </a:pPr>
            <a:r>
              <a:rPr lang="ar-SA" sz="2400"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2. كيف تختار النمط القيادي المناسب لفريق مبتدئ مقابل فريق ذي خبرة؟ قدّم مثالاً.  </a:t>
            </a:r>
            <a:endParaRPr lang="en-US" sz="2400" b="1" dirty="0">
              <a:solidFill>
                <a:prstClr val="black"/>
              </a:solidFill>
              <a:latin typeface="Times New Roman" panose="02020603050405020304" pitchFamily="18" charset="0"/>
              <a:ea typeface="Calibri" panose="020F0502020204030204" pitchFamily="34" charset="0"/>
              <a:cs typeface="Adobe Arabic" panose="02040503050201020203" pitchFamily="18" charset="-78"/>
            </a:endParaRPr>
          </a:p>
        </p:txBody>
      </p:sp>
      <p:sp>
        <p:nvSpPr>
          <p:cNvPr id="21" name="TextBox 20">
            <a:extLst>
              <a:ext uri="{FF2B5EF4-FFF2-40B4-BE49-F238E27FC236}">
                <a16:creationId xmlns:a16="http://schemas.microsoft.com/office/drawing/2014/main" id="{54B70BA2-4A81-FFDE-A3FA-12FFF1E0D31E}"/>
              </a:ext>
            </a:extLst>
          </p:cNvPr>
          <p:cNvSpPr txBox="1"/>
          <p:nvPr/>
        </p:nvSpPr>
        <p:spPr>
          <a:xfrm>
            <a:off x="4568706" y="3463850"/>
            <a:ext cx="5927816" cy="927946"/>
          </a:xfrm>
          <a:prstGeom prst="rect">
            <a:avLst/>
          </a:prstGeom>
          <a:noFill/>
        </p:spPr>
        <p:txBody>
          <a:bodyPr wrap="square" rtlCol="0">
            <a:spAutoFit/>
          </a:bodyPr>
          <a:lstStyle/>
          <a:p>
            <a:pPr algn="r">
              <a:lnSpc>
                <a:spcPct val="115000"/>
              </a:lnSpc>
              <a:spcAft>
                <a:spcPts val="800"/>
              </a:spcAft>
            </a:pPr>
            <a:r>
              <a:rPr lang="ar-SA" sz="2400"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3. في سياق قطاع الطاقة، كيف يمكن للقيادة الموقفية التعامل مع تحدي مثل ضغط المواعيد النهائية؟  </a:t>
            </a:r>
            <a:endParaRPr lang="en-US" sz="2400" b="1" dirty="0">
              <a:solidFill>
                <a:prstClr val="black"/>
              </a:solidFill>
              <a:latin typeface="Times New Roman" panose="02020603050405020304" pitchFamily="18" charset="0"/>
              <a:ea typeface="Calibri" panose="020F0502020204030204" pitchFamily="34" charset="0"/>
              <a:cs typeface="Adobe Arabic" panose="02040503050201020203" pitchFamily="18" charset="-78"/>
            </a:endParaRPr>
          </a:p>
        </p:txBody>
      </p:sp>
      <p:sp>
        <p:nvSpPr>
          <p:cNvPr id="22" name="TextBox 21">
            <a:extLst>
              <a:ext uri="{FF2B5EF4-FFF2-40B4-BE49-F238E27FC236}">
                <a16:creationId xmlns:a16="http://schemas.microsoft.com/office/drawing/2014/main" id="{5987EEE3-DB77-C4C7-52DC-A3F9640E4700}"/>
              </a:ext>
            </a:extLst>
          </p:cNvPr>
          <p:cNvSpPr txBox="1"/>
          <p:nvPr/>
        </p:nvSpPr>
        <p:spPr>
          <a:xfrm>
            <a:off x="4259179" y="4572951"/>
            <a:ext cx="6237343" cy="503215"/>
          </a:xfrm>
          <a:prstGeom prst="rect">
            <a:avLst/>
          </a:prstGeom>
          <a:noFill/>
        </p:spPr>
        <p:txBody>
          <a:bodyPr wrap="square" rtlCol="0">
            <a:spAutoFit/>
          </a:bodyPr>
          <a:lstStyle/>
          <a:p>
            <a:pPr algn="r">
              <a:lnSpc>
                <a:spcPct val="115000"/>
              </a:lnSpc>
              <a:spcAft>
                <a:spcPts val="800"/>
              </a:spcAft>
            </a:pPr>
            <a:r>
              <a:rPr lang="ar-SA" sz="2400"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4. اذكر ثلاث استراتيجيات يمكن للقائد استخدامها لبناء ثقافة أداء عالية؟  </a:t>
            </a:r>
            <a:endParaRPr lang="en-US" sz="2400" b="1" dirty="0">
              <a:solidFill>
                <a:prstClr val="black"/>
              </a:solidFill>
              <a:latin typeface="Times New Roman" panose="02020603050405020304" pitchFamily="18" charset="0"/>
              <a:ea typeface="Calibri" panose="020F0502020204030204" pitchFamily="34" charset="0"/>
              <a:cs typeface="Adobe Arabic" panose="02040503050201020203" pitchFamily="18" charset="-78"/>
            </a:endParaRPr>
          </a:p>
        </p:txBody>
      </p:sp>
      <p:pic>
        <p:nvPicPr>
          <p:cNvPr id="23" name="Picture 22" descr="A person sitting in a chair pointing at a clipboard&#10;&#10;AI-generated content may be incorrect.">
            <a:extLst>
              <a:ext uri="{FF2B5EF4-FFF2-40B4-BE49-F238E27FC236}">
                <a16:creationId xmlns:a16="http://schemas.microsoft.com/office/drawing/2014/main" id="{59A3033F-C13B-0D5A-6ED7-91D737422DA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26366" y="2023872"/>
            <a:ext cx="4834128" cy="4834128"/>
          </a:xfrm>
          <a:prstGeom prst="rect">
            <a:avLst/>
          </a:prstGeom>
        </p:spPr>
      </p:pic>
      <p:sp>
        <p:nvSpPr>
          <p:cNvPr id="24" name="TextBox 23">
            <a:extLst>
              <a:ext uri="{FF2B5EF4-FFF2-40B4-BE49-F238E27FC236}">
                <a16:creationId xmlns:a16="http://schemas.microsoft.com/office/drawing/2014/main" id="{9285E9E0-F6FA-5B0B-C4E3-BAADF2FD5022}"/>
              </a:ext>
            </a:extLst>
          </p:cNvPr>
          <p:cNvSpPr txBox="1"/>
          <p:nvPr/>
        </p:nvSpPr>
        <p:spPr>
          <a:xfrm>
            <a:off x="4858968" y="5238420"/>
            <a:ext cx="5586892" cy="927946"/>
          </a:xfrm>
          <a:prstGeom prst="rect">
            <a:avLst/>
          </a:prstGeom>
          <a:noFill/>
        </p:spPr>
        <p:txBody>
          <a:bodyPr wrap="square" rtlCol="0">
            <a:spAutoFit/>
          </a:bodyPr>
          <a:lstStyle/>
          <a:p>
            <a:pPr algn="r">
              <a:lnSpc>
                <a:spcPct val="115000"/>
              </a:lnSpc>
              <a:spcAft>
                <a:spcPts val="800"/>
              </a:spcAft>
            </a:pPr>
            <a:r>
              <a:rPr lang="ar-SA" sz="2400"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5. بناءً على نشاط "اختبار أنماط القيادة"، ما هو نمطك القيادي، وكيف يمكنك تحسينه ليتناسب مع سياقات مختلفة؟  </a:t>
            </a:r>
            <a:endParaRPr lang="en-US" sz="2400" b="1" dirty="0">
              <a:solidFill>
                <a:prstClr val="black"/>
              </a:solidFill>
              <a:latin typeface="Times New Roman" panose="02020603050405020304" pitchFamily="18" charset="0"/>
              <a:ea typeface="Calibri" panose="020F0502020204030204" pitchFamily="34" charset="0"/>
              <a:cs typeface="Adobe Arabic" panose="02040503050201020203" pitchFamily="18" charset="-78"/>
            </a:endParaRPr>
          </a:p>
        </p:txBody>
      </p:sp>
    </p:spTree>
    <p:extLst>
      <p:ext uri="{BB962C8B-B14F-4D97-AF65-F5344CB8AC3E}">
        <p14:creationId xmlns:p14="http://schemas.microsoft.com/office/powerpoint/2010/main" val="27774275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anim calcmode="lin" valueType="num">
                                      <p:cBhvr>
                                        <p:cTn id="8" dur="1000" fill="hold"/>
                                        <p:tgtEl>
                                          <p:spTgt spid="18"/>
                                        </p:tgtEl>
                                        <p:attrNameLst>
                                          <p:attrName>ppt_x</p:attrName>
                                        </p:attrNameLst>
                                      </p:cBhvr>
                                      <p:tavLst>
                                        <p:tav tm="0">
                                          <p:val>
                                            <p:strVal val="#ppt_x"/>
                                          </p:val>
                                        </p:tav>
                                        <p:tav tm="100000">
                                          <p:val>
                                            <p:strVal val="#ppt_x"/>
                                          </p:val>
                                        </p:tav>
                                      </p:tavLst>
                                    </p:anim>
                                    <p:anim calcmode="lin" valueType="num">
                                      <p:cBhvr>
                                        <p:cTn id="9" dur="1000" fill="hold"/>
                                        <p:tgtEl>
                                          <p:spTgt spid="18"/>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1000"/>
                                        <p:tgtEl>
                                          <p:spTgt spid="23"/>
                                        </p:tgtEl>
                                      </p:cBhvr>
                                    </p:animEffect>
                                    <p:anim calcmode="lin" valueType="num">
                                      <p:cBhvr>
                                        <p:cTn id="13" dur="1000" fill="hold"/>
                                        <p:tgtEl>
                                          <p:spTgt spid="23"/>
                                        </p:tgtEl>
                                        <p:attrNameLst>
                                          <p:attrName>ppt_x</p:attrName>
                                        </p:attrNameLst>
                                      </p:cBhvr>
                                      <p:tavLst>
                                        <p:tav tm="0">
                                          <p:val>
                                            <p:strVal val="#ppt_x"/>
                                          </p:val>
                                        </p:tav>
                                        <p:tav tm="100000">
                                          <p:val>
                                            <p:strVal val="#ppt_x"/>
                                          </p:val>
                                        </p:tav>
                                      </p:tavLst>
                                    </p:anim>
                                    <p:anim calcmode="lin" valueType="num">
                                      <p:cBhvr>
                                        <p:cTn id="14"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fade">
                                      <p:cBhvr>
                                        <p:cTn id="19" dur="1000"/>
                                        <p:tgtEl>
                                          <p:spTgt spid="19"/>
                                        </p:tgtEl>
                                      </p:cBhvr>
                                    </p:animEffect>
                                    <p:anim calcmode="lin" valueType="num">
                                      <p:cBhvr>
                                        <p:cTn id="20" dur="1000" fill="hold"/>
                                        <p:tgtEl>
                                          <p:spTgt spid="19"/>
                                        </p:tgtEl>
                                        <p:attrNameLst>
                                          <p:attrName>ppt_x</p:attrName>
                                        </p:attrNameLst>
                                      </p:cBhvr>
                                      <p:tavLst>
                                        <p:tav tm="0">
                                          <p:val>
                                            <p:strVal val="#ppt_x"/>
                                          </p:val>
                                        </p:tav>
                                        <p:tav tm="100000">
                                          <p:val>
                                            <p:strVal val="#ppt_x"/>
                                          </p:val>
                                        </p:tav>
                                      </p:tavLst>
                                    </p:anim>
                                    <p:anim calcmode="lin" valueType="num">
                                      <p:cBhvr>
                                        <p:cTn id="21"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20"/>
                                        </p:tgtEl>
                                        <p:attrNameLst>
                                          <p:attrName>style.visibility</p:attrName>
                                        </p:attrNameLst>
                                      </p:cBhvr>
                                      <p:to>
                                        <p:strVal val="visible"/>
                                      </p:to>
                                    </p:set>
                                    <p:animEffect transition="in" filter="fade">
                                      <p:cBhvr>
                                        <p:cTn id="26" dur="1000"/>
                                        <p:tgtEl>
                                          <p:spTgt spid="20"/>
                                        </p:tgtEl>
                                      </p:cBhvr>
                                    </p:animEffect>
                                    <p:anim calcmode="lin" valueType="num">
                                      <p:cBhvr>
                                        <p:cTn id="27" dur="1000" fill="hold"/>
                                        <p:tgtEl>
                                          <p:spTgt spid="20"/>
                                        </p:tgtEl>
                                        <p:attrNameLst>
                                          <p:attrName>ppt_x</p:attrName>
                                        </p:attrNameLst>
                                      </p:cBhvr>
                                      <p:tavLst>
                                        <p:tav tm="0">
                                          <p:val>
                                            <p:strVal val="#ppt_x"/>
                                          </p:val>
                                        </p:tav>
                                        <p:tav tm="100000">
                                          <p:val>
                                            <p:strVal val="#ppt_x"/>
                                          </p:val>
                                        </p:tav>
                                      </p:tavLst>
                                    </p:anim>
                                    <p:anim calcmode="lin" valueType="num">
                                      <p:cBhvr>
                                        <p:cTn id="28"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21"/>
                                        </p:tgtEl>
                                        <p:attrNameLst>
                                          <p:attrName>style.visibility</p:attrName>
                                        </p:attrNameLst>
                                      </p:cBhvr>
                                      <p:to>
                                        <p:strVal val="visible"/>
                                      </p:to>
                                    </p:set>
                                    <p:animEffect transition="in" filter="fade">
                                      <p:cBhvr>
                                        <p:cTn id="33" dur="1000"/>
                                        <p:tgtEl>
                                          <p:spTgt spid="21"/>
                                        </p:tgtEl>
                                      </p:cBhvr>
                                    </p:animEffect>
                                    <p:anim calcmode="lin" valueType="num">
                                      <p:cBhvr>
                                        <p:cTn id="34" dur="1000" fill="hold"/>
                                        <p:tgtEl>
                                          <p:spTgt spid="21"/>
                                        </p:tgtEl>
                                        <p:attrNameLst>
                                          <p:attrName>ppt_x</p:attrName>
                                        </p:attrNameLst>
                                      </p:cBhvr>
                                      <p:tavLst>
                                        <p:tav tm="0">
                                          <p:val>
                                            <p:strVal val="#ppt_x"/>
                                          </p:val>
                                        </p:tav>
                                        <p:tav tm="100000">
                                          <p:val>
                                            <p:strVal val="#ppt_x"/>
                                          </p:val>
                                        </p:tav>
                                      </p:tavLst>
                                    </p:anim>
                                    <p:anim calcmode="lin" valueType="num">
                                      <p:cBhvr>
                                        <p:cTn id="35"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grpId="0" nodeType="clickEffect">
                                  <p:stCondLst>
                                    <p:cond delay="0"/>
                                  </p:stCondLst>
                                  <p:childTnLst>
                                    <p:set>
                                      <p:cBhvr>
                                        <p:cTn id="39" dur="1" fill="hold">
                                          <p:stCondLst>
                                            <p:cond delay="0"/>
                                          </p:stCondLst>
                                        </p:cTn>
                                        <p:tgtEl>
                                          <p:spTgt spid="22"/>
                                        </p:tgtEl>
                                        <p:attrNameLst>
                                          <p:attrName>style.visibility</p:attrName>
                                        </p:attrNameLst>
                                      </p:cBhvr>
                                      <p:to>
                                        <p:strVal val="visible"/>
                                      </p:to>
                                    </p:set>
                                    <p:animEffect transition="in" filter="fade">
                                      <p:cBhvr>
                                        <p:cTn id="40" dur="1000"/>
                                        <p:tgtEl>
                                          <p:spTgt spid="22"/>
                                        </p:tgtEl>
                                      </p:cBhvr>
                                    </p:animEffect>
                                    <p:anim calcmode="lin" valueType="num">
                                      <p:cBhvr>
                                        <p:cTn id="41" dur="1000" fill="hold"/>
                                        <p:tgtEl>
                                          <p:spTgt spid="22"/>
                                        </p:tgtEl>
                                        <p:attrNameLst>
                                          <p:attrName>ppt_x</p:attrName>
                                        </p:attrNameLst>
                                      </p:cBhvr>
                                      <p:tavLst>
                                        <p:tav tm="0">
                                          <p:val>
                                            <p:strVal val="#ppt_x"/>
                                          </p:val>
                                        </p:tav>
                                        <p:tav tm="100000">
                                          <p:val>
                                            <p:strVal val="#ppt_x"/>
                                          </p:val>
                                        </p:tav>
                                      </p:tavLst>
                                    </p:anim>
                                    <p:anim calcmode="lin" valueType="num">
                                      <p:cBhvr>
                                        <p:cTn id="42"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42" presetClass="entr" presetSubtype="0" fill="hold" grpId="0" nodeType="clickEffect">
                                  <p:stCondLst>
                                    <p:cond delay="0"/>
                                  </p:stCondLst>
                                  <p:childTnLst>
                                    <p:set>
                                      <p:cBhvr>
                                        <p:cTn id="46" dur="1" fill="hold">
                                          <p:stCondLst>
                                            <p:cond delay="0"/>
                                          </p:stCondLst>
                                        </p:cTn>
                                        <p:tgtEl>
                                          <p:spTgt spid="24"/>
                                        </p:tgtEl>
                                        <p:attrNameLst>
                                          <p:attrName>style.visibility</p:attrName>
                                        </p:attrNameLst>
                                      </p:cBhvr>
                                      <p:to>
                                        <p:strVal val="visible"/>
                                      </p:to>
                                    </p:set>
                                    <p:animEffect transition="in" filter="fade">
                                      <p:cBhvr>
                                        <p:cTn id="47" dur="1000"/>
                                        <p:tgtEl>
                                          <p:spTgt spid="24"/>
                                        </p:tgtEl>
                                      </p:cBhvr>
                                    </p:animEffect>
                                    <p:anim calcmode="lin" valueType="num">
                                      <p:cBhvr>
                                        <p:cTn id="48" dur="1000" fill="hold"/>
                                        <p:tgtEl>
                                          <p:spTgt spid="24"/>
                                        </p:tgtEl>
                                        <p:attrNameLst>
                                          <p:attrName>ppt_x</p:attrName>
                                        </p:attrNameLst>
                                      </p:cBhvr>
                                      <p:tavLst>
                                        <p:tav tm="0">
                                          <p:val>
                                            <p:strVal val="#ppt_x"/>
                                          </p:val>
                                        </p:tav>
                                        <p:tav tm="100000">
                                          <p:val>
                                            <p:strVal val="#ppt_x"/>
                                          </p:val>
                                        </p:tav>
                                      </p:tavLst>
                                    </p:anim>
                                    <p:anim calcmode="lin" valueType="num">
                                      <p:cBhvr>
                                        <p:cTn id="49"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P spid="21" grpId="0"/>
      <p:bldP spid="22" grpId="0"/>
      <p:bldP spid="24"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Shape 477"/>
        <p:cNvGrpSpPr/>
        <p:nvPr/>
      </p:nvGrpSpPr>
      <p:grpSpPr>
        <a:xfrm>
          <a:off x="0" y="0"/>
          <a:ext cx="0" cy="0"/>
          <a:chOff x="0" y="0"/>
          <a:chExt cx="0" cy="0"/>
        </a:xfrm>
      </p:grpSpPr>
      <p:sp>
        <p:nvSpPr>
          <p:cNvPr id="21" name="Rectangle 20">
            <a:extLst>
              <a:ext uri="{FF2B5EF4-FFF2-40B4-BE49-F238E27FC236}">
                <a16:creationId xmlns:a16="http://schemas.microsoft.com/office/drawing/2014/main" id="{8F9960CF-F8E3-447F-8B0C-DD7345A4615E}"/>
              </a:ext>
            </a:extLst>
          </p:cNvPr>
          <p:cNvSpPr/>
          <p:nvPr/>
        </p:nvSpPr>
        <p:spPr>
          <a:xfrm>
            <a:off x="0" y="0"/>
            <a:ext cx="1371600" cy="299085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BAFAEF5F-DB96-4188-9FC2-D73BA698B8A8}"/>
              </a:ext>
            </a:extLst>
          </p:cNvPr>
          <p:cNvSpPr/>
          <p:nvPr/>
        </p:nvSpPr>
        <p:spPr>
          <a:xfrm>
            <a:off x="0" y="1257300"/>
            <a:ext cx="12192000" cy="173355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3" name="Picture 22" descr="Calendar ">
            <a:extLst>
              <a:ext uri="{FF2B5EF4-FFF2-40B4-BE49-F238E27FC236}">
                <a16:creationId xmlns:a16="http://schemas.microsoft.com/office/drawing/2014/main" id="{E45E353B-44E4-4C5E-9876-CA8F686ED798}"/>
              </a:ext>
            </a:extLst>
          </p:cNvPr>
          <p:cNvPicPr/>
          <p:nvPr/>
        </p:nvPicPr>
        <p:blipFill>
          <a:blip r:embed="rId3" cstate="print">
            <a:biLevel thresh="75000"/>
            <a:extLst>
              <a:ext uri="{BEBA8EAE-BF5A-486C-A8C5-ECC9F3942E4B}">
                <a14:imgProps xmlns:a14="http://schemas.microsoft.com/office/drawing/2010/main">
                  <a14:imgLayer r:embed="rId4">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211292" y="1647825"/>
            <a:ext cx="952500" cy="952500"/>
          </a:xfrm>
          <a:prstGeom prst="rect">
            <a:avLst/>
          </a:prstGeom>
          <a:noFill/>
          <a:ln>
            <a:noFill/>
          </a:ln>
        </p:spPr>
      </p:pic>
      <p:sp>
        <p:nvSpPr>
          <p:cNvPr id="25" name="TextBox 24">
            <a:extLst>
              <a:ext uri="{FF2B5EF4-FFF2-40B4-BE49-F238E27FC236}">
                <a16:creationId xmlns:a16="http://schemas.microsoft.com/office/drawing/2014/main" id="{E87B1837-7CC8-4066-967A-CEC97CCC25BB}"/>
              </a:ext>
            </a:extLst>
          </p:cNvPr>
          <p:cNvSpPr txBox="1"/>
          <p:nvPr/>
        </p:nvSpPr>
        <p:spPr>
          <a:xfrm>
            <a:off x="104775" y="-90428"/>
            <a:ext cx="1162050" cy="1323439"/>
          </a:xfrm>
          <a:prstGeom prst="rect">
            <a:avLst/>
          </a:prstGeom>
          <a:noFill/>
        </p:spPr>
        <p:txBody>
          <a:bodyPr wrap="square" rtlCol="0">
            <a:spAutoFit/>
          </a:bodyPr>
          <a:lstStyle/>
          <a:p>
            <a:pPr algn="ctr" rtl="1"/>
            <a:r>
              <a:rPr lang="ar-SY" sz="4000" b="1" dirty="0">
                <a:latin typeface="Adobe Arabic" panose="02040503050201020203" pitchFamily="18" charset="-78"/>
                <a:ea typeface="GE Dinar Two Medium" panose="020A0503020102020204" pitchFamily="18" charset="-78"/>
                <a:cs typeface="Adobe Arabic" panose="02040503050201020203" pitchFamily="18" charset="-78"/>
              </a:rPr>
              <a:t>اليوم الثاني</a:t>
            </a:r>
            <a:endParaRPr lang="en-US" sz="4000" b="1" dirty="0">
              <a:latin typeface="Adobe Arabic" panose="02040503050201020203" pitchFamily="18" charset="-78"/>
              <a:ea typeface="GE Dinar Two Medium" panose="020A0503020102020204" pitchFamily="18" charset="-78"/>
              <a:cs typeface="Adobe Arabic" panose="02040503050201020203" pitchFamily="18" charset="-78"/>
            </a:endParaRPr>
          </a:p>
        </p:txBody>
      </p:sp>
      <p:sp>
        <p:nvSpPr>
          <p:cNvPr id="26" name="TextBox 25">
            <a:extLst>
              <a:ext uri="{FF2B5EF4-FFF2-40B4-BE49-F238E27FC236}">
                <a16:creationId xmlns:a16="http://schemas.microsoft.com/office/drawing/2014/main" id="{BCE88B0F-56DF-4657-A369-E24E94BC7C61}"/>
              </a:ext>
            </a:extLst>
          </p:cNvPr>
          <p:cNvSpPr txBox="1"/>
          <p:nvPr/>
        </p:nvSpPr>
        <p:spPr>
          <a:xfrm>
            <a:off x="9108139" y="1821453"/>
            <a:ext cx="3423347" cy="707886"/>
          </a:xfrm>
          <a:prstGeom prst="rect">
            <a:avLst/>
          </a:prstGeom>
          <a:noFill/>
        </p:spPr>
        <p:txBody>
          <a:bodyPr wrap="square" rtlCol="0">
            <a:spAutoFit/>
          </a:bodyPr>
          <a:lstStyle/>
          <a:p>
            <a:pPr algn="ctr" rtl="1"/>
            <a:r>
              <a:rPr lang="ar-SY" sz="4000" b="1" dirty="0">
                <a:latin typeface="Adobe Arabic" panose="02040503050201020203" pitchFamily="18" charset="-78"/>
                <a:ea typeface="GE Dinar Two Medium" panose="020A0503020102020204" pitchFamily="18" charset="-78"/>
                <a:cs typeface="Adobe Arabic" panose="02040503050201020203" pitchFamily="18" charset="-78"/>
              </a:rPr>
              <a:t>الجلسة الأولى</a:t>
            </a:r>
            <a:endParaRPr lang="en-US" sz="4000" b="1" dirty="0">
              <a:latin typeface="Adobe Arabic" panose="02040503050201020203" pitchFamily="18" charset="-78"/>
              <a:ea typeface="GE Dinar Two Medium" panose="020A0503020102020204" pitchFamily="18" charset="-78"/>
              <a:cs typeface="Adobe Arabic" panose="02040503050201020203" pitchFamily="18" charset="-78"/>
            </a:endParaRPr>
          </a:p>
        </p:txBody>
      </p:sp>
      <p:sp>
        <p:nvSpPr>
          <p:cNvPr id="27" name="TextBox 26">
            <a:extLst>
              <a:ext uri="{FF2B5EF4-FFF2-40B4-BE49-F238E27FC236}">
                <a16:creationId xmlns:a16="http://schemas.microsoft.com/office/drawing/2014/main" id="{04A78358-C45B-420F-A4AF-809D71AE58EB}"/>
              </a:ext>
            </a:extLst>
          </p:cNvPr>
          <p:cNvSpPr txBox="1"/>
          <p:nvPr/>
        </p:nvSpPr>
        <p:spPr>
          <a:xfrm>
            <a:off x="2630658" y="1647825"/>
            <a:ext cx="7132440" cy="871008"/>
          </a:xfrm>
          <a:prstGeom prst="rect">
            <a:avLst/>
          </a:prstGeom>
          <a:noFill/>
        </p:spPr>
        <p:txBody>
          <a:bodyPr wrap="square" rtlCol="0">
            <a:spAutoFit/>
          </a:bodyPr>
          <a:lstStyle/>
          <a:p>
            <a:pPr algn="ctr">
              <a:lnSpc>
                <a:spcPct val="115000"/>
              </a:lnSpc>
            </a:pPr>
            <a:r>
              <a:rPr lang="ar-SA" sz="4400" b="1" dirty="0">
                <a:latin typeface="Adobe Arabic" panose="02040503050201020203" pitchFamily="18" charset="-78"/>
                <a:ea typeface="GE Dinar Two Medium" panose="020A0503020102020204" pitchFamily="18" charset="-78"/>
                <a:cs typeface="Adobe Arabic" panose="02040503050201020203" pitchFamily="18" charset="-78"/>
              </a:rPr>
              <a:t>أدوات وأساليب التحفيز الفعّال</a:t>
            </a:r>
            <a:endParaRPr lang="en-US" sz="4400" b="1" dirty="0">
              <a:latin typeface="Adobe Arabic" panose="02040503050201020203" pitchFamily="18" charset="-78"/>
              <a:ea typeface="GE Dinar Two Medium" panose="020A0503020102020204" pitchFamily="18" charset="-78"/>
              <a:cs typeface="Adobe Arabic" panose="02040503050201020203" pitchFamily="18" charset="-78"/>
            </a:endParaRPr>
          </a:p>
        </p:txBody>
      </p:sp>
      <p:sp>
        <p:nvSpPr>
          <p:cNvPr id="40" name="Rectangle 39">
            <a:extLst>
              <a:ext uri="{FF2B5EF4-FFF2-40B4-BE49-F238E27FC236}">
                <a16:creationId xmlns:a16="http://schemas.microsoft.com/office/drawing/2014/main" id="{9A77D2E6-6536-4AA5-8158-90A067256031}"/>
              </a:ext>
            </a:extLst>
          </p:cNvPr>
          <p:cNvSpPr/>
          <p:nvPr/>
        </p:nvSpPr>
        <p:spPr>
          <a:xfrm>
            <a:off x="2210280" y="1610044"/>
            <a:ext cx="80892" cy="1075032"/>
          </a:xfrm>
          <a:prstGeom prst="rect">
            <a:avLst/>
          </a:prstGeom>
          <a:solidFill>
            <a:srgbClr val="1684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sp>
        <p:nvSpPr>
          <p:cNvPr id="2" name="Rectangle 1">
            <a:extLst>
              <a:ext uri="{FF2B5EF4-FFF2-40B4-BE49-F238E27FC236}">
                <a16:creationId xmlns:a16="http://schemas.microsoft.com/office/drawing/2014/main" id="{603231CE-8D4D-CC20-9F08-114F260780E4}"/>
              </a:ext>
            </a:extLst>
          </p:cNvPr>
          <p:cNvSpPr/>
          <p:nvPr/>
        </p:nvSpPr>
        <p:spPr>
          <a:xfrm>
            <a:off x="9682206" y="1610044"/>
            <a:ext cx="80892" cy="1075032"/>
          </a:xfrm>
          <a:prstGeom prst="rect">
            <a:avLst/>
          </a:prstGeom>
          <a:solidFill>
            <a:srgbClr val="1684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nvGrpSpPr>
          <p:cNvPr id="9" name="Group 8">
            <a:extLst>
              <a:ext uri="{FF2B5EF4-FFF2-40B4-BE49-F238E27FC236}">
                <a16:creationId xmlns:a16="http://schemas.microsoft.com/office/drawing/2014/main" id="{12AF0EB3-3C03-039B-D140-8F2550026A97}"/>
              </a:ext>
            </a:extLst>
          </p:cNvPr>
          <p:cNvGrpSpPr/>
          <p:nvPr/>
        </p:nvGrpSpPr>
        <p:grpSpPr>
          <a:xfrm>
            <a:off x="2931723" y="3257551"/>
            <a:ext cx="8368711" cy="609600"/>
            <a:chOff x="2931723" y="3429000"/>
            <a:chExt cx="8368711" cy="609600"/>
          </a:xfrm>
        </p:grpSpPr>
        <p:grpSp>
          <p:nvGrpSpPr>
            <p:cNvPr id="4" name="Group 3">
              <a:extLst>
                <a:ext uri="{FF2B5EF4-FFF2-40B4-BE49-F238E27FC236}">
                  <a16:creationId xmlns:a16="http://schemas.microsoft.com/office/drawing/2014/main" id="{C8994AEA-7EC5-FF07-B56C-F2B6C03F3CE3}"/>
                </a:ext>
              </a:extLst>
            </p:cNvPr>
            <p:cNvGrpSpPr/>
            <p:nvPr/>
          </p:nvGrpSpPr>
          <p:grpSpPr>
            <a:xfrm>
              <a:off x="10339189" y="3429000"/>
              <a:ext cx="961245" cy="609600"/>
              <a:chOff x="9411453" y="3343594"/>
              <a:chExt cx="961245" cy="609600"/>
            </a:xfrm>
          </p:grpSpPr>
          <p:pic>
            <p:nvPicPr>
              <p:cNvPr id="1028" name="Picture 4" descr="Goal ">
                <a:extLst>
                  <a:ext uri="{FF2B5EF4-FFF2-40B4-BE49-F238E27FC236}">
                    <a16:creationId xmlns:a16="http://schemas.microsoft.com/office/drawing/2014/main" id="{B12A8BC6-1B12-1445-3DF6-F1E11B4CFE98}"/>
                  </a:ext>
                </a:extLst>
              </p:cNvPr>
              <p:cNvPicPr>
                <a:picLocks noChangeAspect="1" noChangeArrowheads="1"/>
              </p:cNvPicPr>
              <p:nvPr/>
            </p:nvPicPr>
            <p:blipFill>
              <a:blip r:embed="rId5">
                <a:lum bright="70000" contrast="-70000"/>
                <a:extLst>
                  <a:ext uri="{BEBA8EAE-BF5A-486C-A8C5-ECC9F3942E4B}">
                    <a14:imgProps xmlns:a14="http://schemas.microsoft.com/office/drawing/2010/main">
                      <a14:imgLayer r:embed="rId6">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9763098" y="3343594"/>
                <a:ext cx="609600" cy="609600"/>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a:extLst>
                  <a:ext uri="{FF2B5EF4-FFF2-40B4-BE49-F238E27FC236}">
                    <a16:creationId xmlns:a16="http://schemas.microsoft.com/office/drawing/2014/main" id="{AA558DEB-C890-AFF3-AE2E-B5C4DF235013}"/>
                  </a:ext>
                </a:extLst>
              </p:cNvPr>
              <p:cNvSpPr/>
              <p:nvPr/>
            </p:nvSpPr>
            <p:spPr>
              <a:xfrm rot="16200000">
                <a:off x="9523970" y="3535876"/>
                <a:ext cx="45719" cy="2707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sp>
          <p:nvSpPr>
            <p:cNvPr id="8" name="TextBox 7">
              <a:extLst>
                <a:ext uri="{FF2B5EF4-FFF2-40B4-BE49-F238E27FC236}">
                  <a16:creationId xmlns:a16="http://schemas.microsoft.com/office/drawing/2014/main" id="{6FD4B45E-8A5D-710E-AF87-DE61AC3D65C8}"/>
                </a:ext>
              </a:extLst>
            </p:cNvPr>
            <p:cNvSpPr txBox="1"/>
            <p:nvPr/>
          </p:nvSpPr>
          <p:spPr>
            <a:xfrm>
              <a:off x="2931723" y="3439872"/>
              <a:ext cx="7132440" cy="587853"/>
            </a:xfrm>
            <a:prstGeom prst="rect">
              <a:avLst/>
            </a:prstGeom>
            <a:noFill/>
          </p:spPr>
          <p:txBody>
            <a:bodyPr wrap="square" rtlCol="0">
              <a:spAutoFit/>
            </a:bodyPr>
            <a:lstStyle/>
            <a:p>
              <a:pPr algn="r">
                <a:lnSpc>
                  <a:spcPct val="115000"/>
                </a:lnSpc>
                <a:spcAft>
                  <a:spcPts val="800"/>
                </a:spcAft>
                <a:buSzPts val="1800"/>
              </a:pPr>
              <a:r>
                <a:rPr lang="ar-SA"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rPr>
                <a:t>المحفزات المادية والمعنوية وتأثيرها.</a:t>
              </a:r>
              <a:endParaRPr lang="en-US"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endParaRPr>
            </a:p>
          </p:txBody>
        </p:sp>
      </p:grpSp>
      <p:grpSp>
        <p:nvGrpSpPr>
          <p:cNvPr id="15" name="Group 14">
            <a:extLst>
              <a:ext uri="{FF2B5EF4-FFF2-40B4-BE49-F238E27FC236}">
                <a16:creationId xmlns:a16="http://schemas.microsoft.com/office/drawing/2014/main" id="{5CD065AD-B3CC-E60A-D5B1-44B0AB2C9788}"/>
              </a:ext>
            </a:extLst>
          </p:cNvPr>
          <p:cNvGrpSpPr/>
          <p:nvPr/>
        </p:nvGrpSpPr>
        <p:grpSpPr>
          <a:xfrm>
            <a:off x="2931723" y="4076701"/>
            <a:ext cx="8368711" cy="609600"/>
            <a:chOff x="2931723" y="3429000"/>
            <a:chExt cx="8368711" cy="609600"/>
          </a:xfrm>
        </p:grpSpPr>
        <p:grpSp>
          <p:nvGrpSpPr>
            <p:cNvPr id="16" name="Group 15">
              <a:extLst>
                <a:ext uri="{FF2B5EF4-FFF2-40B4-BE49-F238E27FC236}">
                  <a16:creationId xmlns:a16="http://schemas.microsoft.com/office/drawing/2014/main" id="{BD7B290B-9902-4C39-D961-C9DF174635AB}"/>
                </a:ext>
              </a:extLst>
            </p:cNvPr>
            <p:cNvGrpSpPr/>
            <p:nvPr/>
          </p:nvGrpSpPr>
          <p:grpSpPr>
            <a:xfrm>
              <a:off x="10339189" y="3429000"/>
              <a:ext cx="961245" cy="609600"/>
              <a:chOff x="9411453" y="3343594"/>
              <a:chExt cx="961245" cy="609600"/>
            </a:xfrm>
          </p:grpSpPr>
          <p:pic>
            <p:nvPicPr>
              <p:cNvPr id="18" name="Picture 4" descr="Goal ">
                <a:extLst>
                  <a:ext uri="{FF2B5EF4-FFF2-40B4-BE49-F238E27FC236}">
                    <a16:creationId xmlns:a16="http://schemas.microsoft.com/office/drawing/2014/main" id="{4BD29524-3834-5C4D-704C-7031DAC7947F}"/>
                  </a:ext>
                </a:extLst>
              </p:cNvPr>
              <p:cNvPicPr>
                <a:picLocks noChangeAspect="1" noChangeArrowheads="1"/>
              </p:cNvPicPr>
              <p:nvPr/>
            </p:nvPicPr>
            <p:blipFill>
              <a:blip r:embed="rId5">
                <a:lum bright="70000" contrast="-70000"/>
                <a:extLst>
                  <a:ext uri="{BEBA8EAE-BF5A-486C-A8C5-ECC9F3942E4B}">
                    <a14:imgProps xmlns:a14="http://schemas.microsoft.com/office/drawing/2010/main">
                      <a14:imgLayer r:embed="rId6">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9763098" y="3343594"/>
                <a:ext cx="609600" cy="609600"/>
              </a:xfrm>
              <a:prstGeom prst="rect">
                <a:avLst/>
              </a:prstGeom>
              <a:noFill/>
              <a:extLst>
                <a:ext uri="{909E8E84-426E-40DD-AFC4-6F175D3DCCD1}">
                  <a14:hiddenFill xmlns:a14="http://schemas.microsoft.com/office/drawing/2010/main">
                    <a:solidFill>
                      <a:srgbClr val="FFFFFF"/>
                    </a:solidFill>
                  </a14:hiddenFill>
                </a:ext>
              </a:extLst>
            </p:spPr>
          </p:pic>
          <p:sp>
            <p:nvSpPr>
              <p:cNvPr id="19" name="Rectangle 18">
                <a:extLst>
                  <a:ext uri="{FF2B5EF4-FFF2-40B4-BE49-F238E27FC236}">
                    <a16:creationId xmlns:a16="http://schemas.microsoft.com/office/drawing/2014/main" id="{1DF3708C-7AE6-8E70-0EE1-11868E878A36}"/>
                  </a:ext>
                </a:extLst>
              </p:cNvPr>
              <p:cNvSpPr/>
              <p:nvPr/>
            </p:nvSpPr>
            <p:spPr>
              <a:xfrm rot="16200000">
                <a:off x="9523970" y="3535876"/>
                <a:ext cx="45719" cy="2707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sp>
          <p:nvSpPr>
            <p:cNvPr id="17" name="TextBox 16">
              <a:extLst>
                <a:ext uri="{FF2B5EF4-FFF2-40B4-BE49-F238E27FC236}">
                  <a16:creationId xmlns:a16="http://schemas.microsoft.com/office/drawing/2014/main" id="{6749C902-57A2-1BE0-4A39-4058EF32C213}"/>
                </a:ext>
              </a:extLst>
            </p:cNvPr>
            <p:cNvSpPr txBox="1"/>
            <p:nvPr/>
          </p:nvSpPr>
          <p:spPr>
            <a:xfrm>
              <a:off x="2931723" y="3439872"/>
              <a:ext cx="7132440" cy="587853"/>
            </a:xfrm>
            <a:prstGeom prst="rect">
              <a:avLst/>
            </a:prstGeom>
            <a:noFill/>
          </p:spPr>
          <p:txBody>
            <a:bodyPr wrap="square" rtlCol="0">
              <a:spAutoFit/>
            </a:bodyPr>
            <a:lstStyle/>
            <a:p>
              <a:pPr algn="r">
                <a:lnSpc>
                  <a:spcPct val="115000"/>
                </a:lnSpc>
                <a:spcAft>
                  <a:spcPts val="800"/>
                </a:spcAft>
                <a:buSzPts val="1800"/>
              </a:pPr>
              <a:r>
                <a:rPr lang="ar-SA"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rPr>
                <a:t>نظريات التحفيز.</a:t>
              </a:r>
              <a:endParaRPr lang="en-US"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endParaRPr>
            </a:p>
          </p:txBody>
        </p:sp>
      </p:grpSp>
      <p:grpSp>
        <p:nvGrpSpPr>
          <p:cNvPr id="20" name="Group 19">
            <a:extLst>
              <a:ext uri="{FF2B5EF4-FFF2-40B4-BE49-F238E27FC236}">
                <a16:creationId xmlns:a16="http://schemas.microsoft.com/office/drawing/2014/main" id="{81D9660D-F697-B85F-2CDA-1DE691F07277}"/>
              </a:ext>
            </a:extLst>
          </p:cNvPr>
          <p:cNvGrpSpPr/>
          <p:nvPr/>
        </p:nvGrpSpPr>
        <p:grpSpPr>
          <a:xfrm>
            <a:off x="2931723" y="4895850"/>
            <a:ext cx="8368711" cy="609600"/>
            <a:chOff x="2931723" y="3429000"/>
            <a:chExt cx="8368711" cy="609600"/>
          </a:xfrm>
        </p:grpSpPr>
        <p:grpSp>
          <p:nvGrpSpPr>
            <p:cNvPr id="41" name="Group 40">
              <a:extLst>
                <a:ext uri="{FF2B5EF4-FFF2-40B4-BE49-F238E27FC236}">
                  <a16:creationId xmlns:a16="http://schemas.microsoft.com/office/drawing/2014/main" id="{16950D99-1112-D0F5-CFD5-D420E1D5015A}"/>
                </a:ext>
              </a:extLst>
            </p:cNvPr>
            <p:cNvGrpSpPr/>
            <p:nvPr/>
          </p:nvGrpSpPr>
          <p:grpSpPr>
            <a:xfrm>
              <a:off x="10339189" y="3429000"/>
              <a:ext cx="961245" cy="609600"/>
              <a:chOff x="9411453" y="3343594"/>
              <a:chExt cx="961245" cy="609600"/>
            </a:xfrm>
          </p:grpSpPr>
          <p:pic>
            <p:nvPicPr>
              <p:cNvPr id="43" name="Picture 4" descr="Goal ">
                <a:extLst>
                  <a:ext uri="{FF2B5EF4-FFF2-40B4-BE49-F238E27FC236}">
                    <a16:creationId xmlns:a16="http://schemas.microsoft.com/office/drawing/2014/main" id="{B1A0849B-2EA0-F43B-C69C-C08641784D45}"/>
                  </a:ext>
                </a:extLst>
              </p:cNvPr>
              <p:cNvPicPr>
                <a:picLocks noChangeAspect="1" noChangeArrowheads="1"/>
              </p:cNvPicPr>
              <p:nvPr/>
            </p:nvPicPr>
            <p:blipFill>
              <a:blip r:embed="rId5">
                <a:lum bright="70000" contrast="-70000"/>
                <a:extLst>
                  <a:ext uri="{BEBA8EAE-BF5A-486C-A8C5-ECC9F3942E4B}">
                    <a14:imgProps xmlns:a14="http://schemas.microsoft.com/office/drawing/2010/main">
                      <a14:imgLayer r:embed="rId6">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9763098" y="3343594"/>
                <a:ext cx="609600" cy="609600"/>
              </a:xfrm>
              <a:prstGeom prst="rect">
                <a:avLst/>
              </a:prstGeom>
              <a:noFill/>
              <a:extLst>
                <a:ext uri="{909E8E84-426E-40DD-AFC4-6F175D3DCCD1}">
                  <a14:hiddenFill xmlns:a14="http://schemas.microsoft.com/office/drawing/2010/main">
                    <a:solidFill>
                      <a:srgbClr val="FFFFFF"/>
                    </a:solidFill>
                  </a14:hiddenFill>
                </a:ext>
              </a:extLst>
            </p:spPr>
          </p:pic>
          <p:sp>
            <p:nvSpPr>
              <p:cNvPr id="44" name="Rectangle 43">
                <a:extLst>
                  <a:ext uri="{FF2B5EF4-FFF2-40B4-BE49-F238E27FC236}">
                    <a16:creationId xmlns:a16="http://schemas.microsoft.com/office/drawing/2014/main" id="{4F376D82-B028-A093-B0C6-61F4EB451AE6}"/>
                  </a:ext>
                </a:extLst>
              </p:cNvPr>
              <p:cNvSpPr/>
              <p:nvPr/>
            </p:nvSpPr>
            <p:spPr>
              <a:xfrm rot="16200000">
                <a:off x="9523970" y="3535876"/>
                <a:ext cx="45719" cy="2707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sp>
          <p:nvSpPr>
            <p:cNvPr id="42" name="TextBox 41">
              <a:extLst>
                <a:ext uri="{FF2B5EF4-FFF2-40B4-BE49-F238E27FC236}">
                  <a16:creationId xmlns:a16="http://schemas.microsoft.com/office/drawing/2014/main" id="{42D9EE3B-6AFE-2CF9-2533-2FC3179A70A5}"/>
                </a:ext>
              </a:extLst>
            </p:cNvPr>
            <p:cNvSpPr txBox="1"/>
            <p:nvPr/>
          </p:nvSpPr>
          <p:spPr>
            <a:xfrm>
              <a:off x="2931723" y="3439872"/>
              <a:ext cx="7132440" cy="587853"/>
            </a:xfrm>
            <a:prstGeom prst="rect">
              <a:avLst/>
            </a:prstGeom>
            <a:noFill/>
          </p:spPr>
          <p:txBody>
            <a:bodyPr wrap="square" rtlCol="0">
              <a:spAutoFit/>
            </a:bodyPr>
            <a:lstStyle/>
            <a:p>
              <a:pPr algn="r">
                <a:lnSpc>
                  <a:spcPct val="115000"/>
                </a:lnSpc>
                <a:spcAft>
                  <a:spcPts val="800"/>
                </a:spcAft>
                <a:buSzPts val="1800"/>
              </a:pPr>
              <a:r>
                <a:rPr lang="ar-SA"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rPr>
                <a:t>تصميم برامج تحفيز مخصصة حسب احتياجات الفريق.</a:t>
              </a:r>
              <a:endParaRPr lang="en-US"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endParaRPr>
            </a:p>
          </p:txBody>
        </p:sp>
      </p:grpSp>
      <p:grpSp>
        <p:nvGrpSpPr>
          <p:cNvPr id="45" name="Group 44">
            <a:extLst>
              <a:ext uri="{FF2B5EF4-FFF2-40B4-BE49-F238E27FC236}">
                <a16:creationId xmlns:a16="http://schemas.microsoft.com/office/drawing/2014/main" id="{84323394-7C95-D94B-A967-6DBD91AF204C}"/>
              </a:ext>
            </a:extLst>
          </p:cNvPr>
          <p:cNvGrpSpPr/>
          <p:nvPr/>
        </p:nvGrpSpPr>
        <p:grpSpPr>
          <a:xfrm>
            <a:off x="2931723" y="5715000"/>
            <a:ext cx="8368711" cy="609600"/>
            <a:chOff x="2931723" y="3429000"/>
            <a:chExt cx="8368711" cy="609600"/>
          </a:xfrm>
        </p:grpSpPr>
        <p:grpSp>
          <p:nvGrpSpPr>
            <p:cNvPr id="46" name="Group 45">
              <a:extLst>
                <a:ext uri="{FF2B5EF4-FFF2-40B4-BE49-F238E27FC236}">
                  <a16:creationId xmlns:a16="http://schemas.microsoft.com/office/drawing/2014/main" id="{511A656D-3319-5D38-C872-E1D4286A10AE}"/>
                </a:ext>
              </a:extLst>
            </p:cNvPr>
            <p:cNvGrpSpPr/>
            <p:nvPr/>
          </p:nvGrpSpPr>
          <p:grpSpPr>
            <a:xfrm>
              <a:off x="10339189" y="3429000"/>
              <a:ext cx="961245" cy="609600"/>
              <a:chOff x="9411453" y="3343594"/>
              <a:chExt cx="961245" cy="609600"/>
            </a:xfrm>
          </p:grpSpPr>
          <p:pic>
            <p:nvPicPr>
              <p:cNvPr id="48" name="Picture 4" descr="Goal ">
                <a:extLst>
                  <a:ext uri="{FF2B5EF4-FFF2-40B4-BE49-F238E27FC236}">
                    <a16:creationId xmlns:a16="http://schemas.microsoft.com/office/drawing/2014/main" id="{B7848422-5ED9-0176-2F1F-5AC14CCBF7C6}"/>
                  </a:ext>
                </a:extLst>
              </p:cNvPr>
              <p:cNvPicPr>
                <a:picLocks noChangeAspect="1" noChangeArrowheads="1"/>
              </p:cNvPicPr>
              <p:nvPr/>
            </p:nvPicPr>
            <p:blipFill>
              <a:blip r:embed="rId5">
                <a:lum bright="70000" contrast="-70000"/>
                <a:extLst>
                  <a:ext uri="{BEBA8EAE-BF5A-486C-A8C5-ECC9F3942E4B}">
                    <a14:imgProps xmlns:a14="http://schemas.microsoft.com/office/drawing/2010/main">
                      <a14:imgLayer r:embed="rId6">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9763098" y="3343594"/>
                <a:ext cx="609600" cy="609600"/>
              </a:xfrm>
              <a:prstGeom prst="rect">
                <a:avLst/>
              </a:prstGeom>
              <a:noFill/>
              <a:extLst>
                <a:ext uri="{909E8E84-426E-40DD-AFC4-6F175D3DCCD1}">
                  <a14:hiddenFill xmlns:a14="http://schemas.microsoft.com/office/drawing/2010/main">
                    <a:solidFill>
                      <a:srgbClr val="FFFFFF"/>
                    </a:solidFill>
                  </a14:hiddenFill>
                </a:ext>
              </a:extLst>
            </p:spPr>
          </p:pic>
          <p:sp>
            <p:nvSpPr>
              <p:cNvPr id="49" name="Rectangle 48">
                <a:extLst>
                  <a:ext uri="{FF2B5EF4-FFF2-40B4-BE49-F238E27FC236}">
                    <a16:creationId xmlns:a16="http://schemas.microsoft.com/office/drawing/2014/main" id="{EE0CE7E0-7C4C-F38D-F763-D2F2D219B273}"/>
                  </a:ext>
                </a:extLst>
              </p:cNvPr>
              <p:cNvSpPr/>
              <p:nvPr/>
            </p:nvSpPr>
            <p:spPr>
              <a:xfrm rot="16200000">
                <a:off x="9523970" y="3535876"/>
                <a:ext cx="45719" cy="2707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sp>
          <p:nvSpPr>
            <p:cNvPr id="47" name="TextBox 46">
              <a:extLst>
                <a:ext uri="{FF2B5EF4-FFF2-40B4-BE49-F238E27FC236}">
                  <a16:creationId xmlns:a16="http://schemas.microsoft.com/office/drawing/2014/main" id="{7CA2756F-14A2-28CF-F48D-F406F95D7A04}"/>
                </a:ext>
              </a:extLst>
            </p:cNvPr>
            <p:cNvSpPr txBox="1"/>
            <p:nvPr/>
          </p:nvSpPr>
          <p:spPr>
            <a:xfrm>
              <a:off x="2931723" y="3439872"/>
              <a:ext cx="7132440" cy="587853"/>
            </a:xfrm>
            <a:prstGeom prst="rect">
              <a:avLst/>
            </a:prstGeom>
            <a:noFill/>
          </p:spPr>
          <p:txBody>
            <a:bodyPr wrap="square" rtlCol="0">
              <a:spAutoFit/>
            </a:bodyPr>
            <a:lstStyle/>
            <a:p>
              <a:pPr algn="r">
                <a:lnSpc>
                  <a:spcPct val="115000"/>
                </a:lnSpc>
                <a:spcAft>
                  <a:spcPts val="800"/>
                </a:spcAft>
                <a:buSzPts val="1800"/>
              </a:pPr>
              <a:r>
                <a:rPr lang="ar-SA"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rPr>
                <a:t>بناء بيئة عمل محفزة ومستقرة.</a:t>
              </a:r>
              <a:endParaRPr lang="en-US"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endParaRPr>
            </a:p>
          </p:txBody>
        </p:sp>
      </p:grpSp>
    </p:spTree>
    <p:extLst>
      <p:ext uri="{BB962C8B-B14F-4D97-AF65-F5344CB8AC3E}">
        <p14:creationId xmlns:p14="http://schemas.microsoft.com/office/powerpoint/2010/main" val="375397306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876CF097-4C0E-0234-99A4-0EB8F007B1D2}"/>
              </a:ext>
            </a:extLst>
          </p:cNvPr>
          <p:cNvSpPr txBox="1"/>
          <p:nvPr/>
        </p:nvSpPr>
        <p:spPr>
          <a:xfrm>
            <a:off x="6447342" y="3100056"/>
            <a:ext cx="5234748" cy="1366528"/>
          </a:xfrm>
          <a:prstGeom prst="rect">
            <a:avLst/>
          </a:prstGeom>
          <a:noFill/>
        </p:spPr>
        <p:txBody>
          <a:bodyPr wrap="square">
            <a:spAutoFit/>
          </a:bodyPr>
          <a:lstStyle>
            <a:defPPr>
              <a:defRPr lang="en-US"/>
            </a:defPPr>
            <a:lvl1pPr marR="0" algn="ctr" rtl="1">
              <a:lnSpc>
                <a:spcPct val="115000"/>
              </a:lnSpc>
              <a:spcBef>
                <a:spcPts val="0"/>
              </a:spcBef>
              <a:spcAft>
                <a:spcPts val="0"/>
              </a:spcAft>
              <a:defRPr sz="2400" b="1">
                <a:solidFill>
                  <a:srgbClr val="1E3D6A"/>
                </a:solidFill>
                <a:effectLst/>
                <a:latin typeface="Times New Roman" panose="02020603050405020304" pitchFamily="18" charset="0"/>
                <a:ea typeface="Calibri" panose="020F0502020204030204" pitchFamily="34" charset="0"/>
                <a:cs typeface="GE Dinar Two Medium" panose="020A0503020102020204" pitchFamily="18" charset="-78"/>
              </a:defRPr>
            </a:lvl1pPr>
          </a:lstStyle>
          <a:p>
            <a:r>
              <a:rPr lang="ar-SY" sz="3600" dirty="0">
                <a:solidFill>
                  <a:srgbClr val="168489"/>
                </a:solidFill>
                <a:latin typeface="Adobe Arabic" panose="02040503050201020203" pitchFamily="18" charset="-78"/>
                <a:cs typeface="Adobe Arabic" panose="02040503050201020203" pitchFamily="18" charset="-78"/>
              </a:rPr>
              <a:t>مقطع الفيديو الآتي يقدم معلومات </a:t>
            </a:r>
            <a:r>
              <a:rPr lang="ar-SA" sz="3600" dirty="0">
                <a:solidFill>
                  <a:srgbClr val="168489"/>
                </a:solidFill>
                <a:latin typeface="Adobe Arabic" panose="02040503050201020203" pitchFamily="18" charset="-78"/>
                <a:cs typeface="Adobe Arabic" panose="02040503050201020203" pitchFamily="18" charset="-78"/>
              </a:rPr>
              <a:t>عن نظريات التحفيز</a:t>
            </a:r>
            <a:endParaRPr lang="en-US" sz="3600" dirty="0">
              <a:solidFill>
                <a:srgbClr val="168489"/>
              </a:solidFill>
              <a:latin typeface="Adobe Arabic" panose="02040503050201020203" pitchFamily="18" charset="-78"/>
              <a:cs typeface="Adobe Arabic" panose="02040503050201020203" pitchFamily="18" charset="-78"/>
            </a:endParaRPr>
          </a:p>
        </p:txBody>
      </p:sp>
      <p:pic>
        <p:nvPicPr>
          <p:cNvPr id="4" name="Picture 3">
            <a:hlinkClick r:id="rId3"/>
            <a:extLst>
              <a:ext uri="{FF2B5EF4-FFF2-40B4-BE49-F238E27FC236}">
                <a16:creationId xmlns:a16="http://schemas.microsoft.com/office/drawing/2014/main" id="{E1604188-5956-FCF1-C826-EC5EA1D3B5B9}"/>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1608082" y="2608669"/>
            <a:ext cx="2255783" cy="2255783"/>
          </a:xfrm>
          <a:prstGeom prst="rect">
            <a:avLst/>
          </a:prstGeom>
        </p:spPr>
      </p:pic>
      <p:sp>
        <p:nvSpPr>
          <p:cNvPr id="6" name="TextBox 5">
            <a:extLst>
              <a:ext uri="{FF2B5EF4-FFF2-40B4-BE49-F238E27FC236}">
                <a16:creationId xmlns:a16="http://schemas.microsoft.com/office/drawing/2014/main" id="{EC8EDABF-2D5F-6B8E-F845-37C92321CBC9}"/>
              </a:ext>
            </a:extLst>
          </p:cNvPr>
          <p:cNvSpPr txBox="1"/>
          <p:nvPr/>
        </p:nvSpPr>
        <p:spPr>
          <a:xfrm>
            <a:off x="533020" y="2020816"/>
            <a:ext cx="4405906" cy="587853"/>
          </a:xfrm>
          <a:prstGeom prst="rect">
            <a:avLst/>
          </a:prstGeom>
          <a:noFill/>
        </p:spPr>
        <p:txBody>
          <a:bodyPr wrap="square">
            <a:spAutoFit/>
          </a:bodyPr>
          <a:lstStyle>
            <a:defPPr>
              <a:defRPr lang="en-US"/>
            </a:defPPr>
            <a:lvl1pPr marR="0" algn="ctr" rtl="1">
              <a:lnSpc>
                <a:spcPct val="115000"/>
              </a:lnSpc>
              <a:spcBef>
                <a:spcPts val="0"/>
              </a:spcBef>
              <a:spcAft>
                <a:spcPts val="0"/>
              </a:spcAft>
              <a:defRPr sz="2800" b="1" u="sng">
                <a:solidFill>
                  <a:srgbClr val="0070C0"/>
                </a:solidFill>
                <a:effectLst/>
                <a:latin typeface="Sakkal Majalla" panose="02000000000000000000" pitchFamily="2" charset="-78"/>
                <a:ea typeface="Calibri" panose="020F0502020204030204" pitchFamily="34" charset="0"/>
                <a:cs typeface="Sakkal Majalla" panose="02000000000000000000" pitchFamily="2" charset="-78"/>
              </a:defRPr>
            </a:lvl1pPr>
          </a:lstStyle>
          <a:p>
            <a:r>
              <a:rPr lang="ar-SA" u="none" dirty="0">
                <a:solidFill>
                  <a:schemeClr val="tx1">
                    <a:lumMod val="95000"/>
                    <a:lumOff val="5000"/>
                  </a:schemeClr>
                </a:solidFill>
              </a:rPr>
              <a:t>اضغط للمشاهدة</a:t>
            </a:r>
            <a:endParaRPr lang="en-US" u="none" dirty="0">
              <a:solidFill>
                <a:schemeClr val="tx1">
                  <a:lumMod val="95000"/>
                  <a:lumOff val="5000"/>
                </a:schemeClr>
              </a:solidFill>
            </a:endParaRPr>
          </a:p>
        </p:txBody>
      </p:sp>
      <p:pic>
        <p:nvPicPr>
          <p:cNvPr id="3" name="Picture 2">
            <a:extLst>
              <a:ext uri="{FF2B5EF4-FFF2-40B4-BE49-F238E27FC236}">
                <a16:creationId xmlns:a16="http://schemas.microsoft.com/office/drawing/2014/main" id="{88CEA890-6F93-60C4-25F5-BC09213268F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4343742" y="2888883"/>
            <a:ext cx="2103600" cy="1577701"/>
          </a:xfrm>
          <a:prstGeom prst="rect">
            <a:avLst/>
          </a:prstGeom>
        </p:spPr>
      </p:pic>
    </p:spTree>
    <p:extLst>
      <p:ext uri="{BB962C8B-B14F-4D97-AF65-F5344CB8AC3E}">
        <p14:creationId xmlns:p14="http://schemas.microsoft.com/office/powerpoint/2010/main" val="219127520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par>
                                <p:cTn id="20" presetID="53" presetClass="entr" presetSubtype="16" fill="hold" nodeType="withEffect">
                                  <p:stCondLst>
                                    <p:cond delay="0"/>
                                  </p:stCondLst>
                                  <p:childTnLst>
                                    <p:set>
                                      <p:cBhvr>
                                        <p:cTn id="21" dur="1" fill="hold">
                                          <p:stCondLst>
                                            <p:cond delay="0"/>
                                          </p:stCondLst>
                                        </p:cTn>
                                        <p:tgtEl>
                                          <p:spTgt spid="3"/>
                                        </p:tgtEl>
                                        <p:attrNameLst>
                                          <p:attrName>style.visibility</p:attrName>
                                        </p:attrNameLst>
                                      </p:cBhvr>
                                      <p:to>
                                        <p:strVal val="visible"/>
                                      </p:to>
                                    </p:set>
                                    <p:anim calcmode="lin" valueType="num">
                                      <p:cBhvr>
                                        <p:cTn id="22" dur="500" fill="hold"/>
                                        <p:tgtEl>
                                          <p:spTgt spid="3"/>
                                        </p:tgtEl>
                                        <p:attrNameLst>
                                          <p:attrName>ppt_w</p:attrName>
                                        </p:attrNameLst>
                                      </p:cBhvr>
                                      <p:tavLst>
                                        <p:tav tm="0">
                                          <p:val>
                                            <p:fltVal val="0"/>
                                          </p:val>
                                        </p:tav>
                                        <p:tav tm="100000">
                                          <p:val>
                                            <p:strVal val="#ppt_w"/>
                                          </p:val>
                                        </p:tav>
                                      </p:tavLst>
                                    </p:anim>
                                    <p:anim calcmode="lin" valueType="num">
                                      <p:cBhvr>
                                        <p:cTn id="23" dur="500" fill="hold"/>
                                        <p:tgtEl>
                                          <p:spTgt spid="3"/>
                                        </p:tgtEl>
                                        <p:attrNameLst>
                                          <p:attrName>ppt_h</p:attrName>
                                        </p:attrNameLst>
                                      </p:cBhvr>
                                      <p:tavLst>
                                        <p:tav tm="0">
                                          <p:val>
                                            <p:fltVal val="0"/>
                                          </p:val>
                                        </p:tav>
                                        <p:tav tm="100000">
                                          <p:val>
                                            <p:strVal val="#ppt_h"/>
                                          </p:val>
                                        </p:tav>
                                      </p:tavLst>
                                    </p:anim>
                                    <p:animEffect transition="in" filter="fade">
                                      <p:cBhvr>
                                        <p:cTn id="2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Rounded Corners 7">
            <a:extLst>
              <a:ext uri="{FF2B5EF4-FFF2-40B4-BE49-F238E27FC236}">
                <a16:creationId xmlns:a16="http://schemas.microsoft.com/office/drawing/2014/main" id="{CD13E09F-95D3-8892-6FB8-7E5E7F38910C}"/>
              </a:ext>
            </a:extLst>
          </p:cNvPr>
          <p:cNvSpPr/>
          <p:nvPr/>
        </p:nvSpPr>
        <p:spPr>
          <a:xfrm>
            <a:off x="2116584" y="1217717"/>
            <a:ext cx="7440740" cy="5084064"/>
          </a:xfrm>
          <a:prstGeom prst="roundRect">
            <a:avLst/>
          </a:prstGeom>
          <a:solidFill>
            <a:schemeClr val="bg1">
              <a:lumMod val="95000"/>
            </a:schemeClr>
          </a:solidFill>
          <a:ln w="38100">
            <a:solidFill>
              <a:srgbClr val="215559"/>
            </a:solidFill>
            <a:prstDash val="lg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descr="A person standing next to a large key&#10;&#10;AI-generated content may be incorrect.">
            <a:extLst>
              <a:ext uri="{FF2B5EF4-FFF2-40B4-BE49-F238E27FC236}">
                <a16:creationId xmlns:a16="http://schemas.microsoft.com/office/drawing/2014/main" id="{CB31D899-1C11-9AF4-1F2A-0D4CB8DA77A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96277" y="2156358"/>
            <a:ext cx="4931807" cy="4931807"/>
          </a:xfrm>
          <a:prstGeom prst="rect">
            <a:avLst/>
          </a:prstGeom>
        </p:spPr>
      </p:pic>
      <p:sp>
        <p:nvSpPr>
          <p:cNvPr id="10" name="TextBox 9">
            <a:extLst>
              <a:ext uri="{FF2B5EF4-FFF2-40B4-BE49-F238E27FC236}">
                <a16:creationId xmlns:a16="http://schemas.microsoft.com/office/drawing/2014/main" id="{855C2553-189E-385F-68D5-9FF08830DECE}"/>
              </a:ext>
            </a:extLst>
          </p:cNvPr>
          <p:cNvSpPr txBox="1"/>
          <p:nvPr/>
        </p:nvSpPr>
        <p:spPr>
          <a:xfrm>
            <a:off x="4373345" y="1479250"/>
            <a:ext cx="2702064" cy="707886"/>
          </a:xfrm>
          <a:prstGeom prst="rect">
            <a:avLst/>
          </a:prstGeom>
          <a:noFill/>
          <a:ln w="3175">
            <a:noFill/>
          </a:ln>
        </p:spPr>
        <p:txBody>
          <a:bodyPr wrap="square"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ar-SY" altLang="ko-KR" sz="4000" b="1" dirty="0">
                <a:solidFill>
                  <a:srgbClr val="168489"/>
                </a:solidFill>
                <a:latin typeface="Adobe Arabic" panose="02040503050201020203" pitchFamily="18" charset="-78"/>
                <a:cs typeface="Adobe Arabic" panose="02040503050201020203" pitchFamily="18" charset="-78"/>
              </a:rPr>
              <a:t>ا</a:t>
            </a:r>
            <a:r>
              <a:rPr lang="ar-SA" altLang="ko-KR" sz="4000" b="1" dirty="0">
                <a:solidFill>
                  <a:srgbClr val="168489"/>
                </a:solidFill>
                <a:latin typeface="Adobe Arabic" panose="02040503050201020203" pitchFamily="18" charset="-78"/>
                <a:cs typeface="Adobe Arabic" panose="02040503050201020203" pitchFamily="18" charset="-78"/>
              </a:rPr>
              <a:t>لأسئلة المفتاحية</a:t>
            </a:r>
            <a:endParaRPr kumimoji="0" lang="ko-KR" altLang="en-US" sz="4000" b="1" i="0" u="none" strike="noStrike" kern="1200" cap="none" spc="0" normalizeH="0" baseline="0" noProof="0" dirty="0">
              <a:ln>
                <a:noFill/>
              </a:ln>
              <a:solidFill>
                <a:srgbClr val="168489"/>
              </a:solidFill>
              <a:effectLst/>
              <a:uLnTx/>
              <a:uFillTx/>
              <a:latin typeface="Adobe Arabic" panose="02040503050201020203" pitchFamily="18" charset="-78"/>
              <a:cs typeface="Adobe Arabic" panose="02040503050201020203" pitchFamily="18" charset="-78"/>
            </a:endParaRPr>
          </a:p>
        </p:txBody>
      </p:sp>
      <p:sp>
        <p:nvSpPr>
          <p:cNvPr id="11" name="TextBox 10">
            <a:extLst>
              <a:ext uri="{FF2B5EF4-FFF2-40B4-BE49-F238E27FC236}">
                <a16:creationId xmlns:a16="http://schemas.microsoft.com/office/drawing/2014/main" id="{E1DF870C-2B0E-1123-5542-867C20D56341}"/>
              </a:ext>
            </a:extLst>
          </p:cNvPr>
          <p:cNvSpPr txBox="1"/>
          <p:nvPr/>
        </p:nvSpPr>
        <p:spPr>
          <a:xfrm>
            <a:off x="2242124" y="2226312"/>
            <a:ext cx="4654153" cy="927946"/>
          </a:xfrm>
          <a:prstGeom prst="rect">
            <a:avLst/>
          </a:prstGeom>
          <a:noFill/>
        </p:spPr>
        <p:txBody>
          <a:bodyPr wrap="square" rtlCol="0">
            <a:spAutoFit/>
          </a:bodyPr>
          <a:lstStyle/>
          <a:p>
            <a:pPr algn="r">
              <a:lnSpc>
                <a:spcPct val="115000"/>
              </a:lnSpc>
              <a:spcAft>
                <a:spcPts val="800"/>
              </a:spcAft>
            </a:pPr>
            <a:r>
              <a:rPr lang="ar-SA" sz="2400"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ما هي أهم العوامل التي تؤثر في تحفيز الموظفين في بيئة العمل الحالية لديكم؟  </a:t>
            </a:r>
            <a:endParaRPr lang="en-US" sz="2400" b="1" dirty="0">
              <a:solidFill>
                <a:prstClr val="black"/>
              </a:solidFill>
              <a:latin typeface="Times New Roman" panose="02020603050405020304" pitchFamily="18" charset="0"/>
              <a:ea typeface="Calibri" panose="020F0502020204030204" pitchFamily="34" charset="0"/>
              <a:cs typeface="Adobe Arabic" panose="02040503050201020203" pitchFamily="18" charset="-78"/>
            </a:endParaRPr>
          </a:p>
        </p:txBody>
      </p:sp>
      <p:sp>
        <p:nvSpPr>
          <p:cNvPr id="12" name="TextBox 11">
            <a:extLst>
              <a:ext uri="{FF2B5EF4-FFF2-40B4-BE49-F238E27FC236}">
                <a16:creationId xmlns:a16="http://schemas.microsoft.com/office/drawing/2014/main" id="{BF037962-1BFA-139E-CDED-244B854F1C1E}"/>
              </a:ext>
            </a:extLst>
          </p:cNvPr>
          <p:cNvSpPr txBox="1"/>
          <p:nvPr/>
        </p:nvSpPr>
        <p:spPr>
          <a:xfrm>
            <a:off x="2242124" y="3308374"/>
            <a:ext cx="4654153" cy="927946"/>
          </a:xfrm>
          <a:prstGeom prst="rect">
            <a:avLst/>
          </a:prstGeom>
          <a:noFill/>
        </p:spPr>
        <p:txBody>
          <a:bodyPr wrap="square" rtlCol="0">
            <a:spAutoFit/>
          </a:bodyPr>
          <a:lstStyle/>
          <a:p>
            <a:pPr algn="r">
              <a:lnSpc>
                <a:spcPct val="115000"/>
              </a:lnSpc>
              <a:spcAft>
                <a:spcPts val="800"/>
              </a:spcAft>
            </a:pPr>
            <a:r>
              <a:rPr lang="ar-SA" sz="2400"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كيف يمكن للمحفزات المادية والمعنوية أن تكمل بعضها البعض في زيادة الحماس والإنتاجية؟  </a:t>
            </a:r>
            <a:endParaRPr lang="en-US" sz="2400" b="1" dirty="0">
              <a:solidFill>
                <a:prstClr val="black"/>
              </a:solidFill>
              <a:latin typeface="Times New Roman" panose="02020603050405020304" pitchFamily="18" charset="0"/>
              <a:ea typeface="Calibri" panose="020F0502020204030204" pitchFamily="34" charset="0"/>
              <a:cs typeface="Adobe Arabic" panose="02040503050201020203" pitchFamily="18" charset="-78"/>
            </a:endParaRPr>
          </a:p>
        </p:txBody>
      </p:sp>
      <p:sp>
        <p:nvSpPr>
          <p:cNvPr id="13" name="TextBox 12">
            <a:extLst>
              <a:ext uri="{FF2B5EF4-FFF2-40B4-BE49-F238E27FC236}">
                <a16:creationId xmlns:a16="http://schemas.microsoft.com/office/drawing/2014/main" id="{C24CF234-2DA7-C72D-47F6-1DD5F11B2CB4}"/>
              </a:ext>
            </a:extLst>
          </p:cNvPr>
          <p:cNvSpPr txBox="1"/>
          <p:nvPr/>
        </p:nvSpPr>
        <p:spPr>
          <a:xfrm>
            <a:off x="2242124" y="4401564"/>
            <a:ext cx="4654153" cy="927946"/>
          </a:xfrm>
          <a:prstGeom prst="rect">
            <a:avLst/>
          </a:prstGeom>
          <a:noFill/>
        </p:spPr>
        <p:txBody>
          <a:bodyPr wrap="square" rtlCol="0">
            <a:spAutoFit/>
          </a:bodyPr>
          <a:lstStyle/>
          <a:p>
            <a:pPr algn="r">
              <a:lnSpc>
                <a:spcPct val="115000"/>
              </a:lnSpc>
              <a:spcAft>
                <a:spcPts val="800"/>
              </a:spcAft>
            </a:pPr>
            <a:r>
              <a:rPr lang="ar-SA" sz="2400"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برأيكم، ما الفروق الأساسية بين نظريات ماسلو، هيرزبرغ وماكليلاند في تطبيقها على بيئة العمل؟  </a:t>
            </a:r>
            <a:endParaRPr lang="en-US" sz="2400" b="1" dirty="0">
              <a:solidFill>
                <a:prstClr val="black"/>
              </a:solidFill>
              <a:latin typeface="Times New Roman" panose="02020603050405020304" pitchFamily="18" charset="0"/>
              <a:ea typeface="Calibri" panose="020F0502020204030204" pitchFamily="34" charset="0"/>
              <a:cs typeface="Adobe Arabic" panose="02040503050201020203" pitchFamily="18" charset="-78"/>
            </a:endParaRPr>
          </a:p>
        </p:txBody>
      </p:sp>
      <p:sp>
        <p:nvSpPr>
          <p:cNvPr id="14" name="TextBox 13">
            <a:extLst>
              <a:ext uri="{FF2B5EF4-FFF2-40B4-BE49-F238E27FC236}">
                <a16:creationId xmlns:a16="http://schemas.microsoft.com/office/drawing/2014/main" id="{8AB765F8-E315-1B8A-1A8F-86ED1127A76C}"/>
              </a:ext>
            </a:extLst>
          </p:cNvPr>
          <p:cNvSpPr txBox="1"/>
          <p:nvPr/>
        </p:nvSpPr>
        <p:spPr>
          <a:xfrm>
            <a:off x="2242124" y="5329510"/>
            <a:ext cx="4654153" cy="927946"/>
          </a:xfrm>
          <a:prstGeom prst="rect">
            <a:avLst/>
          </a:prstGeom>
          <a:noFill/>
        </p:spPr>
        <p:txBody>
          <a:bodyPr wrap="square" rtlCol="0">
            <a:spAutoFit/>
          </a:bodyPr>
          <a:lstStyle/>
          <a:p>
            <a:pPr algn="r">
              <a:lnSpc>
                <a:spcPct val="115000"/>
              </a:lnSpc>
              <a:spcAft>
                <a:spcPts val="800"/>
              </a:spcAft>
            </a:pPr>
            <a:r>
              <a:rPr lang="ar-SA" sz="2400"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ما هي العناصر التي يجب توافرها لتصميم برنامج تحفيزي ناجح ومستدام؟</a:t>
            </a:r>
            <a:endParaRPr lang="en-US" sz="2400" b="1" dirty="0">
              <a:solidFill>
                <a:prstClr val="black"/>
              </a:solidFill>
              <a:latin typeface="Times New Roman" panose="02020603050405020304" pitchFamily="18" charset="0"/>
              <a:ea typeface="Calibri" panose="020F0502020204030204" pitchFamily="34" charset="0"/>
              <a:cs typeface="Adobe Arabic" panose="02040503050201020203" pitchFamily="18" charset="-78"/>
            </a:endParaRPr>
          </a:p>
        </p:txBody>
      </p:sp>
    </p:spTree>
    <p:extLst>
      <p:ext uri="{BB962C8B-B14F-4D97-AF65-F5344CB8AC3E}">
        <p14:creationId xmlns:p14="http://schemas.microsoft.com/office/powerpoint/2010/main" val="190118511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1000"/>
                                        <p:tgtEl>
                                          <p:spTgt spid="11"/>
                                        </p:tgtEl>
                                      </p:cBhvr>
                                    </p:animEffect>
                                    <p:anim calcmode="lin" valueType="num">
                                      <p:cBhvr>
                                        <p:cTn id="20" dur="1000" fill="hold"/>
                                        <p:tgtEl>
                                          <p:spTgt spid="11"/>
                                        </p:tgtEl>
                                        <p:attrNameLst>
                                          <p:attrName>ppt_x</p:attrName>
                                        </p:attrNameLst>
                                      </p:cBhvr>
                                      <p:tavLst>
                                        <p:tav tm="0">
                                          <p:val>
                                            <p:strVal val="#ppt_x"/>
                                          </p:val>
                                        </p:tav>
                                        <p:tav tm="100000">
                                          <p:val>
                                            <p:strVal val="#ppt_x"/>
                                          </p:val>
                                        </p:tav>
                                      </p:tavLst>
                                    </p:anim>
                                    <p:anim calcmode="lin" valueType="num">
                                      <p:cBhvr>
                                        <p:cTn id="21"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fade">
                                      <p:cBhvr>
                                        <p:cTn id="26" dur="1000"/>
                                        <p:tgtEl>
                                          <p:spTgt spid="12"/>
                                        </p:tgtEl>
                                      </p:cBhvr>
                                    </p:animEffect>
                                    <p:anim calcmode="lin" valueType="num">
                                      <p:cBhvr>
                                        <p:cTn id="27" dur="1000" fill="hold"/>
                                        <p:tgtEl>
                                          <p:spTgt spid="12"/>
                                        </p:tgtEl>
                                        <p:attrNameLst>
                                          <p:attrName>ppt_x</p:attrName>
                                        </p:attrNameLst>
                                      </p:cBhvr>
                                      <p:tavLst>
                                        <p:tav tm="0">
                                          <p:val>
                                            <p:strVal val="#ppt_x"/>
                                          </p:val>
                                        </p:tav>
                                        <p:tav tm="100000">
                                          <p:val>
                                            <p:strVal val="#ppt_x"/>
                                          </p:val>
                                        </p:tav>
                                      </p:tavLst>
                                    </p:anim>
                                    <p:anim calcmode="lin" valueType="num">
                                      <p:cBhvr>
                                        <p:cTn id="28"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fade">
                                      <p:cBhvr>
                                        <p:cTn id="33" dur="1000"/>
                                        <p:tgtEl>
                                          <p:spTgt spid="13"/>
                                        </p:tgtEl>
                                      </p:cBhvr>
                                    </p:animEffect>
                                    <p:anim calcmode="lin" valueType="num">
                                      <p:cBhvr>
                                        <p:cTn id="34" dur="1000" fill="hold"/>
                                        <p:tgtEl>
                                          <p:spTgt spid="13"/>
                                        </p:tgtEl>
                                        <p:attrNameLst>
                                          <p:attrName>ppt_x</p:attrName>
                                        </p:attrNameLst>
                                      </p:cBhvr>
                                      <p:tavLst>
                                        <p:tav tm="0">
                                          <p:val>
                                            <p:strVal val="#ppt_x"/>
                                          </p:val>
                                        </p:tav>
                                        <p:tav tm="100000">
                                          <p:val>
                                            <p:strVal val="#ppt_x"/>
                                          </p:val>
                                        </p:tav>
                                      </p:tavLst>
                                    </p:anim>
                                    <p:anim calcmode="lin" valueType="num">
                                      <p:cBhvr>
                                        <p:cTn id="35"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grpId="0" nodeType="click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fade">
                                      <p:cBhvr>
                                        <p:cTn id="40" dur="1000"/>
                                        <p:tgtEl>
                                          <p:spTgt spid="14"/>
                                        </p:tgtEl>
                                      </p:cBhvr>
                                    </p:animEffect>
                                    <p:anim calcmode="lin" valueType="num">
                                      <p:cBhvr>
                                        <p:cTn id="41" dur="1000" fill="hold"/>
                                        <p:tgtEl>
                                          <p:spTgt spid="14"/>
                                        </p:tgtEl>
                                        <p:attrNameLst>
                                          <p:attrName>ppt_x</p:attrName>
                                        </p:attrNameLst>
                                      </p:cBhvr>
                                      <p:tavLst>
                                        <p:tav tm="0">
                                          <p:val>
                                            <p:strVal val="#ppt_x"/>
                                          </p:val>
                                        </p:tav>
                                        <p:tav tm="100000">
                                          <p:val>
                                            <p:strVal val="#ppt_x"/>
                                          </p:val>
                                        </p:tav>
                                      </p:tavLst>
                                    </p:anim>
                                    <p:anim calcmode="lin" valueType="num">
                                      <p:cBhvr>
                                        <p:cTn id="42"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3" grpId="0"/>
      <p:bldP spid="1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779494" y="519096"/>
              <a:ext cx="6633012" cy="800219"/>
            </a:xfrm>
            <a:prstGeom prst="rect">
              <a:avLst/>
            </a:prstGeom>
            <a:noFill/>
          </p:spPr>
          <p:txBody>
            <a:bodyPr wrap="square">
              <a:spAutoFit/>
            </a:bodyPr>
            <a:lstStyle/>
            <a:p>
              <a:pPr marL="0" marR="0" algn="ctr" rtl="1">
                <a:lnSpc>
                  <a:spcPct val="115000"/>
                </a:lnSpc>
                <a:spcBef>
                  <a:spcPts val="0"/>
                </a:spcBef>
                <a:spcAft>
                  <a:spcPts val="0"/>
                </a:spcAft>
              </a:pPr>
              <a:r>
                <a:rPr lang="ar-SY" sz="4000" b="1"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rPr>
                <a:t>مقدمة</a:t>
              </a:r>
              <a:endParaRPr lang="en-US" sz="4400"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16" name="TextBox 15">
            <a:extLst>
              <a:ext uri="{FF2B5EF4-FFF2-40B4-BE49-F238E27FC236}">
                <a16:creationId xmlns:a16="http://schemas.microsoft.com/office/drawing/2014/main" id="{8BDC0476-53FE-FDB8-3A5B-7C2A7EB68DCE}"/>
              </a:ext>
            </a:extLst>
          </p:cNvPr>
          <p:cNvSpPr txBox="1"/>
          <p:nvPr/>
        </p:nvSpPr>
        <p:spPr>
          <a:xfrm>
            <a:off x="5073405" y="2552277"/>
            <a:ext cx="6633013" cy="3370153"/>
          </a:xfrm>
          <a:prstGeom prst="rect">
            <a:avLst/>
          </a:prstGeom>
          <a:noFill/>
        </p:spPr>
        <p:txBody>
          <a:bodyPr wrap="square">
            <a:spAutoFit/>
          </a:bodyPr>
          <a:lstStyle/>
          <a:p>
            <a:pPr marL="342900" lvl="0" indent="-342900" algn="just" rtl="1">
              <a:lnSpc>
                <a:spcPct val="150000"/>
              </a:lnSpc>
              <a:spcAft>
                <a:spcPts val="800"/>
              </a:spcAft>
              <a:buSzPct val="150000"/>
              <a:buBlip>
                <a:blip r:embed="rId2"/>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فمن خلال التوجيه، يُوفّر القائد الإرشاد والوضوح لضمان تحقيق الأهداف بكفاءة، بينما يعمل التحفيز على إشعال الحماس وتعزيز الالتزام لتجاوز التوقعات. هذه العملية المتكاملة تبني ثقافة أداء عالية، تدفع المؤسسة نحو الابتكار والاستدامة، وتُمكّنها من مواجهة التحديات والاستفادة من الفرص في بيئة تنافسية. في هذا السياق، تبرز أهمية القائد كمحفز للتغيير وملهم للتميز، حيث يوازن بين بناء القدرات وتعزيز الروح المعنوية لتحقيق نجاح مستدام.</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pic>
        <p:nvPicPr>
          <p:cNvPr id="19" name="Picture 18">
            <a:extLst>
              <a:ext uri="{FF2B5EF4-FFF2-40B4-BE49-F238E27FC236}">
                <a16:creationId xmlns:a16="http://schemas.microsoft.com/office/drawing/2014/main" id="{EB090DAD-B8E8-BBDC-EE34-BBA495FDB5DD}"/>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85582" y="2040323"/>
            <a:ext cx="4394059" cy="4394059"/>
          </a:xfrm>
          <a:prstGeom prst="rect">
            <a:avLst/>
          </a:prstGeom>
          <a:noFill/>
          <a:ln>
            <a:noFill/>
          </a:ln>
        </p:spPr>
      </p:pic>
    </p:spTree>
    <p:extLst>
      <p:ext uri="{BB962C8B-B14F-4D97-AF65-F5344CB8AC3E}">
        <p14:creationId xmlns:p14="http://schemas.microsoft.com/office/powerpoint/2010/main" val="41686350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fade">
                                      <p:cBhvr>
                                        <p:cTn id="12" dur="1000"/>
                                        <p:tgtEl>
                                          <p:spTgt spid="19"/>
                                        </p:tgtEl>
                                      </p:cBhvr>
                                    </p:animEffect>
                                    <p:anim calcmode="lin" valueType="num">
                                      <p:cBhvr>
                                        <p:cTn id="13" dur="1000" fill="hold"/>
                                        <p:tgtEl>
                                          <p:spTgt spid="19"/>
                                        </p:tgtEl>
                                        <p:attrNameLst>
                                          <p:attrName>ppt_x</p:attrName>
                                        </p:attrNameLst>
                                      </p:cBhvr>
                                      <p:tavLst>
                                        <p:tav tm="0">
                                          <p:val>
                                            <p:strVal val="#ppt_x"/>
                                          </p:val>
                                        </p:tav>
                                        <p:tav tm="100000">
                                          <p:val>
                                            <p:strVal val="#ppt_x"/>
                                          </p:val>
                                        </p:tav>
                                      </p:tavLst>
                                    </p:anim>
                                    <p:anim calcmode="lin" valueType="num">
                                      <p:cBhvr>
                                        <p:cTn id="14"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المحفزات المادية والمعنوية وتأثيرها</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24" name="Group 23">
            <a:extLst>
              <a:ext uri="{FF2B5EF4-FFF2-40B4-BE49-F238E27FC236}">
                <a16:creationId xmlns:a16="http://schemas.microsoft.com/office/drawing/2014/main" id="{270EE77D-DCFC-0022-C7AD-0E36ABA8DA8C}"/>
              </a:ext>
            </a:extLst>
          </p:cNvPr>
          <p:cNvGrpSpPr/>
          <p:nvPr/>
        </p:nvGrpSpPr>
        <p:grpSpPr>
          <a:xfrm>
            <a:off x="5794625" y="1946324"/>
            <a:ext cx="6103088" cy="4574740"/>
            <a:chOff x="5794625" y="1946324"/>
            <a:chExt cx="6103088" cy="4574740"/>
          </a:xfrm>
        </p:grpSpPr>
        <p:pic>
          <p:nvPicPr>
            <p:cNvPr id="19" name="Picture 18">
              <a:extLst>
                <a:ext uri="{FF2B5EF4-FFF2-40B4-BE49-F238E27FC236}">
                  <a16:creationId xmlns:a16="http://schemas.microsoft.com/office/drawing/2014/main" id="{0BB8B12F-25C9-80B1-D6E7-53B3EA638BC4}"/>
                </a:ext>
              </a:extLst>
            </p:cNvPr>
            <p:cNvPicPr>
              <a:picLocks noChangeAspect="1"/>
            </p:cNvPicPr>
            <p:nvPr/>
          </p:nvPicPr>
          <p:blipFill>
            <a:blip r:embed="rId2"/>
            <a:stretch>
              <a:fillRect/>
            </a:stretch>
          </p:blipFill>
          <p:spPr>
            <a:xfrm>
              <a:off x="6999254" y="1946324"/>
              <a:ext cx="3693830" cy="3869727"/>
            </a:xfrm>
            <a:prstGeom prst="rect">
              <a:avLst/>
            </a:prstGeom>
          </p:spPr>
        </p:pic>
        <p:sp>
          <p:nvSpPr>
            <p:cNvPr id="21" name="TextBox 20">
              <a:extLst>
                <a:ext uri="{FF2B5EF4-FFF2-40B4-BE49-F238E27FC236}">
                  <a16:creationId xmlns:a16="http://schemas.microsoft.com/office/drawing/2014/main" id="{4A853A72-8A07-DF12-1EF8-BC002F82F8D3}"/>
                </a:ext>
              </a:extLst>
            </p:cNvPr>
            <p:cNvSpPr txBox="1"/>
            <p:nvPr/>
          </p:nvSpPr>
          <p:spPr>
            <a:xfrm>
              <a:off x="5794625" y="5720845"/>
              <a:ext cx="6103088"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المحفزات المادية</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23" name="Group 22">
            <a:extLst>
              <a:ext uri="{FF2B5EF4-FFF2-40B4-BE49-F238E27FC236}">
                <a16:creationId xmlns:a16="http://schemas.microsoft.com/office/drawing/2014/main" id="{A759F806-2200-0926-150C-4FCA3FD85C1A}"/>
              </a:ext>
            </a:extLst>
          </p:cNvPr>
          <p:cNvGrpSpPr/>
          <p:nvPr/>
        </p:nvGrpSpPr>
        <p:grpSpPr>
          <a:xfrm>
            <a:off x="288259" y="2081730"/>
            <a:ext cx="6103088" cy="4439334"/>
            <a:chOff x="288259" y="2081730"/>
            <a:chExt cx="6103088" cy="4439334"/>
          </a:xfrm>
        </p:grpSpPr>
        <p:pic>
          <p:nvPicPr>
            <p:cNvPr id="17" name="Picture 16">
              <a:extLst>
                <a:ext uri="{FF2B5EF4-FFF2-40B4-BE49-F238E27FC236}">
                  <a16:creationId xmlns:a16="http://schemas.microsoft.com/office/drawing/2014/main" id="{EA4E7417-4ECB-A815-F0F2-A1CC39E602D2}"/>
                </a:ext>
              </a:extLst>
            </p:cNvPr>
            <p:cNvPicPr>
              <a:picLocks noChangeAspect="1"/>
            </p:cNvPicPr>
            <p:nvPr/>
          </p:nvPicPr>
          <p:blipFill>
            <a:blip r:embed="rId3"/>
            <a:stretch>
              <a:fillRect/>
            </a:stretch>
          </p:blipFill>
          <p:spPr>
            <a:xfrm>
              <a:off x="996326" y="2081730"/>
              <a:ext cx="4686954" cy="3734321"/>
            </a:xfrm>
            <a:prstGeom prst="rect">
              <a:avLst/>
            </a:prstGeom>
          </p:spPr>
        </p:pic>
        <p:sp>
          <p:nvSpPr>
            <p:cNvPr id="22" name="TextBox 21">
              <a:extLst>
                <a:ext uri="{FF2B5EF4-FFF2-40B4-BE49-F238E27FC236}">
                  <a16:creationId xmlns:a16="http://schemas.microsoft.com/office/drawing/2014/main" id="{333AD2E2-E449-85E0-17FB-4C7F40771C1D}"/>
                </a:ext>
              </a:extLst>
            </p:cNvPr>
            <p:cNvSpPr txBox="1"/>
            <p:nvPr/>
          </p:nvSpPr>
          <p:spPr>
            <a:xfrm>
              <a:off x="288259" y="5720845"/>
              <a:ext cx="6103088"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المحفزات </a:t>
              </a: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المعنوية</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spTree>
    <p:extLst>
      <p:ext uri="{BB962C8B-B14F-4D97-AF65-F5344CB8AC3E}">
        <p14:creationId xmlns:p14="http://schemas.microsoft.com/office/powerpoint/2010/main" val="30139915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1000"/>
                                        <p:tgtEl>
                                          <p:spTgt spid="24"/>
                                        </p:tgtEl>
                                      </p:cBhvr>
                                    </p:animEffect>
                                    <p:anim calcmode="lin" valueType="num">
                                      <p:cBhvr>
                                        <p:cTn id="8" dur="1000" fill="hold"/>
                                        <p:tgtEl>
                                          <p:spTgt spid="24"/>
                                        </p:tgtEl>
                                        <p:attrNameLst>
                                          <p:attrName>ppt_x</p:attrName>
                                        </p:attrNameLst>
                                      </p:cBhvr>
                                      <p:tavLst>
                                        <p:tav tm="0">
                                          <p:val>
                                            <p:strVal val="#ppt_x"/>
                                          </p:val>
                                        </p:tav>
                                        <p:tav tm="100000">
                                          <p:val>
                                            <p:strVal val="#ppt_x"/>
                                          </p:val>
                                        </p:tav>
                                      </p:tavLst>
                                    </p:anim>
                                    <p:anim calcmode="lin" valueType="num">
                                      <p:cBhvr>
                                        <p:cTn id="9"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3"/>
                                        </p:tgtEl>
                                        <p:attrNameLst>
                                          <p:attrName>style.visibility</p:attrName>
                                        </p:attrNameLst>
                                      </p:cBhvr>
                                      <p:to>
                                        <p:strVal val="visible"/>
                                      </p:to>
                                    </p:set>
                                    <p:animEffect transition="in" filter="fade">
                                      <p:cBhvr>
                                        <p:cTn id="14" dur="1000"/>
                                        <p:tgtEl>
                                          <p:spTgt spid="23"/>
                                        </p:tgtEl>
                                      </p:cBhvr>
                                    </p:animEffect>
                                    <p:anim calcmode="lin" valueType="num">
                                      <p:cBhvr>
                                        <p:cTn id="15" dur="1000" fill="hold"/>
                                        <p:tgtEl>
                                          <p:spTgt spid="23"/>
                                        </p:tgtEl>
                                        <p:attrNameLst>
                                          <p:attrName>ppt_x</p:attrName>
                                        </p:attrNameLst>
                                      </p:cBhvr>
                                      <p:tavLst>
                                        <p:tav tm="0">
                                          <p:val>
                                            <p:strVal val="#ppt_x"/>
                                          </p:val>
                                        </p:tav>
                                        <p:tav tm="100000">
                                          <p:val>
                                            <p:strVal val="#ppt_x"/>
                                          </p:val>
                                        </p:tav>
                                      </p:tavLst>
                                    </p:anim>
                                    <p:anim calcmode="lin" valueType="num">
                                      <p:cBhvr>
                                        <p:cTn id="16"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المحفزات المادية والمعنوية وتأثيرها</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24" name="Group 23">
            <a:extLst>
              <a:ext uri="{FF2B5EF4-FFF2-40B4-BE49-F238E27FC236}">
                <a16:creationId xmlns:a16="http://schemas.microsoft.com/office/drawing/2014/main" id="{270EE77D-DCFC-0022-C7AD-0E36ABA8DA8C}"/>
              </a:ext>
            </a:extLst>
          </p:cNvPr>
          <p:cNvGrpSpPr/>
          <p:nvPr/>
        </p:nvGrpSpPr>
        <p:grpSpPr>
          <a:xfrm>
            <a:off x="6603742" y="1475227"/>
            <a:ext cx="6618094" cy="4960777"/>
            <a:chOff x="5794625" y="1946324"/>
            <a:chExt cx="6103088" cy="4574740"/>
          </a:xfrm>
        </p:grpSpPr>
        <p:pic>
          <p:nvPicPr>
            <p:cNvPr id="19" name="Picture 18">
              <a:extLst>
                <a:ext uri="{FF2B5EF4-FFF2-40B4-BE49-F238E27FC236}">
                  <a16:creationId xmlns:a16="http://schemas.microsoft.com/office/drawing/2014/main" id="{0BB8B12F-25C9-80B1-D6E7-53B3EA638BC4}"/>
                </a:ext>
              </a:extLst>
            </p:cNvPr>
            <p:cNvPicPr>
              <a:picLocks noChangeAspect="1"/>
            </p:cNvPicPr>
            <p:nvPr/>
          </p:nvPicPr>
          <p:blipFill>
            <a:blip r:embed="rId3"/>
            <a:stretch>
              <a:fillRect/>
            </a:stretch>
          </p:blipFill>
          <p:spPr>
            <a:xfrm>
              <a:off x="6999254" y="1946324"/>
              <a:ext cx="3693830" cy="3869727"/>
            </a:xfrm>
            <a:prstGeom prst="rect">
              <a:avLst/>
            </a:prstGeom>
          </p:spPr>
        </p:pic>
        <p:sp>
          <p:nvSpPr>
            <p:cNvPr id="21" name="TextBox 20">
              <a:extLst>
                <a:ext uri="{FF2B5EF4-FFF2-40B4-BE49-F238E27FC236}">
                  <a16:creationId xmlns:a16="http://schemas.microsoft.com/office/drawing/2014/main" id="{4A853A72-8A07-DF12-1EF8-BC002F82F8D3}"/>
                </a:ext>
              </a:extLst>
            </p:cNvPr>
            <p:cNvSpPr txBox="1"/>
            <p:nvPr/>
          </p:nvSpPr>
          <p:spPr>
            <a:xfrm>
              <a:off x="5794625" y="5720845"/>
              <a:ext cx="6103088"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المحفزات المادية</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14" name="TextBox 13">
            <a:extLst>
              <a:ext uri="{FF2B5EF4-FFF2-40B4-BE49-F238E27FC236}">
                <a16:creationId xmlns:a16="http://schemas.microsoft.com/office/drawing/2014/main" id="{D138B05E-28BC-650E-4348-5A3EBD83C193}"/>
              </a:ext>
            </a:extLst>
          </p:cNvPr>
          <p:cNvSpPr txBox="1"/>
          <p:nvPr/>
        </p:nvSpPr>
        <p:spPr>
          <a:xfrm>
            <a:off x="-827124" y="2574920"/>
            <a:ext cx="8081682" cy="600164"/>
          </a:xfrm>
          <a:prstGeom prst="rect">
            <a:avLst/>
          </a:prstGeom>
          <a:noFill/>
        </p:spPr>
        <p:txBody>
          <a:bodyPr wrap="square">
            <a:spAutoFit/>
          </a:bodyPr>
          <a:lstStyle/>
          <a:p>
            <a:pPr marL="342900" indent="-342900" algn="just" rtl="1">
              <a:lnSpc>
                <a:spcPct val="150000"/>
              </a:lnSpc>
              <a:spcAft>
                <a:spcPts val="800"/>
              </a:spcAft>
              <a:buSzPct val="150000"/>
              <a:buBlip>
                <a:blip r:embed="rId4"/>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تشمل المكافآت المالية مثل الرواتب، والحوافز النقدية، والعمولات، والزيادات.  </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
        <p:nvSpPr>
          <p:cNvPr id="15" name="TextBox 14">
            <a:extLst>
              <a:ext uri="{FF2B5EF4-FFF2-40B4-BE49-F238E27FC236}">
                <a16:creationId xmlns:a16="http://schemas.microsoft.com/office/drawing/2014/main" id="{AA1E2144-D0C0-7EF5-8764-92DE2515D80E}"/>
              </a:ext>
            </a:extLst>
          </p:cNvPr>
          <p:cNvSpPr txBox="1"/>
          <p:nvPr/>
        </p:nvSpPr>
        <p:spPr>
          <a:xfrm>
            <a:off x="914399" y="3300075"/>
            <a:ext cx="6389097" cy="1154162"/>
          </a:xfrm>
          <a:prstGeom prst="rect">
            <a:avLst/>
          </a:prstGeom>
          <a:noFill/>
        </p:spPr>
        <p:txBody>
          <a:bodyPr wrap="square">
            <a:spAutoFit/>
          </a:bodyPr>
          <a:lstStyle/>
          <a:p>
            <a:pPr marL="342900" indent="-342900" algn="just" rtl="1">
              <a:lnSpc>
                <a:spcPct val="150000"/>
              </a:lnSpc>
              <a:spcAft>
                <a:spcPts val="800"/>
              </a:spcAft>
              <a:buSzPct val="150000"/>
              <a:buBlip>
                <a:blip r:embed="rId4"/>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تتجسد أيضاً في الفوائد العينية مثل التأمين الصحي، والعلاوات، والمكافآت العينية، والمزايا الإضافية.  </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
        <p:nvSpPr>
          <p:cNvPr id="16" name="TextBox 15">
            <a:extLst>
              <a:ext uri="{FF2B5EF4-FFF2-40B4-BE49-F238E27FC236}">
                <a16:creationId xmlns:a16="http://schemas.microsoft.com/office/drawing/2014/main" id="{645E9B3A-D76F-F78D-36F0-7288B2E825BE}"/>
              </a:ext>
            </a:extLst>
          </p:cNvPr>
          <p:cNvSpPr txBox="1"/>
          <p:nvPr/>
        </p:nvSpPr>
        <p:spPr>
          <a:xfrm>
            <a:off x="914399" y="4672667"/>
            <a:ext cx="6389097" cy="1154162"/>
          </a:xfrm>
          <a:prstGeom prst="rect">
            <a:avLst/>
          </a:prstGeom>
          <a:noFill/>
        </p:spPr>
        <p:txBody>
          <a:bodyPr wrap="square">
            <a:spAutoFit/>
          </a:bodyPr>
          <a:lstStyle/>
          <a:p>
            <a:pPr marL="342900" lvl="0" indent="-342900" algn="just" rtl="1">
              <a:lnSpc>
                <a:spcPct val="150000"/>
              </a:lnSpc>
              <a:spcAft>
                <a:spcPts val="800"/>
              </a:spcAft>
              <a:buSzPct val="150000"/>
              <a:buBlip>
                <a:blip r:embed="rId4"/>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تأثيرها يتمثل في تلبية الاحتياجات الأساسية وتحقيق الاستقرار المالي، مما يعزز الدافعية الخارجية لدى الأفراد وأداءهم في بيئة العمل.</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Tree>
    <p:extLst>
      <p:ext uri="{BB962C8B-B14F-4D97-AF65-F5344CB8AC3E}">
        <p14:creationId xmlns:p14="http://schemas.microsoft.com/office/powerpoint/2010/main" val="1370971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fade">
                                      <p:cBhvr>
                                        <p:cTn id="14" dur="1000"/>
                                        <p:tgtEl>
                                          <p:spTgt spid="15"/>
                                        </p:tgtEl>
                                      </p:cBhvr>
                                    </p:animEffect>
                                    <p:anim calcmode="lin" valueType="num">
                                      <p:cBhvr>
                                        <p:cTn id="15" dur="1000" fill="hold"/>
                                        <p:tgtEl>
                                          <p:spTgt spid="15"/>
                                        </p:tgtEl>
                                        <p:attrNameLst>
                                          <p:attrName>ppt_x</p:attrName>
                                        </p:attrNameLst>
                                      </p:cBhvr>
                                      <p:tavLst>
                                        <p:tav tm="0">
                                          <p:val>
                                            <p:strVal val="#ppt_x"/>
                                          </p:val>
                                        </p:tav>
                                        <p:tav tm="100000">
                                          <p:val>
                                            <p:strVal val="#ppt_x"/>
                                          </p:val>
                                        </p:tav>
                                      </p:tavLst>
                                    </p:anim>
                                    <p:anim calcmode="lin" valueType="num">
                                      <p:cBhvr>
                                        <p:cTn id="16"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fade">
                                      <p:cBhvr>
                                        <p:cTn id="21" dur="1000"/>
                                        <p:tgtEl>
                                          <p:spTgt spid="16"/>
                                        </p:tgtEl>
                                      </p:cBhvr>
                                    </p:animEffect>
                                    <p:anim calcmode="lin" valueType="num">
                                      <p:cBhvr>
                                        <p:cTn id="22" dur="1000" fill="hold"/>
                                        <p:tgtEl>
                                          <p:spTgt spid="16"/>
                                        </p:tgtEl>
                                        <p:attrNameLst>
                                          <p:attrName>ppt_x</p:attrName>
                                        </p:attrNameLst>
                                      </p:cBhvr>
                                      <p:tavLst>
                                        <p:tav tm="0">
                                          <p:val>
                                            <p:strVal val="#ppt_x"/>
                                          </p:val>
                                        </p:tav>
                                        <p:tav tm="100000">
                                          <p:val>
                                            <p:strVal val="#ppt_x"/>
                                          </p:val>
                                        </p:tav>
                                      </p:tavLst>
                                    </p:anim>
                                    <p:anim calcmode="lin" valueType="num">
                                      <p:cBhvr>
                                        <p:cTn id="23"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المحفزات المادية والمعنوية وتأثيرها</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23" name="Group 22">
            <a:extLst>
              <a:ext uri="{FF2B5EF4-FFF2-40B4-BE49-F238E27FC236}">
                <a16:creationId xmlns:a16="http://schemas.microsoft.com/office/drawing/2014/main" id="{A759F806-2200-0926-150C-4FCA3FD85C1A}"/>
              </a:ext>
            </a:extLst>
          </p:cNvPr>
          <p:cNvGrpSpPr/>
          <p:nvPr/>
        </p:nvGrpSpPr>
        <p:grpSpPr>
          <a:xfrm>
            <a:off x="-340242" y="1857275"/>
            <a:ext cx="6411663" cy="4663789"/>
            <a:chOff x="288259" y="2081730"/>
            <a:chExt cx="6103088" cy="4439334"/>
          </a:xfrm>
        </p:grpSpPr>
        <p:pic>
          <p:nvPicPr>
            <p:cNvPr id="17" name="Picture 16">
              <a:extLst>
                <a:ext uri="{FF2B5EF4-FFF2-40B4-BE49-F238E27FC236}">
                  <a16:creationId xmlns:a16="http://schemas.microsoft.com/office/drawing/2014/main" id="{EA4E7417-4ECB-A815-F0F2-A1CC39E602D2}"/>
                </a:ext>
              </a:extLst>
            </p:cNvPr>
            <p:cNvPicPr>
              <a:picLocks noChangeAspect="1"/>
            </p:cNvPicPr>
            <p:nvPr/>
          </p:nvPicPr>
          <p:blipFill>
            <a:blip r:embed="rId2"/>
            <a:stretch>
              <a:fillRect/>
            </a:stretch>
          </p:blipFill>
          <p:spPr>
            <a:xfrm>
              <a:off x="996326" y="2081730"/>
              <a:ext cx="4686954" cy="3734321"/>
            </a:xfrm>
            <a:prstGeom prst="rect">
              <a:avLst/>
            </a:prstGeom>
          </p:spPr>
        </p:pic>
        <p:sp>
          <p:nvSpPr>
            <p:cNvPr id="22" name="TextBox 21">
              <a:extLst>
                <a:ext uri="{FF2B5EF4-FFF2-40B4-BE49-F238E27FC236}">
                  <a16:creationId xmlns:a16="http://schemas.microsoft.com/office/drawing/2014/main" id="{333AD2E2-E449-85E0-17FB-4C7F40771C1D}"/>
                </a:ext>
              </a:extLst>
            </p:cNvPr>
            <p:cNvSpPr txBox="1"/>
            <p:nvPr/>
          </p:nvSpPr>
          <p:spPr>
            <a:xfrm>
              <a:off x="288259" y="5720845"/>
              <a:ext cx="6103088"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المحفزات </a:t>
              </a: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المعنوية</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14" name="TextBox 13">
            <a:extLst>
              <a:ext uri="{FF2B5EF4-FFF2-40B4-BE49-F238E27FC236}">
                <a16:creationId xmlns:a16="http://schemas.microsoft.com/office/drawing/2014/main" id="{621469E6-19FB-DC81-883F-2937A787CB56}"/>
              </a:ext>
            </a:extLst>
          </p:cNvPr>
          <p:cNvSpPr txBox="1"/>
          <p:nvPr/>
        </p:nvSpPr>
        <p:spPr>
          <a:xfrm>
            <a:off x="3339803" y="2574920"/>
            <a:ext cx="8081682" cy="600164"/>
          </a:xfrm>
          <a:prstGeom prst="rect">
            <a:avLst/>
          </a:prstGeom>
          <a:noFill/>
        </p:spPr>
        <p:txBody>
          <a:bodyPr wrap="square">
            <a:spAutoFit/>
          </a:bodyPr>
          <a:lstStyle/>
          <a:p>
            <a:pPr marL="342900" lvl="0" indent="-342900" algn="just" rtl="1">
              <a:lnSpc>
                <a:spcPct val="150000"/>
              </a:lnSpc>
              <a:spcAft>
                <a:spcPts val="800"/>
              </a:spcAft>
              <a:buSzPct val="15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تشمل التقدير والاعتراف بالإنجاز من المديرين والزملاء.  </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
        <p:nvSpPr>
          <p:cNvPr id="15" name="TextBox 14">
            <a:extLst>
              <a:ext uri="{FF2B5EF4-FFF2-40B4-BE49-F238E27FC236}">
                <a16:creationId xmlns:a16="http://schemas.microsoft.com/office/drawing/2014/main" id="{B6ABF800-895B-585A-6CEE-85310BF047B4}"/>
              </a:ext>
            </a:extLst>
          </p:cNvPr>
          <p:cNvSpPr txBox="1"/>
          <p:nvPr/>
        </p:nvSpPr>
        <p:spPr>
          <a:xfrm>
            <a:off x="5081326" y="3300075"/>
            <a:ext cx="6389097" cy="1154162"/>
          </a:xfrm>
          <a:prstGeom prst="rect">
            <a:avLst/>
          </a:prstGeom>
          <a:noFill/>
        </p:spPr>
        <p:txBody>
          <a:bodyPr wrap="square">
            <a:spAutoFit/>
          </a:bodyPr>
          <a:lstStyle/>
          <a:p>
            <a:pPr marL="342900" lvl="0" indent="-342900" algn="just" rtl="1">
              <a:lnSpc>
                <a:spcPct val="150000"/>
              </a:lnSpc>
              <a:spcAft>
                <a:spcPts val="800"/>
              </a:spcAft>
              <a:buSzPct val="15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تضم أيضاً فرص التطوير المهني، والتمكين الوظيفي، والحوافز الاجتماعية مثل الجو العام الإيجابي في مكان العمل.  </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
        <p:nvSpPr>
          <p:cNvPr id="16" name="TextBox 15">
            <a:extLst>
              <a:ext uri="{FF2B5EF4-FFF2-40B4-BE49-F238E27FC236}">
                <a16:creationId xmlns:a16="http://schemas.microsoft.com/office/drawing/2014/main" id="{C99E564B-D042-9975-1B76-07A3978A01E7}"/>
              </a:ext>
            </a:extLst>
          </p:cNvPr>
          <p:cNvSpPr txBox="1"/>
          <p:nvPr/>
        </p:nvSpPr>
        <p:spPr>
          <a:xfrm>
            <a:off x="5327554" y="4672667"/>
            <a:ext cx="6142869" cy="1708160"/>
          </a:xfrm>
          <a:prstGeom prst="rect">
            <a:avLst/>
          </a:prstGeom>
          <a:noFill/>
        </p:spPr>
        <p:txBody>
          <a:bodyPr wrap="square">
            <a:spAutoFit/>
          </a:bodyPr>
          <a:lstStyle/>
          <a:p>
            <a:pPr marL="342900" indent="-342900" algn="just" rtl="1">
              <a:lnSpc>
                <a:spcPct val="150000"/>
              </a:lnSpc>
              <a:spcAft>
                <a:spcPts val="800"/>
              </a:spcAft>
              <a:buSzPct val="15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تأثيرها يمتد إلى تعزيز معنويات الموظف، وبناء الثقة بالنفس، وتحقيق إحساس بالإنجاز والانتماء، مما يساهم في زيادة الالتزام والإبداع والرضا الوظيفي.</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Tree>
    <p:extLst>
      <p:ext uri="{BB962C8B-B14F-4D97-AF65-F5344CB8AC3E}">
        <p14:creationId xmlns:p14="http://schemas.microsoft.com/office/powerpoint/2010/main" val="5050911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1000"/>
                                        <p:tgtEl>
                                          <p:spTgt spid="23"/>
                                        </p:tgtEl>
                                      </p:cBhvr>
                                    </p:animEffect>
                                    <p:anim calcmode="lin" valueType="num">
                                      <p:cBhvr>
                                        <p:cTn id="8" dur="1000" fill="hold"/>
                                        <p:tgtEl>
                                          <p:spTgt spid="23"/>
                                        </p:tgtEl>
                                        <p:attrNameLst>
                                          <p:attrName>ppt_x</p:attrName>
                                        </p:attrNameLst>
                                      </p:cBhvr>
                                      <p:tavLst>
                                        <p:tav tm="0">
                                          <p:val>
                                            <p:strVal val="#ppt_x"/>
                                          </p:val>
                                        </p:tav>
                                        <p:tav tm="100000">
                                          <p:val>
                                            <p:strVal val="#ppt_x"/>
                                          </p:val>
                                        </p:tav>
                                      </p:tavLst>
                                    </p:anim>
                                    <p:anim calcmode="lin" valueType="num">
                                      <p:cBhvr>
                                        <p:cTn id="9" dur="1000" fill="hold"/>
                                        <p:tgtEl>
                                          <p:spTgt spid="2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1000"/>
                                        <p:tgtEl>
                                          <p:spTgt spid="14"/>
                                        </p:tgtEl>
                                      </p:cBhvr>
                                    </p:animEffect>
                                    <p:anim calcmode="lin" valueType="num">
                                      <p:cBhvr>
                                        <p:cTn id="13" dur="1000" fill="hold"/>
                                        <p:tgtEl>
                                          <p:spTgt spid="14"/>
                                        </p:tgtEl>
                                        <p:attrNameLst>
                                          <p:attrName>ppt_x</p:attrName>
                                        </p:attrNameLst>
                                      </p:cBhvr>
                                      <p:tavLst>
                                        <p:tav tm="0">
                                          <p:val>
                                            <p:strVal val="#ppt_x"/>
                                          </p:val>
                                        </p:tav>
                                        <p:tav tm="100000">
                                          <p:val>
                                            <p:strVal val="#ppt_x"/>
                                          </p:val>
                                        </p:tav>
                                      </p:tavLst>
                                    </p:anim>
                                    <p:anim calcmode="lin" valueType="num">
                                      <p:cBhvr>
                                        <p:cTn id="14"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1000"/>
                                        <p:tgtEl>
                                          <p:spTgt spid="15"/>
                                        </p:tgtEl>
                                      </p:cBhvr>
                                    </p:animEffect>
                                    <p:anim calcmode="lin" valueType="num">
                                      <p:cBhvr>
                                        <p:cTn id="20" dur="1000" fill="hold"/>
                                        <p:tgtEl>
                                          <p:spTgt spid="15"/>
                                        </p:tgtEl>
                                        <p:attrNameLst>
                                          <p:attrName>ppt_x</p:attrName>
                                        </p:attrNameLst>
                                      </p:cBhvr>
                                      <p:tavLst>
                                        <p:tav tm="0">
                                          <p:val>
                                            <p:strVal val="#ppt_x"/>
                                          </p:val>
                                        </p:tav>
                                        <p:tav tm="100000">
                                          <p:val>
                                            <p:strVal val="#ppt_x"/>
                                          </p:val>
                                        </p:tav>
                                      </p:tavLst>
                                    </p:anim>
                                    <p:anim calcmode="lin" valueType="num">
                                      <p:cBhvr>
                                        <p:cTn id="21"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16"/>
                                        </p:tgtEl>
                                        <p:attrNameLst>
                                          <p:attrName>style.visibility</p:attrName>
                                        </p:attrNameLst>
                                      </p:cBhvr>
                                      <p:to>
                                        <p:strVal val="visible"/>
                                      </p:to>
                                    </p:set>
                                    <p:animEffect transition="in" filter="fade">
                                      <p:cBhvr>
                                        <p:cTn id="26" dur="1000"/>
                                        <p:tgtEl>
                                          <p:spTgt spid="16"/>
                                        </p:tgtEl>
                                      </p:cBhvr>
                                    </p:animEffect>
                                    <p:anim calcmode="lin" valueType="num">
                                      <p:cBhvr>
                                        <p:cTn id="27" dur="1000" fill="hold"/>
                                        <p:tgtEl>
                                          <p:spTgt spid="16"/>
                                        </p:tgtEl>
                                        <p:attrNameLst>
                                          <p:attrName>ppt_x</p:attrName>
                                        </p:attrNameLst>
                                      </p:cBhvr>
                                      <p:tavLst>
                                        <p:tav tm="0">
                                          <p:val>
                                            <p:strVal val="#ppt_x"/>
                                          </p:val>
                                        </p:tav>
                                        <p:tav tm="100000">
                                          <p:val>
                                            <p:strVal val="#ppt_x"/>
                                          </p:val>
                                        </p:tav>
                                      </p:tavLst>
                                    </p:anim>
                                    <p:anim calcmode="lin" valueType="num">
                                      <p:cBhvr>
                                        <p:cTn id="28"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تأثير المحفزات</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16" name="TextBox 15">
            <a:extLst>
              <a:ext uri="{FF2B5EF4-FFF2-40B4-BE49-F238E27FC236}">
                <a16:creationId xmlns:a16="http://schemas.microsoft.com/office/drawing/2014/main" id="{8BDC0476-53FE-FDB8-3A5B-7C2A7EB68DCE}"/>
              </a:ext>
            </a:extLst>
          </p:cNvPr>
          <p:cNvSpPr txBox="1"/>
          <p:nvPr/>
        </p:nvSpPr>
        <p:spPr>
          <a:xfrm>
            <a:off x="3507253" y="2681246"/>
            <a:ext cx="8081682" cy="1154162"/>
          </a:xfrm>
          <a:prstGeom prst="rect">
            <a:avLst/>
          </a:prstGeom>
          <a:noFill/>
        </p:spPr>
        <p:txBody>
          <a:bodyPr wrap="square">
            <a:spAutoFit/>
          </a:bodyPr>
          <a:lstStyle/>
          <a:p>
            <a:pPr marL="342900" indent="-342900" algn="just" rtl="1">
              <a:lnSpc>
                <a:spcPct val="150000"/>
              </a:lnSpc>
              <a:spcAft>
                <a:spcPts val="800"/>
              </a:spcAft>
              <a:buSzPct val="15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عند تحقيق توازن بين المحفزات المادية والمعنوية، يمكن أن يؤدي ذلك إلى تحسين الأداء العام، وزيادة الانتماء والرضا، وتعزيز الابتكار ضمن بيئة العمل.  </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
        <p:nvSpPr>
          <p:cNvPr id="14" name="TextBox 13">
            <a:extLst>
              <a:ext uri="{FF2B5EF4-FFF2-40B4-BE49-F238E27FC236}">
                <a16:creationId xmlns:a16="http://schemas.microsoft.com/office/drawing/2014/main" id="{6978AFC5-E7D8-C70B-C73D-B8CF6A3A411F}"/>
              </a:ext>
            </a:extLst>
          </p:cNvPr>
          <p:cNvSpPr txBox="1"/>
          <p:nvPr/>
        </p:nvSpPr>
        <p:spPr>
          <a:xfrm>
            <a:off x="3507253" y="4056987"/>
            <a:ext cx="8081682" cy="1154162"/>
          </a:xfrm>
          <a:prstGeom prst="rect">
            <a:avLst/>
          </a:prstGeom>
          <a:noFill/>
        </p:spPr>
        <p:txBody>
          <a:bodyPr wrap="square">
            <a:spAutoFit/>
          </a:bodyPr>
          <a:lstStyle/>
          <a:p>
            <a:pPr marL="342900" indent="-342900" algn="just" rtl="1">
              <a:lnSpc>
                <a:spcPct val="150000"/>
              </a:lnSpc>
              <a:spcAft>
                <a:spcPts val="800"/>
              </a:spcAft>
              <a:buSzPct val="15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المحفزات المادية تلبي المتطلبات الأساسية وتحفز الاستمرارية في الأداء، بينما المحفزات المعنوية تساهم في بناء بيئة عمل محفزة وإيجابية على المدى الطويل.  </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pic>
        <p:nvPicPr>
          <p:cNvPr id="18" name="Picture 17">
            <a:extLst>
              <a:ext uri="{FF2B5EF4-FFF2-40B4-BE49-F238E27FC236}">
                <a16:creationId xmlns:a16="http://schemas.microsoft.com/office/drawing/2014/main" id="{FF1C69C1-9972-3DE5-F768-6CA4E24B3F3E}"/>
              </a:ext>
            </a:extLst>
          </p:cNvPr>
          <p:cNvPicPr>
            <a:picLocks noChangeAspect="1"/>
          </p:cNvPicPr>
          <p:nvPr/>
        </p:nvPicPr>
        <p:blipFill>
          <a:blip r:embed="rId4"/>
          <a:stretch>
            <a:fillRect/>
          </a:stretch>
        </p:blipFill>
        <p:spPr>
          <a:xfrm>
            <a:off x="639359" y="2681246"/>
            <a:ext cx="2787527" cy="2814909"/>
          </a:xfrm>
          <a:prstGeom prst="rect">
            <a:avLst/>
          </a:prstGeom>
        </p:spPr>
      </p:pic>
    </p:spTree>
    <p:extLst>
      <p:ext uri="{BB962C8B-B14F-4D97-AF65-F5344CB8AC3E}">
        <p14:creationId xmlns:p14="http://schemas.microsoft.com/office/powerpoint/2010/main" val="1848433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1000"/>
                                        <p:tgtEl>
                                          <p:spTgt spid="18"/>
                                        </p:tgtEl>
                                      </p:cBhvr>
                                    </p:animEffect>
                                    <p:anim calcmode="lin" valueType="num">
                                      <p:cBhvr>
                                        <p:cTn id="13" dur="1000" fill="hold"/>
                                        <p:tgtEl>
                                          <p:spTgt spid="18"/>
                                        </p:tgtEl>
                                        <p:attrNameLst>
                                          <p:attrName>ppt_x</p:attrName>
                                        </p:attrNameLst>
                                      </p:cBhvr>
                                      <p:tavLst>
                                        <p:tav tm="0">
                                          <p:val>
                                            <p:strVal val="#ppt_x"/>
                                          </p:val>
                                        </p:tav>
                                        <p:tav tm="100000">
                                          <p:val>
                                            <p:strVal val="#ppt_x"/>
                                          </p:val>
                                        </p:tav>
                                      </p:tavLst>
                                    </p:anim>
                                    <p:anim calcmode="lin" valueType="num">
                                      <p:cBhvr>
                                        <p:cTn id="14"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1000"/>
                                        <p:tgtEl>
                                          <p:spTgt spid="14"/>
                                        </p:tgtEl>
                                      </p:cBhvr>
                                    </p:animEffect>
                                    <p:anim calcmode="lin" valueType="num">
                                      <p:cBhvr>
                                        <p:cTn id="20" dur="1000" fill="hold"/>
                                        <p:tgtEl>
                                          <p:spTgt spid="14"/>
                                        </p:tgtEl>
                                        <p:attrNameLst>
                                          <p:attrName>ppt_x</p:attrName>
                                        </p:attrNameLst>
                                      </p:cBhvr>
                                      <p:tavLst>
                                        <p:tav tm="0">
                                          <p:val>
                                            <p:strVal val="#ppt_x"/>
                                          </p:val>
                                        </p:tav>
                                        <p:tav tm="100000">
                                          <p:val>
                                            <p:strVal val="#ppt_x"/>
                                          </p:val>
                                        </p:tav>
                                      </p:tavLst>
                                    </p:anim>
                                    <p:anim calcmode="lin" valueType="num">
                                      <p:cBhvr>
                                        <p:cTn id="21"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4"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تأثير المحفزات</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16" name="TextBox 15">
            <a:extLst>
              <a:ext uri="{FF2B5EF4-FFF2-40B4-BE49-F238E27FC236}">
                <a16:creationId xmlns:a16="http://schemas.microsoft.com/office/drawing/2014/main" id="{8BDC0476-53FE-FDB8-3A5B-7C2A7EB68DCE}"/>
              </a:ext>
            </a:extLst>
          </p:cNvPr>
          <p:cNvSpPr txBox="1"/>
          <p:nvPr/>
        </p:nvSpPr>
        <p:spPr>
          <a:xfrm>
            <a:off x="3339803" y="2681246"/>
            <a:ext cx="8249132" cy="1154162"/>
          </a:xfrm>
          <a:prstGeom prst="rect">
            <a:avLst/>
          </a:prstGeom>
          <a:noFill/>
        </p:spPr>
        <p:txBody>
          <a:bodyPr wrap="square">
            <a:spAutoFit/>
          </a:bodyPr>
          <a:lstStyle/>
          <a:p>
            <a:pPr marL="342900" lvl="0" indent="-342900" algn="just" rtl="1">
              <a:lnSpc>
                <a:spcPct val="150000"/>
              </a:lnSpc>
              <a:spcAft>
                <a:spcPts val="800"/>
              </a:spcAft>
              <a:buSzPct val="150000"/>
              <a:buBlip>
                <a:blip r:embed="rId2"/>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يجب تصميم نظام المحفزات بناءً على احتياجات الموظف وطبيعة عمله، إذ تختلف الاستجابة بين أفراد الفريق، وبناءً عليه يجب تخصيص استراتيجيات تحفيزية تتناسب مع تلك الاحتياجات الفريدة.</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
        <p:nvSpPr>
          <p:cNvPr id="14" name="TextBox 13">
            <a:extLst>
              <a:ext uri="{FF2B5EF4-FFF2-40B4-BE49-F238E27FC236}">
                <a16:creationId xmlns:a16="http://schemas.microsoft.com/office/drawing/2014/main" id="{6978AFC5-E7D8-C70B-C73D-B8CF6A3A411F}"/>
              </a:ext>
            </a:extLst>
          </p:cNvPr>
          <p:cNvSpPr txBox="1"/>
          <p:nvPr/>
        </p:nvSpPr>
        <p:spPr>
          <a:xfrm>
            <a:off x="3507253" y="4018714"/>
            <a:ext cx="8081682" cy="1708160"/>
          </a:xfrm>
          <a:prstGeom prst="rect">
            <a:avLst/>
          </a:prstGeom>
          <a:noFill/>
        </p:spPr>
        <p:txBody>
          <a:bodyPr wrap="square">
            <a:spAutoFit/>
          </a:bodyPr>
          <a:lstStyle/>
          <a:p>
            <a:pPr marL="342900" lvl="0" indent="-342900" algn="just" rtl="1">
              <a:lnSpc>
                <a:spcPct val="150000"/>
              </a:lnSpc>
              <a:spcAft>
                <a:spcPts val="800"/>
              </a:spcAft>
              <a:buSzPct val="150000"/>
              <a:buBlip>
                <a:blip r:embed="rId2"/>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بشكل عام، تُعتبر كل من المحفزات المادية والمعنوية أدوات حيوية تؤثر بشكل كبير على سلوك الفرد وإنتاجيته، وتعمل سوية لتعزيز الأداء والرضا الوظيفي إذا ما تم دمجهما ضمن استراتيجية تحفيزية متكاملة.</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pic>
        <p:nvPicPr>
          <p:cNvPr id="15" name="Picture 14">
            <a:extLst>
              <a:ext uri="{FF2B5EF4-FFF2-40B4-BE49-F238E27FC236}">
                <a16:creationId xmlns:a16="http://schemas.microsoft.com/office/drawing/2014/main" id="{066B203A-535E-BBAE-8766-4781649E8EF3}"/>
              </a:ext>
            </a:extLst>
          </p:cNvPr>
          <p:cNvPicPr>
            <a:picLocks noChangeAspect="1"/>
          </p:cNvPicPr>
          <p:nvPr/>
        </p:nvPicPr>
        <p:blipFill>
          <a:blip r:embed="rId3"/>
          <a:stretch>
            <a:fillRect/>
          </a:stretch>
        </p:blipFill>
        <p:spPr>
          <a:xfrm>
            <a:off x="639359" y="2681246"/>
            <a:ext cx="2787527" cy="2814909"/>
          </a:xfrm>
          <a:prstGeom prst="rect">
            <a:avLst/>
          </a:prstGeom>
        </p:spPr>
      </p:pic>
    </p:spTree>
    <p:extLst>
      <p:ext uri="{BB962C8B-B14F-4D97-AF65-F5344CB8AC3E}">
        <p14:creationId xmlns:p14="http://schemas.microsoft.com/office/powerpoint/2010/main" val="2795369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1000"/>
                                        <p:tgtEl>
                                          <p:spTgt spid="15"/>
                                        </p:tgtEl>
                                      </p:cBhvr>
                                    </p:animEffect>
                                    <p:anim calcmode="lin" valueType="num">
                                      <p:cBhvr>
                                        <p:cTn id="13" dur="1000" fill="hold"/>
                                        <p:tgtEl>
                                          <p:spTgt spid="15"/>
                                        </p:tgtEl>
                                        <p:attrNameLst>
                                          <p:attrName>ppt_x</p:attrName>
                                        </p:attrNameLst>
                                      </p:cBhvr>
                                      <p:tavLst>
                                        <p:tav tm="0">
                                          <p:val>
                                            <p:strVal val="#ppt_x"/>
                                          </p:val>
                                        </p:tav>
                                        <p:tav tm="100000">
                                          <p:val>
                                            <p:strVal val="#ppt_x"/>
                                          </p:val>
                                        </p:tav>
                                      </p:tavLst>
                                    </p:anim>
                                    <p:anim calcmode="lin" valueType="num">
                                      <p:cBhvr>
                                        <p:cTn id="14"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1000"/>
                                        <p:tgtEl>
                                          <p:spTgt spid="14"/>
                                        </p:tgtEl>
                                      </p:cBhvr>
                                    </p:animEffect>
                                    <p:anim calcmode="lin" valueType="num">
                                      <p:cBhvr>
                                        <p:cTn id="20" dur="1000" fill="hold"/>
                                        <p:tgtEl>
                                          <p:spTgt spid="14"/>
                                        </p:tgtEl>
                                        <p:attrNameLst>
                                          <p:attrName>ppt_x</p:attrName>
                                        </p:attrNameLst>
                                      </p:cBhvr>
                                      <p:tavLst>
                                        <p:tav tm="0">
                                          <p:val>
                                            <p:strVal val="#ppt_x"/>
                                          </p:val>
                                        </p:tav>
                                        <p:tav tm="100000">
                                          <p:val>
                                            <p:strVal val="#ppt_x"/>
                                          </p:val>
                                        </p:tav>
                                      </p:tavLst>
                                    </p:anim>
                                    <p:anim calcmode="lin" valueType="num">
                                      <p:cBhvr>
                                        <p:cTn id="21"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4"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9" name="Group 78">
            <a:extLst>
              <a:ext uri="{FF2B5EF4-FFF2-40B4-BE49-F238E27FC236}">
                <a16:creationId xmlns:a16="http://schemas.microsoft.com/office/drawing/2014/main" id="{67E08FBD-E170-0CCE-37CD-4FFA6C247F2A}"/>
              </a:ext>
            </a:extLst>
          </p:cNvPr>
          <p:cNvGrpSpPr/>
          <p:nvPr/>
        </p:nvGrpSpPr>
        <p:grpSpPr>
          <a:xfrm>
            <a:off x="0" y="4804334"/>
            <a:ext cx="8624035" cy="1984907"/>
            <a:chOff x="0" y="4804334"/>
            <a:chExt cx="8624035" cy="1984907"/>
          </a:xfrm>
        </p:grpSpPr>
        <p:grpSp>
          <p:nvGrpSpPr>
            <p:cNvPr id="58" name="Group 57">
              <a:extLst>
                <a:ext uri="{FF2B5EF4-FFF2-40B4-BE49-F238E27FC236}">
                  <a16:creationId xmlns:a16="http://schemas.microsoft.com/office/drawing/2014/main" id="{93424B1C-4F78-6E6C-F584-EDE21E9998DE}"/>
                </a:ext>
              </a:extLst>
            </p:cNvPr>
            <p:cNvGrpSpPr/>
            <p:nvPr/>
          </p:nvGrpSpPr>
          <p:grpSpPr>
            <a:xfrm>
              <a:off x="3567964" y="4804334"/>
              <a:ext cx="5056071" cy="1984907"/>
              <a:chOff x="3567964" y="4485513"/>
              <a:chExt cx="5056071" cy="1984907"/>
            </a:xfrm>
          </p:grpSpPr>
          <p:sp>
            <p:nvSpPr>
              <p:cNvPr id="32" name="Freeform: Shape 31">
                <a:extLst>
                  <a:ext uri="{FF2B5EF4-FFF2-40B4-BE49-F238E27FC236}">
                    <a16:creationId xmlns:a16="http://schemas.microsoft.com/office/drawing/2014/main" id="{D5A7374E-8279-73DA-376C-6FFD98427A80}"/>
                  </a:ext>
                </a:extLst>
              </p:cNvPr>
              <p:cNvSpPr/>
              <p:nvPr/>
            </p:nvSpPr>
            <p:spPr>
              <a:xfrm rot="10800000">
                <a:off x="3955459" y="4485513"/>
                <a:ext cx="4281081" cy="1786840"/>
              </a:xfrm>
              <a:custGeom>
                <a:avLst/>
                <a:gdLst>
                  <a:gd name="connsiteX0" fmla="*/ 3370714 w 6741428"/>
                  <a:gd name="connsiteY0" fmla="*/ 2214532 h 2214532"/>
                  <a:gd name="connsiteX1" fmla="*/ 536431 w 6741428"/>
                  <a:gd name="connsiteY1" fmla="*/ 1507638 h 2214532"/>
                  <a:gd name="connsiteX2" fmla="*/ 775396 w 6741428"/>
                  <a:gd name="connsiteY2" fmla="*/ 1449988 h 2214532"/>
                  <a:gd name="connsiteX3" fmla="*/ 767642 w 6741428"/>
                  <a:gd name="connsiteY3" fmla="*/ 1445508 h 2214532"/>
                  <a:gd name="connsiteX4" fmla="*/ 516660 w 6741428"/>
                  <a:gd name="connsiteY4" fmla="*/ 1506057 h 2214532"/>
                  <a:gd name="connsiteX5" fmla="*/ 0 w 6741428"/>
                  <a:gd name="connsiteY5" fmla="*/ 840685 h 2214532"/>
                  <a:gd name="connsiteX6" fmla="*/ 3370714 w 6741428"/>
                  <a:gd name="connsiteY6" fmla="*/ 0 h 2214532"/>
                  <a:gd name="connsiteX7" fmla="*/ 6741428 w 6741428"/>
                  <a:gd name="connsiteY7" fmla="*/ 840685 h 2214532"/>
                  <a:gd name="connsiteX8" fmla="*/ 6224768 w 6741428"/>
                  <a:gd name="connsiteY8" fmla="*/ 1506057 h 2214532"/>
                  <a:gd name="connsiteX9" fmla="*/ 5975996 w 6741428"/>
                  <a:gd name="connsiteY9" fmla="*/ 1446041 h 2214532"/>
                  <a:gd name="connsiteX10" fmla="*/ 5967981 w 6741428"/>
                  <a:gd name="connsiteY10" fmla="*/ 1450458 h 2214532"/>
                  <a:gd name="connsiteX11" fmla="*/ 6204997 w 6741428"/>
                  <a:gd name="connsiteY11" fmla="*/ 1507638 h 2214532"/>
                  <a:gd name="connsiteX0" fmla="*/ 3370714 w 6741428"/>
                  <a:gd name="connsiteY0" fmla="*/ 2214532 h 2214532"/>
                  <a:gd name="connsiteX1" fmla="*/ 536431 w 6741428"/>
                  <a:gd name="connsiteY1" fmla="*/ 1507638 h 2214532"/>
                  <a:gd name="connsiteX2" fmla="*/ 775396 w 6741428"/>
                  <a:gd name="connsiteY2" fmla="*/ 1449988 h 2214532"/>
                  <a:gd name="connsiteX3" fmla="*/ 767642 w 6741428"/>
                  <a:gd name="connsiteY3" fmla="*/ 1445508 h 2214532"/>
                  <a:gd name="connsiteX4" fmla="*/ 516660 w 6741428"/>
                  <a:gd name="connsiteY4" fmla="*/ 1506057 h 2214532"/>
                  <a:gd name="connsiteX5" fmla="*/ 0 w 6741428"/>
                  <a:gd name="connsiteY5" fmla="*/ 840685 h 2214532"/>
                  <a:gd name="connsiteX6" fmla="*/ 3370714 w 6741428"/>
                  <a:gd name="connsiteY6" fmla="*/ 0 h 2214532"/>
                  <a:gd name="connsiteX7" fmla="*/ 6741428 w 6741428"/>
                  <a:gd name="connsiteY7" fmla="*/ 840685 h 2214532"/>
                  <a:gd name="connsiteX8" fmla="*/ 6224768 w 6741428"/>
                  <a:gd name="connsiteY8" fmla="*/ 1506057 h 2214532"/>
                  <a:gd name="connsiteX9" fmla="*/ 5975996 w 6741428"/>
                  <a:gd name="connsiteY9" fmla="*/ 1446041 h 2214532"/>
                  <a:gd name="connsiteX10" fmla="*/ 6204997 w 6741428"/>
                  <a:gd name="connsiteY10" fmla="*/ 1507638 h 2214532"/>
                  <a:gd name="connsiteX11" fmla="*/ 3370714 w 6741428"/>
                  <a:gd name="connsiteY11" fmla="*/ 2214532 h 2214532"/>
                  <a:gd name="connsiteX0" fmla="*/ 3370714 w 6741428"/>
                  <a:gd name="connsiteY0" fmla="*/ 2214532 h 2214532"/>
                  <a:gd name="connsiteX1" fmla="*/ 536431 w 6741428"/>
                  <a:gd name="connsiteY1" fmla="*/ 1507638 h 2214532"/>
                  <a:gd name="connsiteX2" fmla="*/ 775396 w 6741428"/>
                  <a:gd name="connsiteY2" fmla="*/ 1449988 h 2214532"/>
                  <a:gd name="connsiteX3" fmla="*/ 767642 w 6741428"/>
                  <a:gd name="connsiteY3" fmla="*/ 1445508 h 2214532"/>
                  <a:gd name="connsiteX4" fmla="*/ 516660 w 6741428"/>
                  <a:gd name="connsiteY4" fmla="*/ 1506057 h 2214532"/>
                  <a:gd name="connsiteX5" fmla="*/ 0 w 6741428"/>
                  <a:gd name="connsiteY5" fmla="*/ 840685 h 2214532"/>
                  <a:gd name="connsiteX6" fmla="*/ 3370714 w 6741428"/>
                  <a:gd name="connsiteY6" fmla="*/ 0 h 2214532"/>
                  <a:gd name="connsiteX7" fmla="*/ 6741428 w 6741428"/>
                  <a:gd name="connsiteY7" fmla="*/ 840685 h 2214532"/>
                  <a:gd name="connsiteX8" fmla="*/ 6224768 w 6741428"/>
                  <a:gd name="connsiteY8" fmla="*/ 1506057 h 2214532"/>
                  <a:gd name="connsiteX9" fmla="*/ 6204997 w 6741428"/>
                  <a:gd name="connsiteY9" fmla="*/ 1507638 h 2214532"/>
                  <a:gd name="connsiteX10" fmla="*/ 3370714 w 6741428"/>
                  <a:gd name="connsiteY10" fmla="*/ 2214532 h 2214532"/>
                  <a:gd name="connsiteX0" fmla="*/ 3370714 w 6741428"/>
                  <a:gd name="connsiteY0" fmla="*/ 2214532 h 2214532"/>
                  <a:gd name="connsiteX1" fmla="*/ 536431 w 6741428"/>
                  <a:gd name="connsiteY1" fmla="*/ 1507638 h 2214532"/>
                  <a:gd name="connsiteX2" fmla="*/ 775396 w 6741428"/>
                  <a:gd name="connsiteY2" fmla="*/ 1449988 h 2214532"/>
                  <a:gd name="connsiteX3" fmla="*/ 516660 w 6741428"/>
                  <a:gd name="connsiteY3" fmla="*/ 1506057 h 2214532"/>
                  <a:gd name="connsiteX4" fmla="*/ 0 w 6741428"/>
                  <a:gd name="connsiteY4" fmla="*/ 840685 h 2214532"/>
                  <a:gd name="connsiteX5" fmla="*/ 3370714 w 6741428"/>
                  <a:gd name="connsiteY5" fmla="*/ 0 h 2214532"/>
                  <a:gd name="connsiteX6" fmla="*/ 6741428 w 6741428"/>
                  <a:gd name="connsiteY6" fmla="*/ 840685 h 2214532"/>
                  <a:gd name="connsiteX7" fmla="*/ 6224768 w 6741428"/>
                  <a:gd name="connsiteY7" fmla="*/ 1506057 h 2214532"/>
                  <a:gd name="connsiteX8" fmla="*/ 6204997 w 6741428"/>
                  <a:gd name="connsiteY8" fmla="*/ 1507638 h 2214532"/>
                  <a:gd name="connsiteX9" fmla="*/ 3370714 w 6741428"/>
                  <a:gd name="connsiteY9" fmla="*/ 2214532 h 2214532"/>
                  <a:gd name="connsiteX0" fmla="*/ 3370714 w 6741428"/>
                  <a:gd name="connsiteY0" fmla="*/ 2214532 h 2214532"/>
                  <a:gd name="connsiteX1" fmla="*/ 536431 w 6741428"/>
                  <a:gd name="connsiteY1" fmla="*/ 1507638 h 2214532"/>
                  <a:gd name="connsiteX2" fmla="*/ 516660 w 6741428"/>
                  <a:gd name="connsiteY2" fmla="*/ 1506057 h 2214532"/>
                  <a:gd name="connsiteX3" fmla="*/ 0 w 6741428"/>
                  <a:gd name="connsiteY3" fmla="*/ 840685 h 2214532"/>
                  <a:gd name="connsiteX4" fmla="*/ 3370714 w 6741428"/>
                  <a:gd name="connsiteY4" fmla="*/ 0 h 2214532"/>
                  <a:gd name="connsiteX5" fmla="*/ 6741428 w 6741428"/>
                  <a:gd name="connsiteY5" fmla="*/ 840685 h 2214532"/>
                  <a:gd name="connsiteX6" fmla="*/ 6224768 w 6741428"/>
                  <a:gd name="connsiteY6" fmla="*/ 1506057 h 2214532"/>
                  <a:gd name="connsiteX7" fmla="*/ 6204997 w 6741428"/>
                  <a:gd name="connsiteY7" fmla="*/ 1507638 h 2214532"/>
                  <a:gd name="connsiteX8" fmla="*/ 3370714 w 6741428"/>
                  <a:gd name="connsiteY8" fmla="*/ 2214532 h 2214532"/>
                  <a:gd name="connsiteX0" fmla="*/ 3370714 w 6741428"/>
                  <a:gd name="connsiteY0" fmla="*/ 2214532 h 2214532"/>
                  <a:gd name="connsiteX1" fmla="*/ 536431 w 6741428"/>
                  <a:gd name="connsiteY1" fmla="*/ 1507638 h 2214532"/>
                  <a:gd name="connsiteX2" fmla="*/ 516660 w 6741428"/>
                  <a:gd name="connsiteY2" fmla="*/ 1506057 h 2214532"/>
                  <a:gd name="connsiteX3" fmla="*/ 0 w 6741428"/>
                  <a:gd name="connsiteY3" fmla="*/ 840685 h 2214532"/>
                  <a:gd name="connsiteX4" fmla="*/ 3370714 w 6741428"/>
                  <a:gd name="connsiteY4" fmla="*/ 0 h 2214532"/>
                  <a:gd name="connsiteX5" fmla="*/ 6741428 w 6741428"/>
                  <a:gd name="connsiteY5" fmla="*/ 840685 h 2214532"/>
                  <a:gd name="connsiteX6" fmla="*/ 6224768 w 6741428"/>
                  <a:gd name="connsiteY6" fmla="*/ 1506057 h 2214532"/>
                  <a:gd name="connsiteX7" fmla="*/ 3370714 w 6741428"/>
                  <a:gd name="connsiteY7" fmla="*/ 2214532 h 2214532"/>
                  <a:gd name="connsiteX0" fmla="*/ 3370714 w 6741428"/>
                  <a:gd name="connsiteY0" fmla="*/ 2214532 h 2214532"/>
                  <a:gd name="connsiteX1" fmla="*/ 516660 w 6741428"/>
                  <a:gd name="connsiteY1" fmla="*/ 1506057 h 2214532"/>
                  <a:gd name="connsiteX2" fmla="*/ 0 w 6741428"/>
                  <a:gd name="connsiteY2" fmla="*/ 840685 h 2214532"/>
                  <a:gd name="connsiteX3" fmla="*/ 3370714 w 6741428"/>
                  <a:gd name="connsiteY3" fmla="*/ 0 h 2214532"/>
                  <a:gd name="connsiteX4" fmla="*/ 6741428 w 6741428"/>
                  <a:gd name="connsiteY4" fmla="*/ 840685 h 2214532"/>
                  <a:gd name="connsiteX5" fmla="*/ 6224768 w 6741428"/>
                  <a:gd name="connsiteY5" fmla="*/ 1506057 h 2214532"/>
                  <a:gd name="connsiteX6" fmla="*/ 3370714 w 6741428"/>
                  <a:gd name="connsiteY6" fmla="*/ 2214532 h 2214532"/>
                  <a:gd name="connsiteX0" fmla="*/ 3370714 w 6224768"/>
                  <a:gd name="connsiteY0" fmla="*/ 2214532 h 2214532"/>
                  <a:gd name="connsiteX1" fmla="*/ 516660 w 6224768"/>
                  <a:gd name="connsiteY1" fmla="*/ 1506057 h 2214532"/>
                  <a:gd name="connsiteX2" fmla="*/ 0 w 6224768"/>
                  <a:gd name="connsiteY2" fmla="*/ 840685 h 2214532"/>
                  <a:gd name="connsiteX3" fmla="*/ 3370714 w 6224768"/>
                  <a:gd name="connsiteY3" fmla="*/ 0 h 2214532"/>
                  <a:gd name="connsiteX4" fmla="*/ 6224768 w 6224768"/>
                  <a:gd name="connsiteY4" fmla="*/ 1506057 h 2214532"/>
                  <a:gd name="connsiteX5" fmla="*/ 3370714 w 6224768"/>
                  <a:gd name="connsiteY5" fmla="*/ 2214532 h 2214532"/>
                  <a:gd name="connsiteX0" fmla="*/ 3370714 w 6224768"/>
                  <a:gd name="connsiteY0" fmla="*/ 1993552 h 1993552"/>
                  <a:gd name="connsiteX1" fmla="*/ 516660 w 6224768"/>
                  <a:gd name="connsiteY1" fmla="*/ 1285077 h 1993552"/>
                  <a:gd name="connsiteX2" fmla="*/ 0 w 6224768"/>
                  <a:gd name="connsiteY2" fmla="*/ 619705 h 1993552"/>
                  <a:gd name="connsiteX3" fmla="*/ 3385954 w 6224768"/>
                  <a:gd name="connsiteY3" fmla="*/ 0 h 1993552"/>
                  <a:gd name="connsiteX4" fmla="*/ 6224768 w 6224768"/>
                  <a:gd name="connsiteY4" fmla="*/ 1285077 h 1993552"/>
                  <a:gd name="connsiteX5" fmla="*/ 3370714 w 6224768"/>
                  <a:gd name="connsiteY5" fmla="*/ 1993552 h 1993552"/>
                  <a:gd name="connsiteX0" fmla="*/ 2854054 w 5708108"/>
                  <a:gd name="connsiteY0" fmla="*/ 1993552 h 1993552"/>
                  <a:gd name="connsiteX1" fmla="*/ 0 w 5708108"/>
                  <a:gd name="connsiteY1" fmla="*/ 1285077 h 1993552"/>
                  <a:gd name="connsiteX2" fmla="*/ 2869294 w 5708108"/>
                  <a:gd name="connsiteY2" fmla="*/ 0 h 1993552"/>
                  <a:gd name="connsiteX3" fmla="*/ 5708108 w 5708108"/>
                  <a:gd name="connsiteY3" fmla="*/ 1285077 h 1993552"/>
                  <a:gd name="connsiteX4" fmla="*/ 2854054 w 5708108"/>
                  <a:gd name="connsiteY4" fmla="*/ 1993552 h 19935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08108" h="1993552">
                    <a:moveTo>
                      <a:pt x="2854054" y="1993552"/>
                    </a:moveTo>
                    <a:lnTo>
                      <a:pt x="0" y="1285077"/>
                    </a:lnTo>
                    <a:lnTo>
                      <a:pt x="2869294" y="0"/>
                    </a:lnTo>
                    <a:lnTo>
                      <a:pt x="5708108" y="1285077"/>
                    </a:lnTo>
                    <a:lnTo>
                      <a:pt x="2854054" y="1993552"/>
                    </a:lnTo>
                    <a:close/>
                  </a:path>
                </a:pathLst>
              </a:custGeom>
              <a:solidFill>
                <a:srgbClr val="105C6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36" name="Freeform: Shape 35">
                <a:extLst>
                  <a:ext uri="{FF2B5EF4-FFF2-40B4-BE49-F238E27FC236}">
                    <a16:creationId xmlns:a16="http://schemas.microsoft.com/office/drawing/2014/main" id="{74607AF7-329E-8874-574E-53B996180658}"/>
                  </a:ext>
                </a:extLst>
              </p:cNvPr>
              <p:cNvSpPr/>
              <p:nvPr/>
            </p:nvSpPr>
            <p:spPr>
              <a:xfrm>
                <a:off x="3567964" y="5120526"/>
                <a:ext cx="5056071" cy="1349894"/>
              </a:xfrm>
              <a:custGeom>
                <a:avLst/>
                <a:gdLst>
                  <a:gd name="connsiteX0" fmla="*/ 516660 w 6741428"/>
                  <a:gd name="connsiteY0" fmla="*/ 0 h 1506057"/>
                  <a:gd name="connsiteX1" fmla="*/ 610039 w 6741428"/>
                  <a:gd name="connsiteY1" fmla="*/ 0 h 1506057"/>
                  <a:gd name="connsiteX2" fmla="*/ 3370714 w 6741428"/>
                  <a:gd name="connsiteY2" fmla="*/ 688536 h 1506057"/>
                  <a:gd name="connsiteX3" fmla="*/ 6131389 w 6741428"/>
                  <a:gd name="connsiteY3" fmla="*/ 0 h 1506057"/>
                  <a:gd name="connsiteX4" fmla="*/ 6224768 w 6741428"/>
                  <a:gd name="connsiteY4" fmla="*/ 0 h 1506057"/>
                  <a:gd name="connsiteX5" fmla="*/ 6482955 w 6741428"/>
                  <a:gd name="connsiteY5" fmla="*/ 332502 h 1506057"/>
                  <a:gd name="connsiteX6" fmla="*/ 6741428 w 6741428"/>
                  <a:gd name="connsiteY6" fmla="*/ 665372 h 1506057"/>
                  <a:gd name="connsiteX7" fmla="*/ 3370714 w 6741428"/>
                  <a:gd name="connsiteY7" fmla="*/ 1506057 h 1506057"/>
                  <a:gd name="connsiteX8" fmla="*/ 0 w 6741428"/>
                  <a:gd name="connsiteY8" fmla="*/ 665372 h 1506057"/>
                  <a:gd name="connsiteX9" fmla="*/ 258473 w 6741428"/>
                  <a:gd name="connsiteY9" fmla="*/ 332502 h 1506057"/>
                  <a:gd name="connsiteX0" fmla="*/ 516660 w 6741428"/>
                  <a:gd name="connsiteY0" fmla="*/ 0 h 1506057"/>
                  <a:gd name="connsiteX1" fmla="*/ 610039 w 6741428"/>
                  <a:gd name="connsiteY1" fmla="*/ 0 h 1506057"/>
                  <a:gd name="connsiteX2" fmla="*/ 3370714 w 6741428"/>
                  <a:gd name="connsiteY2" fmla="*/ 688536 h 1506057"/>
                  <a:gd name="connsiteX3" fmla="*/ 6224768 w 6741428"/>
                  <a:gd name="connsiteY3" fmla="*/ 0 h 1506057"/>
                  <a:gd name="connsiteX4" fmla="*/ 6482955 w 6741428"/>
                  <a:gd name="connsiteY4" fmla="*/ 332502 h 1506057"/>
                  <a:gd name="connsiteX5" fmla="*/ 6741428 w 6741428"/>
                  <a:gd name="connsiteY5" fmla="*/ 665372 h 1506057"/>
                  <a:gd name="connsiteX6" fmla="*/ 3370714 w 6741428"/>
                  <a:gd name="connsiteY6" fmla="*/ 1506057 h 1506057"/>
                  <a:gd name="connsiteX7" fmla="*/ 0 w 6741428"/>
                  <a:gd name="connsiteY7" fmla="*/ 665372 h 1506057"/>
                  <a:gd name="connsiteX8" fmla="*/ 258473 w 6741428"/>
                  <a:gd name="connsiteY8" fmla="*/ 332502 h 1506057"/>
                  <a:gd name="connsiteX9" fmla="*/ 516660 w 6741428"/>
                  <a:gd name="connsiteY9" fmla="*/ 0 h 1506057"/>
                  <a:gd name="connsiteX0" fmla="*/ 516660 w 6741428"/>
                  <a:gd name="connsiteY0" fmla="*/ 0 h 1506057"/>
                  <a:gd name="connsiteX1" fmla="*/ 3370714 w 6741428"/>
                  <a:gd name="connsiteY1" fmla="*/ 688536 h 1506057"/>
                  <a:gd name="connsiteX2" fmla="*/ 6224768 w 6741428"/>
                  <a:gd name="connsiteY2" fmla="*/ 0 h 1506057"/>
                  <a:gd name="connsiteX3" fmla="*/ 6482955 w 6741428"/>
                  <a:gd name="connsiteY3" fmla="*/ 332502 h 1506057"/>
                  <a:gd name="connsiteX4" fmla="*/ 6741428 w 6741428"/>
                  <a:gd name="connsiteY4" fmla="*/ 665372 h 1506057"/>
                  <a:gd name="connsiteX5" fmla="*/ 3370714 w 6741428"/>
                  <a:gd name="connsiteY5" fmla="*/ 1506057 h 1506057"/>
                  <a:gd name="connsiteX6" fmla="*/ 0 w 6741428"/>
                  <a:gd name="connsiteY6" fmla="*/ 665372 h 1506057"/>
                  <a:gd name="connsiteX7" fmla="*/ 258473 w 6741428"/>
                  <a:gd name="connsiteY7" fmla="*/ 332502 h 1506057"/>
                  <a:gd name="connsiteX8" fmla="*/ 516660 w 6741428"/>
                  <a:gd name="connsiteY8" fmla="*/ 0 h 1506057"/>
                  <a:gd name="connsiteX0" fmla="*/ 516660 w 6741428"/>
                  <a:gd name="connsiteY0" fmla="*/ 0 h 1506057"/>
                  <a:gd name="connsiteX1" fmla="*/ 3370714 w 6741428"/>
                  <a:gd name="connsiteY1" fmla="*/ 688536 h 1506057"/>
                  <a:gd name="connsiteX2" fmla="*/ 6224768 w 6741428"/>
                  <a:gd name="connsiteY2" fmla="*/ 0 h 1506057"/>
                  <a:gd name="connsiteX3" fmla="*/ 6482955 w 6741428"/>
                  <a:gd name="connsiteY3" fmla="*/ 332502 h 1506057"/>
                  <a:gd name="connsiteX4" fmla="*/ 6741428 w 6741428"/>
                  <a:gd name="connsiteY4" fmla="*/ 665372 h 1506057"/>
                  <a:gd name="connsiteX5" fmla="*/ 3370714 w 6741428"/>
                  <a:gd name="connsiteY5" fmla="*/ 1506057 h 1506057"/>
                  <a:gd name="connsiteX6" fmla="*/ 0 w 6741428"/>
                  <a:gd name="connsiteY6" fmla="*/ 665372 h 1506057"/>
                  <a:gd name="connsiteX7" fmla="*/ 516660 w 6741428"/>
                  <a:gd name="connsiteY7" fmla="*/ 0 h 1506057"/>
                  <a:gd name="connsiteX0" fmla="*/ 516660 w 6741428"/>
                  <a:gd name="connsiteY0" fmla="*/ 0 h 1506057"/>
                  <a:gd name="connsiteX1" fmla="*/ 3370714 w 6741428"/>
                  <a:gd name="connsiteY1" fmla="*/ 688536 h 1506057"/>
                  <a:gd name="connsiteX2" fmla="*/ 6224768 w 6741428"/>
                  <a:gd name="connsiteY2" fmla="*/ 0 h 1506057"/>
                  <a:gd name="connsiteX3" fmla="*/ 6741428 w 6741428"/>
                  <a:gd name="connsiteY3" fmla="*/ 665372 h 1506057"/>
                  <a:gd name="connsiteX4" fmla="*/ 3370714 w 6741428"/>
                  <a:gd name="connsiteY4" fmla="*/ 1506057 h 1506057"/>
                  <a:gd name="connsiteX5" fmla="*/ 0 w 6741428"/>
                  <a:gd name="connsiteY5" fmla="*/ 665372 h 1506057"/>
                  <a:gd name="connsiteX6" fmla="*/ 516660 w 6741428"/>
                  <a:gd name="connsiteY6" fmla="*/ 0 h 1506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741428" h="1506057">
                    <a:moveTo>
                      <a:pt x="516660" y="0"/>
                    </a:moveTo>
                    <a:lnTo>
                      <a:pt x="3370714" y="688536"/>
                    </a:lnTo>
                    <a:lnTo>
                      <a:pt x="6224768" y="0"/>
                    </a:lnTo>
                    <a:lnTo>
                      <a:pt x="6741428" y="665372"/>
                    </a:lnTo>
                    <a:lnTo>
                      <a:pt x="3370714" y="1506057"/>
                    </a:lnTo>
                    <a:lnTo>
                      <a:pt x="0" y="665372"/>
                    </a:lnTo>
                    <a:lnTo>
                      <a:pt x="516660" y="0"/>
                    </a:lnTo>
                    <a:close/>
                  </a:path>
                </a:pathLst>
              </a:custGeom>
              <a:solidFill>
                <a:srgbClr val="50A3A7"/>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45" name="Freeform: Shape 44">
                <a:extLst>
                  <a:ext uri="{FF2B5EF4-FFF2-40B4-BE49-F238E27FC236}">
                    <a16:creationId xmlns:a16="http://schemas.microsoft.com/office/drawing/2014/main" id="{19DC084B-6ADC-952F-1E9D-9F6B3DBA6AB8}"/>
                  </a:ext>
                </a:extLst>
              </p:cNvPr>
              <p:cNvSpPr/>
              <p:nvPr/>
            </p:nvSpPr>
            <p:spPr>
              <a:xfrm>
                <a:off x="6095999" y="5120526"/>
                <a:ext cx="2528036" cy="1349894"/>
              </a:xfrm>
              <a:custGeom>
                <a:avLst/>
                <a:gdLst>
                  <a:gd name="connsiteX0" fmla="*/ 2854054 w 3370714"/>
                  <a:gd name="connsiteY0" fmla="*/ 0 h 1506057"/>
                  <a:gd name="connsiteX1" fmla="*/ 3370714 w 3370714"/>
                  <a:gd name="connsiteY1" fmla="*/ 665372 h 1506057"/>
                  <a:gd name="connsiteX2" fmla="*/ 0 w 3370714"/>
                  <a:gd name="connsiteY2" fmla="*/ 1506057 h 1506057"/>
                  <a:gd name="connsiteX3" fmla="*/ 0 w 3370714"/>
                  <a:gd name="connsiteY3" fmla="*/ 688536 h 1506057"/>
                  <a:gd name="connsiteX4" fmla="*/ 2854054 w 3370714"/>
                  <a:gd name="connsiteY4" fmla="*/ 0 h 15060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70714" h="1506057">
                    <a:moveTo>
                      <a:pt x="2854054" y="0"/>
                    </a:moveTo>
                    <a:lnTo>
                      <a:pt x="3370714" y="665372"/>
                    </a:lnTo>
                    <a:lnTo>
                      <a:pt x="0" y="1506057"/>
                    </a:lnTo>
                    <a:lnTo>
                      <a:pt x="0" y="688536"/>
                    </a:lnTo>
                    <a:lnTo>
                      <a:pt x="2854054" y="0"/>
                    </a:lnTo>
                    <a:close/>
                  </a:path>
                </a:pathLst>
              </a:custGeom>
              <a:solidFill>
                <a:srgbClr val="168489"/>
              </a:solidFill>
              <a:ln w="12700" cap="flat" cmpd="sng" algn="ctr">
                <a:noFill/>
                <a:prstDash val="solid"/>
                <a:miter lim="800000"/>
              </a:ln>
              <a:effectLst/>
            </p:spPr>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a:ln>
                    <a:noFill/>
                  </a:ln>
                  <a:solidFill>
                    <a:prstClr val="white"/>
                  </a:solidFill>
                  <a:effectLst/>
                  <a:uLnTx/>
                  <a:uFillTx/>
                  <a:latin typeface="Calibri" panose="020F0502020204030204"/>
                  <a:ea typeface="+mn-ea"/>
                  <a:cs typeface="+mn-cs"/>
                </a:endParaRPr>
              </a:p>
            </p:txBody>
          </p:sp>
          <p:pic>
            <p:nvPicPr>
              <p:cNvPr id="56" name="Picture 55">
                <a:extLst>
                  <a:ext uri="{FF2B5EF4-FFF2-40B4-BE49-F238E27FC236}">
                    <a16:creationId xmlns:a16="http://schemas.microsoft.com/office/drawing/2014/main" id="{DA140A7D-783B-B441-0899-421047D0EDAA}"/>
                  </a:ext>
                </a:extLst>
              </p:cNvPr>
              <p:cNvPicPr>
                <a:picLocks noChangeAspect="1"/>
              </p:cNvPicPr>
              <p:nvPr/>
            </p:nvPicPr>
            <p:blipFill>
              <a:blip r:embed="rId3">
                <a:lum bright="70000" contrast="-70000"/>
              </a:blip>
              <a:stretch>
                <a:fillRect/>
              </a:stretch>
            </p:blipFill>
            <p:spPr>
              <a:xfrm>
                <a:off x="4632555" y="5454753"/>
                <a:ext cx="536494" cy="542591"/>
              </a:xfrm>
              <a:prstGeom prst="rect">
                <a:avLst/>
              </a:prstGeom>
            </p:spPr>
          </p:pic>
        </p:grpSp>
        <p:sp>
          <p:nvSpPr>
            <p:cNvPr id="47" name="TextBox 46">
              <a:extLst>
                <a:ext uri="{FF2B5EF4-FFF2-40B4-BE49-F238E27FC236}">
                  <a16:creationId xmlns:a16="http://schemas.microsoft.com/office/drawing/2014/main" id="{9E6B8263-B485-C0C5-D34F-3F21ECB43129}"/>
                </a:ext>
              </a:extLst>
            </p:cNvPr>
            <p:cNvSpPr txBox="1"/>
            <p:nvPr/>
          </p:nvSpPr>
          <p:spPr>
            <a:xfrm>
              <a:off x="0" y="5368433"/>
              <a:ext cx="4548374" cy="517065"/>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r>
                <a:rPr lang="ar-SA" sz="2400" dirty="0"/>
                <a:t>الاحتياجات الفسيولوجية</a:t>
              </a:r>
              <a:endParaRPr lang="en-US" sz="2400" dirty="0"/>
            </a:p>
          </p:txBody>
        </p:sp>
      </p:grpSp>
      <p:grpSp>
        <p:nvGrpSpPr>
          <p:cNvPr id="61" name="Group 60">
            <a:extLst>
              <a:ext uri="{FF2B5EF4-FFF2-40B4-BE49-F238E27FC236}">
                <a16:creationId xmlns:a16="http://schemas.microsoft.com/office/drawing/2014/main" id="{9FE41FF3-FC81-AA5C-5DAC-DE8C4E76D536}"/>
              </a:ext>
            </a:extLst>
          </p:cNvPr>
          <p:cNvGrpSpPr/>
          <p:nvPr/>
        </p:nvGrpSpPr>
        <p:grpSpPr>
          <a:xfrm>
            <a:off x="4088102" y="4135832"/>
            <a:ext cx="7687077" cy="1665105"/>
            <a:chOff x="4088102" y="3817011"/>
            <a:chExt cx="7687077" cy="1665105"/>
          </a:xfrm>
        </p:grpSpPr>
        <p:sp>
          <p:nvSpPr>
            <p:cNvPr id="33" name="Freeform: Shape 32">
              <a:extLst>
                <a:ext uri="{FF2B5EF4-FFF2-40B4-BE49-F238E27FC236}">
                  <a16:creationId xmlns:a16="http://schemas.microsoft.com/office/drawing/2014/main" id="{F6082E2C-31C2-256E-9853-D0C0DA93022E}"/>
                </a:ext>
              </a:extLst>
            </p:cNvPr>
            <p:cNvSpPr/>
            <p:nvPr/>
          </p:nvSpPr>
          <p:spPr>
            <a:xfrm rot="10800000">
              <a:off x="4490531" y="3817011"/>
              <a:ext cx="3210935" cy="1482975"/>
            </a:xfrm>
            <a:custGeom>
              <a:avLst/>
              <a:gdLst>
                <a:gd name="connsiteX0" fmla="*/ 2677196 w 5354392"/>
                <a:gd name="connsiteY0" fmla="*/ 1857735 h 1857735"/>
                <a:gd name="connsiteX1" fmla="*/ 561976 w 5354392"/>
                <a:gd name="connsiteY1" fmla="*/ 1330181 h 1857735"/>
                <a:gd name="connsiteX2" fmla="*/ 811207 w 5354392"/>
                <a:gd name="connsiteY2" fmla="*/ 1271422 h 1857735"/>
                <a:gd name="connsiteX3" fmla="*/ 799257 w 5354392"/>
                <a:gd name="connsiteY3" fmla="*/ 1260269 h 1857735"/>
                <a:gd name="connsiteX4" fmla="*/ 536573 w 5354392"/>
                <a:gd name="connsiteY4" fmla="*/ 1322200 h 1857735"/>
                <a:gd name="connsiteX5" fmla="*/ 0 w 5354392"/>
                <a:gd name="connsiteY5" fmla="*/ 631185 h 1857735"/>
                <a:gd name="connsiteX6" fmla="*/ 2677196 w 5354392"/>
                <a:gd name="connsiteY6" fmla="*/ 0 h 1857735"/>
                <a:gd name="connsiteX7" fmla="*/ 5354392 w 5354392"/>
                <a:gd name="connsiteY7" fmla="*/ 631185 h 1857735"/>
                <a:gd name="connsiteX8" fmla="*/ 4817819 w 5354392"/>
                <a:gd name="connsiteY8" fmla="*/ 1322200 h 1857735"/>
                <a:gd name="connsiteX9" fmla="*/ 4504339 w 5354392"/>
                <a:gd name="connsiteY9" fmla="*/ 1248293 h 1857735"/>
                <a:gd name="connsiteX10" fmla="*/ 4486713 w 5354392"/>
                <a:gd name="connsiteY10" fmla="*/ 1258108 h 1857735"/>
                <a:gd name="connsiteX11" fmla="*/ 4792416 w 5354392"/>
                <a:gd name="connsiteY11" fmla="*/ 1330181 h 1857735"/>
                <a:gd name="connsiteX0" fmla="*/ 2677196 w 5354392"/>
                <a:gd name="connsiteY0" fmla="*/ 1857735 h 1857735"/>
                <a:gd name="connsiteX1" fmla="*/ 561976 w 5354392"/>
                <a:gd name="connsiteY1" fmla="*/ 1330181 h 1857735"/>
                <a:gd name="connsiteX2" fmla="*/ 811207 w 5354392"/>
                <a:gd name="connsiteY2" fmla="*/ 1271422 h 1857735"/>
                <a:gd name="connsiteX3" fmla="*/ 799257 w 5354392"/>
                <a:gd name="connsiteY3" fmla="*/ 1260269 h 1857735"/>
                <a:gd name="connsiteX4" fmla="*/ 536573 w 5354392"/>
                <a:gd name="connsiteY4" fmla="*/ 1322200 h 1857735"/>
                <a:gd name="connsiteX5" fmla="*/ 0 w 5354392"/>
                <a:gd name="connsiteY5" fmla="*/ 631185 h 1857735"/>
                <a:gd name="connsiteX6" fmla="*/ 2677196 w 5354392"/>
                <a:gd name="connsiteY6" fmla="*/ 0 h 1857735"/>
                <a:gd name="connsiteX7" fmla="*/ 5354392 w 5354392"/>
                <a:gd name="connsiteY7" fmla="*/ 631185 h 1857735"/>
                <a:gd name="connsiteX8" fmla="*/ 4817819 w 5354392"/>
                <a:gd name="connsiteY8" fmla="*/ 1322200 h 1857735"/>
                <a:gd name="connsiteX9" fmla="*/ 4504339 w 5354392"/>
                <a:gd name="connsiteY9" fmla="*/ 1248293 h 1857735"/>
                <a:gd name="connsiteX10" fmla="*/ 4792416 w 5354392"/>
                <a:gd name="connsiteY10" fmla="*/ 1330181 h 1857735"/>
                <a:gd name="connsiteX11" fmla="*/ 2677196 w 5354392"/>
                <a:gd name="connsiteY11" fmla="*/ 1857735 h 1857735"/>
                <a:gd name="connsiteX0" fmla="*/ 2677196 w 5354392"/>
                <a:gd name="connsiteY0" fmla="*/ 1857735 h 1857735"/>
                <a:gd name="connsiteX1" fmla="*/ 561976 w 5354392"/>
                <a:gd name="connsiteY1" fmla="*/ 1330181 h 1857735"/>
                <a:gd name="connsiteX2" fmla="*/ 811207 w 5354392"/>
                <a:gd name="connsiteY2" fmla="*/ 1271422 h 1857735"/>
                <a:gd name="connsiteX3" fmla="*/ 799257 w 5354392"/>
                <a:gd name="connsiteY3" fmla="*/ 1260269 h 1857735"/>
                <a:gd name="connsiteX4" fmla="*/ 536573 w 5354392"/>
                <a:gd name="connsiteY4" fmla="*/ 1322200 h 1857735"/>
                <a:gd name="connsiteX5" fmla="*/ 0 w 5354392"/>
                <a:gd name="connsiteY5" fmla="*/ 631185 h 1857735"/>
                <a:gd name="connsiteX6" fmla="*/ 2677196 w 5354392"/>
                <a:gd name="connsiteY6" fmla="*/ 0 h 1857735"/>
                <a:gd name="connsiteX7" fmla="*/ 5354392 w 5354392"/>
                <a:gd name="connsiteY7" fmla="*/ 631185 h 1857735"/>
                <a:gd name="connsiteX8" fmla="*/ 4817819 w 5354392"/>
                <a:gd name="connsiteY8" fmla="*/ 1322200 h 1857735"/>
                <a:gd name="connsiteX9" fmla="*/ 4792416 w 5354392"/>
                <a:gd name="connsiteY9" fmla="*/ 1330181 h 1857735"/>
                <a:gd name="connsiteX10" fmla="*/ 2677196 w 5354392"/>
                <a:gd name="connsiteY10" fmla="*/ 1857735 h 1857735"/>
                <a:gd name="connsiteX0" fmla="*/ 2677196 w 5354392"/>
                <a:gd name="connsiteY0" fmla="*/ 1857735 h 1857735"/>
                <a:gd name="connsiteX1" fmla="*/ 561976 w 5354392"/>
                <a:gd name="connsiteY1" fmla="*/ 1330181 h 1857735"/>
                <a:gd name="connsiteX2" fmla="*/ 811207 w 5354392"/>
                <a:gd name="connsiteY2" fmla="*/ 1271422 h 1857735"/>
                <a:gd name="connsiteX3" fmla="*/ 799257 w 5354392"/>
                <a:gd name="connsiteY3" fmla="*/ 1260269 h 1857735"/>
                <a:gd name="connsiteX4" fmla="*/ 536573 w 5354392"/>
                <a:gd name="connsiteY4" fmla="*/ 1322200 h 1857735"/>
                <a:gd name="connsiteX5" fmla="*/ 0 w 5354392"/>
                <a:gd name="connsiteY5" fmla="*/ 631185 h 1857735"/>
                <a:gd name="connsiteX6" fmla="*/ 2677196 w 5354392"/>
                <a:gd name="connsiteY6" fmla="*/ 0 h 1857735"/>
                <a:gd name="connsiteX7" fmla="*/ 5354392 w 5354392"/>
                <a:gd name="connsiteY7" fmla="*/ 631185 h 1857735"/>
                <a:gd name="connsiteX8" fmla="*/ 4817819 w 5354392"/>
                <a:gd name="connsiteY8" fmla="*/ 1322200 h 1857735"/>
                <a:gd name="connsiteX9" fmla="*/ 2677196 w 5354392"/>
                <a:gd name="connsiteY9" fmla="*/ 1857735 h 1857735"/>
                <a:gd name="connsiteX0" fmla="*/ 2677196 w 5354392"/>
                <a:gd name="connsiteY0" fmla="*/ 1857735 h 1857735"/>
                <a:gd name="connsiteX1" fmla="*/ 561976 w 5354392"/>
                <a:gd name="connsiteY1" fmla="*/ 1330181 h 1857735"/>
                <a:gd name="connsiteX2" fmla="*/ 811207 w 5354392"/>
                <a:gd name="connsiteY2" fmla="*/ 1271422 h 1857735"/>
                <a:gd name="connsiteX3" fmla="*/ 536573 w 5354392"/>
                <a:gd name="connsiteY3" fmla="*/ 1322200 h 1857735"/>
                <a:gd name="connsiteX4" fmla="*/ 0 w 5354392"/>
                <a:gd name="connsiteY4" fmla="*/ 631185 h 1857735"/>
                <a:gd name="connsiteX5" fmla="*/ 2677196 w 5354392"/>
                <a:gd name="connsiteY5" fmla="*/ 0 h 1857735"/>
                <a:gd name="connsiteX6" fmla="*/ 5354392 w 5354392"/>
                <a:gd name="connsiteY6" fmla="*/ 631185 h 1857735"/>
                <a:gd name="connsiteX7" fmla="*/ 4817819 w 5354392"/>
                <a:gd name="connsiteY7" fmla="*/ 1322200 h 1857735"/>
                <a:gd name="connsiteX8" fmla="*/ 2677196 w 5354392"/>
                <a:gd name="connsiteY8" fmla="*/ 1857735 h 1857735"/>
                <a:gd name="connsiteX0" fmla="*/ 2677196 w 5354392"/>
                <a:gd name="connsiteY0" fmla="*/ 1857735 h 1857735"/>
                <a:gd name="connsiteX1" fmla="*/ 561976 w 5354392"/>
                <a:gd name="connsiteY1" fmla="*/ 1330181 h 1857735"/>
                <a:gd name="connsiteX2" fmla="*/ 536573 w 5354392"/>
                <a:gd name="connsiteY2" fmla="*/ 1322200 h 1857735"/>
                <a:gd name="connsiteX3" fmla="*/ 0 w 5354392"/>
                <a:gd name="connsiteY3" fmla="*/ 631185 h 1857735"/>
                <a:gd name="connsiteX4" fmla="*/ 2677196 w 5354392"/>
                <a:gd name="connsiteY4" fmla="*/ 0 h 1857735"/>
                <a:gd name="connsiteX5" fmla="*/ 5354392 w 5354392"/>
                <a:gd name="connsiteY5" fmla="*/ 631185 h 1857735"/>
                <a:gd name="connsiteX6" fmla="*/ 4817819 w 5354392"/>
                <a:gd name="connsiteY6" fmla="*/ 1322200 h 1857735"/>
                <a:gd name="connsiteX7" fmla="*/ 2677196 w 5354392"/>
                <a:gd name="connsiteY7" fmla="*/ 1857735 h 1857735"/>
                <a:gd name="connsiteX0" fmla="*/ 2677196 w 5354392"/>
                <a:gd name="connsiteY0" fmla="*/ 1857735 h 1857735"/>
                <a:gd name="connsiteX1" fmla="*/ 536573 w 5354392"/>
                <a:gd name="connsiteY1" fmla="*/ 1322200 h 1857735"/>
                <a:gd name="connsiteX2" fmla="*/ 0 w 5354392"/>
                <a:gd name="connsiteY2" fmla="*/ 631185 h 1857735"/>
                <a:gd name="connsiteX3" fmla="*/ 2677196 w 5354392"/>
                <a:gd name="connsiteY3" fmla="*/ 0 h 1857735"/>
                <a:gd name="connsiteX4" fmla="*/ 5354392 w 5354392"/>
                <a:gd name="connsiteY4" fmla="*/ 631185 h 1857735"/>
                <a:gd name="connsiteX5" fmla="*/ 4817819 w 5354392"/>
                <a:gd name="connsiteY5" fmla="*/ 1322200 h 1857735"/>
                <a:gd name="connsiteX6" fmla="*/ 2677196 w 5354392"/>
                <a:gd name="connsiteY6" fmla="*/ 1857735 h 1857735"/>
                <a:gd name="connsiteX0" fmla="*/ 2677196 w 4817819"/>
                <a:gd name="connsiteY0" fmla="*/ 1857735 h 1857735"/>
                <a:gd name="connsiteX1" fmla="*/ 536573 w 4817819"/>
                <a:gd name="connsiteY1" fmla="*/ 1322200 h 1857735"/>
                <a:gd name="connsiteX2" fmla="*/ 0 w 4817819"/>
                <a:gd name="connsiteY2" fmla="*/ 631185 h 1857735"/>
                <a:gd name="connsiteX3" fmla="*/ 2677196 w 4817819"/>
                <a:gd name="connsiteY3" fmla="*/ 0 h 1857735"/>
                <a:gd name="connsiteX4" fmla="*/ 4817819 w 4817819"/>
                <a:gd name="connsiteY4" fmla="*/ 1322200 h 1857735"/>
                <a:gd name="connsiteX5" fmla="*/ 2677196 w 4817819"/>
                <a:gd name="connsiteY5" fmla="*/ 1857735 h 1857735"/>
                <a:gd name="connsiteX0" fmla="*/ 2140623 w 4281246"/>
                <a:gd name="connsiteY0" fmla="*/ 1857735 h 1857735"/>
                <a:gd name="connsiteX1" fmla="*/ 0 w 4281246"/>
                <a:gd name="connsiteY1" fmla="*/ 1322200 h 1857735"/>
                <a:gd name="connsiteX2" fmla="*/ 2140623 w 4281246"/>
                <a:gd name="connsiteY2" fmla="*/ 0 h 1857735"/>
                <a:gd name="connsiteX3" fmla="*/ 4281246 w 4281246"/>
                <a:gd name="connsiteY3" fmla="*/ 1322200 h 1857735"/>
                <a:gd name="connsiteX4" fmla="*/ 2140623 w 4281246"/>
                <a:gd name="connsiteY4" fmla="*/ 1857735 h 1857735"/>
                <a:gd name="connsiteX0" fmla="*/ 2140623 w 4281246"/>
                <a:gd name="connsiteY0" fmla="*/ 1654535 h 1654535"/>
                <a:gd name="connsiteX1" fmla="*/ 0 w 4281246"/>
                <a:gd name="connsiteY1" fmla="*/ 1119000 h 1654535"/>
                <a:gd name="connsiteX2" fmla="*/ 2108873 w 4281246"/>
                <a:gd name="connsiteY2" fmla="*/ 0 h 1654535"/>
                <a:gd name="connsiteX3" fmla="*/ 4281246 w 4281246"/>
                <a:gd name="connsiteY3" fmla="*/ 1119000 h 1654535"/>
                <a:gd name="connsiteX4" fmla="*/ 2140623 w 4281246"/>
                <a:gd name="connsiteY4" fmla="*/ 1654535 h 16545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81246" h="1654535">
                  <a:moveTo>
                    <a:pt x="2140623" y="1654535"/>
                  </a:moveTo>
                  <a:lnTo>
                    <a:pt x="0" y="1119000"/>
                  </a:lnTo>
                  <a:lnTo>
                    <a:pt x="2108873" y="0"/>
                  </a:lnTo>
                  <a:lnTo>
                    <a:pt x="4281246" y="1119000"/>
                  </a:lnTo>
                  <a:lnTo>
                    <a:pt x="2140623" y="1654535"/>
                  </a:lnTo>
                  <a:close/>
                </a:path>
              </a:pathLst>
            </a:custGeom>
            <a:solidFill>
              <a:schemeClr val="bg1">
                <a:lumMod val="50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37" name="Freeform: Shape 36">
              <a:extLst>
                <a:ext uri="{FF2B5EF4-FFF2-40B4-BE49-F238E27FC236}">
                  <a16:creationId xmlns:a16="http://schemas.microsoft.com/office/drawing/2014/main" id="{A16426A2-D40C-A646-60E4-80479866A8EE}"/>
                </a:ext>
              </a:extLst>
            </p:cNvPr>
            <p:cNvSpPr/>
            <p:nvPr/>
          </p:nvSpPr>
          <p:spPr>
            <a:xfrm>
              <a:off x="4088102" y="4297015"/>
              <a:ext cx="4015794" cy="1185101"/>
            </a:xfrm>
            <a:custGeom>
              <a:avLst/>
              <a:gdLst>
                <a:gd name="connsiteX0" fmla="*/ 4817819 w 5354392"/>
                <a:gd name="connsiteY0" fmla="*/ 0 h 1322200"/>
                <a:gd name="connsiteX1" fmla="*/ 5354392 w 5354392"/>
                <a:gd name="connsiteY1" fmla="*/ 691015 h 1322200"/>
                <a:gd name="connsiteX2" fmla="*/ 2677196 w 5354392"/>
                <a:gd name="connsiteY2" fmla="*/ 1322200 h 1322200"/>
                <a:gd name="connsiteX3" fmla="*/ 0 w 5354392"/>
                <a:gd name="connsiteY3" fmla="*/ 691015 h 1322200"/>
                <a:gd name="connsiteX4" fmla="*/ 536573 w 5354392"/>
                <a:gd name="connsiteY4" fmla="*/ 0 h 1322200"/>
                <a:gd name="connsiteX5" fmla="*/ 2677196 w 5354392"/>
                <a:gd name="connsiteY5" fmla="*/ 504680 h 1322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54392" h="1322200">
                  <a:moveTo>
                    <a:pt x="4817819" y="0"/>
                  </a:moveTo>
                  <a:lnTo>
                    <a:pt x="5354392" y="691015"/>
                  </a:lnTo>
                  <a:lnTo>
                    <a:pt x="2677196" y="1322200"/>
                  </a:lnTo>
                  <a:lnTo>
                    <a:pt x="0" y="691015"/>
                  </a:lnTo>
                  <a:lnTo>
                    <a:pt x="536573" y="0"/>
                  </a:lnTo>
                  <a:lnTo>
                    <a:pt x="2677196" y="504680"/>
                  </a:lnTo>
                  <a:close/>
                </a:path>
              </a:pathLst>
            </a:custGeom>
            <a:solidFill>
              <a:schemeClr val="bg1">
                <a:lumMod val="75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44" name="Freeform: Shape 43">
              <a:extLst>
                <a:ext uri="{FF2B5EF4-FFF2-40B4-BE49-F238E27FC236}">
                  <a16:creationId xmlns:a16="http://schemas.microsoft.com/office/drawing/2014/main" id="{DB96F00D-3C82-2940-581D-401D69FF70C4}"/>
                </a:ext>
              </a:extLst>
            </p:cNvPr>
            <p:cNvSpPr/>
            <p:nvPr/>
          </p:nvSpPr>
          <p:spPr>
            <a:xfrm>
              <a:off x="6095999" y="4297015"/>
              <a:ext cx="2007897" cy="1185101"/>
            </a:xfrm>
            <a:custGeom>
              <a:avLst/>
              <a:gdLst>
                <a:gd name="connsiteX0" fmla="*/ 2140623 w 2677196"/>
                <a:gd name="connsiteY0" fmla="*/ 0 h 1322200"/>
                <a:gd name="connsiteX1" fmla="*/ 2677196 w 2677196"/>
                <a:gd name="connsiteY1" fmla="*/ 691015 h 1322200"/>
                <a:gd name="connsiteX2" fmla="*/ 0 w 2677196"/>
                <a:gd name="connsiteY2" fmla="*/ 1322200 h 1322200"/>
                <a:gd name="connsiteX3" fmla="*/ 0 w 2677196"/>
                <a:gd name="connsiteY3" fmla="*/ 504680 h 1322200"/>
                <a:gd name="connsiteX4" fmla="*/ 2140623 w 2677196"/>
                <a:gd name="connsiteY4" fmla="*/ 0 h 1322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77196" h="1322200">
                  <a:moveTo>
                    <a:pt x="2140623" y="0"/>
                  </a:moveTo>
                  <a:lnTo>
                    <a:pt x="2677196" y="691015"/>
                  </a:lnTo>
                  <a:lnTo>
                    <a:pt x="0" y="1322200"/>
                  </a:lnTo>
                  <a:lnTo>
                    <a:pt x="0" y="504680"/>
                  </a:lnTo>
                  <a:lnTo>
                    <a:pt x="2140623" y="0"/>
                  </a:lnTo>
                  <a:close/>
                </a:path>
              </a:pathLst>
            </a:custGeom>
            <a:solidFill>
              <a:schemeClr val="bg1">
                <a:lumMod val="65000"/>
              </a:schemeClr>
            </a:solidFill>
            <a:ln w="12700" cap="flat" cmpd="sng" algn="ctr">
              <a:noFill/>
              <a:prstDash val="solid"/>
              <a:miter lim="800000"/>
            </a:ln>
            <a:effectLst/>
          </p:spPr>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48" name="TextBox 47">
              <a:extLst>
                <a:ext uri="{FF2B5EF4-FFF2-40B4-BE49-F238E27FC236}">
                  <a16:creationId xmlns:a16="http://schemas.microsoft.com/office/drawing/2014/main" id="{E1E031CB-6485-247B-0075-0E31D967C70A}"/>
                </a:ext>
              </a:extLst>
            </p:cNvPr>
            <p:cNvSpPr txBox="1"/>
            <p:nvPr/>
          </p:nvSpPr>
          <p:spPr>
            <a:xfrm>
              <a:off x="7226805" y="4028891"/>
              <a:ext cx="4548374" cy="517065"/>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r>
                <a:rPr lang="ar-SA" sz="2400" dirty="0"/>
                <a:t>الاحتياجات الأمنية</a:t>
              </a:r>
              <a:endParaRPr lang="en-US" sz="2400" dirty="0"/>
            </a:p>
          </p:txBody>
        </p:sp>
        <p:pic>
          <p:nvPicPr>
            <p:cNvPr id="60" name="Picture 59">
              <a:extLst>
                <a:ext uri="{FF2B5EF4-FFF2-40B4-BE49-F238E27FC236}">
                  <a16:creationId xmlns:a16="http://schemas.microsoft.com/office/drawing/2014/main" id="{20E38DAD-0155-CB89-CDEA-7899FCD65466}"/>
                </a:ext>
              </a:extLst>
            </p:cNvPr>
            <p:cNvPicPr>
              <a:picLocks noChangeAspect="1"/>
            </p:cNvPicPr>
            <p:nvPr/>
          </p:nvPicPr>
          <p:blipFill>
            <a:blip r:embed="rId4"/>
            <a:stretch>
              <a:fillRect/>
            </a:stretch>
          </p:blipFill>
          <p:spPr>
            <a:xfrm rot="20824446">
              <a:off x="6688915" y="4521459"/>
              <a:ext cx="629028" cy="629028"/>
            </a:xfrm>
            <a:prstGeom prst="rect">
              <a:avLst/>
            </a:prstGeom>
          </p:spPr>
        </p:pic>
      </p:grpSp>
      <p:grpSp>
        <p:nvGrpSpPr>
          <p:cNvPr id="64" name="Group 63">
            <a:extLst>
              <a:ext uri="{FF2B5EF4-FFF2-40B4-BE49-F238E27FC236}">
                <a16:creationId xmlns:a16="http://schemas.microsoft.com/office/drawing/2014/main" id="{F7EFDE49-5932-98F2-0050-BAC2A6D314B7}"/>
              </a:ext>
            </a:extLst>
          </p:cNvPr>
          <p:cNvGrpSpPr/>
          <p:nvPr/>
        </p:nvGrpSpPr>
        <p:grpSpPr>
          <a:xfrm>
            <a:off x="1767364" y="3473087"/>
            <a:ext cx="5792083" cy="1359028"/>
            <a:chOff x="1767364" y="3154266"/>
            <a:chExt cx="5792083" cy="1359028"/>
          </a:xfrm>
        </p:grpSpPr>
        <p:sp>
          <p:nvSpPr>
            <p:cNvPr id="34" name="Freeform: Shape 33">
              <a:extLst>
                <a:ext uri="{FF2B5EF4-FFF2-40B4-BE49-F238E27FC236}">
                  <a16:creationId xmlns:a16="http://schemas.microsoft.com/office/drawing/2014/main" id="{1E52010E-0ECD-4D8E-3117-FFFBD85CE11E}"/>
                </a:ext>
              </a:extLst>
            </p:cNvPr>
            <p:cNvSpPr/>
            <p:nvPr/>
          </p:nvSpPr>
          <p:spPr>
            <a:xfrm rot="10800000">
              <a:off x="5022292" y="3154266"/>
              <a:ext cx="2142674" cy="1154131"/>
            </a:xfrm>
            <a:custGeom>
              <a:avLst/>
              <a:gdLst>
                <a:gd name="connsiteX0" fmla="*/ 1951263 w 3902523"/>
                <a:gd name="connsiteY0" fmla="*/ 1516248 h 1516248"/>
                <a:gd name="connsiteX1" fmla="*/ 525976 w 3902523"/>
                <a:gd name="connsiteY1" fmla="*/ 1160769 h 1516248"/>
                <a:gd name="connsiteX2" fmla="*/ 724017 w 3902523"/>
                <a:gd name="connsiteY2" fmla="*/ 1114983 h 1516248"/>
                <a:gd name="connsiteX3" fmla="*/ 718983 w 3902523"/>
                <a:gd name="connsiteY3" fmla="*/ 1109797 h 1516248"/>
                <a:gd name="connsiteX4" fmla="*/ 519650 w 3902523"/>
                <a:gd name="connsiteY4" fmla="*/ 1155882 h 1516248"/>
                <a:gd name="connsiteX5" fmla="*/ 0 w 3902523"/>
                <a:gd name="connsiteY5" fmla="*/ 486661 h 1516248"/>
                <a:gd name="connsiteX6" fmla="*/ 1951262 w 3902523"/>
                <a:gd name="connsiteY6" fmla="*/ 0 h 1516248"/>
                <a:gd name="connsiteX7" fmla="*/ 3902523 w 3902523"/>
                <a:gd name="connsiteY7" fmla="*/ 486661 h 1516248"/>
                <a:gd name="connsiteX8" fmla="*/ 3382874 w 3902523"/>
                <a:gd name="connsiteY8" fmla="*/ 1155882 h 1516248"/>
                <a:gd name="connsiteX9" fmla="*/ 3184027 w 3902523"/>
                <a:gd name="connsiteY9" fmla="*/ 1109910 h 1516248"/>
                <a:gd name="connsiteX10" fmla="*/ 3175851 w 3902523"/>
                <a:gd name="connsiteY10" fmla="*/ 1114370 h 1516248"/>
                <a:gd name="connsiteX11" fmla="*/ 3376548 w 3902523"/>
                <a:gd name="connsiteY11" fmla="*/ 1160770 h 1516248"/>
                <a:gd name="connsiteX0" fmla="*/ 1951263 w 3902523"/>
                <a:gd name="connsiteY0" fmla="*/ 1516248 h 1516248"/>
                <a:gd name="connsiteX1" fmla="*/ 525976 w 3902523"/>
                <a:gd name="connsiteY1" fmla="*/ 1160769 h 1516248"/>
                <a:gd name="connsiteX2" fmla="*/ 724017 w 3902523"/>
                <a:gd name="connsiteY2" fmla="*/ 1114983 h 1516248"/>
                <a:gd name="connsiteX3" fmla="*/ 718983 w 3902523"/>
                <a:gd name="connsiteY3" fmla="*/ 1109797 h 1516248"/>
                <a:gd name="connsiteX4" fmla="*/ 519650 w 3902523"/>
                <a:gd name="connsiteY4" fmla="*/ 1155882 h 1516248"/>
                <a:gd name="connsiteX5" fmla="*/ 0 w 3902523"/>
                <a:gd name="connsiteY5" fmla="*/ 486661 h 1516248"/>
                <a:gd name="connsiteX6" fmla="*/ 1951262 w 3902523"/>
                <a:gd name="connsiteY6" fmla="*/ 0 h 1516248"/>
                <a:gd name="connsiteX7" fmla="*/ 3902523 w 3902523"/>
                <a:gd name="connsiteY7" fmla="*/ 486661 h 1516248"/>
                <a:gd name="connsiteX8" fmla="*/ 3382874 w 3902523"/>
                <a:gd name="connsiteY8" fmla="*/ 1155882 h 1516248"/>
                <a:gd name="connsiteX9" fmla="*/ 3184027 w 3902523"/>
                <a:gd name="connsiteY9" fmla="*/ 1109910 h 1516248"/>
                <a:gd name="connsiteX10" fmla="*/ 3376548 w 3902523"/>
                <a:gd name="connsiteY10" fmla="*/ 1160770 h 1516248"/>
                <a:gd name="connsiteX11" fmla="*/ 1951263 w 3902523"/>
                <a:gd name="connsiteY11" fmla="*/ 1516248 h 1516248"/>
                <a:gd name="connsiteX0" fmla="*/ 1951263 w 3902523"/>
                <a:gd name="connsiteY0" fmla="*/ 1516248 h 1516248"/>
                <a:gd name="connsiteX1" fmla="*/ 525976 w 3902523"/>
                <a:gd name="connsiteY1" fmla="*/ 1160769 h 1516248"/>
                <a:gd name="connsiteX2" fmla="*/ 724017 w 3902523"/>
                <a:gd name="connsiteY2" fmla="*/ 1114983 h 1516248"/>
                <a:gd name="connsiteX3" fmla="*/ 718983 w 3902523"/>
                <a:gd name="connsiteY3" fmla="*/ 1109797 h 1516248"/>
                <a:gd name="connsiteX4" fmla="*/ 519650 w 3902523"/>
                <a:gd name="connsiteY4" fmla="*/ 1155882 h 1516248"/>
                <a:gd name="connsiteX5" fmla="*/ 0 w 3902523"/>
                <a:gd name="connsiteY5" fmla="*/ 486661 h 1516248"/>
                <a:gd name="connsiteX6" fmla="*/ 1951262 w 3902523"/>
                <a:gd name="connsiteY6" fmla="*/ 0 h 1516248"/>
                <a:gd name="connsiteX7" fmla="*/ 3902523 w 3902523"/>
                <a:gd name="connsiteY7" fmla="*/ 486661 h 1516248"/>
                <a:gd name="connsiteX8" fmla="*/ 3382874 w 3902523"/>
                <a:gd name="connsiteY8" fmla="*/ 1155882 h 1516248"/>
                <a:gd name="connsiteX9" fmla="*/ 3376548 w 3902523"/>
                <a:gd name="connsiteY9" fmla="*/ 1160770 h 1516248"/>
                <a:gd name="connsiteX10" fmla="*/ 1951263 w 3902523"/>
                <a:gd name="connsiteY10" fmla="*/ 1516248 h 1516248"/>
                <a:gd name="connsiteX0" fmla="*/ 1951263 w 3902523"/>
                <a:gd name="connsiteY0" fmla="*/ 1516248 h 1516248"/>
                <a:gd name="connsiteX1" fmla="*/ 525976 w 3902523"/>
                <a:gd name="connsiteY1" fmla="*/ 1160769 h 1516248"/>
                <a:gd name="connsiteX2" fmla="*/ 724017 w 3902523"/>
                <a:gd name="connsiteY2" fmla="*/ 1114983 h 1516248"/>
                <a:gd name="connsiteX3" fmla="*/ 718983 w 3902523"/>
                <a:gd name="connsiteY3" fmla="*/ 1109797 h 1516248"/>
                <a:gd name="connsiteX4" fmla="*/ 519650 w 3902523"/>
                <a:gd name="connsiteY4" fmla="*/ 1155882 h 1516248"/>
                <a:gd name="connsiteX5" fmla="*/ 0 w 3902523"/>
                <a:gd name="connsiteY5" fmla="*/ 486661 h 1516248"/>
                <a:gd name="connsiteX6" fmla="*/ 1951262 w 3902523"/>
                <a:gd name="connsiteY6" fmla="*/ 0 h 1516248"/>
                <a:gd name="connsiteX7" fmla="*/ 3902523 w 3902523"/>
                <a:gd name="connsiteY7" fmla="*/ 486661 h 1516248"/>
                <a:gd name="connsiteX8" fmla="*/ 3382874 w 3902523"/>
                <a:gd name="connsiteY8" fmla="*/ 1155882 h 1516248"/>
                <a:gd name="connsiteX9" fmla="*/ 1951263 w 3902523"/>
                <a:gd name="connsiteY9" fmla="*/ 1516248 h 1516248"/>
                <a:gd name="connsiteX0" fmla="*/ 1951263 w 3902523"/>
                <a:gd name="connsiteY0" fmla="*/ 1516248 h 1516248"/>
                <a:gd name="connsiteX1" fmla="*/ 525976 w 3902523"/>
                <a:gd name="connsiteY1" fmla="*/ 1160769 h 1516248"/>
                <a:gd name="connsiteX2" fmla="*/ 724017 w 3902523"/>
                <a:gd name="connsiteY2" fmla="*/ 1114983 h 1516248"/>
                <a:gd name="connsiteX3" fmla="*/ 519650 w 3902523"/>
                <a:gd name="connsiteY3" fmla="*/ 1155882 h 1516248"/>
                <a:gd name="connsiteX4" fmla="*/ 0 w 3902523"/>
                <a:gd name="connsiteY4" fmla="*/ 486661 h 1516248"/>
                <a:gd name="connsiteX5" fmla="*/ 1951262 w 3902523"/>
                <a:gd name="connsiteY5" fmla="*/ 0 h 1516248"/>
                <a:gd name="connsiteX6" fmla="*/ 3902523 w 3902523"/>
                <a:gd name="connsiteY6" fmla="*/ 486661 h 1516248"/>
                <a:gd name="connsiteX7" fmla="*/ 3382874 w 3902523"/>
                <a:gd name="connsiteY7" fmla="*/ 1155882 h 1516248"/>
                <a:gd name="connsiteX8" fmla="*/ 1951263 w 3902523"/>
                <a:gd name="connsiteY8" fmla="*/ 1516248 h 1516248"/>
                <a:gd name="connsiteX0" fmla="*/ 1951263 w 3902523"/>
                <a:gd name="connsiteY0" fmla="*/ 1516248 h 1516248"/>
                <a:gd name="connsiteX1" fmla="*/ 525976 w 3902523"/>
                <a:gd name="connsiteY1" fmla="*/ 1160769 h 1516248"/>
                <a:gd name="connsiteX2" fmla="*/ 519650 w 3902523"/>
                <a:gd name="connsiteY2" fmla="*/ 1155882 h 1516248"/>
                <a:gd name="connsiteX3" fmla="*/ 0 w 3902523"/>
                <a:gd name="connsiteY3" fmla="*/ 486661 h 1516248"/>
                <a:gd name="connsiteX4" fmla="*/ 1951262 w 3902523"/>
                <a:gd name="connsiteY4" fmla="*/ 0 h 1516248"/>
                <a:gd name="connsiteX5" fmla="*/ 3902523 w 3902523"/>
                <a:gd name="connsiteY5" fmla="*/ 486661 h 1516248"/>
                <a:gd name="connsiteX6" fmla="*/ 3382874 w 3902523"/>
                <a:gd name="connsiteY6" fmla="*/ 1155882 h 1516248"/>
                <a:gd name="connsiteX7" fmla="*/ 1951263 w 3902523"/>
                <a:gd name="connsiteY7" fmla="*/ 1516248 h 1516248"/>
                <a:gd name="connsiteX0" fmla="*/ 1951263 w 3902523"/>
                <a:gd name="connsiteY0" fmla="*/ 1516248 h 1516248"/>
                <a:gd name="connsiteX1" fmla="*/ 525976 w 3902523"/>
                <a:gd name="connsiteY1" fmla="*/ 1160769 h 1516248"/>
                <a:gd name="connsiteX2" fmla="*/ 0 w 3902523"/>
                <a:gd name="connsiteY2" fmla="*/ 486661 h 1516248"/>
                <a:gd name="connsiteX3" fmla="*/ 1951262 w 3902523"/>
                <a:gd name="connsiteY3" fmla="*/ 0 h 1516248"/>
                <a:gd name="connsiteX4" fmla="*/ 3902523 w 3902523"/>
                <a:gd name="connsiteY4" fmla="*/ 486661 h 1516248"/>
                <a:gd name="connsiteX5" fmla="*/ 3382874 w 3902523"/>
                <a:gd name="connsiteY5" fmla="*/ 1155882 h 1516248"/>
                <a:gd name="connsiteX6" fmla="*/ 1951263 w 3902523"/>
                <a:gd name="connsiteY6" fmla="*/ 1516248 h 1516248"/>
                <a:gd name="connsiteX0" fmla="*/ 1951263 w 3382874"/>
                <a:gd name="connsiteY0" fmla="*/ 1516248 h 1516248"/>
                <a:gd name="connsiteX1" fmla="*/ 525976 w 3382874"/>
                <a:gd name="connsiteY1" fmla="*/ 1160769 h 1516248"/>
                <a:gd name="connsiteX2" fmla="*/ 0 w 3382874"/>
                <a:gd name="connsiteY2" fmla="*/ 486661 h 1516248"/>
                <a:gd name="connsiteX3" fmla="*/ 1951262 w 3382874"/>
                <a:gd name="connsiteY3" fmla="*/ 0 h 1516248"/>
                <a:gd name="connsiteX4" fmla="*/ 3382874 w 3382874"/>
                <a:gd name="connsiteY4" fmla="*/ 1155882 h 1516248"/>
                <a:gd name="connsiteX5" fmla="*/ 1951263 w 3382874"/>
                <a:gd name="connsiteY5" fmla="*/ 1516248 h 1516248"/>
                <a:gd name="connsiteX0" fmla="*/ 1425287 w 2856898"/>
                <a:gd name="connsiteY0" fmla="*/ 1516248 h 1516248"/>
                <a:gd name="connsiteX1" fmla="*/ 0 w 2856898"/>
                <a:gd name="connsiteY1" fmla="*/ 1160769 h 1516248"/>
                <a:gd name="connsiteX2" fmla="*/ 1425286 w 2856898"/>
                <a:gd name="connsiteY2" fmla="*/ 0 h 1516248"/>
                <a:gd name="connsiteX3" fmla="*/ 2856898 w 2856898"/>
                <a:gd name="connsiteY3" fmla="*/ 1155882 h 1516248"/>
                <a:gd name="connsiteX4" fmla="*/ 1425287 w 2856898"/>
                <a:gd name="connsiteY4" fmla="*/ 1516248 h 1516248"/>
                <a:gd name="connsiteX0" fmla="*/ 1425287 w 2856898"/>
                <a:gd name="connsiteY0" fmla="*/ 1287648 h 1287648"/>
                <a:gd name="connsiteX1" fmla="*/ 0 w 2856898"/>
                <a:gd name="connsiteY1" fmla="*/ 932169 h 1287648"/>
                <a:gd name="connsiteX2" fmla="*/ 1399886 w 2856898"/>
                <a:gd name="connsiteY2" fmla="*/ 0 h 1287648"/>
                <a:gd name="connsiteX3" fmla="*/ 2856898 w 2856898"/>
                <a:gd name="connsiteY3" fmla="*/ 927282 h 1287648"/>
                <a:gd name="connsiteX4" fmla="*/ 1425287 w 2856898"/>
                <a:gd name="connsiteY4" fmla="*/ 1287648 h 12876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6898" h="1287648">
                  <a:moveTo>
                    <a:pt x="1425287" y="1287648"/>
                  </a:moveTo>
                  <a:lnTo>
                    <a:pt x="0" y="932169"/>
                  </a:lnTo>
                  <a:lnTo>
                    <a:pt x="1399886" y="0"/>
                  </a:lnTo>
                  <a:lnTo>
                    <a:pt x="2856898" y="927282"/>
                  </a:lnTo>
                  <a:lnTo>
                    <a:pt x="1425287" y="1287648"/>
                  </a:lnTo>
                  <a:close/>
                </a:path>
              </a:pathLst>
            </a:custGeom>
            <a:solidFill>
              <a:srgbClr val="E2970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38" name="Freeform: Shape 37">
              <a:extLst>
                <a:ext uri="{FF2B5EF4-FFF2-40B4-BE49-F238E27FC236}">
                  <a16:creationId xmlns:a16="http://schemas.microsoft.com/office/drawing/2014/main" id="{D62FFD54-E612-C2F8-B1FC-B1CB100355BA}"/>
                </a:ext>
              </a:extLst>
            </p:cNvPr>
            <p:cNvSpPr/>
            <p:nvPr/>
          </p:nvSpPr>
          <p:spPr>
            <a:xfrm>
              <a:off x="4632555" y="3477265"/>
              <a:ext cx="2926892" cy="1036029"/>
            </a:xfrm>
            <a:custGeom>
              <a:avLst/>
              <a:gdLst>
                <a:gd name="connsiteX0" fmla="*/ 3382873 w 3902523"/>
                <a:gd name="connsiteY0" fmla="*/ 0 h 1155882"/>
                <a:gd name="connsiteX1" fmla="*/ 3902523 w 3902523"/>
                <a:gd name="connsiteY1" fmla="*/ 669221 h 1155882"/>
                <a:gd name="connsiteX2" fmla="*/ 1951261 w 3902523"/>
                <a:gd name="connsiteY2" fmla="*/ 1155882 h 1155882"/>
                <a:gd name="connsiteX3" fmla="*/ 0 w 3902523"/>
                <a:gd name="connsiteY3" fmla="*/ 669221 h 1155882"/>
                <a:gd name="connsiteX4" fmla="*/ 519649 w 3902523"/>
                <a:gd name="connsiteY4" fmla="*/ 0 h 1155882"/>
                <a:gd name="connsiteX5" fmla="*/ 1951261 w 3902523"/>
                <a:gd name="connsiteY5" fmla="*/ 330981 h 1155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02523" h="1155882">
                  <a:moveTo>
                    <a:pt x="3382873" y="0"/>
                  </a:moveTo>
                  <a:lnTo>
                    <a:pt x="3902523" y="669221"/>
                  </a:lnTo>
                  <a:lnTo>
                    <a:pt x="1951261" y="1155882"/>
                  </a:lnTo>
                  <a:lnTo>
                    <a:pt x="0" y="669221"/>
                  </a:lnTo>
                  <a:lnTo>
                    <a:pt x="519649" y="0"/>
                  </a:lnTo>
                  <a:lnTo>
                    <a:pt x="1951261" y="330981"/>
                  </a:lnTo>
                  <a:close/>
                </a:path>
              </a:pathLst>
            </a:custGeom>
            <a:solidFill>
              <a:srgbClr val="FFCC6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43" name="Freeform: Shape 42">
              <a:extLst>
                <a:ext uri="{FF2B5EF4-FFF2-40B4-BE49-F238E27FC236}">
                  <a16:creationId xmlns:a16="http://schemas.microsoft.com/office/drawing/2014/main" id="{FCF38A81-57BF-3068-B373-A8A02F927C80}"/>
                </a:ext>
              </a:extLst>
            </p:cNvPr>
            <p:cNvSpPr/>
            <p:nvPr/>
          </p:nvSpPr>
          <p:spPr>
            <a:xfrm>
              <a:off x="6096000" y="3477265"/>
              <a:ext cx="1463447" cy="1036029"/>
            </a:xfrm>
            <a:custGeom>
              <a:avLst/>
              <a:gdLst>
                <a:gd name="connsiteX0" fmla="*/ 1431613 w 1951263"/>
                <a:gd name="connsiteY0" fmla="*/ 0 h 1155882"/>
                <a:gd name="connsiteX1" fmla="*/ 1951263 w 1951263"/>
                <a:gd name="connsiteY1" fmla="*/ 669221 h 1155882"/>
                <a:gd name="connsiteX2" fmla="*/ 1 w 1951263"/>
                <a:gd name="connsiteY2" fmla="*/ 1155882 h 1155882"/>
                <a:gd name="connsiteX3" fmla="*/ 0 w 1951263"/>
                <a:gd name="connsiteY3" fmla="*/ 1155882 h 1155882"/>
                <a:gd name="connsiteX4" fmla="*/ 0 w 1951263"/>
                <a:gd name="connsiteY4" fmla="*/ 330981 h 1155882"/>
                <a:gd name="connsiteX5" fmla="*/ 1 w 1951263"/>
                <a:gd name="connsiteY5" fmla="*/ 330981 h 1155882"/>
                <a:gd name="connsiteX6" fmla="*/ 1431613 w 1951263"/>
                <a:gd name="connsiteY6" fmla="*/ 0 h 1155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51263" h="1155882">
                  <a:moveTo>
                    <a:pt x="1431613" y="0"/>
                  </a:moveTo>
                  <a:lnTo>
                    <a:pt x="1951263" y="669221"/>
                  </a:lnTo>
                  <a:lnTo>
                    <a:pt x="1" y="1155882"/>
                  </a:lnTo>
                  <a:lnTo>
                    <a:pt x="0" y="1155882"/>
                  </a:lnTo>
                  <a:lnTo>
                    <a:pt x="0" y="330981"/>
                  </a:lnTo>
                  <a:lnTo>
                    <a:pt x="1" y="330981"/>
                  </a:lnTo>
                  <a:lnTo>
                    <a:pt x="1431613" y="0"/>
                  </a:lnTo>
                  <a:close/>
                </a:path>
              </a:pathLst>
            </a:custGeom>
            <a:solidFill>
              <a:srgbClr val="FFC043"/>
            </a:solidFill>
            <a:ln w="12700" cap="flat" cmpd="sng" algn="ctr">
              <a:noFill/>
              <a:prstDash val="solid"/>
              <a:miter lim="800000"/>
            </a:ln>
            <a:effectLst/>
          </p:spPr>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49" name="TextBox 48">
              <a:extLst>
                <a:ext uri="{FF2B5EF4-FFF2-40B4-BE49-F238E27FC236}">
                  <a16:creationId xmlns:a16="http://schemas.microsoft.com/office/drawing/2014/main" id="{060517CA-66D3-7B7E-33D5-63B524046EB3}"/>
                </a:ext>
              </a:extLst>
            </p:cNvPr>
            <p:cNvSpPr txBox="1"/>
            <p:nvPr/>
          </p:nvSpPr>
          <p:spPr>
            <a:xfrm>
              <a:off x="1767364" y="3332805"/>
              <a:ext cx="3326752" cy="517065"/>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r>
                <a:rPr lang="ar-SA" sz="2400" dirty="0"/>
                <a:t>الاحتياجات الاجتماعية</a:t>
              </a:r>
              <a:endParaRPr lang="en-US" sz="2400" dirty="0"/>
            </a:p>
          </p:txBody>
        </p:sp>
        <p:pic>
          <p:nvPicPr>
            <p:cNvPr id="63" name="Picture 62">
              <a:extLst>
                <a:ext uri="{FF2B5EF4-FFF2-40B4-BE49-F238E27FC236}">
                  <a16:creationId xmlns:a16="http://schemas.microsoft.com/office/drawing/2014/main" id="{CFBFE40C-0B89-83B9-5E73-FE11BEB8AB7F}"/>
                </a:ext>
              </a:extLst>
            </p:cNvPr>
            <p:cNvPicPr>
              <a:picLocks noChangeAspect="1"/>
            </p:cNvPicPr>
            <p:nvPr/>
          </p:nvPicPr>
          <p:blipFill>
            <a:blip r:embed="rId5"/>
            <a:stretch>
              <a:fillRect/>
            </a:stretch>
          </p:blipFill>
          <p:spPr>
            <a:xfrm>
              <a:off x="5209040" y="3690423"/>
              <a:ext cx="418879" cy="418879"/>
            </a:xfrm>
            <a:prstGeom prst="rect">
              <a:avLst/>
            </a:prstGeom>
          </p:spPr>
        </p:pic>
      </p:grpSp>
      <p:grpSp>
        <p:nvGrpSpPr>
          <p:cNvPr id="2" name="Group 1">
            <a:extLst>
              <a:ext uri="{FF2B5EF4-FFF2-40B4-BE49-F238E27FC236}">
                <a16:creationId xmlns:a16="http://schemas.microsoft.com/office/drawing/2014/main" id="{C333AEDA-9CBE-D97B-B890-4A3869D681E9}"/>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نظريات التحفيز</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77" name="Group 76">
            <a:extLst>
              <a:ext uri="{FF2B5EF4-FFF2-40B4-BE49-F238E27FC236}">
                <a16:creationId xmlns:a16="http://schemas.microsoft.com/office/drawing/2014/main" id="{51460EFA-144B-5EED-0025-CE9AF884AA37}"/>
              </a:ext>
            </a:extLst>
          </p:cNvPr>
          <p:cNvGrpSpPr/>
          <p:nvPr/>
        </p:nvGrpSpPr>
        <p:grpSpPr>
          <a:xfrm>
            <a:off x="5165941" y="2740888"/>
            <a:ext cx="5325777" cy="1112665"/>
            <a:chOff x="5165941" y="2422067"/>
            <a:chExt cx="5325777" cy="1112665"/>
          </a:xfrm>
        </p:grpSpPr>
        <p:sp>
          <p:nvSpPr>
            <p:cNvPr id="42" name="Freeform: Shape 41">
              <a:extLst>
                <a:ext uri="{FF2B5EF4-FFF2-40B4-BE49-F238E27FC236}">
                  <a16:creationId xmlns:a16="http://schemas.microsoft.com/office/drawing/2014/main" id="{AB2F52E0-1545-DD6F-69F9-1BA5A0D5F0A6}"/>
                </a:ext>
              </a:extLst>
            </p:cNvPr>
            <p:cNvSpPr/>
            <p:nvPr/>
          </p:nvSpPr>
          <p:spPr>
            <a:xfrm>
              <a:off x="6096000" y="2643650"/>
              <a:ext cx="930058" cy="891082"/>
            </a:xfrm>
            <a:custGeom>
              <a:avLst/>
              <a:gdLst>
                <a:gd name="connsiteX0" fmla="*/ 708267 w 1240077"/>
                <a:gd name="connsiteY0" fmla="*/ 0 h 994168"/>
                <a:gd name="connsiteX1" fmla="*/ 1240077 w 1240077"/>
                <a:gd name="connsiteY1" fmla="*/ 684882 h 994168"/>
                <a:gd name="connsiteX2" fmla="*/ 0 w 1240077"/>
                <a:gd name="connsiteY2" fmla="*/ 994168 h 994168"/>
                <a:gd name="connsiteX3" fmla="*/ 0 w 1240077"/>
                <a:gd name="connsiteY3" fmla="*/ 176648 h 994168"/>
                <a:gd name="connsiteX4" fmla="*/ 708267 w 1240077"/>
                <a:gd name="connsiteY4" fmla="*/ 0 h 9941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40077" h="994168">
                  <a:moveTo>
                    <a:pt x="708267" y="0"/>
                  </a:moveTo>
                  <a:lnTo>
                    <a:pt x="1240077" y="684882"/>
                  </a:lnTo>
                  <a:lnTo>
                    <a:pt x="0" y="994168"/>
                  </a:lnTo>
                  <a:lnTo>
                    <a:pt x="0" y="176648"/>
                  </a:lnTo>
                  <a:lnTo>
                    <a:pt x="708267" y="0"/>
                  </a:lnTo>
                  <a:close/>
                </a:path>
              </a:pathLst>
            </a:custGeom>
            <a:solidFill>
              <a:srgbClr val="168489"/>
            </a:solidFill>
            <a:ln w="12700" cap="flat" cmpd="sng" algn="ctr">
              <a:noFill/>
              <a:prstDash val="solid"/>
              <a:miter lim="800000"/>
            </a:ln>
            <a:effectLst/>
          </p:spPr>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grpSp>
          <p:nvGrpSpPr>
            <p:cNvPr id="69" name="Group 68">
              <a:extLst>
                <a:ext uri="{FF2B5EF4-FFF2-40B4-BE49-F238E27FC236}">
                  <a16:creationId xmlns:a16="http://schemas.microsoft.com/office/drawing/2014/main" id="{37892891-9225-6C48-596E-64E67E8BA2B3}"/>
                </a:ext>
              </a:extLst>
            </p:cNvPr>
            <p:cNvGrpSpPr/>
            <p:nvPr/>
          </p:nvGrpSpPr>
          <p:grpSpPr>
            <a:xfrm>
              <a:off x="5165941" y="2422067"/>
              <a:ext cx="5325777" cy="1112665"/>
              <a:chOff x="5165941" y="2422067"/>
              <a:chExt cx="5325777" cy="1112665"/>
            </a:xfrm>
          </p:grpSpPr>
          <p:sp>
            <p:nvSpPr>
              <p:cNvPr id="35" name="Freeform: Shape 34">
                <a:extLst>
                  <a:ext uri="{FF2B5EF4-FFF2-40B4-BE49-F238E27FC236}">
                    <a16:creationId xmlns:a16="http://schemas.microsoft.com/office/drawing/2014/main" id="{7D6D620A-3015-D198-A2BE-EB3CD56D14B7}"/>
                  </a:ext>
                </a:extLst>
              </p:cNvPr>
              <p:cNvSpPr/>
              <p:nvPr/>
            </p:nvSpPr>
            <p:spPr>
              <a:xfrm rot="10800000">
                <a:off x="5564798" y="2487774"/>
                <a:ext cx="1058284" cy="893287"/>
              </a:xfrm>
              <a:custGeom>
                <a:avLst/>
                <a:gdLst>
                  <a:gd name="connsiteX0" fmla="*/ 1240077 w 2480154"/>
                  <a:gd name="connsiteY0" fmla="*/ 1168078 h 1168078"/>
                  <a:gd name="connsiteX1" fmla="*/ 537299 w 2480154"/>
                  <a:gd name="connsiteY1" fmla="*/ 992799 h 1168078"/>
                  <a:gd name="connsiteX2" fmla="*/ 531810 w 2480154"/>
                  <a:gd name="connsiteY2" fmla="*/ 994168 h 1168078"/>
                  <a:gd name="connsiteX3" fmla="*/ 0 w 2480154"/>
                  <a:gd name="connsiteY3" fmla="*/ 309286 h 1168078"/>
                  <a:gd name="connsiteX4" fmla="*/ 1240077 w 2480154"/>
                  <a:gd name="connsiteY4" fmla="*/ 0 h 1168078"/>
                  <a:gd name="connsiteX5" fmla="*/ 2480154 w 2480154"/>
                  <a:gd name="connsiteY5" fmla="*/ 309286 h 1168078"/>
                  <a:gd name="connsiteX6" fmla="*/ 1948344 w 2480154"/>
                  <a:gd name="connsiteY6" fmla="*/ 994168 h 1168078"/>
                  <a:gd name="connsiteX7" fmla="*/ 1942856 w 2480154"/>
                  <a:gd name="connsiteY7" fmla="*/ 992799 h 1168078"/>
                  <a:gd name="connsiteX0" fmla="*/ 1240077 w 2480154"/>
                  <a:gd name="connsiteY0" fmla="*/ 1168078 h 1168078"/>
                  <a:gd name="connsiteX1" fmla="*/ 537299 w 2480154"/>
                  <a:gd name="connsiteY1" fmla="*/ 992799 h 1168078"/>
                  <a:gd name="connsiteX2" fmla="*/ 531810 w 2480154"/>
                  <a:gd name="connsiteY2" fmla="*/ 994168 h 1168078"/>
                  <a:gd name="connsiteX3" fmla="*/ 0 w 2480154"/>
                  <a:gd name="connsiteY3" fmla="*/ 309286 h 1168078"/>
                  <a:gd name="connsiteX4" fmla="*/ 1240077 w 2480154"/>
                  <a:gd name="connsiteY4" fmla="*/ 0 h 1168078"/>
                  <a:gd name="connsiteX5" fmla="*/ 2480154 w 2480154"/>
                  <a:gd name="connsiteY5" fmla="*/ 309286 h 1168078"/>
                  <a:gd name="connsiteX6" fmla="*/ 1948344 w 2480154"/>
                  <a:gd name="connsiteY6" fmla="*/ 994168 h 1168078"/>
                  <a:gd name="connsiteX7" fmla="*/ 1240077 w 2480154"/>
                  <a:gd name="connsiteY7" fmla="*/ 1168078 h 1168078"/>
                  <a:gd name="connsiteX0" fmla="*/ 1240077 w 2480154"/>
                  <a:gd name="connsiteY0" fmla="*/ 1168078 h 1168078"/>
                  <a:gd name="connsiteX1" fmla="*/ 537299 w 2480154"/>
                  <a:gd name="connsiteY1" fmla="*/ 992799 h 1168078"/>
                  <a:gd name="connsiteX2" fmla="*/ 0 w 2480154"/>
                  <a:gd name="connsiteY2" fmla="*/ 309286 h 1168078"/>
                  <a:gd name="connsiteX3" fmla="*/ 1240077 w 2480154"/>
                  <a:gd name="connsiteY3" fmla="*/ 0 h 1168078"/>
                  <a:gd name="connsiteX4" fmla="*/ 2480154 w 2480154"/>
                  <a:gd name="connsiteY4" fmla="*/ 309286 h 1168078"/>
                  <a:gd name="connsiteX5" fmla="*/ 1948344 w 2480154"/>
                  <a:gd name="connsiteY5" fmla="*/ 994168 h 1168078"/>
                  <a:gd name="connsiteX6" fmla="*/ 1240077 w 2480154"/>
                  <a:gd name="connsiteY6" fmla="*/ 1168078 h 1168078"/>
                  <a:gd name="connsiteX0" fmla="*/ 1240077 w 1948344"/>
                  <a:gd name="connsiteY0" fmla="*/ 1168078 h 1168078"/>
                  <a:gd name="connsiteX1" fmla="*/ 537299 w 1948344"/>
                  <a:gd name="connsiteY1" fmla="*/ 992799 h 1168078"/>
                  <a:gd name="connsiteX2" fmla="*/ 0 w 1948344"/>
                  <a:gd name="connsiteY2" fmla="*/ 309286 h 1168078"/>
                  <a:gd name="connsiteX3" fmla="*/ 1240077 w 1948344"/>
                  <a:gd name="connsiteY3" fmla="*/ 0 h 1168078"/>
                  <a:gd name="connsiteX4" fmla="*/ 1948344 w 1948344"/>
                  <a:gd name="connsiteY4" fmla="*/ 994168 h 1168078"/>
                  <a:gd name="connsiteX5" fmla="*/ 1240077 w 1948344"/>
                  <a:gd name="connsiteY5" fmla="*/ 1168078 h 1168078"/>
                  <a:gd name="connsiteX0" fmla="*/ 702778 w 1411045"/>
                  <a:gd name="connsiteY0" fmla="*/ 1168078 h 1168078"/>
                  <a:gd name="connsiteX1" fmla="*/ 0 w 1411045"/>
                  <a:gd name="connsiteY1" fmla="*/ 992799 h 1168078"/>
                  <a:gd name="connsiteX2" fmla="*/ 702778 w 1411045"/>
                  <a:gd name="connsiteY2" fmla="*/ 0 h 1168078"/>
                  <a:gd name="connsiteX3" fmla="*/ 1411045 w 1411045"/>
                  <a:gd name="connsiteY3" fmla="*/ 994168 h 1168078"/>
                  <a:gd name="connsiteX4" fmla="*/ 702778 w 1411045"/>
                  <a:gd name="connsiteY4" fmla="*/ 1168078 h 1168078"/>
                  <a:gd name="connsiteX0" fmla="*/ 702778 w 1411045"/>
                  <a:gd name="connsiteY0" fmla="*/ 996628 h 996628"/>
                  <a:gd name="connsiteX1" fmla="*/ 0 w 1411045"/>
                  <a:gd name="connsiteY1" fmla="*/ 821349 h 996628"/>
                  <a:gd name="connsiteX2" fmla="*/ 696428 w 1411045"/>
                  <a:gd name="connsiteY2" fmla="*/ 0 h 996628"/>
                  <a:gd name="connsiteX3" fmla="*/ 1411045 w 1411045"/>
                  <a:gd name="connsiteY3" fmla="*/ 822718 h 996628"/>
                  <a:gd name="connsiteX4" fmla="*/ 702778 w 1411045"/>
                  <a:gd name="connsiteY4" fmla="*/ 996628 h 9966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1045" h="996628">
                    <a:moveTo>
                      <a:pt x="702778" y="996628"/>
                    </a:moveTo>
                    <a:lnTo>
                      <a:pt x="0" y="821349"/>
                    </a:lnTo>
                    <a:lnTo>
                      <a:pt x="696428" y="0"/>
                    </a:lnTo>
                    <a:lnTo>
                      <a:pt x="1411045" y="822718"/>
                    </a:lnTo>
                    <a:lnTo>
                      <a:pt x="702778" y="996628"/>
                    </a:lnTo>
                    <a:close/>
                  </a:path>
                </a:pathLst>
              </a:custGeom>
              <a:solidFill>
                <a:srgbClr val="105C6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40" name="Freeform: Shape 39">
                <a:extLst>
                  <a:ext uri="{FF2B5EF4-FFF2-40B4-BE49-F238E27FC236}">
                    <a16:creationId xmlns:a16="http://schemas.microsoft.com/office/drawing/2014/main" id="{2A7AD11F-9C33-6F1A-1966-C4C53BAEEF00}"/>
                  </a:ext>
                </a:extLst>
              </p:cNvPr>
              <p:cNvSpPr/>
              <p:nvPr/>
            </p:nvSpPr>
            <p:spPr>
              <a:xfrm>
                <a:off x="5165941" y="2643650"/>
                <a:ext cx="1860116" cy="891082"/>
              </a:xfrm>
              <a:custGeom>
                <a:avLst/>
                <a:gdLst>
                  <a:gd name="connsiteX0" fmla="*/ 1948344 w 2480154"/>
                  <a:gd name="connsiteY0" fmla="*/ 0 h 994168"/>
                  <a:gd name="connsiteX1" fmla="*/ 2480154 w 2480154"/>
                  <a:gd name="connsiteY1" fmla="*/ 684882 h 994168"/>
                  <a:gd name="connsiteX2" fmla="*/ 1240077 w 2480154"/>
                  <a:gd name="connsiteY2" fmla="*/ 994168 h 994168"/>
                  <a:gd name="connsiteX3" fmla="*/ 0 w 2480154"/>
                  <a:gd name="connsiteY3" fmla="*/ 684882 h 994168"/>
                  <a:gd name="connsiteX4" fmla="*/ 531810 w 2480154"/>
                  <a:gd name="connsiteY4" fmla="*/ 0 h 994168"/>
                  <a:gd name="connsiteX5" fmla="*/ 1240077 w 2480154"/>
                  <a:gd name="connsiteY5" fmla="*/ 176648 h 994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80154" h="994168">
                    <a:moveTo>
                      <a:pt x="1948344" y="0"/>
                    </a:moveTo>
                    <a:lnTo>
                      <a:pt x="2480154" y="684882"/>
                    </a:lnTo>
                    <a:lnTo>
                      <a:pt x="1240077" y="994168"/>
                    </a:lnTo>
                    <a:lnTo>
                      <a:pt x="0" y="684882"/>
                    </a:lnTo>
                    <a:lnTo>
                      <a:pt x="531810" y="0"/>
                    </a:lnTo>
                    <a:lnTo>
                      <a:pt x="1240077" y="176648"/>
                    </a:lnTo>
                    <a:close/>
                  </a:path>
                </a:pathLst>
              </a:custGeom>
              <a:solidFill>
                <a:srgbClr val="50A3A7"/>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50" name="TextBox 49">
                <a:extLst>
                  <a:ext uri="{FF2B5EF4-FFF2-40B4-BE49-F238E27FC236}">
                    <a16:creationId xmlns:a16="http://schemas.microsoft.com/office/drawing/2014/main" id="{84A5CF7A-4997-A873-3FE9-EB6335D50F1E}"/>
                  </a:ext>
                </a:extLst>
              </p:cNvPr>
              <p:cNvSpPr txBox="1"/>
              <p:nvPr/>
            </p:nvSpPr>
            <p:spPr>
              <a:xfrm>
                <a:off x="7164966" y="2422067"/>
                <a:ext cx="3326752" cy="517065"/>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r>
                  <a:rPr lang="ar-SA" sz="2400" dirty="0"/>
                  <a:t>الاحتياجات المرتبطة بتقدير الذات</a:t>
                </a:r>
                <a:endParaRPr lang="en-US" sz="2400" dirty="0"/>
              </a:p>
            </p:txBody>
          </p:sp>
          <p:pic>
            <p:nvPicPr>
              <p:cNvPr id="68" name="Picture 67">
                <a:extLst>
                  <a:ext uri="{FF2B5EF4-FFF2-40B4-BE49-F238E27FC236}">
                    <a16:creationId xmlns:a16="http://schemas.microsoft.com/office/drawing/2014/main" id="{3E772AE1-D600-7C55-4F87-AF6B7238AD55}"/>
                  </a:ext>
                </a:extLst>
              </p:cNvPr>
              <p:cNvPicPr>
                <a:picLocks noChangeAspect="1"/>
              </p:cNvPicPr>
              <p:nvPr/>
            </p:nvPicPr>
            <p:blipFill>
              <a:blip r:embed="rId6"/>
              <a:stretch>
                <a:fillRect/>
              </a:stretch>
            </p:blipFill>
            <p:spPr>
              <a:xfrm>
                <a:off x="6170685" y="2738259"/>
                <a:ext cx="591305" cy="591305"/>
              </a:xfrm>
              <a:prstGeom prst="rect">
                <a:avLst/>
              </a:prstGeom>
            </p:spPr>
          </p:pic>
        </p:grpSp>
      </p:grpSp>
      <p:grpSp>
        <p:nvGrpSpPr>
          <p:cNvPr id="76" name="Group 75">
            <a:extLst>
              <a:ext uri="{FF2B5EF4-FFF2-40B4-BE49-F238E27FC236}">
                <a16:creationId xmlns:a16="http://schemas.microsoft.com/office/drawing/2014/main" id="{6D56C60A-B728-9AEE-C718-7C2AD01ED57C}"/>
              </a:ext>
            </a:extLst>
          </p:cNvPr>
          <p:cNvGrpSpPr/>
          <p:nvPr/>
        </p:nvGrpSpPr>
        <p:grpSpPr>
          <a:xfrm>
            <a:off x="2852427" y="2142085"/>
            <a:ext cx="3643975" cy="735589"/>
            <a:chOff x="2852427" y="1823264"/>
            <a:chExt cx="3643975" cy="735589"/>
          </a:xfrm>
        </p:grpSpPr>
        <p:sp>
          <p:nvSpPr>
            <p:cNvPr id="39" name="Freeform: Shape 38">
              <a:extLst>
                <a:ext uri="{FF2B5EF4-FFF2-40B4-BE49-F238E27FC236}">
                  <a16:creationId xmlns:a16="http://schemas.microsoft.com/office/drawing/2014/main" id="{1C9A6E28-45C0-57C9-DF4A-0A0068BCC486}"/>
                </a:ext>
              </a:extLst>
            </p:cNvPr>
            <p:cNvSpPr/>
            <p:nvPr/>
          </p:nvSpPr>
          <p:spPr>
            <a:xfrm>
              <a:off x="5695597" y="1823264"/>
              <a:ext cx="800805" cy="735589"/>
            </a:xfrm>
            <a:custGeom>
              <a:avLst/>
              <a:gdLst>
                <a:gd name="connsiteX0" fmla="*/ 533870 w 1067740"/>
                <a:gd name="connsiteY0" fmla="*/ 0 h 820687"/>
                <a:gd name="connsiteX1" fmla="*/ 1067740 w 1067740"/>
                <a:gd name="connsiteY1" fmla="*/ 687535 h 820687"/>
                <a:gd name="connsiteX2" fmla="*/ 533870 w 1067740"/>
                <a:gd name="connsiteY2" fmla="*/ 820687 h 820687"/>
                <a:gd name="connsiteX3" fmla="*/ 0 w 1067740"/>
                <a:gd name="connsiteY3" fmla="*/ 687535 h 820687"/>
              </a:gdLst>
              <a:ahLst/>
              <a:cxnLst>
                <a:cxn ang="0">
                  <a:pos x="connsiteX0" y="connsiteY0"/>
                </a:cxn>
                <a:cxn ang="0">
                  <a:pos x="connsiteX1" y="connsiteY1"/>
                </a:cxn>
                <a:cxn ang="0">
                  <a:pos x="connsiteX2" y="connsiteY2"/>
                </a:cxn>
                <a:cxn ang="0">
                  <a:pos x="connsiteX3" y="connsiteY3"/>
                </a:cxn>
              </a:cxnLst>
              <a:rect l="l" t="t" r="r" b="b"/>
              <a:pathLst>
                <a:path w="1067740" h="820687">
                  <a:moveTo>
                    <a:pt x="533870" y="0"/>
                  </a:moveTo>
                  <a:lnTo>
                    <a:pt x="1067740" y="687535"/>
                  </a:lnTo>
                  <a:lnTo>
                    <a:pt x="533870" y="820687"/>
                  </a:lnTo>
                  <a:lnTo>
                    <a:pt x="0" y="687535"/>
                  </a:lnTo>
                  <a:close/>
                </a:path>
              </a:pathLst>
            </a:custGeom>
            <a:solidFill>
              <a:srgbClr val="85C2C5"/>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41" name="Freeform: Shape 40">
              <a:extLst>
                <a:ext uri="{FF2B5EF4-FFF2-40B4-BE49-F238E27FC236}">
                  <a16:creationId xmlns:a16="http://schemas.microsoft.com/office/drawing/2014/main" id="{35DE18B4-F035-C0B7-8D12-1ABE87270E71}"/>
                </a:ext>
              </a:extLst>
            </p:cNvPr>
            <p:cNvSpPr/>
            <p:nvPr/>
          </p:nvSpPr>
          <p:spPr>
            <a:xfrm>
              <a:off x="6095999" y="1823264"/>
              <a:ext cx="400403" cy="735589"/>
            </a:xfrm>
            <a:custGeom>
              <a:avLst/>
              <a:gdLst>
                <a:gd name="connsiteX0" fmla="*/ 0 w 533870"/>
                <a:gd name="connsiteY0" fmla="*/ 0 h 820687"/>
                <a:gd name="connsiteX1" fmla="*/ 533870 w 533870"/>
                <a:gd name="connsiteY1" fmla="*/ 687535 h 820687"/>
                <a:gd name="connsiteX2" fmla="*/ 0 w 533870"/>
                <a:gd name="connsiteY2" fmla="*/ 820687 h 820687"/>
                <a:gd name="connsiteX3" fmla="*/ 0 w 533870"/>
                <a:gd name="connsiteY3" fmla="*/ 0 h 820687"/>
              </a:gdLst>
              <a:ahLst/>
              <a:cxnLst>
                <a:cxn ang="0">
                  <a:pos x="connsiteX0" y="connsiteY0"/>
                </a:cxn>
                <a:cxn ang="0">
                  <a:pos x="connsiteX1" y="connsiteY1"/>
                </a:cxn>
                <a:cxn ang="0">
                  <a:pos x="connsiteX2" y="connsiteY2"/>
                </a:cxn>
                <a:cxn ang="0">
                  <a:pos x="connsiteX3" y="connsiteY3"/>
                </a:cxn>
              </a:cxnLst>
              <a:rect l="l" t="t" r="r" b="b"/>
              <a:pathLst>
                <a:path w="533870" h="820687">
                  <a:moveTo>
                    <a:pt x="0" y="0"/>
                  </a:moveTo>
                  <a:lnTo>
                    <a:pt x="533870" y="687535"/>
                  </a:lnTo>
                  <a:lnTo>
                    <a:pt x="0" y="820687"/>
                  </a:lnTo>
                  <a:lnTo>
                    <a:pt x="0" y="0"/>
                  </a:lnTo>
                  <a:close/>
                </a:path>
              </a:pathLst>
            </a:custGeom>
            <a:solidFill>
              <a:srgbClr val="50A3A7"/>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51" name="TextBox 50">
              <a:extLst>
                <a:ext uri="{FF2B5EF4-FFF2-40B4-BE49-F238E27FC236}">
                  <a16:creationId xmlns:a16="http://schemas.microsoft.com/office/drawing/2014/main" id="{14E8C202-129E-6681-C581-27A83E0190DB}"/>
                </a:ext>
              </a:extLst>
            </p:cNvPr>
            <p:cNvSpPr txBox="1"/>
            <p:nvPr/>
          </p:nvSpPr>
          <p:spPr>
            <a:xfrm>
              <a:off x="2852427" y="1844535"/>
              <a:ext cx="3326752" cy="517065"/>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r>
                <a:rPr lang="ar-SA" sz="2400" dirty="0"/>
                <a:t>الاحتياجات الذاتية </a:t>
              </a:r>
              <a:endParaRPr lang="en-US" sz="2400" dirty="0"/>
            </a:p>
          </p:txBody>
        </p:sp>
        <p:grpSp>
          <p:nvGrpSpPr>
            <p:cNvPr id="70" name="Google Shape;11295;p119">
              <a:extLst>
                <a:ext uri="{FF2B5EF4-FFF2-40B4-BE49-F238E27FC236}">
                  <a16:creationId xmlns:a16="http://schemas.microsoft.com/office/drawing/2014/main" id="{997CB662-4B4D-8A3C-13A5-D672957CBD32}"/>
                </a:ext>
              </a:extLst>
            </p:cNvPr>
            <p:cNvGrpSpPr/>
            <p:nvPr/>
          </p:nvGrpSpPr>
          <p:grpSpPr>
            <a:xfrm>
              <a:off x="5833224" y="2187206"/>
              <a:ext cx="262775" cy="261847"/>
              <a:chOff x="6203579" y="3348981"/>
              <a:chExt cx="351615" cy="350373"/>
            </a:xfrm>
            <a:solidFill>
              <a:schemeClr val="bg1"/>
            </a:solidFill>
          </p:grpSpPr>
          <p:sp>
            <p:nvSpPr>
              <p:cNvPr id="71" name="Google Shape;11296;p119">
                <a:extLst>
                  <a:ext uri="{FF2B5EF4-FFF2-40B4-BE49-F238E27FC236}">
                    <a16:creationId xmlns:a16="http://schemas.microsoft.com/office/drawing/2014/main" id="{7BF6F93E-A83E-D804-5811-C3DB1EEE339B}"/>
                  </a:ext>
                </a:extLst>
              </p:cNvPr>
              <p:cNvSpPr/>
              <p:nvPr/>
            </p:nvSpPr>
            <p:spPr>
              <a:xfrm>
                <a:off x="6377667" y="3404249"/>
                <a:ext cx="93686" cy="58072"/>
              </a:xfrm>
              <a:custGeom>
                <a:avLst/>
                <a:gdLst/>
                <a:ahLst/>
                <a:cxnLst/>
                <a:rect l="l" t="t" r="r" b="b"/>
                <a:pathLst>
                  <a:path w="2941" h="1823" extrusionOk="0">
                    <a:moveTo>
                      <a:pt x="644" y="0"/>
                    </a:moveTo>
                    <a:cubicBezTo>
                      <a:pt x="467" y="0"/>
                      <a:pt x="288" y="39"/>
                      <a:pt x="119" y="120"/>
                    </a:cubicBezTo>
                    <a:cubicBezTo>
                      <a:pt x="36" y="155"/>
                      <a:pt x="0" y="251"/>
                      <a:pt x="36" y="322"/>
                    </a:cubicBezTo>
                    <a:cubicBezTo>
                      <a:pt x="70" y="374"/>
                      <a:pt x="129" y="413"/>
                      <a:pt x="186" y="413"/>
                    </a:cubicBezTo>
                    <a:cubicBezTo>
                      <a:pt x="208" y="413"/>
                      <a:pt x="230" y="407"/>
                      <a:pt x="250" y="394"/>
                    </a:cubicBezTo>
                    <a:cubicBezTo>
                      <a:pt x="370" y="337"/>
                      <a:pt x="498" y="310"/>
                      <a:pt x="625" y="310"/>
                    </a:cubicBezTo>
                    <a:cubicBezTo>
                      <a:pt x="950" y="310"/>
                      <a:pt x="1269" y="487"/>
                      <a:pt x="1441" y="786"/>
                    </a:cubicBezTo>
                    <a:cubicBezTo>
                      <a:pt x="1215" y="1036"/>
                      <a:pt x="1143" y="1406"/>
                      <a:pt x="1286" y="1739"/>
                    </a:cubicBezTo>
                    <a:cubicBezTo>
                      <a:pt x="1322" y="1798"/>
                      <a:pt x="1381" y="1822"/>
                      <a:pt x="1441" y="1822"/>
                    </a:cubicBezTo>
                    <a:cubicBezTo>
                      <a:pt x="1560" y="1822"/>
                      <a:pt x="1631" y="1703"/>
                      <a:pt x="1584" y="1608"/>
                    </a:cubicBezTo>
                    <a:cubicBezTo>
                      <a:pt x="1453" y="1322"/>
                      <a:pt x="1572" y="989"/>
                      <a:pt x="1858" y="858"/>
                    </a:cubicBezTo>
                    <a:cubicBezTo>
                      <a:pt x="1936" y="822"/>
                      <a:pt x="2017" y="805"/>
                      <a:pt x="2096" y="805"/>
                    </a:cubicBezTo>
                    <a:cubicBezTo>
                      <a:pt x="2305" y="805"/>
                      <a:pt x="2501" y="924"/>
                      <a:pt x="2596" y="1132"/>
                    </a:cubicBezTo>
                    <a:cubicBezTo>
                      <a:pt x="2631" y="1193"/>
                      <a:pt x="2699" y="1229"/>
                      <a:pt x="2760" y="1229"/>
                    </a:cubicBezTo>
                    <a:cubicBezTo>
                      <a:pt x="2782" y="1229"/>
                      <a:pt x="2803" y="1224"/>
                      <a:pt x="2822" y="1215"/>
                    </a:cubicBezTo>
                    <a:cubicBezTo>
                      <a:pt x="2893" y="1167"/>
                      <a:pt x="2941" y="1084"/>
                      <a:pt x="2893" y="1013"/>
                    </a:cubicBezTo>
                    <a:cubicBezTo>
                      <a:pt x="2757" y="696"/>
                      <a:pt x="2448" y="503"/>
                      <a:pt x="2108" y="503"/>
                    </a:cubicBezTo>
                    <a:cubicBezTo>
                      <a:pt x="1975" y="503"/>
                      <a:pt x="1837" y="532"/>
                      <a:pt x="1703" y="596"/>
                    </a:cubicBezTo>
                    <a:cubicBezTo>
                      <a:pt x="1476" y="218"/>
                      <a:pt x="1066" y="0"/>
                      <a:pt x="644" y="0"/>
                    </a:cubicBezTo>
                    <a:close/>
                  </a:path>
                </a:pathLst>
              </a:custGeom>
              <a:grpFill/>
              <a:ln>
                <a:noFill/>
              </a:ln>
            </p:spPr>
            <p:txBody>
              <a:bodyPr spcFirstLastPara="1" wrap="square" lIns="121900" tIns="121900" rIns="121900" bIns="121900" anchor="ctr" anchorCtr="0">
                <a:noAutofit/>
              </a:bodyPr>
              <a:lstStyle/>
              <a:p>
                <a:endParaRPr sz="2400"/>
              </a:p>
            </p:txBody>
          </p:sp>
          <p:sp>
            <p:nvSpPr>
              <p:cNvPr id="72" name="Google Shape;11297;p119">
                <a:extLst>
                  <a:ext uri="{FF2B5EF4-FFF2-40B4-BE49-F238E27FC236}">
                    <a16:creationId xmlns:a16="http://schemas.microsoft.com/office/drawing/2014/main" id="{31CD2882-A44B-DA4F-5579-EADE5FE84C20}"/>
                  </a:ext>
                </a:extLst>
              </p:cNvPr>
              <p:cNvSpPr/>
              <p:nvPr/>
            </p:nvSpPr>
            <p:spPr>
              <a:xfrm>
                <a:off x="6260090" y="3449611"/>
                <a:ext cx="76643" cy="44947"/>
              </a:xfrm>
              <a:custGeom>
                <a:avLst/>
                <a:gdLst/>
                <a:ahLst/>
                <a:cxnLst/>
                <a:rect l="l" t="t" r="r" b="b"/>
                <a:pathLst>
                  <a:path w="2406" h="1411" extrusionOk="0">
                    <a:moveTo>
                      <a:pt x="1868" y="0"/>
                    </a:moveTo>
                    <a:cubicBezTo>
                      <a:pt x="1523" y="0"/>
                      <a:pt x="1190" y="178"/>
                      <a:pt x="1012" y="541"/>
                    </a:cubicBezTo>
                    <a:cubicBezTo>
                      <a:pt x="891" y="501"/>
                      <a:pt x="765" y="480"/>
                      <a:pt x="638" y="480"/>
                    </a:cubicBezTo>
                    <a:cubicBezTo>
                      <a:pt x="466" y="480"/>
                      <a:pt x="291" y="518"/>
                      <a:pt x="119" y="601"/>
                    </a:cubicBezTo>
                    <a:cubicBezTo>
                      <a:pt x="36" y="636"/>
                      <a:pt x="0" y="732"/>
                      <a:pt x="36" y="803"/>
                    </a:cubicBezTo>
                    <a:cubicBezTo>
                      <a:pt x="70" y="855"/>
                      <a:pt x="129" y="894"/>
                      <a:pt x="186" y="894"/>
                    </a:cubicBezTo>
                    <a:cubicBezTo>
                      <a:pt x="209" y="894"/>
                      <a:pt x="230" y="888"/>
                      <a:pt x="250" y="875"/>
                    </a:cubicBezTo>
                    <a:cubicBezTo>
                      <a:pt x="375" y="820"/>
                      <a:pt x="506" y="794"/>
                      <a:pt x="636" y="794"/>
                    </a:cubicBezTo>
                    <a:cubicBezTo>
                      <a:pt x="990" y="794"/>
                      <a:pt x="1332" y="987"/>
                      <a:pt x="1489" y="1327"/>
                    </a:cubicBezTo>
                    <a:cubicBezTo>
                      <a:pt x="1512" y="1386"/>
                      <a:pt x="1572" y="1410"/>
                      <a:pt x="1631" y="1410"/>
                    </a:cubicBezTo>
                    <a:cubicBezTo>
                      <a:pt x="1750" y="1410"/>
                      <a:pt x="1822" y="1291"/>
                      <a:pt x="1786" y="1196"/>
                    </a:cubicBezTo>
                    <a:cubicBezTo>
                      <a:pt x="1679" y="970"/>
                      <a:pt x="1500" y="779"/>
                      <a:pt x="1310" y="660"/>
                    </a:cubicBezTo>
                    <a:cubicBezTo>
                      <a:pt x="1435" y="426"/>
                      <a:pt x="1654" y="315"/>
                      <a:pt x="1877" y="315"/>
                    </a:cubicBezTo>
                    <a:cubicBezTo>
                      <a:pt x="1971" y="315"/>
                      <a:pt x="2067" y="335"/>
                      <a:pt x="2155" y="374"/>
                    </a:cubicBezTo>
                    <a:cubicBezTo>
                      <a:pt x="2175" y="388"/>
                      <a:pt x="2198" y="394"/>
                      <a:pt x="2221" y="394"/>
                    </a:cubicBezTo>
                    <a:cubicBezTo>
                      <a:pt x="2280" y="394"/>
                      <a:pt x="2341" y="355"/>
                      <a:pt x="2358" y="303"/>
                    </a:cubicBezTo>
                    <a:cubicBezTo>
                      <a:pt x="2405" y="220"/>
                      <a:pt x="2358" y="124"/>
                      <a:pt x="2286" y="89"/>
                    </a:cubicBezTo>
                    <a:cubicBezTo>
                      <a:pt x="2151" y="30"/>
                      <a:pt x="2009" y="0"/>
                      <a:pt x="1868" y="0"/>
                    </a:cubicBezTo>
                    <a:close/>
                  </a:path>
                </a:pathLst>
              </a:custGeom>
              <a:grpFill/>
              <a:ln>
                <a:noFill/>
              </a:ln>
            </p:spPr>
            <p:txBody>
              <a:bodyPr spcFirstLastPara="1" wrap="square" lIns="121900" tIns="121900" rIns="121900" bIns="121900" anchor="ctr" anchorCtr="0">
                <a:noAutofit/>
              </a:bodyPr>
              <a:lstStyle/>
              <a:p>
                <a:endParaRPr sz="2400"/>
              </a:p>
            </p:txBody>
          </p:sp>
          <p:sp>
            <p:nvSpPr>
              <p:cNvPr id="73" name="Google Shape;11298;p119">
                <a:extLst>
                  <a:ext uri="{FF2B5EF4-FFF2-40B4-BE49-F238E27FC236}">
                    <a16:creationId xmlns:a16="http://schemas.microsoft.com/office/drawing/2014/main" id="{3253E2F0-4E5B-D083-359F-DB45F0B39914}"/>
                  </a:ext>
                </a:extLst>
              </p:cNvPr>
              <p:cNvSpPr/>
              <p:nvPr/>
            </p:nvSpPr>
            <p:spPr>
              <a:xfrm>
                <a:off x="6415574" y="3498349"/>
                <a:ext cx="49343" cy="21598"/>
              </a:xfrm>
              <a:custGeom>
                <a:avLst/>
                <a:gdLst/>
                <a:ahLst/>
                <a:cxnLst/>
                <a:rect l="l" t="t" r="r" b="b"/>
                <a:pathLst>
                  <a:path w="1549" h="678" extrusionOk="0">
                    <a:moveTo>
                      <a:pt x="642" y="1"/>
                    </a:moveTo>
                    <a:cubicBezTo>
                      <a:pt x="446" y="1"/>
                      <a:pt x="250" y="58"/>
                      <a:pt x="84" y="178"/>
                    </a:cubicBezTo>
                    <a:cubicBezTo>
                      <a:pt x="13" y="237"/>
                      <a:pt x="1" y="333"/>
                      <a:pt x="37" y="404"/>
                    </a:cubicBezTo>
                    <a:cubicBezTo>
                      <a:pt x="75" y="450"/>
                      <a:pt x="128" y="477"/>
                      <a:pt x="180" y="477"/>
                    </a:cubicBezTo>
                    <a:cubicBezTo>
                      <a:pt x="209" y="477"/>
                      <a:pt x="237" y="469"/>
                      <a:pt x="263" y="452"/>
                    </a:cubicBezTo>
                    <a:cubicBezTo>
                      <a:pt x="382" y="366"/>
                      <a:pt x="521" y="324"/>
                      <a:pt x="659" y="324"/>
                    </a:cubicBezTo>
                    <a:cubicBezTo>
                      <a:pt x="865" y="324"/>
                      <a:pt x="1068" y="417"/>
                      <a:pt x="1203" y="595"/>
                    </a:cubicBezTo>
                    <a:cubicBezTo>
                      <a:pt x="1227" y="642"/>
                      <a:pt x="1275" y="678"/>
                      <a:pt x="1334" y="678"/>
                    </a:cubicBezTo>
                    <a:cubicBezTo>
                      <a:pt x="1465" y="678"/>
                      <a:pt x="1549" y="523"/>
                      <a:pt x="1465" y="416"/>
                    </a:cubicBezTo>
                    <a:cubicBezTo>
                      <a:pt x="1268" y="146"/>
                      <a:pt x="954" y="1"/>
                      <a:pt x="642" y="1"/>
                    </a:cubicBezTo>
                    <a:close/>
                  </a:path>
                </a:pathLst>
              </a:custGeom>
              <a:grpFill/>
              <a:ln>
                <a:noFill/>
              </a:ln>
            </p:spPr>
            <p:txBody>
              <a:bodyPr spcFirstLastPara="1" wrap="square" lIns="121900" tIns="121900" rIns="121900" bIns="121900" anchor="ctr" anchorCtr="0">
                <a:noAutofit/>
              </a:bodyPr>
              <a:lstStyle/>
              <a:p>
                <a:endParaRPr sz="2400"/>
              </a:p>
            </p:txBody>
          </p:sp>
          <p:sp>
            <p:nvSpPr>
              <p:cNvPr id="74" name="Google Shape;11299;p119">
                <a:extLst>
                  <a:ext uri="{FF2B5EF4-FFF2-40B4-BE49-F238E27FC236}">
                    <a16:creationId xmlns:a16="http://schemas.microsoft.com/office/drawing/2014/main" id="{B7B93F0E-892A-CFD8-4A1A-26452BD6B72C}"/>
                  </a:ext>
                </a:extLst>
              </p:cNvPr>
              <p:cNvSpPr/>
              <p:nvPr/>
            </p:nvSpPr>
            <p:spPr>
              <a:xfrm>
                <a:off x="6344283" y="3473247"/>
                <a:ext cx="41380" cy="32301"/>
              </a:xfrm>
              <a:custGeom>
                <a:avLst/>
                <a:gdLst/>
                <a:ahLst/>
                <a:cxnLst/>
                <a:rect l="l" t="t" r="r" b="b"/>
                <a:pathLst>
                  <a:path w="1299" h="1014" extrusionOk="0">
                    <a:moveTo>
                      <a:pt x="1122" y="0"/>
                    </a:moveTo>
                    <a:cubicBezTo>
                      <a:pt x="1048" y="0"/>
                      <a:pt x="986" y="56"/>
                      <a:pt x="953" y="133"/>
                    </a:cubicBezTo>
                    <a:cubicBezTo>
                      <a:pt x="899" y="455"/>
                      <a:pt x="612" y="701"/>
                      <a:pt x="293" y="701"/>
                    </a:cubicBezTo>
                    <a:cubicBezTo>
                      <a:pt x="259" y="701"/>
                      <a:pt x="225" y="698"/>
                      <a:pt x="191" y="692"/>
                    </a:cubicBezTo>
                    <a:cubicBezTo>
                      <a:pt x="178" y="689"/>
                      <a:pt x="166" y="687"/>
                      <a:pt x="155" y="687"/>
                    </a:cubicBezTo>
                    <a:cubicBezTo>
                      <a:pt x="87" y="687"/>
                      <a:pt x="33" y="742"/>
                      <a:pt x="12" y="823"/>
                    </a:cubicBezTo>
                    <a:cubicBezTo>
                      <a:pt x="0" y="906"/>
                      <a:pt x="60" y="990"/>
                      <a:pt x="155" y="1002"/>
                    </a:cubicBezTo>
                    <a:cubicBezTo>
                      <a:pt x="215" y="1014"/>
                      <a:pt x="250" y="1014"/>
                      <a:pt x="310" y="1014"/>
                    </a:cubicBezTo>
                    <a:cubicBezTo>
                      <a:pt x="774" y="1014"/>
                      <a:pt x="1203" y="668"/>
                      <a:pt x="1286" y="180"/>
                    </a:cubicBezTo>
                    <a:cubicBezTo>
                      <a:pt x="1298" y="97"/>
                      <a:pt x="1239" y="13"/>
                      <a:pt x="1143" y="2"/>
                    </a:cubicBezTo>
                    <a:cubicBezTo>
                      <a:pt x="1136" y="1"/>
                      <a:pt x="1129" y="0"/>
                      <a:pt x="1122" y="0"/>
                    </a:cubicBezTo>
                    <a:close/>
                  </a:path>
                </a:pathLst>
              </a:custGeom>
              <a:grpFill/>
              <a:ln>
                <a:noFill/>
              </a:ln>
            </p:spPr>
            <p:txBody>
              <a:bodyPr spcFirstLastPara="1" wrap="square" lIns="121900" tIns="121900" rIns="121900" bIns="121900" anchor="ctr" anchorCtr="0">
                <a:noAutofit/>
              </a:bodyPr>
              <a:lstStyle/>
              <a:p>
                <a:endParaRPr sz="2400"/>
              </a:p>
            </p:txBody>
          </p:sp>
          <p:sp>
            <p:nvSpPr>
              <p:cNvPr id="75" name="Google Shape;11300;p119">
                <a:extLst>
                  <a:ext uri="{FF2B5EF4-FFF2-40B4-BE49-F238E27FC236}">
                    <a16:creationId xmlns:a16="http://schemas.microsoft.com/office/drawing/2014/main" id="{42CC2106-FD66-4EBB-894D-3F4007F79E2A}"/>
                  </a:ext>
                </a:extLst>
              </p:cNvPr>
              <p:cNvSpPr/>
              <p:nvPr/>
            </p:nvSpPr>
            <p:spPr>
              <a:xfrm>
                <a:off x="6203579" y="3348981"/>
                <a:ext cx="351615" cy="350373"/>
              </a:xfrm>
              <a:custGeom>
                <a:avLst/>
                <a:gdLst/>
                <a:ahLst/>
                <a:cxnLst/>
                <a:rect l="l" t="t" r="r" b="b"/>
                <a:pathLst>
                  <a:path w="11038" h="10999" extrusionOk="0">
                    <a:moveTo>
                      <a:pt x="4995" y="1"/>
                    </a:moveTo>
                    <a:cubicBezTo>
                      <a:pt x="4687" y="1"/>
                      <a:pt x="4370" y="111"/>
                      <a:pt x="4132" y="331"/>
                    </a:cubicBezTo>
                    <a:cubicBezTo>
                      <a:pt x="3987" y="258"/>
                      <a:pt x="3828" y="224"/>
                      <a:pt x="3666" y="224"/>
                    </a:cubicBezTo>
                    <a:cubicBezTo>
                      <a:pt x="3298" y="224"/>
                      <a:pt x="2919" y="402"/>
                      <a:pt x="2679" y="700"/>
                    </a:cubicBezTo>
                    <a:cubicBezTo>
                      <a:pt x="2642" y="695"/>
                      <a:pt x="2604" y="692"/>
                      <a:pt x="2566" y="692"/>
                    </a:cubicBezTo>
                    <a:cubicBezTo>
                      <a:pt x="2064" y="692"/>
                      <a:pt x="1551" y="1122"/>
                      <a:pt x="1429" y="1676"/>
                    </a:cubicBezTo>
                    <a:cubicBezTo>
                      <a:pt x="881" y="1795"/>
                      <a:pt x="488" y="2462"/>
                      <a:pt x="643" y="3081"/>
                    </a:cubicBezTo>
                    <a:cubicBezTo>
                      <a:pt x="84" y="3379"/>
                      <a:pt x="0" y="4248"/>
                      <a:pt x="441" y="4784"/>
                    </a:cubicBezTo>
                    <a:cubicBezTo>
                      <a:pt x="336" y="5477"/>
                      <a:pt x="852" y="6142"/>
                      <a:pt x="1432" y="6142"/>
                    </a:cubicBezTo>
                    <a:cubicBezTo>
                      <a:pt x="1510" y="6142"/>
                      <a:pt x="1589" y="6130"/>
                      <a:pt x="1667" y="6105"/>
                    </a:cubicBezTo>
                    <a:cubicBezTo>
                      <a:pt x="1827" y="6308"/>
                      <a:pt x="2150" y="6444"/>
                      <a:pt x="2456" y="6444"/>
                    </a:cubicBezTo>
                    <a:cubicBezTo>
                      <a:pt x="2491" y="6444"/>
                      <a:pt x="2526" y="6442"/>
                      <a:pt x="2560" y="6439"/>
                    </a:cubicBezTo>
                    <a:cubicBezTo>
                      <a:pt x="3002" y="7378"/>
                      <a:pt x="3681" y="7769"/>
                      <a:pt x="4568" y="7769"/>
                    </a:cubicBezTo>
                    <a:cubicBezTo>
                      <a:pt x="4805" y="7769"/>
                      <a:pt x="5056" y="7741"/>
                      <a:pt x="5322" y="7689"/>
                    </a:cubicBezTo>
                    <a:cubicBezTo>
                      <a:pt x="5429" y="8070"/>
                      <a:pt x="5715" y="8534"/>
                      <a:pt x="6382" y="8915"/>
                    </a:cubicBezTo>
                    <a:cubicBezTo>
                      <a:pt x="7454" y="9534"/>
                      <a:pt x="7965" y="10022"/>
                      <a:pt x="8037" y="10487"/>
                    </a:cubicBezTo>
                    <a:cubicBezTo>
                      <a:pt x="8085" y="10796"/>
                      <a:pt x="8346" y="10999"/>
                      <a:pt x="8644" y="10999"/>
                    </a:cubicBezTo>
                    <a:cubicBezTo>
                      <a:pt x="9049" y="10999"/>
                      <a:pt x="9323" y="10630"/>
                      <a:pt x="9251" y="10260"/>
                    </a:cubicBezTo>
                    <a:lnTo>
                      <a:pt x="8835" y="8355"/>
                    </a:lnTo>
                    <a:cubicBezTo>
                      <a:pt x="9275" y="8260"/>
                      <a:pt x="9573" y="7927"/>
                      <a:pt x="9620" y="7593"/>
                    </a:cubicBezTo>
                    <a:cubicBezTo>
                      <a:pt x="9656" y="7308"/>
                      <a:pt x="9763" y="7177"/>
                      <a:pt x="9644" y="6867"/>
                    </a:cubicBezTo>
                    <a:cubicBezTo>
                      <a:pt x="10299" y="6808"/>
                      <a:pt x="10752" y="6081"/>
                      <a:pt x="10609" y="5427"/>
                    </a:cubicBezTo>
                    <a:cubicBezTo>
                      <a:pt x="11025" y="5034"/>
                      <a:pt x="11037" y="4212"/>
                      <a:pt x="10585" y="3831"/>
                    </a:cubicBezTo>
                    <a:cubicBezTo>
                      <a:pt x="10656" y="3307"/>
                      <a:pt x="10323" y="2760"/>
                      <a:pt x="9823" y="2545"/>
                    </a:cubicBezTo>
                    <a:cubicBezTo>
                      <a:pt x="9835" y="2355"/>
                      <a:pt x="9787" y="2164"/>
                      <a:pt x="9704" y="1974"/>
                    </a:cubicBezTo>
                    <a:cubicBezTo>
                      <a:pt x="9673" y="1919"/>
                      <a:pt x="9616" y="1890"/>
                      <a:pt x="9560" y="1890"/>
                    </a:cubicBezTo>
                    <a:cubicBezTo>
                      <a:pt x="9531" y="1890"/>
                      <a:pt x="9502" y="1898"/>
                      <a:pt x="9478" y="1914"/>
                    </a:cubicBezTo>
                    <a:cubicBezTo>
                      <a:pt x="9406" y="1950"/>
                      <a:pt x="9370" y="2057"/>
                      <a:pt x="9418" y="2129"/>
                    </a:cubicBezTo>
                    <a:cubicBezTo>
                      <a:pt x="9513" y="2295"/>
                      <a:pt x="9537" y="2474"/>
                      <a:pt x="9489" y="2605"/>
                    </a:cubicBezTo>
                    <a:cubicBezTo>
                      <a:pt x="9466" y="2700"/>
                      <a:pt x="9525" y="2783"/>
                      <a:pt x="9609" y="2819"/>
                    </a:cubicBezTo>
                    <a:cubicBezTo>
                      <a:pt x="10061" y="2926"/>
                      <a:pt x="10371" y="3438"/>
                      <a:pt x="10251" y="3855"/>
                    </a:cubicBezTo>
                    <a:cubicBezTo>
                      <a:pt x="10240" y="3938"/>
                      <a:pt x="10263" y="4010"/>
                      <a:pt x="10323" y="4034"/>
                    </a:cubicBezTo>
                    <a:cubicBezTo>
                      <a:pt x="10609" y="4212"/>
                      <a:pt x="10716" y="4724"/>
                      <a:pt x="10490" y="5105"/>
                    </a:cubicBezTo>
                    <a:cubicBezTo>
                      <a:pt x="10418" y="4950"/>
                      <a:pt x="10299" y="4748"/>
                      <a:pt x="10085" y="4557"/>
                    </a:cubicBezTo>
                    <a:cubicBezTo>
                      <a:pt x="10051" y="4529"/>
                      <a:pt x="10014" y="4514"/>
                      <a:pt x="9978" y="4514"/>
                    </a:cubicBezTo>
                    <a:cubicBezTo>
                      <a:pt x="9939" y="4514"/>
                      <a:pt x="9902" y="4532"/>
                      <a:pt x="9870" y="4569"/>
                    </a:cubicBezTo>
                    <a:cubicBezTo>
                      <a:pt x="9799" y="4653"/>
                      <a:pt x="9799" y="4736"/>
                      <a:pt x="9882" y="4796"/>
                    </a:cubicBezTo>
                    <a:cubicBezTo>
                      <a:pt x="10085" y="4974"/>
                      <a:pt x="10216" y="5200"/>
                      <a:pt x="10287" y="5462"/>
                    </a:cubicBezTo>
                    <a:lnTo>
                      <a:pt x="10287" y="5498"/>
                    </a:lnTo>
                    <a:cubicBezTo>
                      <a:pt x="10463" y="6016"/>
                      <a:pt x="10035" y="6624"/>
                      <a:pt x="9592" y="6624"/>
                    </a:cubicBezTo>
                    <a:cubicBezTo>
                      <a:pt x="9526" y="6624"/>
                      <a:pt x="9459" y="6611"/>
                      <a:pt x="9394" y="6581"/>
                    </a:cubicBezTo>
                    <a:lnTo>
                      <a:pt x="9359" y="6581"/>
                    </a:lnTo>
                    <a:cubicBezTo>
                      <a:pt x="9251" y="6510"/>
                      <a:pt x="9120" y="6462"/>
                      <a:pt x="8989" y="6462"/>
                    </a:cubicBezTo>
                    <a:lnTo>
                      <a:pt x="8180" y="6462"/>
                    </a:lnTo>
                    <a:cubicBezTo>
                      <a:pt x="8096" y="6462"/>
                      <a:pt x="8013" y="6534"/>
                      <a:pt x="8013" y="6629"/>
                    </a:cubicBezTo>
                    <a:cubicBezTo>
                      <a:pt x="8013" y="6712"/>
                      <a:pt x="8096" y="6796"/>
                      <a:pt x="8180" y="6796"/>
                    </a:cubicBezTo>
                    <a:lnTo>
                      <a:pt x="8989" y="6796"/>
                    </a:lnTo>
                    <a:cubicBezTo>
                      <a:pt x="9251" y="6796"/>
                      <a:pt x="9442" y="7046"/>
                      <a:pt x="9370" y="7296"/>
                    </a:cubicBezTo>
                    <a:cubicBezTo>
                      <a:pt x="9370" y="7308"/>
                      <a:pt x="9359" y="7367"/>
                      <a:pt x="9311" y="7605"/>
                    </a:cubicBezTo>
                    <a:cubicBezTo>
                      <a:pt x="9228" y="7927"/>
                      <a:pt x="8942" y="8141"/>
                      <a:pt x="8632" y="8141"/>
                    </a:cubicBezTo>
                    <a:lnTo>
                      <a:pt x="7596" y="8141"/>
                    </a:lnTo>
                    <a:cubicBezTo>
                      <a:pt x="7275" y="8141"/>
                      <a:pt x="6989" y="7927"/>
                      <a:pt x="6918" y="7605"/>
                    </a:cubicBezTo>
                    <a:cubicBezTo>
                      <a:pt x="6870" y="7355"/>
                      <a:pt x="6858" y="7296"/>
                      <a:pt x="6858" y="7296"/>
                    </a:cubicBezTo>
                    <a:cubicBezTo>
                      <a:pt x="6799" y="7046"/>
                      <a:pt x="6977" y="6796"/>
                      <a:pt x="7239" y="6796"/>
                    </a:cubicBezTo>
                    <a:lnTo>
                      <a:pt x="7501" y="6796"/>
                    </a:lnTo>
                    <a:cubicBezTo>
                      <a:pt x="7584" y="6796"/>
                      <a:pt x="7656" y="6712"/>
                      <a:pt x="7656" y="6629"/>
                    </a:cubicBezTo>
                    <a:cubicBezTo>
                      <a:pt x="7656" y="6534"/>
                      <a:pt x="7584" y="6462"/>
                      <a:pt x="7501" y="6462"/>
                    </a:cubicBezTo>
                    <a:lnTo>
                      <a:pt x="7239" y="6462"/>
                    </a:lnTo>
                    <a:cubicBezTo>
                      <a:pt x="6763" y="6462"/>
                      <a:pt x="6430" y="6915"/>
                      <a:pt x="6549" y="7355"/>
                    </a:cubicBezTo>
                    <a:cubicBezTo>
                      <a:pt x="6584" y="7593"/>
                      <a:pt x="6608" y="7665"/>
                      <a:pt x="6608" y="7665"/>
                    </a:cubicBezTo>
                    <a:cubicBezTo>
                      <a:pt x="6727" y="8129"/>
                      <a:pt x="7144" y="8439"/>
                      <a:pt x="7596" y="8439"/>
                    </a:cubicBezTo>
                    <a:lnTo>
                      <a:pt x="8525" y="8439"/>
                    </a:lnTo>
                    <a:lnTo>
                      <a:pt x="8942" y="10380"/>
                    </a:lnTo>
                    <a:cubicBezTo>
                      <a:pt x="8954" y="10463"/>
                      <a:pt x="8942" y="10558"/>
                      <a:pt x="8882" y="10630"/>
                    </a:cubicBezTo>
                    <a:cubicBezTo>
                      <a:pt x="8818" y="10703"/>
                      <a:pt x="8733" y="10737"/>
                      <a:pt x="8650" y="10737"/>
                    </a:cubicBezTo>
                    <a:cubicBezTo>
                      <a:pt x="8517" y="10737"/>
                      <a:pt x="8388" y="10648"/>
                      <a:pt x="8358" y="10487"/>
                    </a:cubicBezTo>
                    <a:cubicBezTo>
                      <a:pt x="8275" y="9903"/>
                      <a:pt x="7739" y="9368"/>
                      <a:pt x="6561" y="8677"/>
                    </a:cubicBezTo>
                    <a:cubicBezTo>
                      <a:pt x="5751" y="8225"/>
                      <a:pt x="5513" y="7570"/>
                      <a:pt x="5620" y="6998"/>
                    </a:cubicBezTo>
                    <a:lnTo>
                      <a:pt x="5620" y="6998"/>
                    </a:lnTo>
                    <a:cubicBezTo>
                      <a:pt x="5918" y="7129"/>
                      <a:pt x="5870" y="7272"/>
                      <a:pt x="6025" y="7272"/>
                    </a:cubicBezTo>
                    <a:cubicBezTo>
                      <a:pt x="6156" y="7272"/>
                      <a:pt x="6227" y="7117"/>
                      <a:pt x="6156" y="7010"/>
                    </a:cubicBezTo>
                    <a:cubicBezTo>
                      <a:pt x="6025" y="6820"/>
                      <a:pt x="5834" y="6712"/>
                      <a:pt x="5620" y="6653"/>
                    </a:cubicBezTo>
                    <a:lnTo>
                      <a:pt x="5584" y="6617"/>
                    </a:lnTo>
                    <a:cubicBezTo>
                      <a:pt x="5560" y="6605"/>
                      <a:pt x="5537" y="6599"/>
                      <a:pt x="5516" y="6599"/>
                    </a:cubicBezTo>
                    <a:cubicBezTo>
                      <a:pt x="5495" y="6599"/>
                      <a:pt x="5477" y="6605"/>
                      <a:pt x="5465" y="6617"/>
                    </a:cubicBezTo>
                    <a:cubicBezTo>
                      <a:pt x="5422" y="6610"/>
                      <a:pt x="5377" y="6607"/>
                      <a:pt x="5333" y="6607"/>
                    </a:cubicBezTo>
                    <a:cubicBezTo>
                      <a:pt x="5145" y="6607"/>
                      <a:pt x="4950" y="6666"/>
                      <a:pt x="4787" y="6772"/>
                    </a:cubicBezTo>
                    <a:cubicBezTo>
                      <a:pt x="4715" y="6831"/>
                      <a:pt x="4703" y="6927"/>
                      <a:pt x="4751" y="6998"/>
                    </a:cubicBezTo>
                    <a:cubicBezTo>
                      <a:pt x="4789" y="7044"/>
                      <a:pt x="4838" y="7071"/>
                      <a:pt x="4886" y="7071"/>
                    </a:cubicBezTo>
                    <a:cubicBezTo>
                      <a:pt x="4913" y="7071"/>
                      <a:pt x="4940" y="7063"/>
                      <a:pt x="4965" y="7046"/>
                    </a:cubicBezTo>
                    <a:cubicBezTo>
                      <a:pt x="5072" y="6974"/>
                      <a:pt x="5191" y="6939"/>
                      <a:pt x="5310" y="6939"/>
                    </a:cubicBezTo>
                    <a:cubicBezTo>
                      <a:pt x="5298" y="7058"/>
                      <a:pt x="5287" y="7224"/>
                      <a:pt x="5298" y="7403"/>
                    </a:cubicBezTo>
                    <a:cubicBezTo>
                      <a:pt x="5049" y="7450"/>
                      <a:pt x="4820" y="7475"/>
                      <a:pt x="4609" y="7475"/>
                    </a:cubicBezTo>
                    <a:cubicBezTo>
                      <a:pt x="3761" y="7475"/>
                      <a:pt x="3208" y="7082"/>
                      <a:pt x="2846" y="6224"/>
                    </a:cubicBezTo>
                    <a:cubicBezTo>
                      <a:pt x="2798" y="6058"/>
                      <a:pt x="2762" y="5796"/>
                      <a:pt x="2798" y="5688"/>
                    </a:cubicBezTo>
                    <a:cubicBezTo>
                      <a:pt x="2822" y="5605"/>
                      <a:pt x="2786" y="5510"/>
                      <a:pt x="2691" y="5486"/>
                    </a:cubicBezTo>
                    <a:cubicBezTo>
                      <a:pt x="2672" y="5478"/>
                      <a:pt x="2652" y="5474"/>
                      <a:pt x="2633" y="5474"/>
                    </a:cubicBezTo>
                    <a:cubicBezTo>
                      <a:pt x="2568" y="5474"/>
                      <a:pt x="2507" y="5517"/>
                      <a:pt x="2489" y="5581"/>
                    </a:cubicBezTo>
                    <a:cubicBezTo>
                      <a:pt x="2429" y="5748"/>
                      <a:pt x="2453" y="5974"/>
                      <a:pt x="2489" y="6141"/>
                    </a:cubicBezTo>
                    <a:cubicBezTo>
                      <a:pt x="2469" y="6142"/>
                      <a:pt x="2450" y="6143"/>
                      <a:pt x="2431" y="6143"/>
                    </a:cubicBezTo>
                    <a:cubicBezTo>
                      <a:pt x="2141" y="6143"/>
                      <a:pt x="1950" y="5980"/>
                      <a:pt x="1905" y="5879"/>
                    </a:cubicBezTo>
                    <a:cubicBezTo>
                      <a:pt x="1893" y="5843"/>
                      <a:pt x="1858" y="5808"/>
                      <a:pt x="1810" y="5796"/>
                    </a:cubicBezTo>
                    <a:cubicBezTo>
                      <a:pt x="1789" y="5787"/>
                      <a:pt x="1771" y="5783"/>
                      <a:pt x="1753" y="5783"/>
                    </a:cubicBezTo>
                    <a:cubicBezTo>
                      <a:pt x="1701" y="5783"/>
                      <a:pt x="1658" y="5816"/>
                      <a:pt x="1596" y="5843"/>
                    </a:cubicBezTo>
                    <a:cubicBezTo>
                      <a:pt x="1552" y="5855"/>
                      <a:pt x="1509" y="5861"/>
                      <a:pt x="1466" y="5861"/>
                    </a:cubicBezTo>
                    <a:cubicBezTo>
                      <a:pt x="1050" y="5861"/>
                      <a:pt x="679" y="5315"/>
                      <a:pt x="798" y="4807"/>
                    </a:cubicBezTo>
                    <a:cubicBezTo>
                      <a:pt x="846" y="4653"/>
                      <a:pt x="643" y="4653"/>
                      <a:pt x="536" y="4260"/>
                    </a:cubicBezTo>
                    <a:cubicBezTo>
                      <a:pt x="417" y="3855"/>
                      <a:pt x="584" y="3462"/>
                      <a:pt x="893" y="3367"/>
                    </a:cubicBezTo>
                    <a:cubicBezTo>
                      <a:pt x="977" y="3343"/>
                      <a:pt x="1036" y="3248"/>
                      <a:pt x="1000" y="3164"/>
                    </a:cubicBezTo>
                    <a:cubicBezTo>
                      <a:pt x="798" y="2664"/>
                      <a:pt x="1131" y="2045"/>
                      <a:pt x="1596" y="2009"/>
                    </a:cubicBezTo>
                    <a:cubicBezTo>
                      <a:pt x="1667" y="2009"/>
                      <a:pt x="1739" y="1950"/>
                      <a:pt x="1739" y="1867"/>
                    </a:cubicBezTo>
                    <a:cubicBezTo>
                      <a:pt x="1781" y="1436"/>
                      <a:pt x="2175" y="1060"/>
                      <a:pt x="2570" y="1060"/>
                    </a:cubicBezTo>
                    <a:cubicBezTo>
                      <a:pt x="2623" y="1060"/>
                      <a:pt x="2675" y="1067"/>
                      <a:pt x="2727" y="1081"/>
                    </a:cubicBezTo>
                    <a:cubicBezTo>
                      <a:pt x="2736" y="1082"/>
                      <a:pt x="2745" y="1083"/>
                      <a:pt x="2754" y="1083"/>
                    </a:cubicBezTo>
                    <a:cubicBezTo>
                      <a:pt x="2816" y="1083"/>
                      <a:pt x="2874" y="1049"/>
                      <a:pt x="2905" y="997"/>
                    </a:cubicBezTo>
                    <a:cubicBezTo>
                      <a:pt x="3065" y="744"/>
                      <a:pt x="3387" y="579"/>
                      <a:pt x="3692" y="579"/>
                    </a:cubicBezTo>
                    <a:cubicBezTo>
                      <a:pt x="3773" y="579"/>
                      <a:pt x="3854" y="591"/>
                      <a:pt x="3929" y="616"/>
                    </a:cubicBezTo>
                    <a:cubicBezTo>
                      <a:pt x="3870" y="700"/>
                      <a:pt x="3810" y="819"/>
                      <a:pt x="3810" y="962"/>
                    </a:cubicBezTo>
                    <a:cubicBezTo>
                      <a:pt x="3774" y="962"/>
                      <a:pt x="3739" y="974"/>
                      <a:pt x="3703" y="974"/>
                    </a:cubicBezTo>
                    <a:cubicBezTo>
                      <a:pt x="3465" y="1045"/>
                      <a:pt x="3298" y="1212"/>
                      <a:pt x="3298" y="1212"/>
                    </a:cubicBezTo>
                    <a:cubicBezTo>
                      <a:pt x="3239" y="1271"/>
                      <a:pt x="3239" y="1378"/>
                      <a:pt x="3298" y="1438"/>
                    </a:cubicBezTo>
                    <a:cubicBezTo>
                      <a:pt x="3328" y="1468"/>
                      <a:pt x="3370" y="1483"/>
                      <a:pt x="3411" y="1483"/>
                    </a:cubicBezTo>
                    <a:cubicBezTo>
                      <a:pt x="3453" y="1483"/>
                      <a:pt x="3495" y="1468"/>
                      <a:pt x="3524" y="1438"/>
                    </a:cubicBezTo>
                    <a:cubicBezTo>
                      <a:pt x="3532" y="1422"/>
                      <a:pt x="3715" y="1247"/>
                      <a:pt x="3964" y="1247"/>
                    </a:cubicBezTo>
                    <a:cubicBezTo>
                      <a:pt x="4094" y="1247"/>
                      <a:pt x="4243" y="1295"/>
                      <a:pt x="4394" y="1438"/>
                    </a:cubicBezTo>
                    <a:cubicBezTo>
                      <a:pt x="4417" y="1462"/>
                      <a:pt x="4465" y="1474"/>
                      <a:pt x="4513" y="1474"/>
                    </a:cubicBezTo>
                    <a:cubicBezTo>
                      <a:pt x="4656" y="1474"/>
                      <a:pt x="4715" y="1295"/>
                      <a:pt x="4632" y="1200"/>
                    </a:cubicBezTo>
                    <a:cubicBezTo>
                      <a:pt x="4465" y="1033"/>
                      <a:pt x="4286" y="962"/>
                      <a:pt x="4132" y="926"/>
                    </a:cubicBezTo>
                    <a:cubicBezTo>
                      <a:pt x="4155" y="819"/>
                      <a:pt x="4251" y="688"/>
                      <a:pt x="4298" y="664"/>
                    </a:cubicBezTo>
                    <a:lnTo>
                      <a:pt x="4298" y="640"/>
                    </a:lnTo>
                    <a:cubicBezTo>
                      <a:pt x="4502" y="424"/>
                      <a:pt x="4770" y="329"/>
                      <a:pt x="5016" y="329"/>
                    </a:cubicBezTo>
                    <a:cubicBezTo>
                      <a:pt x="5257" y="329"/>
                      <a:pt x="5478" y="421"/>
                      <a:pt x="5596" y="581"/>
                    </a:cubicBezTo>
                    <a:cubicBezTo>
                      <a:pt x="5620" y="628"/>
                      <a:pt x="5668" y="640"/>
                      <a:pt x="5715" y="664"/>
                    </a:cubicBezTo>
                    <a:cubicBezTo>
                      <a:pt x="5763" y="664"/>
                      <a:pt x="5799" y="640"/>
                      <a:pt x="5834" y="616"/>
                    </a:cubicBezTo>
                    <a:cubicBezTo>
                      <a:pt x="5984" y="476"/>
                      <a:pt x="6190" y="411"/>
                      <a:pt x="6397" y="411"/>
                    </a:cubicBezTo>
                    <a:cubicBezTo>
                      <a:pt x="6700" y="411"/>
                      <a:pt x="7005" y="552"/>
                      <a:pt x="7132" y="807"/>
                    </a:cubicBezTo>
                    <a:cubicBezTo>
                      <a:pt x="7153" y="869"/>
                      <a:pt x="7210" y="904"/>
                      <a:pt x="7287" y="904"/>
                    </a:cubicBezTo>
                    <a:cubicBezTo>
                      <a:pt x="7299" y="904"/>
                      <a:pt x="7310" y="904"/>
                      <a:pt x="7323" y="902"/>
                    </a:cubicBezTo>
                    <a:cubicBezTo>
                      <a:pt x="7391" y="883"/>
                      <a:pt x="7462" y="874"/>
                      <a:pt x="7533" y="874"/>
                    </a:cubicBezTo>
                    <a:cubicBezTo>
                      <a:pt x="7908" y="874"/>
                      <a:pt x="8292" y="1123"/>
                      <a:pt x="8382" y="1474"/>
                    </a:cubicBezTo>
                    <a:cubicBezTo>
                      <a:pt x="8392" y="1544"/>
                      <a:pt x="8445" y="1598"/>
                      <a:pt x="8519" y="1598"/>
                    </a:cubicBezTo>
                    <a:cubicBezTo>
                      <a:pt x="8533" y="1598"/>
                      <a:pt x="8546" y="1596"/>
                      <a:pt x="8561" y="1593"/>
                    </a:cubicBezTo>
                    <a:cubicBezTo>
                      <a:pt x="8578" y="1591"/>
                      <a:pt x="8595" y="1590"/>
                      <a:pt x="8612" y="1590"/>
                    </a:cubicBezTo>
                    <a:cubicBezTo>
                      <a:pt x="8726" y="1590"/>
                      <a:pt x="8843" y="1624"/>
                      <a:pt x="8978" y="1676"/>
                    </a:cubicBezTo>
                    <a:cubicBezTo>
                      <a:pt x="8994" y="1682"/>
                      <a:pt x="9013" y="1685"/>
                      <a:pt x="9033" y="1685"/>
                    </a:cubicBezTo>
                    <a:cubicBezTo>
                      <a:pt x="9095" y="1685"/>
                      <a:pt x="9162" y="1654"/>
                      <a:pt x="9180" y="1581"/>
                    </a:cubicBezTo>
                    <a:cubicBezTo>
                      <a:pt x="9216" y="1497"/>
                      <a:pt x="9180" y="1402"/>
                      <a:pt x="9097" y="1378"/>
                    </a:cubicBezTo>
                    <a:cubicBezTo>
                      <a:pt x="8942" y="1319"/>
                      <a:pt x="8799" y="1271"/>
                      <a:pt x="8644" y="1271"/>
                    </a:cubicBezTo>
                    <a:cubicBezTo>
                      <a:pt x="8472" y="841"/>
                      <a:pt x="7989" y="547"/>
                      <a:pt x="7502" y="547"/>
                    </a:cubicBezTo>
                    <a:cubicBezTo>
                      <a:pt x="7450" y="547"/>
                      <a:pt x="7398" y="550"/>
                      <a:pt x="7346" y="557"/>
                    </a:cubicBezTo>
                    <a:cubicBezTo>
                      <a:pt x="7145" y="251"/>
                      <a:pt x="6767" y="81"/>
                      <a:pt x="6386" y="81"/>
                    </a:cubicBezTo>
                    <a:cubicBezTo>
                      <a:pt x="6159" y="81"/>
                      <a:pt x="5931" y="142"/>
                      <a:pt x="5739" y="271"/>
                    </a:cubicBezTo>
                    <a:cubicBezTo>
                      <a:pt x="5542" y="91"/>
                      <a:pt x="5272" y="1"/>
                      <a:pt x="4995" y="1"/>
                    </a:cubicBezTo>
                    <a:close/>
                  </a:path>
                </a:pathLst>
              </a:custGeom>
              <a:grpFill/>
              <a:ln>
                <a:noFill/>
              </a:ln>
            </p:spPr>
            <p:txBody>
              <a:bodyPr spcFirstLastPara="1" wrap="square" lIns="121900" tIns="121900" rIns="121900" bIns="121900" anchor="ctr" anchorCtr="0">
                <a:noAutofit/>
              </a:bodyPr>
              <a:lstStyle/>
              <a:p>
                <a:endParaRPr sz="2400"/>
              </a:p>
            </p:txBody>
          </p:sp>
        </p:grpSp>
      </p:grpSp>
      <p:sp>
        <p:nvSpPr>
          <p:cNvPr id="78" name="TextBox 77">
            <a:extLst>
              <a:ext uri="{FF2B5EF4-FFF2-40B4-BE49-F238E27FC236}">
                <a16:creationId xmlns:a16="http://schemas.microsoft.com/office/drawing/2014/main" id="{65EC3F07-D049-4DEA-330E-034B81E11CFE}"/>
              </a:ext>
            </a:extLst>
          </p:cNvPr>
          <p:cNvSpPr txBox="1"/>
          <p:nvPr/>
        </p:nvSpPr>
        <p:spPr>
          <a:xfrm>
            <a:off x="8358475" y="1505103"/>
            <a:ext cx="3602466" cy="729430"/>
          </a:xfrm>
          <a:prstGeom prst="rect">
            <a:avLst/>
          </a:prstGeom>
          <a:noFill/>
        </p:spPr>
        <p:txBody>
          <a:bodyPr wrap="square">
            <a:spAutoFit/>
          </a:bodyPr>
          <a:lstStyle/>
          <a:p>
            <a:pPr algn="ctr" rtl="1">
              <a:lnSpc>
                <a:spcPct val="115000"/>
              </a:lnSpc>
            </a:pPr>
            <a:r>
              <a:rPr lang="ar-EG" sz="36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نظرية ماسلو للاحتياجات</a:t>
            </a:r>
            <a:endParaRPr lang="en-US" sz="36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spTree>
    <p:extLst>
      <p:ext uri="{BB962C8B-B14F-4D97-AF65-F5344CB8AC3E}">
        <p14:creationId xmlns:p14="http://schemas.microsoft.com/office/powerpoint/2010/main" val="13044530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78"/>
                                        </p:tgtEl>
                                        <p:attrNameLst>
                                          <p:attrName>style.visibility</p:attrName>
                                        </p:attrNameLst>
                                      </p:cBhvr>
                                      <p:to>
                                        <p:strVal val="visible"/>
                                      </p:to>
                                    </p:set>
                                    <p:animEffect transition="in" filter="fade">
                                      <p:cBhvr>
                                        <p:cTn id="7" dur="1000"/>
                                        <p:tgtEl>
                                          <p:spTgt spid="78"/>
                                        </p:tgtEl>
                                      </p:cBhvr>
                                    </p:animEffect>
                                    <p:anim calcmode="lin" valueType="num">
                                      <p:cBhvr>
                                        <p:cTn id="8" dur="1000" fill="hold"/>
                                        <p:tgtEl>
                                          <p:spTgt spid="78"/>
                                        </p:tgtEl>
                                        <p:attrNameLst>
                                          <p:attrName>ppt_x</p:attrName>
                                        </p:attrNameLst>
                                      </p:cBhvr>
                                      <p:tavLst>
                                        <p:tav tm="0">
                                          <p:val>
                                            <p:strVal val="#ppt_x"/>
                                          </p:val>
                                        </p:tav>
                                        <p:tav tm="100000">
                                          <p:val>
                                            <p:strVal val="#ppt_x"/>
                                          </p:val>
                                        </p:tav>
                                      </p:tavLst>
                                    </p:anim>
                                    <p:anim calcmode="lin" valueType="num">
                                      <p:cBhvr>
                                        <p:cTn id="9" dur="1000" fill="hold"/>
                                        <p:tgtEl>
                                          <p:spTgt spid="7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9"/>
                                        </p:tgtEl>
                                        <p:attrNameLst>
                                          <p:attrName>style.visibility</p:attrName>
                                        </p:attrNameLst>
                                      </p:cBhvr>
                                      <p:to>
                                        <p:strVal val="visible"/>
                                      </p:to>
                                    </p:set>
                                    <p:animEffect transition="in" filter="fade">
                                      <p:cBhvr>
                                        <p:cTn id="14" dur="1000"/>
                                        <p:tgtEl>
                                          <p:spTgt spid="79"/>
                                        </p:tgtEl>
                                      </p:cBhvr>
                                    </p:animEffect>
                                    <p:anim calcmode="lin" valueType="num">
                                      <p:cBhvr>
                                        <p:cTn id="15" dur="1000" fill="hold"/>
                                        <p:tgtEl>
                                          <p:spTgt spid="79"/>
                                        </p:tgtEl>
                                        <p:attrNameLst>
                                          <p:attrName>ppt_x</p:attrName>
                                        </p:attrNameLst>
                                      </p:cBhvr>
                                      <p:tavLst>
                                        <p:tav tm="0">
                                          <p:val>
                                            <p:strVal val="#ppt_x"/>
                                          </p:val>
                                        </p:tav>
                                        <p:tav tm="100000">
                                          <p:val>
                                            <p:strVal val="#ppt_x"/>
                                          </p:val>
                                        </p:tav>
                                      </p:tavLst>
                                    </p:anim>
                                    <p:anim calcmode="lin" valueType="num">
                                      <p:cBhvr>
                                        <p:cTn id="16" dur="1000" fill="hold"/>
                                        <p:tgtEl>
                                          <p:spTgt spid="79"/>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61"/>
                                        </p:tgtEl>
                                        <p:attrNameLst>
                                          <p:attrName>style.visibility</p:attrName>
                                        </p:attrNameLst>
                                      </p:cBhvr>
                                      <p:to>
                                        <p:strVal val="visible"/>
                                      </p:to>
                                    </p:set>
                                    <p:animEffect transition="in" filter="fade">
                                      <p:cBhvr>
                                        <p:cTn id="21" dur="1000"/>
                                        <p:tgtEl>
                                          <p:spTgt spid="61"/>
                                        </p:tgtEl>
                                      </p:cBhvr>
                                    </p:animEffect>
                                    <p:anim calcmode="lin" valueType="num">
                                      <p:cBhvr>
                                        <p:cTn id="22" dur="1000" fill="hold"/>
                                        <p:tgtEl>
                                          <p:spTgt spid="61"/>
                                        </p:tgtEl>
                                        <p:attrNameLst>
                                          <p:attrName>ppt_x</p:attrName>
                                        </p:attrNameLst>
                                      </p:cBhvr>
                                      <p:tavLst>
                                        <p:tav tm="0">
                                          <p:val>
                                            <p:strVal val="#ppt_x"/>
                                          </p:val>
                                        </p:tav>
                                        <p:tav tm="100000">
                                          <p:val>
                                            <p:strVal val="#ppt_x"/>
                                          </p:val>
                                        </p:tav>
                                      </p:tavLst>
                                    </p:anim>
                                    <p:anim calcmode="lin" valueType="num">
                                      <p:cBhvr>
                                        <p:cTn id="23" dur="1000" fill="hold"/>
                                        <p:tgtEl>
                                          <p:spTgt spid="61"/>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64"/>
                                        </p:tgtEl>
                                        <p:attrNameLst>
                                          <p:attrName>style.visibility</p:attrName>
                                        </p:attrNameLst>
                                      </p:cBhvr>
                                      <p:to>
                                        <p:strVal val="visible"/>
                                      </p:to>
                                    </p:set>
                                    <p:animEffect transition="in" filter="fade">
                                      <p:cBhvr>
                                        <p:cTn id="28" dur="1000"/>
                                        <p:tgtEl>
                                          <p:spTgt spid="64"/>
                                        </p:tgtEl>
                                      </p:cBhvr>
                                    </p:animEffect>
                                    <p:anim calcmode="lin" valueType="num">
                                      <p:cBhvr>
                                        <p:cTn id="29" dur="1000" fill="hold"/>
                                        <p:tgtEl>
                                          <p:spTgt spid="64"/>
                                        </p:tgtEl>
                                        <p:attrNameLst>
                                          <p:attrName>ppt_x</p:attrName>
                                        </p:attrNameLst>
                                      </p:cBhvr>
                                      <p:tavLst>
                                        <p:tav tm="0">
                                          <p:val>
                                            <p:strVal val="#ppt_x"/>
                                          </p:val>
                                        </p:tav>
                                        <p:tav tm="100000">
                                          <p:val>
                                            <p:strVal val="#ppt_x"/>
                                          </p:val>
                                        </p:tav>
                                      </p:tavLst>
                                    </p:anim>
                                    <p:anim calcmode="lin" valueType="num">
                                      <p:cBhvr>
                                        <p:cTn id="30" dur="1000" fill="hold"/>
                                        <p:tgtEl>
                                          <p:spTgt spid="64"/>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77"/>
                                        </p:tgtEl>
                                        <p:attrNameLst>
                                          <p:attrName>style.visibility</p:attrName>
                                        </p:attrNameLst>
                                      </p:cBhvr>
                                      <p:to>
                                        <p:strVal val="visible"/>
                                      </p:to>
                                    </p:set>
                                    <p:animEffect transition="in" filter="fade">
                                      <p:cBhvr>
                                        <p:cTn id="35" dur="1000"/>
                                        <p:tgtEl>
                                          <p:spTgt spid="77"/>
                                        </p:tgtEl>
                                      </p:cBhvr>
                                    </p:animEffect>
                                    <p:anim calcmode="lin" valueType="num">
                                      <p:cBhvr>
                                        <p:cTn id="36" dur="1000" fill="hold"/>
                                        <p:tgtEl>
                                          <p:spTgt spid="77"/>
                                        </p:tgtEl>
                                        <p:attrNameLst>
                                          <p:attrName>ppt_x</p:attrName>
                                        </p:attrNameLst>
                                      </p:cBhvr>
                                      <p:tavLst>
                                        <p:tav tm="0">
                                          <p:val>
                                            <p:strVal val="#ppt_x"/>
                                          </p:val>
                                        </p:tav>
                                        <p:tav tm="100000">
                                          <p:val>
                                            <p:strVal val="#ppt_x"/>
                                          </p:val>
                                        </p:tav>
                                      </p:tavLst>
                                    </p:anim>
                                    <p:anim calcmode="lin" valueType="num">
                                      <p:cBhvr>
                                        <p:cTn id="37" dur="1000" fill="hold"/>
                                        <p:tgtEl>
                                          <p:spTgt spid="77"/>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76"/>
                                        </p:tgtEl>
                                        <p:attrNameLst>
                                          <p:attrName>style.visibility</p:attrName>
                                        </p:attrNameLst>
                                      </p:cBhvr>
                                      <p:to>
                                        <p:strVal val="visible"/>
                                      </p:to>
                                    </p:set>
                                    <p:animEffect transition="in" filter="fade">
                                      <p:cBhvr>
                                        <p:cTn id="42" dur="1000"/>
                                        <p:tgtEl>
                                          <p:spTgt spid="76"/>
                                        </p:tgtEl>
                                      </p:cBhvr>
                                    </p:animEffect>
                                    <p:anim calcmode="lin" valueType="num">
                                      <p:cBhvr>
                                        <p:cTn id="43" dur="1000" fill="hold"/>
                                        <p:tgtEl>
                                          <p:spTgt spid="76"/>
                                        </p:tgtEl>
                                        <p:attrNameLst>
                                          <p:attrName>ppt_x</p:attrName>
                                        </p:attrNameLst>
                                      </p:cBhvr>
                                      <p:tavLst>
                                        <p:tav tm="0">
                                          <p:val>
                                            <p:strVal val="#ppt_x"/>
                                          </p:val>
                                        </p:tav>
                                        <p:tav tm="100000">
                                          <p:val>
                                            <p:strVal val="#ppt_x"/>
                                          </p:val>
                                        </p:tav>
                                      </p:tavLst>
                                    </p:anim>
                                    <p:anim calcmode="lin" valueType="num">
                                      <p:cBhvr>
                                        <p:cTn id="44" dur="1000" fill="hold"/>
                                        <p:tgtEl>
                                          <p:spTgt spid="7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2453A520-4B94-6EEF-D757-D060C154CF35}"/>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id="{D4817E73-22A2-5111-8603-3AA83317E767}"/>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B64F8FB6-923B-0D77-1DDA-ECF2CB0F2152}"/>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43FDB149-E58E-223C-8949-A8C6D830434E}"/>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4AA4D5EA-026C-E595-B98C-87FDB85DC5C9}"/>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29F88841-2E96-8630-7219-FF2AFC8CC8AC}"/>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D79591F1-87E2-4B24-6FF4-2017F39836E1}"/>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D1D8248C-DE04-C07F-9420-4E7DBCE55570}"/>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1FD509C2-5140-6AB1-01F3-62A409DB340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EA467CF5-5BEA-D7F1-4E5E-6D111722DDB6}"/>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AA16148D-C30F-CB9F-74AF-A3AE33333182}"/>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C3A0E95D-98E4-468F-D6A5-E6389D471EBD}"/>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نظريات التحفيز</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14" name="TextBox 13">
            <a:extLst>
              <a:ext uri="{FF2B5EF4-FFF2-40B4-BE49-F238E27FC236}">
                <a16:creationId xmlns:a16="http://schemas.microsoft.com/office/drawing/2014/main" id="{18B927AF-ACD6-5770-0B76-F2D994198A89}"/>
              </a:ext>
            </a:extLst>
          </p:cNvPr>
          <p:cNvSpPr txBox="1"/>
          <p:nvPr/>
        </p:nvSpPr>
        <p:spPr>
          <a:xfrm>
            <a:off x="6176711" y="1690340"/>
            <a:ext cx="6223819" cy="729430"/>
          </a:xfrm>
          <a:prstGeom prst="rect">
            <a:avLst/>
          </a:prstGeom>
          <a:noFill/>
        </p:spPr>
        <p:txBody>
          <a:bodyPr wrap="square">
            <a:spAutoFit/>
          </a:bodyPr>
          <a:lstStyle/>
          <a:p>
            <a:pPr algn="ctr" rtl="1">
              <a:lnSpc>
                <a:spcPct val="115000"/>
              </a:lnSpc>
            </a:pPr>
            <a:r>
              <a:rPr lang="ar-EG" sz="36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نظرية هيرزبرغ (نظرية العوامل الثنائية)</a:t>
            </a:r>
            <a:endParaRPr lang="en-US" sz="36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nvGrpSpPr>
          <p:cNvPr id="33" name="Group 32">
            <a:extLst>
              <a:ext uri="{FF2B5EF4-FFF2-40B4-BE49-F238E27FC236}">
                <a16:creationId xmlns:a16="http://schemas.microsoft.com/office/drawing/2014/main" id="{AF49CCF5-6C21-05C4-5517-7CE144036441}"/>
              </a:ext>
            </a:extLst>
          </p:cNvPr>
          <p:cNvGrpSpPr/>
          <p:nvPr/>
        </p:nvGrpSpPr>
        <p:grpSpPr>
          <a:xfrm>
            <a:off x="5579747" y="2803516"/>
            <a:ext cx="4345649" cy="3086100"/>
            <a:chOff x="5579747" y="2803516"/>
            <a:chExt cx="4345649" cy="3086100"/>
          </a:xfrm>
        </p:grpSpPr>
        <p:sp>
          <p:nvSpPr>
            <p:cNvPr id="21" name="Freeform: Shape 20">
              <a:extLst>
                <a:ext uri="{FF2B5EF4-FFF2-40B4-BE49-F238E27FC236}">
                  <a16:creationId xmlns:a16="http://schemas.microsoft.com/office/drawing/2014/main" id="{8A9107D3-E53D-9D9A-B99D-A238CF28A36C}"/>
                </a:ext>
              </a:extLst>
            </p:cNvPr>
            <p:cNvSpPr/>
            <p:nvPr/>
          </p:nvSpPr>
          <p:spPr>
            <a:xfrm>
              <a:off x="5579747" y="3001488"/>
              <a:ext cx="1497043" cy="2696664"/>
            </a:xfrm>
            <a:custGeom>
              <a:avLst/>
              <a:gdLst>
                <a:gd name="connsiteX0" fmla="*/ -310 w 1953453"/>
                <a:gd name="connsiteY0" fmla="*/ -185 h 3906916"/>
                <a:gd name="connsiteX1" fmla="*/ 1953144 w 1953453"/>
                <a:gd name="connsiteY1" fmla="*/ 1953278 h 3906916"/>
                <a:gd name="connsiteX2" fmla="*/ -310 w 1953453"/>
                <a:gd name="connsiteY2" fmla="*/ 3906732 h 3906916"/>
                <a:gd name="connsiteX3" fmla="*/ -310 w 1953453"/>
                <a:gd name="connsiteY3" fmla="*/ 1953278 h 3906916"/>
                <a:gd name="connsiteX0" fmla="*/ 229133 w 2182586"/>
                <a:gd name="connsiteY0" fmla="*/ 0 h 3906917"/>
                <a:gd name="connsiteX1" fmla="*/ 2182587 w 2182586"/>
                <a:gd name="connsiteY1" fmla="*/ 1953463 h 3906917"/>
                <a:gd name="connsiteX2" fmla="*/ 229133 w 2182586"/>
                <a:gd name="connsiteY2" fmla="*/ 3906917 h 3906917"/>
                <a:gd name="connsiteX3" fmla="*/ 0 w 2182586"/>
                <a:gd name="connsiteY3" fmla="*/ 1984513 h 3906917"/>
                <a:gd name="connsiteX4" fmla="*/ 229133 w 2182586"/>
                <a:gd name="connsiteY4" fmla="*/ 0 h 3906917"/>
                <a:gd name="connsiteX0" fmla="*/ 229133 w 2182587"/>
                <a:gd name="connsiteY0" fmla="*/ 0 h 3906917"/>
                <a:gd name="connsiteX1" fmla="*/ 2182587 w 2182587"/>
                <a:gd name="connsiteY1" fmla="*/ 1953463 h 3906917"/>
                <a:gd name="connsiteX2" fmla="*/ 229133 w 2182587"/>
                <a:gd name="connsiteY2" fmla="*/ 3906917 h 3906917"/>
                <a:gd name="connsiteX3" fmla="*/ 0 w 2182587"/>
                <a:gd name="connsiteY3" fmla="*/ 1984513 h 3906917"/>
                <a:gd name="connsiteX4" fmla="*/ 229133 w 2182587"/>
                <a:gd name="connsiteY4" fmla="*/ 0 h 3906917"/>
                <a:gd name="connsiteX0" fmla="*/ 229133 w 2182587"/>
                <a:gd name="connsiteY0" fmla="*/ 0 h 3906917"/>
                <a:gd name="connsiteX1" fmla="*/ 2182587 w 2182587"/>
                <a:gd name="connsiteY1" fmla="*/ 1953463 h 3906917"/>
                <a:gd name="connsiteX2" fmla="*/ 229133 w 2182587"/>
                <a:gd name="connsiteY2" fmla="*/ 3906917 h 3906917"/>
                <a:gd name="connsiteX3" fmla="*/ 0 w 2182587"/>
                <a:gd name="connsiteY3" fmla="*/ 1984513 h 3906917"/>
                <a:gd name="connsiteX4" fmla="*/ 229133 w 2182587"/>
                <a:gd name="connsiteY4" fmla="*/ 0 h 3906917"/>
                <a:gd name="connsiteX0" fmla="*/ 229133 w 2182587"/>
                <a:gd name="connsiteY0" fmla="*/ 0 h 3906917"/>
                <a:gd name="connsiteX1" fmla="*/ 2182587 w 2182587"/>
                <a:gd name="connsiteY1" fmla="*/ 1953463 h 3906917"/>
                <a:gd name="connsiteX2" fmla="*/ 229133 w 2182587"/>
                <a:gd name="connsiteY2" fmla="*/ 3906917 h 3906917"/>
                <a:gd name="connsiteX3" fmla="*/ 0 w 2182587"/>
                <a:gd name="connsiteY3" fmla="*/ 1984513 h 3906917"/>
                <a:gd name="connsiteX4" fmla="*/ 229133 w 2182587"/>
                <a:gd name="connsiteY4" fmla="*/ 0 h 3906917"/>
                <a:gd name="connsiteX0" fmla="*/ 229133 w 2182587"/>
                <a:gd name="connsiteY0" fmla="*/ 0 h 3906917"/>
                <a:gd name="connsiteX1" fmla="*/ 2182587 w 2182587"/>
                <a:gd name="connsiteY1" fmla="*/ 1953463 h 3906917"/>
                <a:gd name="connsiteX2" fmla="*/ 229133 w 2182587"/>
                <a:gd name="connsiteY2" fmla="*/ 3906917 h 3906917"/>
                <a:gd name="connsiteX3" fmla="*/ 0 w 2182587"/>
                <a:gd name="connsiteY3" fmla="*/ 1984513 h 3906917"/>
                <a:gd name="connsiteX4" fmla="*/ 229133 w 2182587"/>
                <a:gd name="connsiteY4" fmla="*/ 0 h 3906917"/>
                <a:gd name="connsiteX0" fmla="*/ 229133 w 2182587"/>
                <a:gd name="connsiteY0" fmla="*/ 0 h 3906917"/>
                <a:gd name="connsiteX1" fmla="*/ 2182587 w 2182587"/>
                <a:gd name="connsiteY1" fmla="*/ 1953463 h 3906917"/>
                <a:gd name="connsiteX2" fmla="*/ 229133 w 2182587"/>
                <a:gd name="connsiteY2" fmla="*/ 3906917 h 3906917"/>
                <a:gd name="connsiteX3" fmla="*/ 0 w 2182587"/>
                <a:gd name="connsiteY3" fmla="*/ 1984513 h 3906917"/>
                <a:gd name="connsiteX4" fmla="*/ 229133 w 2182587"/>
                <a:gd name="connsiteY4" fmla="*/ 0 h 3906917"/>
                <a:gd name="connsiteX0" fmla="*/ 229133 w 2182587"/>
                <a:gd name="connsiteY0" fmla="*/ 0 h 3906917"/>
                <a:gd name="connsiteX1" fmla="*/ 2182587 w 2182587"/>
                <a:gd name="connsiteY1" fmla="*/ 1953463 h 3906917"/>
                <a:gd name="connsiteX2" fmla="*/ 229133 w 2182587"/>
                <a:gd name="connsiteY2" fmla="*/ 3906917 h 3906917"/>
                <a:gd name="connsiteX3" fmla="*/ 0 w 2182587"/>
                <a:gd name="connsiteY3" fmla="*/ 1984513 h 3906917"/>
                <a:gd name="connsiteX4" fmla="*/ 229133 w 2182587"/>
                <a:gd name="connsiteY4" fmla="*/ 0 h 3906917"/>
                <a:gd name="connsiteX0" fmla="*/ 229133 w 2182587"/>
                <a:gd name="connsiteY0" fmla="*/ 0 h 3906917"/>
                <a:gd name="connsiteX1" fmla="*/ 2182587 w 2182587"/>
                <a:gd name="connsiteY1" fmla="*/ 1953463 h 3906917"/>
                <a:gd name="connsiteX2" fmla="*/ 229133 w 2182587"/>
                <a:gd name="connsiteY2" fmla="*/ 3906917 h 3906917"/>
                <a:gd name="connsiteX3" fmla="*/ 0 w 2182587"/>
                <a:gd name="connsiteY3" fmla="*/ 1984513 h 3906917"/>
                <a:gd name="connsiteX4" fmla="*/ 229133 w 2182587"/>
                <a:gd name="connsiteY4" fmla="*/ 0 h 39069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587" h="3906917">
                  <a:moveTo>
                    <a:pt x="229133" y="0"/>
                  </a:moveTo>
                  <a:cubicBezTo>
                    <a:pt x="1308002" y="0"/>
                    <a:pt x="2182587" y="874595"/>
                    <a:pt x="2182587" y="1953463"/>
                  </a:cubicBezTo>
                  <a:cubicBezTo>
                    <a:pt x="2182587" y="3032322"/>
                    <a:pt x="1308002" y="3906917"/>
                    <a:pt x="229133" y="3906917"/>
                  </a:cubicBezTo>
                  <a:cubicBezTo>
                    <a:pt x="124982" y="3276466"/>
                    <a:pt x="0" y="2635667"/>
                    <a:pt x="0" y="1984513"/>
                  </a:cubicBezTo>
                  <a:cubicBezTo>
                    <a:pt x="0" y="1333359"/>
                    <a:pt x="93737" y="754653"/>
                    <a:pt x="229133" y="0"/>
                  </a:cubicBezTo>
                  <a:close/>
                </a:path>
              </a:pathLst>
            </a:custGeom>
            <a:solidFill>
              <a:srgbClr val="85C2C5"/>
            </a:solid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a:ln>
                  <a:noFill/>
                </a:ln>
                <a:solidFill>
                  <a:prstClr val="black"/>
                </a:solidFill>
                <a:effectLst/>
                <a:uLnTx/>
                <a:uFillTx/>
                <a:latin typeface="Calibri" panose="020F0502020204030204"/>
              </a:endParaRPr>
            </a:p>
          </p:txBody>
        </p:sp>
        <p:grpSp>
          <p:nvGrpSpPr>
            <p:cNvPr id="32" name="Group 31">
              <a:extLst>
                <a:ext uri="{FF2B5EF4-FFF2-40B4-BE49-F238E27FC236}">
                  <a16:creationId xmlns:a16="http://schemas.microsoft.com/office/drawing/2014/main" id="{D76E7467-71E0-8BCC-1BCF-31E735699FFE}"/>
                </a:ext>
              </a:extLst>
            </p:cNvPr>
            <p:cNvGrpSpPr/>
            <p:nvPr/>
          </p:nvGrpSpPr>
          <p:grpSpPr>
            <a:xfrm>
              <a:off x="5737122" y="2803516"/>
              <a:ext cx="4188274" cy="3086100"/>
              <a:chOff x="5737122" y="2803516"/>
              <a:chExt cx="4188274" cy="3086100"/>
            </a:xfrm>
          </p:grpSpPr>
          <p:sp>
            <p:nvSpPr>
              <p:cNvPr id="24" name="Graphic 8">
                <a:extLst>
                  <a:ext uri="{FF2B5EF4-FFF2-40B4-BE49-F238E27FC236}">
                    <a16:creationId xmlns:a16="http://schemas.microsoft.com/office/drawing/2014/main" id="{BAA33DED-63AC-AB04-2CB3-EB84E1DD4FB9}"/>
                  </a:ext>
                </a:extLst>
              </p:cNvPr>
              <p:cNvSpPr/>
              <p:nvPr/>
            </p:nvSpPr>
            <p:spPr>
              <a:xfrm rot="16200000">
                <a:off x="4965597" y="3575041"/>
                <a:ext cx="3086100" cy="1543050"/>
              </a:xfrm>
              <a:custGeom>
                <a:avLst/>
                <a:gdLst>
                  <a:gd name="connsiteX0" fmla="*/ 4470725 w 4471130"/>
                  <a:gd name="connsiteY0" fmla="*/ 2940 h 2249662"/>
                  <a:gd name="connsiteX1" fmla="*/ 2221243 w 4471130"/>
                  <a:gd name="connsiteY1" fmla="*/ 2249259 h 2249662"/>
                  <a:gd name="connsiteX2" fmla="*/ -406 w 4471130"/>
                  <a:gd name="connsiteY2" fmla="*/ 333458 h 2249662"/>
                  <a:gd name="connsiteX3" fmla="*/ -406 w 4471130"/>
                  <a:gd name="connsiteY3" fmla="*/ 333458 h 2249662"/>
                  <a:gd name="connsiteX4" fmla="*/ 277086 w 4471130"/>
                  <a:gd name="connsiteY4" fmla="*/ -403 h 2249662"/>
                  <a:gd name="connsiteX5" fmla="*/ 613261 w 4471130"/>
                  <a:gd name="connsiteY5" fmla="*/ 334010 h 2249662"/>
                  <a:gd name="connsiteX6" fmla="*/ 613261 w 4471130"/>
                  <a:gd name="connsiteY6" fmla="*/ 334010 h 2249662"/>
                  <a:gd name="connsiteX7" fmla="*/ 2555476 w 4471130"/>
                  <a:gd name="connsiteY7" fmla="*/ 1610913 h 2249662"/>
                  <a:gd name="connsiteX8" fmla="*/ 3866392 w 4471130"/>
                  <a:gd name="connsiteY8" fmla="*/ 2512 h 22496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471130" h="2249662">
                    <a:moveTo>
                      <a:pt x="4470725" y="2940"/>
                    </a:moveTo>
                    <a:cubicBezTo>
                      <a:pt x="4469848" y="1244419"/>
                      <a:pt x="3462722" y="2250126"/>
                      <a:pt x="2221243" y="2249259"/>
                    </a:cubicBezTo>
                    <a:cubicBezTo>
                      <a:pt x="1108619" y="2248478"/>
                      <a:pt x="163967" y="1433872"/>
                      <a:pt x="-406" y="333458"/>
                    </a:cubicBezTo>
                    <a:lnTo>
                      <a:pt x="-406" y="333458"/>
                    </a:lnTo>
                    <a:lnTo>
                      <a:pt x="277086" y="-403"/>
                    </a:lnTo>
                    <a:lnTo>
                      <a:pt x="613261" y="334010"/>
                    </a:lnTo>
                    <a:lnTo>
                      <a:pt x="613261" y="334010"/>
                    </a:lnTo>
                    <a:cubicBezTo>
                      <a:pt x="796979" y="1222940"/>
                      <a:pt x="1666536" y="1794631"/>
                      <a:pt x="2555476" y="1610913"/>
                    </a:cubicBezTo>
                    <a:cubicBezTo>
                      <a:pt x="3318419" y="1453236"/>
                      <a:pt x="3865849" y="781580"/>
                      <a:pt x="3866392" y="2512"/>
                    </a:cubicBezTo>
                    <a:close/>
                  </a:path>
                </a:pathLst>
              </a:custGeom>
              <a:solidFill>
                <a:sysClr val="windowText" lastClr="000000">
                  <a:alpha val="40000"/>
                </a:sysClr>
              </a:solidFill>
              <a:ln w="9525" cap="flat">
                <a:noFill/>
                <a:prstDash val="solid"/>
                <a:miter/>
              </a:ln>
            </p:spPr>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a:ln>
                    <a:noFill/>
                  </a:ln>
                  <a:solidFill>
                    <a:prstClr val="black"/>
                  </a:solidFill>
                  <a:effectLst/>
                  <a:uLnTx/>
                  <a:uFillTx/>
                  <a:latin typeface="Calibri" panose="020F0502020204030204"/>
                </a:endParaRPr>
              </a:p>
            </p:txBody>
          </p:sp>
          <p:grpSp>
            <p:nvGrpSpPr>
              <p:cNvPr id="31" name="Group 30">
                <a:extLst>
                  <a:ext uri="{FF2B5EF4-FFF2-40B4-BE49-F238E27FC236}">
                    <a16:creationId xmlns:a16="http://schemas.microsoft.com/office/drawing/2014/main" id="{9EF148FE-4C83-4E86-55B7-5FB27D37063D}"/>
                  </a:ext>
                </a:extLst>
              </p:cNvPr>
              <p:cNvGrpSpPr/>
              <p:nvPr/>
            </p:nvGrpSpPr>
            <p:grpSpPr>
              <a:xfrm>
                <a:off x="5894497" y="3875667"/>
                <a:ext cx="4030899" cy="900695"/>
                <a:chOff x="5894497" y="3875667"/>
                <a:chExt cx="4030899" cy="900695"/>
              </a:xfrm>
            </p:grpSpPr>
            <p:sp>
              <p:nvSpPr>
                <p:cNvPr id="26" name="TextBox 25">
                  <a:extLst>
                    <a:ext uri="{FF2B5EF4-FFF2-40B4-BE49-F238E27FC236}">
                      <a16:creationId xmlns:a16="http://schemas.microsoft.com/office/drawing/2014/main" id="{0D5DD1A1-3F69-816E-0D08-1C687122FD02}"/>
                    </a:ext>
                  </a:extLst>
                </p:cNvPr>
                <p:cNvSpPr txBox="1"/>
                <p:nvPr/>
              </p:nvSpPr>
              <p:spPr>
                <a:xfrm>
                  <a:off x="7515489" y="3875667"/>
                  <a:ext cx="2409907" cy="517065"/>
                </a:xfrm>
                <a:prstGeom prst="rect">
                  <a:avLst/>
                </a:prstGeom>
                <a:noFill/>
              </p:spPr>
              <p:txBody>
                <a:bodyPr wrap="square">
                  <a:spAutoFit/>
                </a:bodyPr>
                <a:lstStyle/>
                <a:p>
                  <a:pPr algn="ctr">
                    <a:lnSpc>
                      <a:spcPct val="115000"/>
                    </a:lnSpc>
                  </a:pPr>
                  <a:r>
                    <a:rPr lang="ar-SA" sz="2400" b="1" dirty="0">
                      <a:latin typeface="Adobe Arabic" panose="02040503050201020203" pitchFamily="18" charset="-78"/>
                      <a:cs typeface="Adobe Arabic" panose="02040503050201020203" pitchFamily="18" charset="-78"/>
                    </a:rPr>
                    <a:t>عوامل النظافة (المحافظة) </a:t>
                  </a:r>
                  <a:endParaRPr lang="en-US" sz="2400" b="1" dirty="0">
                    <a:latin typeface="Adobe Arabic" panose="02040503050201020203" pitchFamily="18" charset="-78"/>
                    <a:cs typeface="Adobe Arabic" panose="02040503050201020203" pitchFamily="18" charset="-78"/>
                  </a:endParaRPr>
                </a:p>
              </p:txBody>
            </p:sp>
            <p:pic>
              <p:nvPicPr>
                <p:cNvPr id="28" name="Picture 27">
                  <a:extLst>
                    <a:ext uri="{FF2B5EF4-FFF2-40B4-BE49-F238E27FC236}">
                      <a16:creationId xmlns:a16="http://schemas.microsoft.com/office/drawing/2014/main" id="{0BAE240E-0EDC-0032-4091-59B7EC808E07}"/>
                    </a:ext>
                  </a:extLst>
                </p:cNvPr>
                <p:cNvPicPr>
                  <a:picLocks noChangeAspect="1"/>
                </p:cNvPicPr>
                <p:nvPr/>
              </p:nvPicPr>
              <p:blipFill>
                <a:blip r:embed="rId2"/>
                <a:stretch>
                  <a:fillRect/>
                </a:stretch>
              </p:blipFill>
              <p:spPr>
                <a:xfrm>
                  <a:off x="5894497" y="4009102"/>
                  <a:ext cx="767260" cy="767260"/>
                </a:xfrm>
                <a:prstGeom prst="rect">
                  <a:avLst/>
                </a:prstGeom>
              </p:spPr>
            </p:pic>
          </p:grpSp>
        </p:grpSp>
      </p:grpSp>
      <p:grpSp>
        <p:nvGrpSpPr>
          <p:cNvPr id="34" name="Group 33">
            <a:extLst>
              <a:ext uri="{FF2B5EF4-FFF2-40B4-BE49-F238E27FC236}">
                <a16:creationId xmlns:a16="http://schemas.microsoft.com/office/drawing/2014/main" id="{95F7381E-3DE8-2780-0DD3-8D2C309813D9}"/>
              </a:ext>
            </a:extLst>
          </p:cNvPr>
          <p:cNvGrpSpPr/>
          <p:nvPr/>
        </p:nvGrpSpPr>
        <p:grpSpPr>
          <a:xfrm>
            <a:off x="2012070" y="2810090"/>
            <a:ext cx="3725052" cy="3079526"/>
            <a:chOff x="2012070" y="2810090"/>
            <a:chExt cx="3725052" cy="3079526"/>
          </a:xfrm>
        </p:grpSpPr>
        <p:sp>
          <p:nvSpPr>
            <p:cNvPr id="22" name="Freeform: Shape 21">
              <a:extLst>
                <a:ext uri="{FF2B5EF4-FFF2-40B4-BE49-F238E27FC236}">
                  <a16:creationId xmlns:a16="http://schemas.microsoft.com/office/drawing/2014/main" id="{07E56E66-881D-45E9-0B1B-384988A9DD49}"/>
                </a:ext>
              </a:extLst>
            </p:cNvPr>
            <p:cNvSpPr/>
            <p:nvPr/>
          </p:nvSpPr>
          <p:spPr>
            <a:xfrm>
              <a:off x="4397243" y="3001615"/>
              <a:ext cx="1339879" cy="2696663"/>
            </a:xfrm>
            <a:custGeom>
              <a:avLst/>
              <a:gdLst>
                <a:gd name="connsiteX0" fmla="*/ 1953144 w 1953453"/>
                <a:gd name="connsiteY0" fmla="*/ 3906732 h 3906916"/>
                <a:gd name="connsiteX1" fmla="*/ -310 w 1953453"/>
                <a:gd name="connsiteY1" fmla="*/ 1953278 h 3906916"/>
                <a:gd name="connsiteX2" fmla="*/ 1953144 w 1953453"/>
                <a:gd name="connsiteY2" fmla="*/ -185 h 3906916"/>
                <a:gd name="connsiteX3" fmla="*/ 1953144 w 1953453"/>
                <a:gd name="connsiteY3" fmla="*/ 1953278 h 3906916"/>
              </a:gdLst>
              <a:ahLst/>
              <a:cxnLst>
                <a:cxn ang="0">
                  <a:pos x="connsiteX0" y="connsiteY0"/>
                </a:cxn>
                <a:cxn ang="0">
                  <a:pos x="connsiteX1" y="connsiteY1"/>
                </a:cxn>
                <a:cxn ang="0">
                  <a:pos x="connsiteX2" y="connsiteY2"/>
                </a:cxn>
                <a:cxn ang="0">
                  <a:pos x="connsiteX3" y="connsiteY3"/>
                </a:cxn>
              </a:cxnLst>
              <a:rect l="l" t="t" r="r" b="b"/>
              <a:pathLst>
                <a:path w="1953453" h="3906916">
                  <a:moveTo>
                    <a:pt x="1953144" y="3906732"/>
                  </a:moveTo>
                  <a:cubicBezTo>
                    <a:pt x="874275" y="3906732"/>
                    <a:pt x="-310" y="3032137"/>
                    <a:pt x="-310" y="1953278"/>
                  </a:cubicBezTo>
                  <a:cubicBezTo>
                    <a:pt x="-310" y="874410"/>
                    <a:pt x="874275" y="-185"/>
                    <a:pt x="1953144" y="-185"/>
                  </a:cubicBezTo>
                  <a:lnTo>
                    <a:pt x="1953144" y="1953278"/>
                  </a:lnTo>
                  <a:close/>
                </a:path>
              </a:pathLst>
            </a:custGeom>
            <a:solidFill>
              <a:srgbClr val="50A3A7"/>
            </a:solid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a:ln>
                  <a:noFill/>
                </a:ln>
                <a:solidFill>
                  <a:prstClr val="black"/>
                </a:solidFill>
                <a:effectLst/>
                <a:uLnTx/>
                <a:uFillTx/>
                <a:latin typeface="Calibri" panose="020F0502020204030204"/>
              </a:endParaRPr>
            </a:p>
          </p:txBody>
        </p:sp>
        <p:sp>
          <p:nvSpPr>
            <p:cNvPr id="23" name="Graphic 6">
              <a:extLst>
                <a:ext uri="{FF2B5EF4-FFF2-40B4-BE49-F238E27FC236}">
                  <a16:creationId xmlns:a16="http://schemas.microsoft.com/office/drawing/2014/main" id="{10DC5794-4275-9D1A-632C-24AADA64AD28}"/>
                </a:ext>
              </a:extLst>
            </p:cNvPr>
            <p:cNvSpPr/>
            <p:nvPr/>
          </p:nvSpPr>
          <p:spPr>
            <a:xfrm rot="5400000">
              <a:off x="3425834" y="3578328"/>
              <a:ext cx="3079526" cy="1543050"/>
            </a:xfrm>
            <a:custGeom>
              <a:avLst/>
              <a:gdLst>
                <a:gd name="connsiteX0" fmla="*/ 4470725 w 4471130"/>
                <a:gd name="connsiteY0" fmla="*/ 2940 h 2249662"/>
                <a:gd name="connsiteX1" fmla="*/ 2221243 w 4471130"/>
                <a:gd name="connsiteY1" fmla="*/ 2249259 h 2249662"/>
                <a:gd name="connsiteX2" fmla="*/ -406 w 4471130"/>
                <a:gd name="connsiteY2" fmla="*/ 333458 h 2249662"/>
                <a:gd name="connsiteX3" fmla="*/ -406 w 4471130"/>
                <a:gd name="connsiteY3" fmla="*/ 333458 h 2249662"/>
                <a:gd name="connsiteX4" fmla="*/ 277086 w 4471130"/>
                <a:gd name="connsiteY4" fmla="*/ -403 h 2249662"/>
                <a:gd name="connsiteX5" fmla="*/ 613261 w 4471130"/>
                <a:gd name="connsiteY5" fmla="*/ 334010 h 2249662"/>
                <a:gd name="connsiteX6" fmla="*/ 613261 w 4471130"/>
                <a:gd name="connsiteY6" fmla="*/ 334010 h 2249662"/>
                <a:gd name="connsiteX7" fmla="*/ 2555476 w 4471130"/>
                <a:gd name="connsiteY7" fmla="*/ 1610913 h 2249662"/>
                <a:gd name="connsiteX8" fmla="*/ 3866392 w 4471130"/>
                <a:gd name="connsiteY8" fmla="*/ 2512 h 22496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471130" h="2249662">
                  <a:moveTo>
                    <a:pt x="4470725" y="2940"/>
                  </a:moveTo>
                  <a:cubicBezTo>
                    <a:pt x="4469848" y="1244419"/>
                    <a:pt x="3462722" y="2250126"/>
                    <a:pt x="2221243" y="2249259"/>
                  </a:cubicBezTo>
                  <a:cubicBezTo>
                    <a:pt x="1108619" y="2248478"/>
                    <a:pt x="163967" y="1433872"/>
                    <a:pt x="-406" y="333458"/>
                  </a:cubicBezTo>
                  <a:lnTo>
                    <a:pt x="-406" y="333458"/>
                  </a:lnTo>
                  <a:lnTo>
                    <a:pt x="277086" y="-403"/>
                  </a:lnTo>
                  <a:lnTo>
                    <a:pt x="613261" y="334010"/>
                  </a:lnTo>
                  <a:lnTo>
                    <a:pt x="613261" y="334010"/>
                  </a:lnTo>
                  <a:cubicBezTo>
                    <a:pt x="796979" y="1222940"/>
                    <a:pt x="1666536" y="1794631"/>
                    <a:pt x="2555476" y="1610913"/>
                  </a:cubicBezTo>
                  <a:cubicBezTo>
                    <a:pt x="3318419" y="1453236"/>
                    <a:pt x="3865849" y="781580"/>
                    <a:pt x="3866392" y="2512"/>
                  </a:cubicBezTo>
                  <a:close/>
                </a:path>
              </a:pathLst>
            </a:custGeom>
            <a:solidFill>
              <a:sysClr val="windowText" lastClr="000000">
                <a:alpha val="40000"/>
              </a:sysClr>
            </a:solidFill>
            <a:ln w="9525" cap="flat">
              <a:noFill/>
              <a:prstDash val="solid"/>
              <a:miter/>
            </a:ln>
          </p:spPr>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a:ln>
                  <a:noFill/>
                </a:ln>
                <a:solidFill>
                  <a:prstClr val="black"/>
                </a:solidFill>
                <a:effectLst/>
                <a:uLnTx/>
                <a:uFillTx/>
                <a:latin typeface="Calibri" panose="020F0502020204030204"/>
              </a:endParaRPr>
            </a:p>
          </p:txBody>
        </p:sp>
        <p:grpSp>
          <p:nvGrpSpPr>
            <p:cNvPr id="30" name="Group 29">
              <a:extLst>
                <a:ext uri="{FF2B5EF4-FFF2-40B4-BE49-F238E27FC236}">
                  <a16:creationId xmlns:a16="http://schemas.microsoft.com/office/drawing/2014/main" id="{E68BFF82-E375-7493-BF99-3E9B438A4532}"/>
                </a:ext>
              </a:extLst>
            </p:cNvPr>
            <p:cNvGrpSpPr/>
            <p:nvPr/>
          </p:nvGrpSpPr>
          <p:grpSpPr>
            <a:xfrm>
              <a:off x="2012070" y="3875667"/>
              <a:ext cx="3471262" cy="667192"/>
              <a:chOff x="2012070" y="3875667"/>
              <a:chExt cx="3471262" cy="667192"/>
            </a:xfrm>
          </p:grpSpPr>
          <p:sp>
            <p:nvSpPr>
              <p:cNvPr id="27" name="TextBox 26">
                <a:extLst>
                  <a:ext uri="{FF2B5EF4-FFF2-40B4-BE49-F238E27FC236}">
                    <a16:creationId xmlns:a16="http://schemas.microsoft.com/office/drawing/2014/main" id="{F76C1BA6-7959-D253-8D69-1DB6823C3B5C}"/>
                  </a:ext>
                </a:extLst>
              </p:cNvPr>
              <p:cNvSpPr txBox="1"/>
              <p:nvPr/>
            </p:nvSpPr>
            <p:spPr>
              <a:xfrm>
                <a:off x="2012070" y="3875667"/>
                <a:ext cx="2015613" cy="517065"/>
              </a:xfrm>
              <a:prstGeom prst="rect">
                <a:avLst/>
              </a:prstGeom>
              <a:noFill/>
            </p:spPr>
            <p:txBody>
              <a:bodyPr wrap="square">
                <a:spAutoFit/>
              </a:bodyPr>
              <a:lstStyle/>
              <a:p>
                <a:pPr algn="ctr">
                  <a:lnSpc>
                    <a:spcPct val="115000"/>
                  </a:lnSpc>
                </a:pPr>
                <a:r>
                  <a:rPr lang="ar-SA" sz="2400" b="1" dirty="0">
                    <a:latin typeface="Adobe Arabic" panose="02040503050201020203" pitchFamily="18" charset="-78"/>
                    <a:cs typeface="Adobe Arabic" panose="02040503050201020203" pitchFamily="18" charset="-78"/>
                  </a:rPr>
                  <a:t>عوامل الدافع (المحفّزة)</a:t>
                </a:r>
                <a:endParaRPr lang="en-US" sz="2400" b="1" dirty="0">
                  <a:latin typeface="Adobe Arabic" panose="02040503050201020203" pitchFamily="18" charset="-78"/>
                  <a:cs typeface="Adobe Arabic" panose="02040503050201020203" pitchFamily="18" charset="-78"/>
                </a:endParaRPr>
              </a:p>
            </p:txBody>
          </p:sp>
          <p:pic>
            <p:nvPicPr>
              <p:cNvPr id="29" name="Picture 28">
                <a:extLst>
                  <a:ext uri="{FF2B5EF4-FFF2-40B4-BE49-F238E27FC236}">
                    <a16:creationId xmlns:a16="http://schemas.microsoft.com/office/drawing/2014/main" id="{D6838A4F-B0F0-C2E9-852F-BB3DCFF367E4}"/>
                  </a:ext>
                </a:extLst>
              </p:cNvPr>
              <p:cNvPicPr>
                <a:picLocks noChangeAspect="1"/>
              </p:cNvPicPr>
              <p:nvPr/>
            </p:nvPicPr>
            <p:blipFill>
              <a:blip r:embed="rId3"/>
              <a:stretch>
                <a:fillRect/>
              </a:stretch>
            </p:blipFill>
            <p:spPr>
              <a:xfrm>
                <a:off x="4816140" y="3875667"/>
                <a:ext cx="667192" cy="667192"/>
              </a:xfrm>
              <a:prstGeom prst="rect">
                <a:avLst/>
              </a:prstGeom>
            </p:spPr>
          </p:pic>
        </p:grpSp>
      </p:grpSp>
    </p:spTree>
    <p:extLst>
      <p:ext uri="{BB962C8B-B14F-4D97-AF65-F5344CB8AC3E}">
        <p14:creationId xmlns:p14="http://schemas.microsoft.com/office/powerpoint/2010/main" val="15701166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3"/>
                                        </p:tgtEl>
                                        <p:attrNameLst>
                                          <p:attrName>style.visibility</p:attrName>
                                        </p:attrNameLst>
                                      </p:cBhvr>
                                      <p:to>
                                        <p:strVal val="visible"/>
                                      </p:to>
                                    </p:set>
                                    <p:animEffect transition="in" filter="fade">
                                      <p:cBhvr>
                                        <p:cTn id="14" dur="1000"/>
                                        <p:tgtEl>
                                          <p:spTgt spid="33"/>
                                        </p:tgtEl>
                                      </p:cBhvr>
                                    </p:animEffect>
                                    <p:anim calcmode="lin" valueType="num">
                                      <p:cBhvr>
                                        <p:cTn id="15" dur="1000" fill="hold"/>
                                        <p:tgtEl>
                                          <p:spTgt spid="33"/>
                                        </p:tgtEl>
                                        <p:attrNameLst>
                                          <p:attrName>ppt_x</p:attrName>
                                        </p:attrNameLst>
                                      </p:cBhvr>
                                      <p:tavLst>
                                        <p:tav tm="0">
                                          <p:val>
                                            <p:strVal val="#ppt_x"/>
                                          </p:val>
                                        </p:tav>
                                        <p:tav tm="100000">
                                          <p:val>
                                            <p:strVal val="#ppt_x"/>
                                          </p:val>
                                        </p:tav>
                                      </p:tavLst>
                                    </p:anim>
                                    <p:anim calcmode="lin" valueType="num">
                                      <p:cBhvr>
                                        <p:cTn id="16" dur="1000" fill="hold"/>
                                        <p:tgtEl>
                                          <p:spTgt spid="3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4"/>
                                        </p:tgtEl>
                                        <p:attrNameLst>
                                          <p:attrName>style.visibility</p:attrName>
                                        </p:attrNameLst>
                                      </p:cBhvr>
                                      <p:to>
                                        <p:strVal val="visible"/>
                                      </p:to>
                                    </p:set>
                                    <p:animEffect transition="in" filter="fade">
                                      <p:cBhvr>
                                        <p:cTn id="21" dur="1000"/>
                                        <p:tgtEl>
                                          <p:spTgt spid="34"/>
                                        </p:tgtEl>
                                      </p:cBhvr>
                                    </p:animEffect>
                                    <p:anim calcmode="lin" valueType="num">
                                      <p:cBhvr>
                                        <p:cTn id="22" dur="1000" fill="hold"/>
                                        <p:tgtEl>
                                          <p:spTgt spid="34"/>
                                        </p:tgtEl>
                                        <p:attrNameLst>
                                          <p:attrName>ppt_x</p:attrName>
                                        </p:attrNameLst>
                                      </p:cBhvr>
                                      <p:tavLst>
                                        <p:tav tm="0">
                                          <p:val>
                                            <p:strVal val="#ppt_x"/>
                                          </p:val>
                                        </p:tav>
                                        <p:tav tm="100000">
                                          <p:val>
                                            <p:strVal val="#ppt_x"/>
                                          </p:val>
                                        </p:tav>
                                      </p:tavLst>
                                    </p:anim>
                                    <p:anim calcmode="lin" valueType="num">
                                      <p:cBhvr>
                                        <p:cTn id="23"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2453A520-4B94-6EEF-D757-D060C154CF35}"/>
              </a:ext>
            </a:extLst>
          </p:cNvPr>
          <p:cNvGrpSpPr/>
          <p:nvPr/>
        </p:nvGrpSpPr>
        <p:grpSpPr>
          <a:xfrm>
            <a:off x="2065309" y="675008"/>
            <a:ext cx="8222803" cy="968852"/>
            <a:chOff x="2065309" y="519096"/>
            <a:chExt cx="8222803" cy="968852"/>
          </a:xfrm>
        </p:grpSpPr>
        <p:grpSp>
          <p:nvGrpSpPr>
            <p:cNvPr id="3" name="Group 2">
              <a:extLst>
                <a:ext uri="{FF2B5EF4-FFF2-40B4-BE49-F238E27FC236}">
                  <a16:creationId xmlns:a16="http://schemas.microsoft.com/office/drawing/2014/main" id="{D4817E73-22A2-5111-8603-3AA83317E767}"/>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B64F8FB6-923B-0D77-1DDA-ECF2CB0F2152}"/>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43FDB149-E58E-223C-8949-A8C6D830434E}"/>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4AA4D5EA-026C-E595-B98C-87FDB85DC5C9}"/>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29F88841-2E96-8630-7219-FF2AFC8CC8AC}"/>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D79591F1-87E2-4B24-6FF4-2017F39836E1}"/>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D1D8248C-DE04-C07F-9420-4E7DBCE55570}"/>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1FD509C2-5140-6AB1-01F3-62A409DB340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EA467CF5-5BEA-D7F1-4E5E-6D111722DDB6}"/>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AA16148D-C30F-CB9F-74AF-A3AE33333182}"/>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C3A0E95D-98E4-468F-D6A5-E6389D471EBD}"/>
                </a:ext>
              </a:extLst>
            </p:cNvPr>
            <p:cNvSpPr txBox="1"/>
            <p:nvPr/>
          </p:nvSpPr>
          <p:spPr>
            <a:xfrm>
              <a:off x="2065309" y="519096"/>
              <a:ext cx="8222803"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نظريات التحفيز</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14" name="TextBox 13">
            <a:extLst>
              <a:ext uri="{FF2B5EF4-FFF2-40B4-BE49-F238E27FC236}">
                <a16:creationId xmlns:a16="http://schemas.microsoft.com/office/drawing/2014/main" id="{18B927AF-ACD6-5770-0B76-F2D994198A89}"/>
              </a:ext>
            </a:extLst>
          </p:cNvPr>
          <p:cNvSpPr txBox="1"/>
          <p:nvPr/>
        </p:nvSpPr>
        <p:spPr>
          <a:xfrm>
            <a:off x="5068270" y="1625661"/>
            <a:ext cx="8379887" cy="658642"/>
          </a:xfrm>
          <a:prstGeom prst="rect">
            <a:avLst/>
          </a:prstGeom>
          <a:noFill/>
        </p:spPr>
        <p:txBody>
          <a:bodyPr wrap="square">
            <a:spAutoFit/>
          </a:bodyPr>
          <a:lstStyle/>
          <a:p>
            <a:pPr algn="ctr" rtl="1">
              <a:lnSpc>
                <a:spcPct val="115000"/>
              </a:lnSpc>
            </a:pPr>
            <a:r>
              <a:rPr lang="ar-EG" sz="32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نظرية ماكليلاند للاحتياجات (نظرية النجاح والدافع)</a:t>
            </a:r>
            <a:endParaRPr lang="en-US" sz="32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nvGrpSpPr>
          <p:cNvPr id="46" name="Group 45">
            <a:extLst>
              <a:ext uri="{FF2B5EF4-FFF2-40B4-BE49-F238E27FC236}">
                <a16:creationId xmlns:a16="http://schemas.microsoft.com/office/drawing/2014/main" id="{FD934D8F-302F-1574-EEFB-3675EAA5F378}"/>
              </a:ext>
            </a:extLst>
          </p:cNvPr>
          <p:cNvGrpSpPr/>
          <p:nvPr/>
        </p:nvGrpSpPr>
        <p:grpSpPr>
          <a:xfrm>
            <a:off x="7772194" y="2788697"/>
            <a:ext cx="2482850" cy="3394295"/>
            <a:chOff x="509589" y="1227372"/>
            <a:chExt cx="3310466" cy="4525727"/>
          </a:xfrm>
        </p:grpSpPr>
        <p:sp>
          <p:nvSpPr>
            <p:cNvPr id="47" name="Rectangle: Rounded Corners 46">
              <a:extLst>
                <a:ext uri="{FF2B5EF4-FFF2-40B4-BE49-F238E27FC236}">
                  <a16:creationId xmlns:a16="http://schemas.microsoft.com/office/drawing/2014/main" id="{7B0CD60D-CD7D-7975-0A50-F01AE85959F1}"/>
                </a:ext>
              </a:extLst>
            </p:cNvPr>
            <p:cNvSpPr/>
            <p:nvPr/>
          </p:nvSpPr>
          <p:spPr>
            <a:xfrm>
              <a:off x="509589" y="1227372"/>
              <a:ext cx="3310466" cy="4525727"/>
            </a:xfrm>
            <a:prstGeom prst="roundRect">
              <a:avLst>
                <a:gd name="adj" fmla="val 8824"/>
              </a:avLst>
            </a:prstGeom>
            <a:solidFill>
              <a:srgbClr val="8DC6C9"/>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a:ln>
                  <a:noFill/>
                </a:ln>
                <a:solidFill>
                  <a:srgbClr val="FFFFFF"/>
                </a:solidFill>
                <a:effectLst/>
                <a:uLnTx/>
                <a:uFillTx/>
                <a:latin typeface="Calibri" panose="020F0502020204030204"/>
                <a:ea typeface="+mn-ea"/>
                <a:cs typeface="+mn-cs"/>
              </a:endParaRPr>
            </a:p>
          </p:txBody>
        </p:sp>
        <p:sp>
          <p:nvSpPr>
            <p:cNvPr id="48" name="Freeform: Shape 47">
              <a:extLst>
                <a:ext uri="{FF2B5EF4-FFF2-40B4-BE49-F238E27FC236}">
                  <a16:creationId xmlns:a16="http://schemas.microsoft.com/office/drawing/2014/main" id="{57804E91-A323-A234-DB87-2C106C93D45E}"/>
                </a:ext>
              </a:extLst>
            </p:cNvPr>
            <p:cNvSpPr/>
            <p:nvPr/>
          </p:nvSpPr>
          <p:spPr>
            <a:xfrm>
              <a:off x="509590" y="1227372"/>
              <a:ext cx="3310465" cy="1022537"/>
            </a:xfrm>
            <a:custGeom>
              <a:avLst/>
              <a:gdLst>
                <a:gd name="connsiteX0" fmla="*/ 171459 w 1943099"/>
                <a:gd name="connsiteY0" fmla="*/ 0 h 1022537"/>
                <a:gd name="connsiteX1" fmla="*/ 1771640 w 1943099"/>
                <a:gd name="connsiteY1" fmla="*/ 0 h 1022537"/>
                <a:gd name="connsiteX2" fmla="*/ 1943099 w 1943099"/>
                <a:gd name="connsiteY2" fmla="*/ 171459 h 1022537"/>
                <a:gd name="connsiteX3" fmla="*/ 1943099 w 1943099"/>
                <a:gd name="connsiteY3" fmla="*/ 1022537 h 1022537"/>
                <a:gd name="connsiteX4" fmla="*/ 0 w 1943099"/>
                <a:gd name="connsiteY4" fmla="*/ 1022537 h 1022537"/>
                <a:gd name="connsiteX5" fmla="*/ 0 w 1943099"/>
                <a:gd name="connsiteY5" fmla="*/ 171459 h 1022537"/>
                <a:gd name="connsiteX6" fmla="*/ 171459 w 1943099"/>
                <a:gd name="connsiteY6" fmla="*/ 0 h 1022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43099" h="1022537">
                  <a:moveTo>
                    <a:pt x="171459" y="0"/>
                  </a:moveTo>
                  <a:lnTo>
                    <a:pt x="1771640" y="0"/>
                  </a:lnTo>
                  <a:cubicBezTo>
                    <a:pt x="1866335" y="0"/>
                    <a:pt x="1943099" y="76765"/>
                    <a:pt x="1943099" y="171459"/>
                  </a:cubicBezTo>
                  <a:lnTo>
                    <a:pt x="1943099" y="1022537"/>
                  </a:lnTo>
                  <a:lnTo>
                    <a:pt x="0" y="1022537"/>
                  </a:lnTo>
                  <a:lnTo>
                    <a:pt x="0" y="171459"/>
                  </a:lnTo>
                  <a:cubicBezTo>
                    <a:pt x="0" y="76765"/>
                    <a:pt x="76764" y="0"/>
                    <a:pt x="171459" y="0"/>
                  </a:cubicBezTo>
                  <a:close/>
                </a:path>
              </a:pathLst>
            </a:custGeom>
            <a:solidFill>
              <a:srgbClr val="50A3A7"/>
            </a:soli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400" b="1" i="0" u="none" strike="noStrike" kern="0" cap="all" spc="0" normalizeH="0" baseline="0" noProof="0" dirty="0">
                  <a:ln>
                    <a:noFill/>
                  </a:ln>
                  <a:solidFill>
                    <a:srgbClr val="FFFFFF"/>
                  </a:solidFill>
                  <a:effectLst/>
                  <a:uLnTx/>
                  <a:uFillTx/>
                  <a:latin typeface="Calibri" panose="020F0502020204030204"/>
                  <a:ea typeface="+mn-ea"/>
                  <a:cs typeface="+mn-cs"/>
                </a:rPr>
                <a:t>1</a:t>
              </a:r>
            </a:p>
          </p:txBody>
        </p:sp>
        <p:sp>
          <p:nvSpPr>
            <p:cNvPr id="52" name="TextBox 70">
              <a:extLst>
                <a:ext uri="{FF2B5EF4-FFF2-40B4-BE49-F238E27FC236}">
                  <a16:creationId xmlns:a16="http://schemas.microsoft.com/office/drawing/2014/main" id="{3C740AF9-EA08-3E75-DBAA-054FA2076831}"/>
                </a:ext>
              </a:extLst>
            </p:cNvPr>
            <p:cNvSpPr txBox="1"/>
            <p:nvPr/>
          </p:nvSpPr>
          <p:spPr>
            <a:xfrm>
              <a:off x="767686" y="3862563"/>
              <a:ext cx="2794270" cy="615553"/>
            </a:xfrm>
            <a:prstGeom prst="rect">
              <a:avLst/>
            </a:prstGeom>
            <a:noFill/>
          </p:spPr>
          <p:txBody>
            <a:bodyPr wrap="square" lIns="0" rIns="0" rtlCol="0" anchor="b">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ar-SA" sz="2400" b="1" kern="0" cap="all" spc="38" dirty="0">
                  <a:solidFill>
                    <a:srgbClr val="000000">
                      <a:lumMod val="85000"/>
                      <a:lumOff val="15000"/>
                    </a:srgbClr>
                  </a:solidFill>
                  <a:latin typeface="Adobe Arabic" panose="02040503050201020203" pitchFamily="18" charset="-78"/>
                  <a:cs typeface="Adobe Arabic" panose="02040503050201020203" pitchFamily="18" charset="-78"/>
                </a:rPr>
                <a:t>الحاجة إلى الإنجاز </a:t>
              </a:r>
              <a:endParaRPr lang="en-US" sz="2400" b="1" kern="0" cap="all" spc="38" noProof="1">
                <a:solidFill>
                  <a:srgbClr val="000000">
                    <a:lumMod val="85000"/>
                    <a:lumOff val="15000"/>
                  </a:srgbClr>
                </a:solidFill>
                <a:latin typeface="Adobe Arabic" panose="02040503050201020203" pitchFamily="18" charset="-78"/>
                <a:cs typeface="Adobe Arabic" panose="02040503050201020203" pitchFamily="18" charset="-78"/>
              </a:endParaRPr>
            </a:p>
          </p:txBody>
        </p:sp>
        <p:sp>
          <p:nvSpPr>
            <p:cNvPr id="50" name="Freeform: Shape 49">
              <a:extLst>
                <a:ext uri="{FF2B5EF4-FFF2-40B4-BE49-F238E27FC236}">
                  <a16:creationId xmlns:a16="http://schemas.microsoft.com/office/drawing/2014/main" id="{64E8F228-F0D9-4CA9-7AE4-AD71635ED27F}"/>
                </a:ext>
              </a:extLst>
            </p:cNvPr>
            <p:cNvSpPr/>
            <p:nvPr/>
          </p:nvSpPr>
          <p:spPr>
            <a:xfrm>
              <a:off x="509589" y="2249909"/>
              <a:ext cx="3310466" cy="467464"/>
            </a:xfrm>
            <a:custGeom>
              <a:avLst/>
              <a:gdLst>
                <a:gd name="connsiteX0" fmla="*/ 0 w 1943100"/>
                <a:gd name="connsiteY0" fmla="*/ 0 h 467464"/>
                <a:gd name="connsiteX1" fmla="*/ 1943100 w 1943100"/>
                <a:gd name="connsiteY1" fmla="*/ 0 h 467464"/>
                <a:gd name="connsiteX2" fmla="*/ 1943100 w 1943100"/>
                <a:gd name="connsiteY2" fmla="*/ 467464 h 467464"/>
                <a:gd name="connsiteX3" fmla="*/ 0 w 1943100"/>
                <a:gd name="connsiteY3" fmla="*/ 467464 h 467464"/>
              </a:gdLst>
              <a:ahLst/>
              <a:cxnLst>
                <a:cxn ang="0">
                  <a:pos x="connsiteX0" y="connsiteY0"/>
                </a:cxn>
                <a:cxn ang="0">
                  <a:pos x="connsiteX1" y="connsiteY1"/>
                </a:cxn>
                <a:cxn ang="0">
                  <a:pos x="connsiteX2" y="connsiteY2"/>
                </a:cxn>
                <a:cxn ang="0">
                  <a:pos x="connsiteX3" y="connsiteY3"/>
                </a:cxn>
              </a:cxnLst>
              <a:rect l="l" t="t" r="r" b="b"/>
              <a:pathLst>
                <a:path w="1943100" h="467464">
                  <a:moveTo>
                    <a:pt x="0" y="0"/>
                  </a:moveTo>
                  <a:lnTo>
                    <a:pt x="1943100" y="0"/>
                  </a:lnTo>
                  <a:lnTo>
                    <a:pt x="1943100" y="467464"/>
                  </a:lnTo>
                  <a:lnTo>
                    <a:pt x="0" y="467464"/>
                  </a:lnTo>
                  <a:close/>
                </a:path>
              </a:pathLst>
            </a:custGeom>
            <a:solidFill>
              <a:srgbClr val="BBDDDF">
                <a:alpha val="49804"/>
              </a:srgbClr>
            </a:solidFill>
            <a:ln w="12700" cap="flat" cmpd="sng" algn="ctr">
              <a:noFill/>
              <a:prstDash val="solid"/>
              <a:miter lim="800000"/>
            </a:ln>
            <a:effectLst/>
          </p:spPr>
          <p:txBody>
            <a:bodyPr wrap="square" rtlCol="0" anchor="ctr">
              <a:noAutofit/>
            </a:bodyPr>
            <a:lstStyle/>
            <a:p>
              <a:pPr algn="ctr"/>
              <a:r>
                <a:rPr lang="en-US" sz="1350" b="1" kern="0" cap="all" spc="38" dirty="0">
                  <a:solidFill>
                    <a:srgbClr val="000000">
                      <a:lumMod val="85000"/>
                      <a:lumOff val="15000"/>
                    </a:srgbClr>
                  </a:solidFill>
                  <a:latin typeface="Calibri" panose="020F0502020204030204"/>
                </a:rPr>
                <a:t>Achievement</a:t>
              </a:r>
            </a:p>
          </p:txBody>
        </p:sp>
      </p:grpSp>
      <p:grpSp>
        <p:nvGrpSpPr>
          <p:cNvPr id="54" name="Group 53">
            <a:extLst>
              <a:ext uri="{FF2B5EF4-FFF2-40B4-BE49-F238E27FC236}">
                <a16:creationId xmlns:a16="http://schemas.microsoft.com/office/drawing/2014/main" id="{A2C16243-FED5-56DB-F200-F6B8AEFAC11F}"/>
              </a:ext>
            </a:extLst>
          </p:cNvPr>
          <p:cNvGrpSpPr/>
          <p:nvPr/>
        </p:nvGrpSpPr>
        <p:grpSpPr>
          <a:xfrm>
            <a:off x="4919264" y="2788697"/>
            <a:ext cx="4406264" cy="3394295"/>
            <a:chOff x="4440767" y="1227372"/>
            <a:chExt cx="5875019" cy="4525727"/>
          </a:xfrm>
        </p:grpSpPr>
        <p:sp>
          <p:nvSpPr>
            <p:cNvPr id="55" name="Rectangle: Rounded Corners 54">
              <a:extLst>
                <a:ext uri="{FF2B5EF4-FFF2-40B4-BE49-F238E27FC236}">
                  <a16:creationId xmlns:a16="http://schemas.microsoft.com/office/drawing/2014/main" id="{E4CD2C56-2A38-B27B-4B65-915D2138F5F7}"/>
                </a:ext>
              </a:extLst>
            </p:cNvPr>
            <p:cNvSpPr/>
            <p:nvPr/>
          </p:nvSpPr>
          <p:spPr>
            <a:xfrm>
              <a:off x="4440768" y="1227372"/>
              <a:ext cx="3310467" cy="4525727"/>
            </a:xfrm>
            <a:prstGeom prst="roundRect">
              <a:avLst>
                <a:gd name="adj" fmla="val 8824"/>
              </a:avLst>
            </a:prstGeom>
            <a:solidFill>
              <a:srgbClr val="FFCC6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a:ln>
                  <a:noFill/>
                </a:ln>
                <a:solidFill>
                  <a:srgbClr val="FFFFFF"/>
                </a:solidFill>
                <a:effectLst/>
                <a:uLnTx/>
                <a:uFillTx/>
                <a:latin typeface="Calibri" panose="020F0502020204030204"/>
                <a:ea typeface="+mn-ea"/>
                <a:cs typeface="+mn-cs"/>
              </a:endParaRPr>
            </a:p>
          </p:txBody>
        </p:sp>
        <p:sp>
          <p:nvSpPr>
            <p:cNvPr id="56" name="Freeform: Shape 55">
              <a:extLst>
                <a:ext uri="{FF2B5EF4-FFF2-40B4-BE49-F238E27FC236}">
                  <a16:creationId xmlns:a16="http://schemas.microsoft.com/office/drawing/2014/main" id="{2F443AEC-3F74-859C-9705-D2877B441C82}"/>
                </a:ext>
              </a:extLst>
            </p:cNvPr>
            <p:cNvSpPr/>
            <p:nvPr/>
          </p:nvSpPr>
          <p:spPr>
            <a:xfrm>
              <a:off x="4440767" y="1227372"/>
              <a:ext cx="3310468" cy="1022537"/>
            </a:xfrm>
            <a:custGeom>
              <a:avLst/>
              <a:gdLst>
                <a:gd name="connsiteX0" fmla="*/ 171459 w 1943101"/>
                <a:gd name="connsiteY0" fmla="*/ 0 h 1022537"/>
                <a:gd name="connsiteX1" fmla="*/ 1771642 w 1943101"/>
                <a:gd name="connsiteY1" fmla="*/ 0 h 1022537"/>
                <a:gd name="connsiteX2" fmla="*/ 1943101 w 1943101"/>
                <a:gd name="connsiteY2" fmla="*/ 171459 h 1022537"/>
                <a:gd name="connsiteX3" fmla="*/ 1943101 w 1943101"/>
                <a:gd name="connsiteY3" fmla="*/ 1022537 h 1022537"/>
                <a:gd name="connsiteX4" fmla="*/ 0 w 1943101"/>
                <a:gd name="connsiteY4" fmla="*/ 1022537 h 1022537"/>
                <a:gd name="connsiteX5" fmla="*/ 0 w 1943101"/>
                <a:gd name="connsiteY5" fmla="*/ 171459 h 1022537"/>
                <a:gd name="connsiteX6" fmla="*/ 171459 w 1943101"/>
                <a:gd name="connsiteY6" fmla="*/ 0 h 1022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43101" h="1022537">
                  <a:moveTo>
                    <a:pt x="171459" y="0"/>
                  </a:moveTo>
                  <a:lnTo>
                    <a:pt x="1771642" y="0"/>
                  </a:lnTo>
                  <a:cubicBezTo>
                    <a:pt x="1866336" y="0"/>
                    <a:pt x="1943101" y="76765"/>
                    <a:pt x="1943101" y="171459"/>
                  </a:cubicBezTo>
                  <a:lnTo>
                    <a:pt x="1943101" y="1022537"/>
                  </a:lnTo>
                  <a:lnTo>
                    <a:pt x="0" y="1022537"/>
                  </a:lnTo>
                  <a:lnTo>
                    <a:pt x="0" y="171459"/>
                  </a:lnTo>
                  <a:cubicBezTo>
                    <a:pt x="0" y="76765"/>
                    <a:pt x="76765" y="0"/>
                    <a:pt x="171459" y="0"/>
                  </a:cubicBezTo>
                  <a:close/>
                </a:path>
              </a:pathLst>
            </a:custGeom>
            <a:solidFill>
              <a:srgbClr val="FFC043"/>
            </a:soli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400" b="1" i="0" u="none" strike="noStrike" kern="0" cap="all" spc="0" normalizeH="0" baseline="0" noProof="0" dirty="0">
                  <a:ln>
                    <a:noFill/>
                  </a:ln>
                  <a:solidFill>
                    <a:srgbClr val="FFFFFF"/>
                  </a:solidFill>
                  <a:effectLst/>
                  <a:uLnTx/>
                  <a:uFillTx/>
                  <a:latin typeface="Calibri" panose="020F0502020204030204"/>
                  <a:ea typeface="+mn-ea"/>
                  <a:cs typeface="+mn-cs"/>
                </a:rPr>
                <a:t>2</a:t>
              </a:r>
            </a:p>
          </p:txBody>
        </p:sp>
        <p:sp>
          <p:nvSpPr>
            <p:cNvPr id="57" name="Freeform: Shape 56">
              <a:extLst>
                <a:ext uri="{FF2B5EF4-FFF2-40B4-BE49-F238E27FC236}">
                  <a16:creationId xmlns:a16="http://schemas.microsoft.com/office/drawing/2014/main" id="{E053B8B8-3081-6391-3E43-DBB2E75BA4EF}"/>
                </a:ext>
              </a:extLst>
            </p:cNvPr>
            <p:cNvSpPr/>
            <p:nvPr/>
          </p:nvSpPr>
          <p:spPr>
            <a:xfrm>
              <a:off x="4440767" y="2249909"/>
              <a:ext cx="3310468" cy="467464"/>
            </a:xfrm>
            <a:custGeom>
              <a:avLst/>
              <a:gdLst>
                <a:gd name="connsiteX0" fmla="*/ 0 w 1943101"/>
                <a:gd name="connsiteY0" fmla="*/ 0 h 467464"/>
                <a:gd name="connsiteX1" fmla="*/ 1943101 w 1943101"/>
                <a:gd name="connsiteY1" fmla="*/ 0 h 467464"/>
                <a:gd name="connsiteX2" fmla="*/ 1943101 w 1943101"/>
                <a:gd name="connsiteY2" fmla="*/ 467464 h 467464"/>
                <a:gd name="connsiteX3" fmla="*/ 0 w 1943101"/>
                <a:gd name="connsiteY3" fmla="*/ 467464 h 467464"/>
              </a:gdLst>
              <a:ahLst/>
              <a:cxnLst>
                <a:cxn ang="0">
                  <a:pos x="connsiteX0" y="connsiteY0"/>
                </a:cxn>
                <a:cxn ang="0">
                  <a:pos x="connsiteX1" y="connsiteY1"/>
                </a:cxn>
                <a:cxn ang="0">
                  <a:pos x="connsiteX2" y="connsiteY2"/>
                </a:cxn>
                <a:cxn ang="0">
                  <a:pos x="connsiteX3" y="connsiteY3"/>
                </a:cxn>
              </a:cxnLst>
              <a:rect l="l" t="t" r="r" b="b"/>
              <a:pathLst>
                <a:path w="1943101" h="467464">
                  <a:moveTo>
                    <a:pt x="0" y="0"/>
                  </a:moveTo>
                  <a:lnTo>
                    <a:pt x="1943101" y="0"/>
                  </a:lnTo>
                  <a:lnTo>
                    <a:pt x="1943101" y="467464"/>
                  </a:lnTo>
                  <a:lnTo>
                    <a:pt x="0" y="467464"/>
                  </a:lnTo>
                  <a:close/>
                </a:path>
              </a:pathLst>
            </a:custGeom>
            <a:solidFill>
              <a:srgbClr val="F2F2F2">
                <a:alpha val="50000"/>
              </a:srgbClr>
            </a:solidFill>
            <a:ln w="12700" cap="flat" cmpd="sng" algn="ctr">
              <a:noFill/>
              <a:prstDash val="solid"/>
              <a:miter lim="800000"/>
            </a:ln>
            <a:effectLst/>
          </p:spPr>
          <p:txBody>
            <a:bodyPr wrap="square" rtlCol="0" anchor="ctr">
              <a:noAutofit/>
            </a:bodyPr>
            <a:lstStyle/>
            <a:p>
              <a:pPr algn="ctr"/>
              <a:r>
                <a:rPr lang="en-US" sz="1350" b="1" kern="0" cap="all" spc="38" dirty="0">
                  <a:solidFill>
                    <a:srgbClr val="000000">
                      <a:lumMod val="85000"/>
                      <a:lumOff val="15000"/>
                    </a:srgbClr>
                  </a:solidFill>
                  <a:latin typeface="Calibri" panose="020F0502020204030204"/>
                </a:rPr>
                <a:t>Power</a:t>
              </a:r>
            </a:p>
          </p:txBody>
        </p:sp>
        <p:sp>
          <p:nvSpPr>
            <p:cNvPr id="60" name="TextBox 70">
              <a:extLst>
                <a:ext uri="{FF2B5EF4-FFF2-40B4-BE49-F238E27FC236}">
                  <a16:creationId xmlns:a16="http://schemas.microsoft.com/office/drawing/2014/main" id="{E67AC1DA-96CC-2742-37FB-A79EE556A06B}"/>
                </a:ext>
              </a:extLst>
            </p:cNvPr>
            <p:cNvSpPr txBox="1"/>
            <p:nvPr/>
          </p:nvSpPr>
          <p:spPr>
            <a:xfrm>
              <a:off x="4698866" y="3858010"/>
              <a:ext cx="2794269" cy="615553"/>
            </a:xfrm>
            <a:prstGeom prst="rect">
              <a:avLst/>
            </a:prstGeom>
            <a:noFill/>
          </p:spPr>
          <p:txBody>
            <a:bodyPr wrap="square" lIns="0" rIns="0" rtlCol="0" anchor="b">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ar-SA" sz="2400" b="1" kern="0" cap="all" spc="38" dirty="0">
                  <a:solidFill>
                    <a:srgbClr val="000000">
                      <a:lumMod val="85000"/>
                      <a:lumOff val="15000"/>
                    </a:srgbClr>
                  </a:solidFill>
                  <a:latin typeface="Adobe Arabic" panose="02040503050201020203" pitchFamily="18" charset="-78"/>
                  <a:cs typeface="Adobe Arabic" panose="02040503050201020203" pitchFamily="18" charset="-78"/>
                </a:rPr>
                <a:t>الحاجة إلى السلطة </a:t>
              </a:r>
              <a:endParaRPr lang="en-US" sz="2400" b="1" kern="0" cap="all" spc="38" noProof="1">
                <a:solidFill>
                  <a:srgbClr val="000000">
                    <a:lumMod val="85000"/>
                    <a:lumOff val="15000"/>
                  </a:srgbClr>
                </a:solidFill>
                <a:latin typeface="Adobe Arabic" panose="02040503050201020203" pitchFamily="18" charset="-78"/>
                <a:cs typeface="Adobe Arabic" panose="02040503050201020203" pitchFamily="18" charset="-78"/>
              </a:endParaRPr>
            </a:p>
          </p:txBody>
        </p:sp>
        <p:pic>
          <p:nvPicPr>
            <p:cNvPr id="59" name="Graphic 58" descr="Bullseye with solid fill">
              <a:extLst>
                <a:ext uri="{FF2B5EF4-FFF2-40B4-BE49-F238E27FC236}">
                  <a16:creationId xmlns:a16="http://schemas.microsoft.com/office/drawing/2014/main" id="{24B0573F-7EF1-44DD-A81D-656163BA2150}"/>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9584266" y="2939927"/>
              <a:ext cx="731520" cy="731520"/>
            </a:xfrm>
            <a:prstGeom prst="rect">
              <a:avLst/>
            </a:prstGeom>
          </p:spPr>
        </p:pic>
      </p:grpSp>
      <p:grpSp>
        <p:nvGrpSpPr>
          <p:cNvPr id="70" name="Group 69">
            <a:extLst>
              <a:ext uri="{FF2B5EF4-FFF2-40B4-BE49-F238E27FC236}">
                <a16:creationId xmlns:a16="http://schemas.microsoft.com/office/drawing/2014/main" id="{BAA2FCF0-97E2-FC00-3776-764799359741}"/>
              </a:ext>
            </a:extLst>
          </p:cNvPr>
          <p:cNvGrpSpPr/>
          <p:nvPr/>
        </p:nvGrpSpPr>
        <p:grpSpPr>
          <a:xfrm>
            <a:off x="2129735" y="2788697"/>
            <a:ext cx="2482850" cy="3394295"/>
            <a:chOff x="509589" y="1227372"/>
            <a:chExt cx="3310466" cy="4525727"/>
          </a:xfrm>
        </p:grpSpPr>
        <p:sp>
          <p:nvSpPr>
            <p:cNvPr id="71" name="Rectangle: Rounded Corners 70">
              <a:extLst>
                <a:ext uri="{FF2B5EF4-FFF2-40B4-BE49-F238E27FC236}">
                  <a16:creationId xmlns:a16="http://schemas.microsoft.com/office/drawing/2014/main" id="{D65D6B5F-FE23-EE79-2DE1-0C850B358722}"/>
                </a:ext>
              </a:extLst>
            </p:cNvPr>
            <p:cNvSpPr/>
            <p:nvPr/>
          </p:nvSpPr>
          <p:spPr>
            <a:xfrm>
              <a:off x="509589" y="1227372"/>
              <a:ext cx="3310466" cy="4525727"/>
            </a:xfrm>
            <a:prstGeom prst="roundRect">
              <a:avLst>
                <a:gd name="adj" fmla="val 8824"/>
              </a:avLst>
            </a:prstGeom>
            <a:solidFill>
              <a:srgbClr val="8DC6C9"/>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a:ln>
                  <a:noFill/>
                </a:ln>
                <a:solidFill>
                  <a:srgbClr val="FFFFFF"/>
                </a:solidFill>
                <a:effectLst/>
                <a:uLnTx/>
                <a:uFillTx/>
                <a:latin typeface="Calibri" panose="020F0502020204030204"/>
                <a:ea typeface="+mn-ea"/>
                <a:cs typeface="+mn-cs"/>
              </a:endParaRPr>
            </a:p>
          </p:txBody>
        </p:sp>
        <p:sp>
          <p:nvSpPr>
            <p:cNvPr id="72" name="Freeform: Shape 71">
              <a:extLst>
                <a:ext uri="{FF2B5EF4-FFF2-40B4-BE49-F238E27FC236}">
                  <a16:creationId xmlns:a16="http://schemas.microsoft.com/office/drawing/2014/main" id="{638DC9D6-C3E6-56F4-5BAB-F2BD9E8A6D90}"/>
                </a:ext>
              </a:extLst>
            </p:cNvPr>
            <p:cNvSpPr/>
            <p:nvPr/>
          </p:nvSpPr>
          <p:spPr>
            <a:xfrm>
              <a:off x="509590" y="1227372"/>
              <a:ext cx="3310465" cy="1022537"/>
            </a:xfrm>
            <a:custGeom>
              <a:avLst/>
              <a:gdLst>
                <a:gd name="connsiteX0" fmla="*/ 171459 w 1943099"/>
                <a:gd name="connsiteY0" fmla="*/ 0 h 1022537"/>
                <a:gd name="connsiteX1" fmla="*/ 1771640 w 1943099"/>
                <a:gd name="connsiteY1" fmla="*/ 0 h 1022537"/>
                <a:gd name="connsiteX2" fmla="*/ 1943099 w 1943099"/>
                <a:gd name="connsiteY2" fmla="*/ 171459 h 1022537"/>
                <a:gd name="connsiteX3" fmla="*/ 1943099 w 1943099"/>
                <a:gd name="connsiteY3" fmla="*/ 1022537 h 1022537"/>
                <a:gd name="connsiteX4" fmla="*/ 0 w 1943099"/>
                <a:gd name="connsiteY4" fmla="*/ 1022537 h 1022537"/>
                <a:gd name="connsiteX5" fmla="*/ 0 w 1943099"/>
                <a:gd name="connsiteY5" fmla="*/ 171459 h 1022537"/>
                <a:gd name="connsiteX6" fmla="*/ 171459 w 1943099"/>
                <a:gd name="connsiteY6" fmla="*/ 0 h 1022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43099" h="1022537">
                  <a:moveTo>
                    <a:pt x="171459" y="0"/>
                  </a:moveTo>
                  <a:lnTo>
                    <a:pt x="1771640" y="0"/>
                  </a:lnTo>
                  <a:cubicBezTo>
                    <a:pt x="1866335" y="0"/>
                    <a:pt x="1943099" y="76765"/>
                    <a:pt x="1943099" y="171459"/>
                  </a:cubicBezTo>
                  <a:lnTo>
                    <a:pt x="1943099" y="1022537"/>
                  </a:lnTo>
                  <a:lnTo>
                    <a:pt x="0" y="1022537"/>
                  </a:lnTo>
                  <a:lnTo>
                    <a:pt x="0" y="171459"/>
                  </a:lnTo>
                  <a:cubicBezTo>
                    <a:pt x="0" y="76765"/>
                    <a:pt x="76764" y="0"/>
                    <a:pt x="171459" y="0"/>
                  </a:cubicBezTo>
                  <a:close/>
                </a:path>
              </a:pathLst>
            </a:custGeom>
            <a:solidFill>
              <a:srgbClr val="50A3A7"/>
            </a:soli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400" b="1" i="0" u="none" strike="noStrike" kern="0" cap="all" spc="0" normalizeH="0" baseline="0" noProof="0" dirty="0">
                  <a:ln>
                    <a:noFill/>
                  </a:ln>
                  <a:solidFill>
                    <a:srgbClr val="FFFFFF"/>
                  </a:solidFill>
                  <a:effectLst/>
                  <a:uLnTx/>
                  <a:uFillTx/>
                  <a:latin typeface="Calibri" panose="020F0502020204030204"/>
                  <a:ea typeface="+mn-ea"/>
                  <a:cs typeface="+mn-cs"/>
                </a:rPr>
                <a:t>3</a:t>
              </a:r>
            </a:p>
          </p:txBody>
        </p:sp>
        <p:sp>
          <p:nvSpPr>
            <p:cNvPr id="76" name="TextBox 70">
              <a:extLst>
                <a:ext uri="{FF2B5EF4-FFF2-40B4-BE49-F238E27FC236}">
                  <a16:creationId xmlns:a16="http://schemas.microsoft.com/office/drawing/2014/main" id="{B4604346-602E-193D-81CC-481A94A5638B}"/>
                </a:ext>
              </a:extLst>
            </p:cNvPr>
            <p:cNvSpPr txBox="1"/>
            <p:nvPr/>
          </p:nvSpPr>
          <p:spPr>
            <a:xfrm>
              <a:off x="725877" y="4011272"/>
              <a:ext cx="2794270" cy="615553"/>
            </a:xfrm>
            <a:prstGeom prst="rect">
              <a:avLst/>
            </a:prstGeom>
            <a:noFill/>
          </p:spPr>
          <p:txBody>
            <a:bodyPr wrap="square" lIns="0" rIns="0" rtlCol="0" anchor="b">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ar-SA" sz="2400" b="1" kern="0" cap="all" spc="38" dirty="0">
                  <a:solidFill>
                    <a:srgbClr val="000000">
                      <a:lumMod val="85000"/>
                      <a:lumOff val="15000"/>
                    </a:srgbClr>
                  </a:solidFill>
                  <a:latin typeface="Adobe Arabic" panose="02040503050201020203" pitchFamily="18" charset="-78"/>
                  <a:cs typeface="Adobe Arabic" panose="02040503050201020203" pitchFamily="18" charset="-78"/>
                </a:rPr>
                <a:t>الحاجة إلى الانتماء </a:t>
              </a:r>
              <a:endParaRPr lang="en-US" sz="2400" b="1" kern="0" cap="all" spc="38" noProof="1">
                <a:solidFill>
                  <a:srgbClr val="000000">
                    <a:lumMod val="85000"/>
                    <a:lumOff val="15000"/>
                  </a:srgbClr>
                </a:solidFill>
                <a:latin typeface="Adobe Arabic" panose="02040503050201020203" pitchFamily="18" charset="-78"/>
                <a:cs typeface="Adobe Arabic" panose="02040503050201020203" pitchFamily="18" charset="-78"/>
              </a:endParaRPr>
            </a:p>
          </p:txBody>
        </p:sp>
        <p:sp>
          <p:nvSpPr>
            <p:cNvPr id="74" name="Freeform: Shape 73">
              <a:extLst>
                <a:ext uri="{FF2B5EF4-FFF2-40B4-BE49-F238E27FC236}">
                  <a16:creationId xmlns:a16="http://schemas.microsoft.com/office/drawing/2014/main" id="{80F94D4C-36F3-5956-E392-E135A25008DE}"/>
                </a:ext>
              </a:extLst>
            </p:cNvPr>
            <p:cNvSpPr/>
            <p:nvPr/>
          </p:nvSpPr>
          <p:spPr>
            <a:xfrm>
              <a:off x="509589" y="2249909"/>
              <a:ext cx="3310466" cy="467464"/>
            </a:xfrm>
            <a:custGeom>
              <a:avLst/>
              <a:gdLst>
                <a:gd name="connsiteX0" fmla="*/ 0 w 1943100"/>
                <a:gd name="connsiteY0" fmla="*/ 0 h 467464"/>
                <a:gd name="connsiteX1" fmla="*/ 1943100 w 1943100"/>
                <a:gd name="connsiteY1" fmla="*/ 0 h 467464"/>
                <a:gd name="connsiteX2" fmla="*/ 1943100 w 1943100"/>
                <a:gd name="connsiteY2" fmla="*/ 467464 h 467464"/>
                <a:gd name="connsiteX3" fmla="*/ 0 w 1943100"/>
                <a:gd name="connsiteY3" fmla="*/ 467464 h 467464"/>
              </a:gdLst>
              <a:ahLst/>
              <a:cxnLst>
                <a:cxn ang="0">
                  <a:pos x="connsiteX0" y="connsiteY0"/>
                </a:cxn>
                <a:cxn ang="0">
                  <a:pos x="connsiteX1" y="connsiteY1"/>
                </a:cxn>
                <a:cxn ang="0">
                  <a:pos x="connsiteX2" y="connsiteY2"/>
                </a:cxn>
                <a:cxn ang="0">
                  <a:pos x="connsiteX3" y="connsiteY3"/>
                </a:cxn>
              </a:cxnLst>
              <a:rect l="l" t="t" r="r" b="b"/>
              <a:pathLst>
                <a:path w="1943100" h="467464">
                  <a:moveTo>
                    <a:pt x="0" y="0"/>
                  </a:moveTo>
                  <a:lnTo>
                    <a:pt x="1943100" y="0"/>
                  </a:lnTo>
                  <a:lnTo>
                    <a:pt x="1943100" y="467464"/>
                  </a:lnTo>
                  <a:lnTo>
                    <a:pt x="0" y="467464"/>
                  </a:lnTo>
                  <a:close/>
                </a:path>
              </a:pathLst>
            </a:custGeom>
            <a:solidFill>
              <a:srgbClr val="BBDDDF">
                <a:alpha val="49804"/>
              </a:srgbClr>
            </a:soli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en-US" sz="1350" b="1" kern="0" cap="all" spc="38" dirty="0">
                  <a:solidFill>
                    <a:srgbClr val="000000">
                      <a:lumMod val="85000"/>
                      <a:lumOff val="15000"/>
                    </a:srgbClr>
                  </a:solidFill>
                  <a:latin typeface="Calibri" panose="020F0502020204030204"/>
                </a:rPr>
                <a:t>Affiliation</a:t>
              </a:r>
            </a:p>
          </p:txBody>
        </p:sp>
      </p:grpSp>
      <p:pic>
        <p:nvPicPr>
          <p:cNvPr id="79" name="Picture 78">
            <a:extLst>
              <a:ext uri="{FF2B5EF4-FFF2-40B4-BE49-F238E27FC236}">
                <a16:creationId xmlns:a16="http://schemas.microsoft.com/office/drawing/2014/main" id="{24A5FE69-31D7-B87A-F6CD-417FF0775E40}"/>
              </a:ext>
            </a:extLst>
          </p:cNvPr>
          <p:cNvPicPr>
            <a:picLocks noChangeAspect="1"/>
          </p:cNvPicPr>
          <p:nvPr/>
        </p:nvPicPr>
        <p:blipFill>
          <a:blip r:embed="rId5">
            <a:biLevel thresh="75000"/>
          </a:blip>
          <a:stretch>
            <a:fillRect/>
          </a:stretch>
        </p:blipFill>
        <p:spPr>
          <a:xfrm>
            <a:off x="5793080" y="4028552"/>
            <a:ext cx="767260" cy="767260"/>
          </a:xfrm>
          <a:prstGeom prst="rect">
            <a:avLst/>
          </a:prstGeom>
        </p:spPr>
      </p:pic>
      <p:pic>
        <p:nvPicPr>
          <p:cNvPr id="80" name="Picture 79">
            <a:extLst>
              <a:ext uri="{FF2B5EF4-FFF2-40B4-BE49-F238E27FC236}">
                <a16:creationId xmlns:a16="http://schemas.microsoft.com/office/drawing/2014/main" id="{48C433E3-AF83-897D-0FE7-E3041627FB90}"/>
              </a:ext>
            </a:extLst>
          </p:cNvPr>
          <p:cNvPicPr>
            <a:picLocks noChangeAspect="1"/>
          </p:cNvPicPr>
          <p:nvPr/>
        </p:nvPicPr>
        <p:blipFill>
          <a:blip r:embed="rId6">
            <a:biLevel thresh="75000"/>
          </a:blip>
          <a:stretch>
            <a:fillRect/>
          </a:stretch>
        </p:blipFill>
        <p:spPr>
          <a:xfrm>
            <a:off x="3066425" y="4118475"/>
            <a:ext cx="609469" cy="627394"/>
          </a:xfrm>
          <a:prstGeom prst="rect">
            <a:avLst/>
          </a:prstGeom>
        </p:spPr>
      </p:pic>
    </p:spTree>
    <p:extLst>
      <p:ext uri="{BB962C8B-B14F-4D97-AF65-F5344CB8AC3E}">
        <p14:creationId xmlns:p14="http://schemas.microsoft.com/office/powerpoint/2010/main" val="18360820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46"/>
                                        </p:tgtEl>
                                        <p:attrNameLst>
                                          <p:attrName>style.visibility</p:attrName>
                                        </p:attrNameLst>
                                      </p:cBhvr>
                                      <p:to>
                                        <p:strVal val="visible"/>
                                      </p:to>
                                    </p:set>
                                    <p:animEffect transition="in" filter="fade">
                                      <p:cBhvr>
                                        <p:cTn id="12" dur="1000"/>
                                        <p:tgtEl>
                                          <p:spTgt spid="46"/>
                                        </p:tgtEl>
                                      </p:cBhvr>
                                    </p:animEffect>
                                    <p:anim calcmode="lin" valueType="num">
                                      <p:cBhvr>
                                        <p:cTn id="13" dur="1000" fill="hold"/>
                                        <p:tgtEl>
                                          <p:spTgt spid="46"/>
                                        </p:tgtEl>
                                        <p:attrNameLst>
                                          <p:attrName>ppt_x</p:attrName>
                                        </p:attrNameLst>
                                      </p:cBhvr>
                                      <p:tavLst>
                                        <p:tav tm="0">
                                          <p:val>
                                            <p:strVal val="#ppt_x"/>
                                          </p:val>
                                        </p:tav>
                                        <p:tav tm="100000">
                                          <p:val>
                                            <p:strVal val="#ppt_x"/>
                                          </p:val>
                                        </p:tav>
                                      </p:tavLst>
                                    </p:anim>
                                    <p:anim calcmode="lin" valueType="num">
                                      <p:cBhvr>
                                        <p:cTn id="14" dur="1000" fill="hold"/>
                                        <p:tgtEl>
                                          <p:spTgt spid="46"/>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54"/>
                                        </p:tgtEl>
                                        <p:attrNameLst>
                                          <p:attrName>style.visibility</p:attrName>
                                        </p:attrNameLst>
                                      </p:cBhvr>
                                      <p:to>
                                        <p:strVal val="visible"/>
                                      </p:to>
                                    </p:set>
                                    <p:animEffect transition="in" filter="fade">
                                      <p:cBhvr>
                                        <p:cTn id="19" dur="1000"/>
                                        <p:tgtEl>
                                          <p:spTgt spid="54"/>
                                        </p:tgtEl>
                                      </p:cBhvr>
                                    </p:animEffect>
                                    <p:anim calcmode="lin" valueType="num">
                                      <p:cBhvr>
                                        <p:cTn id="20" dur="1000" fill="hold"/>
                                        <p:tgtEl>
                                          <p:spTgt spid="54"/>
                                        </p:tgtEl>
                                        <p:attrNameLst>
                                          <p:attrName>ppt_x</p:attrName>
                                        </p:attrNameLst>
                                      </p:cBhvr>
                                      <p:tavLst>
                                        <p:tav tm="0">
                                          <p:val>
                                            <p:strVal val="#ppt_x"/>
                                          </p:val>
                                        </p:tav>
                                        <p:tav tm="100000">
                                          <p:val>
                                            <p:strVal val="#ppt_x"/>
                                          </p:val>
                                        </p:tav>
                                      </p:tavLst>
                                    </p:anim>
                                    <p:anim calcmode="lin" valueType="num">
                                      <p:cBhvr>
                                        <p:cTn id="21" dur="1000" fill="hold"/>
                                        <p:tgtEl>
                                          <p:spTgt spid="54"/>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70"/>
                                        </p:tgtEl>
                                        <p:attrNameLst>
                                          <p:attrName>style.visibility</p:attrName>
                                        </p:attrNameLst>
                                      </p:cBhvr>
                                      <p:to>
                                        <p:strVal val="visible"/>
                                      </p:to>
                                    </p:set>
                                    <p:animEffect transition="in" filter="fade">
                                      <p:cBhvr>
                                        <p:cTn id="26" dur="1000"/>
                                        <p:tgtEl>
                                          <p:spTgt spid="70"/>
                                        </p:tgtEl>
                                      </p:cBhvr>
                                    </p:animEffect>
                                    <p:anim calcmode="lin" valueType="num">
                                      <p:cBhvr>
                                        <p:cTn id="27" dur="1000" fill="hold"/>
                                        <p:tgtEl>
                                          <p:spTgt spid="70"/>
                                        </p:tgtEl>
                                        <p:attrNameLst>
                                          <p:attrName>ppt_x</p:attrName>
                                        </p:attrNameLst>
                                      </p:cBhvr>
                                      <p:tavLst>
                                        <p:tav tm="0">
                                          <p:val>
                                            <p:strVal val="#ppt_x"/>
                                          </p:val>
                                        </p:tav>
                                        <p:tav tm="100000">
                                          <p:val>
                                            <p:strVal val="#ppt_x"/>
                                          </p:val>
                                        </p:tav>
                                      </p:tavLst>
                                    </p:anim>
                                    <p:anim calcmode="lin" valueType="num">
                                      <p:cBhvr>
                                        <p:cTn id="28" dur="1000" fill="hold"/>
                                        <p:tgtEl>
                                          <p:spTgt spid="7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2453A520-4B94-6EEF-D757-D060C154CF35}"/>
              </a:ext>
            </a:extLst>
          </p:cNvPr>
          <p:cNvGrpSpPr/>
          <p:nvPr/>
        </p:nvGrpSpPr>
        <p:grpSpPr>
          <a:xfrm>
            <a:off x="2065309" y="675008"/>
            <a:ext cx="8222803" cy="968852"/>
            <a:chOff x="2065309" y="519096"/>
            <a:chExt cx="8222803" cy="968852"/>
          </a:xfrm>
        </p:grpSpPr>
        <p:grpSp>
          <p:nvGrpSpPr>
            <p:cNvPr id="3" name="Group 2">
              <a:extLst>
                <a:ext uri="{FF2B5EF4-FFF2-40B4-BE49-F238E27FC236}">
                  <a16:creationId xmlns:a16="http://schemas.microsoft.com/office/drawing/2014/main" id="{D4817E73-22A2-5111-8603-3AA83317E767}"/>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B64F8FB6-923B-0D77-1DDA-ECF2CB0F2152}"/>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43FDB149-E58E-223C-8949-A8C6D830434E}"/>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4AA4D5EA-026C-E595-B98C-87FDB85DC5C9}"/>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29F88841-2E96-8630-7219-FF2AFC8CC8AC}"/>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D79591F1-87E2-4B24-6FF4-2017F39836E1}"/>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D1D8248C-DE04-C07F-9420-4E7DBCE55570}"/>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1FD509C2-5140-6AB1-01F3-62A409DB340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EA467CF5-5BEA-D7F1-4E5E-6D111722DDB6}"/>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AA16148D-C30F-CB9F-74AF-A3AE33333182}"/>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C3A0E95D-98E4-468F-D6A5-E6389D471EBD}"/>
                </a:ext>
              </a:extLst>
            </p:cNvPr>
            <p:cNvSpPr txBox="1"/>
            <p:nvPr/>
          </p:nvSpPr>
          <p:spPr>
            <a:xfrm>
              <a:off x="2065309" y="519096"/>
              <a:ext cx="8222803"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نظريات التحفيز</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14" name="TextBox 13">
            <a:extLst>
              <a:ext uri="{FF2B5EF4-FFF2-40B4-BE49-F238E27FC236}">
                <a16:creationId xmlns:a16="http://schemas.microsoft.com/office/drawing/2014/main" id="{18B927AF-ACD6-5770-0B76-F2D994198A89}"/>
              </a:ext>
            </a:extLst>
          </p:cNvPr>
          <p:cNvSpPr txBox="1"/>
          <p:nvPr/>
        </p:nvSpPr>
        <p:spPr>
          <a:xfrm>
            <a:off x="3428289" y="1625661"/>
            <a:ext cx="8379887" cy="658642"/>
          </a:xfrm>
          <a:prstGeom prst="rect">
            <a:avLst/>
          </a:prstGeom>
          <a:noFill/>
        </p:spPr>
        <p:txBody>
          <a:bodyPr wrap="square">
            <a:spAutoFit/>
          </a:bodyPr>
          <a:lstStyle/>
          <a:p>
            <a:pPr algn="r" rtl="1">
              <a:lnSpc>
                <a:spcPct val="115000"/>
              </a:lnSpc>
            </a:pPr>
            <a:r>
              <a:rPr lang="ar-EG" sz="32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نظرية التوقعات لفكتور فروم  </a:t>
            </a:r>
            <a:endParaRPr lang="en-US" sz="32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nvGrpSpPr>
          <p:cNvPr id="15" name="Group 14">
            <a:extLst>
              <a:ext uri="{FF2B5EF4-FFF2-40B4-BE49-F238E27FC236}">
                <a16:creationId xmlns:a16="http://schemas.microsoft.com/office/drawing/2014/main" id="{141E023C-862C-ACFD-FFA6-A62FE35F0865}"/>
              </a:ext>
            </a:extLst>
          </p:cNvPr>
          <p:cNvGrpSpPr/>
          <p:nvPr/>
        </p:nvGrpSpPr>
        <p:grpSpPr>
          <a:xfrm>
            <a:off x="2942731" y="3238448"/>
            <a:ext cx="2670500" cy="2670500"/>
            <a:chOff x="3563789" y="3115726"/>
            <a:chExt cx="2237426" cy="2237426"/>
          </a:xfrm>
        </p:grpSpPr>
        <p:sp>
          <p:nvSpPr>
            <p:cNvPr id="16" name="Arc 15">
              <a:extLst>
                <a:ext uri="{FF2B5EF4-FFF2-40B4-BE49-F238E27FC236}">
                  <a16:creationId xmlns:a16="http://schemas.microsoft.com/office/drawing/2014/main" id="{26B2E2C1-523F-21D8-22A7-7399A64E598A}"/>
                </a:ext>
              </a:extLst>
            </p:cNvPr>
            <p:cNvSpPr/>
            <p:nvPr/>
          </p:nvSpPr>
          <p:spPr>
            <a:xfrm flipH="1">
              <a:off x="3563789" y="3115726"/>
              <a:ext cx="2237426" cy="2237426"/>
            </a:xfrm>
            <a:prstGeom prst="arc">
              <a:avLst>
                <a:gd name="adj1" fmla="val 14046975"/>
                <a:gd name="adj2" fmla="val 8703640"/>
              </a:avLst>
            </a:prstGeom>
            <a:noFill/>
            <a:ln w="88900" cap="flat" cmpd="sng" algn="ctr">
              <a:solidFill>
                <a:srgbClr val="168489"/>
              </a:solidFill>
              <a:prstDash val="solid"/>
              <a:miter lim="800000"/>
              <a:headEnd type="triangle" w="med" len="med"/>
              <a:tailEnd type="none" w="lg" len="lg"/>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ko-KR" altLang="en-US" sz="2700" b="0" i="0" u="none" strike="noStrike" kern="0" cap="none" spc="0" normalizeH="0" baseline="0" noProof="0">
                <a:ln>
                  <a:noFill/>
                </a:ln>
                <a:solidFill>
                  <a:prstClr val="black"/>
                </a:solidFill>
                <a:effectLst/>
                <a:uLnTx/>
                <a:uFillTx/>
                <a:latin typeface="Arial"/>
                <a:cs typeface="+mn-cs"/>
              </a:endParaRPr>
            </a:p>
          </p:txBody>
        </p:sp>
        <p:sp>
          <p:nvSpPr>
            <p:cNvPr id="17" name="Freeform: Shape 16">
              <a:extLst>
                <a:ext uri="{FF2B5EF4-FFF2-40B4-BE49-F238E27FC236}">
                  <a16:creationId xmlns:a16="http://schemas.microsoft.com/office/drawing/2014/main" id="{2A57E02E-DD57-50B9-E0B8-4F776BA8BD58}"/>
                </a:ext>
              </a:extLst>
            </p:cNvPr>
            <p:cNvSpPr/>
            <p:nvPr/>
          </p:nvSpPr>
          <p:spPr>
            <a:xfrm>
              <a:off x="3832340" y="3429000"/>
              <a:ext cx="1442359" cy="1610878"/>
            </a:xfrm>
            <a:custGeom>
              <a:avLst/>
              <a:gdLst>
                <a:gd name="connsiteX0" fmla="*/ 805439 w 1442359"/>
                <a:gd name="connsiteY0" fmla="*/ 0 h 1610878"/>
                <a:gd name="connsiteX1" fmla="*/ 1374971 w 1442359"/>
                <a:gd name="connsiteY1" fmla="*/ 235908 h 1610878"/>
                <a:gd name="connsiteX2" fmla="*/ 1431148 w 1442359"/>
                <a:gd name="connsiteY2" fmla="*/ 303995 h 1610878"/>
                <a:gd name="connsiteX3" fmla="*/ 1408240 w 1442359"/>
                <a:gd name="connsiteY3" fmla="*/ 346200 h 1610878"/>
                <a:gd name="connsiteX4" fmla="*/ 1318980 w 1442359"/>
                <a:gd name="connsiteY4" fmla="*/ 788318 h 1610878"/>
                <a:gd name="connsiteX5" fmla="*/ 1408240 w 1442359"/>
                <a:gd name="connsiteY5" fmla="*/ 1230436 h 1610878"/>
                <a:gd name="connsiteX6" fmla="*/ 1442359 w 1442359"/>
                <a:gd name="connsiteY6" fmla="*/ 1293296 h 1610878"/>
                <a:gd name="connsiteX7" fmla="*/ 1374971 w 1442359"/>
                <a:gd name="connsiteY7" fmla="*/ 1374971 h 1610878"/>
                <a:gd name="connsiteX8" fmla="*/ 805439 w 1442359"/>
                <a:gd name="connsiteY8" fmla="*/ 1610878 h 1610878"/>
                <a:gd name="connsiteX9" fmla="*/ 0 w 1442359"/>
                <a:gd name="connsiteY9" fmla="*/ 805439 h 1610878"/>
                <a:gd name="connsiteX10" fmla="*/ 805439 w 1442359"/>
                <a:gd name="connsiteY10" fmla="*/ 0 h 16108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42359" h="1610878">
                  <a:moveTo>
                    <a:pt x="805439" y="0"/>
                  </a:moveTo>
                  <a:cubicBezTo>
                    <a:pt x="1027855" y="0"/>
                    <a:pt x="1229215" y="90152"/>
                    <a:pt x="1374971" y="235908"/>
                  </a:cubicBezTo>
                  <a:lnTo>
                    <a:pt x="1431148" y="303995"/>
                  </a:lnTo>
                  <a:lnTo>
                    <a:pt x="1408240" y="346200"/>
                  </a:lnTo>
                  <a:cubicBezTo>
                    <a:pt x="1350763" y="482090"/>
                    <a:pt x="1318980" y="631492"/>
                    <a:pt x="1318980" y="788318"/>
                  </a:cubicBezTo>
                  <a:cubicBezTo>
                    <a:pt x="1318980" y="945144"/>
                    <a:pt x="1350763" y="1094547"/>
                    <a:pt x="1408240" y="1230436"/>
                  </a:cubicBezTo>
                  <a:lnTo>
                    <a:pt x="1442359" y="1293296"/>
                  </a:lnTo>
                  <a:lnTo>
                    <a:pt x="1374971" y="1374971"/>
                  </a:lnTo>
                  <a:cubicBezTo>
                    <a:pt x="1229215" y="1520726"/>
                    <a:pt x="1027855" y="1610878"/>
                    <a:pt x="805439" y="1610878"/>
                  </a:cubicBezTo>
                  <a:cubicBezTo>
                    <a:pt x="360607" y="1610878"/>
                    <a:pt x="0" y="1250271"/>
                    <a:pt x="0" y="805439"/>
                  </a:cubicBezTo>
                  <a:cubicBezTo>
                    <a:pt x="0" y="360607"/>
                    <a:pt x="360607" y="0"/>
                    <a:pt x="805439" y="0"/>
                  </a:cubicBezTo>
                  <a:close/>
                </a:path>
              </a:pathLst>
            </a:custGeom>
            <a:solidFill>
              <a:srgbClr val="168489"/>
            </a:solidFill>
            <a:ln w="12700" cap="flat" cmpd="sng" algn="ctr">
              <a:noFill/>
              <a:prstDash val="solid"/>
              <a:miter lim="800000"/>
            </a:ln>
            <a:effectLst/>
          </p:spPr>
          <p:txBody>
            <a:bodyPr wrap="square" rtlCol="0" anchor="ctr">
              <a:noAutofit/>
            </a:bodyPr>
            <a:lstStyle/>
            <a:p>
              <a:pPr algn="ctr">
                <a:lnSpc>
                  <a:spcPct val="115000"/>
                </a:lnSpc>
              </a:pPr>
              <a:r>
                <a:rPr lang="ar-SA" sz="2800" b="1" dirty="0">
                  <a:solidFill>
                    <a:schemeClr val="bg1"/>
                  </a:solidFill>
                  <a:latin typeface="Times New Roman" panose="02020603050405020304" pitchFamily="18" charset="0"/>
                  <a:ea typeface="Calibri" panose="020F0502020204030204" pitchFamily="34" charset="0"/>
                  <a:cs typeface="Adobe Arabic" panose="02040503050201020203" pitchFamily="18" charset="-78"/>
                </a:rPr>
                <a:t>القيمة </a:t>
              </a:r>
              <a:endParaRPr lang="en-US" sz="2800" b="1" dirty="0">
                <a:solidFill>
                  <a:schemeClr val="bg1"/>
                </a:solidFill>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18" name="Group 17">
            <a:extLst>
              <a:ext uri="{FF2B5EF4-FFF2-40B4-BE49-F238E27FC236}">
                <a16:creationId xmlns:a16="http://schemas.microsoft.com/office/drawing/2014/main" id="{6E975D98-DE79-D85B-754E-A0DE50FF24C4}"/>
              </a:ext>
            </a:extLst>
          </p:cNvPr>
          <p:cNvGrpSpPr/>
          <p:nvPr/>
        </p:nvGrpSpPr>
        <p:grpSpPr>
          <a:xfrm>
            <a:off x="5198449" y="3238448"/>
            <a:ext cx="2670500" cy="2670500"/>
            <a:chOff x="5453698" y="3115726"/>
            <a:chExt cx="2237426" cy="2237426"/>
          </a:xfrm>
        </p:grpSpPr>
        <p:sp>
          <p:nvSpPr>
            <p:cNvPr id="19" name="Arc 18">
              <a:extLst>
                <a:ext uri="{FF2B5EF4-FFF2-40B4-BE49-F238E27FC236}">
                  <a16:creationId xmlns:a16="http://schemas.microsoft.com/office/drawing/2014/main" id="{05FE9160-301A-26F8-7621-F0A30D0F731E}"/>
                </a:ext>
              </a:extLst>
            </p:cNvPr>
            <p:cNvSpPr/>
            <p:nvPr/>
          </p:nvSpPr>
          <p:spPr>
            <a:xfrm flipH="1">
              <a:off x="5453698" y="3115726"/>
              <a:ext cx="2237426" cy="2237426"/>
            </a:xfrm>
            <a:prstGeom prst="arc">
              <a:avLst>
                <a:gd name="adj1" fmla="val 14046975"/>
                <a:gd name="adj2" fmla="val 8703640"/>
              </a:avLst>
            </a:prstGeom>
            <a:noFill/>
            <a:ln w="88900" cap="flat" cmpd="sng" algn="ctr">
              <a:solidFill>
                <a:srgbClr val="FFD966"/>
              </a:solidFill>
              <a:prstDash val="solid"/>
              <a:miter lim="800000"/>
              <a:headEnd type="triangle" w="med" len="med"/>
              <a:tailEnd type="none" w="lg" len="lg"/>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ko-KR" altLang="en-US" sz="2700" b="0" i="0" u="none" strike="noStrike" kern="0" cap="none" spc="0" normalizeH="0" baseline="0" noProof="0">
                <a:ln>
                  <a:noFill/>
                </a:ln>
                <a:solidFill>
                  <a:prstClr val="black"/>
                </a:solidFill>
                <a:effectLst/>
                <a:uLnTx/>
                <a:uFillTx/>
                <a:latin typeface="Arial"/>
                <a:cs typeface="+mn-cs"/>
              </a:endParaRPr>
            </a:p>
          </p:txBody>
        </p:sp>
        <p:sp>
          <p:nvSpPr>
            <p:cNvPr id="20" name="Freeform: Shape 19">
              <a:extLst>
                <a:ext uri="{FF2B5EF4-FFF2-40B4-BE49-F238E27FC236}">
                  <a16:creationId xmlns:a16="http://schemas.microsoft.com/office/drawing/2014/main" id="{BB34AA75-7707-11F1-5F3D-523AEB7CE06C}"/>
                </a:ext>
              </a:extLst>
            </p:cNvPr>
            <p:cNvSpPr/>
            <p:nvPr/>
          </p:nvSpPr>
          <p:spPr>
            <a:xfrm>
              <a:off x="5720872" y="3429000"/>
              <a:ext cx="1442359" cy="1610878"/>
            </a:xfrm>
            <a:custGeom>
              <a:avLst/>
              <a:gdLst>
                <a:gd name="connsiteX0" fmla="*/ 805439 w 1442359"/>
                <a:gd name="connsiteY0" fmla="*/ 0 h 1610878"/>
                <a:gd name="connsiteX1" fmla="*/ 1374971 w 1442359"/>
                <a:gd name="connsiteY1" fmla="*/ 235908 h 1610878"/>
                <a:gd name="connsiteX2" fmla="*/ 1431148 w 1442359"/>
                <a:gd name="connsiteY2" fmla="*/ 303995 h 1610878"/>
                <a:gd name="connsiteX3" fmla="*/ 1408240 w 1442359"/>
                <a:gd name="connsiteY3" fmla="*/ 346200 h 1610878"/>
                <a:gd name="connsiteX4" fmla="*/ 1318980 w 1442359"/>
                <a:gd name="connsiteY4" fmla="*/ 788318 h 1610878"/>
                <a:gd name="connsiteX5" fmla="*/ 1408240 w 1442359"/>
                <a:gd name="connsiteY5" fmla="*/ 1230436 h 1610878"/>
                <a:gd name="connsiteX6" fmla="*/ 1442359 w 1442359"/>
                <a:gd name="connsiteY6" fmla="*/ 1293296 h 1610878"/>
                <a:gd name="connsiteX7" fmla="*/ 1374971 w 1442359"/>
                <a:gd name="connsiteY7" fmla="*/ 1374971 h 1610878"/>
                <a:gd name="connsiteX8" fmla="*/ 805439 w 1442359"/>
                <a:gd name="connsiteY8" fmla="*/ 1610878 h 1610878"/>
                <a:gd name="connsiteX9" fmla="*/ 0 w 1442359"/>
                <a:gd name="connsiteY9" fmla="*/ 805439 h 1610878"/>
                <a:gd name="connsiteX10" fmla="*/ 805439 w 1442359"/>
                <a:gd name="connsiteY10" fmla="*/ 0 h 16108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42359" h="1610878">
                  <a:moveTo>
                    <a:pt x="805439" y="0"/>
                  </a:moveTo>
                  <a:cubicBezTo>
                    <a:pt x="1027855" y="0"/>
                    <a:pt x="1229215" y="90152"/>
                    <a:pt x="1374971" y="235908"/>
                  </a:cubicBezTo>
                  <a:lnTo>
                    <a:pt x="1431148" y="303995"/>
                  </a:lnTo>
                  <a:lnTo>
                    <a:pt x="1408240" y="346200"/>
                  </a:lnTo>
                  <a:cubicBezTo>
                    <a:pt x="1350763" y="482090"/>
                    <a:pt x="1318980" y="631492"/>
                    <a:pt x="1318980" y="788318"/>
                  </a:cubicBezTo>
                  <a:cubicBezTo>
                    <a:pt x="1318980" y="945144"/>
                    <a:pt x="1350763" y="1094547"/>
                    <a:pt x="1408240" y="1230436"/>
                  </a:cubicBezTo>
                  <a:lnTo>
                    <a:pt x="1442359" y="1293296"/>
                  </a:lnTo>
                  <a:lnTo>
                    <a:pt x="1374971" y="1374971"/>
                  </a:lnTo>
                  <a:cubicBezTo>
                    <a:pt x="1229215" y="1520726"/>
                    <a:pt x="1027855" y="1610878"/>
                    <a:pt x="805439" y="1610878"/>
                  </a:cubicBezTo>
                  <a:cubicBezTo>
                    <a:pt x="360607" y="1610878"/>
                    <a:pt x="0" y="1250271"/>
                    <a:pt x="0" y="805439"/>
                  </a:cubicBezTo>
                  <a:cubicBezTo>
                    <a:pt x="0" y="360607"/>
                    <a:pt x="360607" y="0"/>
                    <a:pt x="805439" y="0"/>
                  </a:cubicBezTo>
                  <a:close/>
                </a:path>
              </a:pathLst>
            </a:custGeom>
            <a:solidFill>
              <a:srgbClr val="FFD966"/>
            </a:solidFill>
            <a:ln w="12700" cap="flat" cmpd="sng" algn="ctr">
              <a:noFill/>
              <a:prstDash val="solid"/>
              <a:miter lim="800000"/>
            </a:ln>
            <a:effectLst/>
          </p:spPr>
          <p:txBody>
            <a:bodyPr wrap="square" rtlCol="0" anchor="ctr">
              <a:noAutofit/>
            </a:bodyPr>
            <a:lstStyle/>
            <a:p>
              <a:pPr algn="ctr">
                <a:lnSpc>
                  <a:spcPct val="115000"/>
                </a:lnSpc>
              </a:pPr>
              <a:r>
                <a:rPr lang="ar-SA" sz="2800" b="1" dirty="0">
                  <a:latin typeface="Times New Roman" panose="02020603050405020304" pitchFamily="18" charset="0"/>
                  <a:ea typeface="Calibri" panose="020F0502020204030204" pitchFamily="34" charset="0"/>
                  <a:cs typeface="Adobe Arabic" panose="02040503050201020203" pitchFamily="18" charset="-78"/>
                </a:rPr>
                <a:t>الآلية </a:t>
              </a:r>
              <a:endParaRPr lang="en-US" sz="2800"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21" name="Group 20">
            <a:extLst>
              <a:ext uri="{FF2B5EF4-FFF2-40B4-BE49-F238E27FC236}">
                <a16:creationId xmlns:a16="http://schemas.microsoft.com/office/drawing/2014/main" id="{6A3A1600-C86B-3D4E-5826-4E1F88D18BF4}"/>
              </a:ext>
            </a:extLst>
          </p:cNvPr>
          <p:cNvGrpSpPr/>
          <p:nvPr/>
        </p:nvGrpSpPr>
        <p:grpSpPr>
          <a:xfrm>
            <a:off x="7454166" y="3238448"/>
            <a:ext cx="2670500" cy="2670500"/>
            <a:chOff x="7343606" y="3115726"/>
            <a:chExt cx="2237426" cy="2237426"/>
          </a:xfrm>
        </p:grpSpPr>
        <p:sp>
          <p:nvSpPr>
            <p:cNvPr id="22" name="Arc 21">
              <a:extLst>
                <a:ext uri="{FF2B5EF4-FFF2-40B4-BE49-F238E27FC236}">
                  <a16:creationId xmlns:a16="http://schemas.microsoft.com/office/drawing/2014/main" id="{3016A82B-0AFA-8F7E-5651-13178060B020}"/>
                </a:ext>
              </a:extLst>
            </p:cNvPr>
            <p:cNvSpPr/>
            <p:nvPr/>
          </p:nvSpPr>
          <p:spPr>
            <a:xfrm flipH="1">
              <a:off x="7343606" y="3115726"/>
              <a:ext cx="2237426" cy="2237426"/>
            </a:xfrm>
            <a:prstGeom prst="arc">
              <a:avLst>
                <a:gd name="adj1" fmla="val 14046975"/>
                <a:gd name="adj2" fmla="val 13837223"/>
              </a:avLst>
            </a:prstGeom>
            <a:noFill/>
            <a:ln w="88900" cap="flat" cmpd="sng" algn="ctr">
              <a:solidFill>
                <a:srgbClr val="9FCFD1"/>
              </a:solidFill>
              <a:prstDash val="solid"/>
              <a:miter lim="800000"/>
              <a:headEnd type="triangle" w="med" len="med"/>
              <a:tailEnd type="none" w="lg" len="lg"/>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ko-KR" altLang="en-US" sz="2700" b="0" i="0" u="none" strike="noStrike" kern="0" cap="none" spc="0" normalizeH="0" baseline="0" noProof="0">
                <a:ln>
                  <a:noFill/>
                </a:ln>
                <a:solidFill>
                  <a:prstClr val="black"/>
                </a:solidFill>
                <a:effectLst/>
                <a:uLnTx/>
                <a:uFillTx/>
                <a:latin typeface="Arial"/>
                <a:cs typeface="+mn-cs"/>
              </a:endParaRPr>
            </a:p>
          </p:txBody>
        </p:sp>
        <p:sp>
          <p:nvSpPr>
            <p:cNvPr id="23" name="Oval 22">
              <a:extLst>
                <a:ext uri="{FF2B5EF4-FFF2-40B4-BE49-F238E27FC236}">
                  <a16:creationId xmlns:a16="http://schemas.microsoft.com/office/drawing/2014/main" id="{D7892952-5270-5961-3A4A-7B9D39B68343}"/>
                </a:ext>
              </a:extLst>
            </p:cNvPr>
            <p:cNvSpPr/>
            <p:nvPr/>
          </p:nvSpPr>
          <p:spPr>
            <a:xfrm>
              <a:off x="7656880" y="3429000"/>
              <a:ext cx="1610878" cy="1610878"/>
            </a:xfrm>
            <a:prstGeom prst="ellipse">
              <a:avLst/>
            </a:prstGeom>
            <a:solidFill>
              <a:srgbClr val="50A3A7"/>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Arial"/>
                <a:cs typeface="+mn-cs"/>
              </a:endParaRPr>
            </a:p>
          </p:txBody>
        </p:sp>
        <p:sp>
          <p:nvSpPr>
            <p:cNvPr id="24" name="TextBox 23">
              <a:extLst>
                <a:ext uri="{FF2B5EF4-FFF2-40B4-BE49-F238E27FC236}">
                  <a16:creationId xmlns:a16="http://schemas.microsoft.com/office/drawing/2014/main" id="{A31CAEB3-7A77-F06C-1BB6-93F6E1367803}"/>
                </a:ext>
              </a:extLst>
            </p:cNvPr>
            <p:cNvSpPr txBox="1"/>
            <p:nvPr/>
          </p:nvSpPr>
          <p:spPr>
            <a:xfrm>
              <a:off x="7801749" y="3982831"/>
              <a:ext cx="1239634" cy="478983"/>
            </a:xfrm>
            <a:prstGeom prst="rect">
              <a:avLst/>
            </a:prstGeom>
            <a:noFill/>
          </p:spPr>
          <p:txBody>
            <a:bodyPr wrap="square" rtlCol="0">
              <a:spAutoFit/>
            </a:bodyPr>
            <a:lstStyle/>
            <a:p>
              <a:pPr algn="ctr">
                <a:lnSpc>
                  <a:spcPct val="115000"/>
                </a:lnSpc>
              </a:pPr>
              <a:r>
                <a:rPr lang="ar-SA" sz="2800" b="1" dirty="0">
                  <a:solidFill>
                    <a:schemeClr val="bg1"/>
                  </a:solidFill>
                  <a:latin typeface="Times New Roman" panose="02020603050405020304" pitchFamily="18" charset="0"/>
                  <a:ea typeface="Calibri" panose="020F0502020204030204" pitchFamily="34" charset="0"/>
                  <a:cs typeface="Adobe Arabic" panose="02040503050201020203" pitchFamily="18" charset="-78"/>
                </a:rPr>
                <a:t>التوقع </a:t>
              </a:r>
              <a:endParaRPr lang="en-US" sz="2800" b="1" dirty="0">
                <a:solidFill>
                  <a:schemeClr val="bg1"/>
                </a:solidFill>
                <a:latin typeface="Times New Roman" panose="02020603050405020304" pitchFamily="18" charset="0"/>
                <a:ea typeface="Calibri" panose="020F0502020204030204" pitchFamily="34" charset="0"/>
                <a:cs typeface="Adobe Arabic" panose="02040503050201020203" pitchFamily="18" charset="-78"/>
              </a:endParaRPr>
            </a:p>
          </p:txBody>
        </p:sp>
      </p:grpSp>
    </p:spTree>
    <p:extLst>
      <p:ext uri="{BB962C8B-B14F-4D97-AF65-F5344CB8AC3E}">
        <p14:creationId xmlns:p14="http://schemas.microsoft.com/office/powerpoint/2010/main" val="22073081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par>
                                <p:cTn id="10" presetID="21" presetClass="entr" presetSubtype="1" fill="hold" nodeType="with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wheel(1)">
                                      <p:cBhvr>
                                        <p:cTn id="12" dur="2000"/>
                                        <p:tgtEl>
                                          <p:spTgt spid="21"/>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nodeType="click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wheel(1)">
                                      <p:cBhvr>
                                        <p:cTn id="17" dur="2000"/>
                                        <p:tgtEl>
                                          <p:spTgt spid="18"/>
                                        </p:tgtEl>
                                      </p:cBhvr>
                                    </p:animEffect>
                                  </p:childTnLst>
                                </p:cTn>
                              </p:par>
                            </p:childTnLst>
                          </p:cTn>
                        </p:par>
                      </p:childTnLst>
                    </p:cTn>
                  </p:par>
                  <p:par>
                    <p:cTn id="18" fill="hold">
                      <p:stCondLst>
                        <p:cond delay="indefinite"/>
                      </p:stCondLst>
                      <p:childTnLst>
                        <p:par>
                          <p:cTn id="19" fill="hold">
                            <p:stCondLst>
                              <p:cond delay="0"/>
                            </p:stCondLst>
                            <p:childTnLst>
                              <p:par>
                                <p:cTn id="20" presetID="21" presetClass="entr" presetSubtype="1" fill="hold" nodeType="click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wheel(1)">
                                      <p:cBhvr>
                                        <p:cTn id="22" dur="2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2453A520-4B94-6EEF-D757-D060C154CF35}"/>
              </a:ext>
            </a:extLst>
          </p:cNvPr>
          <p:cNvGrpSpPr/>
          <p:nvPr/>
        </p:nvGrpSpPr>
        <p:grpSpPr>
          <a:xfrm>
            <a:off x="2065309" y="675008"/>
            <a:ext cx="8222803" cy="968852"/>
            <a:chOff x="2065309" y="519096"/>
            <a:chExt cx="8222803" cy="968852"/>
          </a:xfrm>
        </p:grpSpPr>
        <p:grpSp>
          <p:nvGrpSpPr>
            <p:cNvPr id="3" name="Group 2">
              <a:extLst>
                <a:ext uri="{FF2B5EF4-FFF2-40B4-BE49-F238E27FC236}">
                  <a16:creationId xmlns:a16="http://schemas.microsoft.com/office/drawing/2014/main" id="{D4817E73-22A2-5111-8603-3AA83317E767}"/>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B64F8FB6-923B-0D77-1DDA-ECF2CB0F2152}"/>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43FDB149-E58E-223C-8949-A8C6D830434E}"/>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4AA4D5EA-026C-E595-B98C-87FDB85DC5C9}"/>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29F88841-2E96-8630-7219-FF2AFC8CC8AC}"/>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D79591F1-87E2-4B24-6FF4-2017F39836E1}"/>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D1D8248C-DE04-C07F-9420-4E7DBCE55570}"/>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1FD509C2-5140-6AB1-01F3-62A409DB340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EA467CF5-5BEA-D7F1-4E5E-6D111722DDB6}"/>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AA16148D-C30F-CB9F-74AF-A3AE33333182}"/>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C3A0E95D-98E4-468F-D6A5-E6389D471EBD}"/>
                </a:ext>
              </a:extLst>
            </p:cNvPr>
            <p:cNvSpPr txBox="1"/>
            <p:nvPr/>
          </p:nvSpPr>
          <p:spPr>
            <a:xfrm>
              <a:off x="2065309" y="519096"/>
              <a:ext cx="8222803"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نظريات التحفيز</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14" name="TextBox 13">
            <a:extLst>
              <a:ext uri="{FF2B5EF4-FFF2-40B4-BE49-F238E27FC236}">
                <a16:creationId xmlns:a16="http://schemas.microsoft.com/office/drawing/2014/main" id="{18B927AF-ACD6-5770-0B76-F2D994198A89}"/>
              </a:ext>
            </a:extLst>
          </p:cNvPr>
          <p:cNvSpPr txBox="1"/>
          <p:nvPr/>
        </p:nvSpPr>
        <p:spPr>
          <a:xfrm>
            <a:off x="3507253" y="1643858"/>
            <a:ext cx="8379887" cy="658642"/>
          </a:xfrm>
          <a:prstGeom prst="rect">
            <a:avLst/>
          </a:prstGeom>
          <a:noFill/>
        </p:spPr>
        <p:txBody>
          <a:bodyPr wrap="square">
            <a:spAutoFit/>
          </a:bodyPr>
          <a:lstStyle/>
          <a:p>
            <a:pPr algn="r" rtl="1">
              <a:lnSpc>
                <a:spcPct val="115000"/>
              </a:lnSpc>
            </a:pPr>
            <a:r>
              <a:rPr lang="ar-EG" sz="32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نظرية التوقعات لفكتور فروم  </a:t>
            </a:r>
            <a:endParaRPr lang="en-US" sz="32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sp>
        <p:nvSpPr>
          <p:cNvPr id="25" name="TextBox 24">
            <a:extLst>
              <a:ext uri="{FF2B5EF4-FFF2-40B4-BE49-F238E27FC236}">
                <a16:creationId xmlns:a16="http://schemas.microsoft.com/office/drawing/2014/main" id="{487D61E4-CE8F-61FB-E7B2-636CB4430E7A}"/>
              </a:ext>
            </a:extLst>
          </p:cNvPr>
          <p:cNvSpPr txBox="1"/>
          <p:nvPr/>
        </p:nvSpPr>
        <p:spPr>
          <a:xfrm>
            <a:off x="3507253" y="2302500"/>
            <a:ext cx="8379887" cy="658642"/>
          </a:xfrm>
          <a:prstGeom prst="rect">
            <a:avLst/>
          </a:prstGeom>
          <a:noFill/>
        </p:spPr>
        <p:txBody>
          <a:bodyPr wrap="square">
            <a:spAutoFit/>
          </a:bodyPr>
          <a:lstStyle/>
          <a:p>
            <a:pPr algn="r" rtl="1">
              <a:lnSpc>
                <a:spcPct val="115000"/>
              </a:lnSpc>
            </a:pPr>
            <a:r>
              <a:rPr lang="ar-SA" sz="32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التطبيق العملي:  </a:t>
            </a:r>
            <a:endParaRPr lang="en-US" sz="32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sp>
        <p:nvSpPr>
          <p:cNvPr id="26" name="TextBox 25">
            <a:extLst>
              <a:ext uri="{FF2B5EF4-FFF2-40B4-BE49-F238E27FC236}">
                <a16:creationId xmlns:a16="http://schemas.microsoft.com/office/drawing/2014/main" id="{4DF2F6F1-5F11-CB4F-98AC-21536E3ED6F8}"/>
              </a:ext>
            </a:extLst>
          </p:cNvPr>
          <p:cNvSpPr txBox="1"/>
          <p:nvPr/>
        </p:nvSpPr>
        <p:spPr>
          <a:xfrm>
            <a:off x="4975412" y="3311229"/>
            <a:ext cx="6881850" cy="1154162"/>
          </a:xfrm>
          <a:prstGeom prst="rect">
            <a:avLst/>
          </a:prstGeom>
          <a:noFill/>
        </p:spPr>
        <p:txBody>
          <a:bodyPr wrap="square">
            <a:spAutoFit/>
          </a:bodyPr>
          <a:lstStyle/>
          <a:p>
            <a:pPr marL="342900" indent="-342900" algn="just" rtl="1">
              <a:lnSpc>
                <a:spcPct val="150000"/>
              </a:lnSpc>
              <a:spcAft>
                <a:spcPts val="800"/>
              </a:spcAft>
              <a:buSzPct val="15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يجب على الإدارة توضيح العلاقة بين الجهود المبذولة والمكافآت، مثل تطوير أنظمة تقييم شفافة ومسارات واضحة للترقيات والمكافآت.  </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
        <p:nvSpPr>
          <p:cNvPr id="27" name="TextBox 26">
            <a:extLst>
              <a:ext uri="{FF2B5EF4-FFF2-40B4-BE49-F238E27FC236}">
                <a16:creationId xmlns:a16="http://schemas.microsoft.com/office/drawing/2014/main" id="{19668502-3E26-0BD2-23AA-60A452A88D5F}"/>
              </a:ext>
            </a:extLst>
          </p:cNvPr>
          <p:cNvSpPr txBox="1"/>
          <p:nvPr/>
        </p:nvSpPr>
        <p:spPr>
          <a:xfrm>
            <a:off x="4975412" y="4815478"/>
            <a:ext cx="6881850" cy="1708160"/>
          </a:xfrm>
          <a:prstGeom prst="rect">
            <a:avLst/>
          </a:prstGeom>
          <a:noFill/>
        </p:spPr>
        <p:txBody>
          <a:bodyPr wrap="square">
            <a:spAutoFit/>
          </a:bodyPr>
          <a:lstStyle/>
          <a:p>
            <a:pPr marL="342900" indent="-342900" algn="just" rtl="1">
              <a:lnSpc>
                <a:spcPct val="150000"/>
              </a:lnSpc>
              <a:spcAft>
                <a:spcPts val="800"/>
              </a:spcAft>
              <a:buSzPct val="15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مثال: إذا كان الموظف يؤمن أن عمله الإضافي سيؤدي إلى تحقيق أهداف مهمة ويشعر بأن الشركة تقدم المكافأة المناسبة مثل زيادة الراتب أو الترقية، فسيمتلك دافعية أكبر للعمل بجدية وتحقيق النتائج المرجوة.</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pic>
        <p:nvPicPr>
          <p:cNvPr id="31" name="Picture 30" descr="A person standing next to a large notebook&#10;&#10;AI-generated content may be incorrect.">
            <a:extLst>
              <a:ext uri="{FF2B5EF4-FFF2-40B4-BE49-F238E27FC236}">
                <a16:creationId xmlns:a16="http://schemas.microsoft.com/office/drawing/2014/main" id="{39DBCAA7-5921-7465-0C0B-ABBA49009FA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34738" y="3429000"/>
            <a:ext cx="4059359" cy="2631756"/>
          </a:xfrm>
          <a:prstGeom prst="rect">
            <a:avLst/>
          </a:prstGeom>
        </p:spPr>
      </p:pic>
    </p:spTree>
    <p:extLst>
      <p:ext uri="{BB962C8B-B14F-4D97-AF65-F5344CB8AC3E}">
        <p14:creationId xmlns:p14="http://schemas.microsoft.com/office/powerpoint/2010/main" val="3130163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5"/>
                                        </p:tgtEl>
                                        <p:attrNameLst>
                                          <p:attrName>style.visibility</p:attrName>
                                        </p:attrNameLst>
                                      </p:cBhvr>
                                      <p:to>
                                        <p:strVal val="visible"/>
                                      </p:to>
                                    </p:set>
                                    <p:animEffect transition="in" filter="fade">
                                      <p:cBhvr>
                                        <p:cTn id="12" dur="1000"/>
                                        <p:tgtEl>
                                          <p:spTgt spid="25"/>
                                        </p:tgtEl>
                                      </p:cBhvr>
                                    </p:animEffect>
                                    <p:anim calcmode="lin" valueType="num">
                                      <p:cBhvr>
                                        <p:cTn id="13" dur="1000" fill="hold"/>
                                        <p:tgtEl>
                                          <p:spTgt spid="25"/>
                                        </p:tgtEl>
                                        <p:attrNameLst>
                                          <p:attrName>ppt_x</p:attrName>
                                        </p:attrNameLst>
                                      </p:cBhvr>
                                      <p:tavLst>
                                        <p:tav tm="0">
                                          <p:val>
                                            <p:strVal val="#ppt_x"/>
                                          </p:val>
                                        </p:tav>
                                        <p:tav tm="100000">
                                          <p:val>
                                            <p:strVal val="#ppt_x"/>
                                          </p:val>
                                        </p:tav>
                                      </p:tavLst>
                                    </p:anim>
                                    <p:anim calcmode="lin" valueType="num">
                                      <p:cBhvr>
                                        <p:cTn id="14" dur="1000" fill="hold"/>
                                        <p:tgtEl>
                                          <p:spTgt spid="25"/>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31"/>
                                        </p:tgtEl>
                                        <p:attrNameLst>
                                          <p:attrName>style.visibility</p:attrName>
                                        </p:attrNameLst>
                                      </p:cBhvr>
                                      <p:to>
                                        <p:strVal val="visible"/>
                                      </p:to>
                                    </p:set>
                                    <p:animEffect transition="in" filter="fade">
                                      <p:cBhvr>
                                        <p:cTn id="17" dur="1000"/>
                                        <p:tgtEl>
                                          <p:spTgt spid="31"/>
                                        </p:tgtEl>
                                      </p:cBhvr>
                                    </p:animEffect>
                                    <p:anim calcmode="lin" valueType="num">
                                      <p:cBhvr>
                                        <p:cTn id="18" dur="1000" fill="hold"/>
                                        <p:tgtEl>
                                          <p:spTgt spid="31"/>
                                        </p:tgtEl>
                                        <p:attrNameLst>
                                          <p:attrName>ppt_x</p:attrName>
                                        </p:attrNameLst>
                                      </p:cBhvr>
                                      <p:tavLst>
                                        <p:tav tm="0">
                                          <p:val>
                                            <p:strVal val="#ppt_x"/>
                                          </p:val>
                                        </p:tav>
                                        <p:tav tm="100000">
                                          <p:val>
                                            <p:strVal val="#ppt_x"/>
                                          </p:val>
                                        </p:tav>
                                      </p:tavLst>
                                    </p:anim>
                                    <p:anim calcmode="lin" valueType="num">
                                      <p:cBhvr>
                                        <p:cTn id="19" dur="1000" fill="hold"/>
                                        <p:tgtEl>
                                          <p:spTgt spid="31"/>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26"/>
                                        </p:tgtEl>
                                        <p:attrNameLst>
                                          <p:attrName>style.visibility</p:attrName>
                                        </p:attrNameLst>
                                      </p:cBhvr>
                                      <p:to>
                                        <p:strVal val="visible"/>
                                      </p:to>
                                    </p:set>
                                    <p:animEffect transition="in" filter="fade">
                                      <p:cBhvr>
                                        <p:cTn id="22" dur="1000"/>
                                        <p:tgtEl>
                                          <p:spTgt spid="26"/>
                                        </p:tgtEl>
                                      </p:cBhvr>
                                    </p:animEffect>
                                    <p:anim calcmode="lin" valueType="num">
                                      <p:cBhvr>
                                        <p:cTn id="23" dur="1000" fill="hold"/>
                                        <p:tgtEl>
                                          <p:spTgt spid="26"/>
                                        </p:tgtEl>
                                        <p:attrNameLst>
                                          <p:attrName>ppt_x</p:attrName>
                                        </p:attrNameLst>
                                      </p:cBhvr>
                                      <p:tavLst>
                                        <p:tav tm="0">
                                          <p:val>
                                            <p:strVal val="#ppt_x"/>
                                          </p:val>
                                        </p:tav>
                                        <p:tav tm="100000">
                                          <p:val>
                                            <p:strVal val="#ppt_x"/>
                                          </p:val>
                                        </p:tav>
                                      </p:tavLst>
                                    </p:anim>
                                    <p:anim calcmode="lin" valueType="num">
                                      <p:cBhvr>
                                        <p:cTn id="24"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grpId="0" nodeType="clickEffect">
                                  <p:stCondLst>
                                    <p:cond delay="0"/>
                                  </p:stCondLst>
                                  <p:childTnLst>
                                    <p:set>
                                      <p:cBhvr>
                                        <p:cTn id="28" dur="1" fill="hold">
                                          <p:stCondLst>
                                            <p:cond delay="0"/>
                                          </p:stCondLst>
                                        </p:cTn>
                                        <p:tgtEl>
                                          <p:spTgt spid="27"/>
                                        </p:tgtEl>
                                        <p:attrNameLst>
                                          <p:attrName>style.visibility</p:attrName>
                                        </p:attrNameLst>
                                      </p:cBhvr>
                                      <p:to>
                                        <p:strVal val="visible"/>
                                      </p:to>
                                    </p:set>
                                    <p:animEffect transition="in" filter="fade">
                                      <p:cBhvr>
                                        <p:cTn id="29" dur="1000"/>
                                        <p:tgtEl>
                                          <p:spTgt spid="27"/>
                                        </p:tgtEl>
                                      </p:cBhvr>
                                    </p:animEffect>
                                    <p:anim calcmode="lin" valueType="num">
                                      <p:cBhvr>
                                        <p:cTn id="30" dur="1000" fill="hold"/>
                                        <p:tgtEl>
                                          <p:spTgt spid="27"/>
                                        </p:tgtEl>
                                        <p:attrNameLst>
                                          <p:attrName>ppt_x</p:attrName>
                                        </p:attrNameLst>
                                      </p:cBhvr>
                                      <p:tavLst>
                                        <p:tav tm="0">
                                          <p:val>
                                            <p:strVal val="#ppt_x"/>
                                          </p:val>
                                        </p:tav>
                                        <p:tav tm="100000">
                                          <p:val>
                                            <p:strVal val="#ppt_x"/>
                                          </p:val>
                                        </p:tav>
                                      </p:tavLst>
                                    </p:anim>
                                    <p:anim calcmode="lin" valueType="num">
                                      <p:cBhvr>
                                        <p:cTn id="31"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25" grpId="0"/>
      <p:bldP spid="26" grpId="0"/>
      <p:bldP spid="2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6A557A54-3D5A-FF6B-0C5D-80CA0D17CF00}"/>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id="{479332BB-FB7F-946F-1B91-DE9C145D09EC}"/>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7F89A0CE-9524-E004-6230-6DB32C8F0C0B}"/>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6" name="Group 5">
                <a:extLst>
                  <a:ext uri="{FF2B5EF4-FFF2-40B4-BE49-F238E27FC236}">
                    <a16:creationId xmlns:a16="http://schemas.microsoft.com/office/drawing/2014/main" id="{DC5F75FF-49E3-F49C-2466-DEC57CE3BAD4}"/>
                  </a:ext>
                </a:extLst>
              </p:cNvPr>
              <p:cNvGrpSpPr/>
              <p:nvPr/>
            </p:nvGrpSpPr>
            <p:grpSpPr>
              <a:xfrm>
                <a:off x="9256541" y="1479627"/>
                <a:ext cx="641667" cy="154294"/>
                <a:chOff x="9256541" y="1479627"/>
                <a:chExt cx="641667" cy="154294"/>
              </a:xfrm>
              <a:solidFill>
                <a:srgbClr val="627383"/>
              </a:solidFill>
            </p:grpSpPr>
            <p:sp>
              <p:nvSpPr>
                <p:cNvPr id="25" name="Arrow: Striped Right 24">
                  <a:extLst>
                    <a:ext uri="{FF2B5EF4-FFF2-40B4-BE49-F238E27FC236}">
                      <a16:creationId xmlns:a16="http://schemas.microsoft.com/office/drawing/2014/main" id="{30177FE7-42DC-BBA5-93E5-E474183D85D3}"/>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id="{5BFE1005-6240-4472-CAE4-30015A8BF927}"/>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Arrow: Striped Right 26">
                  <a:extLst>
                    <a:ext uri="{FF2B5EF4-FFF2-40B4-BE49-F238E27FC236}">
                      <a16:creationId xmlns:a16="http://schemas.microsoft.com/office/drawing/2014/main" id="{1F5380FF-818B-69E3-437A-405A2F17735C}"/>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EB2908D4-BAF1-2C75-E77B-B778AD7955F3}"/>
                  </a:ext>
                </a:extLst>
              </p:cNvPr>
              <p:cNvGrpSpPr/>
              <p:nvPr/>
            </p:nvGrpSpPr>
            <p:grpSpPr>
              <a:xfrm>
                <a:off x="2941058" y="1479627"/>
                <a:ext cx="641667" cy="154294"/>
                <a:chOff x="9256541" y="1479627"/>
                <a:chExt cx="641667" cy="154294"/>
              </a:xfrm>
              <a:solidFill>
                <a:srgbClr val="627383"/>
              </a:solidFill>
            </p:grpSpPr>
            <p:sp>
              <p:nvSpPr>
                <p:cNvPr id="22" name="Arrow: Striped Right 21">
                  <a:extLst>
                    <a:ext uri="{FF2B5EF4-FFF2-40B4-BE49-F238E27FC236}">
                      <a16:creationId xmlns:a16="http://schemas.microsoft.com/office/drawing/2014/main" id="{72651A43-53CF-90D2-1896-61F450D20B35}"/>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3" name="Arrow: Striped Right 22">
                  <a:extLst>
                    <a:ext uri="{FF2B5EF4-FFF2-40B4-BE49-F238E27FC236}">
                      <a16:creationId xmlns:a16="http://schemas.microsoft.com/office/drawing/2014/main" id="{D14DB183-30E0-9A0C-C032-7FEAE004DD7B}"/>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id="{058D1911-7251-30EB-350A-EA15278A03A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3C4A2062-4327-C163-3B42-AFB04838852B}"/>
                </a:ext>
              </a:extLst>
            </p:cNvPr>
            <p:cNvSpPr txBox="1"/>
            <p:nvPr/>
          </p:nvSpPr>
          <p:spPr>
            <a:xfrm>
              <a:off x="2779494" y="519096"/>
              <a:ext cx="6633012" cy="800219"/>
            </a:xfrm>
            <a:prstGeom prst="rect">
              <a:avLst/>
            </a:prstGeom>
            <a:noFill/>
          </p:spPr>
          <p:txBody>
            <a:bodyPr wrap="square">
              <a:spAutoFit/>
            </a:bodyPr>
            <a:lstStyle/>
            <a:p>
              <a:pPr marL="0" marR="0" algn="ctr" rtl="1">
                <a:lnSpc>
                  <a:spcPct val="115000"/>
                </a:lnSpc>
                <a:spcBef>
                  <a:spcPts val="0"/>
                </a:spcBef>
                <a:spcAft>
                  <a:spcPts val="0"/>
                </a:spcAft>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نشاط تعارف المشاركين</a:t>
              </a:r>
              <a:endParaRPr lang="en-US" sz="4400"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p:txBody>
        </p:sp>
      </p:grpSp>
      <p:pic>
        <p:nvPicPr>
          <p:cNvPr id="4098" name="Picture 2" descr="Book ideas logo Royalty Free Vector Image - VectorStock">
            <a:extLst>
              <a:ext uri="{FF2B5EF4-FFF2-40B4-BE49-F238E27FC236}">
                <a16:creationId xmlns:a16="http://schemas.microsoft.com/office/drawing/2014/main" id="{1118E50F-9080-FFD7-752F-6CD4CA1C2AA6}"/>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24194" t="16297" r="23796" b="31428"/>
          <a:stretch/>
        </p:blipFill>
        <p:spPr bwMode="auto">
          <a:xfrm>
            <a:off x="7141028" y="2336800"/>
            <a:ext cx="4234839" cy="3213467"/>
          </a:xfrm>
          <a:prstGeom prst="rect">
            <a:avLst/>
          </a:prstGeom>
          <a:noFill/>
          <a:extLst>
            <a:ext uri="{909E8E84-426E-40DD-AFC4-6F175D3DCCD1}">
              <a14:hiddenFill xmlns:a14="http://schemas.microsoft.com/office/drawing/2010/main">
                <a:solidFill>
                  <a:srgbClr val="FFFFFF"/>
                </a:solidFill>
              </a14:hiddenFill>
            </a:ext>
          </a:extLst>
        </p:spPr>
      </p:pic>
      <p:sp>
        <p:nvSpPr>
          <p:cNvPr id="29" name="TextBox 28">
            <a:extLst>
              <a:ext uri="{FF2B5EF4-FFF2-40B4-BE49-F238E27FC236}">
                <a16:creationId xmlns:a16="http://schemas.microsoft.com/office/drawing/2014/main" id="{975E332A-03C2-AC24-7DBD-F1400A08F1DA}"/>
              </a:ext>
            </a:extLst>
          </p:cNvPr>
          <p:cNvSpPr txBox="1"/>
          <p:nvPr/>
        </p:nvSpPr>
        <p:spPr>
          <a:xfrm>
            <a:off x="1002402" y="3429000"/>
            <a:ext cx="5009702" cy="941796"/>
          </a:xfrm>
          <a:prstGeom prst="rect">
            <a:avLst/>
          </a:prstGeom>
          <a:noFill/>
        </p:spPr>
        <p:txBody>
          <a:bodyPr wrap="square">
            <a:spAutoFit/>
          </a:bodyPr>
          <a:lstStyle>
            <a:defPPr>
              <a:defRPr lang="en-US"/>
            </a:defPPr>
            <a:lvl1pPr marR="0" algn="ctr">
              <a:lnSpc>
                <a:spcPct val="115000"/>
              </a:lnSpc>
              <a:spcBef>
                <a:spcPts val="0"/>
              </a:spcBef>
              <a:spcAft>
                <a:spcPts val="0"/>
              </a:spcAft>
              <a:defRPr sz="2000" b="1">
                <a:solidFill>
                  <a:srgbClr val="203E6C"/>
                </a:solidFill>
                <a:latin typeface="Times New Roman" panose="02020603050405020304" pitchFamily="18" charset="0"/>
                <a:cs typeface="GE Dinar Two Medium" panose="020A0503020102020204" pitchFamily="18" charset="-78"/>
              </a:defRPr>
            </a:lvl1pPr>
          </a:lstStyle>
          <a:p>
            <a:r>
              <a:rPr lang="ar-SA" sz="4800" dirty="0">
                <a:solidFill>
                  <a:schemeClr val="tx1"/>
                </a:solidFill>
                <a:latin typeface="Adobe Arabic" panose="02040503050201020203" pitchFamily="18" charset="-78"/>
                <a:cs typeface="Adobe Arabic" panose="02040503050201020203" pitchFamily="18" charset="-78"/>
              </a:rPr>
              <a:t>كرة القيادة</a:t>
            </a:r>
            <a:endParaRPr lang="en-US" sz="4800" dirty="0">
              <a:solidFill>
                <a:schemeClr val="tx1"/>
              </a:solidFill>
              <a:latin typeface="Adobe Arabic" panose="02040503050201020203" pitchFamily="18" charset="-78"/>
              <a:cs typeface="Adobe Arabic" panose="02040503050201020203" pitchFamily="18" charset="-78"/>
            </a:endParaRPr>
          </a:p>
        </p:txBody>
      </p:sp>
    </p:spTree>
    <p:extLst>
      <p:ext uri="{BB962C8B-B14F-4D97-AF65-F5344CB8AC3E}">
        <p14:creationId xmlns:p14="http://schemas.microsoft.com/office/powerpoint/2010/main" val="217073507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نظرية </a:t>
              </a:r>
              <a:r>
                <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X</a:t>
              </a: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 ونظرية </a:t>
              </a:r>
              <a:r>
                <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Y</a:t>
              </a: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 (ماكجريغور)</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16" name="TextBox 15">
            <a:extLst>
              <a:ext uri="{FF2B5EF4-FFF2-40B4-BE49-F238E27FC236}">
                <a16:creationId xmlns:a16="http://schemas.microsoft.com/office/drawing/2014/main" id="{8BDC0476-53FE-FDB8-3A5B-7C2A7EB68DCE}"/>
              </a:ext>
            </a:extLst>
          </p:cNvPr>
          <p:cNvSpPr txBox="1"/>
          <p:nvPr/>
        </p:nvSpPr>
        <p:spPr>
          <a:xfrm>
            <a:off x="3624737" y="2847334"/>
            <a:ext cx="8081682" cy="1154162"/>
          </a:xfrm>
          <a:prstGeom prst="rect">
            <a:avLst/>
          </a:prstGeom>
          <a:noFill/>
        </p:spPr>
        <p:txBody>
          <a:bodyPr wrap="square">
            <a:spAutoFit/>
          </a:bodyPr>
          <a:lstStyle/>
          <a:p>
            <a:pPr marL="342900" indent="-342900" algn="just" rtl="1">
              <a:lnSpc>
                <a:spcPct val="150000"/>
              </a:lnSpc>
              <a:spcAft>
                <a:spcPts val="800"/>
              </a:spcAft>
              <a:buSzPct val="150000"/>
              <a:buBlip>
                <a:blip r:embed="rId2"/>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تفترض نظرية </a:t>
            </a: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X</a:t>
            </a: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 أن الموظفين بشكل عام يميلون إلى الكسل وعدم تحمل المسؤولية؛ ولذلك يحتاجون إلى إشراف ودفع دائم لتحقيق الأهداف.  </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
        <p:nvSpPr>
          <p:cNvPr id="14" name="TextBox 13">
            <a:extLst>
              <a:ext uri="{FF2B5EF4-FFF2-40B4-BE49-F238E27FC236}">
                <a16:creationId xmlns:a16="http://schemas.microsoft.com/office/drawing/2014/main" id="{6978AFC5-E7D8-C70B-C73D-B8CF6A3A411F}"/>
              </a:ext>
            </a:extLst>
          </p:cNvPr>
          <p:cNvSpPr txBox="1"/>
          <p:nvPr/>
        </p:nvSpPr>
        <p:spPr>
          <a:xfrm>
            <a:off x="3624737" y="4477833"/>
            <a:ext cx="8081682" cy="1154162"/>
          </a:xfrm>
          <a:prstGeom prst="rect">
            <a:avLst/>
          </a:prstGeom>
          <a:noFill/>
        </p:spPr>
        <p:txBody>
          <a:bodyPr wrap="square">
            <a:spAutoFit/>
          </a:bodyPr>
          <a:lstStyle/>
          <a:p>
            <a:pPr marL="342900" indent="-342900" algn="just" rtl="1">
              <a:lnSpc>
                <a:spcPct val="150000"/>
              </a:lnSpc>
              <a:spcAft>
                <a:spcPts val="800"/>
              </a:spcAft>
              <a:buSzPct val="150000"/>
              <a:buBlip>
                <a:blip r:embed="rId2"/>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الإدارة التي تعتمد على هذه النظرية تتخذ موقفاً تحكمياً وتراقب العمل بدقة، وغالباً ما تُستخدم أساليب التحفيز القسرية أو العقابية.  </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
        <p:nvSpPr>
          <p:cNvPr id="15" name="TextBox 14">
            <a:extLst>
              <a:ext uri="{FF2B5EF4-FFF2-40B4-BE49-F238E27FC236}">
                <a16:creationId xmlns:a16="http://schemas.microsoft.com/office/drawing/2014/main" id="{3E667312-AC5B-E98C-B036-01F686F76B02}"/>
              </a:ext>
            </a:extLst>
          </p:cNvPr>
          <p:cNvSpPr txBox="1"/>
          <p:nvPr/>
        </p:nvSpPr>
        <p:spPr>
          <a:xfrm>
            <a:off x="3507253" y="1916276"/>
            <a:ext cx="8379887" cy="658642"/>
          </a:xfrm>
          <a:prstGeom prst="rect">
            <a:avLst/>
          </a:prstGeom>
          <a:noFill/>
        </p:spPr>
        <p:txBody>
          <a:bodyPr wrap="square">
            <a:spAutoFit/>
          </a:bodyPr>
          <a:lstStyle/>
          <a:p>
            <a:pPr algn="r" rtl="1">
              <a:lnSpc>
                <a:spcPct val="115000"/>
              </a:lnSpc>
            </a:pPr>
            <a:r>
              <a:rPr lang="ar-SA" sz="32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نظرية </a:t>
            </a:r>
            <a:r>
              <a:rPr lang="en-US" sz="32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X</a:t>
            </a:r>
            <a:r>
              <a:rPr lang="ar-SA" sz="32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 </a:t>
            </a:r>
            <a:endParaRPr lang="en-US" sz="32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pic>
        <p:nvPicPr>
          <p:cNvPr id="18" name="Picture 17" descr="A person writing on a clipboard&#10;&#10;AI-generated content may be incorrect.">
            <a:extLst>
              <a:ext uri="{FF2B5EF4-FFF2-40B4-BE49-F238E27FC236}">
                <a16:creationId xmlns:a16="http://schemas.microsoft.com/office/drawing/2014/main" id="{9741FB94-1AEE-4225-66C4-AB5B2F4CE12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424415"/>
            <a:ext cx="3752491" cy="3122836"/>
          </a:xfrm>
          <a:prstGeom prst="rect">
            <a:avLst/>
          </a:prstGeom>
        </p:spPr>
      </p:pic>
    </p:spTree>
    <p:extLst>
      <p:ext uri="{BB962C8B-B14F-4D97-AF65-F5344CB8AC3E}">
        <p14:creationId xmlns:p14="http://schemas.microsoft.com/office/powerpoint/2010/main" val="4070996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1000"/>
                                        <p:tgtEl>
                                          <p:spTgt spid="18"/>
                                        </p:tgtEl>
                                      </p:cBhvr>
                                    </p:animEffect>
                                    <p:anim calcmode="lin" valueType="num">
                                      <p:cBhvr>
                                        <p:cTn id="13" dur="1000" fill="hold"/>
                                        <p:tgtEl>
                                          <p:spTgt spid="18"/>
                                        </p:tgtEl>
                                        <p:attrNameLst>
                                          <p:attrName>ppt_x</p:attrName>
                                        </p:attrNameLst>
                                      </p:cBhvr>
                                      <p:tavLst>
                                        <p:tav tm="0">
                                          <p:val>
                                            <p:strVal val="#ppt_x"/>
                                          </p:val>
                                        </p:tav>
                                        <p:tav tm="100000">
                                          <p:val>
                                            <p:strVal val="#ppt_x"/>
                                          </p:val>
                                        </p:tav>
                                      </p:tavLst>
                                    </p:anim>
                                    <p:anim calcmode="lin" valueType="num">
                                      <p:cBhvr>
                                        <p:cTn id="14"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1000"/>
                                        <p:tgtEl>
                                          <p:spTgt spid="14"/>
                                        </p:tgtEl>
                                      </p:cBhvr>
                                    </p:animEffect>
                                    <p:anim calcmode="lin" valueType="num">
                                      <p:cBhvr>
                                        <p:cTn id="20" dur="1000" fill="hold"/>
                                        <p:tgtEl>
                                          <p:spTgt spid="14"/>
                                        </p:tgtEl>
                                        <p:attrNameLst>
                                          <p:attrName>ppt_x</p:attrName>
                                        </p:attrNameLst>
                                      </p:cBhvr>
                                      <p:tavLst>
                                        <p:tav tm="0">
                                          <p:val>
                                            <p:strVal val="#ppt_x"/>
                                          </p:val>
                                        </p:tav>
                                        <p:tav tm="100000">
                                          <p:val>
                                            <p:strVal val="#ppt_x"/>
                                          </p:val>
                                        </p:tav>
                                      </p:tavLst>
                                    </p:anim>
                                    <p:anim calcmode="lin" valueType="num">
                                      <p:cBhvr>
                                        <p:cTn id="21" dur="1000" fill="hold"/>
                                        <p:tgtEl>
                                          <p:spTgt spid="14"/>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fade">
                                      <p:cBhvr>
                                        <p:cTn id="24" dur="1000"/>
                                        <p:tgtEl>
                                          <p:spTgt spid="15"/>
                                        </p:tgtEl>
                                      </p:cBhvr>
                                    </p:animEffect>
                                    <p:anim calcmode="lin" valueType="num">
                                      <p:cBhvr>
                                        <p:cTn id="25" dur="1000" fill="hold"/>
                                        <p:tgtEl>
                                          <p:spTgt spid="15"/>
                                        </p:tgtEl>
                                        <p:attrNameLst>
                                          <p:attrName>ppt_x</p:attrName>
                                        </p:attrNameLst>
                                      </p:cBhvr>
                                      <p:tavLst>
                                        <p:tav tm="0">
                                          <p:val>
                                            <p:strVal val="#ppt_x"/>
                                          </p:val>
                                        </p:tav>
                                        <p:tav tm="100000">
                                          <p:val>
                                            <p:strVal val="#ppt_x"/>
                                          </p:val>
                                        </p:tav>
                                      </p:tavLst>
                                    </p:anim>
                                    <p:anim calcmode="lin" valueType="num">
                                      <p:cBhvr>
                                        <p:cTn id="26"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4" grpId="0"/>
      <p:bldP spid="15" grpId="0"/>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2453A520-4B94-6EEF-D757-D060C154CF35}"/>
              </a:ext>
            </a:extLst>
          </p:cNvPr>
          <p:cNvGrpSpPr/>
          <p:nvPr/>
        </p:nvGrpSpPr>
        <p:grpSpPr>
          <a:xfrm>
            <a:off x="2065309" y="675008"/>
            <a:ext cx="8222803" cy="968852"/>
            <a:chOff x="2065309" y="519096"/>
            <a:chExt cx="8222803" cy="968852"/>
          </a:xfrm>
        </p:grpSpPr>
        <p:grpSp>
          <p:nvGrpSpPr>
            <p:cNvPr id="3" name="Group 2">
              <a:extLst>
                <a:ext uri="{FF2B5EF4-FFF2-40B4-BE49-F238E27FC236}">
                  <a16:creationId xmlns:a16="http://schemas.microsoft.com/office/drawing/2014/main" id="{D4817E73-22A2-5111-8603-3AA83317E767}"/>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B64F8FB6-923B-0D77-1DDA-ECF2CB0F2152}"/>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43FDB149-E58E-223C-8949-A8C6D830434E}"/>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4AA4D5EA-026C-E595-B98C-87FDB85DC5C9}"/>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29F88841-2E96-8630-7219-FF2AFC8CC8AC}"/>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D79591F1-87E2-4B24-6FF4-2017F39836E1}"/>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D1D8248C-DE04-C07F-9420-4E7DBCE55570}"/>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1FD509C2-5140-6AB1-01F3-62A409DB340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EA467CF5-5BEA-D7F1-4E5E-6D111722DDB6}"/>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AA16148D-C30F-CB9F-74AF-A3AE33333182}"/>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C3A0E95D-98E4-468F-D6A5-E6389D471EBD}"/>
                </a:ext>
              </a:extLst>
            </p:cNvPr>
            <p:cNvSpPr txBox="1"/>
            <p:nvPr/>
          </p:nvSpPr>
          <p:spPr>
            <a:xfrm>
              <a:off x="2065309" y="519096"/>
              <a:ext cx="8222803"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نظريات التحفيز</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14" name="TextBox 13">
            <a:extLst>
              <a:ext uri="{FF2B5EF4-FFF2-40B4-BE49-F238E27FC236}">
                <a16:creationId xmlns:a16="http://schemas.microsoft.com/office/drawing/2014/main" id="{18B927AF-ACD6-5770-0B76-F2D994198A89}"/>
              </a:ext>
            </a:extLst>
          </p:cNvPr>
          <p:cNvSpPr txBox="1"/>
          <p:nvPr/>
        </p:nvSpPr>
        <p:spPr>
          <a:xfrm>
            <a:off x="3507253" y="1643858"/>
            <a:ext cx="8379887" cy="658642"/>
          </a:xfrm>
          <a:prstGeom prst="rect">
            <a:avLst/>
          </a:prstGeom>
          <a:noFill/>
        </p:spPr>
        <p:txBody>
          <a:bodyPr wrap="square">
            <a:spAutoFit/>
          </a:bodyPr>
          <a:lstStyle/>
          <a:p>
            <a:pPr algn="r" rtl="1">
              <a:lnSpc>
                <a:spcPct val="115000"/>
              </a:lnSpc>
            </a:pPr>
            <a:r>
              <a:rPr lang="ar-SA" sz="32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نظرية </a:t>
            </a:r>
            <a:r>
              <a:rPr lang="en-US" sz="32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X</a:t>
            </a:r>
            <a:r>
              <a:rPr lang="ar-SA" sz="32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 </a:t>
            </a:r>
            <a:endParaRPr lang="en-US" sz="32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sp>
        <p:nvSpPr>
          <p:cNvPr id="25" name="TextBox 24">
            <a:extLst>
              <a:ext uri="{FF2B5EF4-FFF2-40B4-BE49-F238E27FC236}">
                <a16:creationId xmlns:a16="http://schemas.microsoft.com/office/drawing/2014/main" id="{487D61E4-CE8F-61FB-E7B2-636CB4430E7A}"/>
              </a:ext>
            </a:extLst>
          </p:cNvPr>
          <p:cNvSpPr txBox="1"/>
          <p:nvPr/>
        </p:nvSpPr>
        <p:spPr>
          <a:xfrm>
            <a:off x="3507253" y="2302500"/>
            <a:ext cx="8379887" cy="658642"/>
          </a:xfrm>
          <a:prstGeom prst="rect">
            <a:avLst/>
          </a:prstGeom>
          <a:noFill/>
        </p:spPr>
        <p:txBody>
          <a:bodyPr wrap="square">
            <a:spAutoFit/>
          </a:bodyPr>
          <a:lstStyle/>
          <a:p>
            <a:pPr algn="r" rtl="1">
              <a:lnSpc>
                <a:spcPct val="115000"/>
              </a:lnSpc>
            </a:pPr>
            <a:r>
              <a:rPr lang="ar-SA" sz="32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التطبيق العملي:  </a:t>
            </a:r>
            <a:endParaRPr lang="en-US" sz="32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sp>
        <p:nvSpPr>
          <p:cNvPr id="26" name="TextBox 25">
            <a:extLst>
              <a:ext uri="{FF2B5EF4-FFF2-40B4-BE49-F238E27FC236}">
                <a16:creationId xmlns:a16="http://schemas.microsoft.com/office/drawing/2014/main" id="{4DF2F6F1-5F11-CB4F-98AC-21536E3ED6F8}"/>
              </a:ext>
            </a:extLst>
          </p:cNvPr>
          <p:cNvSpPr txBox="1"/>
          <p:nvPr/>
        </p:nvSpPr>
        <p:spPr>
          <a:xfrm>
            <a:off x="4975412" y="3311229"/>
            <a:ext cx="6881850" cy="1154162"/>
          </a:xfrm>
          <a:prstGeom prst="rect">
            <a:avLst/>
          </a:prstGeom>
          <a:noFill/>
        </p:spPr>
        <p:txBody>
          <a:bodyPr wrap="square">
            <a:spAutoFit/>
          </a:bodyPr>
          <a:lstStyle/>
          <a:p>
            <a:pPr marL="342900" lvl="0" indent="-342900" algn="just" rtl="1">
              <a:lnSpc>
                <a:spcPct val="150000"/>
              </a:lnSpc>
              <a:spcAft>
                <a:spcPts val="800"/>
              </a:spcAft>
              <a:buSzPct val="15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قد تكون مناسبة في بيئات عمل تحتاج إلى رقابة مشددة أو في مراحل الأزمة حيث تُفرض القرارات من أعلى الهرم الإداري.  </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
        <p:nvSpPr>
          <p:cNvPr id="27" name="TextBox 26">
            <a:extLst>
              <a:ext uri="{FF2B5EF4-FFF2-40B4-BE49-F238E27FC236}">
                <a16:creationId xmlns:a16="http://schemas.microsoft.com/office/drawing/2014/main" id="{19668502-3E26-0BD2-23AA-60A452A88D5F}"/>
              </a:ext>
            </a:extLst>
          </p:cNvPr>
          <p:cNvSpPr txBox="1"/>
          <p:nvPr/>
        </p:nvSpPr>
        <p:spPr>
          <a:xfrm>
            <a:off x="4975412" y="4815478"/>
            <a:ext cx="6881850" cy="1708160"/>
          </a:xfrm>
          <a:prstGeom prst="rect">
            <a:avLst/>
          </a:prstGeom>
          <a:noFill/>
        </p:spPr>
        <p:txBody>
          <a:bodyPr wrap="square">
            <a:spAutoFit/>
          </a:bodyPr>
          <a:lstStyle/>
          <a:p>
            <a:pPr marL="342900" lvl="0" indent="-342900" algn="just" rtl="1">
              <a:lnSpc>
                <a:spcPct val="150000"/>
              </a:lnSpc>
              <a:spcAft>
                <a:spcPts val="800"/>
              </a:spcAft>
              <a:buSzPct val="15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مثال: مصنع يُلاحظ انخفاضاً في الإنتاجية ويُعتقد أن الموظفين لن يبادروا بدون رقابة صارمة؛ فيتم تبني نظام مراقبة صارم يتضمن تقييمات يومية وعقوبات بسيطة على التأخر أو الأخطاء المتكررة.</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pic>
        <p:nvPicPr>
          <p:cNvPr id="15" name="Picture 14">
            <a:extLst>
              <a:ext uri="{FF2B5EF4-FFF2-40B4-BE49-F238E27FC236}">
                <a16:creationId xmlns:a16="http://schemas.microsoft.com/office/drawing/2014/main" id="{9FCCC831-12AA-45E0-95EF-D2355B2F41C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3424415"/>
            <a:ext cx="3752491" cy="3122836"/>
          </a:xfrm>
          <a:prstGeom prst="rect">
            <a:avLst/>
          </a:prstGeom>
        </p:spPr>
      </p:pic>
    </p:spTree>
    <p:extLst>
      <p:ext uri="{BB962C8B-B14F-4D97-AF65-F5344CB8AC3E}">
        <p14:creationId xmlns:p14="http://schemas.microsoft.com/office/powerpoint/2010/main" val="20356310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1000"/>
                                        <p:tgtEl>
                                          <p:spTgt spid="15"/>
                                        </p:tgtEl>
                                      </p:cBhvr>
                                    </p:animEffect>
                                    <p:anim calcmode="lin" valueType="num">
                                      <p:cBhvr>
                                        <p:cTn id="13" dur="1000" fill="hold"/>
                                        <p:tgtEl>
                                          <p:spTgt spid="15"/>
                                        </p:tgtEl>
                                        <p:attrNameLst>
                                          <p:attrName>ppt_x</p:attrName>
                                        </p:attrNameLst>
                                      </p:cBhvr>
                                      <p:tavLst>
                                        <p:tav tm="0">
                                          <p:val>
                                            <p:strVal val="#ppt_x"/>
                                          </p:val>
                                        </p:tav>
                                        <p:tav tm="100000">
                                          <p:val>
                                            <p:strVal val="#ppt_x"/>
                                          </p:val>
                                        </p:tav>
                                      </p:tavLst>
                                    </p:anim>
                                    <p:anim calcmode="lin" valueType="num">
                                      <p:cBhvr>
                                        <p:cTn id="14" dur="1000" fill="hold"/>
                                        <p:tgtEl>
                                          <p:spTgt spid="15"/>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25"/>
                                        </p:tgtEl>
                                        <p:attrNameLst>
                                          <p:attrName>style.visibility</p:attrName>
                                        </p:attrNameLst>
                                      </p:cBhvr>
                                      <p:to>
                                        <p:strVal val="visible"/>
                                      </p:to>
                                    </p:set>
                                    <p:animEffect transition="in" filter="fade">
                                      <p:cBhvr>
                                        <p:cTn id="17" dur="1000"/>
                                        <p:tgtEl>
                                          <p:spTgt spid="25"/>
                                        </p:tgtEl>
                                      </p:cBhvr>
                                    </p:animEffect>
                                    <p:anim calcmode="lin" valueType="num">
                                      <p:cBhvr>
                                        <p:cTn id="18" dur="1000" fill="hold"/>
                                        <p:tgtEl>
                                          <p:spTgt spid="25"/>
                                        </p:tgtEl>
                                        <p:attrNameLst>
                                          <p:attrName>ppt_x</p:attrName>
                                        </p:attrNameLst>
                                      </p:cBhvr>
                                      <p:tavLst>
                                        <p:tav tm="0">
                                          <p:val>
                                            <p:strVal val="#ppt_x"/>
                                          </p:val>
                                        </p:tav>
                                        <p:tav tm="100000">
                                          <p:val>
                                            <p:strVal val="#ppt_x"/>
                                          </p:val>
                                        </p:tav>
                                      </p:tavLst>
                                    </p:anim>
                                    <p:anim calcmode="lin" valueType="num">
                                      <p:cBhvr>
                                        <p:cTn id="19" dur="1000" fill="hold"/>
                                        <p:tgtEl>
                                          <p:spTgt spid="25"/>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26"/>
                                        </p:tgtEl>
                                        <p:attrNameLst>
                                          <p:attrName>style.visibility</p:attrName>
                                        </p:attrNameLst>
                                      </p:cBhvr>
                                      <p:to>
                                        <p:strVal val="visible"/>
                                      </p:to>
                                    </p:set>
                                    <p:animEffect transition="in" filter="fade">
                                      <p:cBhvr>
                                        <p:cTn id="22" dur="1000"/>
                                        <p:tgtEl>
                                          <p:spTgt spid="26"/>
                                        </p:tgtEl>
                                      </p:cBhvr>
                                    </p:animEffect>
                                    <p:anim calcmode="lin" valueType="num">
                                      <p:cBhvr>
                                        <p:cTn id="23" dur="1000" fill="hold"/>
                                        <p:tgtEl>
                                          <p:spTgt spid="26"/>
                                        </p:tgtEl>
                                        <p:attrNameLst>
                                          <p:attrName>ppt_x</p:attrName>
                                        </p:attrNameLst>
                                      </p:cBhvr>
                                      <p:tavLst>
                                        <p:tav tm="0">
                                          <p:val>
                                            <p:strVal val="#ppt_x"/>
                                          </p:val>
                                        </p:tav>
                                        <p:tav tm="100000">
                                          <p:val>
                                            <p:strVal val="#ppt_x"/>
                                          </p:val>
                                        </p:tav>
                                      </p:tavLst>
                                    </p:anim>
                                    <p:anim calcmode="lin" valueType="num">
                                      <p:cBhvr>
                                        <p:cTn id="24"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grpId="0" nodeType="clickEffect">
                                  <p:stCondLst>
                                    <p:cond delay="0"/>
                                  </p:stCondLst>
                                  <p:childTnLst>
                                    <p:set>
                                      <p:cBhvr>
                                        <p:cTn id="28" dur="1" fill="hold">
                                          <p:stCondLst>
                                            <p:cond delay="0"/>
                                          </p:stCondLst>
                                        </p:cTn>
                                        <p:tgtEl>
                                          <p:spTgt spid="27"/>
                                        </p:tgtEl>
                                        <p:attrNameLst>
                                          <p:attrName>style.visibility</p:attrName>
                                        </p:attrNameLst>
                                      </p:cBhvr>
                                      <p:to>
                                        <p:strVal val="visible"/>
                                      </p:to>
                                    </p:set>
                                    <p:animEffect transition="in" filter="fade">
                                      <p:cBhvr>
                                        <p:cTn id="29" dur="1000"/>
                                        <p:tgtEl>
                                          <p:spTgt spid="27"/>
                                        </p:tgtEl>
                                      </p:cBhvr>
                                    </p:animEffect>
                                    <p:anim calcmode="lin" valueType="num">
                                      <p:cBhvr>
                                        <p:cTn id="30" dur="1000" fill="hold"/>
                                        <p:tgtEl>
                                          <p:spTgt spid="27"/>
                                        </p:tgtEl>
                                        <p:attrNameLst>
                                          <p:attrName>ppt_x</p:attrName>
                                        </p:attrNameLst>
                                      </p:cBhvr>
                                      <p:tavLst>
                                        <p:tav tm="0">
                                          <p:val>
                                            <p:strVal val="#ppt_x"/>
                                          </p:val>
                                        </p:tav>
                                        <p:tav tm="100000">
                                          <p:val>
                                            <p:strVal val="#ppt_x"/>
                                          </p:val>
                                        </p:tav>
                                      </p:tavLst>
                                    </p:anim>
                                    <p:anim calcmode="lin" valueType="num">
                                      <p:cBhvr>
                                        <p:cTn id="31"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25" grpId="0"/>
      <p:bldP spid="26" grpId="0"/>
      <p:bldP spid="27" grpId="0"/>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نظرية </a:t>
              </a:r>
              <a:r>
                <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X</a:t>
              </a: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 ونظرية </a:t>
              </a:r>
              <a:r>
                <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Y</a:t>
              </a: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 (ماكجريغور)</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16" name="TextBox 15">
            <a:extLst>
              <a:ext uri="{FF2B5EF4-FFF2-40B4-BE49-F238E27FC236}">
                <a16:creationId xmlns:a16="http://schemas.microsoft.com/office/drawing/2014/main" id="{8BDC0476-53FE-FDB8-3A5B-7C2A7EB68DCE}"/>
              </a:ext>
            </a:extLst>
          </p:cNvPr>
          <p:cNvSpPr txBox="1"/>
          <p:nvPr/>
        </p:nvSpPr>
        <p:spPr>
          <a:xfrm>
            <a:off x="3624737" y="2847334"/>
            <a:ext cx="8081682" cy="1154162"/>
          </a:xfrm>
          <a:prstGeom prst="rect">
            <a:avLst/>
          </a:prstGeom>
          <a:noFill/>
        </p:spPr>
        <p:txBody>
          <a:bodyPr wrap="square">
            <a:spAutoFit/>
          </a:bodyPr>
          <a:lstStyle/>
          <a:p>
            <a:pPr marL="342900" lvl="0" indent="-342900" algn="just" rtl="1">
              <a:lnSpc>
                <a:spcPct val="150000"/>
              </a:lnSpc>
              <a:spcAft>
                <a:spcPts val="800"/>
              </a:spcAft>
              <a:buSzPct val="150000"/>
              <a:buBlip>
                <a:blip r:embed="rId2"/>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تعارض نظرية </a:t>
            </a: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Y</a:t>
            </a: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 الافتراضات السلبية؛ إذ ترى أن الموظفين متحمسين بطبيعتهم ويمكنهم تحمل المسؤولية والعمل بإبداع إذا ما وُفرت لهم الظروف الملائمة.  </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
        <p:nvSpPr>
          <p:cNvPr id="14" name="TextBox 13">
            <a:extLst>
              <a:ext uri="{FF2B5EF4-FFF2-40B4-BE49-F238E27FC236}">
                <a16:creationId xmlns:a16="http://schemas.microsoft.com/office/drawing/2014/main" id="{6978AFC5-E7D8-C70B-C73D-B8CF6A3A411F}"/>
              </a:ext>
            </a:extLst>
          </p:cNvPr>
          <p:cNvSpPr txBox="1"/>
          <p:nvPr/>
        </p:nvSpPr>
        <p:spPr>
          <a:xfrm>
            <a:off x="3624737" y="4477833"/>
            <a:ext cx="8081682" cy="600164"/>
          </a:xfrm>
          <a:prstGeom prst="rect">
            <a:avLst/>
          </a:prstGeom>
          <a:noFill/>
        </p:spPr>
        <p:txBody>
          <a:bodyPr wrap="square">
            <a:spAutoFit/>
          </a:bodyPr>
          <a:lstStyle/>
          <a:p>
            <a:pPr marL="342900" lvl="0" indent="-342900" algn="just" rtl="1">
              <a:lnSpc>
                <a:spcPct val="150000"/>
              </a:lnSpc>
              <a:spcAft>
                <a:spcPts val="800"/>
              </a:spcAft>
              <a:buSzPct val="150000"/>
              <a:buBlip>
                <a:blip r:embed="rId2"/>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تركز الإدارة التي تعتمد على نظرية </a:t>
            </a: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Y</a:t>
            </a: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 على الثقة، وتفويض الصلاحيات وتشجيع المبادرة الذاتية.  </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
        <p:nvSpPr>
          <p:cNvPr id="15" name="TextBox 14">
            <a:extLst>
              <a:ext uri="{FF2B5EF4-FFF2-40B4-BE49-F238E27FC236}">
                <a16:creationId xmlns:a16="http://schemas.microsoft.com/office/drawing/2014/main" id="{3E667312-AC5B-E98C-B036-01F686F76B02}"/>
              </a:ext>
            </a:extLst>
          </p:cNvPr>
          <p:cNvSpPr txBox="1"/>
          <p:nvPr/>
        </p:nvSpPr>
        <p:spPr>
          <a:xfrm>
            <a:off x="3507253" y="1916276"/>
            <a:ext cx="8379887" cy="658642"/>
          </a:xfrm>
          <a:prstGeom prst="rect">
            <a:avLst/>
          </a:prstGeom>
          <a:noFill/>
        </p:spPr>
        <p:txBody>
          <a:bodyPr wrap="square">
            <a:spAutoFit/>
          </a:bodyPr>
          <a:lstStyle/>
          <a:p>
            <a:pPr algn="r" rtl="1">
              <a:lnSpc>
                <a:spcPct val="115000"/>
              </a:lnSpc>
            </a:pPr>
            <a:r>
              <a:rPr lang="ar-SA" sz="32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نظرية </a:t>
            </a:r>
            <a:r>
              <a:rPr lang="en-US" sz="32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Y</a:t>
            </a:r>
            <a:r>
              <a:rPr lang="ar-SA" sz="32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 </a:t>
            </a:r>
            <a:endParaRPr lang="en-US" sz="32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pic>
        <p:nvPicPr>
          <p:cNvPr id="17" name="Picture 16">
            <a:extLst>
              <a:ext uri="{FF2B5EF4-FFF2-40B4-BE49-F238E27FC236}">
                <a16:creationId xmlns:a16="http://schemas.microsoft.com/office/drawing/2014/main" id="{95E70E66-5185-B3C5-B006-69C80EDADAA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424415"/>
            <a:ext cx="3752491" cy="3122836"/>
          </a:xfrm>
          <a:prstGeom prst="rect">
            <a:avLst/>
          </a:prstGeom>
        </p:spPr>
      </p:pic>
    </p:spTree>
    <p:extLst>
      <p:ext uri="{BB962C8B-B14F-4D97-AF65-F5344CB8AC3E}">
        <p14:creationId xmlns:p14="http://schemas.microsoft.com/office/powerpoint/2010/main" val="15261634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anim calcmode="lin" valueType="num">
                                      <p:cBhvr>
                                        <p:cTn id="8" dur="1000" fill="hold"/>
                                        <p:tgtEl>
                                          <p:spTgt spid="17"/>
                                        </p:tgtEl>
                                        <p:attrNameLst>
                                          <p:attrName>ppt_x</p:attrName>
                                        </p:attrNameLst>
                                      </p:cBhvr>
                                      <p:tavLst>
                                        <p:tav tm="0">
                                          <p:val>
                                            <p:strVal val="#ppt_x"/>
                                          </p:val>
                                        </p:tav>
                                        <p:tav tm="100000">
                                          <p:val>
                                            <p:strVal val="#ppt_x"/>
                                          </p:val>
                                        </p:tav>
                                      </p:tavLst>
                                    </p:anim>
                                    <p:anim calcmode="lin" valueType="num">
                                      <p:cBhvr>
                                        <p:cTn id="9" dur="1000" fill="hold"/>
                                        <p:tgtEl>
                                          <p:spTgt spid="17"/>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1000"/>
                                        <p:tgtEl>
                                          <p:spTgt spid="16"/>
                                        </p:tgtEl>
                                      </p:cBhvr>
                                    </p:animEffect>
                                    <p:anim calcmode="lin" valueType="num">
                                      <p:cBhvr>
                                        <p:cTn id="13" dur="1000" fill="hold"/>
                                        <p:tgtEl>
                                          <p:spTgt spid="16"/>
                                        </p:tgtEl>
                                        <p:attrNameLst>
                                          <p:attrName>ppt_x</p:attrName>
                                        </p:attrNameLst>
                                      </p:cBhvr>
                                      <p:tavLst>
                                        <p:tav tm="0">
                                          <p:val>
                                            <p:strVal val="#ppt_x"/>
                                          </p:val>
                                        </p:tav>
                                        <p:tav tm="100000">
                                          <p:val>
                                            <p:strVal val="#ppt_x"/>
                                          </p:val>
                                        </p:tav>
                                      </p:tavLst>
                                    </p:anim>
                                    <p:anim calcmode="lin" valueType="num">
                                      <p:cBhvr>
                                        <p:cTn id="14"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1000"/>
                                        <p:tgtEl>
                                          <p:spTgt spid="14"/>
                                        </p:tgtEl>
                                      </p:cBhvr>
                                    </p:animEffect>
                                    <p:anim calcmode="lin" valueType="num">
                                      <p:cBhvr>
                                        <p:cTn id="20" dur="1000" fill="hold"/>
                                        <p:tgtEl>
                                          <p:spTgt spid="14"/>
                                        </p:tgtEl>
                                        <p:attrNameLst>
                                          <p:attrName>ppt_x</p:attrName>
                                        </p:attrNameLst>
                                      </p:cBhvr>
                                      <p:tavLst>
                                        <p:tav tm="0">
                                          <p:val>
                                            <p:strVal val="#ppt_x"/>
                                          </p:val>
                                        </p:tav>
                                        <p:tav tm="100000">
                                          <p:val>
                                            <p:strVal val="#ppt_x"/>
                                          </p:val>
                                        </p:tav>
                                      </p:tavLst>
                                    </p:anim>
                                    <p:anim calcmode="lin" valueType="num">
                                      <p:cBhvr>
                                        <p:cTn id="21" dur="1000" fill="hold"/>
                                        <p:tgtEl>
                                          <p:spTgt spid="14"/>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fade">
                                      <p:cBhvr>
                                        <p:cTn id="24" dur="1000"/>
                                        <p:tgtEl>
                                          <p:spTgt spid="15"/>
                                        </p:tgtEl>
                                      </p:cBhvr>
                                    </p:animEffect>
                                    <p:anim calcmode="lin" valueType="num">
                                      <p:cBhvr>
                                        <p:cTn id="25" dur="1000" fill="hold"/>
                                        <p:tgtEl>
                                          <p:spTgt spid="15"/>
                                        </p:tgtEl>
                                        <p:attrNameLst>
                                          <p:attrName>ppt_x</p:attrName>
                                        </p:attrNameLst>
                                      </p:cBhvr>
                                      <p:tavLst>
                                        <p:tav tm="0">
                                          <p:val>
                                            <p:strVal val="#ppt_x"/>
                                          </p:val>
                                        </p:tav>
                                        <p:tav tm="100000">
                                          <p:val>
                                            <p:strVal val="#ppt_x"/>
                                          </p:val>
                                        </p:tav>
                                      </p:tavLst>
                                    </p:anim>
                                    <p:anim calcmode="lin" valueType="num">
                                      <p:cBhvr>
                                        <p:cTn id="26"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4" grpId="0"/>
      <p:bldP spid="15" grpId="0"/>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2453A520-4B94-6EEF-D757-D060C154CF35}"/>
              </a:ext>
            </a:extLst>
          </p:cNvPr>
          <p:cNvGrpSpPr/>
          <p:nvPr/>
        </p:nvGrpSpPr>
        <p:grpSpPr>
          <a:xfrm>
            <a:off x="2065309" y="675008"/>
            <a:ext cx="8222803" cy="968852"/>
            <a:chOff x="2065309" y="519096"/>
            <a:chExt cx="8222803" cy="968852"/>
          </a:xfrm>
        </p:grpSpPr>
        <p:grpSp>
          <p:nvGrpSpPr>
            <p:cNvPr id="3" name="Group 2">
              <a:extLst>
                <a:ext uri="{FF2B5EF4-FFF2-40B4-BE49-F238E27FC236}">
                  <a16:creationId xmlns:a16="http://schemas.microsoft.com/office/drawing/2014/main" id="{D4817E73-22A2-5111-8603-3AA83317E767}"/>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B64F8FB6-923B-0D77-1DDA-ECF2CB0F2152}"/>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43FDB149-E58E-223C-8949-A8C6D830434E}"/>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4AA4D5EA-026C-E595-B98C-87FDB85DC5C9}"/>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29F88841-2E96-8630-7219-FF2AFC8CC8AC}"/>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D79591F1-87E2-4B24-6FF4-2017F39836E1}"/>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D1D8248C-DE04-C07F-9420-4E7DBCE55570}"/>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1FD509C2-5140-6AB1-01F3-62A409DB340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EA467CF5-5BEA-D7F1-4E5E-6D111722DDB6}"/>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AA16148D-C30F-CB9F-74AF-A3AE33333182}"/>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C3A0E95D-98E4-468F-D6A5-E6389D471EBD}"/>
                </a:ext>
              </a:extLst>
            </p:cNvPr>
            <p:cNvSpPr txBox="1"/>
            <p:nvPr/>
          </p:nvSpPr>
          <p:spPr>
            <a:xfrm>
              <a:off x="2065309" y="519096"/>
              <a:ext cx="8222803"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نظريات التحفيز</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14" name="TextBox 13">
            <a:extLst>
              <a:ext uri="{FF2B5EF4-FFF2-40B4-BE49-F238E27FC236}">
                <a16:creationId xmlns:a16="http://schemas.microsoft.com/office/drawing/2014/main" id="{18B927AF-ACD6-5770-0B76-F2D994198A89}"/>
              </a:ext>
            </a:extLst>
          </p:cNvPr>
          <p:cNvSpPr txBox="1"/>
          <p:nvPr/>
        </p:nvSpPr>
        <p:spPr>
          <a:xfrm>
            <a:off x="3507253" y="1643858"/>
            <a:ext cx="8379887" cy="658642"/>
          </a:xfrm>
          <a:prstGeom prst="rect">
            <a:avLst/>
          </a:prstGeom>
          <a:noFill/>
        </p:spPr>
        <p:txBody>
          <a:bodyPr wrap="square">
            <a:spAutoFit/>
          </a:bodyPr>
          <a:lstStyle/>
          <a:p>
            <a:pPr algn="r" rtl="1">
              <a:lnSpc>
                <a:spcPct val="115000"/>
              </a:lnSpc>
            </a:pPr>
            <a:r>
              <a:rPr lang="ar-SA" sz="32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نظرية </a:t>
            </a:r>
            <a:r>
              <a:rPr lang="en-US" sz="32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Y</a:t>
            </a:r>
            <a:r>
              <a:rPr lang="ar-SA" sz="32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 </a:t>
            </a:r>
            <a:endParaRPr lang="en-US" sz="32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sp>
        <p:nvSpPr>
          <p:cNvPr id="25" name="TextBox 24">
            <a:extLst>
              <a:ext uri="{FF2B5EF4-FFF2-40B4-BE49-F238E27FC236}">
                <a16:creationId xmlns:a16="http://schemas.microsoft.com/office/drawing/2014/main" id="{487D61E4-CE8F-61FB-E7B2-636CB4430E7A}"/>
              </a:ext>
            </a:extLst>
          </p:cNvPr>
          <p:cNvSpPr txBox="1"/>
          <p:nvPr/>
        </p:nvSpPr>
        <p:spPr>
          <a:xfrm>
            <a:off x="3507253" y="2302500"/>
            <a:ext cx="8379887" cy="658642"/>
          </a:xfrm>
          <a:prstGeom prst="rect">
            <a:avLst/>
          </a:prstGeom>
          <a:noFill/>
        </p:spPr>
        <p:txBody>
          <a:bodyPr wrap="square">
            <a:spAutoFit/>
          </a:bodyPr>
          <a:lstStyle/>
          <a:p>
            <a:pPr algn="r" rtl="1">
              <a:lnSpc>
                <a:spcPct val="115000"/>
              </a:lnSpc>
            </a:pPr>
            <a:r>
              <a:rPr lang="ar-SA" sz="32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التطبيق العملي:  </a:t>
            </a:r>
            <a:endParaRPr lang="en-US" sz="32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sp>
        <p:nvSpPr>
          <p:cNvPr id="26" name="TextBox 25">
            <a:extLst>
              <a:ext uri="{FF2B5EF4-FFF2-40B4-BE49-F238E27FC236}">
                <a16:creationId xmlns:a16="http://schemas.microsoft.com/office/drawing/2014/main" id="{4DF2F6F1-5F11-CB4F-98AC-21536E3ED6F8}"/>
              </a:ext>
            </a:extLst>
          </p:cNvPr>
          <p:cNvSpPr txBox="1"/>
          <p:nvPr/>
        </p:nvSpPr>
        <p:spPr>
          <a:xfrm>
            <a:off x="4975412" y="3311229"/>
            <a:ext cx="6881850" cy="1154162"/>
          </a:xfrm>
          <a:prstGeom prst="rect">
            <a:avLst/>
          </a:prstGeom>
          <a:noFill/>
        </p:spPr>
        <p:txBody>
          <a:bodyPr wrap="square">
            <a:spAutoFit/>
          </a:bodyPr>
          <a:lstStyle/>
          <a:p>
            <a:pPr marL="342900" indent="-342900" algn="just" rtl="1">
              <a:lnSpc>
                <a:spcPct val="150000"/>
              </a:lnSpc>
              <a:spcAft>
                <a:spcPts val="800"/>
              </a:spcAft>
              <a:buSzPct val="15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يُعتمد هذا النهج عند بناء بيئة عمل تفاعلية واعتماد أسلوب الإدارة التشاركية، مما يؤدي إلى تعزيز الإبداع والالتزام الوظيفي.  </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
        <p:nvSpPr>
          <p:cNvPr id="27" name="TextBox 26">
            <a:extLst>
              <a:ext uri="{FF2B5EF4-FFF2-40B4-BE49-F238E27FC236}">
                <a16:creationId xmlns:a16="http://schemas.microsoft.com/office/drawing/2014/main" id="{19668502-3E26-0BD2-23AA-60A452A88D5F}"/>
              </a:ext>
            </a:extLst>
          </p:cNvPr>
          <p:cNvSpPr txBox="1"/>
          <p:nvPr/>
        </p:nvSpPr>
        <p:spPr>
          <a:xfrm>
            <a:off x="4975412" y="4815478"/>
            <a:ext cx="6881850" cy="1708160"/>
          </a:xfrm>
          <a:prstGeom prst="rect">
            <a:avLst/>
          </a:prstGeom>
          <a:noFill/>
        </p:spPr>
        <p:txBody>
          <a:bodyPr wrap="square">
            <a:spAutoFit/>
          </a:bodyPr>
          <a:lstStyle/>
          <a:p>
            <a:pPr marL="342900" indent="-342900" algn="just" rtl="1">
              <a:lnSpc>
                <a:spcPct val="150000"/>
              </a:lnSpc>
              <a:spcAft>
                <a:spcPts val="800"/>
              </a:spcAft>
              <a:buSzPct val="15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مثال: شركة تكنولوجيا تعتمد على فرق عمل مستقلة تشجع الموظفين على تقديم أفكار جديدة والمشاركة في اتخاذ القرارات. يتم تقديم حوافز معنوية ومادية عند تحقيق المبادرات الناجحة مما ينعكس إيجابياً على مستويات الإبداع والإنتاجية.</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pic>
        <p:nvPicPr>
          <p:cNvPr id="16" name="Picture 15" descr="A person standing next to a large notebook&#10;&#10;AI-generated content may be incorrect.">
            <a:extLst>
              <a:ext uri="{FF2B5EF4-FFF2-40B4-BE49-F238E27FC236}">
                <a16:creationId xmlns:a16="http://schemas.microsoft.com/office/drawing/2014/main" id="{204A83B2-FA93-9331-DBF6-95FF7A887BC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34738" y="3429000"/>
            <a:ext cx="4059359" cy="2631756"/>
          </a:xfrm>
          <a:prstGeom prst="rect">
            <a:avLst/>
          </a:prstGeom>
        </p:spPr>
      </p:pic>
    </p:spTree>
    <p:extLst>
      <p:ext uri="{BB962C8B-B14F-4D97-AF65-F5344CB8AC3E}">
        <p14:creationId xmlns:p14="http://schemas.microsoft.com/office/powerpoint/2010/main" val="8850084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5"/>
                                        </p:tgtEl>
                                        <p:attrNameLst>
                                          <p:attrName>style.visibility</p:attrName>
                                        </p:attrNameLst>
                                      </p:cBhvr>
                                      <p:to>
                                        <p:strVal val="visible"/>
                                      </p:to>
                                    </p:set>
                                    <p:animEffect transition="in" filter="fade">
                                      <p:cBhvr>
                                        <p:cTn id="12" dur="1000"/>
                                        <p:tgtEl>
                                          <p:spTgt spid="25"/>
                                        </p:tgtEl>
                                      </p:cBhvr>
                                    </p:animEffect>
                                    <p:anim calcmode="lin" valueType="num">
                                      <p:cBhvr>
                                        <p:cTn id="13" dur="1000" fill="hold"/>
                                        <p:tgtEl>
                                          <p:spTgt spid="25"/>
                                        </p:tgtEl>
                                        <p:attrNameLst>
                                          <p:attrName>ppt_x</p:attrName>
                                        </p:attrNameLst>
                                      </p:cBhvr>
                                      <p:tavLst>
                                        <p:tav tm="0">
                                          <p:val>
                                            <p:strVal val="#ppt_x"/>
                                          </p:val>
                                        </p:tav>
                                        <p:tav tm="100000">
                                          <p:val>
                                            <p:strVal val="#ppt_x"/>
                                          </p:val>
                                        </p:tav>
                                      </p:tavLst>
                                    </p:anim>
                                    <p:anim calcmode="lin" valueType="num">
                                      <p:cBhvr>
                                        <p:cTn id="14" dur="1000" fill="hold"/>
                                        <p:tgtEl>
                                          <p:spTgt spid="25"/>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1000"/>
                                        <p:tgtEl>
                                          <p:spTgt spid="16"/>
                                        </p:tgtEl>
                                      </p:cBhvr>
                                    </p:animEffect>
                                    <p:anim calcmode="lin" valueType="num">
                                      <p:cBhvr>
                                        <p:cTn id="18" dur="1000" fill="hold"/>
                                        <p:tgtEl>
                                          <p:spTgt spid="16"/>
                                        </p:tgtEl>
                                        <p:attrNameLst>
                                          <p:attrName>ppt_x</p:attrName>
                                        </p:attrNameLst>
                                      </p:cBhvr>
                                      <p:tavLst>
                                        <p:tav tm="0">
                                          <p:val>
                                            <p:strVal val="#ppt_x"/>
                                          </p:val>
                                        </p:tav>
                                        <p:tav tm="100000">
                                          <p:val>
                                            <p:strVal val="#ppt_x"/>
                                          </p:val>
                                        </p:tav>
                                      </p:tavLst>
                                    </p:anim>
                                    <p:anim calcmode="lin" valueType="num">
                                      <p:cBhvr>
                                        <p:cTn id="19" dur="1000" fill="hold"/>
                                        <p:tgtEl>
                                          <p:spTgt spid="16"/>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26"/>
                                        </p:tgtEl>
                                        <p:attrNameLst>
                                          <p:attrName>style.visibility</p:attrName>
                                        </p:attrNameLst>
                                      </p:cBhvr>
                                      <p:to>
                                        <p:strVal val="visible"/>
                                      </p:to>
                                    </p:set>
                                    <p:animEffect transition="in" filter="fade">
                                      <p:cBhvr>
                                        <p:cTn id="22" dur="1000"/>
                                        <p:tgtEl>
                                          <p:spTgt spid="26"/>
                                        </p:tgtEl>
                                      </p:cBhvr>
                                    </p:animEffect>
                                    <p:anim calcmode="lin" valueType="num">
                                      <p:cBhvr>
                                        <p:cTn id="23" dur="1000" fill="hold"/>
                                        <p:tgtEl>
                                          <p:spTgt spid="26"/>
                                        </p:tgtEl>
                                        <p:attrNameLst>
                                          <p:attrName>ppt_x</p:attrName>
                                        </p:attrNameLst>
                                      </p:cBhvr>
                                      <p:tavLst>
                                        <p:tav tm="0">
                                          <p:val>
                                            <p:strVal val="#ppt_x"/>
                                          </p:val>
                                        </p:tav>
                                        <p:tav tm="100000">
                                          <p:val>
                                            <p:strVal val="#ppt_x"/>
                                          </p:val>
                                        </p:tav>
                                      </p:tavLst>
                                    </p:anim>
                                    <p:anim calcmode="lin" valueType="num">
                                      <p:cBhvr>
                                        <p:cTn id="24"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grpId="0" nodeType="clickEffect">
                                  <p:stCondLst>
                                    <p:cond delay="0"/>
                                  </p:stCondLst>
                                  <p:childTnLst>
                                    <p:set>
                                      <p:cBhvr>
                                        <p:cTn id="28" dur="1" fill="hold">
                                          <p:stCondLst>
                                            <p:cond delay="0"/>
                                          </p:stCondLst>
                                        </p:cTn>
                                        <p:tgtEl>
                                          <p:spTgt spid="27"/>
                                        </p:tgtEl>
                                        <p:attrNameLst>
                                          <p:attrName>style.visibility</p:attrName>
                                        </p:attrNameLst>
                                      </p:cBhvr>
                                      <p:to>
                                        <p:strVal val="visible"/>
                                      </p:to>
                                    </p:set>
                                    <p:animEffect transition="in" filter="fade">
                                      <p:cBhvr>
                                        <p:cTn id="29" dur="1000"/>
                                        <p:tgtEl>
                                          <p:spTgt spid="27"/>
                                        </p:tgtEl>
                                      </p:cBhvr>
                                    </p:animEffect>
                                    <p:anim calcmode="lin" valueType="num">
                                      <p:cBhvr>
                                        <p:cTn id="30" dur="1000" fill="hold"/>
                                        <p:tgtEl>
                                          <p:spTgt spid="27"/>
                                        </p:tgtEl>
                                        <p:attrNameLst>
                                          <p:attrName>ppt_x</p:attrName>
                                        </p:attrNameLst>
                                      </p:cBhvr>
                                      <p:tavLst>
                                        <p:tav tm="0">
                                          <p:val>
                                            <p:strVal val="#ppt_x"/>
                                          </p:val>
                                        </p:tav>
                                        <p:tav tm="100000">
                                          <p:val>
                                            <p:strVal val="#ppt_x"/>
                                          </p:val>
                                        </p:tav>
                                      </p:tavLst>
                                    </p:anim>
                                    <p:anim calcmode="lin" valueType="num">
                                      <p:cBhvr>
                                        <p:cTn id="31"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25" grpId="0"/>
      <p:bldP spid="26" grpId="0"/>
      <p:bldP spid="27" grpId="0"/>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2453A520-4B94-6EEF-D757-D060C154CF35}"/>
              </a:ext>
            </a:extLst>
          </p:cNvPr>
          <p:cNvGrpSpPr/>
          <p:nvPr/>
        </p:nvGrpSpPr>
        <p:grpSpPr>
          <a:xfrm>
            <a:off x="2065309" y="675008"/>
            <a:ext cx="8222803" cy="968852"/>
            <a:chOff x="2065309" y="519096"/>
            <a:chExt cx="8222803" cy="968852"/>
          </a:xfrm>
        </p:grpSpPr>
        <p:grpSp>
          <p:nvGrpSpPr>
            <p:cNvPr id="3" name="Group 2">
              <a:extLst>
                <a:ext uri="{FF2B5EF4-FFF2-40B4-BE49-F238E27FC236}">
                  <a16:creationId xmlns:a16="http://schemas.microsoft.com/office/drawing/2014/main" id="{D4817E73-22A2-5111-8603-3AA83317E767}"/>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B64F8FB6-923B-0D77-1DDA-ECF2CB0F2152}"/>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43FDB149-E58E-223C-8949-A8C6D830434E}"/>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4AA4D5EA-026C-E595-B98C-87FDB85DC5C9}"/>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29F88841-2E96-8630-7219-FF2AFC8CC8AC}"/>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D79591F1-87E2-4B24-6FF4-2017F39836E1}"/>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D1D8248C-DE04-C07F-9420-4E7DBCE55570}"/>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1FD509C2-5140-6AB1-01F3-62A409DB340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EA467CF5-5BEA-D7F1-4E5E-6D111722DDB6}"/>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AA16148D-C30F-CB9F-74AF-A3AE33333182}"/>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C3A0E95D-98E4-468F-D6A5-E6389D471EBD}"/>
                </a:ext>
              </a:extLst>
            </p:cNvPr>
            <p:cNvSpPr txBox="1"/>
            <p:nvPr/>
          </p:nvSpPr>
          <p:spPr>
            <a:xfrm>
              <a:off x="2065309" y="519096"/>
              <a:ext cx="8222803"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نظريات التحفيز</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15" name="Group 14">
            <a:extLst>
              <a:ext uri="{FF2B5EF4-FFF2-40B4-BE49-F238E27FC236}">
                <a16:creationId xmlns:a16="http://schemas.microsoft.com/office/drawing/2014/main" id="{C24A3194-A648-6D74-4E0A-ACC312CC41AA}"/>
              </a:ext>
            </a:extLst>
          </p:cNvPr>
          <p:cNvGrpSpPr/>
          <p:nvPr/>
        </p:nvGrpSpPr>
        <p:grpSpPr>
          <a:xfrm>
            <a:off x="3504703" y="2541405"/>
            <a:ext cx="1772717" cy="1775190"/>
            <a:chOff x="2496621" y="2600634"/>
            <a:chExt cx="2324899" cy="2328142"/>
          </a:xfrm>
        </p:grpSpPr>
        <p:sp>
          <p:nvSpPr>
            <p:cNvPr id="16" name="Oval 5">
              <a:extLst>
                <a:ext uri="{FF2B5EF4-FFF2-40B4-BE49-F238E27FC236}">
                  <a16:creationId xmlns:a16="http://schemas.microsoft.com/office/drawing/2014/main" id="{4E08FF53-0F3F-627D-96E5-24BF6175BFB6}"/>
                </a:ext>
              </a:extLst>
            </p:cNvPr>
            <p:cNvSpPr/>
            <p:nvPr/>
          </p:nvSpPr>
          <p:spPr>
            <a:xfrm>
              <a:off x="2981675" y="3054906"/>
              <a:ext cx="1739890" cy="1739890"/>
            </a:xfrm>
            <a:prstGeom prst="ellipse">
              <a:avLst/>
            </a:prstGeom>
            <a:solidFill>
              <a:srgbClr val="FFCC66"/>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dirty="0"/>
            </a:p>
          </p:txBody>
        </p:sp>
        <p:sp>
          <p:nvSpPr>
            <p:cNvPr id="17" name="Freeform: Shape 8">
              <a:extLst>
                <a:ext uri="{FF2B5EF4-FFF2-40B4-BE49-F238E27FC236}">
                  <a16:creationId xmlns:a16="http://schemas.microsoft.com/office/drawing/2014/main" id="{8F312A8C-20B9-C7CB-9EA9-D54BF40BA322}"/>
                </a:ext>
              </a:extLst>
            </p:cNvPr>
            <p:cNvSpPr/>
            <p:nvPr/>
          </p:nvSpPr>
          <p:spPr>
            <a:xfrm>
              <a:off x="2496621" y="2600634"/>
              <a:ext cx="2324899" cy="2328142"/>
            </a:xfrm>
            <a:custGeom>
              <a:avLst/>
              <a:gdLst>
                <a:gd name="connsiteX0" fmla="*/ 1164071 w 2324899"/>
                <a:gd name="connsiteY0" fmla="*/ 0 h 2328142"/>
                <a:gd name="connsiteX1" fmla="*/ 2322132 w 2324899"/>
                <a:gd name="connsiteY1" fmla="*/ 1045052 h 2328142"/>
                <a:gd name="connsiteX2" fmla="*/ 2324899 w 2324899"/>
                <a:gd name="connsiteY2" fmla="*/ 1099850 h 2328142"/>
                <a:gd name="connsiteX3" fmla="*/ 2260722 w 2324899"/>
                <a:gd name="connsiteY3" fmla="*/ 1103091 h 2328142"/>
                <a:gd name="connsiteX4" fmla="*/ 1215670 w 2324899"/>
                <a:gd name="connsiteY4" fmla="*/ 2261152 h 2328142"/>
                <a:gd name="connsiteX5" fmla="*/ 1218854 w 2324899"/>
                <a:gd name="connsiteY5" fmla="*/ 2324201 h 2328142"/>
                <a:gd name="connsiteX6" fmla="*/ 1164071 w 2324899"/>
                <a:gd name="connsiteY6" fmla="*/ 2328142 h 2328142"/>
                <a:gd name="connsiteX7" fmla="*/ 0 w 2324899"/>
                <a:gd name="connsiteY7" fmla="*/ 1164071 h 2328142"/>
                <a:gd name="connsiteX8" fmla="*/ 1164071 w 2324899"/>
                <a:gd name="connsiteY8" fmla="*/ 0 h 2328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24899" h="2328142">
                  <a:moveTo>
                    <a:pt x="1164071" y="0"/>
                  </a:moveTo>
                  <a:cubicBezTo>
                    <a:pt x="1766789" y="0"/>
                    <a:pt x="2262520" y="458062"/>
                    <a:pt x="2322132" y="1045052"/>
                  </a:cubicBezTo>
                  <a:lnTo>
                    <a:pt x="2324899" y="1099850"/>
                  </a:lnTo>
                  <a:lnTo>
                    <a:pt x="2260722" y="1103091"/>
                  </a:lnTo>
                  <a:cubicBezTo>
                    <a:pt x="1673732" y="1162703"/>
                    <a:pt x="1215670" y="1658434"/>
                    <a:pt x="1215670" y="2261152"/>
                  </a:cubicBezTo>
                  <a:lnTo>
                    <a:pt x="1218854" y="2324201"/>
                  </a:lnTo>
                  <a:lnTo>
                    <a:pt x="1164071" y="2328142"/>
                  </a:lnTo>
                  <a:cubicBezTo>
                    <a:pt x="521172" y="2328142"/>
                    <a:pt x="0" y="1806970"/>
                    <a:pt x="0" y="1164071"/>
                  </a:cubicBezTo>
                  <a:cubicBezTo>
                    <a:pt x="0" y="521172"/>
                    <a:pt x="521172" y="0"/>
                    <a:pt x="1164071" y="0"/>
                  </a:cubicBezTo>
                  <a:close/>
                </a:path>
              </a:pathLst>
            </a:custGeom>
            <a:gradFill flip="none" rotWithShape="1">
              <a:gsLst>
                <a:gs pos="0">
                  <a:schemeClr val="bg1">
                    <a:lumMod val="87000"/>
                  </a:schemeClr>
                </a:gs>
                <a:gs pos="100000">
                  <a:schemeClr val="bg1"/>
                </a:gs>
              </a:gsLst>
              <a:lin ang="8100000" scaled="1"/>
              <a:tileRect/>
            </a:gradFill>
            <a:ln w="6350">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a:solidFill>
                  <a:schemeClr val="tx1">
                    <a:lumMod val="65000"/>
                    <a:lumOff val="35000"/>
                  </a:schemeClr>
                </a:solidFill>
              </a:endParaRPr>
            </a:p>
          </p:txBody>
        </p:sp>
        <p:sp>
          <p:nvSpPr>
            <p:cNvPr id="18" name="TextBox 17">
              <a:extLst>
                <a:ext uri="{FF2B5EF4-FFF2-40B4-BE49-F238E27FC236}">
                  <a16:creationId xmlns:a16="http://schemas.microsoft.com/office/drawing/2014/main" id="{285113CC-4EA9-3044-B399-21798B463D03}"/>
                </a:ext>
              </a:extLst>
            </p:cNvPr>
            <p:cNvSpPr txBox="1"/>
            <p:nvPr/>
          </p:nvSpPr>
          <p:spPr>
            <a:xfrm>
              <a:off x="3770902" y="4009014"/>
              <a:ext cx="878913" cy="686197"/>
            </a:xfrm>
            <a:prstGeom prst="rect">
              <a:avLst/>
            </a:prstGeom>
            <a:noFill/>
          </p:spPr>
          <p:txBody>
            <a:bodyPr wrap="square" lIns="108000" rIns="108000" rtlCol="0">
              <a:spAutoFit/>
            </a:bodyPr>
            <a:lstStyle/>
            <a:p>
              <a:pPr algn="ctr"/>
              <a:r>
                <a:rPr lang="en-US" altLang="ko-KR" sz="2800" b="1" dirty="0">
                  <a:solidFill>
                    <a:schemeClr val="bg1"/>
                  </a:solidFill>
                  <a:cs typeface="Arial" pitchFamily="34" charset="0"/>
                </a:rPr>
                <a:t>03</a:t>
              </a:r>
              <a:endParaRPr lang="ko-KR" altLang="en-US" sz="2800" b="1" dirty="0">
                <a:solidFill>
                  <a:schemeClr val="bg1"/>
                </a:solidFill>
                <a:cs typeface="Arial" pitchFamily="34" charset="0"/>
              </a:endParaRPr>
            </a:p>
          </p:txBody>
        </p:sp>
        <p:sp>
          <p:nvSpPr>
            <p:cNvPr id="19" name="TextBox 18">
              <a:extLst>
                <a:ext uri="{FF2B5EF4-FFF2-40B4-BE49-F238E27FC236}">
                  <a16:creationId xmlns:a16="http://schemas.microsoft.com/office/drawing/2014/main" id="{F96FE433-2D78-F1E5-81F4-213F36D1519F}"/>
                </a:ext>
              </a:extLst>
            </p:cNvPr>
            <p:cNvSpPr txBox="1"/>
            <p:nvPr/>
          </p:nvSpPr>
          <p:spPr>
            <a:xfrm>
              <a:off x="2502191" y="2789052"/>
              <a:ext cx="1886631" cy="1360790"/>
            </a:xfrm>
            <a:prstGeom prst="rect">
              <a:avLst/>
            </a:prstGeom>
            <a:noFill/>
          </p:spPr>
          <p:txBody>
            <a:bodyPr wrap="square">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تقسيم البرامج التحفيزية حسب الفئات والاحتياجات  </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20" name="Group 19">
            <a:extLst>
              <a:ext uri="{FF2B5EF4-FFF2-40B4-BE49-F238E27FC236}">
                <a16:creationId xmlns:a16="http://schemas.microsoft.com/office/drawing/2014/main" id="{BE0CBE4B-FAF0-F3C7-4405-FD0002B24426}"/>
              </a:ext>
            </a:extLst>
          </p:cNvPr>
          <p:cNvGrpSpPr/>
          <p:nvPr/>
        </p:nvGrpSpPr>
        <p:grpSpPr>
          <a:xfrm>
            <a:off x="5455051" y="2541405"/>
            <a:ext cx="1772717" cy="1775190"/>
            <a:chOff x="7851169" y="2600634"/>
            <a:chExt cx="2324899" cy="2328142"/>
          </a:xfrm>
        </p:grpSpPr>
        <p:sp>
          <p:nvSpPr>
            <p:cNvPr id="21" name="Oval 25">
              <a:extLst>
                <a:ext uri="{FF2B5EF4-FFF2-40B4-BE49-F238E27FC236}">
                  <a16:creationId xmlns:a16="http://schemas.microsoft.com/office/drawing/2014/main" id="{73402EEE-18BD-282A-1DF0-658365912347}"/>
                </a:ext>
              </a:extLst>
            </p:cNvPr>
            <p:cNvSpPr/>
            <p:nvPr/>
          </p:nvSpPr>
          <p:spPr>
            <a:xfrm>
              <a:off x="8336223" y="3054906"/>
              <a:ext cx="1739890" cy="1739890"/>
            </a:xfrm>
            <a:prstGeom prst="ellipse">
              <a:avLst/>
            </a:prstGeom>
            <a:solidFill>
              <a:srgbClr val="6CB4B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rtl="1">
                <a:lnSpc>
                  <a:spcPct val="115000"/>
                </a:lnSpc>
              </a:pP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2" name="Freeform: Shape 26">
              <a:extLst>
                <a:ext uri="{FF2B5EF4-FFF2-40B4-BE49-F238E27FC236}">
                  <a16:creationId xmlns:a16="http://schemas.microsoft.com/office/drawing/2014/main" id="{AE4F083A-C19B-E04F-AC49-150B3A83999B}"/>
                </a:ext>
              </a:extLst>
            </p:cNvPr>
            <p:cNvSpPr/>
            <p:nvPr/>
          </p:nvSpPr>
          <p:spPr>
            <a:xfrm>
              <a:off x="7851169" y="2600634"/>
              <a:ext cx="2324899" cy="2328142"/>
            </a:xfrm>
            <a:custGeom>
              <a:avLst/>
              <a:gdLst>
                <a:gd name="connsiteX0" fmla="*/ 1164071 w 2324899"/>
                <a:gd name="connsiteY0" fmla="*/ 0 h 2328142"/>
                <a:gd name="connsiteX1" fmla="*/ 2322132 w 2324899"/>
                <a:gd name="connsiteY1" fmla="*/ 1045052 h 2328142"/>
                <a:gd name="connsiteX2" fmla="*/ 2324899 w 2324899"/>
                <a:gd name="connsiteY2" fmla="*/ 1099850 h 2328142"/>
                <a:gd name="connsiteX3" fmla="*/ 2260722 w 2324899"/>
                <a:gd name="connsiteY3" fmla="*/ 1103091 h 2328142"/>
                <a:gd name="connsiteX4" fmla="*/ 1215670 w 2324899"/>
                <a:gd name="connsiteY4" fmla="*/ 2261152 h 2328142"/>
                <a:gd name="connsiteX5" fmla="*/ 1218854 w 2324899"/>
                <a:gd name="connsiteY5" fmla="*/ 2324201 h 2328142"/>
                <a:gd name="connsiteX6" fmla="*/ 1164071 w 2324899"/>
                <a:gd name="connsiteY6" fmla="*/ 2328142 h 2328142"/>
                <a:gd name="connsiteX7" fmla="*/ 0 w 2324899"/>
                <a:gd name="connsiteY7" fmla="*/ 1164071 h 2328142"/>
                <a:gd name="connsiteX8" fmla="*/ 1164071 w 2324899"/>
                <a:gd name="connsiteY8" fmla="*/ 0 h 2328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24899" h="2328142">
                  <a:moveTo>
                    <a:pt x="1164071" y="0"/>
                  </a:moveTo>
                  <a:cubicBezTo>
                    <a:pt x="1766789" y="0"/>
                    <a:pt x="2262520" y="458062"/>
                    <a:pt x="2322132" y="1045052"/>
                  </a:cubicBezTo>
                  <a:lnTo>
                    <a:pt x="2324899" y="1099850"/>
                  </a:lnTo>
                  <a:lnTo>
                    <a:pt x="2260722" y="1103091"/>
                  </a:lnTo>
                  <a:cubicBezTo>
                    <a:pt x="1673732" y="1162703"/>
                    <a:pt x="1215670" y="1658434"/>
                    <a:pt x="1215670" y="2261152"/>
                  </a:cubicBezTo>
                  <a:lnTo>
                    <a:pt x="1218854" y="2324201"/>
                  </a:lnTo>
                  <a:lnTo>
                    <a:pt x="1164071" y="2328142"/>
                  </a:lnTo>
                  <a:cubicBezTo>
                    <a:pt x="521172" y="2328142"/>
                    <a:pt x="0" y="1806970"/>
                    <a:pt x="0" y="1164071"/>
                  </a:cubicBezTo>
                  <a:cubicBezTo>
                    <a:pt x="0" y="521172"/>
                    <a:pt x="521172" y="0"/>
                    <a:pt x="1164071" y="0"/>
                  </a:cubicBezTo>
                  <a:close/>
                </a:path>
              </a:pathLst>
            </a:custGeom>
            <a:gradFill flip="none" rotWithShape="1">
              <a:gsLst>
                <a:gs pos="0">
                  <a:schemeClr val="bg1">
                    <a:lumMod val="87000"/>
                  </a:schemeClr>
                </a:gs>
                <a:gs pos="100000">
                  <a:schemeClr val="bg1"/>
                </a:gs>
              </a:gsLst>
              <a:lin ang="8100000" scaled="1"/>
              <a:tileRect/>
            </a:gradFill>
            <a:ln w="6350">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sp>
          <p:nvSpPr>
            <p:cNvPr id="23" name="TextBox 22">
              <a:extLst>
                <a:ext uri="{FF2B5EF4-FFF2-40B4-BE49-F238E27FC236}">
                  <a16:creationId xmlns:a16="http://schemas.microsoft.com/office/drawing/2014/main" id="{60F994F0-22C3-1B48-7FA7-7D3C077294A8}"/>
                </a:ext>
              </a:extLst>
            </p:cNvPr>
            <p:cNvSpPr txBox="1"/>
            <p:nvPr/>
          </p:nvSpPr>
          <p:spPr>
            <a:xfrm>
              <a:off x="9208312" y="4009014"/>
              <a:ext cx="892974" cy="686197"/>
            </a:xfrm>
            <a:prstGeom prst="rect">
              <a:avLst/>
            </a:prstGeom>
            <a:noFill/>
          </p:spPr>
          <p:txBody>
            <a:bodyPr wrap="square" lIns="108000" rIns="108000" rtlCol="0">
              <a:spAutoFit/>
            </a:bodyPr>
            <a:lstStyle/>
            <a:p>
              <a:pPr algn="ctr"/>
              <a:r>
                <a:rPr lang="en-US" altLang="ko-KR" sz="2800" b="1" dirty="0">
                  <a:solidFill>
                    <a:schemeClr val="bg1"/>
                  </a:solidFill>
                  <a:cs typeface="Arial" pitchFamily="34" charset="0"/>
                </a:rPr>
                <a:t>02</a:t>
              </a:r>
              <a:endParaRPr lang="ko-KR" altLang="en-US" sz="2800" b="1" dirty="0">
                <a:solidFill>
                  <a:schemeClr val="bg1"/>
                </a:solidFill>
                <a:cs typeface="Arial" pitchFamily="34" charset="0"/>
              </a:endParaRPr>
            </a:p>
          </p:txBody>
        </p:sp>
        <p:sp>
          <p:nvSpPr>
            <p:cNvPr id="24" name="TextBox 23">
              <a:extLst>
                <a:ext uri="{FF2B5EF4-FFF2-40B4-BE49-F238E27FC236}">
                  <a16:creationId xmlns:a16="http://schemas.microsoft.com/office/drawing/2014/main" id="{65585217-AC91-D245-F386-16CB4D05A45D}"/>
                </a:ext>
              </a:extLst>
            </p:cNvPr>
            <p:cNvSpPr txBox="1"/>
            <p:nvPr/>
          </p:nvSpPr>
          <p:spPr>
            <a:xfrm>
              <a:off x="7864087" y="3179607"/>
              <a:ext cx="1886631" cy="943017"/>
            </a:xfrm>
            <a:prstGeom prst="rect">
              <a:avLst/>
            </a:prstGeom>
            <a:noFill/>
          </p:spPr>
          <p:txBody>
            <a:bodyPr wrap="square">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تحديد الأهداف والنتائج المرجوّة  </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28" name="Group 27">
            <a:extLst>
              <a:ext uri="{FF2B5EF4-FFF2-40B4-BE49-F238E27FC236}">
                <a16:creationId xmlns:a16="http://schemas.microsoft.com/office/drawing/2014/main" id="{3D216006-B726-BD5B-88AA-63139CE3CAC9}"/>
              </a:ext>
            </a:extLst>
          </p:cNvPr>
          <p:cNvGrpSpPr/>
          <p:nvPr/>
        </p:nvGrpSpPr>
        <p:grpSpPr>
          <a:xfrm>
            <a:off x="7405400" y="2541405"/>
            <a:ext cx="1772717" cy="1775190"/>
            <a:chOff x="7851169" y="2600634"/>
            <a:chExt cx="2324899" cy="2328142"/>
          </a:xfrm>
        </p:grpSpPr>
        <p:sp>
          <p:nvSpPr>
            <p:cNvPr id="29" name="Oval 25">
              <a:extLst>
                <a:ext uri="{FF2B5EF4-FFF2-40B4-BE49-F238E27FC236}">
                  <a16:creationId xmlns:a16="http://schemas.microsoft.com/office/drawing/2014/main" id="{FF31C5CD-B75D-50CF-1CE2-A76F5EACF5C1}"/>
                </a:ext>
              </a:extLst>
            </p:cNvPr>
            <p:cNvSpPr/>
            <p:nvPr/>
          </p:nvSpPr>
          <p:spPr>
            <a:xfrm>
              <a:off x="8336223" y="3054906"/>
              <a:ext cx="1739890" cy="1739890"/>
            </a:xfrm>
            <a:prstGeom prst="ellipse">
              <a:avLst/>
            </a:prstGeom>
            <a:solidFill>
              <a:srgbClr val="337679"/>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rtl="1">
                <a:lnSpc>
                  <a:spcPct val="115000"/>
                </a:lnSpc>
              </a:pP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30" name="Freeform: Shape 26">
              <a:extLst>
                <a:ext uri="{FF2B5EF4-FFF2-40B4-BE49-F238E27FC236}">
                  <a16:creationId xmlns:a16="http://schemas.microsoft.com/office/drawing/2014/main" id="{4E1EEFA8-1392-4DE7-1536-3EDF91455362}"/>
                </a:ext>
              </a:extLst>
            </p:cNvPr>
            <p:cNvSpPr/>
            <p:nvPr/>
          </p:nvSpPr>
          <p:spPr>
            <a:xfrm>
              <a:off x="7851169" y="2600634"/>
              <a:ext cx="2324899" cy="2328142"/>
            </a:xfrm>
            <a:custGeom>
              <a:avLst/>
              <a:gdLst>
                <a:gd name="connsiteX0" fmla="*/ 1164071 w 2324899"/>
                <a:gd name="connsiteY0" fmla="*/ 0 h 2328142"/>
                <a:gd name="connsiteX1" fmla="*/ 2322132 w 2324899"/>
                <a:gd name="connsiteY1" fmla="*/ 1045052 h 2328142"/>
                <a:gd name="connsiteX2" fmla="*/ 2324899 w 2324899"/>
                <a:gd name="connsiteY2" fmla="*/ 1099850 h 2328142"/>
                <a:gd name="connsiteX3" fmla="*/ 2260722 w 2324899"/>
                <a:gd name="connsiteY3" fmla="*/ 1103091 h 2328142"/>
                <a:gd name="connsiteX4" fmla="*/ 1215670 w 2324899"/>
                <a:gd name="connsiteY4" fmla="*/ 2261152 h 2328142"/>
                <a:gd name="connsiteX5" fmla="*/ 1218854 w 2324899"/>
                <a:gd name="connsiteY5" fmla="*/ 2324201 h 2328142"/>
                <a:gd name="connsiteX6" fmla="*/ 1164071 w 2324899"/>
                <a:gd name="connsiteY6" fmla="*/ 2328142 h 2328142"/>
                <a:gd name="connsiteX7" fmla="*/ 0 w 2324899"/>
                <a:gd name="connsiteY7" fmla="*/ 1164071 h 2328142"/>
                <a:gd name="connsiteX8" fmla="*/ 1164071 w 2324899"/>
                <a:gd name="connsiteY8" fmla="*/ 0 h 2328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24899" h="2328142">
                  <a:moveTo>
                    <a:pt x="1164071" y="0"/>
                  </a:moveTo>
                  <a:cubicBezTo>
                    <a:pt x="1766789" y="0"/>
                    <a:pt x="2262520" y="458062"/>
                    <a:pt x="2322132" y="1045052"/>
                  </a:cubicBezTo>
                  <a:lnTo>
                    <a:pt x="2324899" y="1099850"/>
                  </a:lnTo>
                  <a:lnTo>
                    <a:pt x="2260722" y="1103091"/>
                  </a:lnTo>
                  <a:cubicBezTo>
                    <a:pt x="1673732" y="1162703"/>
                    <a:pt x="1215670" y="1658434"/>
                    <a:pt x="1215670" y="2261152"/>
                  </a:cubicBezTo>
                  <a:lnTo>
                    <a:pt x="1218854" y="2324201"/>
                  </a:lnTo>
                  <a:lnTo>
                    <a:pt x="1164071" y="2328142"/>
                  </a:lnTo>
                  <a:cubicBezTo>
                    <a:pt x="521172" y="2328142"/>
                    <a:pt x="0" y="1806970"/>
                    <a:pt x="0" y="1164071"/>
                  </a:cubicBezTo>
                  <a:cubicBezTo>
                    <a:pt x="0" y="521172"/>
                    <a:pt x="521172" y="0"/>
                    <a:pt x="1164071" y="0"/>
                  </a:cubicBezTo>
                  <a:close/>
                </a:path>
              </a:pathLst>
            </a:custGeom>
            <a:gradFill flip="none" rotWithShape="1">
              <a:gsLst>
                <a:gs pos="0">
                  <a:schemeClr val="bg1">
                    <a:lumMod val="87000"/>
                  </a:schemeClr>
                </a:gs>
                <a:gs pos="100000">
                  <a:schemeClr val="bg1"/>
                </a:gs>
              </a:gsLst>
              <a:lin ang="8100000" scaled="1"/>
              <a:tileRect/>
            </a:gradFill>
            <a:ln w="6350">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sp>
          <p:nvSpPr>
            <p:cNvPr id="31" name="TextBox 30">
              <a:extLst>
                <a:ext uri="{FF2B5EF4-FFF2-40B4-BE49-F238E27FC236}">
                  <a16:creationId xmlns:a16="http://schemas.microsoft.com/office/drawing/2014/main" id="{DD5DEB07-32DC-FE1E-D650-CF52B6D018E2}"/>
                </a:ext>
              </a:extLst>
            </p:cNvPr>
            <p:cNvSpPr txBox="1"/>
            <p:nvPr/>
          </p:nvSpPr>
          <p:spPr>
            <a:xfrm>
              <a:off x="9229924" y="4009014"/>
              <a:ext cx="846188" cy="686197"/>
            </a:xfrm>
            <a:prstGeom prst="rect">
              <a:avLst/>
            </a:prstGeom>
            <a:noFill/>
          </p:spPr>
          <p:txBody>
            <a:bodyPr wrap="square" lIns="108000" rIns="108000" rtlCol="0">
              <a:spAutoFit/>
            </a:bodyPr>
            <a:lstStyle/>
            <a:p>
              <a:pPr algn="ctr"/>
              <a:r>
                <a:rPr lang="en-US" altLang="ko-KR" sz="2800" b="1" dirty="0">
                  <a:solidFill>
                    <a:schemeClr val="bg1"/>
                  </a:solidFill>
                  <a:cs typeface="Arial" pitchFamily="34" charset="0"/>
                </a:rPr>
                <a:t>01</a:t>
              </a:r>
              <a:endParaRPr lang="ko-KR" altLang="en-US" sz="2800" b="1" dirty="0">
                <a:solidFill>
                  <a:schemeClr val="bg1"/>
                </a:solidFill>
                <a:cs typeface="Arial" pitchFamily="34" charset="0"/>
              </a:endParaRPr>
            </a:p>
          </p:txBody>
        </p:sp>
        <p:sp>
          <p:nvSpPr>
            <p:cNvPr id="32" name="TextBox 31">
              <a:extLst>
                <a:ext uri="{FF2B5EF4-FFF2-40B4-BE49-F238E27FC236}">
                  <a16:creationId xmlns:a16="http://schemas.microsoft.com/office/drawing/2014/main" id="{E46B5834-55BF-6564-CBD5-789AD5029ED0}"/>
                </a:ext>
              </a:extLst>
            </p:cNvPr>
            <p:cNvSpPr txBox="1"/>
            <p:nvPr/>
          </p:nvSpPr>
          <p:spPr>
            <a:xfrm>
              <a:off x="7981860" y="3069385"/>
              <a:ext cx="1886631" cy="943017"/>
            </a:xfrm>
            <a:prstGeom prst="rect">
              <a:avLst/>
            </a:prstGeom>
            <a:noFill/>
          </p:spPr>
          <p:txBody>
            <a:bodyPr wrap="square">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تحليل احتياجات الفريق  </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33" name="Group 32">
            <a:extLst>
              <a:ext uri="{FF2B5EF4-FFF2-40B4-BE49-F238E27FC236}">
                <a16:creationId xmlns:a16="http://schemas.microsoft.com/office/drawing/2014/main" id="{86417A43-AC17-0A72-8303-F2EFD7176B14}"/>
              </a:ext>
            </a:extLst>
          </p:cNvPr>
          <p:cNvGrpSpPr/>
          <p:nvPr/>
        </p:nvGrpSpPr>
        <p:grpSpPr>
          <a:xfrm>
            <a:off x="6430226" y="4309519"/>
            <a:ext cx="1772717" cy="1775190"/>
            <a:chOff x="7851169" y="2600634"/>
            <a:chExt cx="2324899" cy="2328142"/>
          </a:xfrm>
        </p:grpSpPr>
        <p:sp>
          <p:nvSpPr>
            <p:cNvPr id="34" name="Oval 25">
              <a:extLst>
                <a:ext uri="{FF2B5EF4-FFF2-40B4-BE49-F238E27FC236}">
                  <a16:creationId xmlns:a16="http://schemas.microsoft.com/office/drawing/2014/main" id="{46F7246F-05F1-B93C-B21F-00EA7DD99B71}"/>
                </a:ext>
              </a:extLst>
            </p:cNvPr>
            <p:cNvSpPr/>
            <p:nvPr/>
          </p:nvSpPr>
          <p:spPr>
            <a:xfrm>
              <a:off x="8336223" y="3054906"/>
              <a:ext cx="1739890" cy="1739890"/>
            </a:xfrm>
            <a:prstGeom prst="ellipse">
              <a:avLst/>
            </a:prstGeom>
            <a:solidFill>
              <a:srgbClr val="337679"/>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rtl="1">
                <a:lnSpc>
                  <a:spcPct val="115000"/>
                </a:lnSpc>
              </a:pP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35" name="Freeform: Shape 26">
              <a:extLst>
                <a:ext uri="{FF2B5EF4-FFF2-40B4-BE49-F238E27FC236}">
                  <a16:creationId xmlns:a16="http://schemas.microsoft.com/office/drawing/2014/main" id="{9C0F5FAB-EDCA-BDFF-C07E-FEE2FC4C4491}"/>
                </a:ext>
              </a:extLst>
            </p:cNvPr>
            <p:cNvSpPr/>
            <p:nvPr/>
          </p:nvSpPr>
          <p:spPr>
            <a:xfrm>
              <a:off x="7851169" y="2600634"/>
              <a:ext cx="2324899" cy="2328142"/>
            </a:xfrm>
            <a:custGeom>
              <a:avLst/>
              <a:gdLst>
                <a:gd name="connsiteX0" fmla="*/ 1164071 w 2324899"/>
                <a:gd name="connsiteY0" fmla="*/ 0 h 2328142"/>
                <a:gd name="connsiteX1" fmla="*/ 2322132 w 2324899"/>
                <a:gd name="connsiteY1" fmla="*/ 1045052 h 2328142"/>
                <a:gd name="connsiteX2" fmla="*/ 2324899 w 2324899"/>
                <a:gd name="connsiteY2" fmla="*/ 1099850 h 2328142"/>
                <a:gd name="connsiteX3" fmla="*/ 2260722 w 2324899"/>
                <a:gd name="connsiteY3" fmla="*/ 1103091 h 2328142"/>
                <a:gd name="connsiteX4" fmla="*/ 1215670 w 2324899"/>
                <a:gd name="connsiteY4" fmla="*/ 2261152 h 2328142"/>
                <a:gd name="connsiteX5" fmla="*/ 1218854 w 2324899"/>
                <a:gd name="connsiteY5" fmla="*/ 2324201 h 2328142"/>
                <a:gd name="connsiteX6" fmla="*/ 1164071 w 2324899"/>
                <a:gd name="connsiteY6" fmla="*/ 2328142 h 2328142"/>
                <a:gd name="connsiteX7" fmla="*/ 0 w 2324899"/>
                <a:gd name="connsiteY7" fmla="*/ 1164071 h 2328142"/>
                <a:gd name="connsiteX8" fmla="*/ 1164071 w 2324899"/>
                <a:gd name="connsiteY8" fmla="*/ 0 h 2328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24899" h="2328142">
                  <a:moveTo>
                    <a:pt x="1164071" y="0"/>
                  </a:moveTo>
                  <a:cubicBezTo>
                    <a:pt x="1766789" y="0"/>
                    <a:pt x="2262520" y="458062"/>
                    <a:pt x="2322132" y="1045052"/>
                  </a:cubicBezTo>
                  <a:lnTo>
                    <a:pt x="2324899" y="1099850"/>
                  </a:lnTo>
                  <a:lnTo>
                    <a:pt x="2260722" y="1103091"/>
                  </a:lnTo>
                  <a:cubicBezTo>
                    <a:pt x="1673732" y="1162703"/>
                    <a:pt x="1215670" y="1658434"/>
                    <a:pt x="1215670" y="2261152"/>
                  </a:cubicBezTo>
                  <a:lnTo>
                    <a:pt x="1218854" y="2324201"/>
                  </a:lnTo>
                  <a:lnTo>
                    <a:pt x="1164071" y="2328142"/>
                  </a:lnTo>
                  <a:cubicBezTo>
                    <a:pt x="521172" y="2328142"/>
                    <a:pt x="0" y="1806970"/>
                    <a:pt x="0" y="1164071"/>
                  </a:cubicBezTo>
                  <a:cubicBezTo>
                    <a:pt x="0" y="521172"/>
                    <a:pt x="521172" y="0"/>
                    <a:pt x="1164071" y="0"/>
                  </a:cubicBezTo>
                  <a:close/>
                </a:path>
              </a:pathLst>
            </a:custGeom>
            <a:gradFill flip="none" rotWithShape="1">
              <a:gsLst>
                <a:gs pos="0">
                  <a:schemeClr val="bg1">
                    <a:lumMod val="87000"/>
                  </a:schemeClr>
                </a:gs>
                <a:gs pos="100000">
                  <a:schemeClr val="bg1"/>
                </a:gs>
              </a:gsLst>
              <a:lin ang="8100000" scaled="1"/>
              <a:tileRect/>
            </a:gradFill>
            <a:ln w="6350">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sp>
          <p:nvSpPr>
            <p:cNvPr id="36" name="TextBox 35">
              <a:extLst>
                <a:ext uri="{FF2B5EF4-FFF2-40B4-BE49-F238E27FC236}">
                  <a16:creationId xmlns:a16="http://schemas.microsoft.com/office/drawing/2014/main" id="{39234070-3383-1D53-0C2F-E1F6DAA26BD0}"/>
                </a:ext>
              </a:extLst>
            </p:cNvPr>
            <p:cNvSpPr txBox="1"/>
            <p:nvPr/>
          </p:nvSpPr>
          <p:spPr>
            <a:xfrm>
              <a:off x="9229924" y="4009014"/>
              <a:ext cx="846188" cy="686197"/>
            </a:xfrm>
            <a:prstGeom prst="rect">
              <a:avLst/>
            </a:prstGeom>
            <a:noFill/>
          </p:spPr>
          <p:txBody>
            <a:bodyPr wrap="square" lIns="108000" rIns="108000" rtlCol="0">
              <a:spAutoFit/>
            </a:bodyPr>
            <a:lstStyle/>
            <a:p>
              <a:pPr algn="ctr"/>
              <a:r>
                <a:rPr lang="en-US" altLang="ko-KR" sz="2800" b="1" dirty="0">
                  <a:solidFill>
                    <a:schemeClr val="bg1"/>
                  </a:solidFill>
                  <a:cs typeface="Arial" pitchFamily="34" charset="0"/>
                </a:rPr>
                <a:t>04</a:t>
              </a:r>
              <a:endParaRPr lang="ko-KR" altLang="en-US" sz="2800" b="1" dirty="0">
                <a:solidFill>
                  <a:schemeClr val="bg1"/>
                </a:solidFill>
                <a:cs typeface="Arial" pitchFamily="34" charset="0"/>
              </a:endParaRPr>
            </a:p>
          </p:txBody>
        </p:sp>
        <p:sp>
          <p:nvSpPr>
            <p:cNvPr id="37" name="TextBox 36">
              <a:extLst>
                <a:ext uri="{FF2B5EF4-FFF2-40B4-BE49-F238E27FC236}">
                  <a16:creationId xmlns:a16="http://schemas.microsoft.com/office/drawing/2014/main" id="{5DD14BC9-8B5B-8FC9-7CF1-2FDC65B630CE}"/>
                </a:ext>
              </a:extLst>
            </p:cNvPr>
            <p:cNvSpPr txBox="1"/>
            <p:nvPr/>
          </p:nvSpPr>
          <p:spPr>
            <a:xfrm>
              <a:off x="7981860" y="3069385"/>
              <a:ext cx="1886631" cy="1360790"/>
            </a:xfrm>
            <a:prstGeom prst="rect">
              <a:avLst/>
            </a:prstGeom>
            <a:noFill/>
          </p:spPr>
          <p:txBody>
            <a:bodyPr wrap="square">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وضع آليات قياس الأداء والتغذية الراجعة  </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38" name="Group 37">
            <a:extLst>
              <a:ext uri="{FF2B5EF4-FFF2-40B4-BE49-F238E27FC236}">
                <a16:creationId xmlns:a16="http://schemas.microsoft.com/office/drawing/2014/main" id="{EDB7CC8C-AD3A-61BB-3385-A424473C26FF}"/>
              </a:ext>
            </a:extLst>
          </p:cNvPr>
          <p:cNvGrpSpPr/>
          <p:nvPr/>
        </p:nvGrpSpPr>
        <p:grpSpPr>
          <a:xfrm>
            <a:off x="4430794" y="4309519"/>
            <a:ext cx="1772717" cy="1775190"/>
            <a:chOff x="7851169" y="2600634"/>
            <a:chExt cx="2324899" cy="2328142"/>
          </a:xfrm>
        </p:grpSpPr>
        <p:sp>
          <p:nvSpPr>
            <p:cNvPr id="39" name="Oval 25">
              <a:extLst>
                <a:ext uri="{FF2B5EF4-FFF2-40B4-BE49-F238E27FC236}">
                  <a16:creationId xmlns:a16="http://schemas.microsoft.com/office/drawing/2014/main" id="{52485FF8-9FC2-253B-8270-ACFC79C7F3C2}"/>
                </a:ext>
              </a:extLst>
            </p:cNvPr>
            <p:cNvSpPr/>
            <p:nvPr/>
          </p:nvSpPr>
          <p:spPr>
            <a:xfrm>
              <a:off x="8336223" y="3054906"/>
              <a:ext cx="1739890" cy="1739890"/>
            </a:xfrm>
            <a:prstGeom prst="ellipse">
              <a:avLst/>
            </a:prstGeom>
            <a:solidFill>
              <a:srgbClr val="6CB4B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rtl="1">
                <a:lnSpc>
                  <a:spcPct val="115000"/>
                </a:lnSpc>
              </a:pP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40" name="Freeform: Shape 26">
              <a:extLst>
                <a:ext uri="{FF2B5EF4-FFF2-40B4-BE49-F238E27FC236}">
                  <a16:creationId xmlns:a16="http://schemas.microsoft.com/office/drawing/2014/main" id="{EB5CADFD-E5CA-7E66-F308-72C6C24590E4}"/>
                </a:ext>
              </a:extLst>
            </p:cNvPr>
            <p:cNvSpPr/>
            <p:nvPr/>
          </p:nvSpPr>
          <p:spPr>
            <a:xfrm>
              <a:off x="7851169" y="2600634"/>
              <a:ext cx="2324899" cy="2328142"/>
            </a:xfrm>
            <a:custGeom>
              <a:avLst/>
              <a:gdLst>
                <a:gd name="connsiteX0" fmla="*/ 1164071 w 2324899"/>
                <a:gd name="connsiteY0" fmla="*/ 0 h 2328142"/>
                <a:gd name="connsiteX1" fmla="*/ 2322132 w 2324899"/>
                <a:gd name="connsiteY1" fmla="*/ 1045052 h 2328142"/>
                <a:gd name="connsiteX2" fmla="*/ 2324899 w 2324899"/>
                <a:gd name="connsiteY2" fmla="*/ 1099850 h 2328142"/>
                <a:gd name="connsiteX3" fmla="*/ 2260722 w 2324899"/>
                <a:gd name="connsiteY3" fmla="*/ 1103091 h 2328142"/>
                <a:gd name="connsiteX4" fmla="*/ 1215670 w 2324899"/>
                <a:gd name="connsiteY4" fmla="*/ 2261152 h 2328142"/>
                <a:gd name="connsiteX5" fmla="*/ 1218854 w 2324899"/>
                <a:gd name="connsiteY5" fmla="*/ 2324201 h 2328142"/>
                <a:gd name="connsiteX6" fmla="*/ 1164071 w 2324899"/>
                <a:gd name="connsiteY6" fmla="*/ 2328142 h 2328142"/>
                <a:gd name="connsiteX7" fmla="*/ 0 w 2324899"/>
                <a:gd name="connsiteY7" fmla="*/ 1164071 h 2328142"/>
                <a:gd name="connsiteX8" fmla="*/ 1164071 w 2324899"/>
                <a:gd name="connsiteY8" fmla="*/ 0 h 2328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24899" h="2328142">
                  <a:moveTo>
                    <a:pt x="1164071" y="0"/>
                  </a:moveTo>
                  <a:cubicBezTo>
                    <a:pt x="1766789" y="0"/>
                    <a:pt x="2262520" y="458062"/>
                    <a:pt x="2322132" y="1045052"/>
                  </a:cubicBezTo>
                  <a:lnTo>
                    <a:pt x="2324899" y="1099850"/>
                  </a:lnTo>
                  <a:lnTo>
                    <a:pt x="2260722" y="1103091"/>
                  </a:lnTo>
                  <a:cubicBezTo>
                    <a:pt x="1673732" y="1162703"/>
                    <a:pt x="1215670" y="1658434"/>
                    <a:pt x="1215670" y="2261152"/>
                  </a:cubicBezTo>
                  <a:lnTo>
                    <a:pt x="1218854" y="2324201"/>
                  </a:lnTo>
                  <a:lnTo>
                    <a:pt x="1164071" y="2328142"/>
                  </a:lnTo>
                  <a:cubicBezTo>
                    <a:pt x="521172" y="2328142"/>
                    <a:pt x="0" y="1806970"/>
                    <a:pt x="0" y="1164071"/>
                  </a:cubicBezTo>
                  <a:cubicBezTo>
                    <a:pt x="0" y="521172"/>
                    <a:pt x="521172" y="0"/>
                    <a:pt x="1164071" y="0"/>
                  </a:cubicBezTo>
                  <a:close/>
                </a:path>
              </a:pathLst>
            </a:custGeom>
            <a:gradFill flip="none" rotWithShape="1">
              <a:gsLst>
                <a:gs pos="0">
                  <a:schemeClr val="bg1">
                    <a:lumMod val="87000"/>
                  </a:schemeClr>
                </a:gs>
                <a:gs pos="100000">
                  <a:schemeClr val="bg1"/>
                </a:gs>
              </a:gsLst>
              <a:lin ang="8100000" scaled="1"/>
              <a:tileRect/>
            </a:gradFill>
            <a:ln w="6350">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sp>
          <p:nvSpPr>
            <p:cNvPr id="41" name="TextBox 40">
              <a:extLst>
                <a:ext uri="{FF2B5EF4-FFF2-40B4-BE49-F238E27FC236}">
                  <a16:creationId xmlns:a16="http://schemas.microsoft.com/office/drawing/2014/main" id="{80B975D6-4159-5EC1-0D85-0171459001DE}"/>
                </a:ext>
              </a:extLst>
            </p:cNvPr>
            <p:cNvSpPr txBox="1"/>
            <p:nvPr/>
          </p:nvSpPr>
          <p:spPr>
            <a:xfrm>
              <a:off x="9208312" y="4009014"/>
              <a:ext cx="892974" cy="686197"/>
            </a:xfrm>
            <a:prstGeom prst="rect">
              <a:avLst/>
            </a:prstGeom>
            <a:noFill/>
          </p:spPr>
          <p:txBody>
            <a:bodyPr wrap="square" lIns="108000" rIns="108000" rtlCol="0">
              <a:spAutoFit/>
            </a:bodyPr>
            <a:lstStyle/>
            <a:p>
              <a:pPr algn="ctr"/>
              <a:r>
                <a:rPr lang="en-US" altLang="ko-KR" sz="2800" b="1" dirty="0">
                  <a:solidFill>
                    <a:schemeClr val="bg1"/>
                  </a:solidFill>
                  <a:cs typeface="Arial" pitchFamily="34" charset="0"/>
                </a:rPr>
                <a:t>05</a:t>
              </a:r>
              <a:endParaRPr lang="ko-KR" altLang="en-US" sz="2800" b="1" dirty="0">
                <a:solidFill>
                  <a:schemeClr val="bg1"/>
                </a:solidFill>
                <a:cs typeface="Arial" pitchFamily="34" charset="0"/>
              </a:endParaRPr>
            </a:p>
          </p:txBody>
        </p:sp>
        <p:sp>
          <p:nvSpPr>
            <p:cNvPr id="42" name="TextBox 41">
              <a:extLst>
                <a:ext uri="{FF2B5EF4-FFF2-40B4-BE49-F238E27FC236}">
                  <a16:creationId xmlns:a16="http://schemas.microsoft.com/office/drawing/2014/main" id="{9B958BF7-41A0-C17D-6BFF-6362069C4CDC}"/>
                </a:ext>
              </a:extLst>
            </p:cNvPr>
            <p:cNvSpPr txBox="1"/>
            <p:nvPr/>
          </p:nvSpPr>
          <p:spPr>
            <a:xfrm>
              <a:off x="7864087" y="3179607"/>
              <a:ext cx="1886631" cy="943017"/>
            </a:xfrm>
            <a:prstGeom prst="rect">
              <a:avLst/>
            </a:prstGeom>
            <a:noFill/>
          </p:spPr>
          <p:txBody>
            <a:bodyPr wrap="square">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المرونة والتكييف المستمر  </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spTree>
    <p:extLst>
      <p:ext uri="{BB962C8B-B14F-4D97-AF65-F5344CB8AC3E}">
        <p14:creationId xmlns:p14="http://schemas.microsoft.com/office/powerpoint/2010/main" val="5879725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1000"/>
                                        <p:tgtEl>
                                          <p:spTgt spid="28"/>
                                        </p:tgtEl>
                                      </p:cBhvr>
                                    </p:animEffect>
                                    <p:anim calcmode="lin" valueType="num">
                                      <p:cBhvr>
                                        <p:cTn id="8" dur="1000" fill="hold"/>
                                        <p:tgtEl>
                                          <p:spTgt spid="28"/>
                                        </p:tgtEl>
                                        <p:attrNameLst>
                                          <p:attrName>ppt_x</p:attrName>
                                        </p:attrNameLst>
                                      </p:cBhvr>
                                      <p:tavLst>
                                        <p:tav tm="0">
                                          <p:val>
                                            <p:strVal val="#ppt_x"/>
                                          </p:val>
                                        </p:tav>
                                        <p:tav tm="100000">
                                          <p:val>
                                            <p:strVal val="#ppt_x"/>
                                          </p:val>
                                        </p:tav>
                                      </p:tavLst>
                                    </p:anim>
                                    <p:anim calcmode="lin" valueType="num">
                                      <p:cBhvr>
                                        <p:cTn id="9"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0"/>
                                        </p:tgtEl>
                                        <p:attrNameLst>
                                          <p:attrName>style.visibility</p:attrName>
                                        </p:attrNameLst>
                                      </p:cBhvr>
                                      <p:to>
                                        <p:strVal val="visible"/>
                                      </p:to>
                                    </p:set>
                                    <p:animEffect transition="in" filter="fade">
                                      <p:cBhvr>
                                        <p:cTn id="14" dur="1000"/>
                                        <p:tgtEl>
                                          <p:spTgt spid="20"/>
                                        </p:tgtEl>
                                      </p:cBhvr>
                                    </p:animEffect>
                                    <p:anim calcmode="lin" valueType="num">
                                      <p:cBhvr>
                                        <p:cTn id="15" dur="1000" fill="hold"/>
                                        <p:tgtEl>
                                          <p:spTgt spid="20"/>
                                        </p:tgtEl>
                                        <p:attrNameLst>
                                          <p:attrName>ppt_x</p:attrName>
                                        </p:attrNameLst>
                                      </p:cBhvr>
                                      <p:tavLst>
                                        <p:tav tm="0">
                                          <p:val>
                                            <p:strVal val="#ppt_x"/>
                                          </p:val>
                                        </p:tav>
                                        <p:tav tm="100000">
                                          <p:val>
                                            <p:strVal val="#ppt_x"/>
                                          </p:val>
                                        </p:tav>
                                      </p:tavLst>
                                    </p:anim>
                                    <p:anim calcmode="lin" valueType="num">
                                      <p:cBhvr>
                                        <p:cTn id="16"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fade">
                                      <p:cBhvr>
                                        <p:cTn id="21" dur="1000"/>
                                        <p:tgtEl>
                                          <p:spTgt spid="15"/>
                                        </p:tgtEl>
                                      </p:cBhvr>
                                    </p:animEffect>
                                    <p:anim calcmode="lin" valueType="num">
                                      <p:cBhvr>
                                        <p:cTn id="22" dur="1000" fill="hold"/>
                                        <p:tgtEl>
                                          <p:spTgt spid="15"/>
                                        </p:tgtEl>
                                        <p:attrNameLst>
                                          <p:attrName>ppt_x</p:attrName>
                                        </p:attrNameLst>
                                      </p:cBhvr>
                                      <p:tavLst>
                                        <p:tav tm="0">
                                          <p:val>
                                            <p:strVal val="#ppt_x"/>
                                          </p:val>
                                        </p:tav>
                                        <p:tav tm="100000">
                                          <p:val>
                                            <p:strVal val="#ppt_x"/>
                                          </p:val>
                                        </p:tav>
                                      </p:tavLst>
                                    </p:anim>
                                    <p:anim calcmode="lin" valueType="num">
                                      <p:cBhvr>
                                        <p:cTn id="23" dur="1000" fill="hold"/>
                                        <p:tgtEl>
                                          <p:spTgt spid="15"/>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0"/>
                                  </p:stCondLst>
                                  <p:childTnLst>
                                    <p:set>
                                      <p:cBhvr>
                                        <p:cTn id="25" dur="1" fill="hold">
                                          <p:stCondLst>
                                            <p:cond delay="0"/>
                                          </p:stCondLst>
                                        </p:cTn>
                                        <p:tgtEl>
                                          <p:spTgt spid="33"/>
                                        </p:tgtEl>
                                        <p:attrNameLst>
                                          <p:attrName>style.visibility</p:attrName>
                                        </p:attrNameLst>
                                      </p:cBhvr>
                                      <p:to>
                                        <p:strVal val="visible"/>
                                      </p:to>
                                    </p:set>
                                    <p:animEffect transition="in" filter="fade">
                                      <p:cBhvr>
                                        <p:cTn id="26" dur="1000"/>
                                        <p:tgtEl>
                                          <p:spTgt spid="33"/>
                                        </p:tgtEl>
                                      </p:cBhvr>
                                    </p:animEffect>
                                    <p:anim calcmode="lin" valueType="num">
                                      <p:cBhvr>
                                        <p:cTn id="27" dur="1000" fill="hold"/>
                                        <p:tgtEl>
                                          <p:spTgt spid="33"/>
                                        </p:tgtEl>
                                        <p:attrNameLst>
                                          <p:attrName>ppt_x</p:attrName>
                                        </p:attrNameLst>
                                      </p:cBhvr>
                                      <p:tavLst>
                                        <p:tav tm="0">
                                          <p:val>
                                            <p:strVal val="#ppt_x"/>
                                          </p:val>
                                        </p:tav>
                                        <p:tav tm="100000">
                                          <p:val>
                                            <p:strVal val="#ppt_x"/>
                                          </p:val>
                                        </p:tav>
                                      </p:tavLst>
                                    </p:anim>
                                    <p:anim calcmode="lin" valueType="num">
                                      <p:cBhvr>
                                        <p:cTn id="28" dur="1000" fill="hold"/>
                                        <p:tgtEl>
                                          <p:spTgt spid="33"/>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nodeType="clickEffect">
                                  <p:stCondLst>
                                    <p:cond delay="0"/>
                                  </p:stCondLst>
                                  <p:childTnLst>
                                    <p:set>
                                      <p:cBhvr>
                                        <p:cTn id="32" dur="1" fill="hold">
                                          <p:stCondLst>
                                            <p:cond delay="0"/>
                                          </p:stCondLst>
                                        </p:cTn>
                                        <p:tgtEl>
                                          <p:spTgt spid="38"/>
                                        </p:tgtEl>
                                        <p:attrNameLst>
                                          <p:attrName>style.visibility</p:attrName>
                                        </p:attrNameLst>
                                      </p:cBhvr>
                                      <p:to>
                                        <p:strVal val="visible"/>
                                      </p:to>
                                    </p:set>
                                    <p:animEffect transition="in" filter="fade">
                                      <p:cBhvr>
                                        <p:cTn id="33" dur="1000"/>
                                        <p:tgtEl>
                                          <p:spTgt spid="38"/>
                                        </p:tgtEl>
                                      </p:cBhvr>
                                    </p:animEffect>
                                    <p:anim calcmode="lin" valueType="num">
                                      <p:cBhvr>
                                        <p:cTn id="34" dur="1000" fill="hold"/>
                                        <p:tgtEl>
                                          <p:spTgt spid="38"/>
                                        </p:tgtEl>
                                        <p:attrNameLst>
                                          <p:attrName>ppt_x</p:attrName>
                                        </p:attrNameLst>
                                      </p:cBhvr>
                                      <p:tavLst>
                                        <p:tav tm="0">
                                          <p:val>
                                            <p:strVal val="#ppt_x"/>
                                          </p:val>
                                        </p:tav>
                                        <p:tav tm="100000">
                                          <p:val>
                                            <p:strVal val="#ppt_x"/>
                                          </p:val>
                                        </p:tav>
                                      </p:tavLst>
                                    </p:anim>
                                    <p:anim calcmode="lin" valueType="num">
                                      <p:cBhvr>
                                        <p:cTn id="35"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2453A520-4B94-6EEF-D757-D060C154CF35}"/>
              </a:ext>
            </a:extLst>
          </p:cNvPr>
          <p:cNvGrpSpPr/>
          <p:nvPr/>
        </p:nvGrpSpPr>
        <p:grpSpPr>
          <a:xfrm>
            <a:off x="2065309" y="675008"/>
            <a:ext cx="8222803" cy="968852"/>
            <a:chOff x="2065309" y="519096"/>
            <a:chExt cx="8222803" cy="968852"/>
          </a:xfrm>
        </p:grpSpPr>
        <p:grpSp>
          <p:nvGrpSpPr>
            <p:cNvPr id="3" name="Group 2">
              <a:extLst>
                <a:ext uri="{FF2B5EF4-FFF2-40B4-BE49-F238E27FC236}">
                  <a16:creationId xmlns:a16="http://schemas.microsoft.com/office/drawing/2014/main" id="{D4817E73-22A2-5111-8603-3AA83317E767}"/>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B64F8FB6-923B-0D77-1DDA-ECF2CB0F2152}"/>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43FDB149-E58E-223C-8949-A8C6D830434E}"/>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4AA4D5EA-026C-E595-B98C-87FDB85DC5C9}"/>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29F88841-2E96-8630-7219-FF2AFC8CC8AC}"/>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D79591F1-87E2-4B24-6FF4-2017F39836E1}"/>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D1D8248C-DE04-C07F-9420-4E7DBCE55570}"/>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1FD509C2-5140-6AB1-01F3-62A409DB340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EA467CF5-5BEA-D7F1-4E5E-6D111722DDB6}"/>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AA16148D-C30F-CB9F-74AF-A3AE33333182}"/>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C3A0E95D-98E4-468F-D6A5-E6389D471EBD}"/>
                </a:ext>
              </a:extLst>
            </p:cNvPr>
            <p:cNvSpPr txBox="1"/>
            <p:nvPr/>
          </p:nvSpPr>
          <p:spPr>
            <a:xfrm>
              <a:off x="2065309" y="519096"/>
              <a:ext cx="8222803"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بناء بيئة عمل محفزة ومستقرة</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14" name="Group 13">
            <a:extLst>
              <a:ext uri="{FF2B5EF4-FFF2-40B4-BE49-F238E27FC236}">
                <a16:creationId xmlns:a16="http://schemas.microsoft.com/office/drawing/2014/main" id="{A2DF61B1-F966-DC8B-FC36-692D10A7F2A7}"/>
              </a:ext>
            </a:extLst>
          </p:cNvPr>
          <p:cNvGrpSpPr/>
          <p:nvPr/>
        </p:nvGrpSpPr>
        <p:grpSpPr>
          <a:xfrm>
            <a:off x="7265804" y="2467172"/>
            <a:ext cx="3495630" cy="1373586"/>
            <a:chOff x="7359664" y="382586"/>
            <a:chExt cx="3495630" cy="1373586"/>
          </a:xfrm>
        </p:grpSpPr>
        <p:grpSp>
          <p:nvGrpSpPr>
            <p:cNvPr id="25" name="Graphic 6">
              <a:extLst>
                <a:ext uri="{FF2B5EF4-FFF2-40B4-BE49-F238E27FC236}">
                  <a16:creationId xmlns:a16="http://schemas.microsoft.com/office/drawing/2014/main" id="{55498D65-0F68-DD4F-975A-1894B66E9FAE}"/>
                </a:ext>
              </a:extLst>
            </p:cNvPr>
            <p:cNvGrpSpPr/>
            <p:nvPr/>
          </p:nvGrpSpPr>
          <p:grpSpPr>
            <a:xfrm>
              <a:off x="7359664" y="382586"/>
              <a:ext cx="3495630" cy="1373586"/>
              <a:chOff x="5291129" y="3112959"/>
              <a:chExt cx="1610755" cy="632936"/>
            </a:xfrm>
          </p:grpSpPr>
          <p:sp>
            <p:nvSpPr>
              <p:cNvPr id="43" name="Freeform: Shape 42">
                <a:extLst>
                  <a:ext uri="{FF2B5EF4-FFF2-40B4-BE49-F238E27FC236}">
                    <a16:creationId xmlns:a16="http://schemas.microsoft.com/office/drawing/2014/main" id="{F5697B60-AC0C-18F2-7A7E-C7CE20D5C1EF}"/>
                  </a:ext>
                </a:extLst>
              </p:cNvPr>
              <p:cNvSpPr/>
              <p:nvPr/>
            </p:nvSpPr>
            <p:spPr>
              <a:xfrm>
                <a:off x="5549735" y="3112959"/>
                <a:ext cx="1352055" cy="632936"/>
              </a:xfrm>
              <a:custGeom>
                <a:avLst/>
                <a:gdLst>
                  <a:gd name="connsiteX0" fmla="*/ 1160151 w 1352055"/>
                  <a:gd name="connsiteY0" fmla="*/ 632936 h 632936"/>
                  <a:gd name="connsiteX1" fmla="*/ 12674 w 1352055"/>
                  <a:gd name="connsiteY1" fmla="*/ 632936 h 632936"/>
                  <a:gd name="connsiteX2" fmla="*/ 101 w 1352055"/>
                  <a:gd name="connsiteY2" fmla="*/ 622554 h 632936"/>
                  <a:gd name="connsiteX3" fmla="*/ 99256 w 1352055"/>
                  <a:gd name="connsiteY3" fmla="*/ 8192 h 632936"/>
                  <a:gd name="connsiteX4" fmla="*/ 111829 w 1352055"/>
                  <a:gd name="connsiteY4" fmla="*/ 0 h 632936"/>
                  <a:gd name="connsiteX5" fmla="*/ 1234541 w 1352055"/>
                  <a:gd name="connsiteY5" fmla="*/ 0 h 632936"/>
                  <a:gd name="connsiteX6" fmla="*/ 1351222 w 1352055"/>
                  <a:gd name="connsiteY6" fmla="*/ 95821 h 632936"/>
                  <a:gd name="connsiteX7" fmla="*/ 1276737 w 1352055"/>
                  <a:gd name="connsiteY7" fmla="*/ 557117 h 632936"/>
                  <a:gd name="connsiteX8" fmla="*/ 1160056 w 1352055"/>
                  <a:gd name="connsiteY8" fmla="*/ 632841 h 6329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52055" h="632936">
                    <a:moveTo>
                      <a:pt x="1160151" y="632936"/>
                    </a:moveTo>
                    <a:lnTo>
                      <a:pt x="12674" y="632936"/>
                    </a:lnTo>
                    <a:cubicBezTo>
                      <a:pt x="5054" y="632936"/>
                      <a:pt x="-851" y="628079"/>
                      <a:pt x="101" y="622554"/>
                    </a:cubicBezTo>
                    <a:lnTo>
                      <a:pt x="99256" y="8192"/>
                    </a:lnTo>
                    <a:cubicBezTo>
                      <a:pt x="100018" y="3524"/>
                      <a:pt x="105448" y="0"/>
                      <a:pt x="111829" y="0"/>
                    </a:cubicBezTo>
                    <a:lnTo>
                      <a:pt x="1234541" y="0"/>
                    </a:lnTo>
                    <a:cubicBezTo>
                      <a:pt x="1304931" y="0"/>
                      <a:pt x="1359509" y="44863"/>
                      <a:pt x="1351222" y="95821"/>
                    </a:cubicBezTo>
                    <a:lnTo>
                      <a:pt x="1276737" y="557117"/>
                    </a:lnTo>
                    <a:cubicBezTo>
                      <a:pt x="1269784" y="600361"/>
                      <a:pt x="1219587" y="632841"/>
                      <a:pt x="1160056" y="632841"/>
                    </a:cubicBezTo>
                    <a:close/>
                  </a:path>
                </a:pathLst>
              </a:custGeom>
              <a:gradFill>
                <a:gsLst>
                  <a:gs pos="15000">
                    <a:srgbClr val="FFFFFF"/>
                  </a:gs>
                  <a:gs pos="39000">
                    <a:srgbClr val="F6F6F8"/>
                  </a:gs>
                  <a:gs pos="77000">
                    <a:srgbClr val="DFDFE6"/>
                  </a:gs>
                  <a:gs pos="100000">
                    <a:srgbClr val="CECED9"/>
                  </a:gs>
                </a:gsLst>
                <a:lin ang="17020748" scaled="1"/>
              </a:gradFill>
              <a:ln w="9525" cap="flat">
                <a:noFill/>
                <a:prstDash val="solid"/>
                <a:miter/>
              </a:ln>
            </p:spPr>
            <p:txBody>
              <a:bodyPr rtlCol="0" anchor="ctr"/>
              <a:lstStyle/>
              <a:p>
                <a:endParaRPr lang="en-US"/>
              </a:p>
            </p:txBody>
          </p:sp>
          <p:sp>
            <p:nvSpPr>
              <p:cNvPr id="44" name="Freeform: Shape 43">
                <a:extLst>
                  <a:ext uri="{FF2B5EF4-FFF2-40B4-BE49-F238E27FC236}">
                    <a16:creationId xmlns:a16="http://schemas.microsoft.com/office/drawing/2014/main" id="{02E23A1B-1682-E91D-4E9D-FC831F7CF203}"/>
                  </a:ext>
                </a:extLst>
              </p:cNvPr>
              <p:cNvSpPr/>
              <p:nvPr/>
            </p:nvSpPr>
            <p:spPr>
              <a:xfrm>
                <a:off x="6686657" y="3112959"/>
                <a:ext cx="215227" cy="316515"/>
              </a:xfrm>
              <a:custGeom>
                <a:avLst/>
                <a:gdLst>
                  <a:gd name="connsiteX0" fmla="*/ 97714 w 215227"/>
                  <a:gd name="connsiteY0" fmla="*/ 0 h 316515"/>
                  <a:gd name="connsiteX1" fmla="*/ 49518 w 215227"/>
                  <a:gd name="connsiteY1" fmla="*/ 0 h 316515"/>
                  <a:gd name="connsiteX2" fmla="*/ 83 w 215227"/>
                  <a:gd name="connsiteY2" fmla="*/ 306134 h 316515"/>
                  <a:gd name="connsiteX3" fmla="*/ 12656 w 215227"/>
                  <a:gd name="connsiteY3" fmla="*/ 316516 h 316515"/>
                  <a:gd name="connsiteX4" fmla="*/ 178772 w 215227"/>
                  <a:gd name="connsiteY4" fmla="*/ 316516 h 316515"/>
                  <a:gd name="connsiteX5" fmla="*/ 214395 w 215227"/>
                  <a:gd name="connsiteY5" fmla="*/ 95917 h 316515"/>
                  <a:gd name="connsiteX6" fmla="*/ 97714 w 215227"/>
                  <a:gd name="connsiteY6" fmla="*/ 95 h 316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5227" h="316515">
                    <a:moveTo>
                      <a:pt x="97714" y="0"/>
                    </a:moveTo>
                    <a:lnTo>
                      <a:pt x="49518" y="0"/>
                    </a:lnTo>
                    <a:lnTo>
                      <a:pt x="83" y="306134"/>
                    </a:lnTo>
                    <a:cubicBezTo>
                      <a:pt x="-774" y="311658"/>
                      <a:pt x="5131" y="316516"/>
                      <a:pt x="12656" y="316516"/>
                    </a:cubicBezTo>
                    <a:lnTo>
                      <a:pt x="178772" y="316516"/>
                    </a:lnTo>
                    <a:lnTo>
                      <a:pt x="214395" y="95917"/>
                    </a:lnTo>
                    <a:cubicBezTo>
                      <a:pt x="222682" y="44863"/>
                      <a:pt x="168009" y="95"/>
                      <a:pt x="97714" y="95"/>
                    </a:cubicBezTo>
                    <a:close/>
                  </a:path>
                </a:pathLst>
              </a:custGeom>
              <a:solidFill>
                <a:srgbClr val="B0B0B0"/>
              </a:solidFill>
              <a:ln w="9525" cap="flat">
                <a:noFill/>
                <a:prstDash val="solid"/>
                <a:miter/>
              </a:ln>
            </p:spPr>
            <p:txBody>
              <a:bodyPr rtlCol="0" anchor="ctr"/>
              <a:lstStyle/>
              <a:p>
                <a:endParaRPr lang="en-US"/>
              </a:p>
            </p:txBody>
          </p:sp>
          <p:sp>
            <p:nvSpPr>
              <p:cNvPr id="45" name="Freeform: Shape 44">
                <a:extLst>
                  <a:ext uri="{FF2B5EF4-FFF2-40B4-BE49-F238E27FC236}">
                    <a16:creationId xmlns:a16="http://schemas.microsoft.com/office/drawing/2014/main" id="{F324E84B-D101-66EA-BA03-B796AD00ED89}"/>
                  </a:ext>
                </a:extLst>
              </p:cNvPr>
              <p:cNvSpPr/>
              <p:nvPr/>
            </p:nvSpPr>
            <p:spPr>
              <a:xfrm>
                <a:off x="5549658" y="3241261"/>
                <a:ext cx="601872" cy="504634"/>
              </a:xfrm>
              <a:custGeom>
                <a:avLst/>
                <a:gdLst>
                  <a:gd name="connsiteX0" fmla="*/ 40659 w 601872"/>
                  <a:gd name="connsiteY0" fmla="*/ 243078 h 504634"/>
                  <a:gd name="connsiteX1" fmla="*/ 83 w 601872"/>
                  <a:gd name="connsiteY1" fmla="*/ 494252 h 504634"/>
                  <a:gd name="connsiteX2" fmla="*/ 12656 w 601872"/>
                  <a:gd name="connsiteY2" fmla="*/ 504634 h 504634"/>
                  <a:gd name="connsiteX3" fmla="*/ 601872 w 601872"/>
                  <a:gd name="connsiteY3" fmla="*/ 504634 h 504634"/>
                  <a:gd name="connsiteX4" fmla="*/ 223920 w 601872"/>
                  <a:gd name="connsiteY4" fmla="*/ 0 h 504634"/>
                  <a:gd name="connsiteX5" fmla="*/ 40755 w 601872"/>
                  <a:gd name="connsiteY5" fmla="*/ 243173 h 5046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1872" h="504634">
                    <a:moveTo>
                      <a:pt x="40659" y="243078"/>
                    </a:moveTo>
                    <a:lnTo>
                      <a:pt x="83" y="494252"/>
                    </a:lnTo>
                    <a:cubicBezTo>
                      <a:pt x="-774" y="499777"/>
                      <a:pt x="5131" y="504634"/>
                      <a:pt x="12656" y="504634"/>
                    </a:cubicBezTo>
                    <a:lnTo>
                      <a:pt x="601872" y="504634"/>
                    </a:lnTo>
                    <a:lnTo>
                      <a:pt x="223920" y="0"/>
                    </a:lnTo>
                    <a:lnTo>
                      <a:pt x="40755" y="243173"/>
                    </a:lnTo>
                    <a:close/>
                  </a:path>
                </a:pathLst>
              </a:custGeom>
              <a:gradFill>
                <a:gsLst>
                  <a:gs pos="15000">
                    <a:srgbClr val="FFFFFF"/>
                  </a:gs>
                  <a:gs pos="39000">
                    <a:srgbClr val="F6F6F8"/>
                  </a:gs>
                  <a:gs pos="77000">
                    <a:srgbClr val="DFDFE6"/>
                  </a:gs>
                  <a:gs pos="100000">
                    <a:srgbClr val="CECED9"/>
                  </a:gs>
                </a:gsLst>
                <a:lin ang="10800000" scaled="1"/>
              </a:gradFill>
              <a:ln w="9525" cap="flat">
                <a:noFill/>
                <a:prstDash val="solid"/>
                <a:miter/>
              </a:ln>
            </p:spPr>
            <p:txBody>
              <a:bodyPr rtlCol="0" anchor="ctr"/>
              <a:lstStyle/>
              <a:p>
                <a:endParaRPr lang="en-US"/>
              </a:p>
            </p:txBody>
          </p:sp>
          <p:sp>
            <p:nvSpPr>
              <p:cNvPr id="46" name="Freeform: Shape 45">
                <a:extLst>
                  <a:ext uri="{FF2B5EF4-FFF2-40B4-BE49-F238E27FC236}">
                    <a16:creationId xmlns:a16="http://schemas.microsoft.com/office/drawing/2014/main" id="{89CF7779-AA98-A7E9-F5CD-AF843A48B065}"/>
                  </a:ext>
                </a:extLst>
              </p:cNvPr>
              <p:cNvSpPr/>
              <p:nvPr/>
            </p:nvSpPr>
            <p:spPr>
              <a:xfrm rot="-4851601">
                <a:off x="5328631" y="3158807"/>
                <a:ext cx="513206" cy="513206"/>
              </a:xfrm>
              <a:custGeom>
                <a:avLst/>
                <a:gdLst>
                  <a:gd name="connsiteX0" fmla="*/ 513207 w 513206"/>
                  <a:gd name="connsiteY0" fmla="*/ 256603 h 513206"/>
                  <a:gd name="connsiteX1" fmla="*/ 256603 w 513206"/>
                  <a:gd name="connsiteY1" fmla="*/ 513207 h 513206"/>
                  <a:gd name="connsiteX2" fmla="*/ 0 w 513206"/>
                  <a:gd name="connsiteY2" fmla="*/ 256604 h 513206"/>
                  <a:gd name="connsiteX3" fmla="*/ 256603 w 513206"/>
                  <a:gd name="connsiteY3" fmla="*/ 0 h 513206"/>
                  <a:gd name="connsiteX4" fmla="*/ 513207 w 513206"/>
                  <a:gd name="connsiteY4" fmla="*/ 256603 h 5132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3206" h="513206">
                    <a:moveTo>
                      <a:pt x="513207" y="256603"/>
                    </a:moveTo>
                    <a:cubicBezTo>
                      <a:pt x="513207" y="398322"/>
                      <a:pt x="398322" y="513207"/>
                      <a:pt x="256603" y="513207"/>
                    </a:cubicBezTo>
                    <a:cubicBezTo>
                      <a:pt x="114885" y="513207"/>
                      <a:pt x="0" y="398322"/>
                      <a:pt x="0" y="256604"/>
                    </a:cubicBezTo>
                    <a:cubicBezTo>
                      <a:pt x="0" y="114885"/>
                      <a:pt x="114885" y="0"/>
                      <a:pt x="256603" y="0"/>
                    </a:cubicBezTo>
                    <a:cubicBezTo>
                      <a:pt x="398322" y="0"/>
                      <a:pt x="513207" y="114885"/>
                      <a:pt x="513207" y="256603"/>
                    </a:cubicBezTo>
                    <a:close/>
                  </a:path>
                </a:pathLst>
              </a:custGeom>
              <a:gradFill>
                <a:gsLst>
                  <a:gs pos="15000">
                    <a:srgbClr val="FFFFFF"/>
                  </a:gs>
                  <a:gs pos="39000">
                    <a:srgbClr val="F6F6F8"/>
                  </a:gs>
                  <a:gs pos="77000">
                    <a:srgbClr val="DFDFE6"/>
                  </a:gs>
                  <a:gs pos="100000">
                    <a:srgbClr val="CECED9"/>
                  </a:gs>
                </a:gsLst>
                <a:lin ang="15651601" scaled="1"/>
              </a:gradFill>
              <a:ln w="9525" cap="flat">
                <a:noFill/>
                <a:prstDash val="solid"/>
                <a:miter/>
              </a:ln>
            </p:spPr>
            <p:txBody>
              <a:bodyPr rtlCol="0" anchor="ctr"/>
              <a:lstStyle/>
              <a:p>
                <a:endParaRPr lang="en-US"/>
              </a:p>
            </p:txBody>
          </p:sp>
          <p:sp>
            <p:nvSpPr>
              <p:cNvPr id="47" name="Freeform: Shape 46">
                <a:extLst>
                  <a:ext uri="{FF2B5EF4-FFF2-40B4-BE49-F238E27FC236}">
                    <a16:creationId xmlns:a16="http://schemas.microsoft.com/office/drawing/2014/main" id="{205B3832-2A18-8A5B-D143-4F450DA6B29D}"/>
                  </a:ext>
                </a:extLst>
              </p:cNvPr>
              <p:cNvSpPr/>
              <p:nvPr/>
            </p:nvSpPr>
            <p:spPr>
              <a:xfrm>
                <a:off x="5371528" y="3201828"/>
                <a:ext cx="427291" cy="427291"/>
              </a:xfrm>
              <a:custGeom>
                <a:avLst/>
                <a:gdLst>
                  <a:gd name="connsiteX0" fmla="*/ 427292 w 427291"/>
                  <a:gd name="connsiteY0" fmla="*/ 213646 h 427291"/>
                  <a:gd name="connsiteX1" fmla="*/ 213646 w 427291"/>
                  <a:gd name="connsiteY1" fmla="*/ 427292 h 427291"/>
                  <a:gd name="connsiteX2" fmla="*/ 0 w 427291"/>
                  <a:gd name="connsiteY2" fmla="*/ 213646 h 427291"/>
                  <a:gd name="connsiteX3" fmla="*/ 213646 w 427291"/>
                  <a:gd name="connsiteY3" fmla="*/ 0 h 427291"/>
                  <a:gd name="connsiteX4" fmla="*/ 427292 w 427291"/>
                  <a:gd name="connsiteY4" fmla="*/ 213646 h 4272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7291" h="427291">
                    <a:moveTo>
                      <a:pt x="427292" y="213646"/>
                    </a:moveTo>
                    <a:cubicBezTo>
                      <a:pt x="427292" y="331639"/>
                      <a:pt x="331639" y="427292"/>
                      <a:pt x="213646" y="427292"/>
                    </a:cubicBezTo>
                    <a:cubicBezTo>
                      <a:pt x="95652" y="427292"/>
                      <a:pt x="0" y="331639"/>
                      <a:pt x="0" y="213646"/>
                    </a:cubicBezTo>
                    <a:cubicBezTo>
                      <a:pt x="0" y="95652"/>
                      <a:pt x="95652" y="0"/>
                      <a:pt x="213646" y="0"/>
                    </a:cubicBezTo>
                    <a:cubicBezTo>
                      <a:pt x="331639" y="0"/>
                      <a:pt x="427292" y="95652"/>
                      <a:pt x="427292" y="213646"/>
                    </a:cubicBezTo>
                    <a:close/>
                  </a:path>
                </a:pathLst>
              </a:custGeom>
              <a:solidFill>
                <a:srgbClr val="B0B0B0"/>
              </a:solidFill>
              <a:ln w="9525" cap="flat">
                <a:noFill/>
                <a:prstDash val="solid"/>
                <a:miter/>
              </a:ln>
            </p:spPr>
            <p:txBody>
              <a:bodyPr rtlCol="0" anchor="ctr"/>
              <a:lstStyle/>
              <a:p>
                <a:endParaRPr lang="en-US"/>
              </a:p>
            </p:txBody>
          </p:sp>
          <p:sp>
            <p:nvSpPr>
              <p:cNvPr id="48" name="Freeform: Shape 47">
                <a:extLst>
                  <a:ext uri="{FF2B5EF4-FFF2-40B4-BE49-F238E27FC236}">
                    <a16:creationId xmlns:a16="http://schemas.microsoft.com/office/drawing/2014/main" id="{39E6DC1F-473F-6FED-CC23-6662602AC15A}"/>
                  </a:ext>
                </a:extLst>
              </p:cNvPr>
              <p:cNvSpPr/>
              <p:nvPr/>
            </p:nvSpPr>
            <p:spPr>
              <a:xfrm>
                <a:off x="5410200" y="3241261"/>
                <a:ext cx="349948" cy="174974"/>
              </a:xfrm>
              <a:custGeom>
                <a:avLst/>
                <a:gdLst>
                  <a:gd name="connsiteX0" fmla="*/ 0 w 349948"/>
                  <a:gd name="connsiteY0" fmla="*/ 174974 h 174974"/>
                  <a:gd name="connsiteX1" fmla="*/ 174974 w 349948"/>
                  <a:gd name="connsiteY1" fmla="*/ 0 h 174974"/>
                  <a:gd name="connsiteX2" fmla="*/ 349949 w 349948"/>
                  <a:gd name="connsiteY2" fmla="*/ 174974 h 174974"/>
                </a:gdLst>
                <a:ahLst/>
                <a:cxnLst>
                  <a:cxn ang="0">
                    <a:pos x="connsiteX0" y="connsiteY0"/>
                  </a:cxn>
                  <a:cxn ang="0">
                    <a:pos x="connsiteX1" y="connsiteY1"/>
                  </a:cxn>
                  <a:cxn ang="0">
                    <a:pos x="connsiteX2" y="connsiteY2"/>
                  </a:cxn>
                </a:cxnLst>
                <a:rect l="l" t="t" r="r" b="b"/>
                <a:pathLst>
                  <a:path w="349948" h="174974">
                    <a:moveTo>
                      <a:pt x="0" y="174974"/>
                    </a:moveTo>
                    <a:cubicBezTo>
                      <a:pt x="0" y="78295"/>
                      <a:pt x="78391" y="0"/>
                      <a:pt x="174974" y="0"/>
                    </a:cubicBezTo>
                    <a:cubicBezTo>
                      <a:pt x="271558" y="0"/>
                      <a:pt x="349949" y="78391"/>
                      <a:pt x="349949" y="174974"/>
                    </a:cubicBezTo>
                  </a:path>
                </a:pathLst>
              </a:custGeom>
              <a:noFill/>
              <a:ln w="30671" cap="rnd">
                <a:solidFill>
                  <a:srgbClr val="FFFFFF">
                    <a:alpha val="41000"/>
                  </a:srgbClr>
                </a:solidFill>
                <a:prstDash val="solid"/>
                <a:round/>
              </a:ln>
            </p:spPr>
            <p:txBody>
              <a:bodyPr rtlCol="0" anchor="ctr"/>
              <a:lstStyle/>
              <a:p>
                <a:endParaRPr lang="en-US"/>
              </a:p>
            </p:txBody>
          </p:sp>
        </p:grpSp>
        <p:sp>
          <p:nvSpPr>
            <p:cNvPr id="26" name="TextBox 25">
              <a:extLst>
                <a:ext uri="{FF2B5EF4-FFF2-40B4-BE49-F238E27FC236}">
                  <a16:creationId xmlns:a16="http://schemas.microsoft.com/office/drawing/2014/main" id="{BE5F45CE-540F-623A-2F3F-67026DC58AB4}"/>
                </a:ext>
              </a:extLst>
            </p:cNvPr>
            <p:cNvSpPr txBox="1"/>
            <p:nvPr/>
          </p:nvSpPr>
          <p:spPr>
            <a:xfrm>
              <a:off x="8364361" y="554712"/>
              <a:ext cx="1822365" cy="927946"/>
            </a:xfrm>
            <a:prstGeom prst="rect">
              <a:avLst/>
            </a:prstGeom>
            <a:noFill/>
            <a:ln>
              <a:noFill/>
            </a:ln>
          </p:spPr>
          <p:txBody>
            <a:bodyPr wrap="square" rtlCol="0">
              <a:spAutoFit/>
            </a:bodyPr>
            <a:lstStyle/>
            <a:p>
              <a:pPr algn="ctr" rtl="1">
                <a:lnSpc>
                  <a:spcPct val="115000"/>
                </a:lnSpc>
              </a:pPr>
              <a:r>
                <a:rPr lang="ar-EG" sz="2400" b="1" dirty="0">
                  <a:latin typeface="Times New Roman" panose="02020603050405020304" pitchFamily="18" charset="0"/>
                  <a:ea typeface="Calibri" panose="020F0502020204030204" pitchFamily="34" charset="0"/>
                  <a:cs typeface="Adobe Arabic" panose="02040503050201020203" pitchFamily="18" charset="-78"/>
                </a:rPr>
                <a:t>وضوح الرؤية والأهداف</a:t>
              </a:r>
              <a:endParaRPr lang="en-US" sz="2400" b="1" dirty="0">
                <a:latin typeface="Times New Roman" panose="02020603050405020304" pitchFamily="18" charset="0"/>
                <a:ea typeface="Calibri" panose="020F0502020204030204" pitchFamily="34" charset="0"/>
                <a:cs typeface="Adobe Arabic" panose="02040503050201020203" pitchFamily="18" charset="-78"/>
              </a:endParaRPr>
            </a:p>
          </p:txBody>
        </p:sp>
        <p:sp>
          <p:nvSpPr>
            <p:cNvPr id="27" name="TextBox 31">
              <a:extLst>
                <a:ext uri="{FF2B5EF4-FFF2-40B4-BE49-F238E27FC236}">
                  <a16:creationId xmlns:a16="http://schemas.microsoft.com/office/drawing/2014/main" id="{DBA06CBF-047D-01BE-A703-FD323DA127BA}"/>
                </a:ext>
              </a:extLst>
            </p:cNvPr>
            <p:cNvSpPr txBox="1"/>
            <p:nvPr/>
          </p:nvSpPr>
          <p:spPr>
            <a:xfrm>
              <a:off x="7695997" y="895559"/>
              <a:ext cx="586205" cy="369332"/>
            </a:xfrm>
            <a:prstGeom prst="rect">
              <a:avLst/>
            </a:prstGeom>
            <a:noFill/>
          </p:spPr>
          <p:txBody>
            <a:bodyPr wrap="square" rtlCol="0">
              <a:spAutoFit/>
            </a:bodyPr>
            <a:lstStyle>
              <a:defPPr>
                <a:defRPr lang="en-US"/>
              </a:defPPr>
              <a:lvl1pPr algn="ctr">
                <a:defRPr sz="2000" b="1"/>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800" dirty="0">
                  <a:latin typeface="Arial" panose="020B0604020202020204" pitchFamily="34" charset="0"/>
                  <a:cs typeface="Arial" panose="020B0604020202020204" pitchFamily="34" charset="0"/>
                </a:rPr>
                <a:t>01</a:t>
              </a:r>
            </a:p>
          </p:txBody>
        </p:sp>
      </p:grpSp>
      <p:grpSp>
        <p:nvGrpSpPr>
          <p:cNvPr id="49" name="Group 48">
            <a:extLst>
              <a:ext uri="{FF2B5EF4-FFF2-40B4-BE49-F238E27FC236}">
                <a16:creationId xmlns:a16="http://schemas.microsoft.com/office/drawing/2014/main" id="{FF9CDBF9-111A-B8C6-62E9-79FF2A0F6F1C}"/>
              </a:ext>
            </a:extLst>
          </p:cNvPr>
          <p:cNvGrpSpPr/>
          <p:nvPr/>
        </p:nvGrpSpPr>
        <p:grpSpPr>
          <a:xfrm>
            <a:off x="7265804" y="4170711"/>
            <a:ext cx="3495630" cy="1373586"/>
            <a:chOff x="7359664" y="2086125"/>
            <a:chExt cx="3495630" cy="1373586"/>
          </a:xfrm>
        </p:grpSpPr>
        <p:grpSp>
          <p:nvGrpSpPr>
            <p:cNvPr id="50" name="Graphic 6">
              <a:extLst>
                <a:ext uri="{FF2B5EF4-FFF2-40B4-BE49-F238E27FC236}">
                  <a16:creationId xmlns:a16="http://schemas.microsoft.com/office/drawing/2014/main" id="{6C99BD2F-7513-0A37-BC9B-DC1AFD477DB5}"/>
                </a:ext>
              </a:extLst>
            </p:cNvPr>
            <p:cNvGrpSpPr/>
            <p:nvPr/>
          </p:nvGrpSpPr>
          <p:grpSpPr>
            <a:xfrm>
              <a:off x="7359664" y="2086125"/>
              <a:ext cx="3495630" cy="1373586"/>
              <a:chOff x="5291129" y="3112959"/>
              <a:chExt cx="1610755" cy="632936"/>
            </a:xfrm>
          </p:grpSpPr>
          <p:sp>
            <p:nvSpPr>
              <p:cNvPr id="53" name="Freeform: Shape 52">
                <a:extLst>
                  <a:ext uri="{FF2B5EF4-FFF2-40B4-BE49-F238E27FC236}">
                    <a16:creationId xmlns:a16="http://schemas.microsoft.com/office/drawing/2014/main" id="{C39AA15F-1854-BEF7-3A9F-9FF1AD52A6D5}"/>
                  </a:ext>
                </a:extLst>
              </p:cNvPr>
              <p:cNvSpPr/>
              <p:nvPr/>
            </p:nvSpPr>
            <p:spPr>
              <a:xfrm>
                <a:off x="5549735" y="3112959"/>
                <a:ext cx="1352055" cy="632936"/>
              </a:xfrm>
              <a:custGeom>
                <a:avLst/>
                <a:gdLst>
                  <a:gd name="connsiteX0" fmla="*/ 1160151 w 1352055"/>
                  <a:gd name="connsiteY0" fmla="*/ 632936 h 632936"/>
                  <a:gd name="connsiteX1" fmla="*/ 12674 w 1352055"/>
                  <a:gd name="connsiteY1" fmla="*/ 632936 h 632936"/>
                  <a:gd name="connsiteX2" fmla="*/ 101 w 1352055"/>
                  <a:gd name="connsiteY2" fmla="*/ 622554 h 632936"/>
                  <a:gd name="connsiteX3" fmla="*/ 99256 w 1352055"/>
                  <a:gd name="connsiteY3" fmla="*/ 8192 h 632936"/>
                  <a:gd name="connsiteX4" fmla="*/ 111829 w 1352055"/>
                  <a:gd name="connsiteY4" fmla="*/ 0 h 632936"/>
                  <a:gd name="connsiteX5" fmla="*/ 1234541 w 1352055"/>
                  <a:gd name="connsiteY5" fmla="*/ 0 h 632936"/>
                  <a:gd name="connsiteX6" fmla="*/ 1351222 w 1352055"/>
                  <a:gd name="connsiteY6" fmla="*/ 95821 h 632936"/>
                  <a:gd name="connsiteX7" fmla="*/ 1276737 w 1352055"/>
                  <a:gd name="connsiteY7" fmla="*/ 557117 h 632936"/>
                  <a:gd name="connsiteX8" fmla="*/ 1160056 w 1352055"/>
                  <a:gd name="connsiteY8" fmla="*/ 632841 h 6329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52055" h="632936">
                    <a:moveTo>
                      <a:pt x="1160151" y="632936"/>
                    </a:moveTo>
                    <a:lnTo>
                      <a:pt x="12674" y="632936"/>
                    </a:lnTo>
                    <a:cubicBezTo>
                      <a:pt x="5054" y="632936"/>
                      <a:pt x="-851" y="628079"/>
                      <a:pt x="101" y="622554"/>
                    </a:cubicBezTo>
                    <a:lnTo>
                      <a:pt x="99256" y="8192"/>
                    </a:lnTo>
                    <a:cubicBezTo>
                      <a:pt x="100018" y="3524"/>
                      <a:pt x="105448" y="0"/>
                      <a:pt x="111829" y="0"/>
                    </a:cubicBezTo>
                    <a:lnTo>
                      <a:pt x="1234541" y="0"/>
                    </a:lnTo>
                    <a:cubicBezTo>
                      <a:pt x="1304931" y="0"/>
                      <a:pt x="1359509" y="44863"/>
                      <a:pt x="1351222" y="95821"/>
                    </a:cubicBezTo>
                    <a:lnTo>
                      <a:pt x="1276737" y="557117"/>
                    </a:lnTo>
                    <a:cubicBezTo>
                      <a:pt x="1269784" y="600361"/>
                      <a:pt x="1219587" y="632841"/>
                      <a:pt x="1160056" y="632841"/>
                    </a:cubicBezTo>
                    <a:close/>
                  </a:path>
                </a:pathLst>
              </a:custGeom>
              <a:gradFill>
                <a:gsLst>
                  <a:gs pos="15000">
                    <a:srgbClr val="FFFFFF"/>
                  </a:gs>
                  <a:gs pos="39000">
                    <a:srgbClr val="F6F6F8"/>
                  </a:gs>
                  <a:gs pos="77000">
                    <a:srgbClr val="DFDFE6"/>
                  </a:gs>
                  <a:gs pos="100000">
                    <a:srgbClr val="CECED9"/>
                  </a:gs>
                </a:gsLst>
                <a:lin ang="17020748" scaled="1"/>
              </a:gradFill>
              <a:ln w="9525" cap="flat">
                <a:noFill/>
                <a:prstDash val="solid"/>
                <a:miter/>
              </a:ln>
            </p:spPr>
            <p:txBody>
              <a:bodyPr rtlCol="0" anchor="ctr"/>
              <a:lstStyle/>
              <a:p>
                <a:endParaRPr lang="en-US"/>
              </a:p>
            </p:txBody>
          </p:sp>
          <p:sp>
            <p:nvSpPr>
              <p:cNvPr id="54" name="Freeform: Shape 53">
                <a:extLst>
                  <a:ext uri="{FF2B5EF4-FFF2-40B4-BE49-F238E27FC236}">
                    <a16:creationId xmlns:a16="http://schemas.microsoft.com/office/drawing/2014/main" id="{BDE7606B-CF9B-9D5F-7DEA-3B7B1D74091B}"/>
                  </a:ext>
                </a:extLst>
              </p:cNvPr>
              <p:cNvSpPr/>
              <p:nvPr/>
            </p:nvSpPr>
            <p:spPr>
              <a:xfrm>
                <a:off x="6686657" y="3112959"/>
                <a:ext cx="215227" cy="316515"/>
              </a:xfrm>
              <a:custGeom>
                <a:avLst/>
                <a:gdLst>
                  <a:gd name="connsiteX0" fmla="*/ 97714 w 215227"/>
                  <a:gd name="connsiteY0" fmla="*/ 0 h 316515"/>
                  <a:gd name="connsiteX1" fmla="*/ 49518 w 215227"/>
                  <a:gd name="connsiteY1" fmla="*/ 0 h 316515"/>
                  <a:gd name="connsiteX2" fmla="*/ 83 w 215227"/>
                  <a:gd name="connsiteY2" fmla="*/ 306134 h 316515"/>
                  <a:gd name="connsiteX3" fmla="*/ 12656 w 215227"/>
                  <a:gd name="connsiteY3" fmla="*/ 316516 h 316515"/>
                  <a:gd name="connsiteX4" fmla="*/ 178772 w 215227"/>
                  <a:gd name="connsiteY4" fmla="*/ 316516 h 316515"/>
                  <a:gd name="connsiteX5" fmla="*/ 214395 w 215227"/>
                  <a:gd name="connsiteY5" fmla="*/ 95917 h 316515"/>
                  <a:gd name="connsiteX6" fmla="*/ 97714 w 215227"/>
                  <a:gd name="connsiteY6" fmla="*/ 95 h 316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5227" h="316515">
                    <a:moveTo>
                      <a:pt x="97714" y="0"/>
                    </a:moveTo>
                    <a:lnTo>
                      <a:pt x="49518" y="0"/>
                    </a:lnTo>
                    <a:lnTo>
                      <a:pt x="83" y="306134"/>
                    </a:lnTo>
                    <a:cubicBezTo>
                      <a:pt x="-774" y="311658"/>
                      <a:pt x="5131" y="316516"/>
                      <a:pt x="12656" y="316516"/>
                    </a:cubicBezTo>
                    <a:lnTo>
                      <a:pt x="178772" y="316516"/>
                    </a:lnTo>
                    <a:lnTo>
                      <a:pt x="214395" y="95917"/>
                    </a:lnTo>
                    <a:cubicBezTo>
                      <a:pt x="222682" y="44863"/>
                      <a:pt x="168009" y="95"/>
                      <a:pt x="97714" y="95"/>
                    </a:cubicBezTo>
                    <a:close/>
                  </a:path>
                </a:pathLst>
              </a:custGeom>
              <a:solidFill>
                <a:srgbClr val="FFCC66"/>
              </a:solidFill>
              <a:ln w="9525" cap="flat">
                <a:noFill/>
                <a:prstDash val="solid"/>
                <a:miter/>
              </a:ln>
            </p:spPr>
            <p:txBody>
              <a:bodyPr rtlCol="0" anchor="ctr"/>
              <a:lstStyle/>
              <a:p>
                <a:endParaRPr lang="en-US"/>
              </a:p>
            </p:txBody>
          </p:sp>
          <p:sp>
            <p:nvSpPr>
              <p:cNvPr id="55" name="Freeform: Shape 54">
                <a:extLst>
                  <a:ext uri="{FF2B5EF4-FFF2-40B4-BE49-F238E27FC236}">
                    <a16:creationId xmlns:a16="http://schemas.microsoft.com/office/drawing/2014/main" id="{474743E0-96A2-1C57-73C6-9E5331E0A893}"/>
                  </a:ext>
                </a:extLst>
              </p:cNvPr>
              <p:cNvSpPr/>
              <p:nvPr/>
            </p:nvSpPr>
            <p:spPr>
              <a:xfrm>
                <a:off x="5549658" y="3241261"/>
                <a:ext cx="601872" cy="504634"/>
              </a:xfrm>
              <a:custGeom>
                <a:avLst/>
                <a:gdLst>
                  <a:gd name="connsiteX0" fmla="*/ 40659 w 601872"/>
                  <a:gd name="connsiteY0" fmla="*/ 243078 h 504634"/>
                  <a:gd name="connsiteX1" fmla="*/ 83 w 601872"/>
                  <a:gd name="connsiteY1" fmla="*/ 494252 h 504634"/>
                  <a:gd name="connsiteX2" fmla="*/ 12656 w 601872"/>
                  <a:gd name="connsiteY2" fmla="*/ 504634 h 504634"/>
                  <a:gd name="connsiteX3" fmla="*/ 601872 w 601872"/>
                  <a:gd name="connsiteY3" fmla="*/ 504634 h 504634"/>
                  <a:gd name="connsiteX4" fmla="*/ 223920 w 601872"/>
                  <a:gd name="connsiteY4" fmla="*/ 0 h 504634"/>
                  <a:gd name="connsiteX5" fmla="*/ 40755 w 601872"/>
                  <a:gd name="connsiteY5" fmla="*/ 243173 h 5046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1872" h="504634">
                    <a:moveTo>
                      <a:pt x="40659" y="243078"/>
                    </a:moveTo>
                    <a:lnTo>
                      <a:pt x="83" y="494252"/>
                    </a:lnTo>
                    <a:cubicBezTo>
                      <a:pt x="-774" y="499777"/>
                      <a:pt x="5131" y="504634"/>
                      <a:pt x="12656" y="504634"/>
                    </a:cubicBezTo>
                    <a:lnTo>
                      <a:pt x="601872" y="504634"/>
                    </a:lnTo>
                    <a:lnTo>
                      <a:pt x="223920" y="0"/>
                    </a:lnTo>
                    <a:lnTo>
                      <a:pt x="40755" y="243173"/>
                    </a:lnTo>
                    <a:close/>
                  </a:path>
                </a:pathLst>
              </a:custGeom>
              <a:gradFill>
                <a:gsLst>
                  <a:gs pos="15000">
                    <a:srgbClr val="FFFFFF"/>
                  </a:gs>
                  <a:gs pos="39000">
                    <a:srgbClr val="F6F6F8"/>
                  </a:gs>
                  <a:gs pos="77000">
                    <a:srgbClr val="DFDFE6"/>
                  </a:gs>
                  <a:gs pos="100000">
                    <a:srgbClr val="CECED9"/>
                  </a:gs>
                </a:gsLst>
                <a:lin ang="10800000" scaled="1"/>
              </a:gradFill>
              <a:ln w="9525" cap="flat">
                <a:noFill/>
                <a:prstDash val="solid"/>
                <a:miter/>
              </a:ln>
            </p:spPr>
            <p:txBody>
              <a:bodyPr rtlCol="0" anchor="ctr"/>
              <a:lstStyle/>
              <a:p>
                <a:endParaRPr lang="en-US"/>
              </a:p>
            </p:txBody>
          </p:sp>
          <p:sp>
            <p:nvSpPr>
              <p:cNvPr id="56" name="Freeform: Shape 55">
                <a:extLst>
                  <a:ext uri="{FF2B5EF4-FFF2-40B4-BE49-F238E27FC236}">
                    <a16:creationId xmlns:a16="http://schemas.microsoft.com/office/drawing/2014/main" id="{6D9D829F-2380-EB95-E619-F44E9F83D721}"/>
                  </a:ext>
                </a:extLst>
              </p:cNvPr>
              <p:cNvSpPr/>
              <p:nvPr/>
            </p:nvSpPr>
            <p:spPr>
              <a:xfrm rot="-4851601">
                <a:off x="5328631" y="3158807"/>
                <a:ext cx="513206" cy="513206"/>
              </a:xfrm>
              <a:custGeom>
                <a:avLst/>
                <a:gdLst>
                  <a:gd name="connsiteX0" fmla="*/ 513207 w 513206"/>
                  <a:gd name="connsiteY0" fmla="*/ 256603 h 513206"/>
                  <a:gd name="connsiteX1" fmla="*/ 256603 w 513206"/>
                  <a:gd name="connsiteY1" fmla="*/ 513207 h 513206"/>
                  <a:gd name="connsiteX2" fmla="*/ 0 w 513206"/>
                  <a:gd name="connsiteY2" fmla="*/ 256604 h 513206"/>
                  <a:gd name="connsiteX3" fmla="*/ 256603 w 513206"/>
                  <a:gd name="connsiteY3" fmla="*/ 0 h 513206"/>
                  <a:gd name="connsiteX4" fmla="*/ 513207 w 513206"/>
                  <a:gd name="connsiteY4" fmla="*/ 256603 h 5132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3206" h="513206">
                    <a:moveTo>
                      <a:pt x="513207" y="256603"/>
                    </a:moveTo>
                    <a:cubicBezTo>
                      <a:pt x="513207" y="398322"/>
                      <a:pt x="398322" y="513207"/>
                      <a:pt x="256603" y="513207"/>
                    </a:cubicBezTo>
                    <a:cubicBezTo>
                      <a:pt x="114885" y="513207"/>
                      <a:pt x="0" y="398322"/>
                      <a:pt x="0" y="256604"/>
                    </a:cubicBezTo>
                    <a:cubicBezTo>
                      <a:pt x="0" y="114885"/>
                      <a:pt x="114885" y="0"/>
                      <a:pt x="256603" y="0"/>
                    </a:cubicBezTo>
                    <a:cubicBezTo>
                      <a:pt x="398322" y="0"/>
                      <a:pt x="513207" y="114885"/>
                      <a:pt x="513207" y="256603"/>
                    </a:cubicBezTo>
                    <a:close/>
                  </a:path>
                </a:pathLst>
              </a:custGeom>
              <a:gradFill>
                <a:gsLst>
                  <a:gs pos="15000">
                    <a:srgbClr val="FFFFFF"/>
                  </a:gs>
                  <a:gs pos="39000">
                    <a:srgbClr val="F6F6F8"/>
                  </a:gs>
                  <a:gs pos="77000">
                    <a:srgbClr val="DFDFE6"/>
                  </a:gs>
                  <a:gs pos="100000">
                    <a:srgbClr val="CECED9"/>
                  </a:gs>
                </a:gsLst>
                <a:lin ang="15651601" scaled="1"/>
              </a:gradFill>
              <a:ln w="9525" cap="flat">
                <a:noFill/>
                <a:prstDash val="solid"/>
                <a:miter/>
              </a:ln>
            </p:spPr>
            <p:txBody>
              <a:bodyPr rtlCol="0" anchor="ctr"/>
              <a:lstStyle/>
              <a:p>
                <a:endParaRPr lang="en-US"/>
              </a:p>
            </p:txBody>
          </p:sp>
          <p:sp>
            <p:nvSpPr>
              <p:cNvPr id="57" name="Freeform: Shape 56">
                <a:extLst>
                  <a:ext uri="{FF2B5EF4-FFF2-40B4-BE49-F238E27FC236}">
                    <a16:creationId xmlns:a16="http://schemas.microsoft.com/office/drawing/2014/main" id="{7170A797-DE48-84FC-5DA6-7AB88EBFAA27}"/>
                  </a:ext>
                </a:extLst>
              </p:cNvPr>
              <p:cNvSpPr/>
              <p:nvPr/>
            </p:nvSpPr>
            <p:spPr>
              <a:xfrm>
                <a:off x="5371528" y="3201828"/>
                <a:ext cx="427291" cy="427291"/>
              </a:xfrm>
              <a:custGeom>
                <a:avLst/>
                <a:gdLst>
                  <a:gd name="connsiteX0" fmla="*/ 427292 w 427291"/>
                  <a:gd name="connsiteY0" fmla="*/ 213646 h 427291"/>
                  <a:gd name="connsiteX1" fmla="*/ 213646 w 427291"/>
                  <a:gd name="connsiteY1" fmla="*/ 427292 h 427291"/>
                  <a:gd name="connsiteX2" fmla="*/ 0 w 427291"/>
                  <a:gd name="connsiteY2" fmla="*/ 213646 h 427291"/>
                  <a:gd name="connsiteX3" fmla="*/ 213646 w 427291"/>
                  <a:gd name="connsiteY3" fmla="*/ 0 h 427291"/>
                  <a:gd name="connsiteX4" fmla="*/ 427292 w 427291"/>
                  <a:gd name="connsiteY4" fmla="*/ 213646 h 4272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7291" h="427291">
                    <a:moveTo>
                      <a:pt x="427292" y="213646"/>
                    </a:moveTo>
                    <a:cubicBezTo>
                      <a:pt x="427292" y="331639"/>
                      <a:pt x="331639" y="427292"/>
                      <a:pt x="213646" y="427292"/>
                    </a:cubicBezTo>
                    <a:cubicBezTo>
                      <a:pt x="95652" y="427292"/>
                      <a:pt x="0" y="331639"/>
                      <a:pt x="0" y="213646"/>
                    </a:cubicBezTo>
                    <a:cubicBezTo>
                      <a:pt x="0" y="95652"/>
                      <a:pt x="95652" y="0"/>
                      <a:pt x="213646" y="0"/>
                    </a:cubicBezTo>
                    <a:cubicBezTo>
                      <a:pt x="331639" y="0"/>
                      <a:pt x="427292" y="95652"/>
                      <a:pt x="427292" y="213646"/>
                    </a:cubicBezTo>
                    <a:close/>
                  </a:path>
                </a:pathLst>
              </a:custGeom>
              <a:solidFill>
                <a:srgbClr val="FFCC66"/>
              </a:solidFill>
              <a:ln w="9525" cap="flat">
                <a:noFill/>
                <a:prstDash val="solid"/>
                <a:miter/>
              </a:ln>
            </p:spPr>
            <p:txBody>
              <a:bodyPr rtlCol="0" anchor="ctr"/>
              <a:lstStyle/>
              <a:p>
                <a:endParaRPr lang="en-US"/>
              </a:p>
            </p:txBody>
          </p:sp>
          <p:sp>
            <p:nvSpPr>
              <p:cNvPr id="58" name="Freeform: Shape 57">
                <a:extLst>
                  <a:ext uri="{FF2B5EF4-FFF2-40B4-BE49-F238E27FC236}">
                    <a16:creationId xmlns:a16="http://schemas.microsoft.com/office/drawing/2014/main" id="{BCA89640-3044-7EBE-92CD-15CD70961EAB}"/>
                  </a:ext>
                </a:extLst>
              </p:cNvPr>
              <p:cNvSpPr/>
              <p:nvPr/>
            </p:nvSpPr>
            <p:spPr>
              <a:xfrm>
                <a:off x="5410200" y="3241261"/>
                <a:ext cx="349948" cy="174974"/>
              </a:xfrm>
              <a:custGeom>
                <a:avLst/>
                <a:gdLst>
                  <a:gd name="connsiteX0" fmla="*/ 0 w 349948"/>
                  <a:gd name="connsiteY0" fmla="*/ 174974 h 174974"/>
                  <a:gd name="connsiteX1" fmla="*/ 174974 w 349948"/>
                  <a:gd name="connsiteY1" fmla="*/ 0 h 174974"/>
                  <a:gd name="connsiteX2" fmla="*/ 349949 w 349948"/>
                  <a:gd name="connsiteY2" fmla="*/ 174974 h 174974"/>
                </a:gdLst>
                <a:ahLst/>
                <a:cxnLst>
                  <a:cxn ang="0">
                    <a:pos x="connsiteX0" y="connsiteY0"/>
                  </a:cxn>
                  <a:cxn ang="0">
                    <a:pos x="connsiteX1" y="connsiteY1"/>
                  </a:cxn>
                  <a:cxn ang="0">
                    <a:pos x="connsiteX2" y="connsiteY2"/>
                  </a:cxn>
                </a:cxnLst>
                <a:rect l="l" t="t" r="r" b="b"/>
                <a:pathLst>
                  <a:path w="349948" h="174974">
                    <a:moveTo>
                      <a:pt x="0" y="174974"/>
                    </a:moveTo>
                    <a:cubicBezTo>
                      <a:pt x="0" y="78295"/>
                      <a:pt x="78391" y="0"/>
                      <a:pt x="174974" y="0"/>
                    </a:cubicBezTo>
                    <a:cubicBezTo>
                      <a:pt x="271558" y="0"/>
                      <a:pt x="349949" y="78391"/>
                      <a:pt x="349949" y="174974"/>
                    </a:cubicBezTo>
                  </a:path>
                </a:pathLst>
              </a:custGeom>
              <a:noFill/>
              <a:ln w="30671" cap="rnd">
                <a:solidFill>
                  <a:srgbClr val="FFFFFF">
                    <a:alpha val="41000"/>
                  </a:srgbClr>
                </a:solidFill>
                <a:prstDash val="solid"/>
                <a:round/>
              </a:ln>
            </p:spPr>
            <p:txBody>
              <a:bodyPr rtlCol="0" anchor="ctr"/>
              <a:lstStyle/>
              <a:p>
                <a:endParaRPr lang="en-US"/>
              </a:p>
            </p:txBody>
          </p:sp>
        </p:grpSp>
        <p:sp>
          <p:nvSpPr>
            <p:cNvPr id="51" name="TextBox 50">
              <a:extLst>
                <a:ext uri="{FF2B5EF4-FFF2-40B4-BE49-F238E27FC236}">
                  <a16:creationId xmlns:a16="http://schemas.microsoft.com/office/drawing/2014/main" id="{FB32B977-5389-A573-8763-04247147260D}"/>
                </a:ext>
              </a:extLst>
            </p:cNvPr>
            <p:cNvSpPr txBox="1"/>
            <p:nvPr/>
          </p:nvSpPr>
          <p:spPr>
            <a:xfrm>
              <a:off x="8461443" y="2252298"/>
              <a:ext cx="1822365" cy="927946"/>
            </a:xfrm>
            <a:prstGeom prst="rect">
              <a:avLst/>
            </a:prstGeom>
            <a:noFill/>
            <a:ln>
              <a:noFill/>
            </a:ln>
          </p:spPr>
          <p:txBody>
            <a:bodyPr wrap="square" rtlCol="0">
              <a:spAutoFit/>
            </a:bodyPr>
            <a:lstStyle/>
            <a:p>
              <a:pPr algn="ctr" rtl="1">
                <a:lnSpc>
                  <a:spcPct val="115000"/>
                </a:lnSpc>
              </a:pPr>
              <a:r>
                <a:rPr lang="ar-EG" sz="2400" b="1" dirty="0">
                  <a:latin typeface="Times New Roman" panose="02020603050405020304" pitchFamily="18" charset="0"/>
                  <a:ea typeface="Calibri" panose="020F0502020204030204" pitchFamily="34" charset="0"/>
                  <a:cs typeface="Adobe Arabic" panose="02040503050201020203" pitchFamily="18" charset="-78"/>
                </a:rPr>
                <a:t>ثقافة التواصل والشفافية  </a:t>
              </a:r>
              <a:endParaRPr lang="en-US" sz="2400" b="1" dirty="0">
                <a:latin typeface="Times New Roman" panose="02020603050405020304" pitchFamily="18" charset="0"/>
                <a:ea typeface="Calibri" panose="020F0502020204030204" pitchFamily="34" charset="0"/>
                <a:cs typeface="Adobe Arabic" panose="02040503050201020203" pitchFamily="18" charset="-78"/>
              </a:endParaRPr>
            </a:p>
          </p:txBody>
        </p:sp>
        <p:sp>
          <p:nvSpPr>
            <p:cNvPr id="52" name="TextBox 31">
              <a:extLst>
                <a:ext uri="{FF2B5EF4-FFF2-40B4-BE49-F238E27FC236}">
                  <a16:creationId xmlns:a16="http://schemas.microsoft.com/office/drawing/2014/main" id="{FE7FC6E5-A4BB-CA2F-0DBE-B97648DA6EE9}"/>
                </a:ext>
              </a:extLst>
            </p:cNvPr>
            <p:cNvSpPr txBox="1"/>
            <p:nvPr/>
          </p:nvSpPr>
          <p:spPr>
            <a:xfrm>
              <a:off x="7678255" y="2593686"/>
              <a:ext cx="586205" cy="369332"/>
            </a:xfrm>
            <a:prstGeom prst="rect">
              <a:avLst/>
            </a:prstGeom>
            <a:noFill/>
          </p:spPr>
          <p:txBody>
            <a:bodyPr wrap="square" rtlCol="0">
              <a:spAutoFit/>
            </a:bodyPr>
            <a:lstStyle>
              <a:defPPr>
                <a:defRPr lang="en-US"/>
              </a:defPPr>
              <a:lvl1pPr algn="ctr">
                <a:defRPr sz="2000" b="1"/>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800" dirty="0">
                  <a:latin typeface="Arial" panose="020B0604020202020204" pitchFamily="34" charset="0"/>
                  <a:cs typeface="Arial" panose="020B0604020202020204" pitchFamily="34" charset="0"/>
                </a:rPr>
                <a:t>02</a:t>
              </a:r>
            </a:p>
          </p:txBody>
        </p:sp>
      </p:grpSp>
      <p:grpSp>
        <p:nvGrpSpPr>
          <p:cNvPr id="59" name="Group 58">
            <a:extLst>
              <a:ext uri="{FF2B5EF4-FFF2-40B4-BE49-F238E27FC236}">
                <a16:creationId xmlns:a16="http://schemas.microsoft.com/office/drawing/2014/main" id="{82D6CCFB-318B-81C1-578E-A4F2713B5265}"/>
              </a:ext>
            </a:extLst>
          </p:cNvPr>
          <p:cNvGrpSpPr/>
          <p:nvPr/>
        </p:nvGrpSpPr>
        <p:grpSpPr>
          <a:xfrm>
            <a:off x="2340867" y="2485283"/>
            <a:ext cx="3495630" cy="1373586"/>
            <a:chOff x="7359664" y="3719651"/>
            <a:chExt cx="3495630" cy="1373586"/>
          </a:xfrm>
        </p:grpSpPr>
        <p:grpSp>
          <p:nvGrpSpPr>
            <p:cNvPr id="60" name="Graphic 6">
              <a:extLst>
                <a:ext uri="{FF2B5EF4-FFF2-40B4-BE49-F238E27FC236}">
                  <a16:creationId xmlns:a16="http://schemas.microsoft.com/office/drawing/2014/main" id="{3DD8D360-E471-0608-8448-EA75A68801C9}"/>
                </a:ext>
              </a:extLst>
            </p:cNvPr>
            <p:cNvGrpSpPr/>
            <p:nvPr/>
          </p:nvGrpSpPr>
          <p:grpSpPr>
            <a:xfrm>
              <a:off x="7359664" y="3719651"/>
              <a:ext cx="3495630" cy="1373586"/>
              <a:chOff x="5291129" y="3112959"/>
              <a:chExt cx="1610755" cy="632936"/>
            </a:xfrm>
          </p:grpSpPr>
          <p:sp>
            <p:nvSpPr>
              <p:cNvPr id="63" name="Freeform: Shape 62">
                <a:extLst>
                  <a:ext uri="{FF2B5EF4-FFF2-40B4-BE49-F238E27FC236}">
                    <a16:creationId xmlns:a16="http://schemas.microsoft.com/office/drawing/2014/main" id="{A12503F7-632B-731A-B610-8D183813115F}"/>
                  </a:ext>
                </a:extLst>
              </p:cNvPr>
              <p:cNvSpPr/>
              <p:nvPr/>
            </p:nvSpPr>
            <p:spPr>
              <a:xfrm>
                <a:off x="5549735" y="3112959"/>
                <a:ext cx="1352055" cy="632936"/>
              </a:xfrm>
              <a:custGeom>
                <a:avLst/>
                <a:gdLst>
                  <a:gd name="connsiteX0" fmla="*/ 1160151 w 1352055"/>
                  <a:gd name="connsiteY0" fmla="*/ 632936 h 632936"/>
                  <a:gd name="connsiteX1" fmla="*/ 12674 w 1352055"/>
                  <a:gd name="connsiteY1" fmla="*/ 632936 h 632936"/>
                  <a:gd name="connsiteX2" fmla="*/ 101 w 1352055"/>
                  <a:gd name="connsiteY2" fmla="*/ 622554 h 632936"/>
                  <a:gd name="connsiteX3" fmla="*/ 99256 w 1352055"/>
                  <a:gd name="connsiteY3" fmla="*/ 8192 h 632936"/>
                  <a:gd name="connsiteX4" fmla="*/ 111829 w 1352055"/>
                  <a:gd name="connsiteY4" fmla="*/ 0 h 632936"/>
                  <a:gd name="connsiteX5" fmla="*/ 1234541 w 1352055"/>
                  <a:gd name="connsiteY5" fmla="*/ 0 h 632936"/>
                  <a:gd name="connsiteX6" fmla="*/ 1351222 w 1352055"/>
                  <a:gd name="connsiteY6" fmla="*/ 95821 h 632936"/>
                  <a:gd name="connsiteX7" fmla="*/ 1276737 w 1352055"/>
                  <a:gd name="connsiteY7" fmla="*/ 557117 h 632936"/>
                  <a:gd name="connsiteX8" fmla="*/ 1160056 w 1352055"/>
                  <a:gd name="connsiteY8" fmla="*/ 632841 h 6329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52055" h="632936">
                    <a:moveTo>
                      <a:pt x="1160151" y="632936"/>
                    </a:moveTo>
                    <a:lnTo>
                      <a:pt x="12674" y="632936"/>
                    </a:lnTo>
                    <a:cubicBezTo>
                      <a:pt x="5054" y="632936"/>
                      <a:pt x="-851" y="628079"/>
                      <a:pt x="101" y="622554"/>
                    </a:cubicBezTo>
                    <a:lnTo>
                      <a:pt x="99256" y="8192"/>
                    </a:lnTo>
                    <a:cubicBezTo>
                      <a:pt x="100018" y="3524"/>
                      <a:pt x="105448" y="0"/>
                      <a:pt x="111829" y="0"/>
                    </a:cubicBezTo>
                    <a:lnTo>
                      <a:pt x="1234541" y="0"/>
                    </a:lnTo>
                    <a:cubicBezTo>
                      <a:pt x="1304931" y="0"/>
                      <a:pt x="1359509" y="44863"/>
                      <a:pt x="1351222" y="95821"/>
                    </a:cubicBezTo>
                    <a:lnTo>
                      <a:pt x="1276737" y="557117"/>
                    </a:lnTo>
                    <a:cubicBezTo>
                      <a:pt x="1269784" y="600361"/>
                      <a:pt x="1219587" y="632841"/>
                      <a:pt x="1160056" y="632841"/>
                    </a:cubicBezTo>
                    <a:close/>
                  </a:path>
                </a:pathLst>
              </a:custGeom>
              <a:gradFill>
                <a:gsLst>
                  <a:gs pos="15000">
                    <a:srgbClr val="FFFFFF"/>
                  </a:gs>
                  <a:gs pos="39000">
                    <a:srgbClr val="F6F6F8"/>
                  </a:gs>
                  <a:gs pos="77000">
                    <a:srgbClr val="DFDFE6"/>
                  </a:gs>
                  <a:gs pos="100000">
                    <a:srgbClr val="CECED9"/>
                  </a:gs>
                </a:gsLst>
                <a:lin ang="17020748" scaled="1"/>
              </a:gradFill>
              <a:ln w="9525" cap="flat">
                <a:noFill/>
                <a:prstDash val="solid"/>
                <a:miter/>
              </a:ln>
            </p:spPr>
            <p:txBody>
              <a:bodyPr rtlCol="0" anchor="ctr"/>
              <a:lstStyle/>
              <a:p>
                <a:endParaRPr lang="en-US"/>
              </a:p>
            </p:txBody>
          </p:sp>
          <p:sp>
            <p:nvSpPr>
              <p:cNvPr id="64" name="Freeform: Shape 63">
                <a:extLst>
                  <a:ext uri="{FF2B5EF4-FFF2-40B4-BE49-F238E27FC236}">
                    <a16:creationId xmlns:a16="http://schemas.microsoft.com/office/drawing/2014/main" id="{07F60599-F95C-69AF-8B54-06FD2092F89D}"/>
                  </a:ext>
                </a:extLst>
              </p:cNvPr>
              <p:cNvSpPr/>
              <p:nvPr/>
            </p:nvSpPr>
            <p:spPr>
              <a:xfrm>
                <a:off x="6686657" y="3112959"/>
                <a:ext cx="215227" cy="316515"/>
              </a:xfrm>
              <a:custGeom>
                <a:avLst/>
                <a:gdLst>
                  <a:gd name="connsiteX0" fmla="*/ 97714 w 215227"/>
                  <a:gd name="connsiteY0" fmla="*/ 0 h 316515"/>
                  <a:gd name="connsiteX1" fmla="*/ 49518 w 215227"/>
                  <a:gd name="connsiteY1" fmla="*/ 0 h 316515"/>
                  <a:gd name="connsiteX2" fmla="*/ 83 w 215227"/>
                  <a:gd name="connsiteY2" fmla="*/ 306134 h 316515"/>
                  <a:gd name="connsiteX3" fmla="*/ 12656 w 215227"/>
                  <a:gd name="connsiteY3" fmla="*/ 316516 h 316515"/>
                  <a:gd name="connsiteX4" fmla="*/ 178772 w 215227"/>
                  <a:gd name="connsiteY4" fmla="*/ 316516 h 316515"/>
                  <a:gd name="connsiteX5" fmla="*/ 214395 w 215227"/>
                  <a:gd name="connsiteY5" fmla="*/ 95917 h 316515"/>
                  <a:gd name="connsiteX6" fmla="*/ 97714 w 215227"/>
                  <a:gd name="connsiteY6" fmla="*/ 95 h 316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5227" h="316515">
                    <a:moveTo>
                      <a:pt x="97714" y="0"/>
                    </a:moveTo>
                    <a:lnTo>
                      <a:pt x="49518" y="0"/>
                    </a:lnTo>
                    <a:lnTo>
                      <a:pt x="83" y="306134"/>
                    </a:lnTo>
                    <a:cubicBezTo>
                      <a:pt x="-774" y="311658"/>
                      <a:pt x="5131" y="316516"/>
                      <a:pt x="12656" y="316516"/>
                    </a:cubicBezTo>
                    <a:lnTo>
                      <a:pt x="178772" y="316516"/>
                    </a:lnTo>
                    <a:lnTo>
                      <a:pt x="214395" y="95917"/>
                    </a:lnTo>
                    <a:cubicBezTo>
                      <a:pt x="222682" y="44863"/>
                      <a:pt x="168009" y="95"/>
                      <a:pt x="97714" y="95"/>
                    </a:cubicBezTo>
                    <a:close/>
                  </a:path>
                </a:pathLst>
              </a:custGeom>
              <a:solidFill>
                <a:srgbClr val="3D8E92"/>
              </a:solidFill>
              <a:ln w="9525" cap="flat">
                <a:noFill/>
                <a:prstDash val="solid"/>
                <a:miter/>
              </a:ln>
            </p:spPr>
            <p:txBody>
              <a:bodyPr rtlCol="0" anchor="ctr"/>
              <a:lstStyle/>
              <a:p>
                <a:endParaRPr lang="en-US"/>
              </a:p>
            </p:txBody>
          </p:sp>
          <p:sp>
            <p:nvSpPr>
              <p:cNvPr id="65" name="Freeform: Shape 64">
                <a:extLst>
                  <a:ext uri="{FF2B5EF4-FFF2-40B4-BE49-F238E27FC236}">
                    <a16:creationId xmlns:a16="http://schemas.microsoft.com/office/drawing/2014/main" id="{B512C9F9-D5BA-FB9B-A586-80A39CDE672C}"/>
                  </a:ext>
                </a:extLst>
              </p:cNvPr>
              <p:cNvSpPr/>
              <p:nvPr/>
            </p:nvSpPr>
            <p:spPr>
              <a:xfrm>
                <a:off x="5549658" y="3241261"/>
                <a:ext cx="601872" cy="504634"/>
              </a:xfrm>
              <a:custGeom>
                <a:avLst/>
                <a:gdLst>
                  <a:gd name="connsiteX0" fmla="*/ 40659 w 601872"/>
                  <a:gd name="connsiteY0" fmla="*/ 243078 h 504634"/>
                  <a:gd name="connsiteX1" fmla="*/ 83 w 601872"/>
                  <a:gd name="connsiteY1" fmla="*/ 494252 h 504634"/>
                  <a:gd name="connsiteX2" fmla="*/ 12656 w 601872"/>
                  <a:gd name="connsiteY2" fmla="*/ 504634 h 504634"/>
                  <a:gd name="connsiteX3" fmla="*/ 601872 w 601872"/>
                  <a:gd name="connsiteY3" fmla="*/ 504634 h 504634"/>
                  <a:gd name="connsiteX4" fmla="*/ 223920 w 601872"/>
                  <a:gd name="connsiteY4" fmla="*/ 0 h 504634"/>
                  <a:gd name="connsiteX5" fmla="*/ 40755 w 601872"/>
                  <a:gd name="connsiteY5" fmla="*/ 243173 h 5046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1872" h="504634">
                    <a:moveTo>
                      <a:pt x="40659" y="243078"/>
                    </a:moveTo>
                    <a:lnTo>
                      <a:pt x="83" y="494252"/>
                    </a:lnTo>
                    <a:cubicBezTo>
                      <a:pt x="-774" y="499777"/>
                      <a:pt x="5131" y="504634"/>
                      <a:pt x="12656" y="504634"/>
                    </a:cubicBezTo>
                    <a:lnTo>
                      <a:pt x="601872" y="504634"/>
                    </a:lnTo>
                    <a:lnTo>
                      <a:pt x="223920" y="0"/>
                    </a:lnTo>
                    <a:lnTo>
                      <a:pt x="40755" y="243173"/>
                    </a:lnTo>
                    <a:close/>
                  </a:path>
                </a:pathLst>
              </a:custGeom>
              <a:gradFill>
                <a:gsLst>
                  <a:gs pos="15000">
                    <a:srgbClr val="FFFFFF"/>
                  </a:gs>
                  <a:gs pos="39000">
                    <a:srgbClr val="F6F6F8"/>
                  </a:gs>
                  <a:gs pos="77000">
                    <a:srgbClr val="DFDFE6"/>
                  </a:gs>
                  <a:gs pos="100000">
                    <a:srgbClr val="CECED9"/>
                  </a:gs>
                </a:gsLst>
                <a:lin ang="10800000" scaled="1"/>
              </a:gradFill>
              <a:ln w="9525" cap="flat">
                <a:noFill/>
                <a:prstDash val="solid"/>
                <a:miter/>
              </a:ln>
            </p:spPr>
            <p:txBody>
              <a:bodyPr rtlCol="0" anchor="ctr"/>
              <a:lstStyle/>
              <a:p>
                <a:endParaRPr lang="en-US"/>
              </a:p>
            </p:txBody>
          </p:sp>
          <p:sp>
            <p:nvSpPr>
              <p:cNvPr id="66" name="Freeform: Shape 65">
                <a:extLst>
                  <a:ext uri="{FF2B5EF4-FFF2-40B4-BE49-F238E27FC236}">
                    <a16:creationId xmlns:a16="http://schemas.microsoft.com/office/drawing/2014/main" id="{85FA6FDA-4EF3-12D9-B3A1-AE188EF43D65}"/>
                  </a:ext>
                </a:extLst>
              </p:cNvPr>
              <p:cNvSpPr/>
              <p:nvPr/>
            </p:nvSpPr>
            <p:spPr>
              <a:xfrm rot="-4851601">
                <a:off x="5328631" y="3158807"/>
                <a:ext cx="513206" cy="513206"/>
              </a:xfrm>
              <a:custGeom>
                <a:avLst/>
                <a:gdLst>
                  <a:gd name="connsiteX0" fmla="*/ 513207 w 513206"/>
                  <a:gd name="connsiteY0" fmla="*/ 256603 h 513206"/>
                  <a:gd name="connsiteX1" fmla="*/ 256603 w 513206"/>
                  <a:gd name="connsiteY1" fmla="*/ 513207 h 513206"/>
                  <a:gd name="connsiteX2" fmla="*/ 0 w 513206"/>
                  <a:gd name="connsiteY2" fmla="*/ 256604 h 513206"/>
                  <a:gd name="connsiteX3" fmla="*/ 256603 w 513206"/>
                  <a:gd name="connsiteY3" fmla="*/ 0 h 513206"/>
                  <a:gd name="connsiteX4" fmla="*/ 513207 w 513206"/>
                  <a:gd name="connsiteY4" fmla="*/ 256603 h 5132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3206" h="513206">
                    <a:moveTo>
                      <a:pt x="513207" y="256603"/>
                    </a:moveTo>
                    <a:cubicBezTo>
                      <a:pt x="513207" y="398322"/>
                      <a:pt x="398322" y="513207"/>
                      <a:pt x="256603" y="513207"/>
                    </a:cubicBezTo>
                    <a:cubicBezTo>
                      <a:pt x="114885" y="513207"/>
                      <a:pt x="0" y="398322"/>
                      <a:pt x="0" y="256604"/>
                    </a:cubicBezTo>
                    <a:cubicBezTo>
                      <a:pt x="0" y="114885"/>
                      <a:pt x="114885" y="0"/>
                      <a:pt x="256603" y="0"/>
                    </a:cubicBezTo>
                    <a:cubicBezTo>
                      <a:pt x="398322" y="0"/>
                      <a:pt x="513207" y="114885"/>
                      <a:pt x="513207" y="256603"/>
                    </a:cubicBezTo>
                    <a:close/>
                  </a:path>
                </a:pathLst>
              </a:custGeom>
              <a:gradFill>
                <a:gsLst>
                  <a:gs pos="15000">
                    <a:srgbClr val="FFFFFF"/>
                  </a:gs>
                  <a:gs pos="39000">
                    <a:srgbClr val="F6F6F8"/>
                  </a:gs>
                  <a:gs pos="77000">
                    <a:srgbClr val="DFDFE6"/>
                  </a:gs>
                  <a:gs pos="100000">
                    <a:srgbClr val="CECED9"/>
                  </a:gs>
                </a:gsLst>
                <a:lin ang="15651601" scaled="1"/>
              </a:gradFill>
              <a:ln w="9525" cap="flat">
                <a:noFill/>
                <a:prstDash val="solid"/>
                <a:miter/>
              </a:ln>
            </p:spPr>
            <p:txBody>
              <a:bodyPr rtlCol="0" anchor="ctr"/>
              <a:lstStyle/>
              <a:p>
                <a:endParaRPr lang="en-US"/>
              </a:p>
            </p:txBody>
          </p:sp>
          <p:sp>
            <p:nvSpPr>
              <p:cNvPr id="67" name="Freeform: Shape 66">
                <a:extLst>
                  <a:ext uri="{FF2B5EF4-FFF2-40B4-BE49-F238E27FC236}">
                    <a16:creationId xmlns:a16="http://schemas.microsoft.com/office/drawing/2014/main" id="{EA586A75-B54B-9D78-5AA9-8103BBDA1854}"/>
                  </a:ext>
                </a:extLst>
              </p:cNvPr>
              <p:cNvSpPr/>
              <p:nvPr/>
            </p:nvSpPr>
            <p:spPr>
              <a:xfrm>
                <a:off x="5371528" y="3201828"/>
                <a:ext cx="427291" cy="427291"/>
              </a:xfrm>
              <a:custGeom>
                <a:avLst/>
                <a:gdLst>
                  <a:gd name="connsiteX0" fmla="*/ 427292 w 427291"/>
                  <a:gd name="connsiteY0" fmla="*/ 213646 h 427291"/>
                  <a:gd name="connsiteX1" fmla="*/ 213646 w 427291"/>
                  <a:gd name="connsiteY1" fmla="*/ 427292 h 427291"/>
                  <a:gd name="connsiteX2" fmla="*/ 0 w 427291"/>
                  <a:gd name="connsiteY2" fmla="*/ 213646 h 427291"/>
                  <a:gd name="connsiteX3" fmla="*/ 213646 w 427291"/>
                  <a:gd name="connsiteY3" fmla="*/ 0 h 427291"/>
                  <a:gd name="connsiteX4" fmla="*/ 427292 w 427291"/>
                  <a:gd name="connsiteY4" fmla="*/ 213646 h 4272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7291" h="427291">
                    <a:moveTo>
                      <a:pt x="427292" y="213646"/>
                    </a:moveTo>
                    <a:cubicBezTo>
                      <a:pt x="427292" y="331639"/>
                      <a:pt x="331639" y="427292"/>
                      <a:pt x="213646" y="427292"/>
                    </a:cubicBezTo>
                    <a:cubicBezTo>
                      <a:pt x="95652" y="427292"/>
                      <a:pt x="0" y="331639"/>
                      <a:pt x="0" y="213646"/>
                    </a:cubicBezTo>
                    <a:cubicBezTo>
                      <a:pt x="0" y="95652"/>
                      <a:pt x="95652" y="0"/>
                      <a:pt x="213646" y="0"/>
                    </a:cubicBezTo>
                    <a:cubicBezTo>
                      <a:pt x="331639" y="0"/>
                      <a:pt x="427292" y="95652"/>
                      <a:pt x="427292" y="213646"/>
                    </a:cubicBezTo>
                    <a:close/>
                  </a:path>
                </a:pathLst>
              </a:custGeom>
              <a:solidFill>
                <a:srgbClr val="3D8E92"/>
              </a:solidFill>
              <a:ln w="9525" cap="flat">
                <a:noFill/>
                <a:prstDash val="solid"/>
                <a:miter/>
              </a:ln>
            </p:spPr>
            <p:txBody>
              <a:bodyPr rtlCol="0" anchor="ctr"/>
              <a:lstStyle/>
              <a:p>
                <a:endParaRPr lang="en-US"/>
              </a:p>
            </p:txBody>
          </p:sp>
          <p:sp>
            <p:nvSpPr>
              <p:cNvPr id="68" name="Freeform: Shape 67">
                <a:extLst>
                  <a:ext uri="{FF2B5EF4-FFF2-40B4-BE49-F238E27FC236}">
                    <a16:creationId xmlns:a16="http://schemas.microsoft.com/office/drawing/2014/main" id="{6131B5AF-61E6-2F4D-D999-18C422AE6A62}"/>
                  </a:ext>
                </a:extLst>
              </p:cNvPr>
              <p:cNvSpPr/>
              <p:nvPr/>
            </p:nvSpPr>
            <p:spPr>
              <a:xfrm>
                <a:off x="5410200" y="3241261"/>
                <a:ext cx="349948" cy="174974"/>
              </a:xfrm>
              <a:custGeom>
                <a:avLst/>
                <a:gdLst>
                  <a:gd name="connsiteX0" fmla="*/ 0 w 349948"/>
                  <a:gd name="connsiteY0" fmla="*/ 174974 h 174974"/>
                  <a:gd name="connsiteX1" fmla="*/ 174974 w 349948"/>
                  <a:gd name="connsiteY1" fmla="*/ 0 h 174974"/>
                  <a:gd name="connsiteX2" fmla="*/ 349949 w 349948"/>
                  <a:gd name="connsiteY2" fmla="*/ 174974 h 174974"/>
                </a:gdLst>
                <a:ahLst/>
                <a:cxnLst>
                  <a:cxn ang="0">
                    <a:pos x="connsiteX0" y="connsiteY0"/>
                  </a:cxn>
                  <a:cxn ang="0">
                    <a:pos x="connsiteX1" y="connsiteY1"/>
                  </a:cxn>
                  <a:cxn ang="0">
                    <a:pos x="connsiteX2" y="connsiteY2"/>
                  </a:cxn>
                </a:cxnLst>
                <a:rect l="l" t="t" r="r" b="b"/>
                <a:pathLst>
                  <a:path w="349948" h="174974">
                    <a:moveTo>
                      <a:pt x="0" y="174974"/>
                    </a:moveTo>
                    <a:cubicBezTo>
                      <a:pt x="0" y="78295"/>
                      <a:pt x="78391" y="0"/>
                      <a:pt x="174974" y="0"/>
                    </a:cubicBezTo>
                    <a:cubicBezTo>
                      <a:pt x="271558" y="0"/>
                      <a:pt x="349949" y="78391"/>
                      <a:pt x="349949" y="174974"/>
                    </a:cubicBezTo>
                  </a:path>
                </a:pathLst>
              </a:custGeom>
              <a:noFill/>
              <a:ln w="30671" cap="rnd">
                <a:solidFill>
                  <a:srgbClr val="FFFFFF">
                    <a:alpha val="41000"/>
                  </a:srgbClr>
                </a:solidFill>
                <a:prstDash val="solid"/>
                <a:round/>
              </a:ln>
            </p:spPr>
            <p:txBody>
              <a:bodyPr rtlCol="0" anchor="ctr"/>
              <a:lstStyle/>
              <a:p>
                <a:endParaRPr lang="en-US"/>
              </a:p>
            </p:txBody>
          </p:sp>
        </p:grpSp>
        <p:sp>
          <p:nvSpPr>
            <p:cNvPr id="61" name="TextBox 60">
              <a:extLst>
                <a:ext uri="{FF2B5EF4-FFF2-40B4-BE49-F238E27FC236}">
                  <a16:creationId xmlns:a16="http://schemas.microsoft.com/office/drawing/2014/main" id="{4044B4CC-CD52-12BA-2187-140E9EC084CE}"/>
                </a:ext>
              </a:extLst>
            </p:cNvPr>
            <p:cNvSpPr txBox="1"/>
            <p:nvPr/>
          </p:nvSpPr>
          <p:spPr>
            <a:xfrm>
              <a:off x="8476805" y="4096184"/>
              <a:ext cx="1822365" cy="927946"/>
            </a:xfrm>
            <a:prstGeom prst="rect">
              <a:avLst/>
            </a:prstGeom>
            <a:noFill/>
            <a:ln>
              <a:noFill/>
            </a:ln>
          </p:spPr>
          <p:txBody>
            <a:bodyPr wrap="square" rtlCol="0">
              <a:spAutoFit/>
            </a:bodyPr>
            <a:lstStyle/>
            <a:p>
              <a:pPr algn="ctr" rtl="1">
                <a:lnSpc>
                  <a:spcPct val="115000"/>
                </a:lnSpc>
              </a:pPr>
              <a:r>
                <a:rPr lang="ar-EG" sz="2400" b="1" dirty="0">
                  <a:latin typeface="Times New Roman" panose="02020603050405020304" pitchFamily="18" charset="0"/>
                  <a:ea typeface="Calibri" panose="020F0502020204030204" pitchFamily="34" charset="0"/>
                  <a:cs typeface="Adobe Arabic" panose="02040503050201020203" pitchFamily="18" charset="-78"/>
                </a:rPr>
                <a:t>نظام مكافآت وتقدير عادل  </a:t>
              </a:r>
              <a:endParaRPr lang="en-US" sz="2400" b="1" dirty="0">
                <a:latin typeface="Times New Roman" panose="02020603050405020304" pitchFamily="18" charset="0"/>
                <a:ea typeface="Calibri" panose="020F0502020204030204" pitchFamily="34" charset="0"/>
                <a:cs typeface="Adobe Arabic" panose="02040503050201020203" pitchFamily="18" charset="-78"/>
              </a:endParaRPr>
            </a:p>
          </p:txBody>
        </p:sp>
        <p:sp>
          <p:nvSpPr>
            <p:cNvPr id="62" name="TextBox 31">
              <a:extLst>
                <a:ext uri="{FF2B5EF4-FFF2-40B4-BE49-F238E27FC236}">
                  <a16:creationId xmlns:a16="http://schemas.microsoft.com/office/drawing/2014/main" id="{D6101E22-E0AF-4845-4026-40E1543194ED}"/>
                </a:ext>
              </a:extLst>
            </p:cNvPr>
            <p:cNvSpPr txBox="1"/>
            <p:nvPr/>
          </p:nvSpPr>
          <p:spPr>
            <a:xfrm>
              <a:off x="7678379" y="4254339"/>
              <a:ext cx="586205" cy="369332"/>
            </a:xfrm>
            <a:prstGeom prst="rect">
              <a:avLst/>
            </a:prstGeom>
            <a:noFill/>
          </p:spPr>
          <p:txBody>
            <a:bodyPr wrap="square" rtlCol="0">
              <a:spAutoFit/>
            </a:bodyPr>
            <a:lstStyle>
              <a:defPPr>
                <a:defRPr lang="en-US"/>
              </a:defPPr>
              <a:lvl1pPr algn="ctr">
                <a:defRPr sz="2000" b="1"/>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800" dirty="0">
                  <a:latin typeface="Arial" panose="020B0604020202020204" pitchFamily="34" charset="0"/>
                  <a:cs typeface="Arial" panose="020B0604020202020204" pitchFamily="34" charset="0"/>
                </a:rPr>
                <a:t>03</a:t>
              </a:r>
            </a:p>
          </p:txBody>
        </p:sp>
      </p:grpSp>
      <p:grpSp>
        <p:nvGrpSpPr>
          <p:cNvPr id="69" name="Group 68">
            <a:extLst>
              <a:ext uri="{FF2B5EF4-FFF2-40B4-BE49-F238E27FC236}">
                <a16:creationId xmlns:a16="http://schemas.microsoft.com/office/drawing/2014/main" id="{CD6D3362-CFCD-AB02-A410-81AEF681271C}"/>
              </a:ext>
            </a:extLst>
          </p:cNvPr>
          <p:cNvGrpSpPr/>
          <p:nvPr/>
        </p:nvGrpSpPr>
        <p:grpSpPr>
          <a:xfrm>
            <a:off x="2340867" y="4215869"/>
            <a:ext cx="3495630" cy="1373586"/>
            <a:chOff x="7359664" y="5450237"/>
            <a:chExt cx="3495630" cy="1373586"/>
          </a:xfrm>
        </p:grpSpPr>
        <p:grpSp>
          <p:nvGrpSpPr>
            <p:cNvPr id="70" name="Graphic 6">
              <a:extLst>
                <a:ext uri="{FF2B5EF4-FFF2-40B4-BE49-F238E27FC236}">
                  <a16:creationId xmlns:a16="http://schemas.microsoft.com/office/drawing/2014/main" id="{9DEC7793-57BC-23CA-881F-AA408FFB08A2}"/>
                </a:ext>
              </a:extLst>
            </p:cNvPr>
            <p:cNvGrpSpPr/>
            <p:nvPr/>
          </p:nvGrpSpPr>
          <p:grpSpPr>
            <a:xfrm>
              <a:off x="7359664" y="5450237"/>
              <a:ext cx="3495630" cy="1373586"/>
              <a:chOff x="5291129" y="3112959"/>
              <a:chExt cx="1610755" cy="632936"/>
            </a:xfrm>
          </p:grpSpPr>
          <p:sp>
            <p:nvSpPr>
              <p:cNvPr id="73" name="Freeform: Shape 72">
                <a:extLst>
                  <a:ext uri="{FF2B5EF4-FFF2-40B4-BE49-F238E27FC236}">
                    <a16:creationId xmlns:a16="http://schemas.microsoft.com/office/drawing/2014/main" id="{8DF2D9B4-92FF-8619-CA9C-AC34A2B8988A}"/>
                  </a:ext>
                </a:extLst>
              </p:cNvPr>
              <p:cNvSpPr/>
              <p:nvPr/>
            </p:nvSpPr>
            <p:spPr>
              <a:xfrm>
                <a:off x="5549735" y="3112959"/>
                <a:ext cx="1352055" cy="632936"/>
              </a:xfrm>
              <a:custGeom>
                <a:avLst/>
                <a:gdLst>
                  <a:gd name="connsiteX0" fmla="*/ 1160151 w 1352055"/>
                  <a:gd name="connsiteY0" fmla="*/ 632936 h 632936"/>
                  <a:gd name="connsiteX1" fmla="*/ 12674 w 1352055"/>
                  <a:gd name="connsiteY1" fmla="*/ 632936 h 632936"/>
                  <a:gd name="connsiteX2" fmla="*/ 101 w 1352055"/>
                  <a:gd name="connsiteY2" fmla="*/ 622554 h 632936"/>
                  <a:gd name="connsiteX3" fmla="*/ 99256 w 1352055"/>
                  <a:gd name="connsiteY3" fmla="*/ 8192 h 632936"/>
                  <a:gd name="connsiteX4" fmla="*/ 111829 w 1352055"/>
                  <a:gd name="connsiteY4" fmla="*/ 0 h 632936"/>
                  <a:gd name="connsiteX5" fmla="*/ 1234541 w 1352055"/>
                  <a:gd name="connsiteY5" fmla="*/ 0 h 632936"/>
                  <a:gd name="connsiteX6" fmla="*/ 1351222 w 1352055"/>
                  <a:gd name="connsiteY6" fmla="*/ 95821 h 632936"/>
                  <a:gd name="connsiteX7" fmla="*/ 1276737 w 1352055"/>
                  <a:gd name="connsiteY7" fmla="*/ 557117 h 632936"/>
                  <a:gd name="connsiteX8" fmla="*/ 1160056 w 1352055"/>
                  <a:gd name="connsiteY8" fmla="*/ 632841 h 6329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52055" h="632936">
                    <a:moveTo>
                      <a:pt x="1160151" y="632936"/>
                    </a:moveTo>
                    <a:lnTo>
                      <a:pt x="12674" y="632936"/>
                    </a:lnTo>
                    <a:cubicBezTo>
                      <a:pt x="5054" y="632936"/>
                      <a:pt x="-851" y="628079"/>
                      <a:pt x="101" y="622554"/>
                    </a:cubicBezTo>
                    <a:lnTo>
                      <a:pt x="99256" y="8192"/>
                    </a:lnTo>
                    <a:cubicBezTo>
                      <a:pt x="100018" y="3524"/>
                      <a:pt x="105448" y="0"/>
                      <a:pt x="111829" y="0"/>
                    </a:cubicBezTo>
                    <a:lnTo>
                      <a:pt x="1234541" y="0"/>
                    </a:lnTo>
                    <a:cubicBezTo>
                      <a:pt x="1304931" y="0"/>
                      <a:pt x="1359509" y="44863"/>
                      <a:pt x="1351222" y="95821"/>
                    </a:cubicBezTo>
                    <a:lnTo>
                      <a:pt x="1276737" y="557117"/>
                    </a:lnTo>
                    <a:cubicBezTo>
                      <a:pt x="1269784" y="600361"/>
                      <a:pt x="1219587" y="632841"/>
                      <a:pt x="1160056" y="632841"/>
                    </a:cubicBezTo>
                    <a:close/>
                  </a:path>
                </a:pathLst>
              </a:custGeom>
              <a:gradFill>
                <a:gsLst>
                  <a:gs pos="15000">
                    <a:srgbClr val="FFFFFF"/>
                  </a:gs>
                  <a:gs pos="39000">
                    <a:srgbClr val="F6F6F8"/>
                  </a:gs>
                  <a:gs pos="77000">
                    <a:srgbClr val="DFDFE6"/>
                  </a:gs>
                  <a:gs pos="100000">
                    <a:srgbClr val="CECED9"/>
                  </a:gs>
                </a:gsLst>
                <a:lin ang="17020748" scaled="1"/>
              </a:gradFill>
              <a:ln w="9525" cap="flat">
                <a:noFill/>
                <a:prstDash val="solid"/>
                <a:miter/>
              </a:ln>
            </p:spPr>
            <p:txBody>
              <a:bodyPr rtlCol="0" anchor="ctr"/>
              <a:lstStyle/>
              <a:p>
                <a:endParaRPr lang="en-US"/>
              </a:p>
            </p:txBody>
          </p:sp>
          <p:sp>
            <p:nvSpPr>
              <p:cNvPr id="74" name="Freeform: Shape 73">
                <a:extLst>
                  <a:ext uri="{FF2B5EF4-FFF2-40B4-BE49-F238E27FC236}">
                    <a16:creationId xmlns:a16="http://schemas.microsoft.com/office/drawing/2014/main" id="{E5D73201-3F36-C0B2-EE85-BCD0486C3513}"/>
                  </a:ext>
                </a:extLst>
              </p:cNvPr>
              <p:cNvSpPr/>
              <p:nvPr/>
            </p:nvSpPr>
            <p:spPr>
              <a:xfrm>
                <a:off x="6686657" y="3112959"/>
                <a:ext cx="215227" cy="316515"/>
              </a:xfrm>
              <a:custGeom>
                <a:avLst/>
                <a:gdLst>
                  <a:gd name="connsiteX0" fmla="*/ 97714 w 215227"/>
                  <a:gd name="connsiteY0" fmla="*/ 0 h 316515"/>
                  <a:gd name="connsiteX1" fmla="*/ 49518 w 215227"/>
                  <a:gd name="connsiteY1" fmla="*/ 0 h 316515"/>
                  <a:gd name="connsiteX2" fmla="*/ 83 w 215227"/>
                  <a:gd name="connsiteY2" fmla="*/ 306134 h 316515"/>
                  <a:gd name="connsiteX3" fmla="*/ 12656 w 215227"/>
                  <a:gd name="connsiteY3" fmla="*/ 316516 h 316515"/>
                  <a:gd name="connsiteX4" fmla="*/ 178772 w 215227"/>
                  <a:gd name="connsiteY4" fmla="*/ 316516 h 316515"/>
                  <a:gd name="connsiteX5" fmla="*/ 214395 w 215227"/>
                  <a:gd name="connsiteY5" fmla="*/ 95917 h 316515"/>
                  <a:gd name="connsiteX6" fmla="*/ 97714 w 215227"/>
                  <a:gd name="connsiteY6" fmla="*/ 95 h 316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5227" h="316515">
                    <a:moveTo>
                      <a:pt x="97714" y="0"/>
                    </a:moveTo>
                    <a:lnTo>
                      <a:pt x="49518" y="0"/>
                    </a:lnTo>
                    <a:lnTo>
                      <a:pt x="83" y="306134"/>
                    </a:lnTo>
                    <a:cubicBezTo>
                      <a:pt x="-774" y="311658"/>
                      <a:pt x="5131" y="316516"/>
                      <a:pt x="12656" y="316516"/>
                    </a:cubicBezTo>
                    <a:lnTo>
                      <a:pt x="178772" y="316516"/>
                    </a:lnTo>
                    <a:lnTo>
                      <a:pt x="214395" y="95917"/>
                    </a:lnTo>
                    <a:cubicBezTo>
                      <a:pt x="222682" y="44863"/>
                      <a:pt x="168009" y="95"/>
                      <a:pt x="97714" y="95"/>
                    </a:cubicBezTo>
                    <a:close/>
                  </a:path>
                </a:pathLst>
              </a:custGeom>
              <a:solidFill>
                <a:srgbClr val="B0B0B0"/>
              </a:solidFill>
              <a:ln w="9525" cap="flat">
                <a:noFill/>
                <a:prstDash val="solid"/>
                <a:miter/>
              </a:ln>
            </p:spPr>
            <p:txBody>
              <a:bodyPr rtlCol="0" anchor="ctr"/>
              <a:lstStyle/>
              <a:p>
                <a:endParaRPr lang="en-US"/>
              </a:p>
            </p:txBody>
          </p:sp>
          <p:sp>
            <p:nvSpPr>
              <p:cNvPr id="75" name="Freeform: Shape 74">
                <a:extLst>
                  <a:ext uri="{FF2B5EF4-FFF2-40B4-BE49-F238E27FC236}">
                    <a16:creationId xmlns:a16="http://schemas.microsoft.com/office/drawing/2014/main" id="{E4A40FEC-A5DC-E341-DDAC-9AE0D58C9025}"/>
                  </a:ext>
                </a:extLst>
              </p:cNvPr>
              <p:cNvSpPr/>
              <p:nvPr/>
            </p:nvSpPr>
            <p:spPr>
              <a:xfrm>
                <a:off x="5549658" y="3241261"/>
                <a:ext cx="601872" cy="504634"/>
              </a:xfrm>
              <a:custGeom>
                <a:avLst/>
                <a:gdLst>
                  <a:gd name="connsiteX0" fmla="*/ 40659 w 601872"/>
                  <a:gd name="connsiteY0" fmla="*/ 243078 h 504634"/>
                  <a:gd name="connsiteX1" fmla="*/ 83 w 601872"/>
                  <a:gd name="connsiteY1" fmla="*/ 494252 h 504634"/>
                  <a:gd name="connsiteX2" fmla="*/ 12656 w 601872"/>
                  <a:gd name="connsiteY2" fmla="*/ 504634 h 504634"/>
                  <a:gd name="connsiteX3" fmla="*/ 601872 w 601872"/>
                  <a:gd name="connsiteY3" fmla="*/ 504634 h 504634"/>
                  <a:gd name="connsiteX4" fmla="*/ 223920 w 601872"/>
                  <a:gd name="connsiteY4" fmla="*/ 0 h 504634"/>
                  <a:gd name="connsiteX5" fmla="*/ 40755 w 601872"/>
                  <a:gd name="connsiteY5" fmla="*/ 243173 h 5046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1872" h="504634">
                    <a:moveTo>
                      <a:pt x="40659" y="243078"/>
                    </a:moveTo>
                    <a:lnTo>
                      <a:pt x="83" y="494252"/>
                    </a:lnTo>
                    <a:cubicBezTo>
                      <a:pt x="-774" y="499777"/>
                      <a:pt x="5131" y="504634"/>
                      <a:pt x="12656" y="504634"/>
                    </a:cubicBezTo>
                    <a:lnTo>
                      <a:pt x="601872" y="504634"/>
                    </a:lnTo>
                    <a:lnTo>
                      <a:pt x="223920" y="0"/>
                    </a:lnTo>
                    <a:lnTo>
                      <a:pt x="40755" y="243173"/>
                    </a:lnTo>
                    <a:close/>
                  </a:path>
                </a:pathLst>
              </a:custGeom>
              <a:gradFill>
                <a:gsLst>
                  <a:gs pos="15000">
                    <a:srgbClr val="FFFFFF"/>
                  </a:gs>
                  <a:gs pos="39000">
                    <a:srgbClr val="F6F6F8"/>
                  </a:gs>
                  <a:gs pos="77000">
                    <a:srgbClr val="DFDFE6"/>
                  </a:gs>
                  <a:gs pos="100000">
                    <a:srgbClr val="CECED9"/>
                  </a:gs>
                </a:gsLst>
                <a:lin ang="10800000" scaled="1"/>
              </a:gradFill>
              <a:ln w="9525" cap="flat">
                <a:noFill/>
                <a:prstDash val="solid"/>
                <a:miter/>
              </a:ln>
            </p:spPr>
            <p:txBody>
              <a:bodyPr rtlCol="0" anchor="ctr"/>
              <a:lstStyle/>
              <a:p>
                <a:endParaRPr lang="en-US"/>
              </a:p>
            </p:txBody>
          </p:sp>
          <p:sp>
            <p:nvSpPr>
              <p:cNvPr id="76" name="Freeform: Shape 75">
                <a:extLst>
                  <a:ext uri="{FF2B5EF4-FFF2-40B4-BE49-F238E27FC236}">
                    <a16:creationId xmlns:a16="http://schemas.microsoft.com/office/drawing/2014/main" id="{2A79D45D-BE70-BE11-CCFD-1A3443083A2F}"/>
                  </a:ext>
                </a:extLst>
              </p:cNvPr>
              <p:cNvSpPr/>
              <p:nvPr/>
            </p:nvSpPr>
            <p:spPr>
              <a:xfrm rot="-4851601">
                <a:off x="5328631" y="3158807"/>
                <a:ext cx="513206" cy="513206"/>
              </a:xfrm>
              <a:custGeom>
                <a:avLst/>
                <a:gdLst>
                  <a:gd name="connsiteX0" fmla="*/ 513207 w 513206"/>
                  <a:gd name="connsiteY0" fmla="*/ 256603 h 513206"/>
                  <a:gd name="connsiteX1" fmla="*/ 256603 w 513206"/>
                  <a:gd name="connsiteY1" fmla="*/ 513207 h 513206"/>
                  <a:gd name="connsiteX2" fmla="*/ 0 w 513206"/>
                  <a:gd name="connsiteY2" fmla="*/ 256604 h 513206"/>
                  <a:gd name="connsiteX3" fmla="*/ 256603 w 513206"/>
                  <a:gd name="connsiteY3" fmla="*/ 0 h 513206"/>
                  <a:gd name="connsiteX4" fmla="*/ 513207 w 513206"/>
                  <a:gd name="connsiteY4" fmla="*/ 256603 h 5132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3206" h="513206">
                    <a:moveTo>
                      <a:pt x="513207" y="256603"/>
                    </a:moveTo>
                    <a:cubicBezTo>
                      <a:pt x="513207" y="398322"/>
                      <a:pt x="398322" y="513207"/>
                      <a:pt x="256603" y="513207"/>
                    </a:cubicBezTo>
                    <a:cubicBezTo>
                      <a:pt x="114885" y="513207"/>
                      <a:pt x="0" y="398322"/>
                      <a:pt x="0" y="256604"/>
                    </a:cubicBezTo>
                    <a:cubicBezTo>
                      <a:pt x="0" y="114885"/>
                      <a:pt x="114885" y="0"/>
                      <a:pt x="256603" y="0"/>
                    </a:cubicBezTo>
                    <a:cubicBezTo>
                      <a:pt x="398322" y="0"/>
                      <a:pt x="513207" y="114885"/>
                      <a:pt x="513207" y="256603"/>
                    </a:cubicBezTo>
                    <a:close/>
                  </a:path>
                </a:pathLst>
              </a:custGeom>
              <a:gradFill>
                <a:gsLst>
                  <a:gs pos="15000">
                    <a:srgbClr val="FFFFFF"/>
                  </a:gs>
                  <a:gs pos="39000">
                    <a:srgbClr val="F6F6F8"/>
                  </a:gs>
                  <a:gs pos="77000">
                    <a:srgbClr val="DFDFE6"/>
                  </a:gs>
                  <a:gs pos="100000">
                    <a:srgbClr val="CECED9"/>
                  </a:gs>
                </a:gsLst>
                <a:lin ang="15651601" scaled="1"/>
              </a:gradFill>
              <a:ln w="9525" cap="flat">
                <a:noFill/>
                <a:prstDash val="solid"/>
                <a:miter/>
              </a:ln>
            </p:spPr>
            <p:txBody>
              <a:bodyPr rtlCol="0" anchor="ctr"/>
              <a:lstStyle/>
              <a:p>
                <a:endParaRPr lang="en-US"/>
              </a:p>
            </p:txBody>
          </p:sp>
          <p:sp>
            <p:nvSpPr>
              <p:cNvPr id="77" name="Freeform: Shape 76">
                <a:extLst>
                  <a:ext uri="{FF2B5EF4-FFF2-40B4-BE49-F238E27FC236}">
                    <a16:creationId xmlns:a16="http://schemas.microsoft.com/office/drawing/2014/main" id="{7765E80F-9BC4-0C4A-491E-3FE1F58C5364}"/>
                  </a:ext>
                </a:extLst>
              </p:cNvPr>
              <p:cNvSpPr/>
              <p:nvPr/>
            </p:nvSpPr>
            <p:spPr>
              <a:xfrm>
                <a:off x="5371528" y="3201828"/>
                <a:ext cx="427291" cy="427291"/>
              </a:xfrm>
              <a:custGeom>
                <a:avLst/>
                <a:gdLst>
                  <a:gd name="connsiteX0" fmla="*/ 427292 w 427291"/>
                  <a:gd name="connsiteY0" fmla="*/ 213646 h 427291"/>
                  <a:gd name="connsiteX1" fmla="*/ 213646 w 427291"/>
                  <a:gd name="connsiteY1" fmla="*/ 427292 h 427291"/>
                  <a:gd name="connsiteX2" fmla="*/ 0 w 427291"/>
                  <a:gd name="connsiteY2" fmla="*/ 213646 h 427291"/>
                  <a:gd name="connsiteX3" fmla="*/ 213646 w 427291"/>
                  <a:gd name="connsiteY3" fmla="*/ 0 h 427291"/>
                  <a:gd name="connsiteX4" fmla="*/ 427292 w 427291"/>
                  <a:gd name="connsiteY4" fmla="*/ 213646 h 4272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7291" h="427291">
                    <a:moveTo>
                      <a:pt x="427292" y="213646"/>
                    </a:moveTo>
                    <a:cubicBezTo>
                      <a:pt x="427292" y="331639"/>
                      <a:pt x="331639" y="427292"/>
                      <a:pt x="213646" y="427292"/>
                    </a:cubicBezTo>
                    <a:cubicBezTo>
                      <a:pt x="95652" y="427292"/>
                      <a:pt x="0" y="331639"/>
                      <a:pt x="0" y="213646"/>
                    </a:cubicBezTo>
                    <a:cubicBezTo>
                      <a:pt x="0" y="95652"/>
                      <a:pt x="95652" y="0"/>
                      <a:pt x="213646" y="0"/>
                    </a:cubicBezTo>
                    <a:cubicBezTo>
                      <a:pt x="331639" y="0"/>
                      <a:pt x="427292" y="95652"/>
                      <a:pt x="427292" y="213646"/>
                    </a:cubicBezTo>
                    <a:close/>
                  </a:path>
                </a:pathLst>
              </a:custGeom>
              <a:solidFill>
                <a:srgbClr val="B0B0B0"/>
              </a:solidFill>
              <a:ln w="9525" cap="flat">
                <a:noFill/>
                <a:prstDash val="solid"/>
                <a:miter/>
              </a:ln>
            </p:spPr>
            <p:txBody>
              <a:bodyPr rtlCol="0" anchor="ctr"/>
              <a:lstStyle/>
              <a:p>
                <a:endParaRPr lang="en-US"/>
              </a:p>
            </p:txBody>
          </p:sp>
          <p:sp>
            <p:nvSpPr>
              <p:cNvPr id="78" name="Freeform: Shape 77">
                <a:extLst>
                  <a:ext uri="{FF2B5EF4-FFF2-40B4-BE49-F238E27FC236}">
                    <a16:creationId xmlns:a16="http://schemas.microsoft.com/office/drawing/2014/main" id="{0A86DC15-BBDD-B893-7DC3-70FD7054F382}"/>
                  </a:ext>
                </a:extLst>
              </p:cNvPr>
              <p:cNvSpPr/>
              <p:nvPr/>
            </p:nvSpPr>
            <p:spPr>
              <a:xfrm>
                <a:off x="5410200" y="3241261"/>
                <a:ext cx="349948" cy="174974"/>
              </a:xfrm>
              <a:custGeom>
                <a:avLst/>
                <a:gdLst>
                  <a:gd name="connsiteX0" fmla="*/ 0 w 349948"/>
                  <a:gd name="connsiteY0" fmla="*/ 174974 h 174974"/>
                  <a:gd name="connsiteX1" fmla="*/ 174974 w 349948"/>
                  <a:gd name="connsiteY1" fmla="*/ 0 h 174974"/>
                  <a:gd name="connsiteX2" fmla="*/ 349949 w 349948"/>
                  <a:gd name="connsiteY2" fmla="*/ 174974 h 174974"/>
                </a:gdLst>
                <a:ahLst/>
                <a:cxnLst>
                  <a:cxn ang="0">
                    <a:pos x="connsiteX0" y="connsiteY0"/>
                  </a:cxn>
                  <a:cxn ang="0">
                    <a:pos x="connsiteX1" y="connsiteY1"/>
                  </a:cxn>
                  <a:cxn ang="0">
                    <a:pos x="connsiteX2" y="connsiteY2"/>
                  </a:cxn>
                </a:cxnLst>
                <a:rect l="l" t="t" r="r" b="b"/>
                <a:pathLst>
                  <a:path w="349948" h="174974">
                    <a:moveTo>
                      <a:pt x="0" y="174974"/>
                    </a:moveTo>
                    <a:cubicBezTo>
                      <a:pt x="0" y="78295"/>
                      <a:pt x="78391" y="0"/>
                      <a:pt x="174974" y="0"/>
                    </a:cubicBezTo>
                    <a:cubicBezTo>
                      <a:pt x="271558" y="0"/>
                      <a:pt x="349949" y="78391"/>
                      <a:pt x="349949" y="174974"/>
                    </a:cubicBezTo>
                  </a:path>
                </a:pathLst>
              </a:custGeom>
              <a:noFill/>
              <a:ln w="30671" cap="rnd">
                <a:solidFill>
                  <a:srgbClr val="FFFFFF">
                    <a:alpha val="41000"/>
                  </a:srgbClr>
                </a:solidFill>
                <a:prstDash val="solid"/>
                <a:round/>
              </a:ln>
            </p:spPr>
            <p:txBody>
              <a:bodyPr rtlCol="0" anchor="ctr"/>
              <a:lstStyle/>
              <a:p>
                <a:endParaRPr lang="en-US"/>
              </a:p>
            </p:txBody>
          </p:sp>
        </p:grpSp>
        <p:sp>
          <p:nvSpPr>
            <p:cNvPr id="71" name="TextBox 70">
              <a:extLst>
                <a:ext uri="{FF2B5EF4-FFF2-40B4-BE49-F238E27FC236}">
                  <a16:creationId xmlns:a16="http://schemas.microsoft.com/office/drawing/2014/main" id="{223DEA16-561E-FBE2-6DB4-F9916D5314D0}"/>
                </a:ext>
              </a:extLst>
            </p:cNvPr>
            <p:cNvSpPr txBox="1"/>
            <p:nvPr/>
          </p:nvSpPr>
          <p:spPr>
            <a:xfrm>
              <a:off x="8519878" y="5860296"/>
              <a:ext cx="1822365" cy="927946"/>
            </a:xfrm>
            <a:prstGeom prst="rect">
              <a:avLst/>
            </a:prstGeom>
            <a:noFill/>
            <a:ln>
              <a:noFill/>
            </a:ln>
          </p:spPr>
          <p:txBody>
            <a:bodyPr wrap="square" rtlCol="0">
              <a:spAutoFit/>
            </a:bodyPr>
            <a:lstStyle/>
            <a:p>
              <a:pPr algn="ctr" rtl="1">
                <a:lnSpc>
                  <a:spcPct val="115000"/>
                </a:lnSpc>
              </a:pPr>
              <a:r>
                <a:rPr lang="ar-EG" sz="2400" b="1" dirty="0">
                  <a:latin typeface="Times New Roman" panose="02020603050405020304" pitchFamily="18" charset="0"/>
                  <a:ea typeface="Calibri" panose="020F0502020204030204" pitchFamily="34" charset="0"/>
                  <a:cs typeface="Adobe Arabic" panose="02040503050201020203" pitchFamily="18" charset="-78"/>
                </a:rPr>
                <a:t>فرص التطور المهني والتدريب  </a:t>
              </a:r>
              <a:endParaRPr lang="en-US" sz="2400" b="1" dirty="0">
                <a:latin typeface="Times New Roman" panose="02020603050405020304" pitchFamily="18" charset="0"/>
                <a:ea typeface="Calibri" panose="020F0502020204030204" pitchFamily="34" charset="0"/>
                <a:cs typeface="Adobe Arabic" panose="02040503050201020203" pitchFamily="18" charset="-78"/>
              </a:endParaRPr>
            </a:p>
          </p:txBody>
        </p:sp>
        <p:sp>
          <p:nvSpPr>
            <p:cNvPr id="72" name="TextBox 31">
              <a:extLst>
                <a:ext uri="{FF2B5EF4-FFF2-40B4-BE49-F238E27FC236}">
                  <a16:creationId xmlns:a16="http://schemas.microsoft.com/office/drawing/2014/main" id="{E5DFF85B-4688-586F-5317-D0613BEC1A85}"/>
                </a:ext>
              </a:extLst>
            </p:cNvPr>
            <p:cNvSpPr txBox="1"/>
            <p:nvPr/>
          </p:nvSpPr>
          <p:spPr>
            <a:xfrm>
              <a:off x="7660637" y="5952466"/>
              <a:ext cx="586205" cy="369332"/>
            </a:xfrm>
            <a:prstGeom prst="rect">
              <a:avLst/>
            </a:prstGeom>
            <a:noFill/>
          </p:spPr>
          <p:txBody>
            <a:bodyPr wrap="square" rtlCol="0">
              <a:spAutoFit/>
            </a:bodyPr>
            <a:lstStyle>
              <a:defPPr>
                <a:defRPr lang="en-US"/>
              </a:defPPr>
              <a:lvl1pPr algn="ctr">
                <a:defRPr sz="2000" b="1"/>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800" dirty="0">
                  <a:latin typeface="Arial" panose="020B0604020202020204" pitchFamily="34" charset="0"/>
                  <a:cs typeface="Arial" panose="020B0604020202020204" pitchFamily="34" charset="0"/>
                </a:rPr>
                <a:t>04</a:t>
              </a:r>
            </a:p>
          </p:txBody>
        </p:sp>
      </p:grpSp>
    </p:spTree>
    <p:extLst>
      <p:ext uri="{BB962C8B-B14F-4D97-AF65-F5344CB8AC3E}">
        <p14:creationId xmlns:p14="http://schemas.microsoft.com/office/powerpoint/2010/main" val="19239345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9"/>
                                        </p:tgtEl>
                                        <p:attrNameLst>
                                          <p:attrName>style.visibility</p:attrName>
                                        </p:attrNameLst>
                                      </p:cBhvr>
                                      <p:to>
                                        <p:strVal val="visible"/>
                                      </p:to>
                                    </p:set>
                                    <p:animEffect transition="in" filter="fade">
                                      <p:cBhvr>
                                        <p:cTn id="14" dur="1000"/>
                                        <p:tgtEl>
                                          <p:spTgt spid="49"/>
                                        </p:tgtEl>
                                      </p:cBhvr>
                                    </p:animEffect>
                                    <p:anim calcmode="lin" valueType="num">
                                      <p:cBhvr>
                                        <p:cTn id="15" dur="1000" fill="hold"/>
                                        <p:tgtEl>
                                          <p:spTgt spid="49"/>
                                        </p:tgtEl>
                                        <p:attrNameLst>
                                          <p:attrName>ppt_x</p:attrName>
                                        </p:attrNameLst>
                                      </p:cBhvr>
                                      <p:tavLst>
                                        <p:tav tm="0">
                                          <p:val>
                                            <p:strVal val="#ppt_x"/>
                                          </p:val>
                                        </p:tav>
                                        <p:tav tm="100000">
                                          <p:val>
                                            <p:strVal val="#ppt_x"/>
                                          </p:val>
                                        </p:tav>
                                      </p:tavLst>
                                    </p:anim>
                                    <p:anim calcmode="lin" valueType="num">
                                      <p:cBhvr>
                                        <p:cTn id="16" dur="1000" fill="hold"/>
                                        <p:tgtEl>
                                          <p:spTgt spid="49"/>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59"/>
                                        </p:tgtEl>
                                        <p:attrNameLst>
                                          <p:attrName>style.visibility</p:attrName>
                                        </p:attrNameLst>
                                      </p:cBhvr>
                                      <p:to>
                                        <p:strVal val="visible"/>
                                      </p:to>
                                    </p:set>
                                    <p:animEffect transition="in" filter="fade">
                                      <p:cBhvr>
                                        <p:cTn id="21" dur="1000"/>
                                        <p:tgtEl>
                                          <p:spTgt spid="59"/>
                                        </p:tgtEl>
                                      </p:cBhvr>
                                    </p:animEffect>
                                    <p:anim calcmode="lin" valueType="num">
                                      <p:cBhvr>
                                        <p:cTn id="22" dur="1000" fill="hold"/>
                                        <p:tgtEl>
                                          <p:spTgt spid="59"/>
                                        </p:tgtEl>
                                        <p:attrNameLst>
                                          <p:attrName>ppt_x</p:attrName>
                                        </p:attrNameLst>
                                      </p:cBhvr>
                                      <p:tavLst>
                                        <p:tav tm="0">
                                          <p:val>
                                            <p:strVal val="#ppt_x"/>
                                          </p:val>
                                        </p:tav>
                                        <p:tav tm="100000">
                                          <p:val>
                                            <p:strVal val="#ppt_x"/>
                                          </p:val>
                                        </p:tav>
                                      </p:tavLst>
                                    </p:anim>
                                    <p:anim calcmode="lin" valueType="num">
                                      <p:cBhvr>
                                        <p:cTn id="23" dur="1000" fill="hold"/>
                                        <p:tgtEl>
                                          <p:spTgt spid="59"/>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69"/>
                                        </p:tgtEl>
                                        <p:attrNameLst>
                                          <p:attrName>style.visibility</p:attrName>
                                        </p:attrNameLst>
                                      </p:cBhvr>
                                      <p:to>
                                        <p:strVal val="visible"/>
                                      </p:to>
                                    </p:set>
                                    <p:animEffect transition="in" filter="fade">
                                      <p:cBhvr>
                                        <p:cTn id="28" dur="1000"/>
                                        <p:tgtEl>
                                          <p:spTgt spid="69"/>
                                        </p:tgtEl>
                                      </p:cBhvr>
                                    </p:animEffect>
                                    <p:anim calcmode="lin" valueType="num">
                                      <p:cBhvr>
                                        <p:cTn id="29" dur="1000" fill="hold"/>
                                        <p:tgtEl>
                                          <p:spTgt spid="69"/>
                                        </p:tgtEl>
                                        <p:attrNameLst>
                                          <p:attrName>ppt_x</p:attrName>
                                        </p:attrNameLst>
                                      </p:cBhvr>
                                      <p:tavLst>
                                        <p:tav tm="0">
                                          <p:val>
                                            <p:strVal val="#ppt_x"/>
                                          </p:val>
                                        </p:tav>
                                        <p:tav tm="100000">
                                          <p:val>
                                            <p:strVal val="#ppt_x"/>
                                          </p:val>
                                        </p:tav>
                                      </p:tavLst>
                                    </p:anim>
                                    <p:anim calcmode="lin" valueType="num">
                                      <p:cBhvr>
                                        <p:cTn id="30" dur="1000" fill="hold"/>
                                        <p:tgtEl>
                                          <p:spTgt spid="6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2453A520-4B94-6EEF-D757-D060C154CF35}"/>
              </a:ext>
            </a:extLst>
          </p:cNvPr>
          <p:cNvGrpSpPr/>
          <p:nvPr/>
        </p:nvGrpSpPr>
        <p:grpSpPr>
          <a:xfrm>
            <a:off x="2065309" y="675008"/>
            <a:ext cx="8222803" cy="968852"/>
            <a:chOff x="2065309" y="519096"/>
            <a:chExt cx="8222803" cy="968852"/>
          </a:xfrm>
        </p:grpSpPr>
        <p:grpSp>
          <p:nvGrpSpPr>
            <p:cNvPr id="3" name="Group 2">
              <a:extLst>
                <a:ext uri="{FF2B5EF4-FFF2-40B4-BE49-F238E27FC236}">
                  <a16:creationId xmlns:a16="http://schemas.microsoft.com/office/drawing/2014/main" id="{D4817E73-22A2-5111-8603-3AA83317E767}"/>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B64F8FB6-923B-0D77-1DDA-ECF2CB0F2152}"/>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43FDB149-E58E-223C-8949-A8C6D830434E}"/>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4AA4D5EA-026C-E595-B98C-87FDB85DC5C9}"/>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29F88841-2E96-8630-7219-FF2AFC8CC8AC}"/>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D79591F1-87E2-4B24-6FF4-2017F39836E1}"/>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D1D8248C-DE04-C07F-9420-4E7DBCE55570}"/>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1FD509C2-5140-6AB1-01F3-62A409DB340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EA467CF5-5BEA-D7F1-4E5E-6D111722DDB6}"/>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AA16148D-C30F-CB9F-74AF-A3AE33333182}"/>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C3A0E95D-98E4-468F-D6A5-E6389D471EBD}"/>
                </a:ext>
              </a:extLst>
            </p:cNvPr>
            <p:cNvSpPr txBox="1"/>
            <p:nvPr/>
          </p:nvSpPr>
          <p:spPr>
            <a:xfrm>
              <a:off x="2065309" y="519096"/>
              <a:ext cx="8222803"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بناء بيئة عمل محفزة ومستقرة</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15" name="Group 14">
            <a:extLst>
              <a:ext uri="{FF2B5EF4-FFF2-40B4-BE49-F238E27FC236}">
                <a16:creationId xmlns:a16="http://schemas.microsoft.com/office/drawing/2014/main" id="{C7706322-92BD-3E05-EE3B-487E0AD88622}"/>
              </a:ext>
            </a:extLst>
          </p:cNvPr>
          <p:cNvGrpSpPr/>
          <p:nvPr/>
        </p:nvGrpSpPr>
        <p:grpSpPr>
          <a:xfrm>
            <a:off x="6562732" y="3994847"/>
            <a:ext cx="3495630" cy="1373586"/>
            <a:chOff x="3477496" y="1098008"/>
            <a:chExt cx="3495630" cy="1373586"/>
          </a:xfrm>
        </p:grpSpPr>
        <p:grpSp>
          <p:nvGrpSpPr>
            <p:cNvPr id="16" name="Graphic 6">
              <a:extLst>
                <a:ext uri="{FF2B5EF4-FFF2-40B4-BE49-F238E27FC236}">
                  <a16:creationId xmlns:a16="http://schemas.microsoft.com/office/drawing/2014/main" id="{1D845F08-3000-A970-B492-B28DC1078A3B}"/>
                </a:ext>
              </a:extLst>
            </p:cNvPr>
            <p:cNvGrpSpPr/>
            <p:nvPr/>
          </p:nvGrpSpPr>
          <p:grpSpPr>
            <a:xfrm>
              <a:off x="3477496" y="1098008"/>
              <a:ext cx="3495630" cy="1373586"/>
              <a:chOff x="5291129" y="3112959"/>
              <a:chExt cx="1610755" cy="632936"/>
            </a:xfrm>
          </p:grpSpPr>
          <p:sp>
            <p:nvSpPr>
              <p:cNvPr id="19" name="Freeform: Shape 18">
                <a:extLst>
                  <a:ext uri="{FF2B5EF4-FFF2-40B4-BE49-F238E27FC236}">
                    <a16:creationId xmlns:a16="http://schemas.microsoft.com/office/drawing/2014/main" id="{0A4566A7-5146-9732-5AA7-F84FDDB0225A}"/>
                  </a:ext>
                </a:extLst>
              </p:cNvPr>
              <p:cNvSpPr/>
              <p:nvPr/>
            </p:nvSpPr>
            <p:spPr>
              <a:xfrm>
                <a:off x="5549735" y="3112959"/>
                <a:ext cx="1352055" cy="632936"/>
              </a:xfrm>
              <a:custGeom>
                <a:avLst/>
                <a:gdLst>
                  <a:gd name="connsiteX0" fmla="*/ 1160151 w 1352055"/>
                  <a:gd name="connsiteY0" fmla="*/ 632936 h 632936"/>
                  <a:gd name="connsiteX1" fmla="*/ 12674 w 1352055"/>
                  <a:gd name="connsiteY1" fmla="*/ 632936 h 632936"/>
                  <a:gd name="connsiteX2" fmla="*/ 101 w 1352055"/>
                  <a:gd name="connsiteY2" fmla="*/ 622554 h 632936"/>
                  <a:gd name="connsiteX3" fmla="*/ 99256 w 1352055"/>
                  <a:gd name="connsiteY3" fmla="*/ 8192 h 632936"/>
                  <a:gd name="connsiteX4" fmla="*/ 111829 w 1352055"/>
                  <a:gd name="connsiteY4" fmla="*/ 0 h 632936"/>
                  <a:gd name="connsiteX5" fmla="*/ 1234541 w 1352055"/>
                  <a:gd name="connsiteY5" fmla="*/ 0 h 632936"/>
                  <a:gd name="connsiteX6" fmla="*/ 1351222 w 1352055"/>
                  <a:gd name="connsiteY6" fmla="*/ 95821 h 632936"/>
                  <a:gd name="connsiteX7" fmla="*/ 1276737 w 1352055"/>
                  <a:gd name="connsiteY7" fmla="*/ 557117 h 632936"/>
                  <a:gd name="connsiteX8" fmla="*/ 1160056 w 1352055"/>
                  <a:gd name="connsiteY8" fmla="*/ 632841 h 6329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52055" h="632936">
                    <a:moveTo>
                      <a:pt x="1160151" y="632936"/>
                    </a:moveTo>
                    <a:lnTo>
                      <a:pt x="12674" y="632936"/>
                    </a:lnTo>
                    <a:cubicBezTo>
                      <a:pt x="5054" y="632936"/>
                      <a:pt x="-851" y="628079"/>
                      <a:pt x="101" y="622554"/>
                    </a:cubicBezTo>
                    <a:lnTo>
                      <a:pt x="99256" y="8192"/>
                    </a:lnTo>
                    <a:cubicBezTo>
                      <a:pt x="100018" y="3524"/>
                      <a:pt x="105448" y="0"/>
                      <a:pt x="111829" y="0"/>
                    </a:cubicBezTo>
                    <a:lnTo>
                      <a:pt x="1234541" y="0"/>
                    </a:lnTo>
                    <a:cubicBezTo>
                      <a:pt x="1304931" y="0"/>
                      <a:pt x="1359509" y="44863"/>
                      <a:pt x="1351222" y="95821"/>
                    </a:cubicBezTo>
                    <a:lnTo>
                      <a:pt x="1276737" y="557117"/>
                    </a:lnTo>
                    <a:cubicBezTo>
                      <a:pt x="1269784" y="600361"/>
                      <a:pt x="1219587" y="632841"/>
                      <a:pt x="1160056" y="632841"/>
                    </a:cubicBezTo>
                    <a:close/>
                  </a:path>
                </a:pathLst>
              </a:custGeom>
              <a:gradFill>
                <a:gsLst>
                  <a:gs pos="15000">
                    <a:srgbClr val="FFFFFF"/>
                  </a:gs>
                  <a:gs pos="39000">
                    <a:srgbClr val="F6F6F8"/>
                  </a:gs>
                  <a:gs pos="77000">
                    <a:srgbClr val="DFDFE6"/>
                  </a:gs>
                  <a:gs pos="100000">
                    <a:srgbClr val="CECED9"/>
                  </a:gs>
                </a:gsLst>
                <a:lin ang="17020748" scaled="1"/>
              </a:gradFill>
              <a:ln w="9525" cap="flat">
                <a:noFill/>
                <a:prstDash val="solid"/>
                <a:miter/>
              </a:ln>
            </p:spPr>
            <p:txBody>
              <a:bodyPr rtlCol="0" anchor="ctr"/>
              <a:lstStyle/>
              <a:p>
                <a:endParaRPr lang="en-US"/>
              </a:p>
            </p:txBody>
          </p:sp>
          <p:sp>
            <p:nvSpPr>
              <p:cNvPr id="20" name="Freeform: Shape 19">
                <a:extLst>
                  <a:ext uri="{FF2B5EF4-FFF2-40B4-BE49-F238E27FC236}">
                    <a16:creationId xmlns:a16="http://schemas.microsoft.com/office/drawing/2014/main" id="{8EF954D3-C72D-489F-F8D7-566C54C635D0}"/>
                  </a:ext>
                </a:extLst>
              </p:cNvPr>
              <p:cNvSpPr/>
              <p:nvPr/>
            </p:nvSpPr>
            <p:spPr>
              <a:xfrm>
                <a:off x="6686657" y="3112959"/>
                <a:ext cx="215227" cy="316515"/>
              </a:xfrm>
              <a:custGeom>
                <a:avLst/>
                <a:gdLst>
                  <a:gd name="connsiteX0" fmla="*/ 97714 w 215227"/>
                  <a:gd name="connsiteY0" fmla="*/ 0 h 316515"/>
                  <a:gd name="connsiteX1" fmla="*/ 49518 w 215227"/>
                  <a:gd name="connsiteY1" fmla="*/ 0 h 316515"/>
                  <a:gd name="connsiteX2" fmla="*/ 83 w 215227"/>
                  <a:gd name="connsiteY2" fmla="*/ 306134 h 316515"/>
                  <a:gd name="connsiteX3" fmla="*/ 12656 w 215227"/>
                  <a:gd name="connsiteY3" fmla="*/ 316516 h 316515"/>
                  <a:gd name="connsiteX4" fmla="*/ 178772 w 215227"/>
                  <a:gd name="connsiteY4" fmla="*/ 316516 h 316515"/>
                  <a:gd name="connsiteX5" fmla="*/ 214395 w 215227"/>
                  <a:gd name="connsiteY5" fmla="*/ 95917 h 316515"/>
                  <a:gd name="connsiteX6" fmla="*/ 97714 w 215227"/>
                  <a:gd name="connsiteY6" fmla="*/ 95 h 316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5227" h="316515">
                    <a:moveTo>
                      <a:pt x="97714" y="0"/>
                    </a:moveTo>
                    <a:lnTo>
                      <a:pt x="49518" y="0"/>
                    </a:lnTo>
                    <a:lnTo>
                      <a:pt x="83" y="306134"/>
                    </a:lnTo>
                    <a:cubicBezTo>
                      <a:pt x="-774" y="311658"/>
                      <a:pt x="5131" y="316516"/>
                      <a:pt x="12656" y="316516"/>
                    </a:cubicBezTo>
                    <a:lnTo>
                      <a:pt x="178772" y="316516"/>
                    </a:lnTo>
                    <a:lnTo>
                      <a:pt x="214395" y="95917"/>
                    </a:lnTo>
                    <a:cubicBezTo>
                      <a:pt x="222682" y="44863"/>
                      <a:pt x="168009" y="95"/>
                      <a:pt x="97714" y="95"/>
                    </a:cubicBezTo>
                    <a:close/>
                  </a:path>
                </a:pathLst>
              </a:custGeom>
              <a:solidFill>
                <a:srgbClr val="3D8E92"/>
              </a:solidFill>
              <a:ln w="9525" cap="flat">
                <a:noFill/>
                <a:prstDash val="solid"/>
                <a:miter/>
              </a:ln>
            </p:spPr>
            <p:txBody>
              <a:bodyPr rtlCol="0" anchor="ctr"/>
              <a:lstStyle/>
              <a:p>
                <a:endParaRPr lang="en-US"/>
              </a:p>
            </p:txBody>
          </p:sp>
          <p:sp>
            <p:nvSpPr>
              <p:cNvPr id="21" name="Freeform: Shape 20">
                <a:extLst>
                  <a:ext uri="{FF2B5EF4-FFF2-40B4-BE49-F238E27FC236}">
                    <a16:creationId xmlns:a16="http://schemas.microsoft.com/office/drawing/2014/main" id="{9BB2B343-4499-36B6-27E6-9935E8F2B53D}"/>
                  </a:ext>
                </a:extLst>
              </p:cNvPr>
              <p:cNvSpPr/>
              <p:nvPr/>
            </p:nvSpPr>
            <p:spPr>
              <a:xfrm>
                <a:off x="5549658" y="3241261"/>
                <a:ext cx="601872" cy="504634"/>
              </a:xfrm>
              <a:custGeom>
                <a:avLst/>
                <a:gdLst>
                  <a:gd name="connsiteX0" fmla="*/ 40659 w 601872"/>
                  <a:gd name="connsiteY0" fmla="*/ 243078 h 504634"/>
                  <a:gd name="connsiteX1" fmla="*/ 83 w 601872"/>
                  <a:gd name="connsiteY1" fmla="*/ 494252 h 504634"/>
                  <a:gd name="connsiteX2" fmla="*/ 12656 w 601872"/>
                  <a:gd name="connsiteY2" fmla="*/ 504634 h 504634"/>
                  <a:gd name="connsiteX3" fmla="*/ 601872 w 601872"/>
                  <a:gd name="connsiteY3" fmla="*/ 504634 h 504634"/>
                  <a:gd name="connsiteX4" fmla="*/ 223920 w 601872"/>
                  <a:gd name="connsiteY4" fmla="*/ 0 h 504634"/>
                  <a:gd name="connsiteX5" fmla="*/ 40755 w 601872"/>
                  <a:gd name="connsiteY5" fmla="*/ 243173 h 5046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1872" h="504634">
                    <a:moveTo>
                      <a:pt x="40659" y="243078"/>
                    </a:moveTo>
                    <a:lnTo>
                      <a:pt x="83" y="494252"/>
                    </a:lnTo>
                    <a:cubicBezTo>
                      <a:pt x="-774" y="499777"/>
                      <a:pt x="5131" y="504634"/>
                      <a:pt x="12656" y="504634"/>
                    </a:cubicBezTo>
                    <a:lnTo>
                      <a:pt x="601872" y="504634"/>
                    </a:lnTo>
                    <a:lnTo>
                      <a:pt x="223920" y="0"/>
                    </a:lnTo>
                    <a:lnTo>
                      <a:pt x="40755" y="243173"/>
                    </a:lnTo>
                    <a:close/>
                  </a:path>
                </a:pathLst>
              </a:custGeom>
              <a:gradFill>
                <a:gsLst>
                  <a:gs pos="15000">
                    <a:srgbClr val="FFFFFF"/>
                  </a:gs>
                  <a:gs pos="39000">
                    <a:srgbClr val="F6F6F8"/>
                  </a:gs>
                  <a:gs pos="77000">
                    <a:srgbClr val="DFDFE6"/>
                  </a:gs>
                  <a:gs pos="100000">
                    <a:srgbClr val="CECED9"/>
                  </a:gs>
                </a:gsLst>
                <a:lin ang="10800000" scaled="1"/>
              </a:gradFill>
              <a:ln w="9525" cap="flat">
                <a:noFill/>
                <a:prstDash val="solid"/>
                <a:miter/>
              </a:ln>
            </p:spPr>
            <p:txBody>
              <a:bodyPr rtlCol="0" anchor="ctr"/>
              <a:lstStyle/>
              <a:p>
                <a:endParaRPr lang="en-US"/>
              </a:p>
            </p:txBody>
          </p:sp>
          <p:sp>
            <p:nvSpPr>
              <p:cNvPr id="22" name="Freeform: Shape 21">
                <a:extLst>
                  <a:ext uri="{FF2B5EF4-FFF2-40B4-BE49-F238E27FC236}">
                    <a16:creationId xmlns:a16="http://schemas.microsoft.com/office/drawing/2014/main" id="{2A45CBFC-E3E1-5040-C227-D9FCE227C051}"/>
                  </a:ext>
                </a:extLst>
              </p:cNvPr>
              <p:cNvSpPr/>
              <p:nvPr/>
            </p:nvSpPr>
            <p:spPr>
              <a:xfrm rot="-4851601">
                <a:off x="5328631" y="3158807"/>
                <a:ext cx="513206" cy="513206"/>
              </a:xfrm>
              <a:custGeom>
                <a:avLst/>
                <a:gdLst>
                  <a:gd name="connsiteX0" fmla="*/ 513207 w 513206"/>
                  <a:gd name="connsiteY0" fmla="*/ 256603 h 513206"/>
                  <a:gd name="connsiteX1" fmla="*/ 256603 w 513206"/>
                  <a:gd name="connsiteY1" fmla="*/ 513207 h 513206"/>
                  <a:gd name="connsiteX2" fmla="*/ 0 w 513206"/>
                  <a:gd name="connsiteY2" fmla="*/ 256604 h 513206"/>
                  <a:gd name="connsiteX3" fmla="*/ 256603 w 513206"/>
                  <a:gd name="connsiteY3" fmla="*/ 0 h 513206"/>
                  <a:gd name="connsiteX4" fmla="*/ 513207 w 513206"/>
                  <a:gd name="connsiteY4" fmla="*/ 256603 h 5132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3206" h="513206">
                    <a:moveTo>
                      <a:pt x="513207" y="256603"/>
                    </a:moveTo>
                    <a:cubicBezTo>
                      <a:pt x="513207" y="398322"/>
                      <a:pt x="398322" y="513207"/>
                      <a:pt x="256603" y="513207"/>
                    </a:cubicBezTo>
                    <a:cubicBezTo>
                      <a:pt x="114885" y="513207"/>
                      <a:pt x="0" y="398322"/>
                      <a:pt x="0" y="256604"/>
                    </a:cubicBezTo>
                    <a:cubicBezTo>
                      <a:pt x="0" y="114885"/>
                      <a:pt x="114885" y="0"/>
                      <a:pt x="256603" y="0"/>
                    </a:cubicBezTo>
                    <a:cubicBezTo>
                      <a:pt x="398322" y="0"/>
                      <a:pt x="513207" y="114885"/>
                      <a:pt x="513207" y="256603"/>
                    </a:cubicBezTo>
                    <a:close/>
                  </a:path>
                </a:pathLst>
              </a:custGeom>
              <a:gradFill>
                <a:gsLst>
                  <a:gs pos="15000">
                    <a:srgbClr val="FFFFFF"/>
                  </a:gs>
                  <a:gs pos="39000">
                    <a:srgbClr val="F6F6F8"/>
                  </a:gs>
                  <a:gs pos="77000">
                    <a:srgbClr val="DFDFE6"/>
                  </a:gs>
                  <a:gs pos="100000">
                    <a:srgbClr val="CECED9"/>
                  </a:gs>
                </a:gsLst>
                <a:lin ang="15651601" scaled="1"/>
              </a:gradFill>
              <a:ln w="9525" cap="flat">
                <a:noFill/>
                <a:prstDash val="solid"/>
                <a:miter/>
              </a:ln>
            </p:spPr>
            <p:txBody>
              <a:bodyPr rtlCol="0" anchor="ctr"/>
              <a:lstStyle/>
              <a:p>
                <a:endParaRPr lang="en-US"/>
              </a:p>
            </p:txBody>
          </p:sp>
          <p:sp>
            <p:nvSpPr>
              <p:cNvPr id="23" name="Freeform: Shape 22">
                <a:extLst>
                  <a:ext uri="{FF2B5EF4-FFF2-40B4-BE49-F238E27FC236}">
                    <a16:creationId xmlns:a16="http://schemas.microsoft.com/office/drawing/2014/main" id="{7955B863-ABA7-906A-998A-577014E7CA40}"/>
                  </a:ext>
                </a:extLst>
              </p:cNvPr>
              <p:cNvSpPr/>
              <p:nvPr/>
            </p:nvSpPr>
            <p:spPr>
              <a:xfrm>
                <a:off x="5371528" y="3201828"/>
                <a:ext cx="427291" cy="427291"/>
              </a:xfrm>
              <a:custGeom>
                <a:avLst/>
                <a:gdLst>
                  <a:gd name="connsiteX0" fmla="*/ 427292 w 427291"/>
                  <a:gd name="connsiteY0" fmla="*/ 213646 h 427291"/>
                  <a:gd name="connsiteX1" fmla="*/ 213646 w 427291"/>
                  <a:gd name="connsiteY1" fmla="*/ 427292 h 427291"/>
                  <a:gd name="connsiteX2" fmla="*/ 0 w 427291"/>
                  <a:gd name="connsiteY2" fmla="*/ 213646 h 427291"/>
                  <a:gd name="connsiteX3" fmla="*/ 213646 w 427291"/>
                  <a:gd name="connsiteY3" fmla="*/ 0 h 427291"/>
                  <a:gd name="connsiteX4" fmla="*/ 427292 w 427291"/>
                  <a:gd name="connsiteY4" fmla="*/ 213646 h 4272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7291" h="427291">
                    <a:moveTo>
                      <a:pt x="427292" y="213646"/>
                    </a:moveTo>
                    <a:cubicBezTo>
                      <a:pt x="427292" y="331639"/>
                      <a:pt x="331639" y="427292"/>
                      <a:pt x="213646" y="427292"/>
                    </a:cubicBezTo>
                    <a:cubicBezTo>
                      <a:pt x="95652" y="427292"/>
                      <a:pt x="0" y="331639"/>
                      <a:pt x="0" y="213646"/>
                    </a:cubicBezTo>
                    <a:cubicBezTo>
                      <a:pt x="0" y="95652"/>
                      <a:pt x="95652" y="0"/>
                      <a:pt x="213646" y="0"/>
                    </a:cubicBezTo>
                    <a:cubicBezTo>
                      <a:pt x="331639" y="0"/>
                      <a:pt x="427292" y="95652"/>
                      <a:pt x="427292" y="213646"/>
                    </a:cubicBezTo>
                    <a:close/>
                  </a:path>
                </a:pathLst>
              </a:custGeom>
              <a:solidFill>
                <a:srgbClr val="3D8E92"/>
              </a:solidFill>
              <a:ln w="9525" cap="flat">
                <a:noFill/>
                <a:prstDash val="solid"/>
                <a:miter/>
              </a:ln>
            </p:spPr>
            <p:txBody>
              <a:bodyPr rtlCol="0" anchor="ctr"/>
              <a:lstStyle/>
              <a:p>
                <a:endParaRPr lang="en-US"/>
              </a:p>
            </p:txBody>
          </p:sp>
          <p:sp>
            <p:nvSpPr>
              <p:cNvPr id="24" name="Freeform: Shape 23">
                <a:extLst>
                  <a:ext uri="{FF2B5EF4-FFF2-40B4-BE49-F238E27FC236}">
                    <a16:creationId xmlns:a16="http://schemas.microsoft.com/office/drawing/2014/main" id="{38B588AD-3C5C-F1B1-8A75-1286147F30A7}"/>
                  </a:ext>
                </a:extLst>
              </p:cNvPr>
              <p:cNvSpPr/>
              <p:nvPr/>
            </p:nvSpPr>
            <p:spPr>
              <a:xfrm>
                <a:off x="5410200" y="3241261"/>
                <a:ext cx="349948" cy="174974"/>
              </a:xfrm>
              <a:custGeom>
                <a:avLst/>
                <a:gdLst>
                  <a:gd name="connsiteX0" fmla="*/ 0 w 349948"/>
                  <a:gd name="connsiteY0" fmla="*/ 174974 h 174974"/>
                  <a:gd name="connsiteX1" fmla="*/ 174974 w 349948"/>
                  <a:gd name="connsiteY1" fmla="*/ 0 h 174974"/>
                  <a:gd name="connsiteX2" fmla="*/ 349949 w 349948"/>
                  <a:gd name="connsiteY2" fmla="*/ 174974 h 174974"/>
                </a:gdLst>
                <a:ahLst/>
                <a:cxnLst>
                  <a:cxn ang="0">
                    <a:pos x="connsiteX0" y="connsiteY0"/>
                  </a:cxn>
                  <a:cxn ang="0">
                    <a:pos x="connsiteX1" y="connsiteY1"/>
                  </a:cxn>
                  <a:cxn ang="0">
                    <a:pos x="connsiteX2" y="connsiteY2"/>
                  </a:cxn>
                </a:cxnLst>
                <a:rect l="l" t="t" r="r" b="b"/>
                <a:pathLst>
                  <a:path w="349948" h="174974">
                    <a:moveTo>
                      <a:pt x="0" y="174974"/>
                    </a:moveTo>
                    <a:cubicBezTo>
                      <a:pt x="0" y="78295"/>
                      <a:pt x="78391" y="0"/>
                      <a:pt x="174974" y="0"/>
                    </a:cubicBezTo>
                    <a:cubicBezTo>
                      <a:pt x="271558" y="0"/>
                      <a:pt x="349949" y="78391"/>
                      <a:pt x="349949" y="174974"/>
                    </a:cubicBezTo>
                  </a:path>
                </a:pathLst>
              </a:custGeom>
              <a:noFill/>
              <a:ln w="30671" cap="rnd">
                <a:solidFill>
                  <a:srgbClr val="FFFFFF">
                    <a:alpha val="41000"/>
                  </a:srgbClr>
                </a:solidFill>
                <a:prstDash val="solid"/>
                <a:round/>
              </a:ln>
            </p:spPr>
            <p:txBody>
              <a:bodyPr rtlCol="0" anchor="ctr"/>
              <a:lstStyle/>
              <a:p>
                <a:endParaRPr lang="en-US"/>
              </a:p>
            </p:txBody>
          </p:sp>
        </p:grpSp>
        <p:sp>
          <p:nvSpPr>
            <p:cNvPr id="17" name="TextBox 16">
              <a:extLst>
                <a:ext uri="{FF2B5EF4-FFF2-40B4-BE49-F238E27FC236}">
                  <a16:creationId xmlns:a16="http://schemas.microsoft.com/office/drawing/2014/main" id="{EF33E222-E296-AF20-ED6D-36F8806DCFFF}"/>
                </a:ext>
              </a:extLst>
            </p:cNvPr>
            <p:cNvSpPr txBox="1"/>
            <p:nvPr/>
          </p:nvSpPr>
          <p:spPr>
            <a:xfrm>
              <a:off x="4619971" y="1351041"/>
              <a:ext cx="1822365" cy="927946"/>
            </a:xfrm>
            <a:prstGeom prst="rect">
              <a:avLst/>
            </a:prstGeom>
            <a:noFill/>
            <a:ln>
              <a:noFill/>
            </a:ln>
          </p:spPr>
          <p:txBody>
            <a:bodyPr wrap="square" rtlCol="0">
              <a:spAutoFit/>
            </a:bodyPr>
            <a:lstStyle/>
            <a:p>
              <a:pPr algn="ctr" rtl="1">
                <a:lnSpc>
                  <a:spcPct val="115000"/>
                </a:lnSpc>
              </a:pPr>
              <a:r>
                <a:rPr lang="ar-EG" sz="2400" b="1" dirty="0">
                  <a:latin typeface="Times New Roman" panose="02020603050405020304" pitchFamily="18" charset="0"/>
                  <a:ea typeface="Calibri" panose="020F0502020204030204" pitchFamily="34" charset="0"/>
                  <a:cs typeface="Adobe Arabic" panose="02040503050201020203" pitchFamily="18" charset="-78"/>
                </a:rPr>
                <a:t>إشراك الموظفين في اتخاذ القرار  </a:t>
              </a:r>
              <a:endParaRPr lang="en-US" sz="2400" b="1" dirty="0">
                <a:latin typeface="Times New Roman" panose="02020603050405020304" pitchFamily="18" charset="0"/>
                <a:ea typeface="Calibri" panose="020F0502020204030204" pitchFamily="34" charset="0"/>
                <a:cs typeface="Adobe Arabic" panose="02040503050201020203" pitchFamily="18" charset="-78"/>
              </a:endParaRPr>
            </a:p>
          </p:txBody>
        </p:sp>
        <p:sp>
          <p:nvSpPr>
            <p:cNvPr id="18" name="TextBox 31">
              <a:extLst>
                <a:ext uri="{FF2B5EF4-FFF2-40B4-BE49-F238E27FC236}">
                  <a16:creationId xmlns:a16="http://schemas.microsoft.com/office/drawing/2014/main" id="{DC6B7FBB-7618-F219-D95D-D0A4BD3D97C4}"/>
                </a:ext>
              </a:extLst>
            </p:cNvPr>
            <p:cNvSpPr txBox="1"/>
            <p:nvPr/>
          </p:nvSpPr>
          <p:spPr>
            <a:xfrm>
              <a:off x="3833355" y="1687967"/>
              <a:ext cx="586205" cy="369332"/>
            </a:xfrm>
            <a:prstGeom prst="rect">
              <a:avLst/>
            </a:prstGeom>
            <a:noFill/>
          </p:spPr>
          <p:txBody>
            <a:bodyPr wrap="square" rtlCol="0">
              <a:spAutoFit/>
            </a:bodyPr>
            <a:lstStyle>
              <a:defPPr>
                <a:defRPr lang="en-US"/>
              </a:defPPr>
              <a:lvl1pPr algn="ctr">
                <a:defRPr sz="2000" b="1"/>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800" dirty="0">
                  <a:latin typeface="Arial" panose="020B0604020202020204" pitchFamily="34" charset="0"/>
                  <a:cs typeface="Arial" panose="020B0604020202020204" pitchFamily="34" charset="0"/>
                </a:rPr>
                <a:t>06</a:t>
              </a:r>
            </a:p>
          </p:txBody>
        </p:sp>
      </p:grpSp>
      <p:grpSp>
        <p:nvGrpSpPr>
          <p:cNvPr id="28" name="Group 27">
            <a:extLst>
              <a:ext uri="{FF2B5EF4-FFF2-40B4-BE49-F238E27FC236}">
                <a16:creationId xmlns:a16="http://schemas.microsoft.com/office/drawing/2014/main" id="{2B133979-0B20-37E6-3F45-056A842B4FFA}"/>
              </a:ext>
            </a:extLst>
          </p:cNvPr>
          <p:cNvGrpSpPr/>
          <p:nvPr/>
        </p:nvGrpSpPr>
        <p:grpSpPr>
          <a:xfrm>
            <a:off x="2065309" y="2639647"/>
            <a:ext cx="3495630" cy="1373586"/>
            <a:chOff x="3477496" y="2801547"/>
            <a:chExt cx="3495630" cy="1373586"/>
          </a:xfrm>
        </p:grpSpPr>
        <p:grpSp>
          <p:nvGrpSpPr>
            <p:cNvPr id="29" name="Graphic 6">
              <a:extLst>
                <a:ext uri="{FF2B5EF4-FFF2-40B4-BE49-F238E27FC236}">
                  <a16:creationId xmlns:a16="http://schemas.microsoft.com/office/drawing/2014/main" id="{4BDCA4C6-91B4-0300-7FA0-94A262ACF983}"/>
                </a:ext>
              </a:extLst>
            </p:cNvPr>
            <p:cNvGrpSpPr/>
            <p:nvPr/>
          </p:nvGrpSpPr>
          <p:grpSpPr>
            <a:xfrm>
              <a:off x="3477496" y="2801547"/>
              <a:ext cx="3495630" cy="1373586"/>
              <a:chOff x="5291129" y="3112959"/>
              <a:chExt cx="1610755" cy="632936"/>
            </a:xfrm>
          </p:grpSpPr>
          <p:sp>
            <p:nvSpPr>
              <p:cNvPr id="32" name="Freeform: Shape 31">
                <a:extLst>
                  <a:ext uri="{FF2B5EF4-FFF2-40B4-BE49-F238E27FC236}">
                    <a16:creationId xmlns:a16="http://schemas.microsoft.com/office/drawing/2014/main" id="{1CE738C2-5A24-F3F2-3C53-29134CD77A50}"/>
                  </a:ext>
                </a:extLst>
              </p:cNvPr>
              <p:cNvSpPr/>
              <p:nvPr/>
            </p:nvSpPr>
            <p:spPr>
              <a:xfrm>
                <a:off x="5549735" y="3112959"/>
                <a:ext cx="1352055" cy="632936"/>
              </a:xfrm>
              <a:custGeom>
                <a:avLst/>
                <a:gdLst>
                  <a:gd name="connsiteX0" fmla="*/ 1160151 w 1352055"/>
                  <a:gd name="connsiteY0" fmla="*/ 632936 h 632936"/>
                  <a:gd name="connsiteX1" fmla="*/ 12674 w 1352055"/>
                  <a:gd name="connsiteY1" fmla="*/ 632936 h 632936"/>
                  <a:gd name="connsiteX2" fmla="*/ 101 w 1352055"/>
                  <a:gd name="connsiteY2" fmla="*/ 622554 h 632936"/>
                  <a:gd name="connsiteX3" fmla="*/ 99256 w 1352055"/>
                  <a:gd name="connsiteY3" fmla="*/ 8192 h 632936"/>
                  <a:gd name="connsiteX4" fmla="*/ 111829 w 1352055"/>
                  <a:gd name="connsiteY4" fmla="*/ 0 h 632936"/>
                  <a:gd name="connsiteX5" fmla="*/ 1234541 w 1352055"/>
                  <a:gd name="connsiteY5" fmla="*/ 0 h 632936"/>
                  <a:gd name="connsiteX6" fmla="*/ 1351222 w 1352055"/>
                  <a:gd name="connsiteY6" fmla="*/ 95821 h 632936"/>
                  <a:gd name="connsiteX7" fmla="*/ 1276737 w 1352055"/>
                  <a:gd name="connsiteY7" fmla="*/ 557117 h 632936"/>
                  <a:gd name="connsiteX8" fmla="*/ 1160056 w 1352055"/>
                  <a:gd name="connsiteY8" fmla="*/ 632841 h 6329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52055" h="632936">
                    <a:moveTo>
                      <a:pt x="1160151" y="632936"/>
                    </a:moveTo>
                    <a:lnTo>
                      <a:pt x="12674" y="632936"/>
                    </a:lnTo>
                    <a:cubicBezTo>
                      <a:pt x="5054" y="632936"/>
                      <a:pt x="-851" y="628079"/>
                      <a:pt x="101" y="622554"/>
                    </a:cubicBezTo>
                    <a:lnTo>
                      <a:pt x="99256" y="8192"/>
                    </a:lnTo>
                    <a:cubicBezTo>
                      <a:pt x="100018" y="3524"/>
                      <a:pt x="105448" y="0"/>
                      <a:pt x="111829" y="0"/>
                    </a:cubicBezTo>
                    <a:lnTo>
                      <a:pt x="1234541" y="0"/>
                    </a:lnTo>
                    <a:cubicBezTo>
                      <a:pt x="1304931" y="0"/>
                      <a:pt x="1359509" y="44863"/>
                      <a:pt x="1351222" y="95821"/>
                    </a:cubicBezTo>
                    <a:lnTo>
                      <a:pt x="1276737" y="557117"/>
                    </a:lnTo>
                    <a:cubicBezTo>
                      <a:pt x="1269784" y="600361"/>
                      <a:pt x="1219587" y="632841"/>
                      <a:pt x="1160056" y="632841"/>
                    </a:cubicBezTo>
                    <a:close/>
                  </a:path>
                </a:pathLst>
              </a:custGeom>
              <a:gradFill>
                <a:gsLst>
                  <a:gs pos="15000">
                    <a:srgbClr val="FFFFFF"/>
                  </a:gs>
                  <a:gs pos="39000">
                    <a:srgbClr val="F6F6F8"/>
                  </a:gs>
                  <a:gs pos="77000">
                    <a:srgbClr val="DFDFE6"/>
                  </a:gs>
                  <a:gs pos="100000">
                    <a:srgbClr val="CECED9"/>
                  </a:gs>
                </a:gsLst>
                <a:lin ang="17020748" scaled="1"/>
              </a:gradFill>
              <a:ln w="9525"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B5483061-3EEF-7A83-B8BE-D86C9229363D}"/>
                  </a:ext>
                </a:extLst>
              </p:cNvPr>
              <p:cNvSpPr/>
              <p:nvPr/>
            </p:nvSpPr>
            <p:spPr>
              <a:xfrm>
                <a:off x="6686657" y="3112959"/>
                <a:ext cx="215227" cy="316515"/>
              </a:xfrm>
              <a:custGeom>
                <a:avLst/>
                <a:gdLst>
                  <a:gd name="connsiteX0" fmla="*/ 97714 w 215227"/>
                  <a:gd name="connsiteY0" fmla="*/ 0 h 316515"/>
                  <a:gd name="connsiteX1" fmla="*/ 49518 w 215227"/>
                  <a:gd name="connsiteY1" fmla="*/ 0 h 316515"/>
                  <a:gd name="connsiteX2" fmla="*/ 83 w 215227"/>
                  <a:gd name="connsiteY2" fmla="*/ 306134 h 316515"/>
                  <a:gd name="connsiteX3" fmla="*/ 12656 w 215227"/>
                  <a:gd name="connsiteY3" fmla="*/ 316516 h 316515"/>
                  <a:gd name="connsiteX4" fmla="*/ 178772 w 215227"/>
                  <a:gd name="connsiteY4" fmla="*/ 316516 h 316515"/>
                  <a:gd name="connsiteX5" fmla="*/ 214395 w 215227"/>
                  <a:gd name="connsiteY5" fmla="*/ 95917 h 316515"/>
                  <a:gd name="connsiteX6" fmla="*/ 97714 w 215227"/>
                  <a:gd name="connsiteY6" fmla="*/ 95 h 316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5227" h="316515">
                    <a:moveTo>
                      <a:pt x="97714" y="0"/>
                    </a:moveTo>
                    <a:lnTo>
                      <a:pt x="49518" y="0"/>
                    </a:lnTo>
                    <a:lnTo>
                      <a:pt x="83" y="306134"/>
                    </a:lnTo>
                    <a:cubicBezTo>
                      <a:pt x="-774" y="311658"/>
                      <a:pt x="5131" y="316516"/>
                      <a:pt x="12656" y="316516"/>
                    </a:cubicBezTo>
                    <a:lnTo>
                      <a:pt x="178772" y="316516"/>
                    </a:lnTo>
                    <a:lnTo>
                      <a:pt x="214395" y="95917"/>
                    </a:lnTo>
                    <a:cubicBezTo>
                      <a:pt x="222682" y="44863"/>
                      <a:pt x="168009" y="95"/>
                      <a:pt x="97714" y="95"/>
                    </a:cubicBezTo>
                    <a:close/>
                  </a:path>
                </a:pathLst>
              </a:custGeom>
              <a:solidFill>
                <a:srgbClr val="9ACCCE"/>
              </a:solidFill>
              <a:ln w="9525" cap="flat">
                <a:noFill/>
                <a:prstDash val="solid"/>
                <a:miter/>
              </a:ln>
            </p:spPr>
            <p:txBody>
              <a:bodyPr rtlCol="0" anchor="ctr"/>
              <a:lstStyle/>
              <a:p>
                <a:endParaRPr lang="en-US"/>
              </a:p>
            </p:txBody>
          </p:sp>
          <p:sp>
            <p:nvSpPr>
              <p:cNvPr id="34" name="Freeform: Shape 33">
                <a:extLst>
                  <a:ext uri="{FF2B5EF4-FFF2-40B4-BE49-F238E27FC236}">
                    <a16:creationId xmlns:a16="http://schemas.microsoft.com/office/drawing/2014/main" id="{47E893FA-B166-46A8-7E21-D52A8818FD6B}"/>
                  </a:ext>
                </a:extLst>
              </p:cNvPr>
              <p:cNvSpPr/>
              <p:nvPr/>
            </p:nvSpPr>
            <p:spPr>
              <a:xfrm>
                <a:off x="5549658" y="3241261"/>
                <a:ext cx="601872" cy="504634"/>
              </a:xfrm>
              <a:custGeom>
                <a:avLst/>
                <a:gdLst>
                  <a:gd name="connsiteX0" fmla="*/ 40659 w 601872"/>
                  <a:gd name="connsiteY0" fmla="*/ 243078 h 504634"/>
                  <a:gd name="connsiteX1" fmla="*/ 83 w 601872"/>
                  <a:gd name="connsiteY1" fmla="*/ 494252 h 504634"/>
                  <a:gd name="connsiteX2" fmla="*/ 12656 w 601872"/>
                  <a:gd name="connsiteY2" fmla="*/ 504634 h 504634"/>
                  <a:gd name="connsiteX3" fmla="*/ 601872 w 601872"/>
                  <a:gd name="connsiteY3" fmla="*/ 504634 h 504634"/>
                  <a:gd name="connsiteX4" fmla="*/ 223920 w 601872"/>
                  <a:gd name="connsiteY4" fmla="*/ 0 h 504634"/>
                  <a:gd name="connsiteX5" fmla="*/ 40755 w 601872"/>
                  <a:gd name="connsiteY5" fmla="*/ 243173 h 5046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1872" h="504634">
                    <a:moveTo>
                      <a:pt x="40659" y="243078"/>
                    </a:moveTo>
                    <a:lnTo>
                      <a:pt x="83" y="494252"/>
                    </a:lnTo>
                    <a:cubicBezTo>
                      <a:pt x="-774" y="499777"/>
                      <a:pt x="5131" y="504634"/>
                      <a:pt x="12656" y="504634"/>
                    </a:cubicBezTo>
                    <a:lnTo>
                      <a:pt x="601872" y="504634"/>
                    </a:lnTo>
                    <a:lnTo>
                      <a:pt x="223920" y="0"/>
                    </a:lnTo>
                    <a:lnTo>
                      <a:pt x="40755" y="243173"/>
                    </a:lnTo>
                    <a:close/>
                  </a:path>
                </a:pathLst>
              </a:custGeom>
              <a:gradFill>
                <a:gsLst>
                  <a:gs pos="15000">
                    <a:srgbClr val="FFFFFF"/>
                  </a:gs>
                  <a:gs pos="39000">
                    <a:srgbClr val="F6F6F8"/>
                  </a:gs>
                  <a:gs pos="77000">
                    <a:srgbClr val="DFDFE6"/>
                  </a:gs>
                  <a:gs pos="100000">
                    <a:srgbClr val="CECED9"/>
                  </a:gs>
                </a:gsLst>
                <a:lin ang="10800000" scaled="1"/>
              </a:gradFill>
              <a:ln w="9525" cap="flat">
                <a:noFill/>
                <a:prstDash val="solid"/>
                <a:miter/>
              </a:ln>
            </p:spPr>
            <p:txBody>
              <a:bodyPr rtlCol="0" anchor="ctr"/>
              <a:lstStyle/>
              <a:p>
                <a:endParaRPr lang="en-US"/>
              </a:p>
            </p:txBody>
          </p:sp>
          <p:sp>
            <p:nvSpPr>
              <p:cNvPr id="35" name="Freeform: Shape 34">
                <a:extLst>
                  <a:ext uri="{FF2B5EF4-FFF2-40B4-BE49-F238E27FC236}">
                    <a16:creationId xmlns:a16="http://schemas.microsoft.com/office/drawing/2014/main" id="{F36C5142-5A49-0D9B-4158-01EEA373A316}"/>
                  </a:ext>
                </a:extLst>
              </p:cNvPr>
              <p:cNvSpPr/>
              <p:nvPr/>
            </p:nvSpPr>
            <p:spPr>
              <a:xfrm rot="-4851601">
                <a:off x="5328631" y="3158807"/>
                <a:ext cx="513206" cy="513206"/>
              </a:xfrm>
              <a:custGeom>
                <a:avLst/>
                <a:gdLst>
                  <a:gd name="connsiteX0" fmla="*/ 513207 w 513206"/>
                  <a:gd name="connsiteY0" fmla="*/ 256603 h 513206"/>
                  <a:gd name="connsiteX1" fmla="*/ 256603 w 513206"/>
                  <a:gd name="connsiteY1" fmla="*/ 513207 h 513206"/>
                  <a:gd name="connsiteX2" fmla="*/ 0 w 513206"/>
                  <a:gd name="connsiteY2" fmla="*/ 256604 h 513206"/>
                  <a:gd name="connsiteX3" fmla="*/ 256603 w 513206"/>
                  <a:gd name="connsiteY3" fmla="*/ 0 h 513206"/>
                  <a:gd name="connsiteX4" fmla="*/ 513207 w 513206"/>
                  <a:gd name="connsiteY4" fmla="*/ 256603 h 5132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3206" h="513206">
                    <a:moveTo>
                      <a:pt x="513207" y="256603"/>
                    </a:moveTo>
                    <a:cubicBezTo>
                      <a:pt x="513207" y="398322"/>
                      <a:pt x="398322" y="513207"/>
                      <a:pt x="256603" y="513207"/>
                    </a:cubicBezTo>
                    <a:cubicBezTo>
                      <a:pt x="114885" y="513207"/>
                      <a:pt x="0" y="398322"/>
                      <a:pt x="0" y="256604"/>
                    </a:cubicBezTo>
                    <a:cubicBezTo>
                      <a:pt x="0" y="114885"/>
                      <a:pt x="114885" y="0"/>
                      <a:pt x="256603" y="0"/>
                    </a:cubicBezTo>
                    <a:cubicBezTo>
                      <a:pt x="398322" y="0"/>
                      <a:pt x="513207" y="114885"/>
                      <a:pt x="513207" y="256603"/>
                    </a:cubicBezTo>
                    <a:close/>
                  </a:path>
                </a:pathLst>
              </a:custGeom>
              <a:gradFill>
                <a:gsLst>
                  <a:gs pos="15000">
                    <a:srgbClr val="FFFFFF"/>
                  </a:gs>
                  <a:gs pos="39000">
                    <a:srgbClr val="F6F6F8"/>
                  </a:gs>
                  <a:gs pos="77000">
                    <a:srgbClr val="DFDFE6"/>
                  </a:gs>
                  <a:gs pos="100000">
                    <a:srgbClr val="CECED9"/>
                  </a:gs>
                </a:gsLst>
                <a:lin ang="15651601" scaled="1"/>
              </a:gradFill>
              <a:ln w="9525" cap="flat">
                <a:no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id="{791E433D-C496-1833-AE47-99C362DC4626}"/>
                  </a:ext>
                </a:extLst>
              </p:cNvPr>
              <p:cNvSpPr/>
              <p:nvPr/>
            </p:nvSpPr>
            <p:spPr>
              <a:xfrm>
                <a:off x="5371528" y="3201828"/>
                <a:ext cx="427291" cy="427291"/>
              </a:xfrm>
              <a:custGeom>
                <a:avLst/>
                <a:gdLst>
                  <a:gd name="connsiteX0" fmla="*/ 427292 w 427291"/>
                  <a:gd name="connsiteY0" fmla="*/ 213646 h 427291"/>
                  <a:gd name="connsiteX1" fmla="*/ 213646 w 427291"/>
                  <a:gd name="connsiteY1" fmla="*/ 427292 h 427291"/>
                  <a:gd name="connsiteX2" fmla="*/ 0 w 427291"/>
                  <a:gd name="connsiteY2" fmla="*/ 213646 h 427291"/>
                  <a:gd name="connsiteX3" fmla="*/ 213646 w 427291"/>
                  <a:gd name="connsiteY3" fmla="*/ 0 h 427291"/>
                  <a:gd name="connsiteX4" fmla="*/ 427292 w 427291"/>
                  <a:gd name="connsiteY4" fmla="*/ 213646 h 4272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7291" h="427291">
                    <a:moveTo>
                      <a:pt x="427292" y="213646"/>
                    </a:moveTo>
                    <a:cubicBezTo>
                      <a:pt x="427292" y="331639"/>
                      <a:pt x="331639" y="427292"/>
                      <a:pt x="213646" y="427292"/>
                    </a:cubicBezTo>
                    <a:cubicBezTo>
                      <a:pt x="95652" y="427292"/>
                      <a:pt x="0" y="331639"/>
                      <a:pt x="0" y="213646"/>
                    </a:cubicBezTo>
                    <a:cubicBezTo>
                      <a:pt x="0" y="95652"/>
                      <a:pt x="95652" y="0"/>
                      <a:pt x="213646" y="0"/>
                    </a:cubicBezTo>
                    <a:cubicBezTo>
                      <a:pt x="331639" y="0"/>
                      <a:pt x="427292" y="95652"/>
                      <a:pt x="427292" y="213646"/>
                    </a:cubicBezTo>
                    <a:close/>
                  </a:path>
                </a:pathLst>
              </a:custGeom>
              <a:solidFill>
                <a:srgbClr val="9ACCCE"/>
              </a:solidFill>
              <a:ln w="9525" cap="flat">
                <a:noFill/>
                <a:prstDash val="solid"/>
                <a:miter/>
              </a:ln>
            </p:spPr>
            <p:txBody>
              <a:bodyPr rtlCol="0" anchor="ctr"/>
              <a:lstStyle/>
              <a:p>
                <a:endParaRPr lang="en-US"/>
              </a:p>
            </p:txBody>
          </p:sp>
          <p:sp>
            <p:nvSpPr>
              <p:cNvPr id="37" name="Freeform: Shape 36">
                <a:extLst>
                  <a:ext uri="{FF2B5EF4-FFF2-40B4-BE49-F238E27FC236}">
                    <a16:creationId xmlns:a16="http://schemas.microsoft.com/office/drawing/2014/main" id="{B8C50F82-E437-13C7-BD72-ADF47A5D1CB5}"/>
                  </a:ext>
                </a:extLst>
              </p:cNvPr>
              <p:cNvSpPr/>
              <p:nvPr/>
            </p:nvSpPr>
            <p:spPr>
              <a:xfrm>
                <a:off x="5410200" y="3241261"/>
                <a:ext cx="349948" cy="174974"/>
              </a:xfrm>
              <a:custGeom>
                <a:avLst/>
                <a:gdLst>
                  <a:gd name="connsiteX0" fmla="*/ 0 w 349948"/>
                  <a:gd name="connsiteY0" fmla="*/ 174974 h 174974"/>
                  <a:gd name="connsiteX1" fmla="*/ 174974 w 349948"/>
                  <a:gd name="connsiteY1" fmla="*/ 0 h 174974"/>
                  <a:gd name="connsiteX2" fmla="*/ 349949 w 349948"/>
                  <a:gd name="connsiteY2" fmla="*/ 174974 h 174974"/>
                </a:gdLst>
                <a:ahLst/>
                <a:cxnLst>
                  <a:cxn ang="0">
                    <a:pos x="connsiteX0" y="connsiteY0"/>
                  </a:cxn>
                  <a:cxn ang="0">
                    <a:pos x="connsiteX1" y="connsiteY1"/>
                  </a:cxn>
                  <a:cxn ang="0">
                    <a:pos x="connsiteX2" y="connsiteY2"/>
                  </a:cxn>
                </a:cxnLst>
                <a:rect l="l" t="t" r="r" b="b"/>
                <a:pathLst>
                  <a:path w="349948" h="174974">
                    <a:moveTo>
                      <a:pt x="0" y="174974"/>
                    </a:moveTo>
                    <a:cubicBezTo>
                      <a:pt x="0" y="78295"/>
                      <a:pt x="78391" y="0"/>
                      <a:pt x="174974" y="0"/>
                    </a:cubicBezTo>
                    <a:cubicBezTo>
                      <a:pt x="271558" y="0"/>
                      <a:pt x="349949" y="78391"/>
                      <a:pt x="349949" y="174974"/>
                    </a:cubicBezTo>
                  </a:path>
                </a:pathLst>
              </a:custGeom>
              <a:noFill/>
              <a:ln w="30671" cap="rnd">
                <a:solidFill>
                  <a:srgbClr val="FFFFFF">
                    <a:alpha val="41000"/>
                  </a:srgbClr>
                </a:solidFill>
                <a:prstDash val="solid"/>
                <a:round/>
              </a:ln>
            </p:spPr>
            <p:txBody>
              <a:bodyPr rtlCol="0" anchor="ctr"/>
              <a:lstStyle/>
              <a:p>
                <a:endParaRPr lang="en-US"/>
              </a:p>
            </p:txBody>
          </p:sp>
        </p:grpSp>
        <p:sp>
          <p:nvSpPr>
            <p:cNvPr id="30" name="TextBox 29">
              <a:extLst>
                <a:ext uri="{FF2B5EF4-FFF2-40B4-BE49-F238E27FC236}">
                  <a16:creationId xmlns:a16="http://schemas.microsoft.com/office/drawing/2014/main" id="{C0830565-702B-B8ED-FF59-04DA4A0761F1}"/>
                </a:ext>
              </a:extLst>
            </p:cNvPr>
            <p:cNvSpPr txBox="1"/>
            <p:nvPr/>
          </p:nvSpPr>
          <p:spPr>
            <a:xfrm>
              <a:off x="4635333" y="3029215"/>
              <a:ext cx="1822365" cy="927946"/>
            </a:xfrm>
            <a:prstGeom prst="rect">
              <a:avLst/>
            </a:prstGeom>
            <a:noFill/>
            <a:ln>
              <a:noFill/>
            </a:ln>
          </p:spPr>
          <p:txBody>
            <a:bodyPr wrap="square" rtlCol="0">
              <a:spAutoFit/>
            </a:bodyPr>
            <a:lstStyle/>
            <a:p>
              <a:pPr algn="ctr" rtl="1">
                <a:lnSpc>
                  <a:spcPct val="115000"/>
                </a:lnSpc>
              </a:pPr>
              <a:r>
                <a:rPr lang="ar-EG" sz="2400" b="1" dirty="0">
                  <a:latin typeface="Times New Roman" panose="02020603050405020304" pitchFamily="18" charset="0"/>
                  <a:ea typeface="Calibri" panose="020F0502020204030204" pitchFamily="34" charset="0"/>
                  <a:cs typeface="Adobe Arabic" panose="02040503050201020203" pitchFamily="18" charset="-78"/>
                </a:rPr>
                <a:t>المرونة وساعات العمل المناسبة  </a:t>
              </a:r>
              <a:endParaRPr lang="en-US" sz="2400" b="1" dirty="0">
                <a:latin typeface="Times New Roman" panose="02020603050405020304" pitchFamily="18" charset="0"/>
                <a:ea typeface="Calibri" panose="020F0502020204030204" pitchFamily="34" charset="0"/>
                <a:cs typeface="Adobe Arabic" panose="02040503050201020203" pitchFamily="18" charset="-78"/>
              </a:endParaRPr>
            </a:p>
          </p:txBody>
        </p:sp>
        <p:sp>
          <p:nvSpPr>
            <p:cNvPr id="31" name="TextBox 31">
              <a:extLst>
                <a:ext uri="{FF2B5EF4-FFF2-40B4-BE49-F238E27FC236}">
                  <a16:creationId xmlns:a16="http://schemas.microsoft.com/office/drawing/2014/main" id="{EB4AEC7A-1468-74D5-D545-4ADD646281B0}"/>
                </a:ext>
              </a:extLst>
            </p:cNvPr>
            <p:cNvSpPr txBox="1"/>
            <p:nvPr/>
          </p:nvSpPr>
          <p:spPr>
            <a:xfrm>
              <a:off x="3815613" y="3386094"/>
              <a:ext cx="586205" cy="369332"/>
            </a:xfrm>
            <a:prstGeom prst="rect">
              <a:avLst/>
            </a:prstGeom>
            <a:noFill/>
          </p:spPr>
          <p:txBody>
            <a:bodyPr wrap="square" rtlCol="0">
              <a:spAutoFit/>
            </a:bodyPr>
            <a:lstStyle>
              <a:defPPr>
                <a:defRPr lang="en-US"/>
              </a:defPPr>
              <a:lvl1pPr algn="ctr">
                <a:defRPr sz="2000" b="1"/>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800" dirty="0">
                  <a:latin typeface="Arial" panose="020B0604020202020204" pitchFamily="34" charset="0"/>
                  <a:cs typeface="Arial" panose="020B0604020202020204" pitchFamily="34" charset="0"/>
                </a:rPr>
                <a:t>07</a:t>
              </a:r>
            </a:p>
          </p:txBody>
        </p:sp>
      </p:grpSp>
      <p:grpSp>
        <p:nvGrpSpPr>
          <p:cNvPr id="38" name="Group 37">
            <a:extLst>
              <a:ext uri="{FF2B5EF4-FFF2-40B4-BE49-F238E27FC236}">
                <a16:creationId xmlns:a16="http://schemas.microsoft.com/office/drawing/2014/main" id="{C5B8BDE4-435E-5D34-235F-88087A1CD845}"/>
              </a:ext>
            </a:extLst>
          </p:cNvPr>
          <p:cNvGrpSpPr/>
          <p:nvPr/>
        </p:nvGrpSpPr>
        <p:grpSpPr>
          <a:xfrm>
            <a:off x="2065309" y="4343186"/>
            <a:ext cx="3495630" cy="1373586"/>
            <a:chOff x="3477496" y="4505086"/>
            <a:chExt cx="3495630" cy="1373586"/>
          </a:xfrm>
        </p:grpSpPr>
        <p:grpSp>
          <p:nvGrpSpPr>
            <p:cNvPr id="39" name="Graphic 6">
              <a:extLst>
                <a:ext uri="{FF2B5EF4-FFF2-40B4-BE49-F238E27FC236}">
                  <a16:creationId xmlns:a16="http://schemas.microsoft.com/office/drawing/2014/main" id="{17E361E8-46D2-3EE5-784B-2873AB4FA2FB}"/>
                </a:ext>
              </a:extLst>
            </p:cNvPr>
            <p:cNvGrpSpPr/>
            <p:nvPr/>
          </p:nvGrpSpPr>
          <p:grpSpPr>
            <a:xfrm>
              <a:off x="3477496" y="4505086"/>
              <a:ext cx="3495630" cy="1373586"/>
              <a:chOff x="5291129" y="3112959"/>
              <a:chExt cx="1610755" cy="632936"/>
            </a:xfrm>
          </p:grpSpPr>
          <p:sp>
            <p:nvSpPr>
              <p:cNvPr id="42" name="Freeform: Shape 41">
                <a:extLst>
                  <a:ext uri="{FF2B5EF4-FFF2-40B4-BE49-F238E27FC236}">
                    <a16:creationId xmlns:a16="http://schemas.microsoft.com/office/drawing/2014/main" id="{48A73D33-1117-80B8-65AD-8424D31ECE70}"/>
                  </a:ext>
                </a:extLst>
              </p:cNvPr>
              <p:cNvSpPr/>
              <p:nvPr/>
            </p:nvSpPr>
            <p:spPr>
              <a:xfrm>
                <a:off x="5549735" y="3112959"/>
                <a:ext cx="1352055" cy="632936"/>
              </a:xfrm>
              <a:custGeom>
                <a:avLst/>
                <a:gdLst>
                  <a:gd name="connsiteX0" fmla="*/ 1160151 w 1352055"/>
                  <a:gd name="connsiteY0" fmla="*/ 632936 h 632936"/>
                  <a:gd name="connsiteX1" fmla="*/ 12674 w 1352055"/>
                  <a:gd name="connsiteY1" fmla="*/ 632936 h 632936"/>
                  <a:gd name="connsiteX2" fmla="*/ 101 w 1352055"/>
                  <a:gd name="connsiteY2" fmla="*/ 622554 h 632936"/>
                  <a:gd name="connsiteX3" fmla="*/ 99256 w 1352055"/>
                  <a:gd name="connsiteY3" fmla="*/ 8192 h 632936"/>
                  <a:gd name="connsiteX4" fmla="*/ 111829 w 1352055"/>
                  <a:gd name="connsiteY4" fmla="*/ 0 h 632936"/>
                  <a:gd name="connsiteX5" fmla="*/ 1234541 w 1352055"/>
                  <a:gd name="connsiteY5" fmla="*/ 0 h 632936"/>
                  <a:gd name="connsiteX6" fmla="*/ 1351222 w 1352055"/>
                  <a:gd name="connsiteY6" fmla="*/ 95821 h 632936"/>
                  <a:gd name="connsiteX7" fmla="*/ 1276737 w 1352055"/>
                  <a:gd name="connsiteY7" fmla="*/ 557117 h 632936"/>
                  <a:gd name="connsiteX8" fmla="*/ 1160056 w 1352055"/>
                  <a:gd name="connsiteY8" fmla="*/ 632841 h 6329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52055" h="632936">
                    <a:moveTo>
                      <a:pt x="1160151" y="632936"/>
                    </a:moveTo>
                    <a:lnTo>
                      <a:pt x="12674" y="632936"/>
                    </a:lnTo>
                    <a:cubicBezTo>
                      <a:pt x="5054" y="632936"/>
                      <a:pt x="-851" y="628079"/>
                      <a:pt x="101" y="622554"/>
                    </a:cubicBezTo>
                    <a:lnTo>
                      <a:pt x="99256" y="8192"/>
                    </a:lnTo>
                    <a:cubicBezTo>
                      <a:pt x="100018" y="3524"/>
                      <a:pt x="105448" y="0"/>
                      <a:pt x="111829" y="0"/>
                    </a:cubicBezTo>
                    <a:lnTo>
                      <a:pt x="1234541" y="0"/>
                    </a:lnTo>
                    <a:cubicBezTo>
                      <a:pt x="1304931" y="0"/>
                      <a:pt x="1359509" y="44863"/>
                      <a:pt x="1351222" y="95821"/>
                    </a:cubicBezTo>
                    <a:lnTo>
                      <a:pt x="1276737" y="557117"/>
                    </a:lnTo>
                    <a:cubicBezTo>
                      <a:pt x="1269784" y="600361"/>
                      <a:pt x="1219587" y="632841"/>
                      <a:pt x="1160056" y="632841"/>
                    </a:cubicBezTo>
                    <a:close/>
                  </a:path>
                </a:pathLst>
              </a:custGeom>
              <a:gradFill>
                <a:gsLst>
                  <a:gs pos="15000">
                    <a:srgbClr val="FFFFFF"/>
                  </a:gs>
                  <a:gs pos="39000">
                    <a:srgbClr val="F6F6F8"/>
                  </a:gs>
                  <a:gs pos="77000">
                    <a:srgbClr val="DFDFE6"/>
                  </a:gs>
                  <a:gs pos="100000">
                    <a:srgbClr val="CECED9"/>
                  </a:gs>
                </a:gsLst>
                <a:lin ang="17020748" scaled="1"/>
              </a:gradFill>
              <a:ln w="9525" cap="flat">
                <a:noFill/>
                <a:prstDash val="solid"/>
                <a:miter/>
              </a:ln>
            </p:spPr>
            <p:txBody>
              <a:bodyPr rtlCol="0" anchor="ctr"/>
              <a:lstStyle/>
              <a:p>
                <a:endParaRPr lang="en-US"/>
              </a:p>
            </p:txBody>
          </p:sp>
          <p:sp>
            <p:nvSpPr>
              <p:cNvPr id="79" name="Freeform: Shape 78">
                <a:extLst>
                  <a:ext uri="{FF2B5EF4-FFF2-40B4-BE49-F238E27FC236}">
                    <a16:creationId xmlns:a16="http://schemas.microsoft.com/office/drawing/2014/main" id="{D1A3D73C-58EC-55DE-1FD5-DD0BF3F5C412}"/>
                  </a:ext>
                </a:extLst>
              </p:cNvPr>
              <p:cNvSpPr/>
              <p:nvPr/>
            </p:nvSpPr>
            <p:spPr>
              <a:xfrm>
                <a:off x="6686657" y="3112959"/>
                <a:ext cx="215227" cy="316515"/>
              </a:xfrm>
              <a:custGeom>
                <a:avLst/>
                <a:gdLst>
                  <a:gd name="connsiteX0" fmla="*/ 97714 w 215227"/>
                  <a:gd name="connsiteY0" fmla="*/ 0 h 316515"/>
                  <a:gd name="connsiteX1" fmla="*/ 49518 w 215227"/>
                  <a:gd name="connsiteY1" fmla="*/ 0 h 316515"/>
                  <a:gd name="connsiteX2" fmla="*/ 83 w 215227"/>
                  <a:gd name="connsiteY2" fmla="*/ 306134 h 316515"/>
                  <a:gd name="connsiteX3" fmla="*/ 12656 w 215227"/>
                  <a:gd name="connsiteY3" fmla="*/ 316516 h 316515"/>
                  <a:gd name="connsiteX4" fmla="*/ 178772 w 215227"/>
                  <a:gd name="connsiteY4" fmla="*/ 316516 h 316515"/>
                  <a:gd name="connsiteX5" fmla="*/ 214395 w 215227"/>
                  <a:gd name="connsiteY5" fmla="*/ 95917 h 316515"/>
                  <a:gd name="connsiteX6" fmla="*/ 97714 w 215227"/>
                  <a:gd name="connsiteY6" fmla="*/ 95 h 316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5227" h="316515">
                    <a:moveTo>
                      <a:pt x="97714" y="0"/>
                    </a:moveTo>
                    <a:lnTo>
                      <a:pt x="49518" y="0"/>
                    </a:lnTo>
                    <a:lnTo>
                      <a:pt x="83" y="306134"/>
                    </a:lnTo>
                    <a:cubicBezTo>
                      <a:pt x="-774" y="311658"/>
                      <a:pt x="5131" y="316516"/>
                      <a:pt x="12656" y="316516"/>
                    </a:cubicBezTo>
                    <a:lnTo>
                      <a:pt x="178772" y="316516"/>
                    </a:lnTo>
                    <a:lnTo>
                      <a:pt x="214395" y="95917"/>
                    </a:lnTo>
                    <a:cubicBezTo>
                      <a:pt x="222682" y="44863"/>
                      <a:pt x="168009" y="95"/>
                      <a:pt x="97714" y="95"/>
                    </a:cubicBezTo>
                    <a:close/>
                  </a:path>
                </a:pathLst>
              </a:custGeom>
              <a:solidFill>
                <a:srgbClr val="B0B0B0"/>
              </a:solidFill>
              <a:ln w="9525" cap="flat">
                <a:noFill/>
                <a:prstDash val="solid"/>
                <a:miter/>
              </a:ln>
            </p:spPr>
            <p:txBody>
              <a:bodyPr rtlCol="0" anchor="ctr"/>
              <a:lstStyle/>
              <a:p>
                <a:endParaRPr lang="en-US"/>
              </a:p>
            </p:txBody>
          </p:sp>
          <p:sp>
            <p:nvSpPr>
              <p:cNvPr id="80" name="Freeform: Shape 79">
                <a:extLst>
                  <a:ext uri="{FF2B5EF4-FFF2-40B4-BE49-F238E27FC236}">
                    <a16:creationId xmlns:a16="http://schemas.microsoft.com/office/drawing/2014/main" id="{BF488505-0901-FBE9-F207-C236387435D4}"/>
                  </a:ext>
                </a:extLst>
              </p:cNvPr>
              <p:cNvSpPr/>
              <p:nvPr/>
            </p:nvSpPr>
            <p:spPr>
              <a:xfrm>
                <a:off x="5549658" y="3241261"/>
                <a:ext cx="601872" cy="504634"/>
              </a:xfrm>
              <a:custGeom>
                <a:avLst/>
                <a:gdLst>
                  <a:gd name="connsiteX0" fmla="*/ 40659 w 601872"/>
                  <a:gd name="connsiteY0" fmla="*/ 243078 h 504634"/>
                  <a:gd name="connsiteX1" fmla="*/ 83 w 601872"/>
                  <a:gd name="connsiteY1" fmla="*/ 494252 h 504634"/>
                  <a:gd name="connsiteX2" fmla="*/ 12656 w 601872"/>
                  <a:gd name="connsiteY2" fmla="*/ 504634 h 504634"/>
                  <a:gd name="connsiteX3" fmla="*/ 601872 w 601872"/>
                  <a:gd name="connsiteY3" fmla="*/ 504634 h 504634"/>
                  <a:gd name="connsiteX4" fmla="*/ 223920 w 601872"/>
                  <a:gd name="connsiteY4" fmla="*/ 0 h 504634"/>
                  <a:gd name="connsiteX5" fmla="*/ 40755 w 601872"/>
                  <a:gd name="connsiteY5" fmla="*/ 243173 h 5046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1872" h="504634">
                    <a:moveTo>
                      <a:pt x="40659" y="243078"/>
                    </a:moveTo>
                    <a:lnTo>
                      <a:pt x="83" y="494252"/>
                    </a:lnTo>
                    <a:cubicBezTo>
                      <a:pt x="-774" y="499777"/>
                      <a:pt x="5131" y="504634"/>
                      <a:pt x="12656" y="504634"/>
                    </a:cubicBezTo>
                    <a:lnTo>
                      <a:pt x="601872" y="504634"/>
                    </a:lnTo>
                    <a:lnTo>
                      <a:pt x="223920" y="0"/>
                    </a:lnTo>
                    <a:lnTo>
                      <a:pt x="40755" y="243173"/>
                    </a:lnTo>
                    <a:close/>
                  </a:path>
                </a:pathLst>
              </a:custGeom>
              <a:gradFill>
                <a:gsLst>
                  <a:gs pos="15000">
                    <a:srgbClr val="FFFFFF"/>
                  </a:gs>
                  <a:gs pos="39000">
                    <a:srgbClr val="F6F6F8"/>
                  </a:gs>
                  <a:gs pos="77000">
                    <a:srgbClr val="DFDFE6"/>
                  </a:gs>
                  <a:gs pos="100000">
                    <a:srgbClr val="CECED9"/>
                  </a:gs>
                </a:gsLst>
                <a:lin ang="10800000" scaled="1"/>
              </a:gradFill>
              <a:ln w="9525" cap="flat">
                <a:noFill/>
                <a:prstDash val="solid"/>
                <a:miter/>
              </a:ln>
            </p:spPr>
            <p:txBody>
              <a:bodyPr rtlCol="0" anchor="ctr"/>
              <a:lstStyle/>
              <a:p>
                <a:endParaRPr lang="en-US"/>
              </a:p>
            </p:txBody>
          </p:sp>
          <p:sp>
            <p:nvSpPr>
              <p:cNvPr id="81" name="Freeform: Shape 80">
                <a:extLst>
                  <a:ext uri="{FF2B5EF4-FFF2-40B4-BE49-F238E27FC236}">
                    <a16:creationId xmlns:a16="http://schemas.microsoft.com/office/drawing/2014/main" id="{A0B710E1-A815-8372-D8ED-68F504A66D6C}"/>
                  </a:ext>
                </a:extLst>
              </p:cNvPr>
              <p:cNvSpPr/>
              <p:nvPr/>
            </p:nvSpPr>
            <p:spPr>
              <a:xfrm rot="-4851601">
                <a:off x="5328631" y="3158807"/>
                <a:ext cx="513206" cy="513206"/>
              </a:xfrm>
              <a:custGeom>
                <a:avLst/>
                <a:gdLst>
                  <a:gd name="connsiteX0" fmla="*/ 513207 w 513206"/>
                  <a:gd name="connsiteY0" fmla="*/ 256603 h 513206"/>
                  <a:gd name="connsiteX1" fmla="*/ 256603 w 513206"/>
                  <a:gd name="connsiteY1" fmla="*/ 513207 h 513206"/>
                  <a:gd name="connsiteX2" fmla="*/ 0 w 513206"/>
                  <a:gd name="connsiteY2" fmla="*/ 256604 h 513206"/>
                  <a:gd name="connsiteX3" fmla="*/ 256603 w 513206"/>
                  <a:gd name="connsiteY3" fmla="*/ 0 h 513206"/>
                  <a:gd name="connsiteX4" fmla="*/ 513207 w 513206"/>
                  <a:gd name="connsiteY4" fmla="*/ 256603 h 5132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3206" h="513206">
                    <a:moveTo>
                      <a:pt x="513207" y="256603"/>
                    </a:moveTo>
                    <a:cubicBezTo>
                      <a:pt x="513207" y="398322"/>
                      <a:pt x="398322" y="513207"/>
                      <a:pt x="256603" y="513207"/>
                    </a:cubicBezTo>
                    <a:cubicBezTo>
                      <a:pt x="114885" y="513207"/>
                      <a:pt x="0" y="398322"/>
                      <a:pt x="0" y="256604"/>
                    </a:cubicBezTo>
                    <a:cubicBezTo>
                      <a:pt x="0" y="114885"/>
                      <a:pt x="114885" y="0"/>
                      <a:pt x="256603" y="0"/>
                    </a:cubicBezTo>
                    <a:cubicBezTo>
                      <a:pt x="398322" y="0"/>
                      <a:pt x="513207" y="114885"/>
                      <a:pt x="513207" y="256603"/>
                    </a:cubicBezTo>
                    <a:close/>
                  </a:path>
                </a:pathLst>
              </a:custGeom>
              <a:gradFill>
                <a:gsLst>
                  <a:gs pos="15000">
                    <a:srgbClr val="FFFFFF"/>
                  </a:gs>
                  <a:gs pos="39000">
                    <a:srgbClr val="F6F6F8"/>
                  </a:gs>
                  <a:gs pos="77000">
                    <a:srgbClr val="DFDFE6"/>
                  </a:gs>
                  <a:gs pos="100000">
                    <a:srgbClr val="CECED9"/>
                  </a:gs>
                </a:gsLst>
                <a:lin ang="15651601" scaled="1"/>
              </a:gradFill>
              <a:ln w="9525" cap="flat">
                <a:noFill/>
                <a:prstDash val="solid"/>
                <a:miter/>
              </a:ln>
            </p:spPr>
            <p:txBody>
              <a:bodyPr rtlCol="0" anchor="ctr"/>
              <a:lstStyle/>
              <a:p>
                <a:endParaRPr lang="en-US"/>
              </a:p>
            </p:txBody>
          </p:sp>
          <p:sp>
            <p:nvSpPr>
              <p:cNvPr id="82" name="Freeform: Shape 81">
                <a:extLst>
                  <a:ext uri="{FF2B5EF4-FFF2-40B4-BE49-F238E27FC236}">
                    <a16:creationId xmlns:a16="http://schemas.microsoft.com/office/drawing/2014/main" id="{913D4BCA-3AF8-036E-A78D-BE76669685A5}"/>
                  </a:ext>
                </a:extLst>
              </p:cNvPr>
              <p:cNvSpPr/>
              <p:nvPr/>
            </p:nvSpPr>
            <p:spPr>
              <a:xfrm>
                <a:off x="5371528" y="3201828"/>
                <a:ext cx="427291" cy="427291"/>
              </a:xfrm>
              <a:custGeom>
                <a:avLst/>
                <a:gdLst>
                  <a:gd name="connsiteX0" fmla="*/ 427292 w 427291"/>
                  <a:gd name="connsiteY0" fmla="*/ 213646 h 427291"/>
                  <a:gd name="connsiteX1" fmla="*/ 213646 w 427291"/>
                  <a:gd name="connsiteY1" fmla="*/ 427292 h 427291"/>
                  <a:gd name="connsiteX2" fmla="*/ 0 w 427291"/>
                  <a:gd name="connsiteY2" fmla="*/ 213646 h 427291"/>
                  <a:gd name="connsiteX3" fmla="*/ 213646 w 427291"/>
                  <a:gd name="connsiteY3" fmla="*/ 0 h 427291"/>
                  <a:gd name="connsiteX4" fmla="*/ 427292 w 427291"/>
                  <a:gd name="connsiteY4" fmla="*/ 213646 h 4272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7291" h="427291">
                    <a:moveTo>
                      <a:pt x="427292" y="213646"/>
                    </a:moveTo>
                    <a:cubicBezTo>
                      <a:pt x="427292" y="331639"/>
                      <a:pt x="331639" y="427292"/>
                      <a:pt x="213646" y="427292"/>
                    </a:cubicBezTo>
                    <a:cubicBezTo>
                      <a:pt x="95652" y="427292"/>
                      <a:pt x="0" y="331639"/>
                      <a:pt x="0" y="213646"/>
                    </a:cubicBezTo>
                    <a:cubicBezTo>
                      <a:pt x="0" y="95652"/>
                      <a:pt x="95652" y="0"/>
                      <a:pt x="213646" y="0"/>
                    </a:cubicBezTo>
                    <a:cubicBezTo>
                      <a:pt x="331639" y="0"/>
                      <a:pt x="427292" y="95652"/>
                      <a:pt x="427292" y="213646"/>
                    </a:cubicBezTo>
                    <a:close/>
                  </a:path>
                </a:pathLst>
              </a:custGeom>
              <a:solidFill>
                <a:srgbClr val="B0B0B0"/>
              </a:solidFill>
              <a:ln w="9525" cap="flat">
                <a:noFill/>
                <a:prstDash val="solid"/>
                <a:miter/>
              </a:ln>
            </p:spPr>
            <p:txBody>
              <a:bodyPr rtlCol="0" anchor="ctr"/>
              <a:lstStyle/>
              <a:p>
                <a:endParaRPr lang="en-US"/>
              </a:p>
            </p:txBody>
          </p:sp>
          <p:sp>
            <p:nvSpPr>
              <p:cNvPr id="83" name="Freeform: Shape 82">
                <a:extLst>
                  <a:ext uri="{FF2B5EF4-FFF2-40B4-BE49-F238E27FC236}">
                    <a16:creationId xmlns:a16="http://schemas.microsoft.com/office/drawing/2014/main" id="{BD0A82D1-70AB-A95B-85D7-5DBE6BFD3A27}"/>
                  </a:ext>
                </a:extLst>
              </p:cNvPr>
              <p:cNvSpPr/>
              <p:nvPr/>
            </p:nvSpPr>
            <p:spPr>
              <a:xfrm>
                <a:off x="5410200" y="3241261"/>
                <a:ext cx="349948" cy="174974"/>
              </a:xfrm>
              <a:custGeom>
                <a:avLst/>
                <a:gdLst>
                  <a:gd name="connsiteX0" fmla="*/ 0 w 349948"/>
                  <a:gd name="connsiteY0" fmla="*/ 174974 h 174974"/>
                  <a:gd name="connsiteX1" fmla="*/ 174974 w 349948"/>
                  <a:gd name="connsiteY1" fmla="*/ 0 h 174974"/>
                  <a:gd name="connsiteX2" fmla="*/ 349949 w 349948"/>
                  <a:gd name="connsiteY2" fmla="*/ 174974 h 174974"/>
                </a:gdLst>
                <a:ahLst/>
                <a:cxnLst>
                  <a:cxn ang="0">
                    <a:pos x="connsiteX0" y="connsiteY0"/>
                  </a:cxn>
                  <a:cxn ang="0">
                    <a:pos x="connsiteX1" y="connsiteY1"/>
                  </a:cxn>
                  <a:cxn ang="0">
                    <a:pos x="connsiteX2" y="connsiteY2"/>
                  </a:cxn>
                </a:cxnLst>
                <a:rect l="l" t="t" r="r" b="b"/>
                <a:pathLst>
                  <a:path w="349948" h="174974">
                    <a:moveTo>
                      <a:pt x="0" y="174974"/>
                    </a:moveTo>
                    <a:cubicBezTo>
                      <a:pt x="0" y="78295"/>
                      <a:pt x="78391" y="0"/>
                      <a:pt x="174974" y="0"/>
                    </a:cubicBezTo>
                    <a:cubicBezTo>
                      <a:pt x="271558" y="0"/>
                      <a:pt x="349949" y="78391"/>
                      <a:pt x="349949" y="174974"/>
                    </a:cubicBezTo>
                  </a:path>
                </a:pathLst>
              </a:custGeom>
              <a:noFill/>
              <a:ln w="30671" cap="rnd">
                <a:solidFill>
                  <a:srgbClr val="FFFFFF">
                    <a:alpha val="41000"/>
                  </a:srgbClr>
                </a:solidFill>
                <a:prstDash val="solid"/>
                <a:round/>
              </a:ln>
            </p:spPr>
            <p:txBody>
              <a:bodyPr rtlCol="0" anchor="ctr"/>
              <a:lstStyle/>
              <a:p>
                <a:endParaRPr lang="en-US"/>
              </a:p>
            </p:txBody>
          </p:sp>
        </p:grpSp>
        <p:sp>
          <p:nvSpPr>
            <p:cNvPr id="40" name="TextBox 39">
              <a:extLst>
                <a:ext uri="{FF2B5EF4-FFF2-40B4-BE49-F238E27FC236}">
                  <a16:creationId xmlns:a16="http://schemas.microsoft.com/office/drawing/2014/main" id="{F4CC03EB-3351-4D52-295B-7C6B25C7D6A2}"/>
                </a:ext>
              </a:extLst>
            </p:cNvPr>
            <p:cNvSpPr txBox="1"/>
            <p:nvPr/>
          </p:nvSpPr>
          <p:spPr>
            <a:xfrm>
              <a:off x="4678406" y="4724274"/>
              <a:ext cx="1822365" cy="927946"/>
            </a:xfrm>
            <a:prstGeom prst="rect">
              <a:avLst/>
            </a:prstGeom>
            <a:noFill/>
            <a:ln>
              <a:noFill/>
            </a:ln>
          </p:spPr>
          <p:txBody>
            <a:bodyPr wrap="square" rtlCol="0">
              <a:spAutoFit/>
            </a:bodyPr>
            <a:lstStyle/>
            <a:p>
              <a:pPr algn="ctr" rtl="1">
                <a:lnSpc>
                  <a:spcPct val="115000"/>
                </a:lnSpc>
              </a:pPr>
              <a:r>
                <a:rPr lang="ar-EG" sz="2400" b="1" dirty="0">
                  <a:latin typeface="Times New Roman" panose="02020603050405020304" pitchFamily="18" charset="0"/>
                  <a:ea typeface="Calibri" panose="020F0502020204030204" pitchFamily="34" charset="0"/>
                  <a:cs typeface="Adobe Arabic" panose="02040503050201020203" pitchFamily="18" charset="-78"/>
                </a:rPr>
                <a:t>قياس الأداء وتقديم التغذية الراجعة  </a:t>
              </a:r>
              <a:endParaRPr lang="en-US" sz="2400" b="1" dirty="0">
                <a:latin typeface="Times New Roman" panose="02020603050405020304" pitchFamily="18" charset="0"/>
                <a:ea typeface="Calibri" panose="020F0502020204030204" pitchFamily="34" charset="0"/>
                <a:cs typeface="Adobe Arabic" panose="02040503050201020203" pitchFamily="18" charset="-78"/>
              </a:endParaRPr>
            </a:p>
          </p:txBody>
        </p:sp>
        <p:sp>
          <p:nvSpPr>
            <p:cNvPr id="41" name="TextBox 31">
              <a:extLst>
                <a:ext uri="{FF2B5EF4-FFF2-40B4-BE49-F238E27FC236}">
                  <a16:creationId xmlns:a16="http://schemas.microsoft.com/office/drawing/2014/main" id="{6B1974C4-62A9-B9DE-64B3-EBD38AE2E0C3}"/>
                </a:ext>
              </a:extLst>
            </p:cNvPr>
            <p:cNvSpPr txBox="1"/>
            <p:nvPr/>
          </p:nvSpPr>
          <p:spPr>
            <a:xfrm>
              <a:off x="3815737" y="5046747"/>
              <a:ext cx="586205" cy="369332"/>
            </a:xfrm>
            <a:prstGeom prst="rect">
              <a:avLst/>
            </a:prstGeom>
            <a:noFill/>
          </p:spPr>
          <p:txBody>
            <a:bodyPr wrap="square" rtlCol="0">
              <a:spAutoFit/>
            </a:bodyPr>
            <a:lstStyle>
              <a:defPPr>
                <a:defRPr lang="en-US"/>
              </a:defPPr>
              <a:lvl1pPr algn="ctr">
                <a:defRPr sz="2000" b="1"/>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800" dirty="0">
                  <a:latin typeface="Arial" panose="020B0604020202020204" pitchFamily="34" charset="0"/>
                  <a:cs typeface="Arial" panose="020B0604020202020204" pitchFamily="34" charset="0"/>
                </a:rPr>
                <a:t>08</a:t>
              </a:r>
            </a:p>
          </p:txBody>
        </p:sp>
      </p:grpSp>
      <p:grpSp>
        <p:nvGrpSpPr>
          <p:cNvPr id="84" name="Group 83">
            <a:extLst>
              <a:ext uri="{FF2B5EF4-FFF2-40B4-BE49-F238E27FC236}">
                <a16:creationId xmlns:a16="http://schemas.microsoft.com/office/drawing/2014/main" id="{72F5799C-3D44-642F-24F8-567A862636F9}"/>
              </a:ext>
            </a:extLst>
          </p:cNvPr>
          <p:cNvGrpSpPr/>
          <p:nvPr/>
        </p:nvGrpSpPr>
        <p:grpSpPr>
          <a:xfrm>
            <a:off x="6747782" y="2446785"/>
            <a:ext cx="3495630" cy="1373586"/>
            <a:chOff x="7359664" y="2086125"/>
            <a:chExt cx="3495630" cy="1373586"/>
          </a:xfrm>
        </p:grpSpPr>
        <p:grpSp>
          <p:nvGrpSpPr>
            <p:cNvPr id="85" name="Graphic 6">
              <a:extLst>
                <a:ext uri="{FF2B5EF4-FFF2-40B4-BE49-F238E27FC236}">
                  <a16:creationId xmlns:a16="http://schemas.microsoft.com/office/drawing/2014/main" id="{B455EA61-2031-9B27-BFC3-0169A241FE22}"/>
                </a:ext>
              </a:extLst>
            </p:cNvPr>
            <p:cNvGrpSpPr/>
            <p:nvPr/>
          </p:nvGrpSpPr>
          <p:grpSpPr>
            <a:xfrm>
              <a:off x="7359664" y="2086125"/>
              <a:ext cx="3495630" cy="1373586"/>
              <a:chOff x="5291129" y="3112959"/>
              <a:chExt cx="1610755" cy="632936"/>
            </a:xfrm>
          </p:grpSpPr>
          <p:sp>
            <p:nvSpPr>
              <p:cNvPr id="88" name="Freeform: Shape 87">
                <a:extLst>
                  <a:ext uri="{FF2B5EF4-FFF2-40B4-BE49-F238E27FC236}">
                    <a16:creationId xmlns:a16="http://schemas.microsoft.com/office/drawing/2014/main" id="{D3988C98-5366-B56A-5F18-60B72A60530C}"/>
                  </a:ext>
                </a:extLst>
              </p:cNvPr>
              <p:cNvSpPr/>
              <p:nvPr/>
            </p:nvSpPr>
            <p:spPr>
              <a:xfrm>
                <a:off x="5549735" y="3112959"/>
                <a:ext cx="1352055" cy="632936"/>
              </a:xfrm>
              <a:custGeom>
                <a:avLst/>
                <a:gdLst>
                  <a:gd name="connsiteX0" fmla="*/ 1160151 w 1352055"/>
                  <a:gd name="connsiteY0" fmla="*/ 632936 h 632936"/>
                  <a:gd name="connsiteX1" fmla="*/ 12674 w 1352055"/>
                  <a:gd name="connsiteY1" fmla="*/ 632936 h 632936"/>
                  <a:gd name="connsiteX2" fmla="*/ 101 w 1352055"/>
                  <a:gd name="connsiteY2" fmla="*/ 622554 h 632936"/>
                  <a:gd name="connsiteX3" fmla="*/ 99256 w 1352055"/>
                  <a:gd name="connsiteY3" fmla="*/ 8192 h 632936"/>
                  <a:gd name="connsiteX4" fmla="*/ 111829 w 1352055"/>
                  <a:gd name="connsiteY4" fmla="*/ 0 h 632936"/>
                  <a:gd name="connsiteX5" fmla="*/ 1234541 w 1352055"/>
                  <a:gd name="connsiteY5" fmla="*/ 0 h 632936"/>
                  <a:gd name="connsiteX6" fmla="*/ 1351222 w 1352055"/>
                  <a:gd name="connsiteY6" fmla="*/ 95821 h 632936"/>
                  <a:gd name="connsiteX7" fmla="*/ 1276737 w 1352055"/>
                  <a:gd name="connsiteY7" fmla="*/ 557117 h 632936"/>
                  <a:gd name="connsiteX8" fmla="*/ 1160056 w 1352055"/>
                  <a:gd name="connsiteY8" fmla="*/ 632841 h 6329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52055" h="632936">
                    <a:moveTo>
                      <a:pt x="1160151" y="632936"/>
                    </a:moveTo>
                    <a:lnTo>
                      <a:pt x="12674" y="632936"/>
                    </a:lnTo>
                    <a:cubicBezTo>
                      <a:pt x="5054" y="632936"/>
                      <a:pt x="-851" y="628079"/>
                      <a:pt x="101" y="622554"/>
                    </a:cubicBezTo>
                    <a:lnTo>
                      <a:pt x="99256" y="8192"/>
                    </a:lnTo>
                    <a:cubicBezTo>
                      <a:pt x="100018" y="3524"/>
                      <a:pt x="105448" y="0"/>
                      <a:pt x="111829" y="0"/>
                    </a:cubicBezTo>
                    <a:lnTo>
                      <a:pt x="1234541" y="0"/>
                    </a:lnTo>
                    <a:cubicBezTo>
                      <a:pt x="1304931" y="0"/>
                      <a:pt x="1359509" y="44863"/>
                      <a:pt x="1351222" y="95821"/>
                    </a:cubicBezTo>
                    <a:lnTo>
                      <a:pt x="1276737" y="557117"/>
                    </a:lnTo>
                    <a:cubicBezTo>
                      <a:pt x="1269784" y="600361"/>
                      <a:pt x="1219587" y="632841"/>
                      <a:pt x="1160056" y="632841"/>
                    </a:cubicBezTo>
                    <a:close/>
                  </a:path>
                </a:pathLst>
              </a:custGeom>
              <a:gradFill>
                <a:gsLst>
                  <a:gs pos="15000">
                    <a:srgbClr val="FFFFFF"/>
                  </a:gs>
                  <a:gs pos="39000">
                    <a:srgbClr val="F6F6F8"/>
                  </a:gs>
                  <a:gs pos="77000">
                    <a:srgbClr val="DFDFE6"/>
                  </a:gs>
                  <a:gs pos="100000">
                    <a:srgbClr val="CECED9"/>
                  </a:gs>
                </a:gsLst>
                <a:lin ang="17020748" scaled="1"/>
              </a:gradFill>
              <a:ln w="9525" cap="flat">
                <a:noFill/>
                <a:prstDash val="solid"/>
                <a:miter/>
              </a:ln>
            </p:spPr>
            <p:txBody>
              <a:bodyPr rtlCol="0" anchor="ctr"/>
              <a:lstStyle/>
              <a:p>
                <a:endParaRPr lang="en-US"/>
              </a:p>
            </p:txBody>
          </p:sp>
          <p:sp>
            <p:nvSpPr>
              <p:cNvPr id="89" name="Freeform: Shape 88">
                <a:extLst>
                  <a:ext uri="{FF2B5EF4-FFF2-40B4-BE49-F238E27FC236}">
                    <a16:creationId xmlns:a16="http://schemas.microsoft.com/office/drawing/2014/main" id="{853F3C2C-124F-B764-AF34-1DA94EF0DFEE}"/>
                  </a:ext>
                </a:extLst>
              </p:cNvPr>
              <p:cNvSpPr/>
              <p:nvPr/>
            </p:nvSpPr>
            <p:spPr>
              <a:xfrm>
                <a:off x="6686657" y="3112959"/>
                <a:ext cx="215227" cy="316515"/>
              </a:xfrm>
              <a:custGeom>
                <a:avLst/>
                <a:gdLst>
                  <a:gd name="connsiteX0" fmla="*/ 97714 w 215227"/>
                  <a:gd name="connsiteY0" fmla="*/ 0 h 316515"/>
                  <a:gd name="connsiteX1" fmla="*/ 49518 w 215227"/>
                  <a:gd name="connsiteY1" fmla="*/ 0 h 316515"/>
                  <a:gd name="connsiteX2" fmla="*/ 83 w 215227"/>
                  <a:gd name="connsiteY2" fmla="*/ 306134 h 316515"/>
                  <a:gd name="connsiteX3" fmla="*/ 12656 w 215227"/>
                  <a:gd name="connsiteY3" fmla="*/ 316516 h 316515"/>
                  <a:gd name="connsiteX4" fmla="*/ 178772 w 215227"/>
                  <a:gd name="connsiteY4" fmla="*/ 316516 h 316515"/>
                  <a:gd name="connsiteX5" fmla="*/ 214395 w 215227"/>
                  <a:gd name="connsiteY5" fmla="*/ 95917 h 316515"/>
                  <a:gd name="connsiteX6" fmla="*/ 97714 w 215227"/>
                  <a:gd name="connsiteY6" fmla="*/ 95 h 316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5227" h="316515">
                    <a:moveTo>
                      <a:pt x="97714" y="0"/>
                    </a:moveTo>
                    <a:lnTo>
                      <a:pt x="49518" y="0"/>
                    </a:lnTo>
                    <a:lnTo>
                      <a:pt x="83" y="306134"/>
                    </a:lnTo>
                    <a:cubicBezTo>
                      <a:pt x="-774" y="311658"/>
                      <a:pt x="5131" y="316516"/>
                      <a:pt x="12656" y="316516"/>
                    </a:cubicBezTo>
                    <a:lnTo>
                      <a:pt x="178772" y="316516"/>
                    </a:lnTo>
                    <a:lnTo>
                      <a:pt x="214395" y="95917"/>
                    </a:lnTo>
                    <a:cubicBezTo>
                      <a:pt x="222682" y="44863"/>
                      <a:pt x="168009" y="95"/>
                      <a:pt x="97714" y="95"/>
                    </a:cubicBezTo>
                    <a:close/>
                  </a:path>
                </a:pathLst>
              </a:custGeom>
              <a:solidFill>
                <a:srgbClr val="FFCC66"/>
              </a:solidFill>
              <a:ln w="9525" cap="flat">
                <a:noFill/>
                <a:prstDash val="solid"/>
                <a:miter/>
              </a:ln>
            </p:spPr>
            <p:txBody>
              <a:bodyPr rtlCol="0" anchor="ctr"/>
              <a:lstStyle/>
              <a:p>
                <a:endParaRPr lang="en-US"/>
              </a:p>
            </p:txBody>
          </p:sp>
          <p:sp>
            <p:nvSpPr>
              <p:cNvPr id="90" name="Freeform: Shape 89">
                <a:extLst>
                  <a:ext uri="{FF2B5EF4-FFF2-40B4-BE49-F238E27FC236}">
                    <a16:creationId xmlns:a16="http://schemas.microsoft.com/office/drawing/2014/main" id="{1DBE6317-0F95-522A-620B-D4EFFE6944CD}"/>
                  </a:ext>
                </a:extLst>
              </p:cNvPr>
              <p:cNvSpPr/>
              <p:nvPr/>
            </p:nvSpPr>
            <p:spPr>
              <a:xfrm>
                <a:off x="5549658" y="3241261"/>
                <a:ext cx="601872" cy="504634"/>
              </a:xfrm>
              <a:custGeom>
                <a:avLst/>
                <a:gdLst>
                  <a:gd name="connsiteX0" fmla="*/ 40659 w 601872"/>
                  <a:gd name="connsiteY0" fmla="*/ 243078 h 504634"/>
                  <a:gd name="connsiteX1" fmla="*/ 83 w 601872"/>
                  <a:gd name="connsiteY1" fmla="*/ 494252 h 504634"/>
                  <a:gd name="connsiteX2" fmla="*/ 12656 w 601872"/>
                  <a:gd name="connsiteY2" fmla="*/ 504634 h 504634"/>
                  <a:gd name="connsiteX3" fmla="*/ 601872 w 601872"/>
                  <a:gd name="connsiteY3" fmla="*/ 504634 h 504634"/>
                  <a:gd name="connsiteX4" fmla="*/ 223920 w 601872"/>
                  <a:gd name="connsiteY4" fmla="*/ 0 h 504634"/>
                  <a:gd name="connsiteX5" fmla="*/ 40755 w 601872"/>
                  <a:gd name="connsiteY5" fmla="*/ 243173 h 5046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1872" h="504634">
                    <a:moveTo>
                      <a:pt x="40659" y="243078"/>
                    </a:moveTo>
                    <a:lnTo>
                      <a:pt x="83" y="494252"/>
                    </a:lnTo>
                    <a:cubicBezTo>
                      <a:pt x="-774" y="499777"/>
                      <a:pt x="5131" y="504634"/>
                      <a:pt x="12656" y="504634"/>
                    </a:cubicBezTo>
                    <a:lnTo>
                      <a:pt x="601872" y="504634"/>
                    </a:lnTo>
                    <a:lnTo>
                      <a:pt x="223920" y="0"/>
                    </a:lnTo>
                    <a:lnTo>
                      <a:pt x="40755" y="243173"/>
                    </a:lnTo>
                    <a:close/>
                  </a:path>
                </a:pathLst>
              </a:custGeom>
              <a:gradFill>
                <a:gsLst>
                  <a:gs pos="15000">
                    <a:srgbClr val="FFFFFF"/>
                  </a:gs>
                  <a:gs pos="39000">
                    <a:srgbClr val="F6F6F8"/>
                  </a:gs>
                  <a:gs pos="77000">
                    <a:srgbClr val="DFDFE6"/>
                  </a:gs>
                  <a:gs pos="100000">
                    <a:srgbClr val="CECED9"/>
                  </a:gs>
                </a:gsLst>
                <a:lin ang="10800000" scaled="1"/>
              </a:gradFill>
              <a:ln w="9525" cap="flat">
                <a:noFill/>
                <a:prstDash val="solid"/>
                <a:miter/>
              </a:ln>
            </p:spPr>
            <p:txBody>
              <a:bodyPr rtlCol="0" anchor="ctr"/>
              <a:lstStyle/>
              <a:p>
                <a:endParaRPr lang="en-US"/>
              </a:p>
            </p:txBody>
          </p:sp>
          <p:sp>
            <p:nvSpPr>
              <p:cNvPr id="91" name="Freeform: Shape 90">
                <a:extLst>
                  <a:ext uri="{FF2B5EF4-FFF2-40B4-BE49-F238E27FC236}">
                    <a16:creationId xmlns:a16="http://schemas.microsoft.com/office/drawing/2014/main" id="{5530F96D-3CCE-133C-2386-946658730473}"/>
                  </a:ext>
                </a:extLst>
              </p:cNvPr>
              <p:cNvSpPr/>
              <p:nvPr/>
            </p:nvSpPr>
            <p:spPr>
              <a:xfrm rot="-4851601">
                <a:off x="5328631" y="3158807"/>
                <a:ext cx="513206" cy="513206"/>
              </a:xfrm>
              <a:custGeom>
                <a:avLst/>
                <a:gdLst>
                  <a:gd name="connsiteX0" fmla="*/ 513207 w 513206"/>
                  <a:gd name="connsiteY0" fmla="*/ 256603 h 513206"/>
                  <a:gd name="connsiteX1" fmla="*/ 256603 w 513206"/>
                  <a:gd name="connsiteY1" fmla="*/ 513207 h 513206"/>
                  <a:gd name="connsiteX2" fmla="*/ 0 w 513206"/>
                  <a:gd name="connsiteY2" fmla="*/ 256604 h 513206"/>
                  <a:gd name="connsiteX3" fmla="*/ 256603 w 513206"/>
                  <a:gd name="connsiteY3" fmla="*/ 0 h 513206"/>
                  <a:gd name="connsiteX4" fmla="*/ 513207 w 513206"/>
                  <a:gd name="connsiteY4" fmla="*/ 256603 h 5132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3206" h="513206">
                    <a:moveTo>
                      <a:pt x="513207" y="256603"/>
                    </a:moveTo>
                    <a:cubicBezTo>
                      <a:pt x="513207" y="398322"/>
                      <a:pt x="398322" y="513207"/>
                      <a:pt x="256603" y="513207"/>
                    </a:cubicBezTo>
                    <a:cubicBezTo>
                      <a:pt x="114885" y="513207"/>
                      <a:pt x="0" y="398322"/>
                      <a:pt x="0" y="256604"/>
                    </a:cubicBezTo>
                    <a:cubicBezTo>
                      <a:pt x="0" y="114885"/>
                      <a:pt x="114885" y="0"/>
                      <a:pt x="256603" y="0"/>
                    </a:cubicBezTo>
                    <a:cubicBezTo>
                      <a:pt x="398322" y="0"/>
                      <a:pt x="513207" y="114885"/>
                      <a:pt x="513207" y="256603"/>
                    </a:cubicBezTo>
                    <a:close/>
                  </a:path>
                </a:pathLst>
              </a:custGeom>
              <a:gradFill>
                <a:gsLst>
                  <a:gs pos="15000">
                    <a:srgbClr val="FFFFFF"/>
                  </a:gs>
                  <a:gs pos="39000">
                    <a:srgbClr val="F6F6F8"/>
                  </a:gs>
                  <a:gs pos="77000">
                    <a:srgbClr val="DFDFE6"/>
                  </a:gs>
                  <a:gs pos="100000">
                    <a:srgbClr val="CECED9"/>
                  </a:gs>
                </a:gsLst>
                <a:lin ang="15651601" scaled="1"/>
              </a:gradFill>
              <a:ln w="9525" cap="flat">
                <a:noFill/>
                <a:prstDash val="solid"/>
                <a:miter/>
              </a:ln>
            </p:spPr>
            <p:txBody>
              <a:bodyPr rtlCol="0" anchor="ctr"/>
              <a:lstStyle/>
              <a:p>
                <a:endParaRPr lang="en-US"/>
              </a:p>
            </p:txBody>
          </p:sp>
          <p:sp>
            <p:nvSpPr>
              <p:cNvPr id="92" name="Freeform: Shape 91">
                <a:extLst>
                  <a:ext uri="{FF2B5EF4-FFF2-40B4-BE49-F238E27FC236}">
                    <a16:creationId xmlns:a16="http://schemas.microsoft.com/office/drawing/2014/main" id="{2ACBF3DD-7E70-6B50-12F0-E1218007BE91}"/>
                  </a:ext>
                </a:extLst>
              </p:cNvPr>
              <p:cNvSpPr/>
              <p:nvPr/>
            </p:nvSpPr>
            <p:spPr>
              <a:xfrm>
                <a:off x="5371528" y="3201828"/>
                <a:ext cx="427291" cy="427291"/>
              </a:xfrm>
              <a:custGeom>
                <a:avLst/>
                <a:gdLst>
                  <a:gd name="connsiteX0" fmla="*/ 427292 w 427291"/>
                  <a:gd name="connsiteY0" fmla="*/ 213646 h 427291"/>
                  <a:gd name="connsiteX1" fmla="*/ 213646 w 427291"/>
                  <a:gd name="connsiteY1" fmla="*/ 427292 h 427291"/>
                  <a:gd name="connsiteX2" fmla="*/ 0 w 427291"/>
                  <a:gd name="connsiteY2" fmla="*/ 213646 h 427291"/>
                  <a:gd name="connsiteX3" fmla="*/ 213646 w 427291"/>
                  <a:gd name="connsiteY3" fmla="*/ 0 h 427291"/>
                  <a:gd name="connsiteX4" fmla="*/ 427292 w 427291"/>
                  <a:gd name="connsiteY4" fmla="*/ 213646 h 4272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7291" h="427291">
                    <a:moveTo>
                      <a:pt x="427292" y="213646"/>
                    </a:moveTo>
                    <a:cubicBezTo>
                      <a:pt x="427292" y="331639"/>
                      <a:pt x="331639" y="427292"/>
                      <a:pt x="213646" y="427292"/>
                    </a:cubicBezTo>
                    <a:cubicBezTo>
                      <a:pt x="95652" y="427292"/>
                      <a:pt x="0" y="331639"/>
                      <a:pt x="0" y="213646"/>
                    </a:cubicBezTo>
                    <a:cubicBezTo>
                      <a:pt x="0" y="95652"/>
                      <a:pt x="95652" y="0"/>
                      <a:pt x="213646" y="0"/>
                    </a:cubicBezTo>
                    <a:cubicBezTo>
                      <a:pt x="331639" y="0"/>
                      <a:pt x="427292" y="95652"/>
                      <a:pt x="427292" y="213646"/>
                    </a:cubicBezTo>
                    <a:close/>
                  </a:path>
                </a:pathLst>
              </a:custGeom>
              <a:solidFill>
                <a:srgbClr val="FFCC66"/>
              </a:solidFill>
              <a:ln w="9525" cap="flat">
                <a:noFill/>
                <a:prstDash val="solid"/>
                <a:miter/>
              </a:ln>
            </p:spPr>
            <p:txBody>
              <a:bodyPr rtlCol="0" anchor="ctr"/>
              <a:lstStyle/>
              <a:p>
                <a:endParaRPr lang="en-US"/>
              </a:p>
            </p:txBody>
          </p:sp>
          <p:sp>
            <p:nvSpPr>
              <p:cNvPr id="93" name="Freeform: Shape 92">
                <a:extLst>
                  <a:ext uri="{FF2B5EF4-FFF2-40B4-BE49-F238E27FC236}">
                    <a16:creationId xmlns:a16="http://schemas.microsoft.com/office/drawing/2014/main" id="{1D5DB4D3-6EF3-AB3C-738E-64C4F2C5EFE5}"/>
                  </a:ext>
                </a:extLst>
              </p:cNvPr>
              <p:cNvSpPr/>
              <p:nvPr/>
            </p:nvSpPr>
            <p:spPr>
              <a:xfrm>
                <a:off x="5410200" y="3241261"/>
                <a:ext cx="349948" cy="174974"/>
              </a:xfrm>
              <a:custGeom>
                <a:avLst/>
                <a:gdLst>
                  <a:gd name="connsiteX0" fmla="*/ 0 w 349948"/>
                  <a:gd name="connsiteY0" fmla="*/ 174974 h 174974"/>
                  <a:gd name="connsiteX1" fmla="*/ 174974 w 349948"/>
                  <a:gd name="connsiteY1" fmla="*/ 0 h 174974"/>
                  <a:gd name="connsiteX2" fmla="*/ 349949 w 349948"/>
                  <a:gd name="connsiteY2" fmla="*/ 174974 h 174974"/>
                </a:gdLst>
                <a:ahLst/>
                <a:cxnLst>
                  <a:cxn ang="0">
                    <a:pos x="connsiteX0" y="connsiteY0"/>
                  </a:cxn>
                  <a:cxn ang="0">
                    <a:pos x="connsiteX1" y="connsiteY1"/>
                  </a:cxn>
                  <a:cxn ang="0">
                    <a:pos x="connsiteX2" y="connsiteY2"/>
                  </a:cxn>
                </a:cxnLst>
                <a:rect l="l" t="t" r="r" b="b"/>
                <a:pathLst>
                  <a:path w="349948" h="174974">
                    <a:moveTo>
                      <a:pt x="0" y="174974"/>
                    </a:moveTo>
                    <a:cubicBezTo>
                      <a:pt x="0" y="78295"/>
                      <a:pt x="78391" y="0"/>
                      <a:pt x="174974" y="0"/>
                    </a:cubicBezTo>
                    <a:cubicBezTo>
                      <a:pt x="271558" y="0"/>
                      <a:pt x="349949" y="78391"/>
                      <a:pt x="349949" y="174974"/>
                    </a:cubicBezTo>
                  </a:path>
                </a:pathLst>
              </a:custGeom>
              <a:noFill/>
              <a:ln w="30671" cap="rnd">
                <a:solidFill>
                  <a:srgbClr val="FFFFFF">
                    <a:alpha val="41000"/>
                  </a:srgbClr>
                </a:solidFill>
                <a:prstDash val="solid"/>
                <a:round/>
              </a:ln>
            </p:spPr>
            <p:txBody>
              <a:bodyPr rtlCol="0" anchor="ctr"/>
              <a:lstStyle/>
              <a:p>
                <a:endParaRPr lang="en-US"/>
              </a:p>
            </p:txBody>
          </p:sp>
        </p:grpSp>
        <p:sp>
          <p:nvSpPr>
            <p:cNvPr id="86" name="TextBox 85">
              <a:extLst>
                <a:ext uri="{FF2B5EF4-FFF2-40B4-BE49-F238E27FC236}">
                  <a16:creationId xmlns:a16="http://schemas.microsoft.com/office/drawing/2014/main" id="{F209E09E-6BFE-B0E5-1B76-A2AE640637AC}"/>
                </a:ext>
              </a:extLst>
            </p:cNvPr>
            <p:cNvSpPr txBox="1"/>
            <p:nvPr/>
          </p:nvSpPr>
          <p:spPr>
            <a:xfrm>
              <a:off x="8461443" y="2252298"/>
              <a:ext cx="1822365" cy="927946"/>
            </a:xfrm>
            <a:prstGeom prst="rect">
              <a:avLst/>
            </a:prstGeom>
            <a:noFill/>
            <a:ln>
              <a:noFill/>
            </a:ln>
          </p:spPr>
          <p:txBody>
            <a:bodyPr wrap="square" rtlCol="0">
              <a:spAutoFit/>
            </a:bodyPr>
            <a:lstStyle/>
            <a:p>
              <a:pPr algn="ctr" rtl="1">
                <a:lnSpc>
                  <a:spcPct val="115000"/>
                </a:lnSpc>
              </a:pPr>
              <a:r>
                <a:rPr lang="ar-EG" sz="2400" b="1" dirty="0">
                  <a:latin typeface="Times New Roman" panose="02020603050405020304" pitchFamily="18" charset="0"/>
                  <a:ea typeface="Calibri" panose="020F0502020204030204" pitchFamily="34" charset="0"/>
                  <a:cs typeface="Adobe Arabic" panose="02040503050201020203" pitchFamily="18" charset="-78"/>
                </a:rPr>
                <a:t>بيئة عمل داعمة وملهمة  </a:t>
              </a:r>
              <a:endParaRPr lang="en-US" sz="2400" b="1" dirty="0">
                <a:latin typeface="Times New Roman" panose="02020603050405020304" pitchFamily="18" charset="0"/>
                <a:ea typeface="Calibri" panose="020F0502020204030204" pitchFamily="34" charset="0"/>
                <a:cs typeface="Adobe Arabic" panose="02040503050201020203" pitchFamily="18" charset="-78"/>
              </a:endParaRPr>
            </a:p>
          </p:txBody>
        </p:sp>
        <p:sp>
          <p:nvSpPr>
            <p:cNvPr id="87" name="TextBox 31">
              <a:extLst>
                <a:ext uri="{FF2B5EF4-FFF2-40B4-BE49-F238E27FC236}">
                  <a16:creationId xmlns:a16="http://schemas.microsoft.com/office/drawing/2014/main" id="{CFB05AFC-A1A1-FF90-2B5D-7BF12147C781}"/>
                </a:ext>
              </a:extLst>
            </p:cNvPr>
            <p:cNvSpPr txBox="1"/>
            <p:nvPr/>
          </p:nvSpPr>
          <p:spPr>
            <a:xfrm>
              <a:off x="7678255" y="2593686"/>
              <a:ext cx="586205" cy="369332"/>
            </a:xfrm>
            <a:prstGeom prst="rect">
              <a:avLst/>
            </a:prstGeom>
            <a:noFill/>
          </p:spPr>
          <p:txBody>
            <a:bodyPr wrap="square" rtlCol="0">
              <a:spAutoFit/>
            </a:bodyPr>
            <a:lstStyle>
              <a:defPPr>
                <a:defRPr lang="en-US"/>
              </a:defPPr>
              <a:lvl1pPr algn="ctr">
                <a:defRPr sz="2000" b="1"/>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800" dirty="0">
                  <a:latin typeface="Arial" panose="020B0604020202020204" pitchFamily="34" charset="0"/>
                  <a:cs typeface="Arial" panose="020B0604020202020204" pitchFamily="34" charset="0"/>
                </a:rPr>
                <a:t>05</a:t>
              </a:r>
            </a:p>
          </p:txBody>
        </p:sp>
      </p:grpSp>
    </p:spTree>
    <p:extLst>
      <p:ext uri="{BB962C8B-B14F-4D97-AF65-F5344CB8AC3E}">
        <p14:creationId xmlns:p14="http://schemas.microsoft.com/office/powerpoint/2010/main" val="6677910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84"/>
                                        </p:tgtEl>
                                        <p:attrNameLst>
                                          <p:attrName>style.visibility</p:attrName>
                                        </p:attrNameLst>
                                      </p:cBhvr>
                                      <p:to>
                                        <p:strVal val="visible"/>
                                      </p:to>
                                    </p:set>
                                    <p:animEffect transition="in" filter="fade">
                                      <p:cBhvr>
                                        <p:cTn id="7" dur="1000"/>
                                        <p:tgtEl>
                                          <p:spTgt spid="84"/>
                                        </p:tgtEl>
                                      </p:cBhvr>
                                    </p:animEffect>
                                    <p:anim calcmode="lin" valueType="num">
                                      <p:cBhvr>
                                        <p:cTn id="8" dur="1000" fill="hold"/>
                                        <p:tgtEl>
                                          <p:spTgt spid="84"/>
                                        </p:tgtEl>
                                        <p:attrNameLst>
                                          <p:attrName>ppt_x</p:attrName>
                                        </p:attrNameLst>
                                      </p:cBhvr>
                                      <p:tavLst>
                                        <p:tav tm="0">
                                          <p:val>
                                            <p:strVal val="#ppt_x"/>
                                          </p:val>
                                        </p:tav>
                                        <p:tav tm="100000">
                                          <p:val>
                                            <p:strVal val="#ppt_x"/>
                                          </p:val>
                                        </p:tav>
                                      </p:tavLst>
                                    </p:anim>
                                    <p:anim calcmode="lin" valueType="num">
                                      <p:cBhvr>
                                        <p:cTn id="9" dur="1000" fill="hold"/>
                                        <p:tgtEl>
                                          <p:spTgt spid="8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fade">
                                      <p:cBhvr>
                                        <p:cTn id="14" dur="1000"/>
                                        <p:tgtEl>
                                          <p:spTgt spid="15"/>
                                        </p:tgtEl>
                                      </p:cBhvr>
                                    </p:animEffect>
                                    <p:anim calcmode="lin" valueType="num">
                                      <p:cBhvr>
                                        <p:cTn id="15" dur="1000" fill="hold"/>
                                        <p:tgtEl>
                                          <p:spTgt spid="15"/>
                                        </p:tgtEl>
                                        <p:attrNameLst>
                                          <p:attrName>ppt_x</p:attrName>
                                        </p:attrNameLst>
                                      </p:cBhvr>
                                      <p:tavLst>
                                        <p:tav tm="0">
                                          <p:val>
                                            <p:strVal val="#ppt_x"/>
                                          </p:val>
                                        </p:tav>
                                        <p:tav tm="100000">
                                          <p:val>
                                            <p:strVal val="#ppt_x"/>
                                          </p:val>
                                        </p:tav>
                                      </p:tavLst>
                                    </p:anim>
                                    <p:anim calcmode="lin" valueType="num">
                                      <p:cBhvr>
                                        <p:cTn id="16"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28"/>
                                        </p:tgtEl>
                                        <p:attrNameLst>
                                          <p:attrName>style.visibility</p:attrName>
                                        </p:attrNameLst>
                                      </p:cBhvr>
                                      <p:to>
                                        <p:strVal val="visible"/>
                                      </p:to>
                                    </p:set>
                                    <p:animEffect transition="in" filter="fade">
                                      <p:cBhvr>
                                        <p:cTn id="21" dur="1000"/>
                                        <p:tgtEl>
                                          <p:spTgt spid="28"/>
                                        </p:tgtEl>
                                      </p:cBhvr>
                                    </p:animEffect>
                                    <p:anim calcmode="lin" valueType="num">
                                      <p:cBhvr>
                                        <p:cTn id="22" dur="1000" fill="hold"/>
                                        <p:tgtEl>
                                          <p:spTgt spid="28"/>
                                        </p:tgtEl>
                                        <p:attrNameLst>
                                          <p:attrName>ppt_x</p:attrName>
                                        </p:attrNameLst>
                                      </p:cBhvr>
                                      <p:tavLst>
                                        <p:tav tm="0">
                                          <p:val>
                                            <p:strVal val="#ppt_x"/>
                                          </p:val>
                                        </p:tav>
                                        <p:tav tm="100000">
                                          <p:val>
                                            <p:strVal val="#ppt_x"/>
                                          </p:val>
                                        </p:tav>
                                      </p:tavLst>
                                    </p:anim>
                                    <p:anim calcmode="lin" valueType="num">
                                      <p:cBhvr>
                                        <p:cTn id="23"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8"/>
                                        </p:tgtEl>
                                        <p:attrNameLst>
                                          <p:attrName>style.visibility</p:attrName>
                                        </p:attrNameLst>
                                      </p:cBhvr>
                                      <p:to>
                                        <p:strVal val="visible"/>
                                      </p:to>
                                    </p:set>
                                    <p:animEffect transition="in" filter="fade">
                                      <p:cBhvr>
                                        <p:cTn id="28" dur="1000"/>
                                        <p:tgtEl>
                                          <p:spTgt spid="38"/>
                                        </p:tgtEl>
                                      </p:cBhvr>
                                    </p:animEffect>
                                    <p:anim calcmode="lin" valueType="num">
                                      <p:cBhvr>
                                        <p:cTn id="29" dur="1000" fill="hold"/>
                                        <p:tgtEl>
                                          <p:spTgt spid="38"/>
                                        </p:tgtEl>
                                        <p:attrNameLst>
                                          <p:attrName>ppt_x</p:attrName>
                                        </p:attrNameLst>
                                      </p:cBhvr>
                                      <p:tavLst>
                                        <p:tav tm="0">
                                          <p:val>
                                            <p:strVal val="#ppt_x"/>
                                          </p:val>
                                        </p:tav>
                                        <p:tav tm="100000">
                                          <p:val>
                                            <p:strVal val="#ppt_x"/>
                                          </p:val>
                                        </p:tav>
                                      </p:tavLst>
                                    </p:anim>
                                    <p:anim calcmode="lin" valueType="num">
                                      <p:cBhvr>
                                        <p:cTn id="30"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TextBox 29">
            <a:extLst>
              <a:ext uri="{FF2B5EF4-FFF2-40B4-BE49-F238E27FC236}">
                <a16:creationId xmlns:a16="http://schemas.microsoft.com/office/drawing/2014/main" id="{EEE2C958-554C-43B6-AD84-5BFB102BB0C5}"/>
              </a:ext>
            </a:extLst>
          </p:cNvPr>
          <p:cNvSpPr txBox="1"/>
          <p:nvPr/>
        </p:nvSpPr>
        <p:spPr>
          <a:xfrm>
            <a:off x="1547626" y="3641897"/>
            <a:ext cx="4548374" cy="658642"/>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r>
              <a:rPr lang="ar-SA" dirty="0"/>
              <a:t>نشاط تدريبي: "تصميم برنامج تحفيزي".</a:t>
            </a:r>
            <a:endParaRPr lang="en-US" dirty="0"/>
          </a:p>
        </p:txBody>
      </p:sp>
      <p:pic>
        <p:nvPicPr>
          <p:cNvPr id="3" name="Picture 2">
            <a:extLst>
              <a:ext uri="{FF2B5EF4-FFF2-40B4-BE49-F238E27FC236}">
                <a16:creationId xmlns:a16="http://schemas.microsoft.com/office/drawing/2014/main" id="{20AD76A7-980C-B573-8706-8024837B696F}"/>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7483629" y="1870349"/>
            <a:ext cx="4343314" cy="4343314"/>
          </a:xfrm>
          <a:prstGeom prst="rect">
            <a:avLst/>
          </a:prstGeom>
        </p:spPr>
      </p:pic>
      <p:grpSp>
        <p:nvGrpSpPr>
          <p:cNvPr id="4" name="Group 3">
            <a:extLst>
              <a:ext uri="{FF2B5EF4-FFF2-40B4-BE49-F238E27FC236}">
                <a16:creationId xmlns:a16="http://schemas.microsoft.com/office/drawing/2014/main" id="{254ACD16-7C3E-AE6C-58D9-CC4D13D1D039}"/>
              </a:ext>
            </a:extLst>
          </p:cNvPr>
          <p:cNvGrpSpPr/>
          <p:nvPr/>
        </p:nvGrpSpPr>
        <p:grpSpPr>
          <a:xfrm>
            <a:off x="2698136" y="675008"/>
            <a:ext cx="6957150" cy="968852"/>
            <a:chOff x="2698136" y="519096"/>
            <a:chExt cx="6957150" cy="968852"/>
          </a:xfrm>
        </p:grpSpPr>
        <p:grpSp>
          <p:nvGrpSpPr>
            <p:cNvPr id="5" name="Group 4">
              <a:extLst>
                <a:ext uri="{FF2B5EF4-FFF2-40B4-BE49-F238E27FC236}">
                  <a16:creationId xmlns:a16="http://schemas.microsoft.com/office/drawing/2014/main" id="{515E4DE8-1DEC-99B5-0D69-2A92F943978A}"/>
                </a:ext>
              </a:extLst>
            </p:cNvPr>
            <p:cNvGrpSpPr/>
            <p:nvPr/>
          </p:nvGrpSpPr>
          <p:grpSpPr>
            <a:xfrm>
              <a:off x="2698136" y="1333654"/>
              <a:ext cx="6957150" cy="154294"/>
              <a:chOff x="2941058" y="1479627"/>
              <a:chExt cx="6957150" cy="154294"/>
            </a:xfrm>
          </p:grpSpPr>
          <p:sp>
            <p:nvSpPr>
              <p:cNvPr id="7" name="Oval 6">
                <a:extLst>
                  <a:ext uri="{FF2B5EF4-FFF2-40B4-BE49-F238E27FC236}">
                    <a16:creationId xmlns:a16="http://schemas.microsoft.com/office/drawing/2014/main" id="{9DBA0CF4-1837-461F-6442-3B101DE034E5}"/>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0" name="Group 19">
                <a:extLst>
                  <a:ext uri="{FF2B5EF4-FFF2-40B4-BE49-F238E27FC236}">
                    <a16:creationId xmlns:a16="http://schemas.microsoft.com/office/drawing/2014/main" id="{37B65672-6EBB-E20A-073A-B6FE87281767}"/>
                  </a:ext>
                </a:extLst>
              </p:cNvPr>
              <p:cNvGrpSpPr/>
              <p:nvPr/>
            </p:nvGrpSpPr>
            <p:grpSpPr>
              <a:xfrm>
                <a:off x="9256541" y="1479627"/>
                <a:ext cx="641667" cy="154294"/>
                <a:chOff x="9256541" y="1479627"/>
                <a:chExt cx="641667" cy="154294"/>
              </a:xfrm>
              <a:solidFill>
                <a:srgbClr val="627383"/>
              </a:solidFill>
            </p:grpSpPr>
            <p:sp>
              <p:nvSpPr>
                <p:cNvPr id="25" name="Arrow: Striped Right 24">
                  <a:extLst>
                    <a:ext uri="{FF2B5EF4-FFF2-40B4-BE49-F238E27FC236}">
                      <a16:creationId xmlns:a16="http://schemas.microsoft.com/office/drawing/2014/main" id="{F4BC8350-9C14-B63E-F6AF-183BA7E0FBC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id="{39D6C5FF-3832-4F39-4931-5DF896D796A0}"/>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Arrow: Striped Right 26">
                  <a:extLst>
                    <a:ext uri="{FF2B5EF4-FFF2-40B4-BE49-F238E27FC236}">
                      <a16:creationId xmlns:a16="http://schemas.microsoft.com/office/drawing/2014/main" id="{7920BE08-9F2C-64D2-1029-E35458EC4370}"/>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1" name="Group 20">
                <a:extLst>
                  <a:ext uri="{FF2B5EF4-FFF2-40B4-BE49-F238E27FC236}">
                    <a16:creationId xmlns:a16="http://schemas.microsoft.com/office/drawing/2014/main" id="{81E25CA2-ECB3-02E7-7ED9-1B0B2F29B11C}"/>
                  </a:ext>
                </a:extLst>
              </p:cNvPr>
              <p:cNvGrpSpPr/>
              <p:nvPr/>
            </p:nvGrpSpPr>
            <p:grpSpPr>
              <a:xfrm>
                <a:off x="2941058" y="1479627"/>
                <a:ext cx="641667" cy="154294"/>
                <a:chOff x="9256541" y="1479627"/>
                <a:chExt cx="641667" cy="154294"/>
              </a:xfrm>
              <a:solidFill>
                <a:srgbClr val="627383"/>
              </a:solidFill>
            </p:grpSpPr>
            <p:sp>
              <p:nvSpPr>
                <p:cNvPr id="22" name="Arrow: Striped Right 21">
                  <a:extLst>
                    <a:ext uri="{FF2B5EF4-FFF2-40B4-BE49-F238E27FC236}">
                      <a16:creationId xmlns:a16="http://schemas.microsoft.com/office/drawing/2014/main" id="{8E9960A1-A6F0-3630-ED81-269160B985DC}"/>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3" name="Arrow: Striped Right 22">
                  <a:extLst>
                    <a:ext uri="{FF2B5EF4-FFF2-40B4-BE49-F238E27FC236}">
                      <a16:creationId xmlns:a16="http://schemas.microsoft.com/office/drawing/2014/main" id="{ED8E7F3F-5302-49A4-43BE-1E56A38D0AD0}"/>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id="{81B91455-F04E-D55E-2F23-A3F35A96211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6" name="TextBox 5">
              <a:extLst>
                <a:ext uri="{FF2B5EF4-FFF2-40B4-BE49-F238E27FC236}">
                  <a16:creationId xmlns:a16="http://schemas.microsoft.com/office/drawing/2014/main" id="{8EB4D093-AF27-A63B-01B2-F706D0385CBE}"/>
                </a:ext>
              </a:extLst>
            </p:cNvPr>
            <p:cNvSpPr txBox="1"/>
            <p:nvPr/>
          </p:nvSpPr>
          <p:spPr>
            <a:xfrm>
              <a:off x="2779494" y="519096"/>
              <a:ext cx="6633012" cy="800219"/>
            </a:xfrm>
            <a:prstGeom prst="rect">
              <a:avLst/>
            </a:prstGeom>
            <a:noFill/>
          </p:spPr>
          <p:txBody>
            <a:bodyPr wrap="square">
              <a:spAutoFit/>
            </a:bodyPr>
            <a:lstStyle/>
            <a:p>
              <a:pPr marL="0" marR="0" algn="ctr" rtl="1">
                <a:lnSpc>
                  <a:spcPct val="115000"/>
                </a:lnSpc>
                <a:spcBef>
                  <a:spcPts val="0"/>
                </a:spcBef>
                <a:spcAft>
                  <a:spcPts val="0"/>
                </a:spcAft>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نشاط تدريبي</a:t>
              </a:r>
              <a:endParaRPr lang="en-US" sz="4400"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p:txBody>
        </p:sp>
      </p:grpSp>
    </p:spTree>
    <p:extLst>
      <p:ext uri="{BB962C8B-B14F-4D97-AF65-F5344CB8AC3E}">
        <p14:creationId xmlns:p14="http://schemas.microsoft.com/office/powerpoint/2010/main" val="189012048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1000"/>
                                        <p:tgtEl>
                                          <p:spTgt spid="30"/>
                                        </p:tgtEl>
                                      </p:cBhvr>
                                    </p:animEffect>
                                    <p:anim calcmode="lin" valueType="num">
                                      <p:cBhvr>
                                        <p:cTn id="8" dur="1000" fill="hold"/>
                                        <p:tgtEl>
                                          <p:spTgt spid="30"/>
                                        </p:tgtEl>
                                        <p:attrNameLst>
                                          <p:attrName>ppt_x</p:attrName>
                                        </p:attrNameLst>
                                      </p:cBhvr>
                                      <p:tavLst>
                                        <p:tav tm="0">
                                          <p:val>
                                            <p:strVal val="#ppt_x"/>
                                          </p:val>
                                        </p:tav>
                                        <p:tav tm="100000">
                                          <p:val>
                                            <p:strVal val="#ppt_x"/>
                                          </p:val>
                                        </p:tav>
                                      </p:tavLst>
                                    </p:anim>
                                    <p:anim calcmode="lin" valueType="num">
                                      <p:cBhvr>
                                        <p:cTn id="9" dur="1000" fill="hold"/>
                                        <p:tgtEl>
                                          <p:spTgt spid="30"/>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Rounded Corners 16">
            <a:extLst>
              <a:ext uri="{FF2B5EF4-FFF2-40B4-BE49-F238E27FC236}">
                <a16:creationId xmlns:a16="http://schemas.microsoft.com/office/drawing/2014/main" id="{5A7C68B0-EBDA-DACA-6F50-FF8EC0DF02F1}"/>
              </a:ext>
            </a:extLst>
          </p:cNvPr>
          <p:cNvSpPr/>
          <p:nvPr/>
        </p:nvSpPr>
        <p:spPr>
          <a:xfrm>
            <a:off x="2939484" y="1726806"/>
            <a:ext cx="7643939" cy="4216794"/>
          </a:xfrm>
          <a:prstGeom prst="roundRect">
            <a:avLst/>
          </a:prstGeom>
          <a:solidFill>
            <a:schemeClr val="bg1">
              <a:lumMod val="95000"/>
            </a:schemeClr>
          </a:solidFill>
          <a:ln w="38100">
            <a:solidFill>
              <a:srgbClr val="215559"/>
            </a:solidFill>
            <a:prstDash val="lg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Box 17">
            <a:extLst>
              <a:ext uri="{FF2B5EF4-FFF2-40B4-BE49-F238E27FC236}">
                <a16:creationId xmlns:a16="http://schemas.microsoft.com/office/drawing/2014/main" id="{45BB5B0E-8ACA-C358-0157-9F406648A499}"/>
              </a:ext>
            </a:extLst>
          </p:cNvPr>
          <p:cNvSpPr txBox="1"/>
          <p:nvPr/>
        </p:nvSpPr>
        <p:spPr>
          <a:xfrm>
            <a:off x="5196246" y="1988339"/>
            <a:ext cx="2702064" cy="707886"/>
          </a:xfrm>
          <a:prstGeom prst="rect">
            <a:avLst/>
          </a:prstGeom>
          <a:noFill/>
          <a:ln w="3175">
            <a:noFill/>
          </a:ln>
        </p:spPr>
        <p:txBody>
          <a:bodyPr wrap="square"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ar-SA" altLang="ko-KR" sz="4000" b="1" i="0" u="none" strike="noStrike" kern="1200" cap="none" spc="0" normalizeH="0" baseline="0" noProof="0" dirty="0">
                <a:ln>
                  <a:noFill/>
                </a:ln>
                <a:solidFill>
                  <a:srgbClr val="168489"/>
                </a:solidFill>
                <a:effectLst/>
                <a:uLnTx/>
                <a:uFillTx/>
                <a:latin typeface="Adobe Arabic" panose="02040503050201020203" pitchFamily="18" charset="-78"/>
                <a:cs typeface="Adobe Arabic" panose="02040503050201020203" pitchFamily="18" charset="-78"/>
              </a:rPr>
              <a:t>التقييم</a:t>
            </a:r>
            <a:endParaRPr kumimoji="0" lang="ko-KR" altLang="en-US" sz="4000" b="1" i="0" u="none" strike="noStrike" kern="1200" cap="none" spc="0" normalizeH="0" baseline="0" noProof="0" dirty="0">
              <a:ln>
                <a:noFill/>
              </a:ln>
              <a:solidFill>
                <a:srgbClr val="168489"/>
              </a:solidFill>
              <a:effectLst/>
              <a:uLnTx/>
              <a:uFillTx/>
              <a:latin typeface="Adobe Arabic" panose="02040503050201020203" pitchFamily="18" charset="-78"/>
              <a:cs typeface="Adobe Arabic" panose="02040503050201020203" pitchFamily="18" charset="-78"/>
            </a:endParaRPr>
          </a:p>
        </p:txBody>
      </p:sp>
      <p:sp>
        <p:nvSpPr>
          <p:cNvPr id="19" name="TextBox 18">
            <a:extLst>
              <a:ext uri="{FF2B5EF4-FFF2-40B4-BE49-F238E27FC236}">
                <a16:creationId xmlns:a16="http://schemas.microsoft.com/office/drawing/2014/main" id="{599B13AF-9D3A-554D-369E-76942553F9A0}"/>
              </a:ext>
            </a:extLst>
          </p:cNvPr>
          <p:cNvSpPr txBox="1"/>
          <p:nvPr/>
        </p:nvSpPr>
        <p:spPr>
          <a:xfrm>
            <a:off x="2780991" y="2696225"/>
            <a:ext cx="7802432" cy="503215"/>
          </a:xfrm>
          <a:prstGeom prst="rect">
            <a:avLst/>
          </a:prstGeom>
          <a:noFill/>
        </p:spPr>
        <p:txBody>
          <a:bodyPr wrap="square" rtlCol="0">
            <a:spAutoFit/>
          </a:bodyPr>
          <a:lstStyle/>
          <a:p>
            <a:pPr algn="r">
              <a:lnSpc>
                <a:spcPct val="115000"/>
              </a:lnSpc>
              <a:spcAft>
                <a:spcPts val="800"/>
              </a:spcAft>
            </a:pPr>
            <a:r>
              <a:rPr lang="ar-SA" sz="2400"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كيف يمكنكم تطبيق ما تعلمتموه في تصميم برنامج تحفيزي عملي لفريقكم؟  </a:t>
            </a:r>
            <a:endParaRPr lang="en-US" sz="2400" b="1" dirty="0">
              <a:solidFill>
                <a:prstClr val="black"/>
              </a:solidFill>
              <a:latin typeface="Times New Roman" panose="02020603050405020304" pitchFamily="18" charset="0"/>
              <a:ea typeface="Calibri" panose="020F0502020204030204" pitchFamily="34" charset="0"/>
              <a:cs typeface="Adobe Arabic" panose="02040503050201020203" pitchFamily="18" charset="-78"/>
            </a:endParaRPr>
          </a:p>
        </p:txBody>
      </p:sp>
      <p:sp>
        <p:nvSpPr>
          <p:cNvPr id="20" name="TextBox 19">
            <a:extLst>
              <a:ext uri="{FF2B5EF4-FFF2-40B4-BE49-F238E27FC236}">
                <a16:creationId xmlns:a16="http://schemas.microsoft.com/office/drawing/2014/main" id="{C42135B2-3632-B03E-DFAF-B646DC981A8C}"/>
              </a:ext>
            </a:extLst>
          </p:cNvPr>
          <p:cNvSpPr txBox="1"/>
          <p:nvPr/>
        </p:nvSpPr>
        <p:spPr>
          <a:xfrm>
            <a:off x="3593345" y="3416214"/>
            <a:ext cx="6950589" cy="503215"/>
          </a:xfrm>
          <a:prstGeom prst="rect">
            <a:avLst/>
          </a:prstGeom>
          <a:noFill/>
        </p:spPr>
        <p:txBody>
          <a:bodyPr wrap="square" rtlCol="0">
            <a:spAutoFit/>
          </a:bodyPr>
          <a:lstStyle/>
          <a:p>
            <a:pPr algn="r">
              <a:lnSpc>
                <a:spcPct val="115000"/>
              </a:lnSpc>
              <a:spcAft>
                <a:spcPts val="800"/>
              </a:spcAft>
            </a:pPr>
            <a:r>
              <a:rPr lang="ar-SA" sz="2400"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ما العوامل الأساسية التي ترون أنها تضمن نجاح برامج التحفيز في بيئة العمل؟  </a:t>
            </a:r>
            <a:endParaRPr lang="en-US" sz="2400" b="1" dirty="0">
              <a:solidFill>
                <a:prstClr val="black"/>
              </a:solidFill>
              <a:latin typeface="Times New Roman" panose="02020603050405020304" pitchFamily="18" charset="0"/>
              <a:ea typeface="Calibri" panose="020F0502020204030204" pitchFamily="34" charset="0"/>
              <a:cs typeface="Adobe Arabic" panose="02040503050201020203" pitchFamily="18" charset="-78"/>
            </a:endParaRPr>
          </a:p>
        </p:txBody>
      </p:sp>
      <p:sp>
        <p:nvSpPr>
          <p:cNvPr id="21" name="TextBox 20">
            <a:extLst>
              <a:ext uri="{FF2B5EF4-FFF2-40B4-BE49-F238E27FC236}">
                <a16:creationId xmlns:a16="http://schemas.microsoft.com/office/drawing/2014/main" id="{54B70BA2-4A81-FFDE-A3FA-12FFF1E0D31E}"/>
              </a:ext>
            </a:extLst>
          </p:cNvPr>
          <p:cNvSpPr txBox="1"/>
          <p:nvPr/>
        </p:nvSpPr>
        <p:spPr>
          <a:xfrm>
            <a:off x="4568706" y="4269431"/>
            <a:ext cx="5927816" cy="927946"/>
          </a:xfrm>
          <a:prstGeom prst="rect">
            <a:avLst/>
          </a:prstGeom>
          <a:noFill/>
        </p:spPr>
        <p:txBody>
          <a:bodyPr wrap="square" rtlCol="0">
            <a:spAutoFit/>
          </a:bodyPr>
          <a:lstStyle/>
          <a:p>
            <a:pPr algn="r">
              <a:lnSpc>
                <a:spcPct val="115000"/>
              </a:lnSpc>
              <a:spcAft>
                <a:spcPts val="800"/>
              </a:spcAft>
            </a:pPr>
            <a:r>
              <a:rPr lang="ar-SA" sz="2400"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ما الأفكار الجديدة التي استلهمتموها خلال هذه الجلسة وكيف يمكن تطويرها في مؤسستكم؟</a:t>
            </a:r>
            <a:endParaRPr lang="en-US" sz="2400" b="1" dirty="0">
              <a:solidFill>
                <a:prstClr val="black"/>
              </a:solidFill>
              <a:latin typeface="Times New Roman" panose="02020603050405020304" pitchFamily="18" charset="0"/>
              <a:ea typeface="Calibri" panose="020F0502020204030204" pitchFamily="34" charset="0"/>
              <a:cs typeface="Adobe Arabic" panose="02040503050201020203" pitchFamily="18" charset="-78"/>
            </a:endParaRPr>
          </a:p>
        </p:txBody>
      </p:sp>
      <p:pic>
        <p:nvPicPr>
          <p:cNvPr id="23" name="Picture 22" descr="A person sitting in a chair pointing at a clipboard&#10;&#10;AI-generated content may be incorrect.">
            <a:extLst>
              <a:ext uri="{FF2B5EF4-FFF2-40B4-BE49-F238E27FC236}">
                <a16:creationId xmlns:a16="http://schemas.microsoft.com/office/drawing/2014/main" id="{59A3033F-C13B-0D5A-6ED7-91D737422DA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26366" y="2696225"/>
            <a:ext cx="4834128" cy="4834128"/>
          </a:xfrm>
          <a:prstGeom prst="rect">
            <a:avLst/>
          </a:prstGeom>
        </p:spPr>
      </p:pic>
    </p:spTree>
    <p:extLst>
      <p:ext uri="{BB962C8B-B14F-4D97-AF65-F5344CB8AC3E}">
        <p14:creationId xmlns:p14="http://schemas.microsoft.com/office/powerpoint/2010/main" val="10166459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anim calcmode="lin" valueType="num">
                                      <p:cBhvr>
                                        <p:cTn id="8" dur="1000" fill="hold"/>
                                        <p:tgtEl>
                                          <p:spTgt spid="18"/>
                                        </p:tgtEl>
                                        <p:attrNameLst>
                                          <p:attrName>ppt_x</p:attrName>
                                        </p:attrNameLst>
                                      </p:cBhvr>
                                      <p:tavLst>
                                        <p:tav tm="0">
                                          <p:val>
                                            <p:strVal val="#ppt_x"/>
                                          </p:val>
                                        </p:tav>
                                        <p:tav tm="100000">
                                          <p:val>
                                            <p:strVal val="#ppt_x"/>
                                          </p:val>
                                        </p:tav>
                                      </p:tavLst>
                                    </p:anim>
                                    <p:anim calcmode="lin" valueType="num">
                                      <p:cBhvr>
                                        <p:cTn id="9" dur="1000" fill="hold"/>
                                        <p:tgtEl>
                                          <p:spTgt spid="18"/>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1000"/>
                                        <p:tgtEl>
                                          <p:spTgt spid="23"/>
                                        </p:tgtEl>
                                      </p:cBhvr>
                                    </p:animEffect>
                                    <p:anim calcmode="lin" valueType="num">
                                      <p:cBhvr>
                                        <p:cTn id="13" dur="1000" fill="hold"/>
                                        <p:tgtEl>
                                          <p:spTgt spid="23"/>
                                        </p:tgtEl>
                                        <p:attrNameLst>
                                          <p:attrName>ppt_x</p:attrName>
                                        </p:attrNameLst>
                                      </p:cBhvr>
                                      <p:tavLst>
                                        <p:tav tm="0">
                                          <p:val>
                                            <p:strVal val="#ppt_x"/>
                                          </p:val>
                                        </p:tav>
                                        <p:tav tm="100000">
                                          <p:val>
                                            <p:strVal val="#ppt_x"/>
                                          </p:val>
                                        </p:tav>
                                      </p:tavLst>
                                    </p:anim>
                                    <p:anim calcmode="lin" valueType="num">
                                      <p:cBhvr>
                                        <p:cTn id="14"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fade">
                                      <p:cBhvr>
                                        <p:cTn id="19" dur="1000"/>
                                        <p:tgtEl>
                                          <p:spTgt spid="19"/>
                                        </p:tgtEl>
                                      </p:cBhvr>
                                    </p:animEffect>
                                    <p:anim calcmode="lin" valueType="num">
                                      <p:cBhvr>
                                        <p:cTn id="20" dur="1000" fill="hold"/>
                                        <p:tgtEl>
                                          <p:spTgt spid="19"/>
                                        </p:tgtEl>
                                        <p:attrNameLst>
                                          <p:attrName>ppt_x</p:attrName>
                                        </p:attrNameLst>
                                      </p:cBhvr>
                                      <p:tavLst>
                                        <p:tav tm="0">
                                          <p:val>
                                            <p:strVal val="#ppt_x"/>
                                          </p:val>
                                        </p:tav>
                                        <p:tav tm="100000">
                                          <p:val>
                                            <p:strVal val="#ppt_x"/>
                                          </p:val>
                                        </p:tav>
                                      </p:tavLst>
                                    </p:anim>
                                    <p:anim calcmode="lin" valueType="num">
                                      <p:cBhvr>
                                        <p:cTn id="21"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20"/>
                                        </p:tgtEl>
                                        <p:attrNameLst>
                                          <p:attrName>style.visibility</p:attrName>
                                        </p:attrNameLst>
                                      </p:cBhvr>
                                      <p:to>
                                        <p:strVal val="visible"/>
                                      </p:to>
                                    </p:set>
                                    <p:animEffect transition="in" filter="fade">
                                      <p:cBhvr>
                                        <p:cTn id="26" dur="1000"/>
                                        <p:tgtEl>
                                          <p:spTgt spid="20"/>
                                        </p:tgtEl>
                                      </p:cBhvr>
                                    </p:animEffect>
                                    <p:anim calcmode="lin" valueType="num">
                                      <p:cBhvr>
                                        <p:cTn id="27" dur="1000" fill="hold"/>
                                        <p:tgtEl>
                                          <p:spTgt spid="20"/>
                                        </p:tgtEl>
                                        <p:attrNameLst>
                                          <p:attrName>ppt_x</p:attrName>
                                        </p:attrNameLst>
                                      </p:cBhvr>
                                      <p:tavLst>
                                        <p:tav tm="0">
                                          <p:val>
                                            <p:strVal val="#ppt_x"/>
                                          </p:val>
                                        </p:tav>
                                        <p:tav tm="100000">
                                          <p:val>
                                            <p:strVal val="#ppt_x"/>
                                          </p:val>
                                        </p:tav>
                                      </p:tavLst>
                                    </p:anim>
                                    <p:anim calcmode="lin" valueType="num">
                                      <p:cBhvr>
                                        <p:cTn id="28"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21"/>
                                        </p:tgtEl>
                                        <p:attrNameLst>
                                          <p:attrName>style.visibility</p:attrName>
                                        </p:attrNameLst>
                                      </p:cBhvr>
                                      <p:to>
                                        <p:strVal val="visible"/>
                                      </p:to>
                                    </p:set>
                                    <p:animEffect transition="in" filter="fade">
                                      <p:cBhvr>
                                        <p:cTn id="33" dur="1000"/>
                                        <p:tgtEl>
                                          <p:spTgt spid="21"/>
                                        </p:tgtEl>
                                      </p:cBhvr>
                                    </p:animEffect>
                                    <p:anim calcmode="lin" valueType="num">
                                      <p:cBhvr>
                                        <p:cTn id="34" dur="1000" fill="hold"/>
                                        <p:tgtEl>
                                          <p:spTgt spid="21"/>
                                        </p:tgtEl>
                                        <p:attrNameLst>
                                          <p:attrName>ppt_x</p:attrName>
                                        </p:attrNameLst>
                                      </p:cBhvr>
                                      <p:tavLst>
                                        <p:tav tm="0">
                                          <p:val>
                                            <p:strVal val="#ppt_x"/>
                                          </p:val>
                                        </p:tav>
                                        <p:tav tm="100000">
                                          <p:val>
                                            <p:strVal val="#ppt_x"/>
                                          </p:val>
                                        </p:tav>
                                      </p:tavLst>
                                    </p:anim>
                                    <p:anim calcmode="lin" valueType="num">
                                      <p:cBhvr>
                                        <p:cTn id="35"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P spid="21" grpId="0"/>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Shape 477"/>
        <p:cNvGrpSpPr/>
        <p:nvPr/>
      </p:nvGrpSpPr>
      <p:grpSpPr>
        <a:xfrm>
          <a:off x="0" y="0"/>
          <a:ext cx="0" cy="0"/>
          <a:chOff x="0" y="0"/>
          <a:chExt cx="0" cy="0"/>
        </a:xfrm>
      </p:grpSpPr>
      <p:sp>
        <p:nvSpPr>
          <p:cNvPr id="21" name="Rectangle 20">
            <a:extLst>
              <a:ext uri="{FF2B5EF4-FFF2-40B4-BE49-F238E27FC236}">
                <a16:creationId xmlns:a16="http://schemas.microsoft.com/office/drawing/2014/main" id="{8F9960CF-F8E3-447F-8B0C-DD7345A4615E}"/>
              </a:ext>
            </a:extLst>
          </p:cNvPr>
          <p:cNvSpPr/>
          <p:nvPr/>
        </p:nvSpPr>
        <p:spPr>
          <a:xfrm>
            <a:off x="0" y="0"/>
            <a:ext cx="1371600" cy="299085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BAFAEF5F-DB96-4188-9FC2-D73BA698B8A8}"/>
              </a:ext>
            </a:extLst>
          </p:cNvPr>
          <p:cNvSpPr/>
          <p:nvPr/>
        </p:nvSpPr>
        <p:spPr>
          <a:xfrm>
            <a:off x="0" y="1257300"/>
            <a:ext cx="12192000" cy="173355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3" name="Picture 22" descr="Calendar ">
            <a:extLst>
              <a:ext uri="{FF2B5EF4-FFF2-40B4-BE49-F238E27FC236}">
                <a16:creationId xmlns:a16="http://schemas.microsoft.com/office/drawing/2014/main" id="{E45E353B-44E4-4C5E-9876-CA8F686ED798}"/>
              </a:ext>
            </a:extLst>
          </p:cNvPr>
          <p:cNvPicPr/>
          <p:nvPr/>
        </p:nvPicPr>
        <p:blipFill>
          <a:blip r:embed="rId3" cstate="print">
            <a:biLevel thresh="75000"/>
            <a:extLst>
              <a:ext uri="{BEBA8EAE-BF5A-486C-A8C5-ECC9F3942E4B}">
                <a14:imgProps xmlns:a14="http://schemas.microsoft.com/office/drawing/2010/main">
                  <a14:imgLayer r:embed="rId4">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211292" y="1647825"/>
            <a:ext cx="952500" cy="952500"/>
          </a:xfrm>
          <a:prstGeom prst="rect">
            <a:avLst/>
          </a:prstGeom>
          <a:noFill/>
          <a:ln>
            <a:noFill/>
          </a:ln>
        </p:spPr>
      </p:pic>
      <p:sp>
        <p:nvSpPr>
          <p:cNvPr id="25" name="TextBox 24">
            <a:extLst>
              <a:ext uri="{FF2B5EF4-FFF2-40B4-BE49-F238E27FC236}">
                <a16:creationId xmlns:a16="http://schemas.microsoft.com/office/drawing/2014/main" id="{E87B1837-7CC8-4066-967A-CEC97CCC25BB}"/>
              </a:ext>
            </a:extLst>
          </p:cNvPr>
          <p:cNvSpPr txBox="1"/>
          <p:nvPr/>
        </p:nvSpPr>
        <p:spPr>
          <a:xfrm>
            <a:off x="104775" y="-90428"/>
            <a:ext cx="1162050" cy="1323439"/>
          </a:xfrm>
          <a:prstGeom prst="rect">
            <a:avLst/>
          </a:prstGeom>
          <a:noFill/>
        </p:spPr>
        <p:txBody>
          <a:bodyPr wrap="square" rtlCol="0">
            <a:spAutoFit/>
          </a:bodyPr>
          <a:lstStyle/>
          <a:p>
            <a:pPr algn="ctr" rtl="1"/>
            <a:r>
              <a:rPr lang="ar-SY" sz="4000" b="1" dirty="0">
                <a:latin typeface="Adobe Arabic" panose="02040503050201020203" pitchFamily="18" charset="-78"/>
                <a:ea typeface="GE Dinar Two Medium" panose="020A0503020102020204" pitchFamily="18" charset="-78"/>
                <a:cs typeface="Adobe Arabic" panose="02040503050201020203" pitchFamily="18" charset="-78"/>
              </a:rPr>
              <a:t>اليوم الثاني</a:t>
            </a:r>
            <a:endParaRPr lang="en-US" sz="4000" b="1" dirty="0">
              <a:latin typeface="Adobe Arabic" panose="02040503050201020203" pitchFamily="18" charset="-78"/>
              <a:ea typeface="GE Dinar Two Medium" panose="020A0503020102020204" pitchFamily="18" charset="-78"/>
              <a:cs typeface="Adobe Arabic" panose="02040503050201020203" pitchFamily="18" charset="-78"/>
            </a:endParaRPr>
          </a:p>
        </p:txBody>
      </p:sp>
      <p:sp>
        <p:nvSpPr>
          <p:cNvPr id="26" name="TextBox 25">
            <a:extLst>
              <a:ext uri="{FF2B5EF4-FFF2-40B4-BE49-F238E27FC236}">
                <a16:creationId xmlns:a16="http://schemas.microsoft.com/office/drawing/2014/main" id="{BCE88B0F-56DF-4657-A369-E24E94BC7C61}"/>
              </a:ext>
            </a:extLst>
          </p:cNvPr>
          <p:cNvSpPr txBox="1"/>
          <p:nvPr/>
        </p:nvSpPr>
        <p:spPr>
          <a:xfrm>
            <a:off x="9108139" y="1821453"/>
            <a:ext cx="3423347" cy="707886"/>
          </a:xfrm>
          <a:prstGeom prst="rect">
            <a:avLst/>
          </a:prstGeom>
          <a:noFill/>
        </p:spPr>
        <p:txBody>
          <a:bodyPr wrap="square" rtlCol="0">
            <a:spAutoFit/>
          </a:bodyPr>
          <a:lstStyle/>
          <a:p>
            <a:pPr algn="ctr" rtl="1"/>
            <a:r>
              <a:rPr lang="ar-SY" sz="4000" b="1" dirty="0">
                <a:latin typeface="Adobe Arabic" panose="02040503050201020203" pitchFamily="18" charset="-78"/>
                <a:ea typeface="GE Dinar Two Medium" panose="020A0503020102020204" pitchFamily="18" charset="-78"/>
                <a:cs typeface="Adobe Arabic" panose="02040503050201020203" pitchFamily="18" charset="-78"/>
              </a:rPr>
              <a:t>الجلسة الثانية</a:t>
            </a:r>
            <a:endParaRPr lang="en-US" sz="4000" b="1" dirty="0">
              <a:latin typeface="Adobe Arabic" panose="02040503050201020203" pitchFamily="18" charset="-78"/>
              <a:ea typeface="GE Dinar Two Medium" panose="020A0503020102020204" pitchFamily="18" charset="-78"/>
              <a:cs typeface="Adobe Arabic" panose="02040503050201020203" pitchFamily="18" charset="-78"/>
            </a:endParaRPr>
          </a:p>
        </p:txBody>
      </p:sp>
      <p:sp>
        <p:nvSpPr>
          <p:cNvPr id="27" name="TextBox 26">
            <a:extLst>
              <a:ext uri="{FF2B5EF4-FFF2-40B4-BE49-F238E27FC236}">
                <a16:creationId xmlns:a16="http://schemas.microsoft.com/office/drawing/2014/main" id="{04A78358-C45B-420F-A4AF-809D71AE58EB}"/>
              </a:ext>
            </a:extLst>
          </p:cNvPr>
          <p:cNvSpPr txBox="1"/>
          <p:nvPr/>
        </p:nvSpPr>
        <p:spPr>
          <a:xfrm>
            <a:off x="2630658" y="1647825"/>
            <a:ext cx="7132440" cy="871008"/>
          </a:xfrm>
          <a:prstGeom prst="rect">
            <a:avLst/>
          </a:prstGeom>
          <a:noFill/>
        </p:spPr>
        <p:txBody>
          <a:bodyPr wrap="square" rtlCol="0">
            <a:spAutoFit/>
          </a:bodyPr>
          <a:lstStyle/>
          <a:p>
            <a:pPr algn="ctr">
              <a:lnSpc>
                <a:spcPct val="115000"/>
              </a:lnSpc>
              <a:spcAft>
                <a:spcPts val="800"/>
              </a:spcAft>
            </a:pPr>
            <a:r>
              <a:rPr lang="ar-SA" sz="4400" b="1" dirty="0">
                <a:latin typeface="Adobe Arabic" panose="02040503050201020203" pitchFamily="18" charset="-78"/>
                <a:ea typeface="GE Dinar Two Medium" panose="020A0503020102020204" pitchFamily="18" charset="-78"/>
                <a:cs typeface="Adobe Arabic" panose="02040503050201020203" pitchFamily="18" charset="-78"/>
              </a:rPr>
              <a:t>متابعة الأداء والتطوير المستمر</a:t>
            </a:r>
            <a:endParaRPr lang="en-US" sz="4400" b="1" dirty="0">
              <a:latin typeface="Adobe Arabic" panose="02040503050201020203" pitchFamily="18" charset="-78"/>
              <a:ea typeface="GE Dinar Two Medium" panose="020A0503020102020204" pitchFamily="18" charset="-78"/>
              <a:cs typeface="Adobe Arabic" panose="02040503050201020203" pitchFamily="18" charset="-78"/>
            </a:endParaRPr>
          </a:p>
        </p:txBody>
      </p:sp>
      <p:sp>
        <p:nvSpPr>
          <p:cNvPr id="40" name="Rectangle 39">
            <a:extLst>
              <a:ext uri="{FF2B5EF4-FFF2-40B4-BE49-F238E27FC236}">
                <a16:creationId xmlns:a16="http://schemas.microsoft.com/office/drawing/2014/main" id="{9A77D2E6-6536-4AA5-8158-90A067256031}"/>
              </a:ext>
            </a:extLst>
          </p:cNvPr>
          <p:cNvSpPr/>
          <p:nvPr/>
        </p:nvSpPr>
        <p:spPr>
          <a:xfrm>
            <a:off x="2210280" y="1610044"/>
            <a:ext cx="80892" cy="1075032"/>
          </a:xfrm>
          <a:prstGeom prst="rect">
            <a:avLst/>
          </a:prstGeom>
          <a:solidFill>
            <a:srgbClr val="1684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sp>
        <p:nvSpPr>
          <p:cNvPr id="2" name="Rectangle 1">
            <a:extLst>
              <a:ext uri="{FF2B5EF4-FFF2-40B4-BE49-F238E27FC236}">
                <a16:creationId xmlns:a16="http://schemas.microsoft.com/office/drawing/2014/main" id="{603231CE-8D4D-CC20-9F08-114F260780E4}"/>
              </a:ext>
            </a:extLst>
          </p:cNvPr>
          <p:cNvSpPr/>
          <p:nvPr/>
        </p:nvSpPr>
        <p:spPr>
          <a:xfrm>
            <a:off x="9682206" y="1610044"/>
            <a:ext cx="80892" cy="1075032"/>
          </a:xfrm>
          <a:prstGeom prst="rect">
            <a:avLst/>
          </a:prstGeom>
          <a:solidFill>
            <a:srgbClr val="1684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nvGrpSpPr>
          <p:cNvPr id="9" name="Group 8">
            <a:extLst>
              <a:ext uri="{FF2B5EF4-FFF2-40B4-BE49-F238E27FC236}">
                <a16:creationId xmlns:a16="http://schemas.microsoft.com/office/drawing/2014/main" id="{12AF0EB3-3C03-039B-D140-8F2550026A97}"/>
              </a:ext>
            </a:extLst>
          </p:cNvPr>
          <p:cNvGrpSpPr/>
          <p:nvPr/>
        </p:nvGrpSpPr>
        <p:grpSpPr>
          <a:xfrm>
            <a:off x="2931723" y="3257551"/>
            <a:ext cx="8368711" cy="609600"/>
            <a:chOff x="2931723" y="3429000"/>
            <a:chExt cx="8368711" cy="609600"/>
          </a:xfrm>
        </p:grpSpPr>
        <p:grpSp>
          <p:nvGrpSpPr>
            <p:cNvPr id="4" name="Group 3">
              <a:extLst>
                <a:ext uri="{FF2B5EF4-FFF2-40B4-BE49-F238E27FC236}">
                  <a16:creationId xmlns:a16="http://schemas.microsoft.com/office/drawing/2014/main" id="{C8994AEA-7EC5-FF07-B56C-F2B6C03F3CE3}"/>
                </a:ext>
              </a:extLst>
            </p:cNvPr>
            <p:cNvGrpSpPr/>
            <p:nvPr/>
          </p:nvGrpSpPr>
          <p:grpSpPr>
            <a:xfrm>
              <a:off x="10339189" y="3429000"/>
              <a:ext cx="961245" cy="609600"/>
              <a:chOff x="9411453" y="3343594"/>
              <a:chExt cx="961245" cy="609600"/>
            </a:xfrm>
          </p:grpSpPr>
          <p:pic>
            <p:nvPicPr>
              <p:cNvPr id="1028" name="Picture 4" descr="Goal ">
                <a:extLst>
                  <a:ext uri="{FF2B5EF4-FFF2-40B4-BE49-F238E27FC236}">
                    <a16:creationId xmlns:a16="http://schemas.microsoft.com/office/drawing/2014/main" id="{B12A8BC6-1B12-1445-3DF6-F1E11B4CFE98}"/>
                  </a:ext>
                </a:extLst>
              </p:cNvPr>
              <p:cNvPicPr>
                <a:picLocks noChangeAspect="1" noChangeArrowheads="1"/>
              </p:cNvPicPr>
              <p:nvPr/>
            </p:nvPicPr>
            <p:blipFill>
              <a:blip r:embed="rId5">
                <a:lum bright="70000" contrast="-70000"/>
                <a:extLst>
                  <a:ext uri="{BEBA8EAE-BF5A-486C-A8C5-ECC9F3942E4B}">
                    <a14:imgProps xmlns:a14="http://schemas.microsoft.com/office/drawing/2010/main">
                      <a14:imgLayer r:embed="rId6">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9763098" y="3343594"/>
                <a:ext cx="609600" cy="609600"/>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a:extLst>
                  <a:ext uri="{FF2B5EF4-FFF2-40B4-BE49-F238E27FC236}">
                    <a16:creationId xmlns:a16="http://schemas.microsoft.com/office/drawing/2014/main" id="{AA558DEB-C890-AFF3-AE2E-B5C4DF235013}"/>
                  </a:ext>
                </a:extLst>
              </p:cNvPr>
              <p:cNvSpPr/>
              <p:nvPr/>
            </p:nvSpPr>
            <p:spPr>
              <a:xfrm rot="16200000">
                <a:off x="9523970" y="3535876"/>
                <a:ext cx="45719" cy="2707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sp>
          <p:nvSpPr>
            <p:cNvPr id="8" name="TextBox 7">
              <a:extLst>
                <a:ext uri="{FF2B5EF4-FFF2-40B4-BE49-F238E27FC236}">
                  <a16:creationId xmlns:a16="http://schemas.microsoft.com/office/drawing/2014/main" id="{6FD4B45E-8A5D-710E-AF87-DE61AC3D65C8}"/>
                </a:ext>
              </a:extLst>
            </p:cNvPr>
            <p:cNvSpPr txBox="1"/>
            <p:nvPr/>
          </p:nvSpPr>
          <p:spPr>
            <a:xfrm>
              <a:off x="2931723" y="3439872"/>
              <a:ext cx="7132440" cy="587853"/>
            </a:xfrm>
            <a:prstGeom prst="rect">
              <a:avLst/>
            </a:prstGeom>
            <a:noFill/>
          </p:spPr>
          <p:txBody>
            <a:bodyPr wrap="square" rtlCol="0">
              <a:spAutoFit/>
            </a:bodyPr>
            <a:lstStyle/>
            <a:p>
              <a:pPr algn="r" rtl="1">
                <a:lnSpc>
                  <a:spcPct val="115000"/>
                </a:lnSpc>
                <a:spcAft>
                  <a:spcPts val="800"/>
                </a:spcAft>
                <a:buSzPts val="1800"/>
              </a:pPr>
              <a:r>
                <a:rPr lang="ar-SA"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rPr>
                <a:t>آليّات متابعة التقدّم المهني.</a:t>
              </a:r>
              <a:endParaRPr lang="en-US"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endParaRPr>
            </a:p>
          </p:txBody>
        </p:sp>
      </p:grpSp>
      <p:grpSp>
        <p:nvGrpSpPr>
          <p:cNvPr id="15" name="Group 14">
            <a:extLst>
              <a:ext uri="{FF2B5EF4-FFF2-40B4-BE49-F238E27FC236}">
                <a16:creationId xmlns:a16="http://schemas.microsoft.com/office/drawing/2014/main" id="{5CD065AD-B3CC-E60A-D5B1-44B0AB2C9788}"/>
              </a:ext>
            </a:extLst>
          </p:cNvPr>
          <p:cNvGrpSpPr/>
          <p:nvPr/>
        </p:nvGrpSpPr>
        <p:grpSpPr>
          <a:xfrm>
            <a:off x="2931723" y="4076701"/>
            <a:ext cx="8368711" cy="609600"/>
            <a:chOff x="2931723" y="3429000"/>
            <a:chExt cx="8368711" cy="609600"/>
          </a:xfrm>
        </p:grpSpPr>
        <p:grpSp>
          <p:nvGrpSpPr>
            <p:cNvPr id="16" name="Group 15">
              <a:extLst>
                <a:ext uri="{FF2B5EF4-FFF2-40B4-BE49-F238E27FC236}">
                  <a16:creationId xmlns:a16="http://schemas.microsoft.com/office/drawing/2014/main" id="{BD7B290B-9902-4C39-D961-C9DF174635AB}"/>
                </a:ext>
              </a:extLst>
            </p:cNvPr>
            <p:cNvGrpSpPr/>
            <p:nvPr/>
          </p:nvGrpSpPr>
          <p:grpSpPr>
            <a:xfrm>
              <a:off x="10339189" y="3429000"/>
              <a:ext cx="961245" cy="609600"/>
              <a:chOff x="9411453" y="3343594"/>
              <a:chExt cx="961245" cy="609600"/>
            </a:xfrm>
          </p:grpSpPr>
          <p:pic>
            <p:nvPicPr>
              <p:cNvPr id="18" name="Picture 4" descr="Goal ">
                <a:extLst>
                  <a:ext uri="{FF2B5EF4-FFF2-40B4-BE49-F238E27FC236}">
                    <a16:creationId xmlns:a16="http://schemas.microsoft.com/office/drawing/2014/main" id="{4BD29524-3834-5C4D-704C-7031DAC7947F}"/>
                  </a:ext>
                </a:extLst>
              </p:cNvPr>
              <p:cNvPicPr>
                <a:picLocks noChangeAspect="1" noChangeArrowheads="1"/>
              </p:cNvPicPr>
              <p:nvPr/>
            </p:nvPicPr>
            <p:blipFill>
              <a:blip r:embed="rId5">
                <a:lum bright="70000" contrast="-70000"/>
                <a:extLst>
                  <a:ext uri="{BEBA8EAE-BF5A-486C-A8C5-ECC9F3942E4B}">
                    <a14:imgProps xmlns:a14="http://schemas.microsoft.com/office/drawing/2010/main">
                      <a14:imgLayer r:embed="rId6">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9763098" y="3343594"/>
                <a:ext cx="609600" cy="609600"/>
              </a:xfrm>
              <a:prstGeom prst="rect">
                <a:avLst/>
              </a:prstGeom>
              <a:noFill/>
              <a:extLst>
                <a:ext uri="{909E8E84-426E-40DD-AFC4-6F175D3DCCD1}">
                  <a14:hiddenFill xmlns:a14="http://schemas.microsoft.com/office/drawing/2010/main">
                    <a:solidFill>
                      <a:srgbClr val="FFFFFF"/>
                    </a:solidFill>
                  </a14:hiddenFill>
                </a:ext>
              </a:extLst>
            </p:spPr>
          </p:pic>
          <p:sp>
            <p:nvSpPr>
              <p:cNvPr id="19" name="Rectangle 18">
                <a:extLst>
                  <a:ext uri="{FF2B5EF4-FFF2-40B4-BE49-F238E27FC236}">
                    <a16:creationId xmlns:a16="http://schemas.microsoft.com/office/drawing/2014/main" id="{1DF3708C-7AE6-8E70-0EE1-11868E878A36}"/>
                  </a:ext>
                </a:extLst>
              </p:cNvPr>
              <p:cNvSpPr/>
              <p:nvPr/>
            </p:nvSpPr>
            <p:spPr>
              <a:xfrm rot="16200000">
                <a:off x="9523970" y="3535876"/>
                <a:ext cx="45719" cy="2707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sp>
          <p:nvSpPr>
            <p:cNvPr id="17" name="TextBox 16">
              <a:extLst>
                <a:ext uri="{FF2B5EF4-FFF2-40B4-BE49-F238E27FC236}">
                  <a16:creationId xmlns:a16="http://schemas.microsoft.com/office/drawing/2014/main" id="{6749C902-57A2-1BE0-4A39-4058EF32C213}"/>
                </a:ext>
              </a:extLst>
            </p:cNvPr>
            <p:cNvSpPr txBox="1"/>
            <p:nvPr/>
          </p:nvSpPr>
          <p:spPr>
            <a:xfrm>
              <a:off x="2931723" y="3439872"/>
              <a:ext cx="7132440" cy="587853"/>
            </a:xfrm>
            <a:prstGeom prst="rect">
              <a:avLst/>
            </a:prstGeom>
            <a:noFill/>
          </p:spPr>
          <p:txBody>
            <a:bodyPr wrap="square" rtlCol="0">
              <a:spAutoFit/>
            </a:bodyPr>
            <a:lstStyle/>
            <a:p>
              <a:pPr algn="r" rtl="1">
                <a:lnSpc>
                  <a:spcPct val="115000"/>
                </a:lnSpc>
                <a:spcAft>
                  <a:spcPts val="800"/>
                </a:spcAft>
                <a:buSzPts val="1800"/>
              </a:pPr>
              <a:r>
                <a:rPr lang="ar-SA"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rPr>
                <a:t>مؤشرات الأداء الفردي والجماعي.</a:t>
              </a:r>
              <a:endParaRPr lang="en-US"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endParaRPr>
            </a:p>
          </p:txBody>
        </p:sp>
      </p:grpSp>
      <p:grpSp>
        <p:nvGrpSpPr>
          <p:cNvPr id="20" name="Group 19">
            <a:extLst>
              <a:ext uri="{FF2B5EF4-FFF2-40B4-BE49-F238E27FC236}">
                <a16:creationId xmlns:a16="http://schemas.microsoft.com/office/drawing/2014/main" id="{81D9660D-F697-B85F-2CDA-1DE691F07277}"/>
              </a:ext>
            </a:extLst>
          </p:cNvPr>
          <p:cNvGrpSpPr/>
          <p:nvPr/>
        </p:nvGrpSpPr>
        <p:grpSpPr>
          <a:xfrm>
            <a:off x="2931723" y="4895850"/>
            <a:ext cx="8368711" cy="609600"/>
            <a:chOff x="2931723" y="3429000"/>
            <a:chExt cx="8368711" cy="609600"/>
          </a:xfrm>
        </p:grpSpPr>
        <p:grpSp>
          <p:nvGrpSpPr>
            <p:cNvPr id="41" name="Group 40">
              <a:extLst>
                <a:ext uri="{FF2B5EF4-FFF2-40B4-BE49-F238E27FC236}">
                  <a16:creationId xmlns:a16="http://schemas.microsoft.com/office/drawing/2014/main" id="{16950D99-1112-D0F5-CFD5-D420E1D5015A}"/>
                </a:ext>
              </a:extLst>
            </p:cNvPr>
            <p:cNvGrpSpPr/>
            <p:nvPr/>
          </p:nvGrpSpPr>
          <p:grpSpPr>
            <a:xfrm>
              <a:off x="10339189" y="3429000"/>
              <a:ext cx="961245" cy="609600"/>
              <a:chOff x="9411453" y="3343594"/>
              <a:chExt cx="961245" cy="609600"/>
            </a:xfrm>
          </p:grpSpPr>
          <p:pic>
            <p:nvPicPr>
              <p:cNvPr id="43" name="Picture 4" descr="Goal ">
                <a:extLst>
                  <a:ext uri="{FF2B5EF4-FFF2-40B4-BE49-F238E27FC236}">
                    <a16:creationId xmlns:a16="http://schemas.microsoft.com/office/drawing/2014/main" id="{B1A0849B-2EA0-F43B-C69C-C08641784D45}"/>
                  </a:ext>
                </a:extLst>
              </p:cNvPr>
              <p:cNvPicPr>
                <a:picLocks noChangeAspect="1" noChangeArrowheads="1"/>
              </p:cNvPicPr>
              <p:nvPr/>
            </p:nvPicPr>
            <p:blipFill>
              <a:blip r:embed="rId5">
                <a:lum bright="70000" contrast="-70000"/>
                <a:extLst>
                  <a:ext uri="{BEBA8EAE-BF5A-486C-A8C5-ECC9F3942E4B}">
                    <a14:imgProps xmlns:a14="http://schemas.microsoft.com/office/drawing/2010/main">
                      <a14:imgLayer r:embed="rId6">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9763098" y="3343594"/>
                <a:ext cx="609600" cy="609600"/>
              </a:xfrm>
              <a:prstGeom prst="rect">
                <a:avLst/>
              </a:prstGeom>
              <a:noFill/>
              <a:extLst>
                <a:ext uri="{909E8E84-426E-40DD-AFC4-6F175D3DCCD1}">
                  <a14:hiddenFill xmlns:a14="http://schemas.microsoft.com/office/drawing/2010/main">
                    <a:solidFill>
                      <a:srgbClr val="FFFFFF"/>
                    </a:solidFill>
                  </a14:hiddenFill>
                </a:ext>
              </a:extLst>
            </p:spPr>
          </p:pic>
          <p:sp>
            <p:nvSpPr>
              <p:cNvPr id="44" name="Rectangle 43">
                <a:extLst>
                  <a:ext uri="{FF2B5EF4-FFF2-40B4-BE49-F238E27FC236}">
                    <a16:creationId xmlns:a16="http://schemas.microsoft.com/office/drawing/2014/main" id="{4F376D82-B028-A093-B0C6-61F4EB451AE6}"/>
                  </a:ext>
                </a:extLst>
              </p:cNvPr>
              <p:cNvSpPr/>
              <p:nvPr/>
            </p:nvSpPr>
            <p:spPr>
              <a:xfrm rot="16200000">
                <a:off x="9523970" y="3535876"/>
                <a:ext cx="45719" cy="2707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sp>
          <p:nvSpPr>
            <p:cNvPr id="42" name="TextBox 41">
              <a:extLst>
                <a:ext uri="{FF2B5EF4-FFF2-40B4-BE49-F238E27FC236}">
                  <a16:creationId xmlns:a16="http://schemas.microsoft.com/office/drawing/2014/main" id="{42D9EE3B-6AFE-2CF9-2533-2FC3179A70A5}"/>
                </a:ext>
              </a:extLst>
            </p:cNvPr>
            <p:cNvSpPr txBox="1"/>
            <p:nvPr/>
          </p:nvSpPr>
          <p:spPr>
            <a:xfrm>
              <a:off x="2931723" y="3439872"/>
              <a:ext cx="7132440" cy="587853"/>
            </a:xfrm>
            <a:prstGeom prst="rect">
              <a:avLst/>
            </a:prstGeom>
            <a:noFill/>
          </p:spPr>
          <p:txBody>
            <a:bodyPr wrap="square" rtlCol="0">
              <a:spAutoFit/>
            </a:bodyPr>
            <a:lstStyle/>
            <a:p>
              <a:pPr algn="r" rtl="1">
                <a:lnSpc>
                  <a:spcPct val="115000"/>
                </a:lnSpc>
                <a:spcAft>
                  <a:spcPts val="800"/>
                </a:spcAft>
                <a:buSzPts val="1800"/>
              </a:pPr>
              <a:r>
                <a:rPr lang="ar-SA"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rPr>
                <a:t>أدوات تحليل الأداء</a:t>
              </a:r>
              <a:r>
                <a:rPr lang="en-US"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rPr>
                <a:t>KPIs، OKRs…)</a:t>
              </a:r>
              <a:r>
                <a:rPr lang="ar-SA"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rPr>
                <a:t>)</a:t>
              </a:r>
              <a:endParaRPr lang="en-US"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endParaRPr>
            </a:p>
          </p:txBody>
        </p:sp>
      </p:grpSp>
      <p:grpSp>
        <p:nvGrpSpPr>
          <p:cNvPr id="45" name="Group 44">
            <a:extLst>
              <a:ext uri="{FF2B5EF4-FFF2-40B4-BE49-F238E27FC236}">
                <a16:creationId xmlns:a16="http://schemas.microsoft.com/office/drawing/2014/main" id="{84323394-7C95-D94B-A967-6DBD91AF204C}"/>
              </a:ext>
            </a:extLst>
          </p:cNvPr>
          <p:cNvGrpSpPr/>
          <p:nvPr/>
        </p:nvGrpSpPr>
        <p:grpSpPr>
          <a:xfrm>
            <a:off x="2931723" y="5715000"/>
            <a:ext cx="8368711" cy="609600"/>
            <a:chOff x="2931723" y="3429000"/>
            <a:chExt cx="8368711" cy="609600"/>
          </a:xfrm>
        </p:grpSpPr>
        <p:grpSp>
          <p:nvGrpSpPr>
            <p:cNvPr id="46" name="Group 45">
              <a:extLst>
                <a:ext uri="{FF2B5EF4-FFF2-40B4-BE49-F238E27FC236}">
                  <a16:creationId xmlns:a16="http://schemas.microsoft.com/office/drawing/2014/main" id="{511A656D-3319-5D38-C872-E1D4286A10AE}"/>
                </a:ext>
              </a:extLst>
            </p:cNvPr>
            <p:cNvGrpSpPr/>
            <p:nvPr/>
          </p:nvGrpSpPr>
          <p:grpSpPr>
            <a:xfrm>
              <a:off x="10339189" y="3429000"/>
              <a:ext cx="961245" cy="609600"/>
              <a:chOff x="9411453" y="3343594"/>
              <a:chExt cx="961245" cy="609600"/>
            </a:xfrm>
          </p:grpSpPr>
          <p:pic>
            <p:nvPicPr>
              <p:cNvPr id="48" name="Picture 4" descr="Goal ">
                <a:extLst>
                  <a:ext uri="{FF2B5EF4-FFF2-40B4-BE49-F238E27FC236}">
                    <a16:creationId xmlns:a16="http://schemas.microsoft.com/office/drawing/2014/main" id="{B7848422-5ED9-0176-2F1F-5AC14CCBF7C6}"/>
                  </a:ext>
                </a:extLst>
              </p:cNvPr>
              <p:cNvPicPr>
                <a:picLocks noChangeAspect="1" noChangeArrowheads="1"/>
              </p:cNvPicPr>
              <p:nvPr/>
            </p:nvPicPr>
            <p:blipFill>
              <a:blip r:embed="rId5">
                <a:lum bright="70000" contrast="-70000"/>
                <a:extLst>
                  <a:ext uri="{BEBA8EAE-BF5A-486C-A8C5-ECC9F3942E4B}">
                    <a14:imgProps xmlns:a14="http://schemas.microsoft.com/office/drawing/2010/main">
                      <a14:imgLayer r:embed="rId6">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9763098" y="3343594"/>
                <a:ext cx="609600" cy="609600"/>
              </a:xfrm>
              <a:prstGeom prst="rect">
                <a:avLst/>
              </a:prstGeom>
              <a:noFill/>
              <a:extLst>
                <a:ext uri="{909E8E84-426E-40DD-AFC4-6F175D3DCCD1}">
                  <a14:hiddenFill xmlns:a14="http://schemas.microsoft.com/office/drawing/2010/main">
                    <a:solidFill>
                      <a:srgbClr val="FFFFFF"/>
                    </a:solidFill>
                  </a14:hiddenFill>
                </a:ext>
              </a:extLst>
            </p:spPr>
          </p:pic>
          <p:sp>
            <p:nvSpPr>
              <p:cNvPr id="49" name="Rectangle 48">
                <a:extLst>
                  <a:ext uri="{FF2B5EF4-FFF2-40B4-BE49-F238E27FC236}">
                    <a16:creationId xmlns:a16="http://schemas.microsoft.com/office/drawing/2014/main" id="{EE0CE7E0-7C4C-F38D-F763-D2F2D219B273}"/>
                  </a:ext>
                </a:extLst>
              </p:cNvPr>
              <p:cNvSpPr/>
              <p:nvPr/>
            </p:nvSpPr>
            <p:spPr>
              <a:xfrm rot="16200000">
                <a:off x="9523970" y="3535876"/>
                <a:ext cx="45719" cy="2707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sp>
          <p:nvSpPr>
            <p:cNvPr id="47" name="TextBox 46">
              <a:extLst>
                <a:ext uri="{FF2B5EF4-FFF2-40B4-BE49-F238E27FC236}">
                  <a16:creationId xmlns:a16="http://schemas.microsoft.com/office/drawing/2014/main" id="{7CA2756F-14A2-28CF-F48D-F406F95D7A04}"/>
                </a:ext>
              </a:extLst>
            </p:cNvPr>
            <p:cNvSpPr txBox="1"/>
            <p:nvPr/>
          </p:nvSpPr>
          <p:spPr>
            <a:xfrm>
              <a:off x="2931723" y="3439872"/>
              <a:ext cx="7132440" cy="587853"/>
            </a:xfrm>
            <a:prstGeom prst="rect">
              <a:avLst/>
            </a:prstGeom>
            <a:noFill/>
          </p:spPr>
          <p:txBody>
            <a:bodyPr wrap="square" rtlCol="0">
              <a:spAutoFit/>
            </a:bodyPr>
            <a:lstStyle/>
            <a:p>
              <a:pPr algn="r" rtl="1">
                <a:lnSpc>
                  <a:spcPct val="115000"/>
                </a:lnSpc>
                <a:spcAft>
                  <a:spcPts val="800"/>
                </a:spcAft>
                <a:buSzPts val="1800"/>
              </a:pPr>
              <a:r>
                <a:rPr lang="ar-SA"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rPr>
                <a:t>إعداد خطط تطوير الأداء المستدام.</a:t>
              </a:r>
              <a:endParaRPr lang="en-US"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endParaRPr>
            </a:p>
          </p:txBody>
        </p:sp>
      </p:grpSp>
    </p:spTree>
    <p:extLst>
      <p:ext uri="{BB962C8B-B14F-4D97-AF65-F5344CB8AC3E}">
        <p14:creationId xmlns:p14="http://schemas.microsoft.com/office/powerpoint/2010/main" val="110947061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Rounded Corners 7">
            <a:extLst>
              <a:ext uri="{FF2B5EF4-FFF2-40B4-BE49-F238E27FC236}">
                <a16:creationId xmlns:a16="http://schemas.microsoft.com/office/drawing/2014/main" id="{CD13E09F-95D3-8892-6FB8-7E5E7F38910C}"/>
              </a:ext>
            </a:extLst>
          </p:cNvPr>
          <p:cNvSpPr/>
          <p:nvPr/>
        </p:nvSpPr>
        <p:spPr>
          <a:xfrm>
            <a:off x="2116584" y="1217717"/>
            <a:ext cx="7440740" cy="5084064"/>
          </a:xfrm>
          <a:prstGeom prst="roundRect">
            <a:avLst/>
          </a:prstGeom>
          <a:solidFill>
            <a:schemeClr val="bg1">
              <a:lumMod val="95000"/>
            </a:schemeClr>
          </a:solidFill>
          <a:ln w="38100">
            <a:solidFill>
              <a:srgbClr val="215559"/>
            </a:solidFill>
            <a:prstDash val="lg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descr="A person standing next to a large key&#10;&#10;AI-generated content may be incorrect.">
            <a:extLst>
              <a:ext uri="{FF2B5EF4-FFF2-40B4-BE49-F238E27FC236}">
                <a16:creationId xmlns:a16="http://schemas.microsoft.com/office/drawing/2014/main" id="{CB31D899-1C11-9AF4-1F2A-0D4CB8DA77A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896277" y="2156358"/>
            <a:ext cx="4931807" cy="4931807"/>
          </a:xfrm>
          <a:prstGeom prst="rect">
            <a:avLst/>
          </a:prstGeom>
        </p:spPr>
      </p:pic>
      <p:sp>
        <p:nvSpPr>
          <p:cNvPr id="10" name="TextBox 9">
            <a:extLst>
              <a:ext uri="{FF2B5EF4-FFF2-40B4-BE49-F238E27FC236}">
                <a16:creationId xmlns:a16="http://schemas.microsoft.com/office/drawing/2014/main" id="{855C2553-189E-385F-68D5-9FF08830DECE}"/>
              </a:ext>
            </a:extLst>
          </p:cNvPr>
          <p:cNvSpPr txBox="1"/>
          <p:nvPr/>
        </p:nvSpPr>
        <p:spPr>
          <a:xfrm>
            <a:off x="4373345" y="1479250"/>
            <a:ext cx="2702064" cy="707886"/>
          </a:xfrm>
          <a:prstGeom prst="rect">
            <a:avLst/>
          </a:prstGeom>
          <a:noFill/>
          <a:ln w="3175">
            <a:noFill/>
          </a:ln>
        </p:spPr>
        <p:txBody>
          <a:bodyPr wrap="square"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ar-SY" altLang="ko-KR" sz="4000" b="1" dirty="0">
                <a:solidFill>
                  <a:srgbClr val="168489"/>
                </a:solidFill>
                <a:latin typeface="Adobe Arabic" panose="02040503050201020203" pitchFamily="18" charset="-78"/>
                <a:cs typeface="Adobe Arabic" panose="02040503050201020203" pitchFamily="18" charset="-78"/>
              </a:rPr>
              <a:t>ا</a:t>
            </a:r>
            <a:r>
              <a:rPr lang="ar-SA" altLang="ko-KR" sz="4000" b="1" dirty="0">
                <a:solidFill>
                  <a:srgbClr val="168489"/>
                </a:solidFill>
                <a:latin typeface="Adobe Arabic" panose="02040503050201020203" pitchFamily="18" charset="-78"/>
                <a:cs typeface="Adobe Arabic" panose="02040503050201020203" pitchFamily="18" charset="-78"/>
              </a:rPr>
              <a:t>لأسئلة المفتاحية</a:t>
            </a:r>
            <a:endParaRPr kumimoji="0" lang="ko-KR" altLang="en-US" sz="4000" b="1" i="0" u="none" strike="noStrike" kern="1200" cap="none" spc="0" normalizeH="0" baseline="0" noProof="0" dirty="0">
              <a:ln>
                <a:noFill/>
              </a:ln>
              <a:solidFill>
                <a:srgbClr val="168489"/>
              </a:solidFill>
              <a:effectLst/>
              <a:uLnTx/>
              <a:uFillTx/>
              <a:latin typeface="Adobe Arabic" panose="02040503050201020203" pitchFamily="18" charset="-78"/>
              <a:cs typeface="Adobe Arabic" panose="02040503050201020203" pitchFamily="18" charset="-78"/>
            </a:endParaRPr>
          </a:p>
        </p:txBody>
      </p:sp>
      <p:sp>
        <p:nvSpPr>
          <p:cNvPr id="11" name="TextBox 10">
            <a:extLst>
              <a:ext uri="{FF2B5EF4-FFF2-40B4-BE49-F238E27FC236}">
                <a16:creationId xmlns:a16="http://schemas.microsoft.com/office/drawing/2014/main" id="{E1DF870C-2B0E-1123-5542-867C20D56341}"/>
              </a:ext>
            </a:extLst>
          </p:cNvPr>
          <p:cNvSpPr txBox="1"/>
          <p:nvPr/>
        </p:nvSpPr>
        <p:spPr>
          <a:xfrm>
            <a:off x="2242124" y="2226312"/>
            <a:ext cx="4654153" cy="927946"/>
          </a:xfrm>
          <a:prstGeom prst="rect">
            <a:avLst/>
          </a:prstGeom>
          <a:noFill/>
        </p:spPr>
        <p:txBody>
          <a:bodyPr wrap="square" rtlCol="0">
            <a:spAutoFit/>
          </a:bodyPr>
          <a:lstStyle/>
          <a:p>
            <a:pPr algn="r">
              <a:lnSpc>
                <a:spcPct val="115000"/>
              </a:lnSpc>
              <a:spcAft>
                <a:spcPts val="800"/>
              </a:spcAft>
            </a:pPr>
            <a:r>
              <a:rPr lang="ar-SA" sz="2400"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1.ما الذي يحفزك شخصياً في بيئة العمل، وهل تعتقد أن نفس المحفزات تنطبق على الجميع؟  </a:t>
            </a:r>
            <a:endParaRPr lang="en-US" sz="2400" b="1" dirty="0">
              <a:solidFill>
                <a:prstClr val="black"/>
              </a:solidFill>
              <a:latin typeface="Times New Roman" panose="02020603050405020304" pitchFamily="18" charset="0"/>
              <a:ea typeface="Calibri" panose="020F0502020204030204" pitchFamily="34" charset="0"/>
              <a:cs typeface="Adobe Arabic" panose="02040503050201020203" pitchFamily="18" charset="-78"/>
            </a:endParaRPr>
          </a:p>
        </p:txBody>
      </p:sp>
      <p:sp>
        <p:nvSpPr>
          <p:cNvPr id="12" name="TextBox 11">
            <a:extLst>
              <a:ext uri="{FF2B5EF4-FFF2-40B4-BE49-F238E27FC236}">
                <a16:creationId xmlns:a16="http://schemas.microsoft.com/office/drawing/2014/main" id="{BF037962-1BFA-139E-CDED-244B854F1C1E}"/>
              </a:ext>
            </a:extLst>
          </p:cNvPr>
          <p:cNvSpPr txBox="1"/>
          <p:nvPr/>
        </p:nvSpPr>
        <p:spPr>
          <a:xfrm>
            <a:off x="2242124" y="3308374"/>
            <a:ext cx="4654153" cy="927946"/>
          </a:xfrm>
          <a:prstGeom prst="rect">
            <a:avLst/>
          </a:prstGeom>
          <a:noFill/>
        </p:spPr>
        <p:txBody>
          <a:bodyPr wrap="square" rtlCol="0">
            <a:spAutoFit/>
          </a:bodyPr>
          <a:lstStyle/>
          <a:p>
            <a:pPr algn="r">
              <a:lnSpc>
                <a:spcPct val="115000"/>
              </a:lnSpc>
              <a:spcAft>
                <a:spcPts val="800"/>
              </a:spcAft>
            </a:pPr>
            <a:r>
              <a:rPr lang="ar-SA" sz="2400"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2. كيف يمكن للتوجيه الجيد أن يغير أداء فريق العمل؟ شارك تجربة إيجابية أو سلبية.  </a:t>
            </a:r>
            <a:endParaRPr lang="en-US" sz="2400" b="1" dirty="0">
              <a:solidFill>
                <a:prstClr val="black"/>
              </a:solidFill>
              <a:latin typeface="Times New Roman" panose="02020603050405020304" pitchFamily="18" charset="0"/>
              <a:ea typeface="Calibri" panose="020F0502020204030204" pitchFamily="34" charset="0"/>
              <a:cs typeface="Adobe Arabic" panose="02040503050201020203" pitchFamily="18" charset="-78"/>
            </a:endParaRPr>
          </a:p>
        </p:txBody>
      </p:sp>
      <p:sp>
        <p:nvSpPr>
          <p:cNvPr id="13" name="TextBox 12">
            <a:extLst>
              <a:ext uri="{FF2B5EF4-FFF2-40B4-BE49-F238E27FC236}">
                <a16:creationId xmlns:a16="http://schemas.microsoft.com/office/drawing/2014/main" id="{C24CF234-2DA7-C72D-47F6-1DD5F11B2CB4}"/>
              </a:ext>
            </a:extLst>
          </p:cNvPr>
          <p:cNvSpPr txBox="1"/>
          <p:nvPr/>
        </p:nvSpPr>
        <p:spPr>
          <a:xfrm>
            <a:off x="2242124" y="4401564"/>
            <a:ext cx="4654153" cy="927946"/>
          </a:xfrm>
          <a:prstGeom prst="rect">
            <a:avLst/>
          </a:prstGeom>
          <a:noFill/>
        </p:spPr>
        <p:txBody>
          <a:bodyPr wrap="square" rtlCol="0">
            <a:spAutoFit/>
          </a:bodyPr>
          <a:lstStyle/>
          <a:p>
            <a:pPr algn="r">
              <a:lnSpc>
                <a:spcPct val="115000"/>
              </a:lnSpc>
              <a:spcAft>
                <a:spcPts val="800"/>
              </a:spcAft>
            </a:pPr>
            <a:r>
              <a:rPr lang="ar-SA" sz="2400"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3. في رأيك، ما الفرق الأساسي بين القائد والمدير في توجيه الفرق؟  </a:t>
            </a:r>
            <a:endParaRPr lang="en-US" sz="2400" b="1" dirty="0">
              <a:solidFill>
                <a:prstClr val="black"/>
              </a:solidFill>
              <a:latin typeface="Times New Roman" panose="02020603050405020304" pitchFamily="18" charset="0"/>
              <a:ea typeface="Calibri" panose="020F0502020204030204" pitchFamily="34" charset="0"/>
              <a:cs typeface="Adobe Arabic" panose="02040503050201020203" pitchFamily="18" charset="-78"/>
            </a:endParaRPr>
          </a:p>
        </p:txBody>
      </p:sp>
      <p:sp>
        <p:nvSpPr>
          <p:cNvPr id="14" name="TextBox 13">
            <a:extLst>
              <a:ext uri="{FF2B5EF4-FFF2-40B4-BE49-F238E27FC236}">
                <a16:creationId xmlns:a16="http://schemas.microsoft.com/office/drawing/2014/main" id="{8AB765F8-E315-1B8A-1A8F-86ED1127A76C}"/>
              </a:ext>
            </a:extLst>
          </p:cNvPr>
          <p:cNvSpPr txBox="1"/>
          <p:nvPr/>
        </p:nvSpPr>
        <p:spPr>
          <a:xfrm>
            <a:off x="2242124" y="5329510"/>
            <a:ext cx="4654153" cy="927946"/>
          </a:xfrm>
          <a:prstGeom prst="rect">
            <a:avLst/>
          </a:prstGeom>
          <a:noFill/>
        </p:spPr>
        <p:txBody>
          <a:bodyPr wrap="square" rtlCol="0">
            <a:spAutoFit/>
          </a:bodyPr>
          <a:lstStyle/>
          <a:p>
            <a:pPr algn="r">
              <a:lnSpc>
                <a:spcPct val="115000"/>
              </a:lnSpc>
              <a:spcAft>
                <a:spcPts val="800"/>
              </a:spcAft>
            </a:pPr>
            <a:r>
              <a:rPr lang="ar-SA" sz="2400"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4. كيف تؤثر بيئة العمل الإيجابية على رضا الموظفين وإنتاجيتهم؟  </a:t>
            </a:r>
            <a:endParaRPr lang="en-US" sz="2400" b="1" dirty="0">
              <a:solidFill>
                <a:prstClr val="black"/>
              </a:solidFill>
              <a:latin typeface="Times New Roman" panose="02020603050405020304" pitchFamily="18" charset="0"/>
              <a:ea typeface="Calibri" panose="020F0502020204030204" pitchFamily="34" charset="0"/>
              <a:cs typeface="Adobe Arabic" panose="02040503050201020203" pitchFamily="18" charset="-78"/>
            </a:endParaRPr>
          </a:p>
        </p:txBody>
      </p:sp>
    </p:spTree>
    <p:extLst>
      <p:ext uri="{BB962C8B-B14F-4D97-AF65-F5344CB8AC3E}">
        <p14:creationId xmlns:p14="http://schemas.microsoft.com/office/powerpoint/2010/main" val="231994202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1000"/>
                                        <p:tgtEl>
                                          <p:spTgt spid="11"/>
                                        </p:tgtEl>
                                      </p:cBhvr>
                                    </p:animEffect>
                                    <p:anim calcmode="lin" valueType="num">
                                      <p:cBhvr>
                                        <p:cTn id="20" dur="1000" fill="hold"/>
                                        <p:tgtEl>
                                          <p:spTgt spid="11"/>
                                        </p:tgtEl>
                                        <p:attrNameLst>
                                          <p:attrName>ppt_x</p:attrName>
                                        </p:attrNameLst>
                                      </p:cBhvr>
                                      <p:tavLst>
                                        <p:tav tm="0">
                                          <p:val>
                                            <p:strVal val="#ppt_x"/>
                                          </p:val>
                                        </p:tav>
                                        <p:tav tm="100000">
                                          <p:val>
                                            <p:strVal val="#ppt_x"/>
                                          </p:val>
                                        </p:tav>
                                      </p:tavLst>
                                    </p:anim>
                                    <p:anim calcmode="lin" valueType="num">
                                      <p:cBhvr>
                                        <p:cTn id="21"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fade">
                                      <p:cBhvr>
                                        <p:cTn id="26" dur="1000"/>
                                        <p:tgtEl>
                                          <p:spTgt spid="12"/>
                                        </p:tgtEl>
                                      </p:cBhvr>
                                    </p:animEffect>
                                    <p:anim calcmode="lin" valueType="num">
                                      <p:cBhvr>
                                        <p:cTn id="27" dur="1000" fill="hold"/>
                                        <p:tgtEl>
                                          <p:spTgt spid="12"/>
                                        </p:tgtEl>
                                        <p:attrNameLst>
                                          <p:attrName>ppt_x</p:attrName>
                                        </p:attrNameLst>
                                      </p:cBhvr>
                                      <p:tavLst>
                                        <p:tav tm="0">
                                          <p:val>
                                            <p:strVal val="#ppt_x"/>
                                          </p:val>
                                        </p:tav>
                                        <p:tav tm="100000">
                                          <p:val>
                                            <p:strVal val="#ppt_x"/>
                                          </p:val>
                                        </p:tav>
                                      </p:tavLst>
                                    </p:anim>
                                    <p:anim calcmode="lin" valueType="num">
                                      <p:cBhvr>
                                        <p:cTn id="28"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fade">
                                      <p:cBhvr>
                                        <p:cTn id="33" dur="1000"/>
                                        <p:tgtEl>
                                          <p:spTgt spid="13"/>
                                        </p:tgtEl>
                                      </p:cBhvr>
                                    </p:animEffect>
                                    <p:anim calcmode="lin" valueType="num">
                                      <p:cBhvr>
                                        <p:cTn id="34" dur="1000" fill="hold"/>
                                        <p:tgtEl>
                                          <p:spTgt spid="13"/>
                                        </p:tgtEl>
                                        <p:attrNameLst>
                                          <p:attrName>ppt_x</p:attrName>
                                        </p:attrNameLst>
                                      </p:cBhvr>
                                      <p:tavLst>
                                        <p:tav tm="0">
                                          <p:val>
                                            <p:strVal val="#ppt_x"/>
                                          </p:val>
                                        </p:tav>
                                        <p:tav tm="100000">
                                          <p:val>
                                            <p:strVal val="#ppt_x"/>
                                          </p:val>
                                        </p:tav>
                                      </p:tavLst>
                                    </p:anim>
                                    <p:anim calcmode="lin" valueType="num">
                                      <p:cBhvr>
                                        <p:cTn id="35"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grpId="0" nodeType="click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fade">
                                      <p:cBhvr>
                                        <p:cTn id="40" dur="1000"/>
                                        <p:tgtEl>
                                          <p:spTgt spid="14"/>
                                        </p:tgtEl>
                                      </p:cBhvr>
                                    </p:animEffect>
                                    <p:anim calcmode="lin" valueType="num">
                                      <p:cBhvr>
                                        <p:cTn id="41" dur="1000" fill="hold"/>
                                        <p:tgtEl>
                                          <p:spTgt spid="14"/>
                                        </p:tgtEl>
                                        <p:attrNameLst>
                                          <p:attrName>ppt_x</p:attrName>
                                        </p:attrNameLst>
                                      </p:cBhvr>
                                      <p:tavLst>
                                        <p:tav tm="0">
                                          <p:val>
                                            <p:strVal val="#ppt_x"/>
                                          </p:val>
                                        </p:tav>
                                        <p:tav tm="100000">
                                          <p:val>
                                            <p:strVal val="#ppt_x"/>
                                          </p:val>
                                        </p:tav>
                                      </p:tavLst>
                                    </p:anim>
                                    <p:anim calcmode="lin" valueType="num">
                                      <p:cBhvr>
                                        <p:cTn id="42"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3" grpId="0"/>
      <p:bldP spid="14" grpId="0"/>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876CF097-4C0E-0234-99A4-0EB8F007B1D2}"/>
              </a:ext>
            </a:extLst>
          </p:cNvPr>
          <p:cNvSpPr txBox="1"/>
          <p:nvPr/>
        </p:nvSpPr>
        <p:spPr>
          <a:xfrm>
            <a:off x="6786880" y="3074548"/>
            <a:ext cx="4696268" cy="1366528"/>
          </a:xfrm>
          <a:prstGeom prst="rect">
            <a:avLst/>
          </a:prstGeom>
          <a:noFill/>
        </p:spPr>
        <p:txBody>
          <a:bodyPr wrap="square">
            <a:spAutoFit/>
          </a:bodyPr>
          <a:lstStyle>
            <a:defPPr>
              <a:defRPr lang="en-US"/>
            </a:defPPr>
            <a:lvl1pPr marR="0" algn="ctr" rtl="1">
              <a:lnSpc>
                <a:spcPct val="115000"/>
              </a:lnSpc>
              <a:spcBef>
                <a:spcPts val="0"/>
              </a:spcBef>
              <a:spcAft>
                <a:spcPts val="0"/>
              </a:spcAft>
              <a:defRPr sz="2400" b="1">
                <a:solidFill>
                  <a:srgbClr val="1E3D6A"/>
                </a:solidFill>
                <a:effectLst/>
                <a:latin typeface="Times New Roman" panose="02020603050405020304" pitchFamily="18" charset="0"/>
                <a:ea typeface="Calibri" panose="020F0502020204030204" pitchFamily="34" charset="0"/>
                <a:cs typeface="GE Dinar Two Medium" panose="020A0503020102020204" pitchFamily="18" charset="-78"/>
              </a:defRPr>
            </a:lvl1pPr>
          </a:lstStyle>
          <a:p>
            <a:r>
              <a:rPr lang="ar-SY" sz="3600" dirty="0">
                <a:solidFill>
                  <a:srgbClr val="168489"/>
                </a:solidFill>
                <a:latin typeface="Adobe Arabic" panose="02040503050201020203" pitchFamily="18" charset="-78"/>
                <a:cs typeface="Adobe Arabic" panose="02040503050201020203" pitchFamily="18" charset="-78"/>
              </a:rPr>
              <a:t>مقطع الفيديو الآتي يقدم معلومات مهارات القيادة</a:t>
            </a:r>
            <a:endParaRPr lang="en-US" sz="3600" dirty="0">
              <a:solidFill>
                <a:srgbClr val="168489"/>
              </a:solidFill>
              <a:latin typeface="Adobe Arabic" panose="02040503050201020203" pitchFamily="18" charset="-78"/>
              <a:cs typeface="Adobe Arabic" panose="02040503050201020203" pitchFamily="18" charset="-78"/>
            </a:endParaRPr>
          </a:p>
        </p:txBody>
      </p:sp>
      <p:pic>
        <p:nvPicPr>
          <p:cNvPr id="4" name="Picture 3">
            <a:hlinkClick r:id="rId3"/>
            <a:extLst>
              <a:ext uri="{FF2B5EF4-FFF2-40B4-BE49-F238E27FC236}">
                <a16:creationId xmlns:a16="http://schemas.microsoft.com/office/drawing/2014/main" id="{E1604188-5956-FCF1-C826-EC5EA1D3B5B9}"/>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1608082" y="2608669"/>
            <a:ext cx="2255783" cy="2255783"/>
          </a:xfrm>
          <a:prstGeom prst="rect">
            <a:avLst/>
          </a:prstGeom>
        </p:spPr>
      </p:pic>
      <p:sp>
        <p:nvSpPr>
          <p:cNvPr id="6" name="TextBox 5">
            <a:extLst>
              <a:ext uri="{FF2B5EF4-FFF2-40B4-BE49-F238E27FC236}">
                <a16:creationId xmlns:a16="http://schemas.microsoft.com/office/drawing/2014/main" id="{EC8EDABF-2D5F-6B8E-F845-37C92321CBC9}"/>
              </a:ext>
            </a:extLst>
          </p:cNvPr>
          <p:cNvSpPr txBox="1"/>
          <p:nvPr/>
        </p:nvSpPr>
        <p:spPr>
          <a:xfrm>
            <a:off x="533020" y="2020816"/>
            <a:ext cx="4405906" cy="587853"/>
          </a:xfrm>
          <a:prstGeom prst="rect">
            <a:avLst/>
          </a:prstGeom>
          <a:noFill/>
        </p:spPr>
        <p:txBody>
          <a:bodyPr wrap="square">
            <a:spAutoFit/>
          </a:bodyPr>
          <a:lstStyle>
            <a:defPPr>
              <a:defRPr lang="en-US"/>
            </a:defPPr>
            <a:lvl1pPr marR="0" algn="ctr" rtl="1">
              <a:lnSpc>
                <a:spcPct val="115000"/>
              </a:lnSpc>
              <a:spcBef>
                <a:spcPts val="0"/>
              </a:spcBef>
              <a:spcAft>
                <a:spcPts val="0"/>
              </a:spcAft>
              <a:defRPr sz="2800" b="1" u="sng">
                <a:solidFill>
                  <a:srgbClr val="0070C0"/>
                </a:solidFill>
                <a:effectLst/>
                <a:latin typeface="Sakkal Majalla" panose="02000000000000000000" pitchFamily="2" charset="-78"/>
                <a:ea typeface="Calibri" panose="020F0502020204030204" pitchFamily="34" charset="0"/>
                <a:cs typeface="Sakkal Majalla" panose="02000000000000000000" pitchFamily="2" charset="-78"/>
              </a:defRPr>
            </a:lvl1pPr>
          </a:lstStyle>
          <a:p>
            <a:r>
              <a:rPr lang="ar-SA" u="none" dirty="0">
                <a:solidFill>
                  <a:schemeClr val="tx1">
                    <a:lumMod val="95000"/>
                    <a:lumOff val="5000"/>
                  </a:schemeClr>
                </a:solidFill>
              </a:rPr>
              <a:t>اضغط للمشاهدة</a:t>
            </a:r>
            <a:endParaRPr lang="en-US" u="none" dirty="0">
              <a:solidFill>
                <a:schemeClr val="tx1">
                  <a:lumMod val="95000"/>
                  <a:lumOff val="5000"/>
                </a:schemeClr>
              </a:solidFill>
            </a:endParaRPr>
          </a:p>
        </p:txBody>
      </p:sp>
      <p:pic>
        <p:nvPicPr>
          <p:cNvPr id="3" name="Picture 2">
            <a:extLst>
              <a:ext uri="{FF2B5EF4-FFF2-40B4-BE49-F238E27FC236}">
                <a16:creationId xmlns:a16="http://schemas.microsoft.com/office/drawing/2014/main" id="{9E93F82D-8859-CC64-64B1-D816D54CC37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4343742" y="2888883"/>
            <a:ext cx="2103600" cy="1577701"/>
          </a:xfrm>
          <a:prstGeom prst="rect">
            <a:avLst/>
          </a:prstGeom>
        </p:spPr>
      </p:pic>
    </p:spTree>
    <p:extLst>
      <p:ext uri="{BB962C8B-B14F-4D97-AF65-F5344CB8AC3E}">
        <p14:creationId xmlns:p14="http://schemas.microsoft.com/office/powerpoint/2010/main" val="74118397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par>
                                <p:cTn id="20" presetID="53" presetClass="entr" presetSubtype="16" fill="hold" nodeType="withEffect">
                                  <p:stCondLst>
                                    <p:cond delay="0"/>
                                  </p:stCondLst>
                                  <p:childTnLst>
                                    <p:set>
                                      <p:cBhvr>
                                        <p:cTn id="21" dur="1" fill="hold">
                                          <p:stCondLst>
                                            <p:cond delay="0"/>
                                          </p:stCondLst>
                                        </p:cTn>
                                        <p:tgtEl>
                                          <p:spTgt spid="3"/>
                                        </p:tgtEl>
                                        <p:attrNameLst>
                                          <p:attrName>style.visibility</p:attrName>
                                        </p:attrNameLst>
                                      </p:cBhvr>
                                      <p:to>
                                        <p:strVal val="visible"/>
                                      </p:to>
                                    </p:set>
                                    <p:anim calcmode="lin" valueType="num">
                                      <p:cBhvr>
                                        <p:cTn id="22" dur="500" fill="hold"/>
                                        <p:tgtEl>
                                          <p:spTgt spid="3"/>
                                        </p:tgtEl>
                                        <p:attrNameLst>
                                          <p:attrName>ppt_w</p:attrName>
                                        </p:attrNameLst>
                                      </p:cBhvr>
                                      <p:tavLst>
                                        <p:tav tm="0">
                                          <p:val>
                                            <p:fltVal val="0"/>
                                          </p:val>
                                        </p:tav>
                                        <p:tav tm="100000">
                                          <p:val>
                                            <p:strVal val="#ppt_w"/>
                                          </p:val>
                                        </p:tav>
                                      </p:tavLst>
                                    </p:anim>
                                    <p:anim calcmode="lin" valueType="num">
                                      <p:cBhvr>
                                        <p:cTn id="23" dur="500" fill="hold"/>
                                        <p:tgtEl>
                                          <p:spTgt spid="3"/>
                                        </p:tgtEl>
                                        <p:attrNameLst>
                                          <p:attrName>ppt_h</p:attrName>
                                        </p:attrNameLst>
                                      </p:cBhvr>
                                      <p:tavLst>
                                        <p:tav tm="0">
                                          <p:val>
                                            <p:fltVal val="0"/>
                                          </p:val>
                                        </p:tav>
                                        <p:tav tm="100000">
                                          <p:val>
                                            <p:strVal val="#ppt_h"/>
                                          </p:val>
                                        </p:tav>
                                      </p:tavLst>
                                    </p:anim>
                                    <p:animEffect transition="in" filter="fade">
                                      <p:cBhvr>
                                        <p:cTn id="2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Rounded Corners 7">
            <a:extLst>
              <a:ext uri="{FF2B5EF4-FFF2-40B4-BE49-F238E27FC236}">
                <a16:creationId xmlns:a16="http://schemas.microsoft.com/office/drawing/2014/main" id="{CD13E09F-95D3-8892-6FB8-7E5E7F38910C}"/>
              </a:ext>
            </a:extLst>
          </p:cNvPr>
          <p:cNvSpPr/>
          <p:nvPr/>
        </p:nvSpPr>
        <p:spPr>
          <a:xfrm>
            <a:off x="2116584" y="1217717"/>
            <a:ext cx="7440740" cy="5084064"/>
          </a:xfrm>
          <a:prstGeom prst="roundRect">
            <a:avLst/>
          </a:prstGeom>
          <a:solidFill>
            <a:schemeClr val="bg1">
              <a:lumMod val="95000"/>
            </a:schemeClr>
          </a:solidFill>
          <a:ln w="38100">
            <a:solidFill>
              <a:srgbClr val="215559"/>
            </a:solidFill>
            <a:prstDash val="lg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descr="A person standing next to a large key&#10;&#10;AI-generated content may be incorrect.">
            <a:extLst>
              <a:ext uri="{FF2B5EF4-FFF2-40B4-BE49-F238E27FC236}">
                <a16:creationId xmlns:a16="http://schemas.microsoft.com/office/drawing/2014/main" id="{CB31D899-1C11-9AF4-1F2A-0D4CB8DA77A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96277" y="2156358"/>
            <a:ext cx="4931807" cy="4931807"/>
          </a:xfrm>
          <a:prstGeom prst="rect">
            <a:avLst/>
          </a:prstGeom>
        </p:spPr>
      </p:pic>
      <p:sp>
        <p:nvSpPr>
          <p:cNvPr id="10" name="TextBox 9">
            <a:extLst>
              <a:ext uri="{FF2B5EF4-FFF2-40B4-BE49-F238E27FC236}">
                <a16:creationId xmlns:a16="http://schemas.microsoft.com/office/drawing/2014/main" id="{855C2553-189E-385F-68D5-9FF08830DECE}"/>
              </a:ext>
            </a:extLst>
          </p:cNvPr>
          <p:cNvSpPr txBox="1"/>
          <p:nvPr/>
        </p:nvSpPr>
        <p:spPr>
          <a:xfrm>
            <a:off x="4373345" y="1479250"/>
            <a:ext cx="2702064" cy="707886"/>
          </a:xfrm>
          <a:prstGeom prst="rect">
            <a:avLst/>
          </a:prstGeom>
          <a:noFill/>
          <a:ln w="3175">
            <a:noFill/>
          </a:ln>
        </p:spPr>
        <p:txBody>
          <a:bodyPr wrap="square"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ar-SY" altLang="ko-KR" sz="4000" b="1" dirty="0">
                <a:solidFill>
                  <a:srgbClr val="168489"/>
                </a:solidFill>
                <a:latin typeface="Adobe Arabic" panose="02040503050201020203" pitchFamily="18" charset="-78"/>
                <a:cs typeface="Adobe Arabic" panose="02040503050201020203" pitchFamily="18" charset="-78"/>
              </a:rPr>
              <a:t>ا</a:t>
            </a:r>
            <a:r>
              <a:rPr lang="ar-SA" altLang="ko-KR" sz="4000" b="1" dirty="0">
                <a:solidFill>
                  <a:srgbClr val="168489"/>
                </a:solidFill>
                <a:latin typeface="Adobe Arabic" panose="02040503050201020203" pitchFamily="18" charset="-78"/>
                <a:cs typeface="Adobe Arabic" panose="02040503050201020203" pitchFamily="18" charset="-78"/>
              </a:rPr>
              <a:t>لأسئلة المفتاحية</a:t>
            </a:r>
            <a:endParaRPr kumimoji="0" lang="ko-KR" altLang="en-US" sz="4000" b="1" i="0" u="none" strike="noStrike" kern="1200" cap="none" spc="0" normalizeH="0" baseline="0" noProof="0" dirty="0">
              <a:ln>
                <a:noFill/>
              </a:ln>
              <a:solidFill>
                <a:srgbClr val="168489"/>
              </a:solidFill>
              <a:effectLst/>
              <a:uLnTx/>
              <a:uFillTx/>
              <a:latin typeface="Adobe Arabic" panose="02040503050201020203" pitchFamily="18" charset="-78"/>
              <a:cs typeface="Adobe Arabic" panose="02040503050201020203" pitchFamily="18" charset="-78"/>
            </a:endParaRPr>
          </a:p>
        </p:txBody>
      </p:sp>
      <p:sp>
        <p:nvSpPr>
          <p:cNvPr id="11" name="TextBox 10">
            <a:extLst>
              <a:ext uri="{FF2B5EF4-FFF2-40B4-BE49-F238E27FC236}">
                <a16:creationId xmlns:a16="http://schemas.microsoft.com/office/drawing/2014/main" id="{E1DF870C-2B0E-1123-5542-867C20D56341}"/>
              </a:ext>
            </a:extLst>
          </p:cNvPr>
          <p:cNvSpPr txBox="1"/>
          <p:nvPr/>
        </p:nvSpPr>
        <p:spPr>
          <a:xfrm>
            <a:off x="2242124" y="2226312"/>
            <a:ext cx="4654153" cy="927946"/>
          </a:xfrm>
          <a:prstGeom prst="rect">
            <a:avLst/>
          </a:prstGeom>
          <a:noFill/>
        </p:spPr>
        <p:txBody>
          <a:bodyPr wrap="square" rtlCol="0">
            <a:spAutoFit/>
          </a:bodyPr>
          <a:lstStyle/>
          <a:p>
            <a:pPr algn="r">
              <a:lnSpc>
                <a:spcPct val="115000"/>
              </a:lnSpc>
              <a:spcAft>
                <a:spcPts val="800"/>
              </a:spcAft>
            </a:pPr>
            <a:r>
              <a:rPr lang="ar-SA" sz="2400"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ما أهمية متابعة الأداء في تحقيق التطوير المستمر داخل المؤسسات؟  </a:t>
            </a:r>
            <a:endParaRPr lang="en-US" sz="2400" b="1" dirty="0">
              <a:solidFill>
                <a:prstClr val="black"/>
              </a:solidFill>
              <a:latin typeface="Times New Roman" panose="02020603050405020304" pitchFamily="18" charset="0"/>
              <a:ea typeface="Calibri" panose="020F0502020204030204" pitchFamily="34" charset="0"/>
              <a:cs typeface="Adobe Arabic" panose="02040503050201020203" pitchFamily="18" charset="-78"/>
            </a:endParaRPr>
          </a:p>
        </p:txBody>
      </p:sp>
      <p:sp>
        <p:nvSpPr>
          <p:cNvPr id="12" name="TextBox 11">
            <a:extLst>
              <a:ext uri="{FF2B5EF4-FFF2-40B4-BE49-F238E27FC236}">
                <a16:creationId xmlns:a16="http://schemas.microsoft.com/office/drawing/2014/main" id="{BF037962-1BFA-139E-CDED-244B854F1C1E}"/>
              </a:ext>
            </a:extLst>
          </p:cNvPr>
          <p:cNvSpPr txBox="1"/>
          <p:nvPr/>
        </p:nvSpPr>
        <p:spPr>
          <a:xfrm>
            <a:off x="2242124" y="3308374"/>
            <a:ext cx="4654153" cy="927946"/>
          </a:xfrm>
          <a:prstGeom prst="rect">
            <a:avLst/>
          </a:prstGeom>
          <a:noFill/>
        </p:spPr>
        <p:txBody>
          <a:bodyPr wrap="square" rtlCol="0">
            <a:spAutoFit/>
          </a:bodyPr>
          <a:lstStyle/>
          <a:p>
            <a:pPr algn="r">
              <a:lnSpc>
                <a:spcPct val="115000"/>
              </a:lnSpc>
              <a:spcAft>
                <a:spcPts val="800"/>
              </a:spcAft>
            </a:pPr>
            <a:r>
              <a:rPr lang="ar-SA" sz="2400"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كيف يمكن لمؤشرات الأداء الفردي والجماعي أن تؤثر على رفع الكفاءة؟  </a:t>
            </a:r>
            <a:endParaRPr lang="en-US" sz="2400" b="1" dirty="0">
              <a:solidFill>
                <a:prstClr val="black"/>
              </a:solidFill>
              <a:latin typeface="Times New Roman" panose="02020603050405020304" pitchFamily="18" charset="0"/>
              <a:ea typeface="Calibri" panose="020F0502020204030204" pitchFamily="34" charset="0"/>
              <a:cs typeface="Adobe Arabic" panose="02040503050201020203" pitchFamily="18" charset="-78"/>
            </a:endParaRPr>
          </a:p>
        </p:txBody>
      </p:sp>
      <p:sp>
        <p:nvSpPr>
          <p:cNvPr id="13" name="TextBox 12">
            <a:extLst>
              <a:ext uri="{FF2B5EF4-FFF2-40B4-BE49-F238E27FC236}">
                <a16:creationId xmlns:a16="http://schemas.microsoft.com/office/drawing/2014/main" id="{C24CF234-2DA7-C72D-47F6-1DD5F11B2CB4}"/>
              </a:ext>
            </a:extLst>
          </p:cNvPr>
          <p:cNvSpPr txBox="1"/>
          <p:nvPr/>
        </p:nvSpPr>
        <p:spPr>
          <a:xfrm>
            <a:off x="2242124" y="4401564"/>
            <a:ext cx="4654153" cy="927946"/>
          </a:xfrm>
          <a:prstGeom prst="rect">
            <a:avLst/>
          </a:prstGeom>
          <a:noFill/>
        </p:spPr>
        <p:txBody>
          <a:bodyPr wrap="square" rtlCol="0">
            <a:spAutoFit/>
          </a:bodyPr>
          <a:lstStyle/>
          <a:p>
            <a:pPr algn="r">
              <a:lnSpc>
                <a:spcPct val="115000"/>
              </a:lnSpc>
              <a:spcAft>
                <a:spcPts val="800"/>
              </a:spcAft>
            </a:pPr>
            <a:r>
              <a:rPr lang="ar-SA" sz="2400"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ما الأدوات التي تعتقدون أنها الأكثر فاعلية في تحليل الأداء، ولماذا؟  </a:t>
            </a:r>
            <a:endParaRPr lang="en-US" sz="2400" b="1" dirty="0">
              <a:solidFill>
                <a:prstClr val="black"/>
              </a:solidFill>
              <a:latin typeface="Times New Roman" panose="02020603050405020304" pitchFamily="18" charset="0"/>
              <a:ea typeface="Calibri" panose="020F0502020204030204" pitchFamily="34" charset="0"/>
              <a:cs typeface="Adobe Arabic" panose="02040503050201020203" pitchFamily="18" charset="-78"/>
            </a:endParaRPr>
          </a:p>
        </p:txBody>
      </p:sp>
      <p:sp>
        <p:nvSpPr>
          <p:cNvPr id="14" name="TextBox 13">
            <a:extLst>
              <a:ext uri="{FF2B5EF4-FFF2-40B4-BE49-F238E27FC236}">
                <a16:creationId xmlns:a16="http://schemas.microsoft.com/office/drawing/2014/main" id="{8AB765F8-E315-1B8A-1A8F-86ED1127A76C}"/>
              </a:ext>
            </a:extLst>
          </p:cNvPr>
          <p:cNvSpPr txBox="1"/>
          <p:nvPr/>
        </p:nvSpPr>
        <p:spPr>
          <a:xfrm>
            <a:off x="2242124" y="5329510"/>
            <a:ext cx="4654153" cy="927946"/>
          </a:xfrm>
          <a:prstGeom prst="rect">
            <a:avLst/>
          </a:prstGeom>
          <a:noFill/>
        </p:spPr>
        <p:txBody>
          <a:bodyPr wrap="square" rtlCol="0">
            <a:spAutoFit/>
          </a:bodyPr>
          <a:lstStyle/>
          <a:p>
            <a:pPr algn="r">
              <a:lnSpc>
                <a:spcPct val="115000"/>
              </a:lnSpc>
              <a:spcAft>
                <a:spcPts val="800"/>
              </a:spcAft>
            </a:pPr>
            <a:r>
              <a:rPr lang="ar-SA" sz="2400"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ما هي التحديات الأساسية التي قد تواجهكم عند إعداد خطط تطوير الأداء المستدام؟</a:t>
            </a:r>
            <a:endParaRPr lang="en-US" sz="2400" b="1" dirty="0">
              <a:solidFill>
                <a:prstClr val="black"/>
              </a:solidFill>
              <a:latin typeface="Times New Roman" panose="02020603050405020304" pitchFamily="18" charset="0"/>
              <a:ea typeface="Calibri" panose="020F0502020204030204" pitchFamily="34" charset="0"/>
              <a:cs typeface="Adobe Arabic" panose="02040503050201020203" pitchFamily="18" charset="-78"/>
            </a:endParaRPr>
          </a:p>
        </p:txBody>
      </p:sp>
    </p:spTree>
    <p:extLst>
      <p:ext uri="{BB962C8B-B14F-4D97-AF65-F5344CB8AC3E}">
        <p14:creationId xmlns:p14="http://schemas.microsoft.com/office/powerpoint/2010/main" val="123260553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1000"/>
                                        <p:tgtEl>
                                          <p:spTgt spid="11"/>
                                        </p:tgtEl>
                                      </p:cBhvr>
                                    </p:animEffect>
                                    <p:anim calcmode="lin" valueType="num">
                                      <p:cBhvr>
                                        <p:cTn id="20" dur="1000" fill="hold"/>
                                        <p:tgtEl>
                                          <p:spTgt spid="11"/>
                                        </p:tgtEl>
                                        <p:attrNameLst>
                                          <p:attrName>ppt_x</p:attrName>
                                        </p:attrNameLst>
                                      </p:cBhvr>
                                      <p:tavLst>
                                        <p:tav tm="0">
                                          <p:val>
                                            <p:strVal val="#ppt_x"/>
                                          </p:val>
                                        </p:tav>
                                        <p:tav tm="100000">
                                          <p:val>
                                            <p:strVal val="#ppt_x"/>
                                          </p:val>
                                        </p:tav>
                                      </p:tavLst>
                                    </p:anim>
                                    <p:anim calcmode="lin" valueType="num">
                                      <p:cBhvr>
                                        <p:cTn id="21"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fade">
                                      <p:cBhvr>
                                        <p:cTn id="26" dur="1000"/>
                                        <p:tgtEl>
                                          <p:spTgt spid="12"/>
                                        </p:tgtEl>
                                      </p:cBhvr>
                                    </p:animEffect>
                                    <p:anim calcmode="lin" valueType="num">
                                      <p:cBhvr>
                                        <p:cTn id="27" dur="1000" fill="hold"/>
                                        <p:tgtEl>
                                          <p:spTgt spid="12"/>
                                        </p:tgtEl>
                                        <p:attrNameLst>
                                          <p:attrName>ppt_x</p:attrName>
                                        </p:attrNameLst>
                                      </p:cBhvr>
                                      <p:tavLst>
                                        <p:tav tm="0">
                                          <p:val>
                                            <p:strVal val="#ppt_x"/>
                                          </p:val>
                                        </p:tav>
                                        <p:tav tm="100000">
                                          <p:val>
                                            <p:strVal val="#ppt_x"/>
                                          </p:val>
                                        </p:tav>
                                      </p:tavLst>
                                    </p:anim>
                                    <p:anim calcmode="lin" valueType="num">
                                      <p:cBhvr>
                                        <p:cTn id="28"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fade">
                                      <p:cBhvr>
                                        <p:cTn id="33" dur="1000"/>
                                        <p:tgtEl>
                                          <p:spTgt spid="13"/>
                                        </p:tgtEl>
                                      </p:cBhvr>
                                    </p:animEffect>
                                    <p:anim calcmode="lin" valueType="num">
                                      <p:cBhvr>
                                        <p:cTn id="34" dur="1000" fill="hold"/>
                                        <p:tgtEl>
                                          <p:spTgt spid="13"/>
                                        </p:tgtEl>
                                        <p:attrNameLst>
                                          <p:attrName>ppt_x</p:attrName>
                                        </p:attrNameLst>
                                      </p:cBhvr>
                                      <p:tavLst>
                                        <p:tav tm="0">
                                          <p:val>
                                            <p:strVal val="#ppt_x"/>
                                          </p:val>
                                        </p:tav>
                                        <p:tav tm="100000">
                                          <p:val>
                                            <p:strVal val="#ppt_x"/>
                                          </p:val>
                                        </p:tav>
                                      </p:tavLst>
                                    </p:anim>
                                    <p:anim calcmode="lin" valueType="num">
                                      <p:cBhvr>
                                        <p:cTn id="35"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grpId="0" nodeType="click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fade">
                                      <p:cBhvr>
                                        <p:cTn id="40" dur="1000"/>
                                        <p:tgtEl>
                                          <p:spTgt spid="14"/>
                                        </p:tgtEl>
                                      </p:cBhvr>
                                    </p:animEffect>
                                    <p:anim calcmode="lin" valueType="num">
                                      <p:cBhvr>
                                        <p:cTn id="41" dur="1000" fill="hold"/>
                                        <p:tgtEl>
                                          <p:spTgt spid="14"/>
                                        </p:tgtEl>
                                        <p:attrNameLst>
                                          <p:attrName>ppt_x</p:attrName>
                                        </p:attrNameLst>
                                      </p:cBhvr>
                                      <p:tavLst>
                                        <p:tav tm="0">
                                          <p:val>
                                            <p:strVal val="#ppt_x"/>
                                          </p:val>
                                        </p:tav>
                                        <p:tav tm="100000">
                                          <p:val>
                                            <p:strVal val="#ppt_x"/>
                                          </p:val>
                                        </p:tav>
                                      </p:tavLst>
                                    </p:anim>
                                    <p:anim calcmode="lin" valueType="num">
                                      <p:cBhvr>
                                        <p:cTn id="42"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3" grpId="0"/>
      <p:bldP spid="14" grpId="0"/>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آليّات متابعة التقدّم المهني</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15" name="Group 14">
            <a:extLst>
              <a:ext uri="{FF2B5EF4-FFF2-40B4-BE49-F238E27FC236}">
                <a16:creationId xmlns:a16="http://schemas.microsoft.com/office/drawing/2014/main" id="{B4E62F19-704E-F38B-886F-78CC57A326B5}"/>
              </a:ext>
            </a:extLst>
          </p:cNvPr>
          <p:cNvGrpSpPr/>
          <p:nvPr/>
        </p:nvGrpSpPr>
        <p:grpSpPr>
          <a:xfrm>
            <a:off x="6557061" y="1947805"/>
            <a:ext cx="2116149" cy="1257180"/>
            <a:chOff x="6096000" y="948624"/>
            <a:chExt cx="2116149" cy="1257180"/>
          </a:xfrm>
        </p:grpSpPr>
        <p:sp>
          <p:nvSpPr>
            <p:cNvPr id="17" name="Shape">
              <a:extLst>
                <a:ext uri="{FF2B5EF4-FFF2-40B4-BE49-F238E27FC236}">
                  <a16:creationId xmlns:a16="http://schemas.microsoft.com/office/drawing/2014/main" id="{7685A91D-A0D2-46B8-4428-F28A0AECCB4A}"/>
                </a:ext>
              </a:extLst>
            </p:cNvPr>
            <p:cNvSpPr/>
            <p:nvPr/>
          </p:nvSpPr>
          <p:spPr>
            <a:xfrm>
              <a:off x="6096000" y="1323319"/>
              <a:ext cx="1167448" cy="882485"/>
            </a:xfrm>
            <a:custGeom>
              <a:avLst/>
              <a:gdLst/>
              <a:ahLst/>
              <a:cxnLst>
                <a:cxn ang="0">
                  <a:pos x="wd2" y="hd2"/>
                </a:cxn>
                <a:cxn ang="5400000">
                  <a:pos x="wd2" y="hd2"/>
                </a:cxn>
                <a:cxn ang="10800000">
                  <a:pos x="wd2" y="hd2"/>
                </a:cxn>
                <a:cxn ang="16200000">
                  <a:pos x="wd2" y="hd2"/>
                </a:cxn>
              </a:cxnLst>
              <a:rect l="0" t="0" r="r" b="b"/>
              <a:pathLst>
                <a:path w="20785" h="21133" extrusionOk="0">
                  <a:moveTo>
                    <a:pt x="7134" y="21014"/>
                  </a:moveTo>
                  <a:lnTo>
                    <a:pt x="19498" y="15925"/>
                  </a:lnTo>
                  <a:cubicBezTo>
                    <a:pt x="20779" y="15404"/>
                    <a:pt x="21226" y="13240"/>
                    <a:pt x="20273" y="11917"/>
                  </a:cubicBezTo>
                  <a:cubicBezTo>
                    <a:pt x="15536" y="5345"/>
                    <a:pt x="9130" y="977"/>
                    <a:pt x="1980" y="15"/>
                  </a:cubicBezTo>
                  <a:cubicBezTo>
                    <a:pt x="639" y="-185"/>
                    <a:pt x="-374" y="1658"/>
                    <a:pt x="132" y="3342"/>
                  </a:cubicBezTo>
                  <a:lnTo>
                    <a:pt x="4899" y="19572"/>
                  </a:lnTo>
                  <a:cubicBezTo>
                    <a:pt x="5287" y="20774"/>
                    <a:pt x="6240" y="21415"/>
                    <a:pt x="7134" y="21014"/>
                  </a:cubicBezTo>
                  <a:close/>
                </a:path>
              </a:pathLst>
            </a:custGeom>
            <a:solidFill>
              <a:srgbClr val="3D8E92"/>
            </a:solidFill>
            <a:ln w="12700">
              <a:miter lim="400000"/>
            </a:ln>
          </p:spPr>
          <p:txBody>
            <a:bodyPr lIns="28575" tIns="28575" rIns="28575" bIns="28575"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225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Calibri" panose="020F0502020204030204"/>
                <a:ea typeface="+mn-ea"/>
                <a:cs typeface="+mn-cs"/>
              </a:endParaRPr>
            </a:p>
          </p:txBody>
        </p:sp>
        <p:sp>
          <p:nvSpPr>
            <p:cNvPr id="18" name="TextBox 18">
              <a:extLst>
                <a:ext uri="{FF2B5EF4-FFF2-40B4-BE49-F238E27FC236}">
                  <a16:creationId xmlns:a16="http://schemas.microsoft.com/office/drawing/2014/main" id="{DF16F35C-37DD-E89A-247A-917873B7815D}"/>
                </a:ext>
              </a:extLst>
            </p:cNvPr>
            <p:cNvSpPr txBox="1"/>
            <p:nvPr/>
          </p:nvSpPr>
          <p:spPr>
            <a:xfrm>
              <a:off x="6359599" y="1623844"/>
              <a:ext cx="446714" cy="400110"/>
            </a:xfrm>
            <a:prstGeom prst="rect">
              <a:avLst/>
            </a:prstGeom>
            <a:noFill/>
          </p:spPr>
          <p:txBody>
            <a:bodyPr wrap="squar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chemeClr val="bg1"/>
                  </a:solidFill>
                  <a:effectLst/>
                  <a:uLnTx/>
                  <a:uFillTx/>
                  <a:latin typeface="Calibri" panose="020F0502020204030204"/>
                  <a:ea typeface="+mn-ea"/>
                  <a:cs typeface="+mn-cs"/>
                </a:rPr>
                <a:t>01</a:t>
              </a:r>
            </a:p>
          </p:txBody>
        </p:sp>
        <p:sp>
          <p:nvSpPr>
            <p:cNvPr id="19" name="TextBox 18">
              <a:extLst>
                <a:ext uri="{FF2B5EF4-FFF2-40B4-BE49-F238E27FC236}">
                  <a16:creationId xmlns:a16="http://schemas.microsoft.com/office/drawing/2014/main" id="{18D81B27-AEFF-7E00-2417-3EA0AF407B06}"/>
                </a:ext>
              </a:extLst>
            </p:cNvPr>
            <p:cNvSpPr txBox="1"/>
            <p:nvPr/>
          </p:nvSpPr>
          <p:spPr>
            <a:xfrm flipH="1">
              <a:off x="6886451" y="948624"/>
              <a:ext cx="1325698" cy="719043"/>
            </a:xfrm>
            <a:prstGeom prst="rect">
              <a:avLst/>
            </a:prstGeom>
            <a:noFill/>
          </p:spPr>
          <p:txBody>
            <a:bodyPr wrap="square" rtlCol="0">
              <a:spAutoFit/>
            </a:bodyPr>
            <a:lstStyle/>
            <a:p>
              <a:pPr algn="ctr">
                <a:lnSpc>
                  <a:spcPct val="115000"/>
                </a:lnSpc>
                <a:spcBef>
                  <a:spcPct val="20000"/>
                </a:spcBef>
                <a:spcAft>
                  <a:spcPts val="800"/>
                </a:spcAft>
              </a:pPr>
              <a:r>
                <a:rPr lang="ar-EG"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تقييم الأداء الدوري  </a:t>
              </a:r>
              <a:endParaRPr lang="en-US" b="1" dirty="0">
                <a:solidFill>
                  <a:prstClr val="black"/>
                </a:solidFill>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20" name="Group 19">
            <a:extLst>
              <a:ext uri="{FF2B5EF4-FFF2-40B4-BE49-F238E27FC236}">
                <a16:creationId xmlns:a16="http://schemas.microsoft.com/office/drawing/2014/main" id="{70B626B6-325F-C1E0-D347-6F9A3862096D}"/>
              </a:ext>
            </a:extLst>
          </p:cNvPr>
          <p:cNvGrpSpPr/>
          <p:nvPr/>
        </p:nvGrpSpPr>
        <p:grpSpPr>
          <a:xfrm>
            <a:off x="7360310" y="3042075"/>
            <a:ext cx="2276437" cy="1502425"/>
            <a:chOff x="6899249" y="2042894"/>
            <a:chExt cx="2276437" cy="1502425"/>
          </a:xfrm>
        </p:grpSpPr>
        <p:sp>
          <p:nvSpPr>
            <p:cNvPr id="21" name="Shape">
              <a:extLst>
                <a:ext uri="{FF2B5EF4-FFF2-40B4-BE49-F238E27FC236}">
                  <a16:creationId xmlns:a16="http://schemas.microsoft.com/office/drawing/2014/main" id="{345CEACB-4ECC-1AEA-483F-DD3FF20AF64C}"/>
                </a:ext>
              </a:extLst>
            </p:cNvPr>
            <p:cNvSpPr/>
            <p:nvPr/>
          </p:nvSpPr>
          <p:spPr>
            <a:xfrm>
              <a:off x="6899249" y="2042894"/>
              <a:ext cx="810340" cy="1240430"/>
            </a:xfrm>
            <a:custGeom>
              <a:avLst/>
              <a:gdLst/>
              <a:ahLst/>
              <a:cxnLst>
                <a:cxn ang="0">
                  <a:pos x="wd2" y="hd2"/>
                </a:cxn>
                <a:cxn ang="5400000">
                  <a:pos x="wd2" y="hd2"/>
                </a:cxn>
                <a:cxn ang="10800000">
                  <a:pos x="wd2" y="hd2"/>
                </a:cxn>
                <a:cxn ang="16200000">
                  <a:pos x="wd2" y="hd2"/>
                </a:cxn>
              </a:cxnLst>
              <a:rect l="0" t="0" r="r" b="b"/>
              <a:pathLst>
                <a:path w="21259" h="20902" extrusionOk="0">
                  <a:moveTo>
                    <a:pt x="1152" y="13726"/>
                  </a:moveTo>
                  <a:lnTo>
                    <a:pt x="16781" y="20606"/>
                  </a:lnTo>
                  <a:cubicBezTo>
                    <a:pt x="18405" y="21311"/>
                    <a:pt x="20688" y="20691"/>
                    <a:pt x="20908" y="19422"/>
                  </a:cubicBezTo>
                  <a:cubicBezTo>
                    <a:pt x="21127" y="18266"/>
                    <a:pt x="21259" y="17081"/>
                    <a:pt x="21259" y="15897"/>
                  </a:cubicBezTo>
                  <a:cubicBezTo>
                    <a:pt x="21259" y="10342"/>
                    <a:pt x="18757" y="5153"/>
                    <a:pt x="14410" y="783"/>
                  </a:cubicBezTo>
                  <a:cubicBezTo>
                    <a:pt x="13357" y="-289"/>
                    <a:pt x="10854" y="-261"/>
                    <a:pt x="9844" y="867"/>
                  </a:cubicBezTo>
                  <a:lnTo>
                    <a:pt x="361" y="11470"/>
                  </a:lnTo>
                  <a:cubicBezTo>
                    <a:pt x="-341" y="12259"/>
                    <a:pt x="10" y="13218"/>
                    <a:pt x="1152" y="13726"/>
                  </a:cubicBezTo>
                  <a:close/>
                </a:path>
              </a:pathLst>
            </a:custGeom>
            <a:solidFill>
              <a:srgbClr val="FFCC66"/>
            </a:solidFill>
            <a:ln w="12700">
              <a:miter lim="400000"/>
            </a:ln>
          </p:spPr>
          <p:txBody>
            <a:bodyPr lIns="28575" tIns="28575" rIns="28575" bIns="28575"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2250" b="0" i="0" u="none" strike="noStrike" kern="1200" cap="none" spc="0" normalizeH="0" baseline="0" noProof="0" dirty="0">
                <a:ln>
                  <a:noFill/>
                </a:ln>
                <a:solidFill>
                  <a:srgbClr val="FFFFFF"/>
                </a:solidFill>
                <a:effectLst>
                  <a:outerShdw blurRad="38100" dist="12700" dir="5400000" rotWithShape="0">
                    <a:srgbClr val="000000">
                      <a:alpha val="50000"/>
                    </a:srgbClr>
                  </a:outerShdw>
                </a:effectLst>
                <a:uLnTx/>
                <a:uFillTx/>
                <a:latin typeface="Calibri" panose="020F0502020204030204"/>
                <a:ea typeface="+mn-ea"/>
                <a:cs typeface="+mn-cs"/>
              </a:endParaRPr>
            </a:p>
          </p:txBody>
        </p:sp>
        <p:sp>
          <p:nvSpPr>
            <p:cNvPr id="22" name="TextBox 19">
              <a:extLst>
                <a:ext uri="{FF2B5EF4-FFF2-40B4-BE49-F238E27FC236}">
                  <a16:creationId xmlns:a16="http://schemas.microsoft.com/office/drawing/2014/main" id="{3EFF190F-066A-ECCB-4201-D250D389719A}"/>
                </a:ext>
              </a:extLst>
            </p:cNvPr>
            <p:cNvSpPr txBox="1"/>
            <p:nvPr/>
          </p:nvSpPr>
          <p:spPr>
            <a:xfrm>
              <a:off x="7105655" y="2497145"/>
              <a:ext cx="446714" cy="400110"/>
            </a:xfrm>
            <a:prstGeom prst="rect">
              <a:avLst/>
            </a:prstGeom>
            <a:noFill/>
          </p:spPr>
          <p:txBody>
            <a:bodyPr wrap="squar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chemeClr val="bg1"/>
                  </a:solidFill>
                  <a:effectLst/>
                  <a:uLnTx/>
                  <a:uFillTx/>
                  <a:latin typeface="Calibri" panose="020F0502020204030204"/>
                  <a:ea typeface="+mn-ea"/>
                  <a:cs typeface="+mn-cs"/>
                </a:rPr>
                <a:t>02</a:t>
              </a:r>
            </a:p>
          </p:txBody>
        </p:sp>
        <p:sp>
          <p:nvSpPr>
            <p:cNvPr id="23" name="TextBox 22">
              <a:extLst>
                <a:ext uri="{FF2B5EF4-FFF2-40B4-BE49-F238E27FC236}">
                  <a16:creationId xmlns:a16="http://schemas.microsoft.com/office/drawing/2014/main" id="{57E69159-7011-9567-5148-C82734F476A8}"/>
                </a:ext>
              </a:extLst>
            </p:cNvPr>
            <p:cNvSpPr txBox="1"/>
            <p:nvPr/>
          </p:nvSpPr>
          <p:spPr>
            <a:xfrm flipH="1">
              <a:off x="7849989" y="2507727"/>
              <a:ext cx="1325697" cy="1037592"/>
            </a:xfrm>
            <a:prstGeom prst="rect">
              <a:avLst/>
            </a:prstGeom>
            <a:noFill/>
          </p:spPr>
          <p:txBody>
            <a:bodyPr wrap="square" rtlCol="0">
              <a:spAutoFit/>
            </a:bodyPr>
            <a:lstStyle/>
            <a:p>
              <a:pPr algn="ctr">
                <a:lnSpc>
                  <a:spcPct val="115000"/>
                </a:lnSpc>
                <a:spcBef>
                  <a:spcPct val="20000"/>
                </a:spcBef>
                <a:spcAft>
                  <a:spcPts val="800"/>
                </a:spcAft>
              </a:pPr>
              <a:r>
                <a:rPr lang="ar-EG"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المقابلات الفردية وتحديد الأهداف الشخصية  </a:t>
              </a:r>
              <a:endParaRPr lang="en-US" b="1" dirty="0">
                <a:solidFill>
                  <a:prstClr val="black"/>
                </a:solidFill>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24" name="Group 23">
            <a:extLst>
              <a:ext uri="{FF2B5EF4-FFF2-40B4-BE49-F238E27FC236}">
                <a16:creationId xmlns:a16="http://schemas.microsoft.com/office/drawing/2014/main" id="{DD36615E-3FA3-813E-15CA-305F76F75E5B}"/>
              </a:ext>
            </a:extLst>
          </p:cNvPr>
          <p:cNvGrpSpPr/>
          <p:nvPr/>
        </p:nvGrpSpPr>
        <p:grpSpPr>
          <a:xfrm>
            <a:off x="7159497" y="4397556"/>
            <a:ext cx="2023261" cy="1583762"/>
            <a:chOff x="6698436" y="3398375"/>
            <a:chExt cx="2023261" cy="1583762"/>
          </a:xfrm>
        </p:grpSpPr>
        <p:sp>
          <p:nvSpPr>
            <p:cNvPr id="25" name="Shape">
              <a:extLst>
                <a:ext uri="{FF2B5EF4-FFF2-40B4-BE49-F238E27FC236}">
                  <a16:creationId xmlns:a16="http://schemas.microsoft.com/office/drawing/2014/main" id="{759F755D-3FF5-96C8-1790-F17E78E71E87}"/>
                </a:ext>
              </a:extLst>
            </p:cNvPr>
            <p:cNvSpPr/>
            <p:nvPr/>
          </p:nvSpPr>
          <p:spPr>
            <a:xfrm>
              <a:off x="6698436" y="3398375"/>
              <a:ext cx="916466" cy="1026294"/>
            </a:xfrm>
            <a:custGeom>
              <a:avLst/>
              <a:gdLst/>
              <a:ahLst/>
              <a:cxnLst>
                <a:cxn ang="0">
                  <a:pos x="wd2" y="hd2"/>
                </a:cxn>
                <a:cxn ang="5400000">
                  <a:pos x="wd2" y="hd2"/>
                </a:cxn>
                <a:cxn ang="10800000">
                  <a:pos x="wd2" y="hd2"/>
                </a:cxn>
                <a:cxn ang="16200000">
                  <a:pos x="wd2" y="hd2"/>
                </a:cxn>
              </a:cxnLst>
              <a:rect l="0" t="0" r="r" b="b"/>
              <a:pathLst>
                <a:path w="21049" h="20894" extrusionOk="0">
                  <a:moveTo>
                    <a:pt x="10" y="4420"/>
                  </a:moveTo>
                  <a:lnTo>
                    <a:pt x="1202" y="18968"/>
                  </a:lnTo>
                  <a:cubicBezTo>
                    <a:pt x="1317" y="20501"/>
                    <a:pt x="3239" y="21387"/>
                    <a:pt x="4738" y="20603"/>
                  </a:cubicBezTo>
                  <a:cubicBezTo>
                    <a:pt x="12232" y="16515"/>
                    <a:pt x="17997" y="10212"/>
                    <a:pt x="20918" y="2717"/>
                  </a:cubicBezTo>
                  <a:cubicBezTo>
                    <a:pt x="21495" y="1252"/>
                    <a:pt x="20073" y="-213"/>
                    <a:pt x="18343" y="26"/>
                  </a:cubicBezTo>
                  <a:lnTo>
                    <a:pt x="2009" y="2240"/>
                  </a:lnTo>
                  <a:cubicBezTo>
                    <a:pt x="779" y="2376"/>
                    <a:pt x="-105" y="3364"/>
                    <a:pt x="10" y="4420"/>
                  </a:cubicBezTo>
                  <a:close/>
                </a:path>
              </a:pathLst>
            </a:custGeom>
            <a:solidFill>
              <a:srgbClr val="6CB4B8"/>
            </a:solidFill>
            <a:ln w="12700">
              <a:miter lim="400000"/>
            </a:ln>
          </p:spPr>
          <p:txBody>
            <a:bodyPr lIns="28575" tIns="28575" rIns="28575" bIns="28575"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225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Calibri" panose="020F0502020204030204"/>
                <a:ea typeface="+mn-ea"/>
                <a:cs typeface="+mn-cs"/>
              </a:endParaRPr>
            </a:p>
          </p:txBody>
        </p:sp>
        <p:sp>
          <p:nvSpPr>
            <p:cNvPr id="26" name="TextBox 20">
              <a:extLst>
                <a:ext uri="{FF2B5EF4-FFF2-40B4-BE49-F238E27FC236}">
                  <a16:creationId xmlns:a16="http://schemas.microsoft.com/office/drawing/2014/main" id="{A72FE4C4-0494-EA24-C5BB-57342F1B7634}"/>
                </a:ext>
              </a:extLst>
            </p:cNvPr>
            <p:cNvSpPr txBox="1"/>
            <p:nvPr/>
          </p:nvSpPr>
          <p:spPr>
            <a:xfrm>
              <a:off x="6817808" y="3591081"/>
              <a:ext cx="446714" cy="400110"/>
            </a:xfrm>
            <a:prstGeom prst="rect">
              <a:avLst/>
            </a:prstGeom>
            <a:noFill/>
          </p:spPr>
          <p:txBody>
            <a:bodyPr wrap="squar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chemeClr val="bg1"/>
                  </a:solidFill>
                  <a:effectLst/>
                  <a:uLnTx/>
                  <a:uFillTx/>
                  <a:latin typeface="Calibri" panose="020F0502020204030204"/>
                  <a:ea typeface="+mn-ea"/>
                  <a:cs typeface="+mn-cs"/>
                </a:rPr>
                <a:t>03</a:t>
              </a:r>
            </a:p>
          </p:txBody>
        </p:sp>
        <p:sp>
          <p:nvSpPr>
            <p:cNvPr id="27" name="TextBox 26">
              <a:extLst>
                <a:ext uri="{FF2B5EF4-FFF2-40B4-BE49-F238E27FC236}">
                  <a16:creationId xmlns:a16="http://schemas.microsoft.com/office/drawing/2014/main" id="{150FDF70-633C-6DCB-3B06-5896DD72F654}"/>
                </a:ext>
              </a:extLst>
            </p:cNvPr>
            <p:cNvSpPr txBox="1"/>
            <p:nvPr/>
          </p:nvSpPr>
          <p:spPr>
            <a:xfrm flipH="1">
              <a:off x="7458535" y="3944545"/>
              <a:ext cx="1263162" cy="1037592"/>
            </a:xfrm>
            <a:prstGeom prst="rect">
              <a:avLst/>
            </a:prstGeom>
            <a:noFill/>
          </p:spPr>
          <p:txBody>
            <a:bodyPr wrap="square" rtlCol="0">
              <a:spAutoFit/>
            </a:bodyPr>
            <a:lstStyle/>
            <a:p>
              <a:pPr algn="ctr" rtl="1">
                <a:lnSpc>
                  <a:spcPct val="115000"/>
                </a:lnSpc>
                <a:spcBef>
                  <a:spcPct val="20000"/>
                </a:spcBef>
                <a:spcAft>
                  <a:spcPts val="800"/>
                </a:spcAft>
              </a:pPr>
              <a:r>
                <a:rPr lang="ar-EG"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نظام التغذية الراجعة (</a:t>
              </a:r>
              <a:r>
                <a:rPr lang="en-US"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Feedback</a:t>
              </a:r>
              <a:r>
                <a:rPr lang="ar-EG"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  </a:t>
              </a:r>
              <a:endParaRPr lang="en-US" b="1" dirty="0">
                <a:solidFill>
                  <a:prstClr val="black"/>
                </a:solidFill>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28" name="Group 27">
            <a:extLst>
              <a:ext uri="{FF2B5EF4-FFF2-40B4-BE49-F238E27FC236}">
                <a16:creationId xmlns:a16="http://schemas.microsoft.com/office/drawing/2014/main" id="{0B9AB85E-E6BF-FEEB-C309-6032EF8ADD3A}"/>
              </a:ext>
            </a:extLst>
          </p:cNvPr>
          <p:cNvGrpSpPr/>
          <p:nvPr/>
        </p:nvGrpSpPr>
        <p:grpSpPr>
          <a:xfrm>
            <a:off x="5851873" y="4882852"/>
            <a:ext cx="1426996" cy="1589115"/>
            <a:chOff x="5390812" y="3883671"/>
            <a:chExt cx="1426996" cy="1589115"/>
          </a:xfrm>
        </p:grpSpPr>
        <p:sp>
          <p:nvSpPr>
            <p:cNvPr id="29" name="Shape">
              <a:extLst>
                <a:ext uri="{FF2B5EF4-FFF2-40B4-BE49-F238E27FC236}">
                  <a16:creationId xmlns:a16="http://schemas.microsoft.com/office/drawing/2014/main" id="{250E9311-B5BB-8643-F4A6-1E737F54C911}"/>
                </a:ext>
              </a:extLst>
            </p:cNvPr>
            <p:cNvSpPr/>
            <p:nvPr/>
          </p:nvSpPr>
          <p:spPr>
            <a:xfrm>
              <a:off x="5409892" y="3883671"/>
              <a:ext cx="1255913" cy="779401"/>
            </a:xfrm>
            <a:custGeom>
              <a:avLst/>
              <a:gdLst/>
              <a:ahLst/>
              <a:cxnLst>
                <a:cxn ang="0">
                  <a:pos x="wd2" y="hd2"/>
                </a:cxn>
                <a:cxn ang="5400000">
                  <a:pos x="wd2" y="hd2"/>
                </a:cxn>
                <a:cxn ang="10800000">
                  <a:pos x="wd2" y="hd2"/>
                </a:cxn>
                <a:cxn ang="16200000">
                  <a:pos x="wd2" y="hd2"/>
                </a:cxn>
              </a:cxnLst>
              <a:rect l="0" t="0" r="r" b="b"/>
              <a:pathLst>
                <a:path w="20836" h="21359" extrusionOk="0">
                  <a:moveTo>
                    <a:pt x="9252" y="722"/>
                  </a:moveTo>
                  <a:lnTo>
                    <a:pt x="534" y="14021"/>
                  </a:lnTo>
                  <a:cubicBezTo>
                    <a:pt x="-382" y="15443"/>
                    <a:pt x="-77" y="17965"/>
                    <a:pt x="1117" y="18699"/>
                  </a:cubicBezTo>
                  <a:cubicBezTo>
                    <a:pt x="4032" y="20396"/>
                    <a:pt x="7142" y="21359"/>
                    <a:pt x="10418" y="21359"/>
                  </a:cubicBezTo>
                  <a:cubicBezTo>
                    <a:pt x="13666" y="21359"/>
                    <a:pt x="16804" y="20442"/>
                    <a:pt x="19719" y="18699"/>
                  </a:cubicBezTo>
                  <a:cubicBezTo>
                    <a:pt x="20913" y="18011"/>
                    <a:pt x="21218" y="15443"/>
                    <a:pt x="20302" y="14021"/>
                  </a:cubicBezTo>
                  <a:lnTo>
                    <a:pt x="11584" y="722"/>
                  </a:lnTo>
                  <a:cubicBezTo>
                    <a:pt x="10890" y="-241"/>
                    <a:pt x="9890" y="-241"/>
                    <a:pt x="9252" y="722"/>
                  </a:cubicBezTo>
                  <a:close/>
                </a:path>
              </a:pathLst>
            </a:custGeom>
            <a:solidFill>
              <a:srgbClr val="3D8E92"/>
            </a:solidFill>
            <a:ln w="12700">
              <a:miter lim="400000"/>
            </a:ln>
          </p:spPr>
          <p:txBody>
            <a:bodyPr lIns="28575" tIns="28575" rIns="28575" bIns="28575"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2250" b="0" i="0" u="none" strike="noStrike" kern="1200" cap="none" spc="0" normalizeH="0" baseline="0" noProof="0" dirty="0">
                <a:ln>
                  <a:noFill/>
                </a:ln>
                <a:solidFill>
                  <a:srgbClr val="FFFFFF"/>
                </a:solidFill>
                <a:effectLst>
                  <a:outerShdw blurRad="38100" dist="12700" dir="5400000" rotWithShape="0">
                    <a:srgbClr val="000000">
                      <a:alpha val="50000"/>
                    </a:srgbClr>
                  </a:outerShdw>
                </a:effectLst>
                <a:uLnTx/>
                <a:uFillTx/>
                <a:latin typeface="Calibri" panose="020F0502020204030204"/>
                <a:ea typeface="+mn-ea"/>
                <a:cs typeface="+mn-cs"/>
              </a:endParaRPr>
            </a:p>
          </p:txBody>
        </p:sp>
        <p:sp>
          <p:nvSpPr>
            <p:cNvPr id="30" name="TextBox 21">
              <a:extLst>
                <a:ext uri="{FF2B5EF4-FFF2-40B4-BE49-F238E27FC236}">
                  <a16:creationId xmlns:a16="http://schemas.microsoft.com/office/drawing/2014/main" id="{248EF108-43DF-A212-0AF6-147F3BDAB06E}"/>
                </a:ext>
              </a:extLst>
            </p:cNvPr>
            <p:cNvSpPr txBox="1"/>
            <p:nvPr/>
          </p:nvSpPr>
          <p:spPr>
            <a:xfrm>
              <a:off x="5822532" y="4063032"/>
              <a:ext cx="446714" cy="400110"/>
            </a:xfrm>
            <a:prstGeom prst="rect">
              <a:avLst/>
            </a:prstGeom>
            <a:noFill/>
          </p:spPr>
          <p:txBody>
            <a:bodyPr wrap="squar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chemeClr val="bg1"/>
                  </a:solidFill>
                  <a:effectLst/>
                  <a:uLnTx/>
                  <a:uFillTx/>
                  <a:latin typeface="Calibri" panose="020F0502020204030204"/>
                  <a:ea typeface="+mn-ea"/>
                  <a:cs typeface="+mn-cs"/>
                </a:rPr>
                <a:t>04</a:t>
              </a:r>
            </a:p>
          </p:txBody>
        </p:sp>
        <p:sp>
          <p:nvSpPr>
            <p:cNvPr id="31" name="TextBox 30">
              <a:extLst>
                <a:ext uri="{FF2B5EF4-FFF2-40B4-BE49-F238E27FC236}">
                  <a16:creationId xmlns:a16="http://schemas.microsoft.com/office/drawing/2014/main" id="{9A27A5D3-1657-483C-1D82-5F0DF40E09D3}"/>
                </a:ext>
              </a:extLst>
            </p:cNvPr>
            <p:cNvSpPr txBox="1"/>
            <p:nvPr/>
          </p:nvSpPr>
          <p:spPr>
            <a:xfrm flipH="1">
              <a:off x="5390812" y="4753743"/>
              <a:ext cx="1426996" cy="719043"/>
            </a:xfrm>
            <a:prstGeom prst="rect">
              <a:avLst/>
            </a:prstGeom>
            <a:noFill/>
          </p:spPr>
          <p:txBody>
            <a:bodyPr wrap="square" rtlCol="0">
              <a:spAutoFit/>
            </a:bodyPr>
            <a:lstStyle/>
            <a:p>
              <a:pPr algn="ctr">
                <a:lnSpc>
                  <a:spcPct val="115000"/>
                </a:lnSpc>
                <a:spcBef>
                  <a:spcPct val="20000"/>
                </a:spcBef>
                <a:spcAft>
                  <a:spcPts val="800"/>
                </a:spcAft>
              </a:pPr>
              <a:r>
                <a:rPr lang="ar-EG"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الدورات التدريبية وورش العمل  </a:t>
              </a:r>
              <a:endParaRPr lang="en-US" b="1" dirty="0">
                <a:solidFill>
                  <a:prstClr val="black"/>
                </a:solidFill>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32" name="Group 31">
            <a:extLst>
              <a:ext uri="{FF2B5EF4-FFF2-40B4-BE49-F238E27FC236}">
                <a16:creationId xmlns:a16="http://schemas.microsoft.com/office/drawing/2014/main" id="{B9083B97-7037-AF3F-DCDC-678F2A266807}"/>
              </a:ext>
            </a:extLst>
          </p:cNvPr>
          <p:cNvGrpSpPr/>
          <p:nvPr/>
        </p:nvGrpSpPr>
        <p:grpSpPr>
          <a:xfrm>
            <a:off x="3622487" y="4397556"/>
            <a:ext cx="2210838" cy="1265213"/>
            <a:chOff x="3161426" y="3398375"/>
            <a:chExt cx="2210838" cy="1265213"/>
          </a:xfrm>
        </p:grpSpPr>
        <p:sp>
          <p:nvSpPr>
            <p:cNvPr id="33" name="Shape">
              <a:extLst>
                <a:ext uri="{FF2B5EF4-FFF2-40B4-BE49-F238E27FC236}">
                  <a16:creationId xmlns:a16="http://schemas.microsoft.com/office/drawing/2014/main" id="{D5553E61-7C11-FF13-92AD-38BA6DBF2B3B}"/>
                </a:ext>
              </a:extLst>
            </p:cNvPr>
            <p:cNvSpPr/>
            <p:nvPr/>
          </p:nvSpPr>
          <p:spPr>
            <a:xfrm>
              <a:off x="4456037" y="3398375"/>
              <a:ext cx="916227" cy="1027003"/>
            </a:xfrm>
            <a:custGeom>
              <a:avLst/>
              <a:gdLst/>
              <a:ahLst/>
              <a:cxnLst>
                <a:cxn ang="0">
                  <a:pos x="wd2" y="hd2"/>
                </a:cxn>
                <a:cxn ang="5400000">
                  <a:pos x="wd2" y="hd2"/>
                </a:cxn>
                <a:cxn ang="10800000">
                  <a:pos x="wd2" y="hd2"/>
                </a:cxn>
                <a:cxn ang="16200000">
                  <a:pos x="wd2" y="hd2"/>
                </a:cxn>
              </a:cxnLst>
              <a:rect l="0" t="0" r="r" b="b"/>
              <a:pathLst>
                <a:path w="21081" h="20876" extrusionOk="0">
                  <a:moveTo>
                    <a:pt x="19074" y="2237"/>
                  </a:moveTo>
                  <a:lnTo>
                    <a:pt x="2710" y="26"/>
                  </a:lnTo>
                  <a:cubicBezTo>
                    <a:pt x="978" y="-212"/>
                    <a:pt x="-447" y="1251"/>
                    <a:pt x="131" y="2713"/>
                  </a:cubicBezTo>
                  <a:cubicBezTo>
                    <a:pt x="3057" y="10197"/>
                    <a:pt x="8832" y="16490"/>
                    <a:pt x="16340" y="20572"/>
                  </a:cubicBezTo>
                  <a:cubicBezTo>
                    <a:pt x="17803" y="21388"/>
                    <a:pt x="19729" y="20470"/>
                    <a:pt x="19882" y="18939"/>
                  </a:cubicBezTo>
                  <a:lnTo>
                    <a:pt x="21076" y="4414"/>
                  </a:lnTo>
                  <a:cubicBezTo>
                    <a:pt x="21153" y="3360"/>
                    <a:pt x="20268" y="2373"/>
                    <a:pt x="19074" y="2237"/>
                  </a:cubicBezTo>
                  <a:close/>
                </a:path>
              </a:pathLst>
            </a:custGeom>
            <a:solidFill>
              <a:srgbClr val="FFCC66"/>
            </a:solidFill>
            <a:ln w="12700">
              <a:miter lim="400000"/>
            </a:ln>
          </p:spPr>
          <p:txBody>
            <a:bodyPr lIns="28575" tIns="28575" rIns="28575" bIns="28575"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225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Calibri" panose="020F0502020204030204"/>
                <a:ea typeface="+mn-ea"/>
                <a:cs typeface="+mn-cs"/>
              </a:endParaRPr>
            </a:p>
          </p:txBody>
        </p:sp>
        <p:sp>
          <p:nvSpPr>
            <p:cNvPr id="34" name="TextBox 22">
              <a:extLst>
                <a:ext uri="{FF2B5EF4-FFF2-40B4-BE49-F238E27FC236}">
                  <a16:creationId xmlns:a16="http://schemas.microsoft.com/office/drawing/2014/main" id="{924EDA67-EB3D-A25F-E9EA-37E6A18999E3}"/>
                </a:ext>
              </a:extLst>
            </p:cNvPr>
            <p:cNvSpPr txBox="1"/>
            <p:nvPr/>
          </p:nvSpPr>
          <p:spPr>
            <a:xfrm>
              <a:off x="4849723" y="3545052"/>
              <a:ext cx="446714" cy="400110"/>
            </a:xfrm>
            <a:prstGeom prst="rect">
              <a:avLst/>
            </a:prstGeom>
            <a:noFill/>
          </p:spPr>
          <p:txBody>
            <a:bodyPr wrap="squar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chemeClr val="bg1"/>
                  </a:solidFill>
                  <a:effectLst/>
                  <a:uLnTx/>
                  <a:uFillTx/>
                  <a:latin typeface="Calibri" panose="020F0502020204030204"/>
                  <a:ea typeface="+mn-ea"/>
                  <a:cs typeface="+mn-cs"/>
                </a:rPr>
                <a:t>05</a:t>
              </a:r>
            </a:p>
          </p:txBody>
        </p:sp>
        <p:sp>
          <p:nvSpPr>
            <p:cNvPr id="35" name="TextBox 34">
              <a:extLst>
                <a:ext uri="{FF2B5EF4-FFF2-40B4-BE49-F238E27FC236}">
                  <a16:creationId xmlns:a16="http://schemas.microsoft.com/office/drawing/2014/main" id="{0634B129-1E21-1DA3-8112-1C9E8F28D0E5}"/>
                </a:ext>
              </a:extLst>
            </p:cNvPr>
            <p:cNvSpPr txBox="1"/>
            <p:nvPr/>
          </p:nvSpPr>
          <p:spPr>
            <a:xfrm flipH="1">
              <a:off x="3161426" y="3944545"/>
              <a:ext cx="1574841" cy="719043"/>
            </a:xfrm>
            <a:prstGeom prst="rect">
              <a:avLst/>
            </a:prstGeom>
            <a:noFill/>
          </p:spPr>
          <p:txBody>
            <a:bodyPr wrap="square" rtlCol="0">
              <a:spAutoFit/>
            </a:bodyPr>
            <a:lstStyle/>
            <a:p>
              <a:pPr algn="ctr" rtl="1">
                <a:lnSpc>
                  <a:spcPct val="115000"/>
                </a:lnSpc>
                <a:spcBef>
                  <a:spcPct val="20000"/>
                </a:spcBef>
                <a:spcAft>
                  <a:spcPts val="800"/>
                </a:spcAft>
              </a:pPr>
              <a:r>
                <a:rPr lang="ar-EG"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برامج الإرشاد (</a:t>
              </a:r>
              <a:r>
                <a:rPr lang="en-US"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Mentoring</a:t>
              </a:r>
              <a:r>
                <a:rPr lang="ar-EG"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  </a:t>
              </a:r>
              <a:endParaRPr lang="en-US" b="1" dirty="0">
                <a:solidFill>
                  <a:prstClr val="black"/>
                </a:solidFill>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36" name="Group 35">
            <a:extLst>
              <a:ext uri="{FF2B5EF4-FFF2-40B4-BE49-F238E27FC236}">
                <a16:creationId xmlns:a16="http://schemas.microsoft.com/office/drawing/2014/main" id="{900225BC-5F79-BFFA-52B8-12386677958A}"/>
              </a:ext>
            </a:extLst>
          </p:cNvPr>
          <p:cNvGrpSpPr/>
          <p:nvPr/>
        </p:nvGrpSpPr>
        <p:grpSpPr>
          <a:xfrm>
            <a:off x="4238793" y="1935682"/>
            <a:ext cx="2196436" cy="1285039"/>
            <a:chOff x="3777732" y="936501"/>
            <a:chExt cx="2196436" cy="1285039"/>
          </a:xfrm>
        </p:grpSpPr>
        <p:sp>
          <p:nvSpPr>
            <p:cNvPr id="37" name="Shape">
              <a:extLst>
                <a:ext uri="{FF2B5EF4-FFF2-40B4-BE49-F238E27FC236}">
                  <a16:creationId xmlns:a16="http://schemas.microsoft.com/office/drawing/2014/main" id="{995BEF3D-D898-5481-1E02-CE22AE1DD671}"/>
                </a:ext>
              </a:extLst>
            </p:cNvPr>
            <p:cNvSpPr/>
            <p:nvPr/>
          </p:nvSpPr>
          <p:spPr>
            <a:xfrm>
              <a:off x="4807457" y="1340053"/>
              <a:ext cx="1166711" cy="881487"/>
            </a:xfrm>
            <a:custGeom>
              <a:avLst/>
              <a:gdLst/>
              <a:ahLst/>
              <a:cxnLst>
                <a:cxn ang="0">
                  <a:pos x="wd2" y="hd2"/>
                </a:cxn>
                <a:cxn ang="5400000">
                  <a:pos x="wd2" y="hd2"/>
                </a:cxn>
                <a:cxn ang="10800000">
                  <a:pos x="wd2" y="hd2"/>
                </a:cxn>
                <a:cxn ang="16200000">
                  <a:pos x="wd2" y="hd2"/>
                </a:cxn>
              </a:cxnLst>
              <a:rect l="0" t="0" r="r" b="b"/>
              <a:pathLst>
                <a:path w="20800" h="21188" extrusionOk="0">
                  <a:moveTo>
                    <a:pt x="15894" y="19639"/>
                  </a:moveTo>
                  <a:lnTo>
                    <a:pt x="20668" y="3348"/>
                  </a:lnTo>
                  <a:cubicBezTo>
                    <a:pt x="21175" y="1659"/>
                    <a:pt x="20161" y="-151"/>
                    <a:pt x="18818" y="10"/>
                  </a:cubicBezTo>
                  <a:cubicBezTo>
                    <a:pt x="11658" y="975"/>
                    <a:pt x="5244" y="5360"/>
                    <a:pt x="500" y="11956"/>
                  </a:cubicBezTo>
                  <a:cubicBezTo>
                    <a:pt x="-425" y="13243"/>
                    <a:pt x="-7" y="15456"/>
                    <a:pt x="1276" y="15979"/>
                  </a:cubicBezTo>
                  <a:lnTo>
                    <a:pt x="13657" y="21087"/>
                  </a:lnTo>
                  <a:cubicBezTo>
                    <a:pt x="14582" y="21449"/>
                    <a:pt x="15536" y="20805"/>
                    <a:pt x="15894" y="19639"/>
                  </a:cubicBezTo>
                  <a:close/>
                </a:path>
              </a:pathLst>
            </a:custGeom>
            <a:solidFill>
              <a:srgbClr val="6CB4B8"/>
            </a:solidFill>
            <a:ln w="12700">
              <a:miter lim="400000"/>
            </a:ln>
          </p:spPr>
          <p:txBody>
            <a:bodyPr lIns="28575" tIns="28575" rIns="28575" bIns="28575"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225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Calibri" panose="020F0502020204030204"/>
                <a:ea typeface="+mn-ea"/>
                <a:cs typeface="+mn-cs"/>
              </a:endParaRPr>
            </a:p>
          </p:txBody>
        </p:sp>
        <p:sp>
          <p:nvSpPr>
            <p:cNvPr id="38" name="TextBox 24">
              <a:extLst>
                <a:ext uri="{FF2B5EF4-FFF2-40B4-BE49-F238E27FC236}">
                  <a16:creationId xmlns:a16="http://schemas.microsoft.com/office/drawing/2014/main" id="{921A663A-B13D-0B30-3138-5DF8961D5437}"/>
                </a:ext>
              </a:extLst>
            </p:cNvPr>
            <p:cNvSpPr txBox="1"/>
            <p:nvPr/>
          </p:nvSpPr>
          <p:spPr>
            <a:xfrm>
              <a:off x="5192151" y="1598963"/>
              <a:ext cx="446714" cy="400110"/>
            </a:xfrm>
            <a:prstGeom prst="rect">
              <a:avLst/>
            </a:prstGeom>
            <a:noFill/>
          </p:spPr>
          <p:txBody>
            <a:bodyPr wrap="squar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chemeClr val="bg1"/>
                  </a:solidFill>
                  <a:effectLst/>
                  <a:uLnTx/>
                  <a:uFillTx/>
                  <a:latin typeface="Calibri" panose="020F0502020204030204"/>
                  <a:ea typeface="+mn-ea"/>
                  <a:cs typeface="+mn-cs"/>
                </a:rPr>
                <a:t>07</a:t>
              </a:r>
            </a:p>
          </p:txBody>
        </p:sp>
        <p:sp>
          <p:nvSpPr>
            <p:cNvPr id="39" name="TextBox 38">
              <a:extLst>
                <a:ext uri="{FF2B5EF4-FFF2-40B4-BE49-F238E27FC236}">
                  <a16:creationId xmlns:a16="http://schemas.microsoft.com/office/drawing/2014/main" id="{0779FD42-7AAA-5E02-193E-04F1E8B8EAA6}"/>
                </a:ext>
              </a:extLst>
            </p:cNvPr>
            <p:cNvSpPr txBox="1"/>
            <p:nvPr/>
          </p:nvSpPr>
          <p:spPr>
            <a:xfrm flipH="1">
              <a:off x="3777732" y="936501"/>
              <a:ext cx="1574843" cy="719043"/>
            </a:xfrm>
            <a:prstGeom prst="rect">
              <a:avLst/>
            </a:prstGeom>
            <a:noFill/>
          </p:spPr>
          <p:txBody>
            <a:bodyPr wrap="square" rtlCol="0">
              <a:spAutoFit/>
            </a:bodyPr>
            <a:lstStyle/>
            <a:p>
              <a:pPr algn="ctr">
                <a:lnSpc>
                  <a:spcPct val="115000"/>
                </a:lnSpc>
                <a:spcBef>
                  <a:spcPct val="20000"/>
                </a:spcBef>
                <a:spcAft>
                  <a:spcPts val="800"/>
                </a:spcAft>
              </a:pPr>
              <a:r>
                <a:rPr lang="ar-EG"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الاحتفال بالإنجازات وتقدير الأداء  </a:t>
              </a:r>
              <a:endParaRPr lang="en-US" b="1" dirty="0">
                <a:solidFill>
                  <a:prstClr val="black"/>
                </a:solidFill>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40" name="Group 39">
            <a:extLst>
              <a:ext uri="{FF2B5EF4-FFF2-40B4-BE49-F238E27FC236}">
                <a16:creationId xmlns:a16="http://schemas.microsoft.com/office/drawing/2014/main" id="{4B200E25-2419-48E7-57F3-2882E339FFF0}"/>
              </a:ext>
            </a:extLst>
          </p:cNvPr>
          <p:cNvGrpSpPr/>
          <p:nvPr/>
        </p:nvGrpSpPr>
        <p:grpSpPr>
          <a:xfrm>
            <a:off x="3507253" y="3042075"/>
            <a:ext cx="2136516" cy="1239820"/>
            <a:chOff x="3046192" y="2042894"/>
            <a:chExt cx="2136516" cy="1239820"/>
          </a:xfrm>
        </p:grpSpPr>
        <p:sp>
          <p:nvSpPr>
            <p:cNvPr id="41" name="Shape">
              <a:extLst>
                <a:ext uri="{FF2B5EF4-FFF2-40B4-BE49-F238E27FC236}">
                  <a16:creationId xmlns:a16="http://schemas.microsoft.com/office/drawing/2014/main" id="{9248F2CF-2875-D2B3-CEDA-860418A6CCDD}"/>
                </a:ext>
              </a:extLst>
            </p:cNvPr>
            <p:cNvSpPr/>
            <p:nvPr/>
          </p:nvSpPr>
          <p:spPr>
            <a:xfrm>
              <a:off x="4372364" y="2042894"/>
              <a:ext cx="810344" cy="1239820"/>
            </a:xfrm>
            <a:custGeom>
              <a:avLst/>
              <a:gdLst/>
              <a:ahLst/>
              <a:cxnLst>
                <a:cxn ang="0">
                  <a:pos x="wd2" y="hd2"/>
                </a:cxn>
                <a:cxn ang="5400000">
                  <a:pos x="wd2" y="hd2"/>
                </a:cxn>
                <a:cxn ang="10800000">
                  <a:pos x="wd2" y="hd2"/>
                </a:cxn>
                <a:cxn ang="16200000">
                  <a:pos x="wd2" y="hd2"/>
                </a:cxn>
              </a:cxnLst>
              <a:rect l="0" t="0" r="r" b="b"/>
              <a:pathLst>
                <a:path w="21259" h="20892" extrusionOk="0">
                  <a:moveTo>
                    <a:pt x="20898" y="11460"/>
                  </a:moveTo>
                  <a:lnTo>
                    <a:pt x="11415" y="857"/>
                  </a:lnTo>
                  <a:cubicBezTo>
                    <a:pt x="10405" y="-243"/>
                    <a:pt x="7946" y="-299"/>
                    <a:pt x="6849" y="773"/>
                  </a:cubicBezTo>
                  <a:cubicBezTo>
                    <a:pt x="2503" y="5143"/>
                    <a:pt x="0" y="10332"/>
                    <a:pt x="0" y="15887"/>
                  </a:cubicBezTo>
                  <a:cubicBezTo>
                    <a:pt x="0" y="17071"/>
                    <a:pt x="132" y="18256"/>
                    <a:pt x="351" y="19412"/>
                  </a:cubicBezTo>
                  <a:cubicBezTo>
                    <a:pt x="615" y="20681"/>
                    <a:pt x="2854" y="21301"/>
                    <a:pt x="4478" y="20596"/>
                  </a:cubicBezTo>
                  <a:lnTo>
                    <a:pt x="20107" y="13716"/>
                  </a:lnTo>
                  <a:cubicBezTo>
                    <a:pt x="21249" y="13208"/>
                    <a:pt x="21600" y="12249"/>
                    <a:pt x="20898" y="11460"/>
                  </a:cubicBezTo>
                  <a:close/>
                </a:path>
              </a:pathLst>
            </a:custGeom>
            <a:solidFill>
              <a:schemeClr val="bg1">
                <a:lumMod val="75000"/>
              </a:schemeClr>
            </a:solidFill>
            <a:ln w="12700">
              <a:miter lim="400000"/>
            </a:ln>
          </p:spPr>
          <p:txBody>
            <a:bodyPr lIns="28575" tIns="28575" rIns="28575" bIns="28575"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2250" b="0" i="0" u="none" strike="noStrike" kern="1200" cap="none" spc="0" normalizeH="0" baseline="0" noProof="0" dirty="0">
                <a:ln>
                  <a:noFill/>
                </a:ln>
                <a:solidFill>
                  <a:srgbClr val="FFFFFF"/>
                </a:solidFill>
                <a:effectLst>
                  <a:outerShdw blurRad="38100" dist="12700" dir="5400000" rotWithShape="0">
                    <a:srgbClr val="000000">
                      <a:alpha val="50000"/>
                    </a:srgbClr>
                  </a:outerShdw>
                </a:effectLst>
                <a:uLnTx/>
                <a:uFillTx/>
                <a:latin typeface="Calibri" panose="020F0502020204030204"/>
                <a:ea typeface="+mn-ea"/>
                <a:cs typeface="+mn-cs"/>
              </a:endParaRPr>
            </a:p>
          </p:txBody>
        </p:sp>
        <p:sp>
          <p:nvSpPr>
            <p:cNvPr id="42" name="TextBox 23">
              <a:extLst>
                <a:ext uri="{FF2B5EF4-FFF2-40B4-BE49-F238E27FC236}">
                  <a16:creationId xmlns:a16="http://schemas.microsoft.com/office/drawing/2014/main" id="{11508432-C7AA-22EC-239D-7149BD0C1E00}"/>
                </a:ext>
              </a:extLst>
            </p:cNvPr>
            <p:cNvSpPr txBox="1"/>
            <p:nvPr/>
          </p:nvSpPr>
          <p:spPr>
            <a:xfrm>
              <a:off x="4537606" y="2521826"/>
              <a:ext cx="446714" cy="400110"/>
            </a:xfrm>
            <a:prstGeom prst="rect">
              <a:avLst/>
            </a:prstGeom>
            <a:noFill/>
          </p:spPr>
          <p:txBody>
            <a:bodyPr wrap="squar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chemeClr val="bg1"/>
                  </a:solidFill>
                  <a:effectLst/>
                  <a:uLnTx/>
                  <a:uFillTx/>
                  <a:latin typeface="Calibri" panose="020F0502020204030204"/>
                  <a:ea typeface="+mn-ea"/>
                  <a:cs typeface="+mn-cs"/>
                </a:rPr>
                <a:t>06</a:t>
              </a:r>
            </a:p>
          </p:txBody>
        </p:sp>
        <p:sp>
          <p:nvSpPr>
            <p:cNvPr id="43" name="TextBox 42">
              <a:extLst>
                <a:ext uri="{FF2B5EF4-FFF2-40B4-BE49-F238E27FC236}">
                  <a16:creationId xmlns:a16="http://schemas.microsoft.com/office/drawing/2014/main" id="{E6531DF5-CC3E-134E-0ED5-0B661C4F7237}"/>
                </a:ext>
              </a:extLst>
            </p:cNvPr>
            <p:cNvSpPr txBox="1"/>
            <p:nvPr/>
          </p:nvSpPr>
          <p:spPr>
            <a:xfrm flipH="1">
              <a:off x="3046192" y="2421593"/>
              <a:ext cx="1252624" cy="719043"/>
            </a:xfrm>
            <a:prstGeom prst="rect">
              <a:avLst/>
            </a:prstGeom>
            <a:noFill/>
          </p:spPr>
          <p:txBody>
            <a:bodyPr wrap="square" rtlCol="0">
              <a:spAutoFit/>
            </a:bodyPr>
            <a:lstStyle/>
            <a:p>
              <a:pPr algn="ctr">
                <a:lnSpc>
                  <a:spcPct val="115000"/>
                </a:lnSpc>
                <a:spcBef>
                  <a:spcPct val="20000"/>
                </a:spcBef>
                <a:spcAft>
                  <a:spcPts val="800"/>
                </a:spcAft>
              </a:pPr>
              <a:r>
                <a:rPr lang="ar-EG"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استخدام الأدوات التكنولوجية  </a:t>
              </a:r>
              <a:endParaRPr lang="en-US" b="1" dirty="0">
                <a:solidFill>
                  <a:prstClr val="black"/>
                </a:solidFill>
                <a:latin typeface="Times New Roman" panose="02020603050405020304" pitchFamily="18" charset="0"/>
                <a:ea typeface="Calibri" panose="020F0502020204030204" pitchFamily="34" charset="0"/>
                <a:cs typeface="Adobe Arabic" panose="02040503050201020203" pitchFamily="18" charset="-78"/>
              </a:endParaRPr>
            </a:p>
          </p:txBody>
        </p:sp>
      </p:grpSp>
    </p:spTree>
    <p:extLst>
      <p:ext uri="{BB962C8B-B14F-4D97-AF65-F5344CB8AC3E}">
        <p14:creationId xmlns:p14="http://schemas.microsoft.com/office/powerpoint/2010/main" val="16707202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0"/>
                                        </p:tgtEl>
                                        <p:attrNameLst>
                                          <p:attrName>style.visibility</p:attrName>
                                        </p:attrNameLst>
                                      </p:cBhvr>
                                      <p:to>
                                        <p:strVal val="visible"/>
                                      </p:to>
                                    </p:set>
                                    <p:animEffect transition="in" filter="fade">
                                      <p:cBhvr>
                                        <p:cTn id="14" dur="1000"/>
                                        <p:tgtEl>
                                          <p:spTgt spid="20"/>
                                        </p:tgtEl>
                                      </p:cBhvr>
                                    </p:animEffect>
                                    <p:anim calcmode="lin" valueType="num">
                                      <p:cBhvr>
                                        <p:cTn id="15" dur="1000" fill="hold"/>
                                        <p:tgtEl>
                                          <p:spTgt spid="20"/>
                                        </p:tgtEl>
                                        <p:attrNameLst>
                                          <p:attrName>ppt_x</p:attrName>
                                        </p:attrNameLst>
                                      </p:cBhvr>
                                      <p:tavLst>
                                        <p:tav tm="0">
                                          <p:val>
                                            <p:strVal val="#ppt_x"/>
                                          </p:val>
                                        </p:tav>
                                        <p:tav tm="100000">
                                          <p:val>
                                            <p:strVal val="#ppt_x"/>
                                          </p:val>
                                        </p:tav>
                                      </p:tavLst>
                                    </p:anim>
                                    <p:anim calcmode="lin" valueType="num">
                                      <p:cBhvr>
                                        <p:cTn id="16"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24"/>
                                        </p:tgtEl>
                                        <p:attrNameLst>
                                          <p:attrName>style.visibility</p:attrName>
                                        </p:attrNameLst>
                                      </p:cBhvr>
                                      <p:to>
                                        <p:strVal val="visible"/>
                                      </p:to>
                                    </p:set>
                                    <p:animEffect transition="in" filter="fade">
                                      <p:cBhvr>
                                        <p:cTn id="21" dur="1000"/>
                                        <p:tgtEl>
                                          <p:spTgt spid="24"/>
                                        </p:tgtEl>
                                      </p:cBhvr>
                                    </p:animEffect>
                                    <p:anim calcmode="lin" valueType="num">
                                      <p:cBhvr>
                                        <p:cTn id="22" dur="1000" fill="hold"/>
                                        <p:tgtEl>
                                          <p:spTgt spid="24"/>
                                        </p:tgtEl>
                                        <p:attrNameLst>
                                          <p:attrName>ppt_x</p:attrName>
                                        </p:attrNameLst>
                                      </p:cBhvr>
                                      <p:tavLst>
                                        <p:tav tm="0">
                                          <p:val>
                                            <p:strVal val="#ppt_x"/>
                                          </p:val>
                                        </p:tav>
                                        <p:tav tm="100000">
                                          <p:val>
                                            <p:strVal val="#ppt_x"/>
                                          </p:val>
                                        </p:tav>
                                      </p:tavLst>
                                    </p:anim>
                                    <p:anim calcmode="lin" valueType="num">
                                      <p:cBhvr>
                                        <p:cTn id="23"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28"/>
                                        </p:tgtEl>
                                        <p:attrNameLst>
                                          <p:attrName>style.visibility</p:attrName>
                                        </p:attrNameLst>
                                      </p:cBhvr>
                                      <p:to>
                                        <p:strVal val="visible"/>
                                      </p:to>
                                    </p:set>
                                    <p:animEffect transition="in" filter="fade">
                                      <p:cBhvr>
                                        <p:cTn id="28" dur="1000"/>
                                        <p:tgtEl>
                                          <p:spTgt spid="28"/>
                                        </p:tgtEl>
                                      </p:cBhvr>
                                    </p:animEffect>
                                    <p:anim calcmode="lin" valueType="num">
                                      <p:cBhvr>
                                        <p:cTn id="29" dur="1000" fill="hold"/>
                                        <p:tgtEl>
                                          <p:spTgt spid="28"/>
                                        </p:tgtEl>
                                        <p:attrNameLst>
                                          <p:attrName>ppt_x</p:attrName>
                                        </p:attrNameLst>
                                      </p:cBhvr>
                                      <p:tavLst>
                                        <p:tav tm="0">
                                          <p:val>
                                            <p:strVal val="#ppt_x"/>
                                          </p:val>
                                        </p:tav>
                                        <p:tav tm="100000">
                                          <p:val>
                                            <p:strVal val="#ppt_x"/>
                                          </p:val>
                                        </p:tav>
                                      </p:tavLst>
                                    </p:anim>
                                    <p:anim calcmode="lin" valueType="num">
                                      <p:cBhvr>
                                        <p:cTn id="30"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32"/>
                                        </p:tgtEl>
                                        <p:attrNameLst>
                                          <p:attrName>style.visibility</p:attrName>
                                        </p:attrNameLst>
                                      </p:cBhvr>
                                      <p:to>
                                        <p:strVal val="visible"/>
                                      </p:to>
                                    </p:set>
                                    <p:animEffect transition="in" filter="fade">
                                      <p:cBhvr>
                                        <p:cTn id="35" dur="1000"/>
                                        <p:tgtEl>
                                          <p:spTgt spid="32"/>
                                        </p:tgtEl>
                                      </p:cBhvr>
                                    </p:animEffect>
                                    <p:anim calcmode="lin" valueType="num">
                                      <p:cBhvr>
                                        <p:cTn id="36" dur="1000" fill="hold"/>
                                        <p:tgtEl>
                                          <p:spTgt spid="32"/>
                                        </p:tgtEl>
                                        <p:attrNameLst>
                                          <p:attrName>ppt_x</p:attrName>
                                        </p:attrNameLst>
                                      </p:cBhvr>
                                      <p:tavLst>
                                        <p:tav tm="0">
                                          <p:val>
                                            <p:strVal val="#ppt_x"/>
                                          </p:val>
                                        </p:tav>
                                        <p:tav tm="100000">
                                          <p:val>
                                            <p:strVal val="#ppt_x"/>
                                          </p:val>
                                        </p:tav>
                                      </p:tavLst>
                                    </p:anim>
                                    <p:anim calcmode="lin" valueType="num">
                                      <p:cBhvr>
                                        <p:cTn id="37"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40"/>
                                        </p:tgtEl>
                                        <p:attrNameLst>
                                          <p:attrName>style.visibility</p:attrName>
                                        </p:attrNameLst>
                                      </p:cBhvr>
                                      <p:to>
                                        <p:strVal val="visible"/>
                                      </p:to>
                                    </p:set>
                                    <p:animEffect transition="in" filter="fade">
                                      <p:cBhvr>
                                        <p:cTn id="42" dur="1000"/>
                                        <p:tgtEl>
                                          <p:spTgt spid="40"/>
                                        </p:tgtEl>
                                      </p:cBhvr>
                                    </p:animEffect>
                                    <p:anim calcmode="lin" valueType="num">
                                      <p:cBhvr>
                                        <p:cTn id="43" dur="1000" fill="hold"/>
                                        <p:tgtEl>
                                          <p:spTgt spid="40"/>
                                        </p:tgtEl>
                                        <p:attrNameLst>
                                          <p:attrName>ppt_x</p:attrName>
                                        </p:attrNameLst>
                                      </p:cBhvr>
                                      <p:tavLst>
                                        <p:tav tm="0">
                                          <p:val>
                                            <p:strVal val="#ppt_x"/>
                                          </p:val>
                                        </p:tav>
                                        <p:tav tm="100000">
                                          <p:val>
                                            <p:strVal val="#ppt_x"/>
                                          </p:val>
                                        </p:tav>
                                      </p:tavLst>
                                    </p:anim>
                                    <p:anim calcmode="lin" valueType="num">
                                      <p:cBhvr>
                                        <p:cTn id="44" dur="1000" fill="hold"/>
                                        <p:tgtEl>
                                          <p:spTgt spid="40"/>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nodeType="clickEffect">
                                  <p:stCondLst>
                                    <p:cond delay="0"/>
                                  </p:stCondLst>
                                  <p:childTnLst>
                                    <p:set>
                                      <p:cBhvr>
                                        <p:cTn id="48" dur="1" fill="hold">
                                          <p:stCondLst>
                                            <p:cond delay="0"/>
                                          </p:stCondLst>
                                        </p:cTn>
                                        <p:tgtEl>
                                          <p:spTgt spid="36"/>
                                        </p:tgtEl>
                                        <p:attrNameLst>
                                          <p:attrName>style.visibility</p:attrName>
                                        </p:attrNameLst>
                                      </p:cBhvr>
                                      <p:to>
                                        <p:strVal val="visible"/>
                                      </p:to>
                                    </p:set>
                                    <p:animEffect transition="in" filter="fade">
                                      <p:cBhvr>
                                        <p:cTn id="49" dur="1000"/>
                                        <p:tgtEl>
                                          <p:spTgt spid="36"/>
                                        </p:tgtEl>
                                      </p:cBhvr>
                                    </p:animEffect>
                                    <p:anim calcmode="lin" valueType="num">
                                      <p:cBhvr>
                                        <p:cTn id="50" dur="1000" fill="hold"/>
                                        <p:tgtEl>
                                          <p:spTgt spid="36"/>
                                        </p:tgtEl>
                                        <p:attrNameLst>
                                          <p:attrName>ppt_x</p:attrName>
                                        </p:attrNameLst>
                                      </p:cBhvr>
                                      <p:tavLst>
                                        <p:tav tm="0">
                                          <p:val>
                                            <p:strVal val="#ppt_x"/>
                                          </p:val>
                                        </p:tav>
                                        <p:tav tm="100000">
                                          <p:val>
                                            <p:strVal val="#ppt_x"/>
                                          </p:val>
                                        </p:tav>
                                      </p:tavLst>
                                    </p:anim>
                                    <p:anim calcmode="lin" valueType="num">
                                      <p:cBhvr>
                                        <p:cTn id="51" dur="10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مؤشرات الأداء الفردي والجماعي</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14" name="Group 13">
            <a:extLst>
              <a:ext uri="{FF2B5EF4-FFF2-40B4-BE49-F238E27FC236}">
                <a16:creationId xmlns:a16="http://schemas.microsoft.com/office/drawing/2014/main" id="{66A91BB4-BA88-3BB3-74D6-D71A0B15E310}"/>
              </a:ext>
            </a:extLst>
          </p:cNvPr>
          <p:cNvGrpSpPr/>
          <p:nvPr/>
        </p:nvGrpSpPr>
        <p:grpSpPr>
          <a:xfrm>
            <a:off x="4499425" y="2080494"/>
            <a:ext cx="5868076" cy="1135807"/>
            <a:chOff x="4179439" y="1968704"/>
            <a:chExt cx="5868076" cy="1135807"/>
          </a:xfrm>
        </p:grpSpPr>
        <p:sp>
          <p:nvSpPr>
            <p:cNvPr id="16" name="Freeform: Shape 15">
              <a:extLst>
                <a:ext uri="{FF2B5EF4-FFF2-40B4-BE49-F238E27FC236}">
                  <a16:creationId xmlns:a16="http://schemas.microsoft.com/office/drawing/2014/main" id="{7D2F9D03-7EA7-352B-0A66-0A76B95B0127}"/>
                </a:ext>
              </a:extLst>
            </p:cNvPr>
            <p:cNvSpPr/>
            <p:nvPr/>
          </p:nvSpPr>
          <p:spPr>
            <a:xfrm>
              <a:off x="4179439" y="1968704"/>
              <a:ext cx="3517465" cy="1135807"/>
            </a:xfrm>
            <a:custGeom>
              <a:avLst/>
              <a:gdLst>
                <a:gd name="connsiteX0" fmla="*/ 636467 w 3517465"/>
                <a:gd name="connsiteY0" fmla="*/ 131 h 1135807"/>
                <a:gd name="connsiteX1" fmla="*/ 3517465 w 3517465"/>
                <a:gd name="connsiteY1" fmla="*/ 863943 h 1135807"/>
                <a:gd name="connsiteX2" fmla="*/ 2942234 w 3517465"/>
                <a:gd name="connsiteY2" fmla="*/ 1135807 h 1135807"/>
                <a:gd name="connsiteX3" fmla="*/ 2897197 w 3517465"/>
                <a:gd name="connsiteY3" fmla="*/ 1110730 h 1135807"/>
                <a:gd name="connsiteX4" fmla="*/ 775409 w 3517465"/>
                <a:gd name="connsiteY4" fmla="*/ 498950 h 1135807"/>
                <a:gd name="connsiteX5" fmla="*/ 734151 w 3517465"/>
                <a:gd name="connsiteY5" fmla="*/ 500462 h 1135807"/>
                <a:gd name="connsiteX6" fmla="*/ 734151 w 3517465"/>
                <a:gd name="connsiteY6" fmla="*/ 365618 h 1135807"/>
                <a:gd name="connsiteX7" fmla="*/ 123718 w 3517465"/>
                <a:gd name="connsiteY7" fmla="*/ 365618 h 1135807"/>
                <a:gd name="connsiteX8" fmla="*/ 0 w 3517465"/>
                <a:gd name="connsiteY8" fmla="*/ 43383 h 1135807"/>
                <a:gd name="connsiteX9" fmla="*/ 636467 w 3517465"/>
                <a:gd name="connsiteY9" fmla="*/ 131 h 1135807"/>
                <a:gd name="connsiteX0" fmla="*/ 636467 w 3517465"/>
                <a:gd name="connsiteY0" fmla="*/ 131 h 1135807"/>
                <a:gd name="connsiteX1" fmla="*/ 3517465 w 3517465"/>
                <a:gd name="connsiteY1" fmla="*/ 863943 h 1135807"/>
                <a:gd name="connsiteX2" fmla="*/ 2942234 w 3517465"/>
                <a:gd name="connsiteY2" fmla="*/ 1135807 h 1135807"/>
                <a:gd name="connsiteX3" fmla="*/ 2897197 w 3517465"/>
                <a:gd name="connsiteY3" fmla="*/ 1110730 h 1135807"/>
                <a:gd name="connsiteX4" fmla="*/ 775409 w 3517465"/>
                <a:gd name="connsiteY4" fmla="*/ 498950 h 1135807"/>
                <a:gd name="connsiteX5" fmla="*/ 734151 w 3517465"/>
                <a:gd name="connsiteY5" fmla="*/ 500462 h 1135807"/>
                <a:gd name="connsiteX6" fmla="*/ 734151 w 3517465"/>
                <a:gd name="connsiteY6" fmla="*/ 365618 h 1135807"/>
                <a:gd name="connsiteX7" fmla="*/ 0 w 3517465"/>
                <a:gd name="connsiteY7" fmla="*/ 43383 h 1135807"/>
                <a:gd name="connsiteX8" fmla="*/ 636467 w 3517465"/>
                <a:gd name="connsiteY8" fmla="*/ 131 h 1135807"/>
                <a:gd name="connsiteX0" fmla="*/ 636467 w 3517465"/>
                <a:gd name="connsiteY0" fmla="*/ 131 h 1135807"/>
                <a:gd name="connsiteX1" fmla="*/ 3517465 w 3517465"/>
                <a:gd name="connsiteY1" fmla="*/ 863943 h 1135807"/>
                <a:gd name="connsiteX2" fmla="*/ 2942234 w 3517465"/>
                <a:gd name="connsiteY2" fmla="*/ 1135807 h 1135807"/>
                <a:gd name="connsiteX3" fmla="*/ 2897197 w 3517465"/>
                <a:gd name="connsiteY3" fmla="*/ 1110730 h 1135807"/>
                <a:gd name="connsiteX4" fmla="*/ 775409 w 3517465"/>
                <a:gd name="connsiteY4" fmla="*/ 498950 h 1135807"/>
                <a:gd name="connsiteX5" fmla="*/ 734151 w 3517465"/>
                <a:gd name="connsiteY5" fmla="*/ 500462 h 1135807"/>
                <a:gd name="connsiteX6" fmla="*/ 253139 w 3517465"/>
                <a:gd name="connsiteY6" fmla="*/ 327518 h 1135807"/>
                <a:gd name="connsiteX7" fmla="*/ 0 w 3517465"/>
                <a:gd name="connsiteY7" fmla="*/ 43383 h 1135807"/>
                <a:gd name="connsiteX8" fmla="*/ 636467 w 3517465"/>
                <a:gd name="connsiteY8" fmla="*/ 131 h 11358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17465" h="1135807">
                  <a:moveTo>
                    <a:pt x="636467" y="131"/>
                  </a:moveTo>
                  <a:cubicBezTo>
                    <a:pt x="1296379" y="4955"/>
                    <a:pt x="2388029" y="146001"/>
                    <a:pt x="3517465" y="863943"/>
                  </a:cubicBezTo>
                  <a:lnTo>
                    <a:pt x="2942234" y="1135807"/>
                  </a:lnTo>
                  <a:lnTo>
                    <a:pt x="2897197" y="1110730"/>
                  </a:lnTo>
                  <a:cubicBezTo>
                    <a:pt x="2421082" y="854164"/>
                    <a:pt x="1608129" y="496935"/>
                    <a:pt x="775409" y="498950"/>
                  </a:cubicBezTo>
                  <a:lnTo>
                    <a:pt x="734151" y="500462"/>
                  </a:lnTo>
                  <a:lnTo>
                    <a:pt x="253139" y="327518"/>
                  </a:lnTo>
                  <a:lnTo>
                    <a:pt x="0" y="43383"/>
                  </a:lnTo>
                  <a:cubicBezTo>
                    <a:pt x="0" y="43383"/>
                    <a:pt x="240521" y="-2763"/>
                    <a:pt x="636467" y="131"/>
                  </a:cubicBezTo>
                  <a:close/>
                </a:path>
              </a:pathLst>
            </a:custGeom>
            <a:solidFill>
              <a:srgbClr val="337679"/>
            </a:solidFill>
            <a:ln>
              <a:noFill/>
            </a:ln>
          </p:spPr>
          <p:txBody>
            <a:bodyPr spcFirstLastPara="1" wrap="square" lIns="38100" tIns="38100" rIns="38100" bIns="38100" anchor="ctr" anchorCtr="0">
              <a:noAutofit/>
            </a:bodyPr>
            <a:lstStyle/>
            <a:p>
              <a:pPr marL="0" marR="0" lvl="0" indent="0" algn="l" rtl="0">
                <a:spcBef>
                  <a:spcPts val="0"/>
                </a:spcBef>
                <a:spcAft>
                  <a:spcPts val="0"/>
                </a:spcAft>
                <a:buNone/>
              </a:pPr>
              <a:endParaRPr sz="1800" dirty="0">
                <a:solidFill>
                  <a:schemeClr val="dk1"/>
                </a:solidFill>
                <a:latin typeface="Calibri"/>
                <a:ea typeface="Calibri"/>
                <a:cs typeface="Calibri"/>
                <a:sym typeface="Calibri"/>
              </a:endParaRPr>
            </a:p>
          </p:txBody>
        </p:sp>
        <p:sp>
          <p:nvSpPr>
            <p:cNvPr id="44" name="Google Shape;627;p16">
              <a:extLst>
                <a:ext uri="{FF2B5EF4-FFF2-40B4-BE49-F238E27FC236}">
                  <a16:creationId xmlns:a16="http://schemas.microsoft.com/office/drawing/2014/main" id="{DC2A0E17-5F3E-94A1-0F9F-354D30E1BA7B}"/>
                </a:ext>
              </a:extLst>
            </p:cNvPr>
            <p:cNvSpPr/>
            <p:nvPr/>
          </p:nvSpPr>
          <p:spPr>
            <a:xfrm>
              <a:off x="4179439" y="2010273"/>
              <a:ext cx="3833121" cy="737921"/>
            </a:xfrm>
            <a:custGeom>
              <a:avLst/>
              <a:gdLst/>
              <a:ahLst/>
              <a:cxnLst/>
              <a:rect l="l" t="t" r="r" b="b"/>
              <a:pathLst>
                <a:path w="21600" h="21600" extrusionOk="0">
                  <a:moveTo>
                    <a:pt x="11007" y="21600"/>
                  </a:moveTo>
                  <a:cubicBezTo>
                    <a:pt x="13829" y="21600"/>
                    <a:pt x="17084" y="20047"/>
                    <a:pt x="20466" y="15329"/>
                  </a:cubicBezTo>
                  <a:lnTo>
                    <a:pt x="21600" y="0"/>
                  </a:lnTo>
                  <a:cubicBezTo>
                    <a:pt x="15862" y="10001"/>
                    <a:pt x="10309" y="9498"/>
                    <a:pt x="6658" y="7322"/>
                  </a:cubicBezTo>
                  <a:cubicBezTo>
                    <a:pt x="2842" y="5038"/>
                    <a:pt x="249" y="487"/>
                    <a:pt x="0" y="46"/>
                  </a:cubicBezTo>
                  <a:lnTo>
                    <a:pt x="1125" y="15268"/>
                  </a:lnTo>
                  <a:cubicBezTo>
                    <a:pt x="2371" y="16912"/>
                    <a:pt x="4144" y="18875"/>
                    <a:pt x="6295" y="20184"/>
                  </a:cubicBezTo>
                  <a:cubicBezTo>
                    <a:pt x="7645" y="20991"/>
                    <a:pt x="9242" y="21600"/>
                    <a:pt x="11007" y="21600"/>
                  </a:cubicBezTo>
                  <a:close/>
                </a:path>
              </a:pathLst>
            </a:custGeom>
            <a:solidFill>
              <a:srgbClr val="3D8E92"/>
            </a:solidFill>
            <a:ln>
              <a:noFill/>
            </a:ln>
          </p:spPr>
          <p:txBody>
            <a:bodyPr spcFirstLastPara="1" wrap="square" lIns="38100" tIns="38100" rIns="38100" bIns="38100" anchor="ctr" anchorCtr="0">
              <a:noAutofit/>
            </a:bodyPr>
            <a:lstStyle/>
            <a:p>
              <a:pPr marL="0" marR="0" lvl="0" indent="0" algn="l" rtl="0">
                <a:spcBef>
                  <a:spcPts val="0"/>
                </a:spcBef>
                <a:spcAft>
                  <a:spcPts val="0"/>
                </a:spcAft>
                <a:buNone/>
              </a:pPr>
              <a:endParaRPr sz="1800" dirty="0">
                <a:solidFill>
                  <a:schemeClr val="dk1"/>
                </a:solidFill>
                <a:latin typeface="Calibri"/>
                <a:ea typeface="Calibri"/>
                <a:cs typeface="Calibri"/>
                <a:sym typeface="Calibri"/>
              </a:endParaRPr>
            </a:p>
          </p:txBody>
        </p:sp>
        <p:sp>
          <p:nvSpPr>
            <p:cNvPr id="45" name="Google Shape;651;p16">
              <a:extLst>
                <a:ext uri="{FF2B5EF4-FFF2-40B4-BE49-F238E27FC236}">
                  <a16:creationId xmlns:a16="http://schemas.microsoft.com/office/drawing/2014/main" id="{E9AB0A76-C306-C77E-F656-C8C20D5FD923}"/>
                </a:ext>
              </a:extLst>
            </p:cNvPr>
            <p:cNvSpPr txBox="1"/>
            <p:nvPr/>
          </p:nvSpPr>
          <p:spPr>
            <a:xfrm>
              <a:off x="4325473" y="2143589"/>
              <a:ext cx="547420" cy="461667"/>
            </a:xfrm>
            <a:prstGeom prst="rect">
              <a:avLst/>
            </a:prstGeom>
            <a:noFill/>
            <a:ln>
              <a:noFill/>
            </a:ln>
          </p:spPr>
          <p:txBody>
            <a:bodyPr spcFirstLastPara="1" wrap="square" lIns="0" tIns="45700" rIns="0" bIns="45700" anchor="ctr" anchorCtr="0">
              <a:spAutoFit/>
            </a:bodyPr>
            <a:lstStyle/>
            <a:p>
              <a:pPr marL="0" marR="0" lvl="0" indent="0" algn="ctr" rtl="0">
                <a:spcBef>
                  <a:spcPts val="0"/>
                </a:spcBef>
                <a:spcAft>
                  <a:spcPts val="0"/>
                </a:spcAft>
                <a:buNone/>
              </a:pPr>
              <a:r>
                <a:rPr lang="en-US" sz="2400" b="1" dirty="0">
                  <a:solidFill>
                    <a:schemeClr val="tx1">
                      <a:lumMod val="75000"/>
                      <a:lumOff val="25000"/>
                    </a:schemeClr>
                  </a:solidFill>
                  <a:latin typeface="Calibri"/>
                  <a:ea typeface="Calibri"/>
                  <a:cs typeface="Calibri"/>
                  <a:sym typeface="Calibri"/>
                </a:rPr>
                <a:t>01</a:t>
              </a:r>
              <a:endParaRPr dirty="0">
                <a:solidFill>
                  <a:schemeClr val="tx1">
                    <a:lumMod val="75000"/>
                    <a:lumOff val="25000"/>
                  </a:schemeClr>
                </a:solidFill>
              </a:endParaRPr>
            </a:p>
          </p:txBody>
        </p:sp>
        <p:sp>
          <p:nvSpPr>
            <p:cNvPr id="46" name="TextBox 45">
              <a:extLst>
                <a:ext uri="{FF2B5EF4-FFF2-40B4-BE49-F238E27FC236}">
                  <a16:creationId xmlns:a16="http://schemas.microsoft.com/office/drawing/2014/main" id="{A7F6A89B-6FF9-810B-CC83-8482198717BD}"/>
                </a:ext>
              </a:extLst>
            </p:cNvPr>
            <p:cNvSpPr txBox="1"/>
            <p:nvPr/>
          </p:nvSpPr>
          <p:spPr>
            <a:xfrm>
              <a:off x="8012560" y="1971103"/>
              <a:ext cx="2034955" cy="400494"/>
            </a:xfrm>
            <a:prstGeom prst="rect">
              <a:avLst/>
            </a:prstGeom>
            <a:noFill/>
          </p:spPr>
          <p:txBody>
            <a:bodyPr wrap="square">
              <a:spAutoFit/>
            </a:bodyPr>
            <a:lstStyle/>
            <a:p>
              <a:pPr algn="ctr">
                <a:lnSpc>
                  <a:spcPct val="115000"/>
                </a:lnSpc>
                <a:spcAft>
                  <a:spcPts val="800"/>
                </a:spcAft>
              </a:pPr>
              <a:r>
                <a:rPr lang="ar-EG"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تحقيق الأهداف الشخصية  </a:t>
              </a:r>
              <a:endParaRPr lang="en-US" b="1" dirty="0">
                <a:solidFill>
                  <a:prstClr val="black"/>
                </a:solidFill>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47" name="Group 46">
            <a:extLst>
              <a:ext uri="{FF2B5EF4-FFF2-40B4-BE49-F238E27FC236}">
                <a16:creationId xmlns:a16="http://schemas.microsoft.com/office/drawing/2014/main" id="{352FE3E1-9849-4A3F-83AF-B9F67A7A8FF2}"/>
              </a:ext>
            </a:extLst>
          </p:cNvPr>
          <p:cNvGrpSpPr/>
          <p:nvPr/>
        </p:nvGrpSpPr>
        <p:grpSpPr>
          <a:xfrm>
            <a:off x="3250156" y="2882398"/>
            <a:ext cx="4764654" cy="1102474"/>
            <a:chOff x="2930170" y="2770608"/>
            <a:chExt cx="4764654" cy="1102474"/>
          </a:xfrm>
        </p:grpSpPr>
        <p:sp>
          <p:nvSpPr>
            <p:cNvPr id="48" name="Freeform: Shape 47">
              <a:extLst>
                <a:ext uri="{FF2B5EF4-FFF2-40B4-BE49-F238E27FC236}">
                  <a16:creationId xmlns:a16="http://schemas.microsoft.com/office/drawing/2014/main" id="{0E83432C-DDA3-F0DE-3795-16974F8749E2}"/>
                </a:ext>
              </a:extLst>
            </p:cNvPr>
            <p:cNvSpPr/>
            <p:nvPr/>
          </p:nvSpPr>
          <p:spPr>
            <a:xfrm>
              <a:off x="4491456" y="2805458"/>
              <a:ext cx="2896032" cy="1067624"/>
            </a:xfrm>
            <a:custGeom>
              <a:avLst/>
              <a:gdLst>
                <a:gd name="connsiteX0" fmla="*/ 402826 w 2896032"/>
                <a:gd name="connsiteY0" fmla="*/ 42 h 1067624"/>
                <a:gd name="connsiteX1" fmla="*/ 2896032 w 2896032"/>
                <a:gd name="connsiteY1" fmla="*/ 827725 h 1067624"/>
                <a:gd name="connsiteX2" fmla="*/ 2387119 w 2896032"/>
                <a:gd name="connsiteY2" fmla="*/ 1067624 h 1067624"/>
                <a:gd name="connsiteX3" fmla="*/ 2379804 w 2896032"/>
                <a:gd name="connsiteY3" fmla="*/ 1062476 h 1067624"/>
                <a:gd name="connsiteX4" fmla="*/ 835875 w 2896032"/>
                <a:gd name="connsiteY4" fmla="*/ 467470 h 1067624"/>
                <a:gd name="connsiteX5" fmla="*/ 822362 w 2896032"/>
                <a:gd name="connsiteY5" fmla="*/ 466976 h 1067624"/>
                <a:gd name="connsiteX6" fmla="*/ 822362 w 2896032"/>
                <a:gd name="connsiteY6" fmla="*/ 281603 h 1067624"/>
                <a:gd name="connsiteX7" fmla="*/ 98605 w 2896032"/>
                <a:gd name="connsiteY7" fmla="*/ 281603 h 1067624"/>
                <a:gd name="connsiteX8" fmla="*/ 0 w 2896032"/>
                <a:gd name="connsiteY8" fmla="*/ 25311 h 1067624"/>
                <a:gd name="connsiteX9" fmla="*/ 402826 w 2896032"/>
                <a:gd name="connsiteY9" fmla="*/ 42 h 1067624"/>
                <a:gd name="connsiteX0" fmla="*/ 402826 w 2896032"/>
                <a:gd name="connsiteY0" fmla="*/ 42 h 1067624"/>
                <a:gd name="connsiteX1" fmla="*/ 2896032 w 2896032"/>
                <a:gd name="connsiteY1" fmla="*/ 827725 h 1067624"/>
                <a:gd name="connsiteX2" fmla="*/ 2387119 w 2896032"/>
                <a:gd name="connsiteY2" fmla="*/ 1067624 h 1067624"/>
                <a:gd name="connsiteX3" fmla="*/ 2379804 w 2896032"/>
                <a:gd name="connsiteY3" fmla="*/ 1062476 h 1067624"/>
                <a:gd name="connsiteX4" fmla="*/ 835875 w 2896032"/>
                <a:gd name="connsiteY4" fmla="*/ 467470 h 1067624"/>
                <a:gd name="connsiteX5" fmla="*/ 822362 w 2896032"/>
                <a:gd name="connsiteY5" fmla="*/ 466976 h 1067624"/>
                <a:gd name="connsiteX6" fmla="*/ 822362 w 2896032"/>
                <a:gd name="connsiteY6" fmla="*/ 281603 h 1067624"/>
                <a:gd name="connsiteX7" fmla="*/ 0 w 2896032"/>
                <a:gd name="connsiteY7" fmla="*/ 25311 h 1067624"/>
                <a:gd name="connsiteX8" fmla="*/ 402826 w 2896032"/>
                <a:gd name="connsiteY8" fmla="*/ 42 h 1067624"/>
                <a:gd name="connsiteX0" fmla="*/ 402826 w 2896032"/>
                <a:gd name="connsiteY0" fmla="*/ 42 h 1067624"/>
                <a:gd name="connsiteX1" fmla="*/ 2896032 w 2896032"/>
                <a:gd name="connsiteY1" fmla="*/ 827725 h 1067624"/>
                <a:gd name="connsiteX2" fmla="*/ 2387119 w 2896032"/>
                <a:gd name="connsiteY2" fmla="*/ 1067624 h 1067624"/>
                <a:gd name="connsiteX3" fmla="*/ 2379804 w 2896032"/>
                <a:gd name="connsiteY3" fmla="*/ 1062476 h 1067624"/>
                <a:gd name="connsiteX4" fmla="*/ 835875 w 2896032"/>
                <a:gd name="connsiteY4" fmla="*/ 467470 h 1067624"/>
                <a:gd name="connsiteX5" fmla="*/ 822362 w 2896032"/>
                <a:gd name="connsiteY5" fmla="*/ 466976 h 1067624"/>
                <a:gd name="connsiteX6" fmla="*/ 336587 w 2896032"/>
                <a:gd name="connsiteY6" fmla="*/ 381616 h 1067624"/>
                <a:gd name="connsiteX7" fmla="*/ 0 w 2896032"/>
                <a:gd name="connsiteY7" fmla="*/ 25311 h 1067624"/>
                <a:gd name="connsiteX8" fmla="*/ 402826 w 2896032"/>
                <a:gd name="connsiteY8" fmla="*/ 42 h 10676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96032" h="1067624">
                  <a:moveTo>
                    <a:pt x="402826" y="42"/>
                  </a:moveTo>
                  <a:cubicBezTo>
                    <a:pt x="953634" y="-2475"/>
                    <a:pt x="1978319" y="106230"/>
                    <a:pt x="2896032" y="827725"/>
                  </a:cubicBezTo>
                  <a:lnTo>
                    <a:pt x="2387119" y="1067624"/>
                  </a:lnTo>
                  <a:lnTo>
                    <a:pt x="2379804" y="1062476"/>
                  </a:lnTo>
                  <a:cubicBezTo>
                    <a:pt x="2038185" y="830347"/>
                    <a:pt x="1466544" y="513997"/>
                    <a:pt x="835875" y="467470"/>
                  </a:cubicBezTo>
                  <a:lnTo>
                    <a:pt x="822362" y="466976"/>
                  </a:lnTo>
                  <a:lnTo>
                    <a:pt x="336587" y="381616"/>
                  </a:lnTo>
                  <a:lnTo>
                    <a:pt x="0" y="25311"/>
                  </a:lnTo>
                  <a:cubicBezTo>
                    <a:pt x="0" y="25311"/>
                    <a:pt x="152459" y="1187"/>
                    <a:pt x="402826" y="42"/>
                  </a:cubicBezTo>
                  <a:close/>
                </a:path>
              </a:pathLst>
            </a:custGeom>
            <a:solidFill>
              <a:srgbClr val="FFBF2F"/>
            </a:solidFill>
            <a:ln>
              <a:noFill/>
            </a:ln>
          </p:spPr>
          <p:txBody>
            <a:bodyPr spcFirstLastPara="1" wrap="square" lIns="38100" tIns="38100" rIns="38100" bIns="38100" anchor="ctr" anchorCtr="0">
              <a:noAutofit/>
            </a:bodyPr>
            <a:lstStyle/>
            <a:p>
              <a:pPr marL="0" marR="0" lvl="0" indent="0" algn="l" rtl="0">
                <a:spcBef>
                  <a:spcPts val="0"/>
                </a:spcBef>
                <a:spcAft>
                  <a:spcPts val="0"/>
                </a:spcAft>
                <a:buNone/>
              </a:pPr>
              <a:endParaRPr sz="1800" dirty="0">
                <a:solidFill>
                  <a:schemeClr val="dk1"/>
                </a:solidFill>
                <a:latin typeface="Calibri"/>
                <a:ea typeface="Calibri"/>
                <a:cs typeface="Calibri"/>
                <a:sym typeface="Calibri"/>
              </a:endParaRPr>
            </a:p>
          </p:txBody>
        </p:sp>
        <p:sp>
          <p:nvSpPr>
            <p:cNvPr id="49" name="Google Shape;628;p16">
              <a:extLst>
                <a:ext uri="{FF2B5EF4-FFF2-40B4-BE49-F238E27FC236}">
                  <a16:creationId xmlns:a16="http://schemas.microsoft.com/office/drawing/2014/main" id="{326F4CCD-00FA-9E24-E531-80E2AA6ADB0A}"/>
                </a:ext>
              </a:extLst>
            </p:cNvPr>
            <p:cNvSpPr/>
            <p:nvPr/>
          </p:nvSpPr>
          <p:spPr>
            <a:xfrm>
              <a:off x="4491456" y="2831477"/>
              <a:ext cx="3203368" cy="645355"/>
            </a:xfrm>
            <a:custGeom>
              <a:avLst/>
              <a:gdLst/>
              <a:ahLst/>
              <a:cxnLst/>
              <a:rect l="l" t="t" r="r" b="b"/>
              <a:pathLst>
                <a:path w="21600" h="21600" extrusionOk="0">
                  <a:moveTo>
                    <a:pt x="11052" y="21600"/>
                  </a:moveTo>
                  <a:cubicBezTo>
                    <a:pt x="13847" y="21600"/>
                    <a:pt x="16999" y="20382"/>
                    <a:pt x="20299" y="16901"/>
                  </a:cubicBezTo>
                  <a:lnTo>
                    <a:pt x="21600" y="87"/>
                  </a:lnTo>
                  <a:cubicBezTo>
                    <a:pt x="15509" y="8198"/>
                    <a:pt x="9766" y="7519"/>
                    <a:pt x="5849" y="5274"/>
                  </a:cubicBezTo>
                  <a:cubicBezTo>
                    <a:pt x="3415" y="3881"/>
                    <a:pt x="1399" y="1758"/>
                    <a:pt x="0" y="0"/>
                  </a:cubicBezTo>
                  <a:lnTo>
                    <a:pt x="1294" y="16692"/>
                  </a:lnTo>
                  <a:cubicBezTo>
                    <a:pt x="2479" y="17893"/>
                    <a:pt x="3864" y="19059"/>
                    <a:pt x="5414" y="19964"/>
                  </a:cubicBezTo>
                  <a:cubicBezTo>
                    <a:pt x="7031" y="20904"/>
                    <a:pt x="8942" y="21600"/>
                    <a:pt x="11052" y="21600"/>
                  </a:cubicBezTo>
                  <a:close/>
                </a:path>
              </a:pathLst>
            </a:custGeom>
            <a:solidFill>
              <a:srgbClr val="FFCC5E"/>
            </a:solidFill>
            <a:ln>
              <a:noFill/>
            </a:ln>
          </p:spPr>
          <p:txBody>
            <a:bodyPr spcFirstLastPara="1" wrap="square" lIns="38100" tIns="38100" rIns="38100" bIns="38100" anchor="ctr" anchorCtr="0">
              <a:noAutofit/>
            </a:bodyPr>
            <a:lstStyle/>
            <a:p>
              <a:pPr marL="0" marR="0" lvl="0" indent="0" algn="l" rtl="0">
                <a:spcBef>
                  <a:spcPts val="0"/>
                </a:spcBef>
                <a:spcAft>
                  <a:spcPts val="0"/>
                </a:spcAft>
                <a:buNone/>
              </a:pPr>
              <a:endParaRPr sz="1800" dirty="0">
                <a:solidFill>
                  <a:schemeClr val="dk1"/>
                </a:solidFill>
                <a:latin typeface="Calibri"/>
                <a:ea typeface="Calibri"/>
                <a:cs typeface="Calibri"/>
                <a:sym typeface="Calibri"/>
              </a:endParaRPr>
            </a:p>
          </p:txBody>
        </p:sp>
        <p:sp>
          <p:nvSpPr>
            <p:cNvPr id="50" name="Google Shape;652;p16">
              <a:extLst>
                <a:ext uri="{FF2B5EF4-FFF2-40B4-BE49-F238E27FC236}">
                  <a16:creationId xmlns:a16="http://schemas.microsoft.com/office/drawing/2014/main" id="{954C876B-9441-4239-CA9F-A2BE2BEE2653}"/>
                </a:ext>
              </a:extLst>
            </p:cNvPr>
            <p:cNvSpPr txBox="1"/>
            <p:nvPr/>
          </p:nvSpPr>
          <p:spPr>
            <a:xfrm>
              <a:off x="4637490" y="2899050"/>
              <a:ext cx="547420" cy="461667"/>
            </a:xfrm>
            <a:prstGeom prst="rect">
              <a:avLst/>
            </a:prstGeom>
            <a:noFill/>
            <a:ln>
              <a:noFill/>
            </a:ln>
          </p:spPr>
          <p:txBody>
            <a:bodyPr spcFirstLastPara="1" wrap="square" lIns="0" tIns="45700" rIns="0" bIns="45700" anchor="ctr" anchorCtr="0">
              <a:spAutoFit/>
            </a:bodyPr>
            <a:lstStyle/>
            <a:p>
              <a:pPr marL="0" marR="0" lvl="0" indent="0" algn="ctr" rtl="0">
                <a:spcBef>
                  <a:spcPts val="0"/>
                </a:spcBef>
                <a:spcAft>
                  <a:spcPts val="0"/>
                </a:spcAft>
                <a:buNone/>
              </a:pPr>
              <a:r>
                <a:rPr lang="en-US" sz="2400" b="1" dirty="0">
                  <a:solidFill>
                    <a:schemeClr val="lt1"/>
                  </a:solidFill>
                  <a:latin typeface="Calibri"/>
                  <a:ea typeface="Calibri"/>
                  <a:cs typeface="Calibri"/>
                  <a:sym typeface="Calibri"/>
                </a:rPr>
                <a:t>02</a:t>
              </a:r>
              <a:endParaRPr dirty="0"/>
            </a:p>
          </p:txBody>
        </p:sp>
        <p:sp>
          <p:nvSpPr>
            <p:cNvPr id="51" name="TextBox 50">
              <a:extLst>
                <a:ext uri="{FF2B5EF4-FFF2-40B4-BE49-F238E27FC236}">
                  <a16:creationId xmlns:a16="http://schemas.microsoft.com/office/drawing/2014/main" id="{70C29B68-2BB9-CD91-046C-113E3B501455}"/>
                </a:ext>
              </a:extLst>
            </p:cNvPr>
            <p:cNvSpPr txBox="1"/>
            <p:nvPr/>
          </p:nvSpPr>
          <p:spPr>
            <a:xfrm>
              <a:off x="2930170" y="2770608"/>
              <a:ext cx="1867062" cy="400494"/>
            </a:xfrm>
            <a:prstGeom prst="rect">
              <a:avLst/>
            </a:prstGeom>
            <a:noFill/>
          </p:spPr>
          <p:txBody>
            <a:bodyPr wrap="square">
              <a:spAutoFit/>
            </a:bodyPr>
            <a:lstStyle/>
            <a:p>
              <a:pPr algn="ctr">
                <a:lnSpc>
                  <a:spcPct val="115000"/>
                </a:lnSpc>
                <a:spcAft>
                  <a:spcPts val="800"/>
                </a:spcAft>
              </a:pPr>
              <a:r>
                <a:rPr lang="ar-EG"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جودة العمل والدقة  </a:t>
              </a:r>
              <a:endParaRPr lang="en-US" b="1" dirty="0">
                <a:solidFill>
                  <a:prstClr val="black"/>
                </a:solidFill>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52" name="Group 51">
            <a:extLst>
              <a:ext uri="{FF2B5EF4-FFF2-40B4-BE49-F238E27FC236}">
                <a16:creationId xmlns:a16="http://schemas.microsoft.com/office/drawing/2014/main" id="{36C4D6E6-1890-79A8-2EDF-8CA2D776B514}"/>
              </a:ext>
            </a:extLst>
          </p:cNvPr>
          <p:cNvGrpSpPr/>
          <p:nvPr/>
        </p:nvGrpSpPr>
        <p:grpSpPr>
          <a:xfrm>
            <a:off x="5117218" y="3676903"/>
            <a:ext cx="4503246" cy="1044775"/>
            <a:chOff x="4797232" y="3565113"/>
            <a:chExt cx="4503246" cy="1044775"/>
          </a:xfrm>
        </p:grpSpPr>
        <p:sp>
          <p:nvSpPr>
            <p:cNvPr id="53" name="Freeform: Shape 52">
              <a:extLst>
                <a:ext uri="{FF2B5EF4-FFF2-40B4-BE49-F238E27FC236}">
                  <a16:creationId xmlns:a16="http://schemas.microsoft.com/office/drawing/2014/main" id="{72F5C8FA-D405-C894-76AD-2E427C91FF07}"/>
                </a:ext>
              </a:extLst>
            </p:cNvPr>
            <p:cNvSpPr/>
            <p:nvPr/>
          </p:nvSpPr>
          <p:spPr>
            <a:xfrm>
              <a:off x="4797232" y="3565113"/>
              <a:ext cx="2289680" cy="1044775"/>
            </a:xfrm>
            <a:custGeom>
              <a:avLst/>
              <a:gdLst>
                <a:gd name="connsiteX0" fmla="*/ 428700 w 2289680"/>
                <a:gd name="connsiteY0" fmla="*/ 470 h 1044775"/>
                <a:gd name="connsiteX1" fmla="*/ 2289680 w 2289680"/>
                <a:gd name="connsiteY1" fmla="*/ 847832 h 1044775"/>
                <a:gd name="connsiteX2" fmla="*/ 1858317 w 2289680"/>
                <a:gd name="connsiteY2" fmla="*/ 1044775 h 1044775"/>
                <a:gd name="connsiteX3" fmla="*/ 1775081 w 2289680"/>
                <a:gd name="connsiteY3" fmla="*/ 967245 h 1044775"/>
                <a:gd name="connsiteX4" fmla="*/ 772980 w 2289680"/>
                <a:gd name="connsiteY4" fmla="*/ 467435 h 1044775"/>
                <a:gd name="connsiteX5" fmla="*/ 764057 w 2289680"/>
                <a:gd name="connsiteY5" fmla="*/ 466821 h 1044775"/>
                <a:gd name="connsiteX6" fmla="*/ 764057 w 2289680"/>
                <a:gd name="connsiteY6" fmla="*/ 191126 h 1044775"/>
                <a:gd name="connsiteX7" fmla="*/ 50280 w 2289680"/>
                <a:gd name="connsiteY7" fmla="*/ 191126 h 1044775"/>
                <a:gd name="connsiteX8" fmla="*/ 0 w 2289680"/>
                <a:gd name="connsiteY8" fmla="*/ 59973 h 1044775"/>
                <a:gd name="connsiteX9" fmla="*/ 428700 w 2289680"/>
                <a:gd name="connsiteY9" fmla="*/ 470 h 1044775"/>
                <a:gd name="connsiteX0" fmla="*/ 428700 w 2289680"/>
                <a:gd name="connsiteY0" fmla="*/ 470 h 1044775"/>
                <a:gd name="connsiteX1" fmla="*/ 2289680 w 2289680"/>
                <a:gd name="connsiteY1" fmla="*/ 847832 h 1044775"/>
                <a:gd name="connsiteX2" fmla="*/ 1858317 w 2289680"/>
                <a:gd name="connsiteY2" fmla="*/ 1044775 h 1044775"/>
                <a:gd name="connsiteX3" fmla="*/ 1775081 w 2289680"/>
                <a:gd name="connsiteY3" fmla="*/ 967245 h 1044775"/>
                <a:gd name="connsiteX4" fmla="*/ 772980 w 2289680"/>
                <a:gd name="connsiteY4" fmla="*/ 467435 h 1044775"/>
                <a:gd name="connsiteX5" fmla="*/ 764057 w 2289680"/>
                <a:gd name="connsiteY5" fmla="*/ 466821 h 1044775"/>
                <a:gd name="connsiteX6" fmla="*/ 764057 w 2289680"/>
                <a:gd name="connsiteY6" fmla="*/ 191126 h 1044775"/>
                <a:gd name="connsiteX7" fmla="*/ 0 w 2289680"/>
                <a:gd name="connsiteY7" fmla="*/ 59973 h 1044775"/>
                <a:gd name="connsiteX8" fmla="*/ 428700 w 2289680"/>
                <a:gd name="connsiteY8" fmla="*/ 470 h 1044775"/>
                <a:gd name="connsiteX0" fmla="*/ 428700 w 2289680"/>
                <a:gd name="connsiteY0" fmla="*/ 470 h 1044775"/>
                <a:gd name="connsiteX1" fmla="*/ 2289680 w 2289680"/>
                <a:gd name="connsiteY1" fmla="*/ 847832 h 1044775"/>
                <a:gd name="connsiteX2" fmla="*/ 1858317 w 2289680"/>
                <a:gd name="connsiteY2" fmla="*/ 1044775 h 1044775"/>
                <a:gd name="connsiteX3" fmla="*/ 1775081 w 2289680"/>
                <a:gd name="connsiteY3" fmla="*/ 967245 h 1044775"/>
                <a:gd name="connsiteX4" fmla="*/ 772980 w 2289680"/>
                <a:gd name="connsiteY4" fmla="*/ 467435 h 1044775"/>
                <a:gd name="connsiteX5" fmla="*/ 764057 w 2289680"/>
                <a:gd name="connsiteY5" fmla="*/ 466821 h 1044775"/>
                <a:gd name="connsiteX6" fmla="*/ 602132 w 2289680"/>
                <a:gd name="connsiteY6" fmla="*/ 338764 h 1044775"/>
                <a:gd name="connsiteX7" fmla="*/ 0 w 2289680"/>
                <a:gd name="connsiteY7" fmla="*/ 59973 h 1044775"/>
                <a:gd name="connsiteX8" fmla="*/ 428700 w 2289680"/>
                <a:gd name="connsiteY8" fmla="*/ 470 h 104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89680" h="1044775">
                  <a:moveTo>
                    <a:pt x="428700" y="470"/>
                  </a:moveTo>
                  <a:cubicBezTo>
                    <a:pt x="869463" y="-8880"/>
                    <a:pt x="1588598" y="115893"/>
                    <a:pt x="2289680" y="847832"/>
                  </a:cubicBezTo>
                  <a:lnTo>
                    <a:pt x="1858317" y="1044775"/>
                  </a:lnTo>
                  <a:lnTo>
                    <a:pt x="1775081" y="967245"/>
                  </a:lnTo>
                  <a:cubicBezTo>
                    <a:pt x="1534995" y="753883"/>
                    <a:pt x="1182079" y="514092"/>
                    <a:pt x="772980" y="467435"/>
                  </a:cubicBezTo>
                  <a:lnTo>
                    <a:pt x="764057" y="466821"/>
                  </a:lnTo>
                  <a:lnTo>
                    <a:pt x="602132" y="338764"/>
                  </a:lnTo>
                  <a:lnTo>
                    <a:pt x="0" y="59973"/>
                  </a:lnTo>
                  <a:cubicBezTo>
                    <a:pt x="0" y="59973"/>
                    <a:pt x="164243" y="6079"/>
                    <a:pt x="428700" y="470"/>
                  </a:cubicBezTo>
                  <a:close/>
                </a:path>
              </a:pathLst>
            </a:custGeom>
            <a:solidFill>
              <a:schemeClr val="bg1">
                <a:lumMod val="65000"/>
              </a:schemeClr>
            </a:solidFill>
            <a:ln>
              <a:noFill/>
            </a:ln>
          </p:spPr>
          <p:txBody>
            <a:bodyPr spcFirstLastPara="1" wrap="square" lIns="38100" tIns="38100" rIns="38100" bIns="38100" anchor="ctr" anchorCtr="0">
              <a:noAutofit/>
            </a:bodyPr>
            <a:lstStyle/>
            <a:p>
              <a:pPr marL="0" marR="0" lvl="0" indent="0" algn="l" rtl="0">
                <a:spcBef>
                  <a:spcPts val="0"/>
                </a:spcBef>
                <a:spcAft>
                  <a:spcPts val="0"/>
                </a:spcAft>
                <a:buNone/>
              </a:pPr>
              <a:endParaRPr sz="1800" dirty="0">
                <a:solidFill>
                  <a:schemeClr val="dk1"/>
                </a:solidFill>
                <a:latin typeface="Calibri"/>
                <a:ea typeface="Calibri"/>
                <a:cs typeface="Calibri"/>
                <a:sym typeface="Calibri"/>
              </a:endParaRPr>
            </a:p>
          </p:txBody>
        </p:sp>
        <p:sp>
          <p:nvSpPr>
            <p:cNvPr id="54" name="Google Shape;632;p16">
              <a:extLst>
                <a:ext uri="{FF2B5EF4-FFF2-40B4-BE49-F238E27FC236}">
                  <a16:creationId xmlns:a16="http://schemas.microsoft.com/office/drawing/2014/main" id="{E180DF61-C8F8-6C05-D8FD-50414665D019}"/>
                </a:ext>
              </a:extLst>
            </p:cNvPr>
            <p:cNvSpPr/>
            <p:nvPr/>
          </p:nvSpPr>
          <p:spPr>
            <a:xfrm>
              <a:off x="4798271" y="3627119"/>
              <a:ext cx="2590256" cy="576189"/>
            </a:xfrm>
            <a:custGeom>
              <a:avLst/>
              <a:gdLst/>
              <a:ahLst/>
              <a:cxnLst/>
              <a:rect l="l" t="t" r="r" b="b"/>
              <a:pathLst>
                <a:path w="21600" h="21600" extrusionOk="0">
                  <a:moveTo>
                    <a:pt x="4683" y="3314"/>
                  </a:moveTo>
                  <a:cubicBezTo>
                    <a:pt x="2931" y="2398"/>
                    <a:pt x="1357" y="1209"/>
                    <a:pt x="0" y="0"/>
                  </a:cubicBezTo>
                  <a:lnTo>
                    <a:pt x="1552" y="18150"/>
                  </a:lnTo>
                  <a:cubicBezTo>
                    <a:pt x="2368" y="18734"/>
                    <a:pt x="3231" y="19280"/>
                    <a:pt x="4146" y="19768"/>
                  </a:cubicBezTo>
                  <a:cubicBezTo>
                    <a:pt x="6145" y="20820"/>
                    <a:pt x="8508" y="21600"/>
                    <a:pt x="11119" y="21600"/>
                  </a:cubicBezTo>
                  <a:cubicBezTo>
                    <a:pt x="13859" y="21600"/>
                    <a:pt x="16878" y="20742"/>
                    <a:pt x="20043" y="18442"/>
                  </a:cubicBezTo>
                  <a:lnTo>
                    <a:pt x="21600" y="253"/>
                  </a:lnTo>
                  <a:cubicBezTo>
                    <a:pt x="15035" y="6394"/>
                    <a:pt x="8972" y="5537"/>
                    <a:pt x="4683" y="3314"/>
                  </a:cubicBezTo>
                  <a:close/>
                </a:path>
              </a:pathLst>
            </a:custGeom>
            <a:solidFill>
              <a:schemeClr val="bg1">
                <a:lumMod val="75000"/>
              </a:schemeClr>
            </a:solidFill>
            <a:ln>
              <a:noFill/>
            </a:ln>
          </p:spPr>
          <p:txBody>
            <a:bodyPr spcFirstLastPara="1" wrap="square" lIns="38100" tIns="38100" rIns="38100" bIns="38100" anchor="ctr" anchorCtr="0">
              <a:noAutofit/>
            </a:bodyPr>
            <a:lstStyle/>
            <a:p>
              <a:pPr marL="0" marR="0" lvl="0" indent="0" algn="l" rtl="0">
                <a:spcBef>
                  <a:spcPts val="0"/>
                </a:spcBef>
                <a:spcAft>
                  <a:spcPts val="0"/>
                </a:spcAft>
                <a:buNone/>
              </a:pPr>
              <a:endParaRPr sz="1800" dirty="0">
                <a:solidFill>
                  <a:schemeClr val="dk1"/>
                </a:solidFill>
                <a:latin typeface="Calibri"/>
                <a:ea typeface="Calibri"/>
                <a:cs typeface="Calibri"/>
                <a:sym typeface="Calibri"/>
              </a:endParaRPr>
            </a:p>
          </p:txBody>
        </p:sp>
        <p:sp>
          <p:nvSpPr>
            <p:cNvPr id="55" name="Google Shape;653;p16">
              <a:extLst>
                <a:ext uri="{FF2B5EF4-FFF2-40B4-BE49-F238E27FC236}">
                  <a16:creationId xmlns:a16="http://schemas.microsoft.com/office/drawing/2014/main" id="{45B68F60-6B39-7A9E-B6BB-2B217EA3375C}"/>
                </a:ext>
              </a:extLst>
            </p:cNvPr>
            <p:cNvSpPr txBox="1"/>
            <p:nvPr/>
          </p:nvSpPr>
          <p:spPr>
            <a:xfrm>
              <a:off x="4944305" y="3654511"/>
              <a:ext cx="547420" cy="461667"/>
            </a:xfrm>
            <a:prstGeom prst="rect">
              <a:avLst/>
            </a:prstGeom>
            <a:noFill/>
            <a:ln>
              <a:noFill/>
            </a:ln>
          </p:spPr>
          <p:txBody>
            <a:bodyPr spcFirstLastPara="1" wrap="square" lIns="0" tIns="45700" rIns="0" bIns="45700" anchor="ctr" anchorCtr="0">
              <a:spAutoFit/>
            </a:bodyPr>
            <a:lstStyle/>
            <a:p>
              <a:pPr marL="0" marR="0" lvl="0" indent="0" algn="ctr" rtl="0">
                <a:spcBef>
                  <a:spcPts val="0"/>
                </a:spcBef>
                <a:spcAft>
                  <a:spcPts val="0"/>
                </a:spcAft>
                <a:buNone/>
              </a:pPr>
              <a:r>
                <a:rPr lang="en-US" sz="2400" b="1" dirty="0">
                  <a:solidFill>
                    <a:schemeClr val="lt1"/>
                  </a:solidFill>
                  <a:latin typeface="Calibri"/>
                  <a:ea typeface="Calibri"/>
                  <a:cs typeface="Calibri"/>
                  <a:sym typeface="Calibri"/>
                </a:rPr>
                <a:t>03</a:t>
              </a:r>
              <a:endParaRPr dirty="0"/>
            </a:p>
          </p:txBody>
        </p:sp>
        <p:sp>
          <p:nvSpPr>
            <p:cNvPr id="56" name="TextBox 55">
              <a:extLst>
                <a:ext uri="{FF2B5EF4-FFF2-40B4-BE49-F238E27FC236}">
                  <a16:creationId xmlns:a16="http://schemas.microsoft.com/office/drawing/2014/main" id="{DF35C80D-472A-8DAC-83E7-190A7205AB43}"/>
                </a:ext>
              </a:extLst>
            </p:cNvPr>
            <p:cNvSpPr txBox="1"/>
            <p:nvPr/>
          </p:nvSpPr>
          <p:spPr>
            <a:xfrm>
              <a:off x="6907413" y="3663600"/>
              <a:ext cx="2393065" cy="400494"/>
            </a:xfrm>
            <a:prstGeom prst="rect">
              <a:avLst/>
            </a:prstGeom>
            <a:noFill/>
          </p:spPr>
          <p:txBody>
            <a:bodyPr wrap="square">
              <a:spAutoFit/>
            </a:bodyPr>
            <a:lstStyle/>
            <a:p>
              <a:pPr algn="ctr">
                <a:lnSpc>
                  <a:spcPct val="115000"/>
                </a:lnSpc>
                <a:spcAft>
                  <a:spcPts val="800"/>
                </a:spcAft>
              </a:pPr>
              <a:r>
                <a:rPr lang="ar-EG"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إنتاجية الموظف  </a:t>
              </a:r>
              <a:endParaRPr lang="en-US" b="1" dirty="0">
                <a:solidFill>
                  <a:prstClr val="black"/>
                </a:solidFill>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57" name="Group 56">
            <a:extLst>
              <a:ext uri="{FF2B5EF4-FFF2-40B4-BE49-F238E27FC236}">
                <a16:creationId xmlns:a16="http://schemas.microsoft.com/office/drawing/2014/main" id="{C0DA0983-6A11-DC96-A679-29D519107F34}"/>
              </a:ext>
            </a:extLst>
          </p:cNvPr>
          <p:cNvGrpSpPr/>
          <p:nvPr/>
        </p:nvGrpSpPr>
        <p:grpSpPr>
          <a:xfrm>
            <a:off x="3950669" y="4410201"/>
            <a:ext cx="3456229" cy="1009156"/>
            <a:chOff x="3630683" y="4298411"/>
            <a:chExt cx="3456229" cy="1009156"/>
          </a:xfrm>
        </p:grpSpPr>
        <p:sp>
          <p:nvSpPr>
            <p:cNvPr id="58" name="Freeform: Shape 57">
              <a:extLst>
                <a:ext uri="{FF2B5EF4-FFF2-40B4-BE49-F238E27FC236}">
                  <a16:creationId xmlns:a16="http://schemas.microsoft.com/office/drawing/2014/main" id="{94E9C891-99D7-785B-2153-83F76FAC6F16}"/>
                </a:ext>
              </a:extLst>
            </p:cNvPr>
            <p:cNvSpPr/>
            <p:nvPr/>
          </p:nvSpPr>
          <p:spPr>
            <a:xfrm>
              <a:off x="5096767" y="4298411"/>
              <a:ext cx="1696329" cy="1009156"/>
            </a:xfrm>
            <a:custGeom>
              <a:avLst/>
              <a:gdLst>
                <a:gd name="connsiteX0" fmla="*/ 414662 w 1696329"/>
                <a:gd name="connsiteY0" fmla="*/ 197 h 1009156"/>
                <a:gd name="connsiteX1" fmla="*/ 1696329 w 1696329"/>
                <a:gd name="connsiteY1" fmla="*/ 878879 h 1009156"/>
                <a:gd name="connsiteX2" fmla="*/ 1284101 w 1696329"/>
                <a:gd name="connsiteY2" fmla="*/ 1009156 h 1009156"/>
                <a:gd name="connsiteX3" fmla="*/ 1239771 w 1696329"/>
                <a:gd name="connsiteY3" fmla="*/ 954055 h 1009156"/>
                <a:gd name="connsiteX4" fmla="*/ 662901 w 1696329"/>
                <a:gd name="connsiteY4" fmla="*/ 480953 h 1009156"/>
                <a:gd name="connsiteX5" fmla="*/ 661182 w 1696329"/>
                <a:gd name="connsiteY5" fmla="*/ 480412 h 1009156"/>
                <a:gd name="connsiteX6" fmla="*/ 661182 w 1696329"/>
                <a:gd name="connsiteY6" fmla="*/ 302092 h 1009156"/>
                <a:gd name="connsiteX7" fmla="*/ 75332 w 1696329"/>
                <a:gd name="connsiteY7" fmla="*/ 302092 h 1009156"/>
                <a:gd name="connsiteX8" fmla="*/ 0 w 1696329"/>
                <a:gd name="connsiteY8" fmla="*/ 106702 h 1009156"/>
                <a:gd name="connsiteX9" fmla="*/ 414662 w 1696329"/>
                <a:gd name="connsiteY9" fmla="*/ 197 h 1009156"/>
                <a:gd name="connsiteX0" fmla="*/ 414662 w 1696329"/>
                <a:gd name="connsiteY0" fmla="*/ 197 h 1009156"/>
                <a:gd name="connsiteX1" fmla="*/ 1696329 w 1696329"/>
                <a:gd name="connsiteY1" fmla="*/ 878879 h 1009156"/>
                <a:gd name="connsiteX2" fmla="*/ 1284101 w 1696329"/>
                <a:gd name="connsiteY2" fmla="*/ 1009156 h 1009156"/>
                <a:gd name="connsiteX3" fmla="*/ 1239771 w 1696329"/>
                <a:gd name="connsiteY3" fmla="*/ 954055 h 1009156"/>
                <a:gd name="connsiteX4" fmla="*/ 662901 w 1696329"/>
                <a:gd name="connsiteY4" fmla="*/ 480953 h 1009156"/>
                <a:gd name="connsiteX5" fmla="*/ 661182 w 1696329"/>
                <a:gd name="connsiteY5" fmla="*/ 480412 h 1009156"/>
                <a:gd name="connsiteX6" fmla="*/ 661182 w 1696329"/>
                <a:gd name="connsiteY6" fmla="*/ 302092 h 1009156"/>
                <a:gd name="connsiteX7" fmla="*/ 0 w 1696329"/>
                <a:gd name="connsiteY7" fmla="*/ 106702 h 1009156"/>
                <a:gd name="connsiteX8" fmla="*/ 414662 w 1696329"/>
                <a:gd name="connsiteY8" fmla="*/ 197 h 1009156"/>
                <a:gd name="connsiteX0" fmla="*/ 414662 w 1696329"/>
                <a:gd name="connsiteY0" fmla="*/ 197 h 1009156"/>
                <a:gd name="connsiteX1" fmla="*/ 1696329 w 1696329"/>
                <a:gd name="connsiteY1" fmla="*/ 878879 h 1009156"/>
                <a:gd name="connsiteX2" fmla="*/ 1284101 w 1696329"/>
                <a:gd name="connsiteY2" fmla="*/ 1009156 h 1009156"/>
                <a:gd name="connsiteX3" fmla="*/ 1239771 w 1696329"/>
                <a:gd name="connsiteY3" fmla="*/ 954055 h 1009156"/>
                <a:gd name="connsiteX4" fmla="*/ 662901 w 1696329"/>
                <a:gd name="connsiteY4" fmla="*/ 480953 h 1009156"/>
                <a:gd name="connsiteX5" fmla="*/ 661182 w 1696329"/>
                <a:gd name="connsiteY5" fmla="*/ 480412 h 1009156"/>
                <a:gd name="connsiteX6" fmla="*/ 218270 w 1696329"/>
                <a:gd name="connsiteY6" fmla="*/ 325904 h 1009156"/>
                <a:gd name="connsiteX7" fmla="*/ 0 w 1696329"/>
                <a:gd name="connsiteY7" fmla="*/ 106702 h 1009156"/>
                <a:gd name="connsiteX8" fmla="*/ 414662 w 1696329"/>
                <a:gd name="connsiteY8" fmla="*/ 197 h 10091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96329" h="1009156">
                  <a:moveTo>
                    <a:pt x="414662" y="197"/>
                  </a:moveTo>
                  <a:cubicBezTo>
                    <a:pt x="740095" y="-6325"/>
                    <a:pt x="1216895" y="146442"/>
                    <a:pt x="1696329" y="878879"/>
                  </a:cubicBezTo>
                  <a:lnTo>
                    <a:pt x="1284101" y="1009156"/>
                  </a:lnTo>
                  <a:lnTo>
                    <a:pt x="1239771" y="954055"/>
                  </a:lnTo>
                  <a:cubicBezTo>
                    <a:pt x="1082102" y="765537"/>
                    <a:pt x="874701" y="561996"/>
                    <a:pt x="662901" y="480953"/>
                  </a:cubicBezTo>
                  <a:lnTo>
                    <a:pt x="661182" y="480412"/>
                  </a:lnTo>
                  <a:lnTo>
                    <a:pt x="218270" y="325904"/>
                  </a:lnTo>
                  <a:lnTo>
                    <a:pt x="0" y="106702"/>
                  </a:lnTo>
                  <a:cubicBezTo>
                    <a:pt x="0" y="106702"/>
                    <a:pt x="161548" y="5270"/>
                    <a:pt x="414662" y="197"/>
                  </a:cubicBezTo>
                  <a:close/>
                </a:path>
              </a:pathLst>
            </a:custGeom>
            <a:solidFill>
              <a:srgbClr val="337679"/>
            </a:solidFill>
            <a:ln>
              <a:noFill/>
            </a:ln>
          </p:spPr>
          <p:txBody>
            <a:bodyPr spcFirstLastPara="1" wrap="square" lIns="38100" tIns="38100" rIns="38100" bIns="38100" anchor="ctr" anchorCtr="0">
              <a:noAutofit/>
            </a:bodyPr>
            <a:lstStyle/>
            <a:p>
              <a:pPr marL="0" marR="0" lvl="0" indent="0" algn="l" rtl="0">
                <a:spcBef>
                  <a:spcPts val="0"/>
                </a:spcBef>
                <a:spcAft>
                  <a:spcPts val="0"/>
                </a:spcAft>
                <a:buNone/>
              </a:pPr>
              <a:endParaRPr sz="1800" dirty="0">
                <a:solidFill>
                  <a:schemeClr val="dk1"/>
                </a:solidFill>
                <a:latin typeface="Calibri"/>
                <a:ea typeface="Calibri"/>
                <a:cs typeface="Calibri"/>
                <a:sym typeface="Calibri"/>
              </a:endParaRPr>
            </a:p>
          </p:txBody>
        </p:sp>
        <p:sp>
          <p:nvSpPr>
            <p:cNvPr id="59" name="Google Shape;631;p16">
              <a:extLst>
                <a:ext uri="{FF2B5EF4-FFF2-40B4-BE49-F238E27FC236}">
                  <a16:creationId xmlns:a16="http://schemas.microsoft.com/office/drawing/2014/main" id="{0804B3FF-2255-DC6E-D611-341876707F10}"/>
                </a:ext>
              </a:extLst>
            </p:cNvPr>
            <p:cNvSpPr/>
            <p:nvPr/>
          </p:nvSpPr>
          <p:spPr>
            <a:xfrm>
              <a:off x="5096767" y="4402398"/>
              <a:ext cx="1990145" cy="523145"/>
            </a:xfrm>
            <a:custGeom>
              <a:avLst/>
              <a:gdLst/>
              <a:ahLst/>
              <a:cxnLst/>
              <a:rect l="l" t="t" r="r" b="b"/>
              <a:pathLst>
                <a:path w="21600" h="21600" extrusionOk="0">
                  <a:moveTo>
                    <a:pt x="2839" y="1460"/>
                  </a:moveTo>
                  <a:cubicBezTo>
                    <a:pt x="1846" y="1031"/>
                    <a:pt x="897" y="537"/>
                    <a:pt x="0" y="0"/>
                  </a:cubicBezTo>
                  <a:lnTo>
                    <a:pt x="1970" y="19496"/>
                  </a:lnTo>
                  <a:cubicBezTo>
                    <a:pt x="2026" y="19517"/>
                    <a:pt x="2083" y="19539"/>
                    <a:pt x="2139" y="19582"/>
                  </a:cubicBezTo>
                  <a:cubicBezTo>
                    <a:pt x="4741" y="20741"/>
                    <a:pt x="7817" y="21600"/>
                    <a:pt x="11215" y="21600"/>
                  </a:cubicBezTo>
                  <a:cubicBezTo>
                    <a:pt x="13845" y="21600"/>
                    <a:pt x="16673" y="21085"/>
                    <a:pt x="19630" y="19796"/>
                  </a:cubicBezTo>
                  <a:lnTo>
                    <a:pt x="21600" y="322"/>
                  </a:lnTo>
                  <a:cubicBezTo>
                    <a:pt x="14325" y="4595"/>
                    <a:pt x="7704" y="3586"/>
                    <a:pt x="2839" y="1460"/>
                  </a:cubicBezTo>
                  <a:close/>
                </a:path>
              </a:pathLst>
            </a:custGeom>
            <a:solidFill>
              <a:srgbClr val="3D8E92"/>
            </a:solidFill>
            <a:ln>
              <a:noFill/>
            </a:ln>
          </p:spPr>
          <p:txBody>
            <a:bodyPr spcFirstLastPara="1" wrap="square" lIns="38100" tIns="38100" rIns="38100" bIns="38100" anchor="ctr" anchorCtr="0">
              <a:noAutofit/>
            </a:bodyPr>
            <a:lstStyle/>
            <a:p>
              <a:pPr marL="0" marR="0" lvl="0" indent="0" algn="l" rtl="0">
                <a:spcBef>
                  <a:spcPts val="0"/>
                </a:spcBef>
                <a:spcAft>
                  <a:spcPts val="0"/>
                </a:spcAft>
                <a:buNone/>
              </a:pPr>
              <a:endParaRPr sz="1800" dirty="0">
                <a:solidFill>
                  <a:schemeClr val="dk1"/>
                </a:solidFill>
                <a:latin typeface="Calibri"/>
                <a:ea typeface="Calibri"/>
                <a:cs typeface="Calibri"/>
                <a:sym typeface="Calibri"/>
              </a:endParaRPr>
            </a:p>
          </p:txBody>
        </p:sp>
        <p:sp>
          <p:nvSpPr>
            <p:cNvPr id="60" name="Google Shape;654;p16">
              <a:extLst>
                <a:ext uri="{FF2B5EF4-FFF2-40B4-BE49-F238E27FC236}">
                  <a16:creationId xmlns:a16="http://schemas.microsoft.com/office/drawing/2014/main" id="{D5230BAD-0460-71A7-241B-A4E5CE90F9C1}"/>
                </a:ext>
              </a:extLst>
            </p:cNvPr>
            <p:cNvSpPr txBox="1"/>
            <p:nvPr/>
          </p:nvSpPr>
          <p:spPr>
            <a:xfrm>
              <a:off x="5242801" y="4455692"/>
              <a:ext cx="547420" cy="461667"/>
            </a:xfrm>
            <a:prstGeom prst="rect">
              <a:avLst/>
            </a:prstGeom>
            <a:noFill/>
            <a:ln>
              <a:noFill/>
            </a:ln>
          </p:spPr>
          <p:txBody>
            <a:bodyPr spcFirstLastPara="1" wrap="square" lIns="0" tIns="45700" rIns="0" bIns="45700" anchor="ctr" anchorCtr="0">
              <a:spAutoFit/>
            </a:bodyPr>
            <a:lstStyle/>
            <a:p>
              <a:pPr marL="0" marR="0" lvl="0" indent="0" algn="ctr" rtl="0">
                <a:spcBef>
                  <a:spcPts val="0"/>
                </a:spcBef>
                <a:spcAft>
                  <a:spcPts val="0"/>
                </a:spcAft>
                <a:buNone/>
              </a:pPr>
              <a:r>
                <a:rPr lang="en-US" sz="2400" b="1" dirty="0">
                  <a:solidFill>
                    <a:schemeClr val="tx1">
                      <a:lumMod val="75000"/>
                      <a:lumOff val="25000"/>
                    </a:schemeClr>
                  </a:solidFill>
                  <a:latin typeface="Calibri"/>
                  <a:ea typeface="Calibri"/>
                  <a:cs typeface="Calibri"/>
                  <a:sym typeface="Calibri"/>
                </a:rPr>
                <a:t>04</a:t>
              </a:r>
              <a:endParaRPr dirty="0">
                <a:solidFill>
                  <a:schemeClr val="tx1">
                    <a:lumMod val="75000"/>
                    <a:lumOff val="25000"/>
                  </a:schemeClr>
                </a:solidFill>
              </a:endParaRPr>
            </a:p>
          </p:txBody>
        </p:sp>
        <p:sp>
          <p:nvSpPr>
            <p:cNvPr id="61" name="TextBox 60">
              <a:extLst>
                <a:ext uri="{FF2B5EF4-FFF2-40B4-BE49-F238E27FC236}">
                  <a16:creationId xmlns:a16="http://schemas.microsoft.com/office/drawing/2014/main" id="{7538348A-8B66-E2BC-EEF9-5502B1E1E3E1}"/>
                </a:ext>
              </a:extLst>
            </p:cNvPr>
            <p:cNvSpPr txBox="1"/>
            <p:nvPr/>
          </p:nvSpPr>
          <p:spPr>
            <a:xfrm>
              <a:off x="3630683" y="4429994"/>
              <a:ext cx="1721545" cy="719043"/>
            </a:xfrm>
            <a:prstGeom prst="rect">
              <a:avLst/>
            </a:prstGeom>
            <a:noFill/>
          </p:spPr>
          <p:txBody>
            <a:bodyPr wrap="square">
              <a:spAutoFit/>
            </a:bodyPr>
            <a:lstStyle/>
            <a:p>
              <a:pPr algn="ctr">
                <a:lnSpc>
                  <a:spcPct val="115000"/>
                </a:lnSpc>
                <a:spcAft>
                  <a:spcPts val="800"/>
                </a:spcAft>
              </a:pPr>
              <a:r>
                <a:rPr lang="ar-EG"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الكفاءات والمهارات الشخصية  </a:t>
              </a:r>
              <a:endParaRPr lang="en-US" b="1" dirty="0">
                <a:solidFill>
                  <a:prstClr val="black"/>
                </a:solidFill>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62" name="Group 61">
            <a:extLst>
              <a:ext uri="{FF2B5EF4-FFF2-40B4-BE49-F238E27FC236}">
                <a16:creationId xmlns:a16="http://schemas.microsoft.com/office/drawing/2014/main" id="{A1900BA3-4356-67A0-C7C7-2DD7F011BC71}"/>
              </a:ext>
            </a:extLst>
          </p:cNvPr>
          <p:cNvGrpSpPr/>
          <p:nvPr/>
        </p:nvGrpSpPr>
        <p:grpSpPr>
          <a:xfrm>
            <a:off x="5711088" y="5164229"/>
            <a:ext cx="3002487" cy="1040940"/>
            <a:chOff x="5391102" y="5052439"/>
            <a:chExt cx="3002487" cy="1040940"/>
          </a:xfrm>
        </p:grpSpPr>
        <p:sp>
          <p:nvSpPr>
            <p:cNvPr id="63" name="Freeform: Shape 62">
              <a:extLst>
                <a:ext uri="{FF2B5EF4-FFF2-40B4-BE49-F238E27FC236}">
                  <a16:creationId xmlns:a16="http://schemas.microsoft.com/office/drawing/2014/main" id="{F3DB6E4C-B4C6-5AFA-9B65-32FF24FF211A}"/>
                </a:ext>
              </a:extLst>
            </p:cNvPr>
            <p:cNvSpPr/>
            <p:nvPr/>
          </p:nvSpPr>
          <p:spPr>
            <a:xfrm>
              <a:off x="5393184" y="5052439"/>
              <a:ext cx="1113898" cy="1040940"/>
            </a:xfrm>
            <a:custGeom>
              <a:avLst/>
              <a:gdLst>
                <a:gd name="connsiteX0" fmla="*/ 252517 w 1113898"/>
                <a:gd name="connsiteY0" fmla="*/ 565 h 1040940"/>
                <a:gd name="connsiteX1" fmla="*/ 1113898 w 1113898"/>
                <a:gd name="connsiteY1" fmla="*/ 870553 h 1040940"/>
                <a:gd name="connsiteX2" fmla="*/ 1048334 w 1113898"/>
                <a:gd name="connsiteY2" fmla="*/ 1040940 h 1040940"/>
                <a:gd name="connsiteX3" fmla="*/ 821953 w 1113898"/>
                <a:gd name="connsiteY3" fmla="*/ 1040940 h 1040940"/>
                <a:gd name="connsiteX4" fmla="*/ 781732 w 1113898"/>
                <a:gd name="connsiteY4" fmla="*/ 958040 h 1040940"/>
                <a:gd name="connsiteX5" fmla="*/ 575931 w 1113898"/>
                <a:gd name="connsiteY5" fmla="*/ 636627 h 1040940"/>
                <a:gd name="connsiteX6" fmla="*/ 526725 w 1113898"/>
                <a:gd name="connsiteY6" fmla="*/ 586387 h 1040940"/>
                <a:gd name="connsiteX7" fmla="*/ 240974 w 1113898"/>
                <a:gd name="connsiteY7" fmla="*/ 335072 h 1040940"/>
                <a:gd name="connsiteX8" fmla="*/ 0 w 1113898"/>
                <a:gd name="connsiteY8" fmla="*/ 113912 h 1040940"/>
                <a:gd name="connsiteX9" fmla="*/ 252517 w 1113898"/>
                <a:gd name="connsiteY9" fmla="*/ 565 h 1040940"/>
                <a:gd name="connsiteX0" fmla="*/ 252517 w 1113898"/>
                <a:gd name="connsiteY0" fmla="*/ 565 h 1040940"/>
                <a:gd name="connsiteX1" fmla="*/ 1113898 w 1113898"/>
                <a:gd name="connsiteY1" fmla="*/ 870553 h 1040940"/>
                <a:gd name="connsiteX2" fmla="*/ 821953 w 1113898"/>
                <a:gd name="connsiteY2" fmla="*/ 1040940 h 1040940"/>
                <a:gd name="connsiteX3" fmla="*/ 781732 w 1113898"/>
                <a:gd name="connsiteY3" fmla="*/ 958040 h 1040940"/>
                <a:gd name="connsiteX4" fmla="*/ 575931 w 1113898"/>
                <a:gd name="connsiteY4" fmla="*/ 636627 h 1040940"/>
                <a:gd name="connsiteX5" fmla="*/ 526725 w 1113898"/>
                <a:gd name="connsiteY5" fmla="*/ 586387 h 1040940"/>
                <a:gd name="connsiteX6" fmla="*/ 240974 w 1113898"/>
                <a:gd name="connsiteY6" fmla="*/ 335072 h 1040940"/>
                <a:gd name="connsiteX7" fmla="*/ 0 w 1113898"/>
                <a:gd name="connsiteY7" fmla="*/ 113912 h 1040940"/>
                <a:gd name="connsiteX8" fmla="*/ 252517 w 1113898"/>
                <a:gd name="connsiteY8" fmla="*/ 565 h 1040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13898" h="1040940">
                  <a:moveTo>
                    <a:pt x="252517" y="565"/>
                  </a:moveTo>
                  <a:cubicBezTo>
                    <a:pt x="455857" y="-10531"/>
                    <a:pt x="764645" y="137207"/>
                    <a:pt x="1113898" y="870553"/>
                  </a:cubicBezTo>
                  <a:lnTo>
                    <a:pt x="821953" y="1040940"/>
                  </a:lnTo>
                  <a:lnTo>
                    <a:pt x="781732" y="958040"/>
                  </a:lnTo>
                  <a:cubicBezTo>
                    <a:pt x="723734" y="844551"/>
                    <a:pt x="653192" y="725871"/>
                    <a:pt x="575931" y="636627"/>
                  </a:cubicBezTo>
                  <a:lnTo>
                    <a:pt x="526725" y="586387"/>
                  </a:lnTo>
                  <a:lnTo>
                    <a:pt x="240974" y="335072"/>
                  </a:lnTo>
                  <a:lnTo>
                    <a:pt x="0" y="113912"/>
                  </a:lnTo>
                  <a:cubicBezTo>
                    <a:pt x="0" y="113912"/>
                    <a:pt x="94364" y="9196"/>
                    <a:pt x="252517" y="565"/>
                  </a:cubicBezTo>
                  <a:close/>
                </a:path>
              </a:pathLst>
            </a:custGeom>
            <a:solidFill>
              <a:srgbClr val="FFBF2F"/>
            </a:solidFill>
            <a:ln>
              <a:noFill/>
            </a:ln>
          </p:spPr>
          <p:txBody>
            <a:bodyPr spcFirstLastPara="1" wrap="square" lIns="38100" tIns="38100" rIns="38100" bIns="38100" anchor="ctr" anchorCtr="0">
              <a:noAutofit/>
            </a:bodyPr>
            <a:lstStyle/>
            <a:p>
              <a:pPr marL="0" marR="0" lvl="0" indent="0" algn="l" rtl="0">
                <a:spcBef>
                  <a:spcPts val="0"/>
                </a:spcBef>
                <a:spcAft>
                  <a:spcPts val="0"/>
                </a:spcAft>
                <a:buNone/>
              </a:pPr>
              <a:endParaRPr sz="1800" dirty="0">
                <a:solidFill>
                  <a:schemeClr val="dk1"/>
                </a:solidFill>
                <a:latin typeface="Calibri"/>
                <a:ea typeface="Calibri"/>
                <a:cs typeface="Calibri"/>
                <a:sym typeface="Calibri"/>
              </a:endParaRPr>
            </a:p>
          </p:txBody>
        </p:sp>
        <p:sp>
          <p:nvSpPr>
            <p:cNvPr id="64" name="Google Shape;630;p16">
              <a:extLst>
                <a:ext uri="{FF2B5EF4-FFF2-40B4-BE49-F238E27FC236}">
                  <a16:creationId xmlns:a16="http://schemas.microsoft.com/office/drawing/2014/main" id="{94CAFC23-8E35-DF6D-6C64-7EDB8B1F8172}"/>
                </a:ext>
              </a:extLst>
            </p:cNvPr>
            <p:cNvSpPr/>
            <p:nvPr/>
          </p:nvSpPr>
          <p:spPr>
            <a:xfrm>
              <a:off x="5391102" y="5166838"/>
              <a:ext cx="1401994" cy="484146"/>
            </a:xfrm>
            <a:custGeom>
              <a:avLst/>
              <a:gdLst/>
              <a:ahLst/>
              <a:cxnLst/>
              <a:rect l="l" t="t" r="r" b="b"/>
              <a:pathLst>
                <a:path w="21600" h="21600" extrusionOk="0">
                  <a:moveTo>
                    <a:pt x="0" y="0"/>
                  </a:moveTo>
                  <a:lnTo>
                    <a:pt x="2740" y="20626"/>
                  </a:lnTo>
                  <a:cubicBezTo>
                    <a:pt x="5400" y="21229"/>
                    <a:pt x="8300" y="21600"/>
                    <a:pt x="11393" y="21600"/>
                  </a:cubicBezTo>
                  <a:cubicBezTo>
                    <a:pt x="13780" y="21600"/>
                    <a:pt x="16288" y="21368"/>
                    <a:pt x="18876" y="20834"/>
                  </a:cubicBezTo>
                  <a:lnTo>
                    <a:pt x="21600" y="302"/>
                  </a:lnTo>
                  <a:cubicBezTo>
                    <a:pt x="13308" y="2807"/>
                    <a:pt x="5817" y="1856"/>
                    <a:pt x="0" y="0"/>
                  </a:cubicBezTo>
                  <a:close/>
                </a:path>
              </a:pathLst>
            </a:custGeom>
            <a:solidFill>
              <a:srgbClr val="FFCC5E"/>
            </a:solidFill>
            <a:ln>
              <a:noFill/>
            </a:ln>
          </p:spPr>
          <p:txBody>
            <a:bodyPr spcFirstLastPara="1" wrap="square" lIns="38100" tIns="38100" rIns="38100" bIns="38100" anchor="ctr" anchorCtr="0">
              <a:noAutofit/>
            </a:bodyPr>
            <a:lstStyle/>
            <a:p>
              <a:pPr marL="0" marR="0" lvl="0" indent="0" algn="l" rtl="0">
                <a:spcBef>
                  <a:spcPts val="0"/>
                </a:spcBef>
                <a:spcAft>
                  <a:spcPts val="0"/>
                </a:spcAft>
                <a:buNone/>
              </a:pPr>
              <a:endParaRPr sz="1800" dirty="0">
                <a:solidFill>
                  <a:schemeClr val="dk1"/>
                </a:solidFill>
                <a:latin typeface="Calibri"/>
                <a:ea typeface="Calibri"/>
                <a:cs typeface="Calibri"/>
                <a:sym typeface="Calibri"/>
              </a:endParaRPr>
            </a:p>
          </p:txBody>
        </p:sp>
        <p:sp>
          <p:nvSpPr>
            <p:cNvPr id="65" name="Google Shape;655;p16">
              <a:extLst>
                <a:ext uri="{FF2B5EF4-FFF2-40B4-BE49-F238E27FC236}">
                  <a16:creationId xmlns:a16="http://schemas.microsoft.com/office/drawing/2014/main" id="{A401F1AD-1D11-04C9-E9A0-A2A1391852F1}"/>
                </a:ext>
              </a:extLst>
            </p:cNvPr>
            <p:cNvSpPr txBox="1"/>
            <p:nvPr/>
          </p:nvSpPr>
          <p:spPr>
            <a:xfrm>
              <a:off x="5537136" y="5165433"/>
              <a:ext cx="547420" cy="461667"/>
            </a:xfrm>
            <a:prstGeom prst="rect">
              <a:avLst/>
            </a:prstGeom>
            <a:noFill/>
            <a:ln>
              <a:noFill/>
            </a:ln>
          </p:spPr>
          <p:txBody>
            <a:bodyPr spcFirstLastPara="1" wrap="square" lIns="0" tIns="45700" rIns="0" bIns="45700" anchor="ctr" anchorCtr="0">
              <a:spAutoFit/>
            </a:bodyPr>
            <a:lstStyle/>
            <a:p>
              <a:pPr marL="0" marR="0" lvl="0" indent="0" algn="ctr" rtl="0">
                <a:spcBef>
                  <a:spcPts val="0"/>
                </a:spcBef>
                <a:spcAft>
                  <a:spcPts val="0"/>
                </a:spcAft>
                <a:buNone/>
              </a:pPr>
              <a:r>
                <a:rPr lang="en-US" sz="2400" b="1" dirty="0">
                  <a:solidFill>
                    <a:schemeClr val="tx1">
                      <a:lumMod val="75000"/>
                      <a:lumOff val="25000"/>
                    </a:schemeClr>
                  </a:solidFill>
                  <a:latin typeface="Calibri"/>
                  <a:ea typeface="Calibri"/>
                  <a:cs typeface="Calibri"/>
                  <a:sym typeface="Calibri"/>
                </a:rPr>
                <a:t>05</a:t>
              </a:r>
              <a:endParaRPr dirty="0">
                <a:solidFill>
                  <a:schemeClr val="tx1">
                    <a:lumMod val="75000"/>
                    <a:lumOff val="25000"/>
                  </a:schemeClr>
                </a:solidFill>
              </a:endParaRPr>
            </a:p>
          </p:txBody>
        </p:sp>
        <p:sp>
          <p:nvSpPr>
            <p:cNvPr id="66" name="TextBox 65">
              <a:extLst>
                <a:ext uri="{FF2B5EF4-FFF2-40B4-BE49-F238E27FC236}">
                  <a16:creationId xmlns:a16="http://schemas.microsoft.com/office/drawing/2014/main" id="{115C805E-FF5A-8C8B-77C2-A42E29FFE47D}"/>
                </a:ext>
              </a:extLst>
            </p:cNvPr>
            <p:cNvSpPr txBox="1"/>
            <p:nvPr/>
          </p:nvSpPr>
          <p:spPr>
            <a:xfrm>
              <a:off x="6548038" y="5118579"/>
              <a:ext cx="1845551" cy="400494"/>
            </a:xfrm>
            <a:prstGeom prst="rect">
              <a:avLst/>
            </a:prstGeom>
            <a:noFill/>
          </p:spPr>
          <p:txBody>
            <a:bodyPr wrap="square">
              <a:spAutoFit/>
            </a:bodyPr>
            <a:lstStyle/>
            <a:p>
              <a:pPr algn="ctr">
                <a:lnSpc>
                  <a:spcPct val="115000"/>
                </a:lnSpc>
                <a:spcAft>
                  <a:spcPts val="800"/>
                </a:spcAft>
              </a:pPr>
              <a:r>
                <a:rPr lang="ar-EG"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الالتزام بالمواعيد والموثوقية  </a:t>
              </a:r>
              <a:endParaRPr lang="en-US" b="1" dirty="0">
                <a:solidFill>
                  <a:prstClr val="black"/>
                </a:solidFill>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67" name="Group 66">
            <a:extLst>
              <a:ext uri="{FF2B5EF4-FFF2-40B4-BE49-F238E27FC236}">
                <a16:creationId xmlns:a16="http://schemas.microsoft.com/office/drawing/2014/main" id="{D9FD0107-57B1-6151-4D53-6243FB1DAD5D}"/>
              </a:ext>
            </a:extLst>
          </p:cNvPr>
          <p:cNvGrpSpPr/>
          <p:nvPr/>
        </p:nvGrpSpPr>
        <p:grpSpPr>
          <a:xfrm>
            <a:off x="4450969" y="5887052"/>
            <a:ext cx="2375481" cy="970948"/>
            <a:chOff x="4130983" y="5775262"/>
            <a:chExt cx="2375481" cy="970948"/>
          </a:xfrm>
        </p:grpSpPr>
        <p:sp>
          <p:nvSpPr>
            <p:cNvPr id="68" name="Freeform: Shape 67">
              <a:extLst>
                <a:ext uri="{FF2B5EF4-FFF2-40B4-BE49-F238E27FC236}">
                  <a16:creationId xmlns:a16="http://schemas.microsoft.com/office/drawing/2014/main" id="{0BA37137-DE9B-F10A-63DD-F44738C045A2}"/>
                </a:ext>
              </a:extLst>
            </p:cNvPr>
            <p:cNvSpPr/>
            <p:nvPr/>
          </p:nvSpPr>
          <p:spPr>
            <a:xfrm>
              <a:off x="5682319" y="5775262"/>
              <a:ext cx="382019" cy="970948"/>
            </a:xfrm>
            <a:custGeom>
              <a:avLst/>
              <a:gdLst>
                <a:gd name="connsiteX0" fmla="*/ 108634 w 382019"/>
                <a:gd name="connsiteY0" fmla="*/ 2574 h 970948"/>
                <a:gd name="connsiteX1" fmla="*/ 225654 w 382019"/>
                <a:gd name="connsiteY1" fmla="*/ 114123 h 970948"/>
                <a:gd name="connsiteX2" fmla="*/ 241485 w 382019"/>
                <a:gd name="connsiteY2" fmla="*/ 157232 h 970948"/>
                <a:gd name="connsiteX3" fmla="*/ 181729 w 382019"/>
                <a:gd name="connsiteY3" fmla="*/ 155849 h 970948"/>
                <a:gd name="connsiteX4" fmla="*/ 135394 w 382019"/>
                <a:gd name="connsiteY4" fmla="*/ 153403 h 970948"/>
                <a:gd name="connsiteX5" fmla="*/ 284844 w 382019"/>
                <a:gd name="connsiteY5" fmla="*/ 608001 h 970948"/>
                <a:gd name="connsiteX6" fmla="*/ 340730 w 382019"/>
                <a:gd name="connsiteY6" fmla="*/ 609056 h 970948"/>
                <a:gd name="connsiteX7" fmla="*/ 359113 w 382019"/>
                <a:gd name="connsiteY7" fmla="*/ 733504 h 970948"/>
                <a:gd name="connsiteX8" fmla="*/ 381698 w 382019"/>
                <a:gd name="connsiteY8" fmla="*/ 922049 h 970948"/>
                <a:gd name="connsiteX9" fmla="*/ 296932 w 382019"/>
                <a:gd name="connsiteY9" fmla="*/ 942344 h 970948"/>
                <a:gd name="connsiteX10" fmla="*/ 171685 w 382019"/>
                <a:gd name="connsiteY10" fmla="*/ 605865 h 970948"/>
                <a:gd name="connsiteX11" fmla="*/ 221376 w 382019"/>
                <a:gd name="connsiteY11" fmla="*/ 606803 h 970948"/>
                <a:gd name="connsiteX12" fmla="*/ 71206 w 382019"/>
                <a:gd name="connsiteY12" fmla="*/ 150014 h 970948"/>
                <a:gd name="connsiteX13" fmla="*/ 618 w 382019"/>
                <a:gd name="connsiteY13" fmla="*/ 146287 h 970948"/>
                <a:gd name="connsiteX14" fmla="*/ 0 w 382019"/>
                <a:gd name="connsiteY14" fmla="*/ 144627 h 970948"/>
                <a:gd name="connsiteX15" fmla="*/ 108634 w 382019"/>
                <a:gd name="connsiteY15" fmla="*/ 2574 h 970948"/>
                <a:gd name="connsiteX0" fmla="*/ 108634 w 382019"/>
                <a:gd name="connsiteY0" fmla="*/ 2574 h 970948"/>
                <a:gd name="connsiteX1" fmla="*/ 225654 w 382019"/>
                <a:gd name="connsiteY1" fmla="*/ 114123 h 970948"/>
                <a:gd name="connsiteX2" fmla="*/ 241485 w 382019"/>
                <a:gd name="connsiteY2" fmla="*/ 157232 h 970948"/>
                <a:gd name="connsiteX3" fmla="*/ 181729 w 382019"/>
                <a:gd name="connsiteY3" fmla="*/ 155849 h 970948"/>
                <a:gd name="connsiteX4" fmla="*/ 135394 w 382019"/>
                <a:gd name="connsiteY4" fmla="*/ 153403 h 970948"/>
                <a:gd name="connsiteX5" fmla="*/ 284844 w 382019"/>
                <a:gd name="connsiteY5" fmla="*/ 608001 h 970948"/>
                <a:gd name="connsiteX6" fmla="*/ 340730 w 382019"/>
                <a:gd name="connsiteY6" fmla="*/ 609056 h 970948"/>
                <a:gd name="connsiteX7" fmla="*/ 359113 w 382019"/>
                <a:gd name="connsiteY7" fmla="*/ 733504 h 970948"/>
                <a:gd name="connsiteX8" fmla="*/ 381698 w 382019"/>
                <a:gd name="connsiteY8" fmla="*/ 922049 h 970948"/>
                <a:gd name="connsiteX9" fmla="*/ 296932 w 382019"/>
                <a:gd name="connsiteY9" fmla="*/ 942344 h 970948"/>
                <a:gd name="connsiteX10" fmla="*/ 171685 w 382019"/>
                <a:gd name="connsiteY10" fmla="*/ 605865 h 970948"/>
                <a:gd name="connsiteX11" fmla="*/ 221376 w 382019"/>
                <a:gd name="connsiteY11" fmla="*/ 606803 h 970948"/>
                <a:gd name="connsiteX12" fmla="*/ 142219 w 382019"/>
                <a:gd name="connsiteY12" fmla="*/ 370505 h 970948"/>
                <a:gd name="connsiteX13" fmla="*/ 71206 w 382019"/>
                <a:gd name="connsiteY13" fmla="*/ 150014 h 970948"/>
                <a:gd name="connsiteX14" fmla="*/ 618 w 382019"/>
                <a:gd name="connsiteY14" fmla="*/ 146287 h 970948"/>
                <a:gd name="connsiteX15" fmla="*/ 0 w 382019"/>
                <a:gd name="connsiteY15" fmla="*/ 144627 h 970948"/>
                <a:gd name="connsiteX16" fmla="*/ 108634 w 382019"/>
                <a:gd name="connsiteY16" fmla="*/ 2574 h 970948"/>
                <a:gd name="connsiteX0" fmla="*/ 108634 w 382019"/>
                <a:gd name="connsiteY0" fmla="*/ 2574 h 970948"/>
                <a:gd name="connsiteX1" fmla="*/ 225654 w 382019"/>
                <a:gd name="connsiteY1" fmla="*/ 114123 h 970948"/>
                <a:gd name="connsiteX2" fmla="*/ 241485 w 382019"/>
                <a:gd name="connsiteY2" fmla="*/ 157232 h 970948"/>
                <a:gd name="connsiteX3" fmla="*/ 181729 w 382019"/>
                <a:gd name="connsiteY3" fmla="*/ 155849 h 970948"/>
                <a:gd name="connsiteX4" fmla="*/ 135394 w 382019"/>
                <a:gd name="connsiteY4" fmla="*/ 153403 h 970948"/>
                <a:gd name="connsiteX5" fmla="*/ 284844 w 382019"/>
                <a:gd name="connsiteY5" fmla="*/ 608001 h 970948"/>
                <a:gd name="connsiteX6" fmla="*/ 340730 w 382019"/>
                <a:gd name="connsiteY6" fmla="*/ 609056 h 970948"/>
                <a:gd name="connsiteX7" fmla="*/ 359113 w 382019"/>
                <a:gd name="connsiteY7" fmla="*/ 733504 h 970948"/>
                <a:gd name="connsiteX8" fmla="*/ 381698 w 382019"/>
                <a:gd name="connsiteY8" fmla="*/ 922049 h 970948"/>
                <a:gd name="connsiteX9" fmla="*/ 296932 w 382019"/>
                <a:gd name="connsiteY9" fmla="*/ 942344 h 970948"/>
                <a:gd name="connsiteX10" fmla="*/ 171685 w 382019"/>
                <a:gd name="connsiteY10" fmla="*/ 605865 h 970948"/>
                <a:gd name="connsiteX11" fmla="*/ 221376 w 382019"/>
                <a:gd name="connsiteY11" fmla="*/ 606803 h 970948"/>
                <a:gd name="connsiteX12" fmla="*/ 142219 w 382019"/>
                <a:gd name="connsiteY12" fmla="*/ 370505 h 970948"/>
                <a:gd name="connsiteX13" fmla="*/ 618 w 382019"/>
                <a:gd name="connsiteY13" fmla="*/ 146287 h 970948"/>
                <a:gd name="connsiteX14" fmla="*/ 0 w 382019"/>
                <a:gd name="connsiteY14" fmla="*/ 144627 h 970948"/>
                <a:gd name="connsiteX15" fmla="*/ 108634 w 382019"/>
                <a:gd name="connsiteY15" fmla="*/ 2574 h 970948"/>
                <a:gd name="connsiteX0" fmla="*/ 108634 w 382019"/>
                <a:gd name="connsiteY0" fmla="*/ 2574 h 970948"/>
                <a:gd name="connsiteX1" fmla="*/ 225654 w 382019"/>
                <a:gd name="connsiteY1" fmla="*/ 114123 h 970948"/>
                <a:gd name="connsiteX2" fmla="*/ 241485 w 382019"/>
                <a:gd name="connsiteY2" fmla="*/ 157232 h 970948"/>
                <a:gd name="connsiteX3" fmla="*/ 181729 w 382019"/>
                <a:gd name="connsiteY3" fmla="*/ 155849 h 970948"/>
                <a:gd name="connsiteX4" fmla="*/ 135394 w 382019"/>
                <a:gd name="connsiteY4" fmla="*/ 153403 h 970948"/>
                <a:gd name="connsiteX5" fmla="*/ 284844 w 382019"/>
                <a:gd name="connsiteY5" fmla="*/ 608001 h 970948"/>
                <a:gd name="connsiteX6" fmla="*/ 340730 w 382019"/>
                <a:gd name="connsiteY6" fmla="*/ 609056 h 970948"/>
                <a:gd name="connsiteX7" fmla="*/ 359113 w 382019"/>
                <a:gd name="connsiteY7" fmla="*/ 733504 h 970948"/>
                <a:gd name="connsiteX8" fmla="*/ 381698 w 382019"/>
                <a:gd name="connsiteY8" fmla="*/ 922049 h 970948"/>
                <a:gd name="connsiteX9" fmla="*/ 296932 w 382019"/>
                <a:gd name="connsiteY9" fmla="*/ 942344 h 970948"/>
                <a:gd name="connsiteX10" fmla="*/ 171685 w 382019"/>
                <a:gd name="connsiteY10" fmla="*/ 605865 h 970948"/>
                <a:gd name="connsiteX11" fmla="*/ 142219 w 382019"/>
                <a:gd name="connsiteY11" fmla="*/ 370505 h 970948"/>
                <a:gd name="connsiteX12" fmla="*/ 618 w 382019"/>
                <a:gd name="connsiteY12" fmla="*/ 146287 h 970948"/>
                <a:gd name="connsiteX13" fmla="*/ 0 w 382019"/>
                <a:gd name="connsiteY13" fmla="*/ 144627 h 970948"/>
                <a:gd name="connsiteX14" fmla="*/ 108634 w 382019"/>
                <a:gd name="connsiteY14" fmla="*/ 2574 h 970948"/>
                <a:gd name="connsiteX0" fmla="*/ 108634 w 382019"/>
                <a:gd name="connsiteY0" fmla="*/ 2574 h 970948"/>
                <a:gd name="connsiteX1" fmla="*/ 225654 w 382019"/>
                <a:gd name="connsiteY1" fmla="*/ 114123 h 970948"/>
                <a:gd name="connsiteX2" fmla="*/ 241485 w 382019"/>
                <a:gd name="connsiteY2" fmla="*/ 157232 h 970948"/>
                <a:gd name="connsiteX3" fmla="*/ 181729 w 382019"/>
                <a:gd name="connsiteY3" fmla="*/ 155849 h 970948"/>
                <a:gd name="connsiteX4" fmla="*/ 284844 w 382019"/>
                <a:gd name="connsiteY4" fmla="*/ 608001 h 970948"/>
                <a:gd name="connsiteX5" fmla="*/ 340730 w 382019"/>
                <a:gd name="connsiteY5" fmla="*/ 609056 h 970948"/>
                <a:gd name="connsiteX6" fmla="*/ 359113 w 382019"/>
                <a:gd name="connsiteY6" fmla="*/ 733504 h 970948"/>
                <a:gd name="connsiteX7" fmla="*/ 381698 w 382019"/>
                <a:gd name="connsiteY7" fmla="*/ 922049 h 970948"/>
                <a:gd name="connsiteX8" fmla="*/ 296932 w 382019"/>
                <a:gd name="connsiteY8" fmla="*/ 942344 h 970948"/>
                <a:gd name="connsiteX9" fmla="*/ 171685 w 382019"/>
                <a:gd name="connsiteY9" fmla="*/ 605865 h 970948"/>
                <a:gd name="connsiteX10" fmla="*/ 142219 w 382019"/>
                <a:gd name="connsiteY10" fmla="*/ 370505 h 970948"/>
                <a:gd name="connsiteX11" fmla="*/ 618 w 382019"/>
                <a:gd name="connsiteY11" fmla="*/ 146287 h 970948"/>
                <a:gd name="connsiteX12" fmla="*/ 0 w 382019"/>
                <a:gd name="connsiteY12" fmla="*/ 144627 h 970948"/>
                <a:gd name="connsiteX13" fmla="*/ 108634 w 382019"/>
                <a:gd name="connsiteY13" fmla="*/ 2574 h 970948"/>
                <a:gd name="connsiteX0" fmla="*/ 108634 w 382019"/>
                <a:gd name="connsiteY0" fmla="*/ 2574 h 970948"/>
                <a:gd name="connsiteX1" fmla="*/ 225654 w 382019"/>
                <a:gd name="connsiteY1" fmla="*/ 114123 h 970948"/>
                <a:gd name="connsiteX2" fmla="*/ 241485 w 382019"/>
                <a:gd name="connsiteY2" fmla="*/ 157232 h 970948"/>
                <a:gd name="connsiteX3" fmla="*/ 284844 w 382019"/>
                <a:gd name="connsiteY3" fmla="*/ 608001 h 970948"/>
                <a:gd name="connsiteX4" fmla="*/ 340730 w 382019"/>
                <a:gd name="connsiteY4" fmla="*/ 609056 h 970948"/>
                <a:gd name="connsiteX5" fmla="*/ 359113 w 382019"/>
                <a:gd name="connsiteY5" fmla="*/ 733504 h 970948"/>
                <a:gd name="connsiteX6" fmla="*/ 381698 w 382019"/>
                <a:gd name="connsiteY6" fmla="*/ 922049 h 970948"/>
                <a:gd name="connsiteX7" fmla="*/ 296932 w 382019"/>
                <a:gd name="connsiteY7" fmla="*/ 942344 h 970948"/>
                <a:gd name="connsiteX8" fmla="*/ 171685 w 382019"/>
                <a:gd name="connsiteY8" fmla="*/ 605865 h 970948"/>
                <a:gd name="connsiteX9" fmla="*/ 142219 w 382019"/>
                <a:gd name="connsiteY9" fmla="*/ 370505 h 970948"/>
                <a:gd name="connsiteX10" fmla="*/ 618 w 382019"/>
                <a:gd name="connsiteY10" fmla="*/ 146287 h 970948"/>
                <a:gd name="connsiteX11" fmla="*/ 0 w 382019"/>
                <a:gd name="connsiteY11" fmla="*/ 144627 h 970948"/>
                <a:gd name="connsiteX12" fmla="*/ 108634 w 382019"/>
                <a:gd name="connsiteY12" fmla="*/ 2574 h 970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2019" h="970948">
                  <a:moveTo>
                    <a:pt x="108634" y="2574"/>
                  </a:moveTo>
                  <a:cubicBezTo>
                    <a:pt x="152864" y="-11579"/>
                    <a:pt x="191768" y="33588"/>
                    <a:pt x="225654" y="114123"/>
                  </a:cubicBezTo>
                  <a:lnTo>
                    <a:pt x="241485" y="157232"/>
                  </a:lnTo>
                  <a:lnTo>
                    <a:pt x="284844" y="608001"/>
                  </a:lnTo>
                  <a:lnTo>
                    <a:pt x="340730" y="609056"/>
                  </a:lnTo>
                  <a:lnTo>
                    <a:pt x="359113" y="733504"/>
                  </a:lnTo>
                  <a:cubicBezTo>
                    <a:pt x="367748" y="798988"/>
                    <a:pt x="375264" y="862834"/>
                    <a:pt x="381698" y="922049"/>
                  </a:cubicBezTo>
                  <a:cubicBezTo>
                    <a:pt x="387420" y="973577"/>
                    <a:pt x="315137" y="990713"/>
                    <a:pt x="296932" y="942344"/>
                  </a:cubicBezTo>
                  <a:lnTo>
                    <a:pt x="171685" y="605865"/>
                  </a:lnTo>
                  <a:lnTo>
                    <a:pt x="142219" y="370505"/>
                  </a:lnTo>
                  <a:lnTo>
                    <a:pt x="618" y="146287"/>
                  </a:lnTo>
                  <a:lnTo>
                    <a:pt x="0" y="144627"/>
                  </a:lnTo>
                  <a:cubicBezTo>
                    <a:pt x="39294" y="57172"/>
                    <a:pt x="75462" y="13189"/>
                    <a:pt x="108634" y="2574"/>
                  </a:cubicBezTo>
                  <a:close/>
                </a:path>
              </a:pathLst>
            </a:custGeom>
            <a:solidFill>
              <a:schemeClr val="bg1">
                <a:lumMod val="65000"/>
              </a:schemeClr>
            </a:solidFill>
            <a:ln>
              <a:noFill/>
            </a:ln>
          </p:spPr>
          <p:txBody>
            <a:bodyPr spcFirstLastPara="1" wrap="square" lIns="38100" tIns="38100" rIns="38100" bIns="38100" anchor="ctr" anchorCtr="0">
              <a:noAutofit/>
            </a:bodyPr>
            <a:lstStyle/>
            <a:p>
              <a:pPr marL="0" marR="0" lvl="0" indent="0" algn="l" rtl="0">
                <a:spcBef>
                  <a:spcPts val="0"/>
                </a:spcBef>
                <a:spcAft>
                  <a:spcPts val="0"/>
                </a:spcAft>
                <a:buNone/>
              </a:pPr>
              <a:endParaRPr sz="1800" dirty="0">
                <a:solidFill>
                  <a:schemeClr val="dk1"/>
                </a:solidFill>
                <a:latin typeface="Calibri"/>
                <a:ea typeface="Calibri"/>
                <a:cs typeface="Calibri"/>
                <a:sym typeface="Calibri"/>
              </a:endParaRPr>
            </a:p>
          </p:txBody>
        </p:sp>
        <p:sp>
          <p:nvSpPr>
            <p:cNvPr id="69" name="Freeform: Shape 68">
              <a:extLst>
                <a:ext uri="{FF2B5EF4-FFF2-40B4-BE49-F238E27FC236}">
                  <a16:creationId xmlns:a16="http://schemas.microsoft.com/office/drawing/2014/main" id="{A9838AFF-3B94-7749-580F-42E5076125CB}"/>
                </a:ext>
              </a:extLst>
            </p:cNvPr>
            <p:cNvSpPr/>
            <p:nvPr/>
          </p:nvSpPr>
          <p:spPr>
            <a:xfrm>
              <a:off x="5682319" y="5921548"/>
              <a:ext cx="824145" cy="464724"/>
            </a:xfrm>
            <a:custGeom>
              <a:avLst/>
              <a:gdLst>
                <a:gd name="connsiteX0" fmla="*/ 0 w 824145"/>
                <a:gd name="connsiteY0" fmla="*/ 0 h 464724"/>
                <a:gd name="connsiteX1" fmla="*/ 181111 w 824145"/>
                <a:gd name="connsiteY1" fmla="*/ 9562 h 464724"/>
                <a:gd name="connsiteX2" fmla="*/ 240867 w 824145"/>
                <a:gd name="connsiteY2" fmla="*/ 10945 h 464724"/>
                <a:gd name="connsiteX3" fmla="*/ 240867 w 824145"/>
                <a:gd name="connsiteY3" fmla="*/ 10945 h 464724"/>
                <a:gd name="connsiteX4" fmla="*/ 385924 w 824145"/>
                <a:gd name="connsiteY4" fmla="*/ 14303 h 464724"/>
                <a:gd name="connsiteX5" fmla="*/ 824145 w 824145"/>
                <a:gd name="connsiteY5" fmla="*/ 3551 h 464724"/>
                <a:gd name="connsiteX6" fmla="*/ 647900 w 824145"/>
                <a:gd name="connsiteY6" fmla="*/ 461557 h 464724"/>
                <a:gd name="connsiteX7" fmla="*/ 443720 w 824145"/>
                <a:gd name="connsiteY7" fmla="*/ 464724 h 464724"/>
                <a:gd name="connsiteX8" fmla="*/ 340112 w 824145"/>
                <a:gd name="connsiteY8" fmla="*/ 462769 h 464724"/>
                <a:gd name="connsiteX9" fmla="*/ 340112 w 824145"/>
                <a:gd name="connsiteY9" fmla="*/ 462769 h 464724"/>
                <a:gd name="connsiteX10" fmla="*/ 171068 w 824145"/>
                <a:gd name="connsiteY10" fmla="*/ 459578 h 464724"/>
                <a:gd name="connsiteX0" fmla="*/ 0 w 824145"/>
                <a:gd name="connsiteY0" fmla="*/ 0 h 464724"/>
                <a:gd name="connsiteX1" fmla="*/ 240867 w 824145"/>
                <a:gd name="connsiteY1" fmla="*/ 10945 h 464724"/>
                <a:gd name="connsiteX2" fmla="*/ 240867 w 824145"/>
                <a:gd name="connsiteY2" fmla="*/ 10945 h 464724"/>
                <a:gd name="connsiteX3" fmla="*/ 385924 w 824145"/>
                <a:gd name="connsiteY3" fmla="*/ 14303 h 464724"/>
                <a:gd name="connsiteX4" fmla="*/ 824145 w 824145"/>
                <a:gd name="connsiteY4" fmla="*/ 3551 h 464724"/>
                <a:gd name="connsiteX5" fmla="*/ 647900 w 824145"/>
                <a:gd name="connsiteY5" fmla="*/ 461557 h 464724"/>
                <a:gd name="connsiteX6" fmla="*/ 443720 w 824145"/>
                <a:gd name="connsiteY6" fmla="*/ 464724 h 464724"/>
                <a:gd name="connsiteX7" fmla="*/ 340112 w 824145"/>
                <a:gd name="connsiteY7" fmla="*/ 462769 h 464724"/>
                <a:gd name="connsiteX8" fmla="*/ 340112 w 824145"/>
                <a:gd name="connsiteY8" fmla="*/ 462769 h 464724"/>
                <a:gd name="connsiteX9" fmla="*/ 171068 w 824145"/>
                <a:gd name="connsiteY9" fmla="*/ 459578 h 464724"/>
                <a:gd name="connsiteX10" fmla="*/ 0 w 824145"/>
                <a:gd name="connsiteY10" fmla="*/ 0 h 4647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24145" h="464724">
                  <a:moveTo>
                    <a:pt x="0" y="0"/>
                  </a:moveTo>
                  <a:lnTo>
                    <a:pt x="240867" y="10945"/>
                  </a:lnTo>
                  <a:lnTo>
                    <a:pt x="240867" y="10945"/>
                  </a:lnTo>
                  <a:lnTo>
                    <a:pt x="385924" y="14303"/>
                  </a:lnTo>
                  <a:cubicBezTo>
                    <a:pt x="525886" y="15423"/>
                    <a:pt x="672444" y="12256"/>
                    <a:pt x="824145" y="3551"/>
                  </a:cubicBezTo>
                  <a:lnTo>
                    <a:pt x="647900" y="461557"/>
                  </a:lnTo>
                  <a:cubicBezTo>
                    <a:pt x="578781" y="463668"/>
                    <a:pt x="510204" y="464724"/>
                    <a:pt x="443720" y="464724"/>
                  </a:cubicBezTo>
                  <a:lnTo>
                    <a:pt x="340112" y="462769"/>
                  </a:lnTo>
                  <a:lnTo>
                    <a:pt x="340112" y="462769"/>
                  </a:lnTo>
                  <a:lnTo>
                    <a:pt x="171068" y="459578"/>
                  </a:lnTo>
                  <a:lnTo>
                    <a:pt x="0" y="0"/>
                  </a:lnTo>
                  <a:close/>
                </a:path>
              </a:pathLst>
            </a:custGeom>
            <a:solidFill>
              <a:schemeClr val="bg1">
                <a:lumMod val="75000"/>
              </a:schemeClr>
            </a:solidFill>
            <a:ln>
              <a:noFill/>
            </a:ln>
          </p:spPr>
          <p:txBody>
            <a:bodyPr spcFirstLastPara="1" wrap="square" lIns="38100" tIns="38100" rIns="38100" bIns="38100" anchor="ctr" anchorCtr="0">
              <a:noAutofit/>
            </a:bodyPr>
            <a:lstStyle/>
            <a:p>
              <a:endParaRPr dirty="0">
                <a:solidFill>
                  <a:schemeClr val="dk1"/>
                </a:solidFill>
                <a:latin typeface="Calibri"/>
                <a:cs typeface="Calibri"/>
                <a:sym typeface="Calibri"/>
              </a:endParaRPr>
            </a:p>
          </p:txBody>
        </p:sp>
        <p:sp>
          <p:nvSpPr>
            <p:cNvPr id="70" name="Google Shape;656;p16">
              <a:extLst>
                <a:ext uri="{FF2B5EF4-FFF2-40B4-BE49-F238E27FC236}">
                  <a16:creationId xmlns:a16="http://schemas.microsoft.com/office/drawing/2014/main" id="{4D8BDE0B-7C78-80FF-9469-043ED44D7A1D}"/>
                </a:ext>
              </a:extLst>
            </p:cNvPr>
            <p:cNvSpPr txBox="1"/>
            <p:nvPr/>
          </p:nvSpPr>
          <p:spPr>
            <a:xfrm>
              <a:off x="5828353" y="5920896"/>
              <a:ext cx="547420" cy="461667"/>
            </a:xfrm>
            <a:prstGeom prst="rect">
              <a:avLst/>
            </a:prstGeom>
            <a:noFill/>
            <a:ln>
              <a:noFill/>
            </a:ln>
          </p:spPr>
          <p:txBody>
            <a:bodyPr spcFirstLastPara="1" wrap="square" lIns="0" tIns="45700" rIns="0" bIns="45700" anchor="ctr" anchorCtr="0">
              <a:spAutoFit/>
            </a:bodyPr>
            <a:lstStyle/>
            <a:p>
              <a:pPr marL="0" marR="0" lvl="0" indent="0" algn="ctr" rtl="0">
                <a:spcBef>
                  <a:spcPts val="0"/>
                </a:spcBef>
                <a:spcAft>
                  <a:spcPts val="0"/>
                </a:spcAft>
                <a:buNone/>
              </a:pPr>
              <a:r>
                <a:rPr lang="en-US" sz="2400" b="1" dirty="0">
                  <a:solidFill>
                    <a:schemeClr val="tx1">
                      <a:lumMod val="75000"/>
                      <a:lumOff val="25000"/>
                    </a:schemeClr>
                  </a:solidFill>
                  <a:latin typeface="Calibri"/>
                  <a:ea typeface="Calibri"/>
                  <a:cs typeface="Calibri"/>
                  <a:sym typeface="Calibri"/>
                </a:rPr>
                <a:t>06</a:t>
              </a:r>
              <a:endParaRPr dirty="0">
                <a:solidFill>
                  <a:schemeClr val="tx1">
                    <a:lumMod val="75000"/>
                    <a:lumOff val="25000"/>
                  </a:schemeClr>
                </a:solidFill>
              </a:endParaRPr>
            </a:p>
          </p:txBody>
        </p:sp>
        <p:sp>
          <p:nvSpPr>
            <p:cNvPr id="71" name="TextBox 70">
              <a:extLst>
                <a:ext uri="{FF2B5EF4-FFF2-40B4-BE49-F238E27FC236}">
                  <a16:creationId xmlns:a16="http://schemas.microsoft.com/office/drawing/2014/main" id="{0D5D4F8C-7B44-00D3-1E39-FFB6C38BE580}"/>
                </a:ext>
              </a:extLst>
            </p:cNvPr>
            <p:cNvSpPr txBox="1"/>
            <p:nvPr/>
          </p:nvSpPr>
          <p:spPr>
            <a:xfrm>
              <a:off x="4130983" y="5819358"/>
              <a:ext cx="1696329" cy="400494"/>
            </a:xfrm>
            <a:prstGeom prst="rect">
              <a:avLst/>
            </a:prstGeom>
            <a:noFill/>
          </p:spPr>
          <p:txBody>
            <a:bodyPr wrap="square">
              <a:spAutoFit/>
            </a:bodyPr>
            <a:lstStyle/>
            <a:p>
              <a:pPr algn="ctr">
                <a:lnSpc>
                  <a:spcPct val="115000"/>
                </a:lnSpc>
                <a:spcAft>
                  <a:spcPts val="800"/>
                </a:spcAft>
              </a:pPr>
              <a:r>
                <a:rPr lang="ar-EG"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التطوير الذاتي والتعلم  </a:t>
              </a:r>
              <a:endParaRPr lang="en-US" b="1" dirty="0">
                <a:solidFill>
                  <a:prstClr val="black"/>
                </a:solidFill>
                <a:latin typeface="Times New Roman" panose="02020603050405020304" pitchFamily="18" charset="0"/>
                <a:ea typeface="Calibri" panose="020F0502020204030204" pitchFamily="34" charset="0"/>
                <a:cs typeface="Adobe Arabic" panose="02040503050201020203" pitchFamily="18" charset="-78"/>
              </a:endParaRPr>
            </a:p>
          </p:txBody>
        </p:sp>
      </p:grpSp>
    </p:spTree>
    <p:extLst>
      <p:ext uri="{BB962C8B-B14F-4D97-AF65-F5344CB8AC3E}">
        <p14:creationId xmlns:p14="http://schemas.microsoft.com/office/powerpoint/2010/main" val="31545019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nodeType="clickEffect">
                                  <p:stCondLst>
                                    <p:cond delay="0"/>
                                  </p:stCondLst>
                                  <p:childTnLst>
                                    <p:set>
                                      <p:cBhvr>
                                        <p:cTn id="13" dur="1" fill="hold">
                                          <p:stCondLst>
                                            <p:cond delay="0"/>
                                          </p:stCondLst>
                                        </p:cTn>
                                        <p:tgtEl>
                                          <p:spTgt spid="47"/>
                                        </p:tgtEl>
                                        <p:attrNameLst>
                                          <p:attrName>style.visibility</p:attrName>
                                        </p:attrNameLst>
                                      </p:cBhvr>
                                      <p:to>
                                        <p:strVal val="visible"/>
                                      </p:to>
                                    </p:set>
                                    <p:animEffect transition="in" filter="fade">
                                      <p:cBhvr>
                                        <p:cTn id="14" dur="1000"/>
                                        <p:tgtEl>
                                          <p:spTgt spid="47"/>
                                        </p:tgtEl>
                                      </p:cBhvr>
                                    </p:animEffect>
                                    <p:anim calcmode="lin" valueType="num">
                                      <p:cBhvr>
                                        <p:cTn id="15" dur="1000" fill="hold"/>
                                        <p:tgtEl>
                                          <p:spTgt spid="47"/>
                                        </p:tgtEl>
                                        <p:attrNameLst>
                                          <p:attrName>ppt_x</p:attrName>
                                        </p:attrNameLst>
                                      </p:cBhvr>
                                      <p:tavLst>
                                        <p:tav tm="0">
                                          <p:val>
                                            <p:strVal val="#ppt_x"/>
                                          </p:val>
                                        </p:tav>
                                        <p:tav tm="100000">
                                          <p:val>
                                            <p:strVal val="#ppt_x"/>
                                          </p:val>
                                        </p:tav>
                                      </p:tavLst>
                                    </p:anim>
                                    <p:anim calcmode="lin" valueType="num">
                                      <p:cBhvr>
                                        <p:cTn id="16" dur="1000" fill="hold"/>
                                        <p:tgtEl>
                                          <p:spTgt spid="47"/>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7" presetClass="entr" presetSubtype="0" fill="hold" nodeType="clickEffect">
                                  <p:stCondLst>
                                    <p:cond delay="0"/>
                                  </p:stCondLst>
                                  <p:childTnLst>
                                    <p:set>
                                      <p:cBhvr>
                                        <p:cTn id="20" dur="1" fill="hold">
                                          <p:stCondLst>
                                            <p:cond delay="0"/>
                                          </p:stCondLst>
                                        </p:cTn>
                                        <p:tgtEl>
                                          <p:spTgt spid="52"/>
                                        </p:tgtEl>
                                        <p:attrNameLst>
                                          <p:attrName>style.visibility</p:attrName>
                                        </p:attrNameLst>
                                      </p:cBhvr>
                                      <p:to>
                                        <p:strVal val="visible"/>
                                      </p:to>
                                    </p:set>
                                    <p:animEffect transition="in" filter="fade">
                                      <p:cBhvr>
                                        <p:cTn id="21" dur="1000"/>
                                        <p:tgtEl>
                                          <p:spTgt spid="52"/>
                                        </p:tgtEl>
                                      </p:cBhvr>
                                    </p:animEffect>
                                    <p:anim calcmode="lin" valueType="num">
                                      <p:cBhvr>
                                        <p:cTn id="22" dur="1000" fill="hold"/>
                                        <p:tgtEl>
                                          <p:spTgt spid="52"/>
                                        </p:tgtEl>
                                        <p:attrNameLst>
                                          <p:attrName>ppt_x</p:attrName>
                                        </p:attrNameLst>
                                      </p:cBhvr>
                                      <p:tavLst>
                                        <p:tav tm="0">
                                          <p:val>
                                            <p:strVal val="#ppt_x"/>
                                          </p:val>
                                        </p:tav>
                                        <p:tav tm="100000">
                                          <p:val>
                                            <p:strVal val="#ppt_x"/>
                                          </p:val>
                                        </p:tav>
                                      </p:tavLst>
                                    </p:anim>
                                    <p:anim calcmode="lin" valueType="num">
                                      <p:cBhvr>
                                        <p:cTn id="23" dur="1000" fill="hold"/>
                                        <p:tgtEl>
                                          <p:spTgt spid="52"/>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7" presetClass="entr" presetSubtype="0" fill="hold" nodeType="clickEffect">
                                  <p:stCondLst>
                                    <p:cond delay="0"/>
                                  </p:stCondLst>
                                  <p:childTnLst>
                                    <p:set>
                                      <p:cBhvr>
                                        <p:cTn id="27" dur="1" fill="hold">
                                          <p:stCondLst>
                                            <p:cond delay="0"/>
                                          </p:stCondLst>
                                        </p:cTn>
                                        <p:tgtEl>
                                          <p:spTgt spid="57"/>
                                        </p:tgtEl>
                                        <p:attrNameLst>
                                          <p:attrName>style.visibility</p:attrName>
                                        </p:attrNameLst>
                                      </p:cBhvr>
                                      <p:to>
                                        <p:strVal val="visible"/>
                                      </p:to>
                                    </p:set>
                                    <p:animEffect transition="in" filter="fade">
                                      <p:cBhvr>
                                        <p:cTn id="28" dur="1000"/>
                                        <p:tgtEl>
                                          <p:spTgt spid="57"/>
                                        </p:tgtEl>
                                      </p:cBhvr>
                                    </p:animEffect>
                                    <p:anim calcmode="lin" valueType="num">
                                      <p:cBhvr>
                                        <p:cTn id="29" dur="1000" fill="hold"/>
                                        <p:tgtEl>
                                          <p:spTgt spid="57"/>
                                        </p:tgtEl>
                                        <p:attrNameLst>
                                          <p:attrName>ppt_x</p:attrName>
                                        </p:attrNameLst>
                                      </p:cBhvr>
                                      <p:tavLst>
                                        <p:tav tm="0">
                                          <p:val>
                                            <p:strVal val="#ppt_x"/>
                                          </p:val>
                                        </p:tav>
                                        <p:tav tm="100000">
                                          <p:val>
                                            <p:strVal val="#ppt_x"/>
                                          </p:val>
                                        </p:tav>
                                      </p:tavLst>
                                    </p:anim>
                                    <p:anim calcmode="lin" valueType="num">
                                      <p:cBhvr>
                                        <p:cTn id="30" dur="1000" fill="hold"/>
                                        <p:tgtEl>
                                          <p:spTgt spid="57"/>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7" presetClass="entr" presetSubtype="0" fill="hold" nodeType="clickEffect">
                                  <p:stCondLst>
                                    <p:cond delay="0"/>
                                  </p:stCondLst>
                                  <p:childTnLst>
                                    <p:set>
                                      <p:cBhvr>
                                        <p:cTn id="34" dur="1" fill="hold">
                                          <p:stCondLst>
                                            <p:cond delay="0"/>
                                          </p:stCondLst>
                                        </p:cTn>
                                        <p:tgtEl>
                                          <p:spTgt spid="62"/>
                                        </p:tgtEl>
                                        <p:attrNameLst>
                                          <p:attrName>style.visibility</p:attrName>
                                        </p:attrNameLst>
                                      </p:cBhvr>
                                      <p:to>
                                        <p:strVal val="visible"/>
                                      </p:to>
                                    </p:set>
                                    <p:animEffect transition="in" filter="fade">
                                      <p:cBhvr>
                                        <p:cTn id="35" dur="1000"/>
                                        <p:tgtEl>
                                          <p:spTgt spid="62"/>
                                        </p:tgtEl>
                                      </p:cBhvr>
                                    </p:animEffect>
                                    <p:anim calcmode="lin" valueType="num">
                                      <p:cBhvr>
                                        <p:cTn id="36" dur="1000" fill="hold"/>
                                        <p:tgtEl>
                                          <p:spTgt spid="62"/>
                                        </p:tgtEl>
                                        <p:attrNameLst>
                                          <p:attrName>ppt_x</p:attrName>
                                        </p:attrNameLst>
                                      </p:cBhvr>
                                      <p:tavLst>
                                        <p:tav tm="0">
                                          <p:val>
                                            <p:strVal val="#ppt_x"/>
                                          </p:val>
                                        </p:tav>
                                        <p:tav tm="100000">
                                          <p:val>
                                            <p:strVal val="#ppt_x"/>
                                          </p:val>
                                        </p:tav>
                                      </p:tavLst>
                                    </p:anim>
                                    <p:anim calcmode="lin" valueType="num">
                                      <p:cBhvr>
                                        <p:cTn id="37" dur="1000" fill="hold"/>
                                        <p:tgtEl>
                                          <p:spTgt spid="62"/>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7" presetClass="entr" presetSubtype="0" fill="hold" nodeType="clickEffect">
                                  <p:stCondLst>
                                    <p:cond delay="0"/>
                                  </p:stCondLst>
                                  <p:childTnLst>
                                    <p:set>
                                      <p:cBhvr>
                                        <p:cTn id="41" dur="1" fill="hold">
                                          <p:stCondLst>
                                            <p:cond delay="0"/>
                                          </p:stCondLst>
                                        </p:cTn>
                                        <p:tgtEl>
                                          <p:spTgt spid="67"/>
                                        </p:tgtEl>
                                        <p:attrNameLst>
                                          <p:attrName>style.visibility</p:attrName>
                                        </p:attrNameLst>
                                      </p:cBhvr>
                                      <p:to>
                                        <p:strVal val="visible"/>
                                      </p:to>
                                    </p:set>
                                    <p:animEffect transition="in" filter="fade">
                                      <p:cBhvr>
                                        <p:cTn id="42" dur="1000"/>
                                        <p:tgtEl>
                                          <p:spTgt spid="67"/>
                                        </p:tgtEl>
                                      </p:cBhvr>
                                    </p:animEffect>
                                    <p:anim calcmode="lin" valueType="num">
                                      <p:cBhvr>
                                        <p:cTn id="43" dur="1000" fill="hold"/>
                                        <p:tgtEl>
                                          <p:spTgt spid="67"/>
                                        </p:tgtEl>
                                        <p:attrNameLst>
                                          <p:attrName>ppt_x</p:attrName>
                                        </p:attrNameLst>
                                      </p:cBhvr>
                                      <p:tavLst>
                                        <p:tav tm="0">
                                          <p:val>
                                            <p:strVal val="#ppt_x"/>
                                          </p:val>
                                        </p:tav>
                                        <p:tav tm="100000">
                                          <p:val>
                                            <p:strVal val="#ppt_x"/>
                                          </p:val>
                                        </p:tav>
                                      </p:tavLst>
                                    </p:anim>
                                    <p:anim calcmode="lin" valueType="num">
                                      <p:cBhvr>
                                        <p:cTn id="44" dur="1000" fill="hold"/>
                                        <p:tgtEl>
                                          <p:spTgt spid="6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مؤشرات الأداء الفردي والجماعي</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17" name="TextBox 16">
            <a:extLst>
              <a:ext uri="{FF2B5EF4-FFF2-40B4-BE49-F238E27FC236}">
                <a16:creationId xmlns:a16="http://schemas.microsoft.com/office/drawing/2014/main" id="{0B721489-E5C0-187E-D9EB-825E3F0D94D4}"/>
              </a:ext>
            </a:extLst>
          </p:cNvPr>
          <p:cNvSpPr txBox="1"/>
          <p:nvPr/>
        </p:nvSpPr>
        <p:spPr>
          <a:xfrm>
            <a:off x="6943508" y="1677470"/>
            <a:ext cx="6104964" cy="800219"/>
          </a:xfrm>
          <a:prstGeom prst="rect">
            <a:avLst/>
          </a:prstGeom>
          <a:noFill/>
        </p:spPr>
        <p:txBody>
          <a:bodyPr wrap="square">
            <a:spAutoFit/>
          </a:bodyPr>
          <a:lstStyle/>
          <a:p>
            <a:pPr algn="ctr" rtl="1">
              <a:lnSpc>
                <a:spcPct val="115000"/>
              </a:lnSpc>
              <a:spcAft>
                <a:spcPts val="800"/>
              </a:spcAft>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ثانياً: مؤشرات الأداء الجماعي</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nvGrpSpPr>
          <p:cNvPr id="18" name="Group 17">
            <a:extLst>
              <a:ext uri="{FF2B5EF4-FFF2-40B4-BE49-F238E27FC236}">
                <a16:creationId xmlns:a16="http://schemas.microsoft.com/office/drawing/2014/main" id="{273E7F68-5C13-92AD-596E-A6E25D85BE05}"/>
              </a:ext>
            </a:extLst>
          </p:cNvPr>
          <p:cNvGrpSpPr/>
          <p:nvPr/>
        </p:nvGrpSpPr>
        <p:grpSpPr>
          <a:xfrm>
            <a:off x="5510255" y="2006055"/>
            <a:ext cx="1915886" cy="1447190"/>
            <a:chOff x="5138057" y="1820151"/>
            <a:chExt cx="1915886" cy="1447190"/>
          </a:xfrm>
        </p:grpSpPr>
        <p:grpSp>
          <p:nvGrpSpPr>
            <p:cNvPr id="19" name="Group 18">
              <a:extLst>
                <a:ext uri="{FF2B5EF4-FFF2-40B4-BE49-F238E27FC236}">
                  <a16:creationId xmlns:a16="http://schemas.microsoft.com/office/drawing/2014/main" id="{D7DB7370-A4DF-E634-3519-ECF9D2DC8185}"/>
                </a:ext>
              </a:extLst>
            </p:cNvPr>
            <p:cNvGrpSpPr/>
            <p:nvPr/>
          </p:nvGrpSpPr>
          <p:grpSpPr>
            <a:xfrm>
              <a:off x="5610801" y="2376072"/>
              <a:ext cx="963773" cy="891269"/>
              <a:chOff x="4187424" y="1973745"/>
              <a:chExt cx="1368152" cy="1265226"/>
            </a:xfrm>
            <a:solidFill>
              <a:srgbClr val="50A3A7"/>
            </a:solidFill>
          </p:grpSpPr>
          <p:sp>
            <p:nvSpPr>
              <p:cNvPr id="21" name="Rectangle 20">
                <a:extLst>
                  <a:ext uri="{FF2B5EF4-FFF2-40B4-BE49-F238E27FC236}">
                    <a16:creationId xmlns:a16="http://schemas.microsoft.com/office/drawing/2014/main" id="{5C02E02D-E0DC-8334-5876-0848AD8E74FF}"/>
                  </a:ext>
                </a:extLst>
              </p:cNvPr>
              <p:cNvSpPr/>
              <p:nvPr/>
            </p:nvSpPr>
            <p:spPr>
              <a:xfrm>
                <a:off x="4187424" y="2517769"/>
                <a:ext cx="1368152" cy="720080"/>
              </a:xfrm>
              <a:prstGeom prst="rect">
                <a:avLst/>
              </a:prstGeom>
              <a:solidFill>
                <a:srgbClr val="6CB4B8"/>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ko-KR" altLang="en-US" sz="2700" b="0" i="0" u="none" strike="noStrike" kern="0" cap="none" spc="0" normalizeH="0" baseline="0" noProof="0" dirty="0">
                  <a:ln>
                    <a:noFill/>
                  </a:ln>
                  <a:solidFill>
                    <a:prstClr val="white"/>
                  </a:solidFill>
                  <a:effectLst/>
                  <a:uLnTx/>
                  <a:uFillTx/>
                  <a:latin typeface="Calibri" panose="020F0502020204030204"/>
                  <a:ea typeface="맑은 고딕" panose="020B0503020000020004" pitchFamily="34" charset="-127"/>
                  <a:cs typeface="+mn-cs"/>
                </a:endParaRPr>
              </a:p>
            </p:txBody>
          </p:sp>
          <p:sp>
            <p:nvSpPr>
              <p:cNvPr id="22" name="Round Same Side Corner Rectangle 2">
                <a:extLst>
                  <a:ext uri="{FF2B5EF4-FFF2-40B4-BE49-F238E27FC236}">
                    <a16:creationId xmlns:a16="http://schemas.microsoft.com/office/drawing/2014/main" id="{7858682B-F201-2497-FC76-CF5B170EEE18}"/>
                  </a:ext>
                </a:extLst>
              </p:cNvPr>
              <p:cNvSpPr/>
              <p:nvPr/>
            </p:nvSpPr>
            <p:spPr>
              <a:xfrm rot="13500000">
                <a:off x="4238887" y="1973745"/>
                <a:ext cx="1265226" cy="1265226"/>
              </a:xfrm>
              <a:custGeom>
                <a:avLst/>
                <a:gdLst/>
                <a:ahLst/>
                <a:cxnLst/>
                <a:rect l="l" t="t" r="r" b="b"/>
                <a:pathLst>
                  <a:path w="1265226" h="1265226">
                    <a:moveTo>
                      <a:pt x="1265226" y="1265226"/>
                    </a:moveTo>
                    <a:lnTo>
                      <a:pt x="419226" y="1265226"/>
                    </a:lnTo>
                    <a:cubicBezTo>
                      <a:pt x="289991" y="1265226"/>
                      <a:pt x="185226" y="1160461"/>
                      <a:pt x="185226" y="1031226"/>
                    </a:cubicBezTo>
                    <a:cubicBezTo>
                      <a:pt x="185226" y="901991"/>
                      <a:pt x="289991" y="797226"/>
                      <a:pt x="419226" y="797226"/>
                    </a:cubicBezTo>
                    <a:lnTo>
                      <a:pt x="466301" y="797226"/>
                    </a:lnTo>
                    <a:lnTo>
                      <a:pt x="0" y="330926"/>
                    </a:lnTo>
                    <a:lnTo>
                      <a:pt x="330926" y="0"/>
                    </a:lnTo>
                    <a:lnTo>
                      <a:pt x="797225" y="466299"/>
                    </a:lnTo>
                    <a:lnTo>
                      <a:pt x="797225" y="419226"/>
                    </a:lnTo>
                    <a:cubicBezTo>
                      <a:pt x="797225" y="289991"/>
                      <a:pt x="901990" y="185226"/>
                      <a:pt x="1031225" y="185226"/>
                    </a:cubicBezTo>
                    <a:cubicBezTo>
                      <a:pt x="1160460" y="185226"/>
                      <a:pt x="1265225" y="289991"/>
                      <a:pt x="1265225" y="419226"/>
                    </a:cubicBezTo>
                    <a:lnTo>
                      <a:pt x="1265225" y="797226"/>
                    </a:lnTo>
                    <a:lnTo>
                      <a:pt x="1265226" y="797226"/>
                    </a:lnTo>
                    <a:close/>
                  </a:path>
                </a:pathLst>
              </a:custGeom>
              <a:solidFill>
                <a:srgbClr val="3D8E92"/>
              </a:solidFill>
              <a:ln w="63500" cap="flat" cmpd="sng" algn="ctr">
                <a:solidFill>
                  <a:sysClr val="window" lastClr="FFFF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ko-KR" altLang="en-US" sz="2700" b="0" i="0" u="none" strike="noStrike" kern="0" cap="none" spc="0" normalizeH="0" baseline="0" noProof="0">
                  <a:ln>
                    <a:noFill/>
                  </a:ln>
                  <a:solidFill>
                    <a:prstClr val="white"/>
                  </a:solidFill>
                  <a:effectLst/>
                  <a:uLnTx/>
                  <a:uFillTx/>
                  <a:latin typeface="Calibri" panose="020F0502020204030204"/>
                  <a:ea typeface="맑은 고딕" panose="020B0503020000020004" pitchFamily="34" charset="-127"/>
                  <a:cs typeface="+mn-cs"/>
                </a:endParaRPr>
              </a:p>
            </p:txBody>
          </p:sp>
        </p:grpSp>
        <p:sp>
          <p:nvSpPr>
            <p:cNvPr id="20" name="TextBox 19">
              <a:extLst>
                <a:ext uri="{FF2B5EF4-FFF2-40B4-BE49-F238E27FC236}">
                  <a16:creationId xmlns:a16="http://schemas.microsoft.com/office/drawing/2014/main" id="{C6A5DC6B-4470-4200-D1EA-D996C1A525AE}"/>
                </a:ext>
              </a:extLst>
            </p:cNvPr>
            <p:cNvSpPr txBox="1"/>
            <p:nvPr/>
          </p:nvSpPr>
          <p:spPr>
            <a:xfrm>
              <a:off x="5138057" y="1820151"/>
              <a:ext cx="1915886" cy="400494"/>
            </a:xfrm>
            <a:prstGeom prst="rect">
              <a:avLst/>
            </a:prstGeom>
            <a:noFill/>
          </p:spPr>
          <p:txBody>
            <a:bodyPr wrap="square">
              <a:spAutoFit/>
            </a:bodyPr>
            <a:lstStyle/>
            <a:p>
              <a:pPr algn="ctr">
                <a:lnSpc>
                  <a:spcPct val="115000"/>
                </a:lnSpc>
                <a:spcAft>
                  <a:spcPts val="800"/>
                </a:spcAft>
              </a:pPr>
              <a:r>
                <a:rPr lang="ar-EG" b="1" dirty="0">
                  <a:latin typeface="Times New Roman" panose="02020603050405020304" pitchFamily="18" charset="0"/>
                  <a:ea typeface="Calibri" panose="020F0502020204030204" pitchFamily="34" charset="0"/>
                  <a:cs typeface="Adobe Arabic" panose="02040503050201020203" pitchFamily="18" charset="-78"/>
                </a:rPr>
                <a:t>تحقيق أهداف الفريق  </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23" name="Group 22">
            <a:extLst>
              <a:ext uri="{FF2B5EF4-FFF2-40B4-BE49-F238E27FC236}">
                <a16:creationId xmlns:a16="http://schemas.microsoft.com/office/drawing/2014/main" id="{C0C94E29-BD4A-1126-270C-190D39B7BA60}"/>
              </a:ext>
            </a:extLst>
          </p:cNvPr>
          <p:cNvGrpSpPr/>
          <p:nvPr/>
        </p:nvGrpSpPr>
        <p:grpSpPr>
          <a:xfrm>
            <a:off x="7124064" y="2828610"/>
            <a:ext cx="2368188" cy="1297914"/>
            <a:chOff x="6751866" y="2642706"/>
            <a:chExt cx="2368188" cy="1297914"/>
          </a:xfrm>
        </p:grpSpPr>
        <p:grpSp>
          <p:nvGrpSpPr>
            <p:cNvPr id="24" name="Group 5">
              <a:extLst>
                <a:ext uri="{FF2B5EF4-FFF2-40B4-BE49-F238E27FC236}">
                  <a16:creationId xmlns:a16="http://schemas.microsoft.com/office/drawing/2014/main" id="{8F497C72-ACD7-E7A8-3ACE-8884651C2C50}"/>
                </a:ext>
              </a:extLst>
            </p:cNvPr>
            <p:cNvGrpSpPr/>
            <p:nvPr/>
          </p:nvGrpSpPr>
          <p:grpSpPr>
            <a:xfrm rot="3600000">
              <a:off x="6715614" y="3013099"/>
              <a:ext cx="963773" cy="891269"/>
              <a:chOff x="4187424" y="1973745"/>
              <a:chExt cx="1368152" cy="1265226"/>
            </a:xfrm>
            <a:solidFill>
              <a:srgbClr val="FFC000"/>
            </a:solidFill>
          </p:grpSpPr>
          <p:sp>
            <p:nvSpPr>
              <p:cNvPr id="26" name="Rectangle 18">
                <a:extLst>
                  <a:ext uri="{FF2B5EF4-FFF2-40B4-BE49-F238E27FC236}">
                    <a16:creationId xmlns:a16="http://schemas.microsoft.com/office/drawing/2014/main" id="{5866FB0E-2C88-C713-4665-A47981DE9B64}"/>
                  </a:ext>
                </a:extLst>
              </p:cNvPr>
              <p:cNvSpPr/>
              <p:nvPr/>
            </p:nvSpPr>
            <p:spPr>
              <a:xfrm>
                <a:off x="4187424" y="2517769"/>
                <a:ext cx="1368152" cy="720080"/>
              </a:xfrm>
              <a:prstGeom prst="rect">
                <a:avLst/>
              </a:prstGeom>
              <a:solidFill>
                <a:srgbClr val="FFDF7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ko-KR" altLang="en-US" sz="2700" b="0" i="0" u="none" strike="noStrike" kern="0" cap="none" spc="0" normalizeH="0" baseline="0" noProof="0">
                  <a:ln>
                    <a:noFill/>
                  </a:ln>
                  <a:solidFill>
                    <a:prstClr val="white"/>
                  </a:solidFill>
                  <a:effectLst/>
                  <a:uLnTx/>
                  <a:uFillTx/>
                  <a:latin typeface="Calibri" panose="020F0502020204030204"/>
                  <a:ea typeface="맑은 고딕" panose="020B0503020000020004" pitchFamily="34" charset="-127"/>
                  <a:cs typeface="+mn-cs"/>
                </a:endParaRPr>
              </a:p>
            </p:txBody>
          </p:sp>
          <p:sp>
            <p:nvSpPr>
              <p:cNvPr id="27" name="Round Same Side Corner Rectangle 2">
                <a:extLst>
                  <a:ext uri="{FF2B5EF4-FFF2-40B4-BE49-F238E27FC236}">
                    <a16:creationId xmlns:a16="http://schemas.microsoft.com/office/drawing/2014/main" id="{0930A471-C7AD-C0BF-0244-7FF4436F3AFE}"/>
                  </a:ext>
                </a:extLst>
              </p:cNvPr>
              <p:cNvSpPr/>
              <p:nvPr/>
            </p:nvSpPr>
            <p:spPr>
              <a:xfrm rot="13500000">
                <a:off x="4238887" y="1973745"/>
                <a:ext cx="1265226" cy="1265226"/>
              </a:xfrm>
              <a:custGeom>
                <a:avLst/>
                <a:gdLst/>
                <a:ahLst/>
                <a:cxnLst/>
                <a:rect l="l" t="t" r="r" b="b"/>
                <a:pathLst>
                  <a:path w="1265226" h="1265226">
                    <a:moveTo>
                      <a:pt x="1265226" y="1265226"/>
                    </a:moveTo>
                    <a:lnTo>
                      <a:pt x="419226" y="1265226"/>
                    </a:lnTo>
                    <a:cubicBezTo>
                      <a:pt x="289991" y="1265226"/>
                      <a:pt x="185226" y="1160461"/>
                      <a:pt x="185226" y="1031226"/>
                    </a:cubicBezTo>
                    <a:cubicBezTo>
                      <a:pt x="185226" y="901991"/>
                      <a:pt x="289991" y="797226"/>
                      <a:pt x="419226" y="797226"/>
                    </a:cubicBezTo>
                    <a:lnTo>
                      <a:pt x="466301" y="797226"/>
                    </a:lnTo>
                    <a:lnTo>
                      <a:pt x="0" y="330926"/>
                    </a:lnTo>
                    <a:lnTo>
                      <a:pt x="330926" y="0"/>
                    </a:lnTo>
                    <a:lnTo>
                      <a:pt x="797225" y="466299"/>
                    </a:lnTo>
                    <a:lnTo>
                      <a:pt x="797225" y="419226"/>
                    </a:lnTo>
                    <a:cubicBezTo>
                      <a:pt x="797225" y="289991"/>
                      <a:pt x="901990" y="185226"/>
                      <a:pt x="1031225" y="185226"/>
                    </a:cubicBezTo>
                    <a:cubicBezTo>
                      <a:pt x="1160460" y="185226"/>
                      <a:pt x="1265225" y="289991"/>
                      <a:pt x="1265225" y="419226"/>
                    </a:cubicBezTo>
                    <a:lnTo>
                      <a:pt x="1265225" y="797226"/>
                    </a:lnTo>
                    <a:lnTo>
                      <a:pt x="1265226" y="797226"/>
                    </a:lnTo>
                    <a:close/>
                  </a:path>
                </a:pathLst>
              </a:custGeom>
              <a:solidFill>
                <a:srgbClr val="FFCC66"/>
              </a:solidFill>
              <a:ln w="63500" cap="flat" cmpd="sng" algn="ctr">
                <a:solidFill>
                  <a:sysClr val="window" lastClr="FFFF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ko-KR" altLang="en-US" sz="2700" b="0" i="0" u="none" strike="noStrike" kern="0" cap="none" spc="0" normalizeH="0" baseline="0" noProof="0" dirty="0">
                  <a:ln>
                    <a:noFill/>
                  </a:ln>
                  <a:solidFill>
                    <a:prstClr val="white"/>
                  </a:solidFill>
                  <a:effectLst/>
                  <a:uLnTx/>
                  <a:uFillTx/>
                  <a:latin typeface="Calibri" panose="020F0502020204030204"/>
                  <a:ea typeface="맑은 고딕" panose="020B0503020000020004" pitchFamily="34" charset="-127"/>
                  <a:cs typeface="+mn-cs"/>
                </a:endParaRPr>
              </a:p>
            </p:txBody>
          </p:sp>
        </p:grpSp>
        <p:sp>
          <p:nvSpPr>
            <p:cNvPr id="25" name="TextBox 24">
              <a:extLst>
                <a:ext uri="{FF2B5EF4-FFF2-40B4-BE49-F238E27FC236}">
                  <a16:creationId xmlns:a16="http://schemas.microsoft.com/office/drawing/2014/main" id="{3E3BFCBD-B2EA-5D42-3A73-D6A12B658E1F}"/>
                </a:ext>
              </a:extLst>
            </p:cNvPr>
            <p:cNvSpPr txBox="1"/>
            <p:nvPr/>
          </p:nvSpPr>
          <p:spPr>
            <a:xfrm>
              <a:off x="7476311" y="2642706"/>
              <a:ext cx="1643743" cy="400494"/>
            </a:xfrm>
            <a:prstGeom prst="rect">
              <a:avLst/>
            </a:prstGeom>
            <a:noFill/>
          </p:spPr>
          <p:txBody>
            <a:bodyPr wrap="square">
              <a:spAutoFit/>
            </a:bodyPr>
            <a:lstStyle/>
            <a:p>
              <a:pPr algn="ctr">
                <a:lnSpc>
                  <a:spcPct val="115000"/>
                </a:lnSpc>
                <a:spcAft>
                  <a:spcPts val="800"/>
                </a:spcAft>
              </a:pPr>
              <a:r>
                <a:rPr lang="ar-EG" b="1" dirty="0">
                  <a:latin typeface="Times New Roman" panose="02020603050405020304" pitchFamily="18" charset="0"/>
                  <a:ea typeface="Calibri" panose="020F0502020204030204" pitchFamily="34" charset="0"/>
                  <a:cs typeface="Adobe Arabic" panose="02040503050201020203" pitchFamily="18" charset="-78"/>
                </a:rPr>
                <a:t>تماسك وتعاون الفريق  </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28" name="Group 27">
            <a:extLst>
              <a:ext uri="{FF2B5EF4-FFF2-40B4-BE49-F238E27FC236}">
                <a16:creationId xmlns:a16="http://schemas.microsoft.com/office/drawing/2014/main" id="{652F0949-CCAF-C9D9-82CD-8408E5FCEB3D}"/>
              </a:ext>
            </a:extLst>
          </p:cNvPr>
          <p:cNvGrpSpPr/>
          <p:nvPr/>
        </p:nvGrpSpPr>
        <p:grpSpPr>
          <a:xfrm>
            <a:off x="5532298" y="5111396"/>
            <a:ext cx="1950244" cy="1418351"/>
            <a:chOff x="5160100" y="4925492"/>
            <a:chExt cx="1950244" cy="1418351"/>
          </a:xfrm>
        </p:grpSpPr>
        <p:grpSp>
          <p:nvGrpSpPr>
            <p:cNvPr id="29" name="Group 7">
              <a:extLst>
                <a:ext uri="{FF2B5EF4-FFF2-40B4-BE49-F238E27FC236}">
                  <a16:creationId xmlns:a16="http://schemas.microsoft.com/office/drawing/2014/main" id="{E0F4932E-1EEE-96E3-A610-D417D188BA65}"/>
                </a:ext>
              </a:extLst>
            </p:cNvPr>
            <p:cNvGrpSpPr/>
            <p:nvPr/>
          </p:nvGrpSpPr>
          <p:grpSpPr>
            <a:xfrm rot="10800000">
              <a:off x="5610801" y="4925492"/>
              <a:ext cx="963773" cy="891269"/>
              <a:chOff x="4187424" y="1973745"/>
              <a:chExt cx="1368152" cy="1265226"/>
            </a:xfrm>
          </p:grpSpPr>
          <p:sp>
            <p:nvSpPr>
              <p:cNvPr id="31" name="Rectangle 30">
                <a:extLst>
                  <a:ext uri="{FF2B5EF4-FFF2-40B4-BE49-F238E27FC236}">
                    <a16:creationId xmlns:a16="http://schemas.microsoft.com/office/drawing/2014/main" id="{AB92F8D2-36E1-F77B-DF5B-B2FE2B9F6117}"/>
                  </a:ext>
                </a:extLst>
              </p:cNvPr>
              <p:cNvSpPr/>
              <p:nvPr/>
            </p:nvSpPr>
            <p:spPr>
              <a:xfrm>
                <a:off x="4187424" y="2517769"/>
                <a:ext cx="1368152" cy="720080"/>
              </a:xfrm>
              <a:prstGeom prst="rect">
                <a:avLst/>
              </a:prstGeom>
              <a:solidFill>
                <a:srgbClr val="6CB4B8">
                  <a:alpha val="5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ko-KR" altLang="en-US" sz="2700" b="0" i="0" u="none" strike="noStrike" kern="0" cap="none" spc="0" normalizeH="0" baseline="0" noProof="0">
                  <a:ln>
                    <a:noFill/>
                  </a:ln>
                  <a:solidFill>
                    <a:prstClr val="white"/>
                  </a:solidFill>
                  <a:effectLst/>
                  <a:uLnTx/>
                  <a:uFillTx/>
                  <a:latin typeface="Calibri" panose="020F0502020204030204"/>
                  <a:ea typeface="맑은 고딕" panose="020B0503020000020004" pitchFamily="34" charset="-127"/>
                  <a:cs typeface="+mn-cs"/>
                </a:endParaRPr>
              </a:p>
            </p:txBody>
          </p:sp>
          <p:sp>
            <p:nvSpPr>
              <p:cNvPr id="32" name="Round Same Side Corner Rectangle 2">
                <a:extLst>
                  <a:ext uri="{FF2B5EF4-FFF2-40B4-BE49-F238E27FC236}">
                    <a16:creationId xmlns:a16="http://schemas.microsoft.com/office/drawing/2014/main" id="{6307A7BA-49E2-9FC4-0A0C-893712A72850}"/>
                  </a:ext>
                </a:extLst>
              </p:cNvPr>
              <p:cNvSpPr/>
              <p:nvPr/>
            </p:nvSpPr>
            <p:spPr>
              <a:xfrm rot="13500000">
                <a:off x="4238887" y="1973745"/>
                <a:ext cx="1265226" cy="1265226"/>
              </a:xfrm>
              <a:custGeom>
                <a:avLst/>
                <a:gdLst/>
                <a:ahLst/>
                <a:cxnLst/>
                <a:rect l="l" t="t" r="r" b="b"/>
                <a:pathLst>
                  <a:path w="1265226" h="1265226">
                    <a:moveTo>
                      <a:pt x="1265226" y="1265226"/>
                    </a:moveTo>
                    <a:lnTo>
                      <a:pt x="419226" y="1265226"/>
                    </a:lnTo>
                    <a:cubicBezTo>
                      <a:pt x="289991" y="1265226"/>
                      <a:pt x="185226" y="1160461"/>
                      <a:pt x="185226" y="1031226"/>
                    </a:cubicBezTo>
                    <a:cubicBezTo>
                      <a:pt x="185226" y="901991"/>
                      <a:pt x="289991" y="797226"/>
                      <a:pt x="419226" y="797226"/>
                    </a:cubicBezTo>
                    <a:lnTo>
                      <a:pt x="466301" y="797226"/>
                    </a:lnTo>
                    <a:lnTo>
                      <a:pt x="0" y="330926"/>
                    </a:lnTo>
                    <a:lnTo>
                      <a:pt x="330926" y="0"/>
                    </a:lnTo>
                    <a:lnTo>
                      <a:pt x="797225" y="466299"/>
                    </a:lnTo>
                    <a:lnTo>
                      <a:pt x="797225" y="419226"/>
                    </a:lnTo>
                    <a:cubicBezTo>
                      <a:pt x="797225" y="289991"/>
                      <a:pt x="901990" y="185226"/>
                      <a:pt x="1031225" y="185226"/>
                    </a:cubicBezTo>
                    <a:cubicBezTo>
                      <a:pt x="1160460" y="185226"/>
                      <a:pt x="1265225" y="289991"/>
                      <a:pt x="1265225" y="419226"/>
                    </a:cubicBezTo>
                    <a:lnTo>
                      <a:pt x="1265225" y="797226"/>
                    </a:lnTo>
                    <a:lnTo>
                      <a:pt x="1265226" y="797226"/>
                    </a:lnTo>
                    <a:close/>
                  </a:path>
                </a:pathLst>
              </a:custGeom>
              <a:solidFill>
                <a:srgbClr val="3D8E92"/>
              </a:solidFill>
              <a:ln w="63500" cap="flat" cmpd="sng" algn="ctr">
                <a:solidFill>
                  <a:sysClr val="window" lastClr="FFFF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ko-KR" altLang="en-US" sz="2700" b="0" i="0" u="none" strike="noStrike" kern="0" cap="none" spc="0" normalizeH="0" baseline="0" noProof="0" dirty="0">
                  <a:ln>
                    <a:noFill/>
                  </a:ln>
                  <a:solidFill>
                    <a:prstClr val="white"/>
                  </a:solidFill>
                  <a:effectLst/>
                  <a:uLnTx/>
                  <a:uFillTx/>
                  <a:latin typeface="Calibri" panose="020F0502020204030204"/>
                  <a:ea typeface="맑은 고딕" panose="020B0503020000020004" pitchFamily="34" charset="-127"/>
                  <a:cs typeface="+mn-cs"/>
                </a:endParaRPr>
              </a:p>
            </p:txBody>
          </p:sp>
        </p:grpSp>
        <p:sp>
          <p:nvSpPr>
            <p:cNvPr id="30" name="TextBox 29">
              <a:extLst>
                <a:ext uri="{FF2B5EF4-FFF2-40B4-BE49-F238E27FC236}">
                  <a16:creationId xmlns:a16="http://schemas.microsoft.com/office/drawing/2014/main" id="{C5D85A47-D7A2-4C77-1F8E-20871A1675D4}"/>
                </a:ext>
              </a:extLst>
            </p:cNvPr>
            <p:cNvSpPr txBox="1"/>
            <p:nvPr/>
          </p:nvSpPr>
          <p:spPr>
            <a:xfrm>
              <a:off x="5160100" y="5943349"/>
              <a:ext cx="1950244" cy="400494"/>
            </a:xfrm>
            <a:prstGeom prst="rect">
              <a:avLst/>
            </a:prstGeom>
            <a:noFill/>
          </p:spPr>
          <p:txBody>
            <a:bodyPr wrap="square">
              <a:spAutoFit/>
            </a:bodyPr>
            <a:lstStyle/>
            <a:p>
              <a:pPr algn="ctr">
                <a:lnSpc>
                  <a:spcPct val="115000"/>
                </a:lnSpc>
                <a:spcAft>
                  <a:spcPts val="800"/>
                </a:spcAft>
              </a:pPr>
              <a:r>
                <a:rPr lang="ar-EG" b="1" dirty="0">
                  <a:latin typeface="Times New Roman" panose="02020603050405020304" pitchFamily="18" charset="0"/>
                  <a:ea typeface="Calibri" panose="020F0502020204030204" pitchFamily="34" charset="0"/>
                  <a:cs typeface="Adobe Arabic" panose="02040503050201020203" pitchFamily="18" charset="-78"/>
                </a:rPr>
                <a:t>كفاءة عملية اتخاذ القرار  </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33" name="Group 32">
            <a:extLst>
              <a:ext uri="{FF2B5EF4-FFF2-40B4-BE49-F238E27FC236}">
                <a16:creationId xmlns:a16="http://schemas.microsoft.com/office/drawing/2014/main" id="{19E4C472-0ED0-DA1D-4677-251B87210FDA}"/>
              </a:ext>
            </a:extLst>
          </p:cNvPr>
          <p:cNvGrpSpPr/>
          <p:nvPr/>
        </p:nvGrpSpPr>
        <p:grpSpPr>
          <a:xfrm>
            <a:off x="7124064" y="4448047"/>
            <a:ext cx="2368188" cy="1237124"/>
            <a:chOff x="6751866" y="4262143"/>
            <a:chExt cx="2368188" cy="1237124"/>
          </a:xfrm>
        </p:grpSpPr>
        <p:grpSp>
          <p:nvGrpSpPr>
            <p:cNvPr id="34" name="Group 6">
              <a:extLst>
                <a:ext uri="{FF2B5EF4-FFF2-40B4-BE49-F238E27FC236}">
                  <a16:creationId xmlns:a16="http://schemas.microsoft.com/office/drawing/2014/main" id="{866369D3-DFD1-45E1-571C-3374BCF572AD}"/>
                </a:ext>
              </a:extLst>
            </p:cNvPr>
            <p:cNvGrpSpPr/>
            <p:nvPr/>
          </p:nvGrpSpPr>
          <p:grpSpPr>
            <a:xfrm rot="7200000">
              <a:off x="6715614" y="4298395"/>
              <a:ext cx="963773" cy="891269"/>
              <a:chOff x="4187424" y="1973748"/>
              <a:chExt cx="1368152" cy="1265226"/>
            </a:xfrm>
            <a:solidFill>
              <a:srgbClr val="D2D2D2"/>
            </a:solidFill>
          </p:grpSpPr>
          <p:sp>
            <p:nvSpPr>
              <p:cNvPr id="36" name="Rectangle 16">
                <a:extLst>
                  <a:ext uri="{FF2B5EF4-FFF2-40B4-BE49-F238E27FC236}">
                    <a16:creationId xmlns:a16="http://schemas.microsoft.com/office/drawing/2014/main" id="{DF9F3600-5EE0-6D24-4997-BC39B85C218B}"/>
                  </a:ext>
                </a:extLst>
              </p:cNvPr>
              <p:cNvSpPr/>
              <p:nvPr/>
            </p:nvSpPr>
            <p:spPr>
              <a:xfrm>
                <a:off x="4187424" y="2517769"/>
                <a:ext cx="1368152" cy="720080"/>
              </a:xfrm>
              <a:prstGeom prst="rect">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ko-KR" altLang="en-US" sz="2700" b="0" i="0" u="none" strike="noStrike" kern="0" cap="none" spc="0" normalizeH="0" baseline="0" noProof="0">
                  <a:ln>
                    <a:noFill/>
                  </a:ln>
                  <a:solidFill>
                    <a:prstClr val="white"/>
                  </a:solidFill>
                  <a:effectLst/>
                  <a:uLnTx/>
                  <a:uFillTx/>
                  <a:latin typeface="Calibri" panose="020F0502020204030204"/>
                  <a:ea typeface="맑은 고딕" panose="020B0503020000020004" pitchFamily="34" charset="-127"/>
                  <a:cs typeface="+mn-cs"/>
                </a:endParaRPr>
              </a:p>
            </p:txBody>
          </p:sp>
          <p:sp>
            <p:nvSpPr>
              <p:cNvPr id="37" name="Round Same Side Corner Rectangle 2">
                <a:extLst>
                  <a:ext uri="{FF2B5EF4-FFF2-40B4-BE49-F238E27FC236}">
                    <a16:creationId xmlns:a16="http://schemas.microsoft.com/office/drawing/2014/main" id="{4CFA9BAC-5A4C-F916-89EB-7CE566F94D4F}"/>
                  </a:ext>
                </a:extLst>
              </p:cNvPr>
              <p:cNvSpPr/>
              <p:nvPr/>
            </p:nvSpPr>
            <p:spPr>
              <a:xfrm rot="13500000">
                <a:off x="4238887" y="1973748"/>
                <a:ext cx="1265226" cy="1265226"/>
              </a:xfrm>
              <a:custGeom>
                <a:avLst/>
                <a:gdLst/>
                <a:ahLst/>
                <a:cxnLst/>
                <a:rect l="l" t="t" r="r" b="b"/>
                <a:pathLst>
                  <a:path w="1265226" h="1265226">
                    <a:moveTo>
                      <a:pt x="1265226" y="1265226"/>
                    </a:moveTo>
                    <a:lnTo>
                      <a:pt x="419226" y="1265226"/>
                    </a:lnTo>
                    <a:cubicBezTo>
                      <a:pt x="289991" y="1265226"/>
                      <a:pt x="185226" y="1160461"/>
                      <a:pt x="185226" y="1031226"/>
                    </a:cubicBezTo>
                    <a:cubicBezTo>
                      <a:pt x="185226" y="901991"/>
                      <a:pt x="289991" y="797226"/>
                      <a:pt x="419226" y="797226"/>
                    </a:cubicBezTo>
                    <a:lnTo>
                      <a:pt x="466301" y="797226"/>
                    </a:lnTo>
                    <a:lnTo>
                      <a:pt x="0" y="330926"/>
                    </a:lnTo>
                    <a:lnTo>
                      <a:pt x="330926" y="0"/>
                    </a:lnTo>
                    <a:lnTo>
                      <a:pt x="797225" y="466299"/>
                    </a:lnTo>
                    <a:lnTo>
                      <a:pt x="797225" y="419226"/>
                    </a:lnTo>
                    <a:cubicBezTo>
                      <a:pt x="797225" y="289991"/>
                      <a:pt x="901990" y="185226"/>
                      <a:pt x="1031225" y="185226"/>
                    </a:cubicBezTo>
                    <a:cubicBezTo>
                      <a:pt x="1160460" y="185226"/>
                      <a:pt x="1265225" y="289991"/>
                      <a:pt x="1265225" y="419226"/>
                    </a:cubicBezTo>
                    <a:lnTo>
                      <a:pt x="1265225" y="797226"/>
                    </a:lnTo>
                    <a:lnTo>
                      <a:pt x="1265226" y="797226"/>
                    </a:lnTo>
                    <a:close/>
                  </a:path>
                </a:pathLst>
              </a:custGeom>
              <a:solidFill>
                <a:srgbClr val="A5A5A5"/>
              </a:solidFill>
              <a:ln w="63500" cap="flat" cmpd="sng" algn="ctr">
                <a:solidFill>
                  <a:sysClr val="window" lastClr="FFFF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ko-KR" altLang="en-US" sz="2700" b="0" i="0" u="none" strike="noStrike" kern="0" cap="none" spc="0" normalizeH="0" baseline="0" noProof="0" dirty="0">
                  <a:ln>
                    <a:noFill/>
                  </a:ln>
                  <a:solidFill>
                    <a:prstClr val="white"/>
                  </a:solidFill>
                  <a:effectLst/>
                  <a:uLnTx/>
                  <a:uFillTx/>
                  <a:latin typeface="Calibri" panose="020F0502020204030204"/>
                  <a:ea typeface="맑은 고딕" panose="020B0503020000020004" pitchFamily="34" charset="-127"/>
                  <a:cs typeface="+mn-cs"/>
                </a:endParaRPr>
              </a:p>
            </p:txBody>
          </p:sp>
        </p:grpSp>
        <p:sp>
          <p:nvSpPr>
            <p:cNvPr id="35" name="TextBox 34">
              <a:extLst>
                <a:ext uri="{FF2B5EF4-FFF2-40B4-BE49-F238E27FC236}">
                  <a16:creationId xmlns:a16="http://schemas.microsoft.com/office/drawing/2014/main" id="{C5F63500-9183-A752-4155-3B46F2E91B30}"/>
                </a:ext>
              </a:extLst>
            </p:cNvPr>
            <p:cNvSpPr txBox="1"/>
            <p:nvPr/>
          </p:nvSpPr>
          <p:spPr>
            <a:xfrm>
              <a:off x="7241008" y="5098773"/>
              <a:ext cx="1879046" cy="400494"/>
            </a:xfrm>
            <a:prstGeom prst="rect">
              <a:avLst/>
            </a:prstGeom>
            <a:noFill/>
          </p:spPr>
          <p:txBody>
            <a:bodyPr wrap="square">
              <a:spAutoFit/>
            </a:bodyPr>
            <a:lstStyle/>
            <a:p>
              <a:pPr algn="ctr">
                <a:lnSpc>
                  <a:spcPct val="115000"/>
                </a:lnSpc>
                <a:spcAft>
                  <a:spcPts val="800"/>
                </a:spcAft>
              </a:pPr>
              <a:r>
                <a:rPr lang="ar-EG" b="1" dirty="0">
                  <a:latin typeface="Times New Roman" panose="02020603050405020304" pitchFamily="18" charset="0"/>
                  <a:ea typeface="Calibri" panose="020F0502020204030204" pitchFamily="34" charset="0"/>
                  <a:cs typeface="Adobe Arabic" panose="02040503050201020203" pitchFamily="18" charset="-78"/>
                </a:rPr>
                <a:t>جودة النتائج الجماعية  </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38" name="Group 37">
            <a:extLst>
              <a:ext uri="{FF2B5EF4-FFF2-40B4-BE49-F238E27FC236}">
                <a16:creationId xmlns:a16="http://schemas.microsoft.com/office/drawing/2014/main" id="{0E902BD0-6E27-8AC2-3D11-ABA4D22DB728}"/>
              </a:ext>
            </a:extLst>
          </p:cNvPr>
          <p:cNvGrpSpPr/>
          <p:nvPr/>
        </p:nvGrpSpPr>
        <p:grpSpPr>
          <a:xfrm>
            <a:off x="3561011" y="4448050"/>
            <a:ext cx="2251321" cy="1672809"/>
            <a:chOff x="3188813" y="4262146"/>
            <a:chExt cx="2251321" cy="1672809"/>
          </a:xfrm>
        </p:grpSpPr>
        <p:grpSp>
          <p:nvGrpSpPr>
            <p:cNvPr id="39" name="Group 8">
              <a:extLst>
                <a:ext uri="{FF2B5EF4-FFF2-40B4-BE49-F238E27FC236}">
                  <a16:creationId xmlns:a16="http://schemas.microsoft.com/office/drawing/2014/main" id="{7A8F8975-5EFB-177A-4E5F-4F1A04E9A043}"/>
                </a:ext>
              </a:extLst>
            </p:cNvPr>
            <p:cNvGrpSpPr/>
            <p:nvPr/>
          </p:nvGrpSpPr>
          <p:grpSpPr>
            <a:xfrm rot="14400000">
              <a:off x="4512613" y="4298398"/>
              <a:ext cx="963773" cy="891269"/>
              <a:chOff x="4187424" y="1973745"/>
              <a:chExt cx="1368152" cy="1265226"/>
            </a:xfrm>
          </p:grpSpPr>
          <p:sp>
            <p:nvSpPr>
              <p:cNvPr id="41" name="Rectangle 12">
                <a:extLst>
                  <a:ext uri="{FF2B5EF4-FFF2-40B4-BE49-F238E27FC236}">
                    <a16:creationId xmlns:a16="http://schemas.microsoft.com/office/drawing/2014/main" id="{EFB2C6C8-0AF3-D1BF-E09A-368A41797191}"/>
                  </a:ext>
                </a:extLst>
              </p:cNvPr>
              <p:cNvSpPr/>
              <p:nvPr/>
            </p:nvSpPr>
            <p:spPr>
              <a:xfrm>
                <a:off x="4187424" y="2517769"/>
                <a:ext cx="1368152" cy="720080"/>
              </a:xfrm>
              <a:prstGeom prst="rect">
                <a:avLst/>
              </a:prstGeom>
              <a:solidFill>
                <a:srgbClr val="FFC000">
                  <a:alpha val="5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ko-KR" altLang="en-US" sz="2700" b="0" i="0" u="none" strike="noStrike" kern="0" cap="none" spc="0" normalizeH="0" baseline="0" noProof="0">
                  <a:ln>
                    <a:noFill/>
                  </a:ln>
                  <a:solidFill>
                    <a:prstClr val="white"/>
                  </a:solidFill>
                  <a:effectLst/>
                  <a:uLnTx/>
                  <a:uFillTx/>
                  <a:latin typeface="Calibri" panose="020F0502020204030204"/>
                  <a:ea typeface="맑은 고딕" panose="020B0503020000020004" pitchFamily="34" charset="-127"/>
                  <a:cs typeface="+mn-cs"/>
                </a:endParaRPr>
              </a:p>
            </p:txBody>
          </p:sp>
          <p:sp>
            <p:nvSpPr>
              <p:cNvPr id="42" name="Round Same Side Corner Rectangle 2">
                <a:extLst>
                  <a:ext uri="{FF2B5EF4-FFF2-40B4-BE49-F238E27FC236}">
                    <a16:creationId xmlns:a16="http://schemas.microsoft.com/office/drawing/2014/main" id="{6B6528E5-CF91-BBB5-8552-78E268509309}"/>
                  </a:ext>
                </a:extLst>
              </p:cNvPr>
              <p:cNvSpPr/>
              <p:nvPr/>
            </p:nvSpPr>
            <p:spPr>
              <a:xfrm rot="13500000">
                <a:off x="4238891" y="1973745"/>
                <a:ext cx="1265226" cy="1265226"/>
              </a:xfrm>
              <a:custGeom>
                <a:avLst/>
                <a:gdLst/>
                <a:ahLst/>
                <a:cxnLst/>
                <a:rect l="l" t="t" r="r" b="b"/>
                <a:pathLst>
                  <a:path w="1265226" h="1265226">
                    <a:moveTo>
                      <a:pt x="1265226" y="1265226"/>
                    </a:moveTo>
                    <a:lnTo>
                      <a:pt x="419226" y="1265226"/>
                    </a:lnTo>
                    <a:cubicBezTo>
                      <a:pt x="289991" y="1265226"/>
                      <a:pt x="185226" y="1160461"/>
                      <a:pt x="185226" y="1031226"/>
                    </a:cubicBezTo>
                    <a:cubicBezTo>
                      <a:pt x="185226" y="901991"/>
                      <a:pt x="289991" y="797226"/>
                      <a:pt x="419226" y="797226"/>
                    </a:cubicBezTo>
                    <a:lnTo>
                      <a:pt x="466301" y="797226"/>
                    </a:lnTo>
                    <a:lnTo>
                      <a:pt x="0" y="330926"/>
                    </a:lnTo>
                    <a:lnTo>
                      <a:pt x="330926" y="0"/>
                    </a:lnTo>
                    <a:lnTo>
                      <a:pt x="797225" y="466299"/>
                    </a:lnTo>
                    <a:lnTo>
                      <a:pt x="797225" y="419226"/>
                    </a:lnTo>
                    <a:cubicBezTo>
                      <a:pt x="797225" y="289991"/>
                      <a:pt x="901990" y="185226"/>
                      <a:pt x="1031225" y="185226"/>
                    </a:cubicBezTo>
                    <a:cubicBezTo>
                      <a:pt x="1160460" y="185226"/>
                      <a:pt x="1265225" y="289991"/>
                      <a:pt x="1265225" y="419226"/>
                    </a:cubicBezTo>
                    <a:lnTo>
                      <a:pt x="1265225" y="797226"/>
                    </a:lnTo>
                    <a:lnTo>
                      <a:pt x="1265226" y="797226"/>
                    </a:lnTo>
                    <a:close/>
                  </a:path>
                </a:pathLst>
              </a:custGeom>
              <a:solidFill>
                <a:srgbClr val="FFCC66"/>
              </a:solidFill>
              <a:ln w="63500" cap="flat" cmpd="sng" algn="ctr">
                <a:solidFill>
                  <a:sysClr val="window" lastClr="FFFF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ko-KR" altLang="en-US" sz="2700" b="0" i="0" u="none" strike="noStrike" kern="0" cap="none" spc="0" normalizeH="0" baseline="0" noProof="0" dirty="0">
                  <a:ln>
                    <a:noFill/>
                  </a:ln>
                  <a:solidFill>
                    <a:prstClr val="white"/>
                  </a:solidFill>
                  <a:effectLst/>
                  <a:uLnTx/>
                  <a:uFillTx/>
                  <a:latin typeface="Calibri" panose="020F0502020204030204"/>
                  <a:ea typeface="맑은 고딕" panose="020B0503020000020004" pitchFamily="34" charset="-127"/>
                  <a:cs typeface="+mn-cs"/>
                </a:endParaRPr>
              </a:p>
            </p:txBody>
          </p:sp>
        </p:grpSp>
        <p:sp>
          <p:nvSpPr>
            <p:cNvPr id="40" name="TextBox 39">
              <a:extLst>
                <a:ext uri="{FF2B5EF4-FFF2-40B4-BE49-F238E27FC236}">
                  <a16:creationId xmlns:a16="http://schemas.microsoft.com/office/drawing/2014/main" id="{D7B66145-07F0-88C8-6808-C9A61843EDFC}"/>
                </a:ext>
              </a:extLst>
            </p:cNvPr>
            <p:cNvSpPr txBox="1"/>
            <p:nvPr/>
          </p:nvSpPr>
          <p:spPr>
            <a:xfrm>
              <a:off x="3188813" y="5215912"/>
              <a:ext cx="2122469" cy="719043"/>
            </a:xfrm>
            <a:prstGeom prst="rect">
              <a:avLst/>
            </a:prstGeom>
            <a:noFill/>
          </p:spPr>
          <p:txBody>
            <a:bodyPr wrap="square">
              <a:spAutoFit/>
            </a:bodyPr>
            <a:lstStyle/>
            <a:p>
              <a:pPr algn="ctr">
                <a:lnSpc>
                  <a:spcPct val="115000"/>
                </a:lnSpc>
                <a:spcAft>
                  <a:spcPts val="800"/>
                </a:spcAft>
              </a:pPr>
              <a:r>
                <a:rPr lang="ar-EG" b="1" dirty="0">
                  <a:latin typeface="Times New Roman" panose="02020603050405020304" pitchFamily="18" charset="0"/>
                  <a:ea typeface="Calibri" panose="020F0502020204030204" pitchFamily="34" charset="0"/>
                  <a:cs typeface="Adobe Arabic" panose="02040503050201020203" pitchFamily="18" charset="-78"/>
                </a:rPr>
                <a:t>رضا العملاء (في حال كان الفريق يتعامل مع عملاء خارجيين)  </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43" name="Group 42">
            <a:extLst>
              <a:ext uri="{FF2B5EF4-FFF2-40B4-BE49-F238E27FC236}">
                <a16:creationId xmlns:a16="http://schemas.microsoft.com/office/drawing/2014/main" id="{3F74C088-C3DC-F215-AEA8-22246B2E4446}"/>
              </a:ext>
            </a:extLst>
          </p:cNvPr>
          <p:cNvGrpSpPr/>
          <p:nvPr/>
        </p:nvGrpSpPr>
        <p:grpSpPr>
          <a:xfrm>
            <a:off x="3185509" y="3001593"/>
            <a:ext cx="2626823" cy="1171385"/>
            <a:chOff x="2813311" y="2769236"/>
            <a:chExt cx="2626823" cy="1171385"/>
          </a:xfrm>
        </p:grpSpPr>
        <p:grpSp>
          <p:nvGrpSpPr>
            <p:cNvPr id="72" name="Group 9">
              <a:extLst>
                <a:ext uri="{FF2B5EF4-FFF2-40B4-BE49-F238E27FC236}">
                  <a16:creationId xmlns:a16="http://schemas.microsoft.com/office/drawing/2014/main" id="{17FBFD34-7040-0CEB-1136-83B86B136260}"/>
                </a:ext>
              </a:extLst>
            </p:cNvPr>
            <p:cNvGrpSpPr/>
            <p:nvPr/>
          </p:nvGrpSpPr>
          <p:grpSpPr>
            <a:xfrm rot="18000000">
              <a:off x="4512613" y="3013100"/>
              <a:ext cx="963773" cy="891269"/>
              <a:chOff x="4187424" y="1973744"/>
              <a:chExt cx="1368152" cy="1265226"/>
            </a:xfrm>
          </p:grpSpPr>
          <p:sp>
            <p:nvSpPr>
              <p:cNvPr id="74" name="Rectangle 10">
                <a:extLst>
                  <a:ext uri="{FF2B5EF4-FFF2-40B4-BE49-F238E27FC236}">
                    <a16:creationId xmlns:a16="http://schemas.microsoft.com/office/drawing/2014/main" id="{909E1845-5D93-A074-9681-3C1FE7FB6706}"/>
                  </a:ext>
                </a:extLst>
              </p:cNvPr>
              <p:cNvSpPr/>
              <p:nvPr/>
            </p:nvSpPr>
            <p:spPr>
              <a:xfrm>
                <a:off x="4187424" y="2517769"/>
                <a:ext cx="1368152" cy="720080"/>
              </a:xfrm>
              <a:prstGeom prst="rect">
                <a:avLst/>
              </a:prstGeom>
              <a:solidFill>
                <a:srgbClr val="A5A5A5">
                  <a:alpha val="5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ko-KR" altLang="en-US" sz="2700" b="0" i="0" u="none" strike="noStrike" kern="0" cap="none" spc="0" normalizeH="0" baseline="0" noProof="0">
                  <a:ln>
                    <a:noFill/>
                  </a:ln>
                  <a:solidFill>
                    <a:prstClr val="white"/>
                  </a:solidFill>
                  <a:effectLst/>
                  <a:uLnTx/>
                  <a:uFillTx/>
                  <a:latin typeface="Calibri" panose="020F0502020204030204"/>
                  <a:ea typeface="맑은 고딕" panose="020B0503020000020004" pitchFamily="34" charset="-127"/>
                  <a:cs typeface="+mn-cs"/>
                </a:endParaRPr>
              </a:p>
            </p:txBody>
          </p:sp>
          <p:sp>
            <p:nvSpPr>
              <p:cNvPr id="75" name="Round Same Side Corner Rectangle 2">
                <a:extLst>
                  <a:ext uri="{FF2B5EF4-FFF2-40B4-BE49-F238E27FC236}">
                    <a16:creationId xmlns:a16="http://schemas.microsoft.com/office/drawing/2014/main" id="{D2205A5E-7A3C-B88F-6A06-CFC783CD6914}"/>
                  </a:ext>
                </a:extLst>
              </p:cNvPr>
              <p:cNvSpPr/>
              <p:nvPr/>
            </p:nvSpPr>
            <p:spPr>
              <a:xfrm rot="13500000">
                <a:off x="4238889" y="1973744"/>
                <a:ext cx="1265226" cy="1265226"/>
              </a:xfrm>
              <a:custGeom>
                <a:avLst/>
                <a:gdLst/>
                <a:ahLst/>
                <a:cxnLst/>
                <a:rect l="l" t="t" r="r" b="b"/>
                <a:pathLst>
                  <a:path w="1265226" h="1265226">
                    <a:moveTo>
                      <a:pt x="1265226" y="1265226"/>
                    </a:moveTo>
                    <a:lnTo>
                      <a:pt x="419226" y="1265226"/>
                    </a:lnTo>
                    <a:cubicBezTo>
                      <a:pt x="289991" y="1265226"/>
                      <a:pt x="185226" y="1160461"/>
                      <a:pt x="185226" y="1031226"/>
                    </a:cubicBezTo>
                    <a:cubicBezTo>
                      <a:pt x="185226" y="901991"/>
                      <a:pt x="289991" y="797226"/>
                      <a:pt x="419226" y="797226"/>
                    </a:cubicBezTo>
                    <a:lnTo>
                      <a:pt x="466301" y="797226"/>
                    </a:lnTo>
                    <a:lnTo>
                      <a:pt x="0" y="330926"/>
                    </a:lnTo>
                    <a:lnTo>
                      <a:pt x="330926" y="0"/>
                    </a:lnTo>
                    <a:lnTo>
                      <a:pt x="797225" y="466299"/>
                    </a:lnTo>
                    <a:lnTo>
                      <a:pt x="797225" y="419226"/>
                    </a:lnTo>
                    <a:cubicBezTo>
                      <a:pt x="797225" y="289991"/>
                      <a:pt x="901990" y="185226"/>
                      <a:pt x="1031225" y="185226"/>
                    </a:cubicBezTo>
                    <a:cubicBezTo>
                      <a:pt x="1160460" y="185226"/>
                      <a:pt x="1265225" y="289991"/>
                      <a:pt x="1265225" y="419226"/>
                    </a:cubicBezTo>
                    <a:lnTo>
                      <a:pt x="1265225" y="797226"/>
                    </a:lnTo>
                    <a:lnTo>
                      <a:pt x="1265226" y="797226"/>
                    </a:lnTo>
                    <a:close/>
                  </a:path>
                </a:pathLst>
              </a:custGeom>
              <a:solidFill>
                <a:srgbClr val="A5A5A5"/>
              </a:solidFill>
              <a:ln w="63500" cap="flat" cmpd="sng" algn="ctr">
                <a:solidFill>
                  <a:sysClr val="window" lastClr="FFFF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ko-KR" altLang="en-US" sz="2700" b="0" i="0" u="none" strike="noStrike" kern="0" cap="none" spc="0" normalizeH="0" baseline="0" noProof="0" dirty="0">
                  <a:ln>
                    <a:noFill/>
                  </a:ln>
                  <a:solidFill>
                    <a:prstClr val="white"/>
                  </a:solidFill>
                  <a:effectLst/>
                  <a:uLnTx/>
                  <a:uFillTx/>
                  <a:latin typeface="Calibri" panose="020F0502020204030204"/>
                  <a:ea typeface="맑은 고딕" panose="020B0503020000020004" pitchFamily="34" charset="-127"/>
                  <a:cs typeface="+mn-cs"/>
                </a:endParaRPr>
              </a:p>
            </p:txBody>
          </p:sp>
        </p:grpSp>
        <p:sp>
          <p:nvSpPr>
            <p:cNvPr id="73" name="TextBox 72">
              <a:extLst>
                <a:ext uri="{FF2B5EF4-FFF2-40B4-BE49-F238E27FC236}">
                  <a16:creationId xmlns:a16="http://schemas.microsoft.com/office/drawing/2014/main" id="{E1BA5C7E-2870-866F-D4D1-A385906E340F}"/>
                </a:ext>
              </a:extLst>
            </p:cNvPr>
            <p:cNvSpPr txBox="1"/>
            <p:nvPr/>
          </p:nvSpPr>
          <p:spPr>
            <a:xfrm>
              <a:off x="2813311" y="2769236"/>
              <a:ext cx="2231571" cy="400494"/>
            </a:xfrm>
            <a:prstGeom prst="rect">
              <a:avLst/>
            </a:prstGeom>
            <a:noFill/>
          </p:spPr>
          <p:txBody>
            <a:bodyPr wrap="square">
              <a:spAutoFit/>
            </a:bodyPr>
            <a:lstStyle/>
            <a:p>
              <a:pPr algn="ctr">
                <a:lnSpc>
                  <a:spcPct val="115000"/>
                </a:lnSpc>
                <a:spcAft>
                  <a:spcPts val="800"/>
                </a:spcAft>
              </a:pPr>
              <a:r>
                <a:rPr lang="ar-EG" b="1" dirty="0">
                  <a:latin typeface="Times New Roman" panose="02020603050405020304" pitchFamily="18" charset="0"/>
                  <a:ea typeface="Calibri" panose="020F0502020204030204" pitchFamily="34" charset="0"/>
                  <a:cs typeface="Adobe Arabic" panose="02040503050201020203" pitchFamily="18" charset="-78"/>
                </a:rPr>
                <a:t>استخدام الموارد وتوزيع المهام  </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spTree>
    <p:extLst>
      <p:ext uri="{BB962C8B-B14F-4D97-AF65-F5344CB8AC3E}">
        <p14:creationId xmlns:p14="http://schemas.microsoft.com/office/powerpoint/2010/main" val="4447492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anim calcmode="lin" valueType="num">
                                      <p:cBhvr>
                                        <p:cTn id="8" dur="1000" fill="hold"/>
                                        <p:tgtEl>
                                          <p:spTgt spid="18"/>
                                        </p:tgtEl>
                                        <p:attrNameLst>
                                          <p:attrName>ppt_x</p:attrName>
                                        </p:attrNameLst>
                                      </p:cBhvr>
                                      <p:tavLst>
                                        <p:tav tm="0">
                                          <p:val>
                                            <p:strVal val="#ppt_x"/>
                                          </p:val>
                                        </p:tav>
                                        <p:tav tm="100000">
                                          <p:val>
                                            <p:strVal val="#ppt_x"/>
                                          </p:val>
                                        </p:tav>
                                      </p:tavLst>
                                    </p:anim>
                                    <p:anim calcmode="lin" valueType="num">
                                      <p:cBhvr>
                                        <p:cTn id="9"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3"/>
                                        </p:tgtEl>
                                        <p:attrNameLst>
                                          <p:attrName>style.visibility</p:attrName>
                                        </p:attrNameLst>
                                      </p:cBhvr>
                                      <p:to>
                                        <p:strVal val="visible"/>
                                      </p:to>
                                    </p:set>
                                    <p:animEffect transition="in" filter="fade">
                                      <p:cBhvr>
                                        <p:cTn id="14" dur="1000"/>
                                        <p:tgtEl>
                                          <p:spTgt spid="23"/>
                                        </p:tgtEl>
                                      </p:cBhvr>
                                    </p:animEffect>
                                    <p:anim calcmode="lin" valueType="num">
                                      <p:cBhvr>
                                        <p:cTn id="15" dur="1000" fill="hold"/>
                                        <p:tgtEl>
                                          <p:spTgt spid="23"/>
                                        </p:tgtEl>
                                        <p:attrNameLst>
                                          <p:attrName>ppt_x</p:attrName>
                                        </p:attrNameLst>
                                      </p:cBhvr>
                                      <p:tavLst>
                                        <p:tav tm="0">
                                          <p:val>
                                            <p:strVal val="#ppt_x"/>
                                          </p:val>
                                        </p:tav>
                                        <p:tav tm="100000">
                                          <p:val>
                                            <p:strVal val="#ppt_x"/>
                                          </p:val>
                                        </p:tav>
                                      </p:tavLst>
                                    </p:anim>
                                    <p:anim calcmode="lin" valueType="num">
                                      <p:cBhvr>
                                        <p:cTn id="16"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3"/>
                                        </p:tgtEl>
                                        <p:attrNameLst>
                                          <p:attrName>style.visibility</p:attrName>
                                        </p:attrNameLst>
                                      </p:cBhvr>
                                      <p:to>
                                        <p:strVal val="visible"/>
                                      </p:to>
                                    </p:set>
                                    <p:animEffect transition="in" filter="fade">
                                      <p:cBhvr>
                                        <p:cTn id="21" dur="1000"/>
                                        <p:tgtEl>
                                          <p:spTgt spid="33"/>
                                        </p:tgtEl>
                                      </p:cBhvr>
                                    </p:animEffect>
                                    <p:anim calcmode="lin" valueType="num">
                                      <p:cBhvr>
                                        <p:cTn id="22" dur="1000" fill="hold"/>
                                        <p:tgtEl>
                                          <p:spTgt spid="33"/>
                                        </p:tgtEl>
                                        <p:attrNameLst>
                                          <p:attrName>ppt_x</p:attrName>
                                        </p:attrNameLst>
                                      </p:cBhvr>
                                      <p:tavLst>
                                        <p:tav tm="0">
                                          <p:val>
                                            <p:strVal val="#ppt_x"/>
                                          </p:val>
                                        </p:tav>
                                        <p:tav tm="100000">
                                          <p:val>
                                            <p:strVal val="#ppt_x"/>
                                          </p:val>
                                        </p:tav>
                                      </p:tavLst>
                                    </p:anim>
                                    <p:anim calcmode="lin" valueType="num">
                                      <p:cBhvr>
                                        <p:cTn id="23" dur="1000" fill="hold"/>
                                        <p:tgtEl>
                                          <p:spTgt spid="33"/>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28"/>
                                        </p:tgtEl>
                                        <p:attrNameLst>
                                          <p:attrName>style.visibility</p:attrName>
                                        </p:attrNameLst>
                                      </p:cBhvr>
                                      <p:to>
                                        <p:strVal val="visible"/>
                                      </p:to>
                                    </p:set>
                                    <p:animEffect transition="in" filter="fade">
                                      <p:cBhvr>
                                        <p:cTn id="28" dur="1000"/>
                                        <p:tgtEl>
                                          <p:spTgt spid="28"/>
                                        </p:tgtEl>
                                      </p:cBhvr>
                                    </p:animEffect>
                                    <p:anim calcmode="lin" valueType="num">
                                      <p:cBhvr>
                                        <p:cTn id="29" dur="1000" fill="hold"/>
                                        <p:tgtEl>
                                          <p:spTgt spid="28"/>
                                        </p:tgtEl>
                                        <p:attrNameLst>
                                          <p:attrName>ppt_x</p:attrName>
                                        </p:attrNameLst>
                                      </p:cBhvr>
                                      <p:tavLst>
                                        <p:tav tm="0">
                                          <p:val>
                                            <p:strVal val="#ppt_x"/>
                                          </p:val>
                                        </p:tav>
                                        <p:tav tm="100000">
                                          <p:val>
                                            <p:strVal val="#ppt_x"/>
                                          </p:val>
                                        </p:tav>
                                      </p:tavLst>
                                    </p:anim>
                                    <p:anim calcmode="lin" valueType="num">
                                      <p:cBhvr>
                                        <p:cTn id="30"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38"/>
                                        </p:tgtEl>
                                        <p:attrNameLst>
                                          <p:attrName>style.visibility</p:attrName>
                                        </p:attrNameLst>
                                      </p:cBhvr>
                                      <p:to>
                                        <p:strVal val="visible"/>
                                      </p:to>
                                    </p:set>
                                    <p:animEffect transition="in" filter="fade">
                                      <p:cBhvr>
                                        <p:cTn id="35" dur="1000"/>
                                        <p:tgtEl>
                                          <p:spTgt spid="38"/>
                                        </p:tgtEl>
                                      </p:cBhvr>
                                    </p:animEffect>
                                    <p:anim calcmode="lin" valueType="num">
                                      <p:cBhvr>
                                        <p:cTn id="36" dur="1000" fill="hold"/>
                                        <p:tgtEl>
                                          <p:spTgt spid="38"/>
                                        </p:tgtEl>
                                        <p:attrNameLst>
                                          <p:attrName>ppt_x</p:attrName>
                                        </p:attrNameLst>
                                      </p:cBhvr>
                                      <p:tavLst>
                                        <p:tav tm="0">
                                          <p:val>
                                            <p:strVal val="#ppt_x"/>
                                          </p:val>
                                        </p:tav>
                                        <p:tav tm="100000">
                                          <p:val>
                                            <p:strVal val="#ppt_x"/>
                                          </p:val>
                                        </p:tav>
                                      </p:tavLst>
                                    </p:anim>
                                    <p:anim calcmode="lin" valueType="num">
                                      <p:cBhvr>
                                        <p:cTn id="37"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43"/>
                                        </p:tgtEl>
                                        <p:attrNameLst>
                                          <p:attrName>style.visibility</p:attrName>
                                        </p:attrNameLst>
                                      </p:cBhvr>
                                      <p:to>
                                        <p:strVal val="visible"/>
                                      </p:to>
                                    </p:set>
                                    <p:animEffect transition="in" filter="fade">
                                      <p:cBhvr>
                                        <p:cTn id="42" dur="1000"/>
                                        <p:tgtEl>
                                          <p:spTgt spid="43"/>
                                        </p:tgtEl>
                                      </p:cBhvr>
                                    </p:animEffect>
                                    <p:anim calcmode="lin" valueType="num">
                                      <p:cBhvr>
                                        <p:cTn id="43" dur="1000" fill="hold"/>
                                        <p:tgtEl>
                                          <p:spTgt spid="43"/>
                                        </p:tgtEl>
                                        <p:attrNameLst>
                                          <p:attrName>ppt_x</p:attrName>
                                        </p:attrNameLst>
                                      </p:cBhvr>
                                      <p:tavLst>
                                        <p:tav tm="0">
                                          <p:val>
                                            <p:strVal val="#ppt_x"/>
                                          </p:val>
                                        </p:tav>
                                        <p:tav tm="100000">
                                          <p:val>
                                            <p:strVal val="#ppt_x"/>
                                          </p:val>
                                        </p:tav>
                                      </p:tavLst>
                                    </p:anim>
                                    <p:anim calcmode="lin" valueType="num">
                                      <p:cBhvr>
                                        <p:cTn id="44" dur="1000" fill="hold"/>
                                        <p:tgtEl>
                                          <p:spTgt spid="4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أهمية هذه المؤشرات</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14" name="TextBox 13">
            <a:extLst>
              <a:ext uri="{FF2B5EF4-FFF2-40B4-BE49-F238E27FC236}">
                <a16:creationId xmlns:a16="http://schemas.microsoft.com/office/drawing/2014/main" id="{0661E24E-A2A0-2909-9B6E-B0E4CE8DB3A6}"/>
              </a:ext>
            </a:extLst>
          </p:cNvPr>
          <p:cNvSpPr txBox="1"/>
          <p:nvPr/>
        </p:nvSpPr>
        <p:spPr>
          <a:xfrm>
            <a:off x="2698136" y="1859015"/>
            <a:ext cx="9008283" cy="517065"/>
          </a:xfrm>
          <a:prstGeom prst="rect">
            <a:avLst/>
          </a:prstGeom>
          <a:noFill/>
        </p:spPr>
        <p:txBody>
          <a:bodyPr wrap="square">
            <a:spAutoFit/>
          </a:bodyPr>
          <a:lstStyle/>
          <a:p>
            <a:pPr algn="r" rtl="1">
              <a:lnSpc>
                <a:spcPct val="115000"/>
              </a:lnSpc>
            </a:pPr>
            <a:r>
              <a:rPr lang="ar-SA" sz="24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تُعدّ مؤشرات الأداء هذه أدوات قياس مهمة تساعد الإدارة على:</a:t>
            </a:r>
            <a:endParaRPr lang="en-US" sz="24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sp>
        <p:nvSpPr>
          <p:cNvPr id="15" name="TextBox 14">
            <a:extLst>
              <a:ext uri="{FF2B5EF4-FFF2-40B4-BE49-F238E27FC236}">
                <a16:creationId xmlns:a16="http://schemas.microsoft.com/office/drawing/2014/main" id="{1869C1BA-49DC-4945-56F4-F86FA5144C52}"/>
              </a:ext>
            </a:extLst>
          </p:cNvPr>
          <p:cNvSpPr txBox="1"/>
          <p:nvPr/>
        </p:nvSpPr>
        <p:spPr>
          <a:xfrm>
            <a:off x="3507253" y="2591235"/>
            <a:ext cx="8081682" cy="600164"/>
          </a:xfrm>
          <a:prstGeom prst="rect">
            <a:avLst/>
          </a:prstGeom>
          <a:noFill/>
        </p:spPr>
        <p:txBody>
          <a:bodyPr wrap="square">
            <a:spAutoFit/>
          </a:bodyPr>
          <a:lstStyle/>
          <a:p>
            <a:pPr marL="342900" indent="-342900" algn="just" rtl="1">
              <a:lnSpc>
                <a:spcPct val="150000"/>
              </a:lnSpc>
              <a:spcAft>
                <a:spcPts val="800"/>
              </a:spcAft>
              <a:buSzPct val="15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تحديد نقاط القوة والضعف في أداء الأفراد والفريق ككل.</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
        <p:nvSpPr>
          <p:cNvPr id="16" name="TextBox 15">
            <a:extLst>
              <a:ext uri="{FF2B5EF4-FFF2-40B4-BE49-F238E27FC236}">
                <a16:creationId xmlns:a16="http://schemas.microsoft.com/office/drawing/2014/main" id="{F7D86A05-56CF-58E9-703F-7499859FAAAD}"/>
              </a:ext>
            </a:extLst>
          </p:cNvPr>
          <p:cNvSpPr txBox="1"/>
          <p:nvPr/>
        </p:nvSpPr>
        <p:spPr>
          <a:xfrm>
            <a:off x="3507253" y="3366520"/>
            <a:ext cx="8081682" cy="600164"/>
          </a:xfrm>
          <a:prstGeom prst="rect">
            <a:avLst/>
          </a:prstGeom>
          <a:noFill/>
        </p:spPr>
        <p:txBody>
          <a:bodyPr wrap="square">
            <a:spAutoFit/>
          </a:bodyPr>
          <a:lstStyle/>
          <a:p>
            <a:pPr marL="342900" lvl="0" indent="-342900" algn="just" rtl="1">
              <a:lnSpc>
                <a:spcPct val="150000"/>
              </a:lnSpc>
              <a:spcAft>
                <a:spcPts val="800"/>
              </a:spcAft>
              <a:buSzPct val="15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وضع خطط تطويرية مخصصة لكفاءة الأداء وتحقيق أهداف العمل.</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
        <p:nvSpPr>
          <p:cNvPr id="44" name="TextBox 43">
            <a:extLst>
              <a:ext uri="{FF2B5EF4-FFF2-40B4-BE49-F238E27FC236}">
                <a16:creationId xmlns:a16="http://schemas.microsoft.com/office/drawing/2014/main" id="{364D50BE-4D27-9F99-4D68-DC731D4799C5}"/>
              </a:ext>
            </a:extLst>
          </p:cNvPr>
          <p:cNvSpPr txBox="1"/>
          <p:nvPr/>
        </p:nvSpPr>
        <p:spPr>
          <a:xfrm>
            <a:off x="3507253" y="4141805"/>
            <a:ext cx="8081682" cy="600164"/>
          </a:xfrm>
          <a:prstGeom prst="rect">
            <a:avLst/>
          </a:prstGeom>
          <a:noFill/>
        </p:spPr>
        <p:txBody>
          <a:bodyPr wrap="square">
            <a:spAutoFit/>
          </a:bodyPr>
          <a:lstStyle/>
          <a:p>
            <a:pPr marL="342900" indent="-342900" algn="just" rtl="1">
              <a:lnSpc>
                <a:spcPct val="150000"/>
              </a:lnSpc>
              <a:spcAft>
                <a:spcPts val="800"/>
              </a:spcAft>
              <a:buSzPct val="15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تحسين آليات التحفيز والمكافآت بناءً على تحقيق نتائج ملموسة.</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
        <p:nvSpPr>
          <p:cNvPr id="45" name="TextBox 44">
            <a:extLst>
              <a:ext uri="{FF2B5EF4-FFF2-40B4-BE49-F238E27FC236}">
                <a16:creationId xmlns:a16="http://schemas.microsoft.com/office/drawing/2014/main" id="{B91924EE-FE41-1F1A-175C-17C51E2AD341}"/>
              </a:ext>
            </a:extLst>
          </p:cNvPr>
          <p:cNvSpPr txBox="1"/>
          <p:nvPr/>
        </p:nvSpPr>
        <p:spPr>
          <a:xfrm>
            <a:off x="3507253" y="4917090"/>
            <a:ext cx="8081682" cy="1154162"/>
          </a:xfrm>
          <a:prstGeom prst="rect">
            <a:avLst/>
          </a:prstGeom>
          <a:noFill/>
        </p:spPr>
        <p:txBody>
          <a:bodyPr wrap="square">
            <a:spAutoFit/>
          </a:bodyPr>
          <a:lstStyle/>
          <a:p>
            <a:pPr marL="342900" lvl="0" indent="-342900" algn="just" rtl="1">
              <a:lnSpc>
                <a:spcPct val="150000"/>
              </a:lnSpc>
              <a:spcAft>
                <a:spcPts val="800"/>
              </a:spcAft>
              <a:buSzPct val="15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باستخدام هذه المؤشرات بأسلوب منتظم ومتكامل، يمكن للمؤسسة متابعة التقدم المهني وتحسين الأداء تماشياً مع استراتيجيات التطوير المستدامة.</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pic>
        <p:nvPicPr>
          <p:cNvPr id="47" name="Picture 46" descr="A person sitting at a desk working on a computer&#10;&#10;AI-generated content may be incorrect.">
            <a:extLst>
              <a:ext uri="{FF2B5EF4-FFF2-40B4-BE49-F238E27FC236}">
                <a16:creationId xmlns:a16="http://schemas.microsoft.com/office/drawing/2014/main" id="{C82391CD-260B-E51C-0010-9BDEBA97835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60218" y="3191399"/>
            <a:ext cx="3429000" cy="3429000"/>
          </a:xfrm>
          <a:prstGeom prst="rect">
            <a:avLst/>
          </a:prstGeom>
        </p:spPr>
      </p:pic>
    </p:spTree>
    <p:extLst>
      <p:ext uri="{BB962C8B-B14F-4D97-AF65-F5344CB8AC3E}">
        <p14:creationId xmlns:p14="http://schemas.microsoft.com/office/powerpoint/2010/main" val="36919341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fade">
                                      <p:cBhvr>
                                        <p:cTn id="14" dur="1000"/>
                                        <p:tgtEl>
                                          <p:spTgt spid="15"/>
                                        </p:tgtEl>
                                      </p:cBhvr>
                                    </p:animEffect>
                                    <p:anim calcmode="lin" valueType="num">
                                      <p:cBhvr>
                                        <p:cTn id="15" dur="1000" fill="hold"/>
                                        <p:tgtEl>
                                          <p:spTgt spid="15"/>
                                        </p:tgtEl>
                                        <p:attrNameLst>
                                          <p:attrName>ppt_x</p:attrName>
                                        </p:attrNameLst>
                                      </p:cBhvr>
                                      <p:tavLst>
                                        <p:tav tm="0">
                                          <p:val>
                                            <p:strVal val="#ppt_x"/>
                                          </p:val>
                                        </p:tav>
                                        <p:tav tm="100000">
                                          <p:val>
                                            <p:strVal val="#ppt_x"/>
                                          </p:val>
                                        </p:tav>
                                      </p:tavLst>
                                    </p:anim>
                                    <p:anim calcmode="lin" valueType="num">
                                      <p:cBhvr>
                                        <p:cTn id="16" dur="1000" fill="hold"/>
                                        <p:tgtEl>
                                          <p:spTgt spid="15"/>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47"/>
                                        </p:tgtEl>
                                        <p:attrNameLst>
                                          <p:attrName>style.visibility</p:attrName>
                                        </p:attrNameLst>
                                      </p:cBhvr>
                                      <p:to>
                                        <p:strVal val="visible"/>
                                      </p:to>
                                    </p:set>
                                    <p:animEffect transition="in" filter="fade">
                                      <p:cBhvr>
                                        <p:cTn id="19" dur="1000"/>
                                        <p:tgtEl>
                                          <p:spTgt spid="47"/>
                                        </p:tgtEl>
                                      </p:cBhvr>
                                    </p:animEffect>
                                    <p:anim calcmode="lin" valueType="num">
                                      <p:cBhvr>
                                        <p:cTn id="20" dur="1000" fill="hold"/>
                                        <p:tgtEl>
                                          <p:spTgt spid="47"/>
                                        </p:tgtEl>
                                        <p:attrNameLst>
                                          <p:attrName>ppt_x</p:attrName>
                                        </p:attrNameLst>
                                      </p:cBhvr>
                                      <p:tavLst>
                                        <p:tav tm="0">
                                          <p:val>
                                            <p:strVal val="#ppt_x"/>
                                          </p:val>
                                        </p:tav>
                                        <p:tav tm="100000">
                                          <p:val>
                                            <p:strVal val="#ppt_x"/>
                                          </p:val>
                                        </p:tav>
                                      </p:tavLst>
                                    </p:anim>
                                    <p:anim calcmode="lin" valueType="num">
                                      <p:cBhvr>
                                        <p:cTn id="21" dur="1000" fill="hold"/>
                                        <p:tgtEl>
                                          <p:spTgt spid="47"/>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16"/>
                                        </p:tgtEl>
                                        <p:attrNameLst>
                                          <p:attrName>style.visibility</p:attrName>
                                        </p:attrNameLst>
                                      </p:cBhvr>
                                      <p:to>
                                        <p:strVal val="visible"/>
                                      </p:to>
                                    </p:set>
                                    <p:animEffect transition="in" filter="fade">
                                      <p:cBhvr>
                                        <p:cTn id="26" dur="1000"/>
                                        <p:tgtEl>
                                          <p:spTgt spid="16"/>
                                        </p:tgtEl>
                                      </p:cBhvr>
                                    </p:animEffect>
                                    <p:anim calcmode="lin" valueType="num">
                                      <p:cBhvr>
                                        <p:cTn id="27" dur="1000" fill="hold"/>
                                        <p:tgtEl>
                                          <p:spTgt spid="16"/>
                                        </p:tgtEl>
                                        <p:attrNameLst>
                                          <p:attrName>ppt_x</p:attrName>
                                        </p:attrNameLst>
                                      </p:cBhvr>
                                      <p:tavLst>
                                        <p:tav tm="0">
                                          <p:val>
                                            <p:strVal val="#ppt_x"/>
                                          </p:val>
                                        </p:tav>
                                        <p:tav tm="100000">
                                          <p:val>
                                            <p:strVal val="#ppt_x"/>
                                          </p:val>
                                        </p:tav>
                                      </p:tavLst>
                                    </p:anim>
                                    <p:anim calcmode="lin" valueType="num">
                                      <p:cBhvr>
                                        <p:cTn id="28"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44"/>
                                        </p:tgtEl>
                                        <p:attrNameLst>
                                          <p:attrName>style.visibility</p:attrName>
                                        </p:attrNameLst>
                                      </p:cBhvr>
                                      <p:to>
                                        <p:strVal val="visible"/>
                                      </p:to>
                                    </p:set>
                                    <p:animEffect transition="in" filter="fade">
                                      <p:cBhvr>
                                        <p:cTn id="33" dur="1000"/>
                                        <p:tgtEl>
                                          <p:spTgt spid="44"/>
                                        </p:tgtEl>
                                      </p:cBhvr>
                                    </p:animEffect>
                                    <p:anim calcmode="lin" valueType="num">
                                      <p:cBhvr>
                                        <p:cTn id="34" dur="1000" fill="hold"/>
                                        <p:tgtEl>
                                          <p:spTgt spid="44"/>
                                        </p:tgtEl>
                                        <p:attrNameLst>
                                          <p:attrName>ppt_x</p:attrName>
                                        </p:attrNameLst>
                                      </p:cBhvr>
                                      <p:tavLst>
                                        <p:tav tm="0">
                                          <p:val>
                                            <p:strVal val="#ppt_x"/>
                                          </p:val>
                                        </p:tav>
                                        <p:tav tm="100000">
                                          <p:val>
                                            <p:strVal val="#ppt_x"/>
                                          </p:val>
                                        </p:tav>
                                      </p:tavLst>
                                    </p:anim>
                                    <p:anim calcmode="lin" valueType="num">
                                      <p:cBhvr>
                                        <p:cTn id="35" dur="1000" fill="hold"/>
                                        <p:tgtEl>
                                          <p:spTgt spid="44"/>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grpId="0" nodeType="clickEffect">
                                  <p:stCondLst>
                                    <p:cond delay="0"/>
                                  </p:stCondLst>
                                  <p:childTnLst>
                                    <p:set>
                                      <p:cBhvr>
                                        <p:cTn id="39" dur="1" fill="hold">
                                          <p:stCondLst>
                                            <p:cond delay="0"/>
                                          </p:stCondLst>
                                        </p:cTn>
                                        <p:tgtEl>
                                          <p:spTgt spid="45"/>
                                        </p:tgtEl>
                                        <p:attrNameLst>
                                          <p:attrName>style.visibility</p:attrName>
                                        </p:attrNameLst>
                                      </p:cBhvr>
                                      <p:to>
                                        <p:strVal val="visible"/>
                                      </p:to>
                                    </p:set>
                                    <p:animEffect transition="in" filter="fade">
                                      <p:cBhvr>
                                        <p:cTn id="40" dur="1000"/>
                                        <p:tgtEl>
                                          <p:spTgt spid="45"/>
                                        </p:tgtEl>
                                      </p:cBhvr>
                                    </p:animEffect>
                                    <p:anim calcmode="lin" valueType="num">
                                      <p:cBhvr>
                                        <p:cTn id="41" dur="1000" fill="hold"/>
                                        <p:tgtEl>
                                          <p:spTgt spid="45"/>
                                        </p:tgtEl>
                                        <p:attrNameLst>
                                          <p:attrName>ppt_x</p:attrName>
                                        </p:attrNameLst>
                                      </p:cBhvr>
                                      <p:tavLst>
                                        <p:tav tm="0">
                                          <p:val>
                                            <p:strVal val="#ppt_x"/>
                                          </p:val>
                                        </p:tav>
                                        <p:tav tm="100000">
                                          <p:val>
                                            <p:strVal val="#ppt_x"/>
                                          </p:val>
                                        </p:tav>
                                      </p:tavLst>
                                    </p:anim>
                                    <p:anim calcmode="lin" valueType="num">
                                      <p:cBhvr>
                                        <p:cTn id="42" dur="1000" fill="hold"/>
                                        <p:tgtEl>
                                          <p:spTgt spid="4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P spid="44" grpId="0"/>
      <p:bldP spid="45" grpId="0"/>
    </p:bld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أدوات تحليل الأداء</a:t>
              </a:r>
              <a:r>
                <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KPIs</a:t>
              </a: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 </a:t>
              </a:r>
              <a:r>
                <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OKRs...)</a:t>
              </a: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17" name="Group 16">
            <a:extLst>
              <a:ext uri="{FF2B5EF4-FFF2-40B4-BE49-F238E27FC236}">
                <a16:creationId xmlns:a16="http://schemas.microsoft.com/office/drawing/2014/main" id="{D850F0D1-D98D-CC2F-8A4D-01845B7EB01B}"/>
              </a:ext>
            </a:extLst>
          </p:cNvPr>
          <p:cNvGrpSpPr/>
          <p:nvPr/>
        </p:nvGrpSpPr>
        <p:grpSpPr>
          <a:xfrm>
            <a:off x="4911820" y="2439856"/>
            <a:ext cx="3357689" cy="954191"/>
            <a:chOff x="7700469" y="744800"/>
            <a:chExt cx="3357689" cy="954191"/>
          </a:xfrm>
        </p:grpSpPr>
        <p:grpSp>
          <p:nvGrpSpPr>
            <p:cNvPr id="18" name="Group 17">
              <a:extLst>
                <a:ext uri="{FF2B5EF4-FFF2-40B4-BE49-F238E27FC236}">
                  <a16:creationId xmlns:a16="http://schemas.microsoft.com/office/drawing/2014/main" id="{474B973D-1725-FEA1-FCFF-82B82B0B447E}"/>
                </a:ext>
              </a:extLst>
            </p:cNvPr>
            <p:cNvGrpSpPr/>
            <p:nvPr/>
          </p:nvGrpSpPr>
          <p:grpSpPr>
            <a:xfrm>
              <a:off x="7700469" y="744800"/>
              <a:ext cx="3357689" cy="954191"/>
              <a:chOff x="7700469" y="744800"/>
              <a:chExt cx="3357689" cy="954191"/>
            </a:xfrm>
          </p:grpSpPr>
          <p:grpSp>
            <p:nvGrpSpPr>
              <p:cNvPr id="21" name="Graphic 2">
                <a:extLst>
                  <a:ext uri="{FF2B5EF4-FFF2-40B4-BE49-F238E27FC236}">
                    <a16:creationId xmlns:a16="http://schemas.microsoft.com/office/drawing/2014/main" id="{92A50A04-23E6-AE7D-18B0-294405562E20}"/>
                  </a:ext>
                </a:extLst>
              </p:cNvPr>
              <p:cNvGrpSpPr/>
              <p:nvPr/>
            </p:nvGrpSpPr>
            <p:grpSpPr>
              <a:xfrm flipH="1">
                <a:off x="7700469" y="797696"/>
                <a:ext cx="2999746" cy="901295"/>
                <a:chOff x="7935119" y="797696"/>
                <a:chExt cx="2999746" cy="901295"/>
              </a:xfrm>
            </p:grpSpPr>
            <p:grpSp>
              <p:nvGrpSpPr>
                <p:cNvPr id="25" name="Graphic 2">
                  <a:extLst>
                    <a:ext uri="{FF2B5EF4-FFF2-40B4-BE49-F238E27FC236}">
                      <a16:creationId xmlns:a16="http://schemas.microsoft.com/office/drawing/2014/main" id="{F03CF2AB-57C0-2436-C55F-F711452E34ED}"/>
                    </a:ext>
                  </a:extLst>
                </p:cNvPr>
                <p:cNvGrpSpPr/>
                <p:nvPr/>
              </p:nvGrpSpPr>
              <p:grpSpPr>
                <a:xfrm>
                  <a:off x="7935119" y="797696"/>
                  <a:ext cx="2999746" cy="901295"/>
                  <a:chOff x="7935119" y="797696"/>
                  <a:chExt cx="2999746" cy="901295"/>
                </a:xfrm>
              </p:grpSpPr>
              <p:sp>
                <p:nvSpPr>
                  <p:cNvPr id="29" name="Freeform: Shape 28">
                    <a:extLst>
                      <a:ext uri="{FF2B5EF4-FFF2-40B4-BE49-F238E27FC236}">
                        <a16:creationId xmlns:a16="http://schemas.microsoft.com/office/drawing/2014/main" id="{FA3EC549-143D-35D0-4FD9-4CF76BA64D74}"/>
                      </a:ext>
                    </a:extLst>
                  </p:cNvPr>
                  <p:cNvSpPr/>
                  <p:nvPr/>
                </p:nvSpPr>
                <p:spPr>
                  <a:xfrm>
                    <a:off x="8211753" y="1268348"/>
                    <a:ext cx="708524" cy="430643"/>
                  </a:xfrm>
                  <a:custGeom>
                    <a:avLst/>
                    <a:gdLst>
                      <a:gd name="connsiteX0" fmla="*/ 443010 w 708524"/>
                      <a:gd name="connsiteY0" fmla="*/ 430643 h 430643"/>
                      <a:gd name="connsiteX1" fmla="*/ 708525 w 708524"/>
                      <a:gd name="connsiteY1" fmla="*/ 121274 h 430643"/>
                      <a:gd name="connsiteX2" fmla="*/ 0 w 708524"/>
                      <a:gd name="connsiteY2" fmla="*/ 0 h 430643"/>
                      <a:gd name="connsiteX3" fmla="*/ 443010 w 708524"/>
                      <a:gd name="connsiteY3" fmla="*/ 430643 h 430643"/>
                    </a:gdLst>
                    <a:ahLst/>
                    <a:cxnLst>
                      <a:cxn ang="0">
                        <a:pos x="connsiteX0" y="connsiteY0"/>
                      </a:cxn>
                      <a:cxn ang="0">
                        <a:pos x="connsiteX1" y="connsiteY1"/>
                      </a:cxn>
                      <a:cxn ang="0">
                        <a:pos x="connsiteX2" y="connsiteY2"/>
                      </a:cxn>
                      <a:cxn ang="0">
                        <a:pos x="connsiteX3" y="connsiteY3"/>
                      </a:cxn>
                    </a:cxnLst>
                    <a:rect l="l" t="t" r="r" b="b"/>
                    <a:pathLst>
                      <a:path w="708524" h="430643">
                        <a:moveTo>
                          <a:pt x="443010" y="430643"/>
                        </a:moveTo>
                        <a:lnTo>
                          <a:pt x="708525" y="121274"/>
                        </a:lnTo>
                        <a:lnTo>
                          <a:pt x="0" y="0"/>
                        </a:lnTo>
                        <a:lnTo>
                          <a:pt x="443010" y="430643"/>
                        </a:lnTo>
                        <a:close/>
                      </a:path>
                    </a:pathLst>
                  </a:custGeom>
                  <a:solidFill>
                    <a:srgbClr val="004E5B"/>
                  </a:solidFill>
                  <a:ln w="10366" cap="flat">
                    <a:noFill/>
                    <a:prstDash val="solid"/>
                    <a:miter/>
                  </a:ln>
                </p:spPr>
                <p:txBody>
                  <a:bodyPr rtlCol="0" anchor="ctr"/>
                  <a:lstStyle/>
                  <a:p>
                    <a:endParaRPr lang="en-US"/>
                  </a:p>
                </p:txBody>
              </p:sp>
              <p:sp>
                <p:nvSpPr>
                  <p:cNvPr id="30" name="Freeform: Shape 29">
                    <a:extLst>
                      <a:ext uri="{FF2B5EF4-FFF2-40B4-BE49-F238E27FC236}">
                        <a16:creationId xmlns:a16="http://schemas.microsoft.com/office/drawing/2014/main" id="{231D4059-77A5-4641-E1F0-E9D4BAB00089}"/>
                      </a:ext>
                    </a:extLst>
                  </p:cNvPr>
                  <p:cNvSpPr/>
                  <p:nvPr/>
                </p:nvSpPr>
                <p:spPr>
                  <a:xfrm>
                    <a:off x="7935119" y="797696"/>
                    <a:ext cx="2999746" cy="777319"/>
                  </a:xfrm>
                  <a:custGeom>
                    <a:avLst/>
                    <a:gdLst>
                      <a:gd name="connsiteX0" fmla="*/ 2999747 w 2999746"/>
                      <a:gd name="connsiteY0" fmla="*/ 388660 h 777319"/>
                      <a:gd name="connsiteX1" fmla="*/ 2611087 w 2999746"/>
                      <a:gd name="connsiteY1" fmla="*/ 777320 h 777319"/>
                      <a:gd name="connsiteX2" fmla="*/ 544539 w 2999746"/>
                      <a:gd name="connsiteY2" fmla="*/ 777320 h 777319"/>
                      <a:gd name="connsiteX3" fmla="*/ 0 w 2999746"/>
                      <a:gd name="connsiteY3" fmla="*/ 388660 h 777319"/>
                      <a:gd name="connsiteX4" fmla="*/ 19017 w 2999746"/>
                      <a:gd name="connsiteY4" fmla="*/ 388660 h 777319"/>
                      <a:gd name="connsiteX5" fmla="*/ 323710 w 2999746"/>
                      <a:gd name="connsiteY5" fmla="*/ 0 h 777319"/>
                      <a:gd name="connsiteX6" fmla="*/ 2611087 w 2999746"/>
                      <a:gd name="connsiteY6" fmla="*/ 0 h 777319"/>
                      <a:gd name="connsiteX7" fmla="*/ 2999747 w 2999746"/>
                      <a:gd name="connsiteY7" fmla="*/ 388660 h 777319"/>
                      <a:gd name="connsiteX8" fmla="*/ 2999747 w 2999746"/>
                      <a:gd name="connsiteY8" fmla="*/ 388660 h 777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99746" h="777319">
                        <a:moveTo>
                          <a:pt x="2999747" y="388660"/>
                        </a:moveTo>
                        <a:cubicBezTo>
                          <a:pt x="2999747" y="603358"/>
                          <a:pt x="2825681" y="777320"/>
                          <a:pt x="2611087" y="777320"/>
                        </a:cubicBezTo>
                        <a:lnTo>
                          <a:pt x="544539" y="777320"/>
                        </a:lnTo>
                        <a:cubicBezTo>
                          <a:pt x="329841" y="777320"/>
                          <a:pt x="0" y="603254"/>
                          <a:pt x="0" y="388660"/>
                        </a:cubicBezTo>
                        <a:lnTo>
                          <a:pt x="19017" y="388660"/>
                        </a:lnTo>
                        <a:cubicBezTo>
                          <a:pt x="19017" y="173962"/>
                          <a:pt x="109012" y="0"/>
                          <a:pt x="323710" y="0"/>
                        </a:cubicBezTo>
                        <a:lnTo>
                          <a:pt x="2611087" y="0"/>
                        </a:lnTo>
                        <a:cubicBezTo>
                          <a:pt x="2825785" y="0"/>
                          <a:pt x="2999747" y="174066"/>
                          <a:pt x="2999747" y="388660"/>
                        </a:cubicBezTo>
                        <a:lnTo>
                          <a:pt x="2999747" y="388660"/>
                        </a:lnTo>
                        <a:close/>
                      </a:path>
                    </a:pathLst>
                  </a:custGeom>
                  <a:solidFill>
                    <a:srgbClr val="FFFFFF"/>
                  </a:solidFill>
                  <a:ln w="10366" cap="flat">
                    <a:solidFill>
                      <a:schemeClr val="tx1"/>
                    </a:solidFill>
                    <a:prstDash val="solid"/>
                    <a:miter/>
                  </a:ln>
                </p:spPr>
                <p:txBody>
                  <a:bodyPr rtlCol="0" anchor="ctr"/>
                  <a:lstStyle/>
                  <a:p>
                    <a:endParaRPr lang="en-US" dirty="0"/>
                  </a:p>
                </p:txBody>
              </p:sp>
            </p:grpSp>
            <p:grpSp>
              <p:nvGrpSpPr>
                <p:cNvPr id="26" name="Graphic 2">
                  <a:extLst>
                    <a:ext uri="{FF2B5EF4-FFF2-40B4-BE49-F238E27FC236}">
                      <a16:creationId xmlns:a16="http://schemas.microsoft.com/office/drawing/2014/main" id="{2DACB363-98CA-1EEA-A4B7-65E4F807A7D1}"/>
                    </a:ext>
                  </a:extLst>
                </p:cNvPr>
                <p:cNvGrpSpPr/>
                <p:nvPr/>
              </p:nvGrpSpPr>
              <p:grpSpPr>
                <a:xfrm>
                  <a:off x="10546205" y="860151"/>
                  <a:ext cx="326203" cy="652408"/>
                  <a:chOff x="10546205" y="860151"/>
                  <a:chExt cx="326203" cy="652408"/>
                </a:xfrm>
                <a:solidFill>
                  <a:srgbClr val="007793"/>
                </a:solidFill>
              </p:grpSpPr>
              <p:sp>
                <p:nvSpPr>
                  <p:cNvPr id="27" name="Freeform: Shape 26">
                    <a:extLst>
                      <a:ext uri="{FF2B5EF4-FFF2-40B4-BE49-F238E27FC236}">
                        <a16:creationId xmlns:a16="http://schemas.microsoft.com/office/drawing/2014/main" id="{F730D719-FF09-91F8-0A82-7F499ACE4300}"/>
                      </a:ext>
                    </a:extLst>
                  </p:cNvPr>
                  <p:cNvSpPr/>
                  <p:nvPr/>
                </p:nvSpPr>
                <p:spPr>
                  <a:xfrm>
                    <a:off x="10546205" y="860151"/>
                    <a:ext cx="326203" cy="652408"/>
                  </a:xfrm>
                  <a:custGeom>
                    <a:avLst/>
                    <a:gdLst>
                      <a:gd name="connsiteX0" fmla="*/ 0 w 326203"/>
                      <a:gd name="connsiteY0" fmla="*/ 0 h 652408"/>
                      <a:gd name="connsiteX1" fmla="*/ 326204 w 326203"/>
                      <a:gd name="connsiteY1" fmla="*/ 326204 h 652408"/>
                      <a:gd name="connsiteX2" fmla="*/ 0 w 326203"/>
                      <a:gd name="connsiteY2" fmla="*/ 652408 h 652408"/>
                    </a:gdLst>
                    <a:ahLst/>
                    <a:cxnLst>
                      <a:cxn ang="0">
                        <a:pos x="connsiteX0" y="connsiteY0"/>
                      </a:cxn>
                      <a:cxn ang="0">
                        <a:pos x="connsiteX1" y="connsiteY1"/>
                      </a:cxn>
                      <a:cxn ang="0">
                        <a:pos x="connsiteX2" y="connsiteY2"/>
                      </a:cxn>
                    </a:cxnLst>
                    <a:rect l="l" t="t" r="r" b="b"/>
                    <a:pathLst>
                      <a:path w="326203" h="652408">
                        <a:moveTo>
                          <a:pt x="0" y="0"/>
                        </a:moveTo>
                        <a:cubicBezTo>
                          <a:pt x="179885" y="0"/>
                          <a:pt x="326204" y="146319"/>
                          <a:pt x="326204" y="326204"/>
                        </a:cubicBezTo>
                        <a:cubicBezTo>
                          <a:pt x="326204" y="506089"/>
                          <a:pt x="179885" y="652408"/>
                          <a:pt x="0" y="652408"/>
                        </a:cubicBezTo>
                      </a:path>
                    </a:pathLst>
                  </a:custGeom>
                  <a:solidFill>
                    <a:srgbClr val="337679"/>
                  </a:solidFill>
                  <a:ln w="10366" cap="flat">
                    <a:noFill/>
                    <a:prstDash val="solid"/>
                    <a:miter/>
                  </a:ln>
                </p:spPr>
                <p:txBody>
                  <a:bodyPr rtlCol="0" anchor="ctr"/>
                  <a:lstStyle/>
                  <a:p>
                    <a:endParaRPr lang="en-US"/>
                  </a:p>
                </p:txBody>
              </p:sp>
              <p:sp>
                <p:nvSpPr>
                  <p:cNvPr id="28" name="Freeform: Shape 27">
                    <a:extLst>
                      <a:ext uri="{FF2B5EF4-FFF2-40B4-BE49-F238E27FC236}">
                        <a16:creationId xmlns:a16="http://schemas.microsoft.com/office/drawing/2014/main" id="{4ED1A24F-DB5F-8D90-76F2-47E02F1C1522}"/>
                      </a:ext>
                    </a:extLst>
                  </p:cNvPr>
                  <p:cNvSpPr/>
                  <p:nvPr/>
                </p:nvSpPr>
                <p:spPr>
                  <a:xfrm>
                    <a:off x="10546205" y="984855"/>
                    <a:ext cx="201500" cy="403000"/>
                  </a:xfrm>
                  <a:custGeom>
                    <a:avLst/>
                    <a:gdLst>
                      <a:gd name="connsiteX0" fmla="*/ 0 w 201500"/>
                      <a:gd name="connsiteY0" fmla="*/ 0 h 403000"/>
                      <a:gd name="connsiteX1" fmla="*/ 201500 w 201500"/>
                      <a:gd name="connsiteY1" fmla="*/ 201500 h 403000"/>
                      <a:gd name="connsiteX2" fmla="*/ 0 w 201500"/>
                      <a:gd name="connsiteY2" fmla="*/ 403001 h 403000"/>
                    </a:gdLst>
                    <a:ahLst/>
                    <a:cxnLst>
                      <a:cxn ang="0">
                        <a:pos x="connsiteX0" y="connsiteY0"/>
                      </a:cxn>
                      <a:cxn ang="0">
                        <a:pos x="connsiteX1" y="connsiteY1"/>
                      </a:cxn>
                      <a:cxn ang="0">
                        <a:pos x="connsiteX2" y="connsiteY2"/>
                      </a:cxn>
                    </a:cxnLst>
                    <a:rect l="l" t="t" r="r" b="b"/>
                    <a:pathLst>
                      <a:path w="201500" h="403000">
                        <a:moveTo>
                          <a:pt x="0" y="0"/>
                        </a:moveTo>
                        <a:cubicBezTo>
                          <a:pt x="111090" y="0"/>
                          <a:pt x="201500" y="90410"/>
                          <a:pt x="201500" y="201500"/>
                        </a:cubicBezTo>
                        <a:cubicBezTo>
                          <a:pt x="201500" y="312591"/>
                          <a:pt x="111090" y="403001"/>
                          <a:pt x="0" y="403001"/>
                        </a:cubicBezTo>
                      </a:path>
                    </a:pathLst>
                  </a:custGeom>
                  <a:solidFill>
                    <a:srgbClr val="3D8E92"/>
                  </a:solidFill>
                  <a:ln w="10366" cap="flat">
                    <a:noFill/>
                    <a:prstDash val="solid"/>
                    <a:miter/>
                  </a:ln>
                </p:spPr>
                <p:txBody>
                  <a:bodyPr rtlCol="0" anchor="ctr"/>
                  <a:lstStyle/>
                  <a:p>
                    <a:endParaRPr lang="en-US"/>
                  </a:p>
                </p:txBody>
              </p:sp>
            </p:grpSp>
          </p:grpSp>
          <p:grpSp>
            <p:nvGrpSpPr>
              <p:cNvPr id="22" name="Graphic 2">
                <a:extLst>
                  <a:ext uri="{FF2B5EF4-FFF2-40B4-BE49-F238E27FC236}">
                    <a16:creationId xmlns:a16="http://schemas.microsoft.com/office/drawing/2014/main" id="{F499F0BF-7772-256F-477E-0C5350B086D3}"/>
                  </a:ext>
                </a:extLst>
              </p:cNvPr>
              <p:cNvGrpSpPr/>
              <p:nvPr/>
            </p:nvGrpSpPr>
            <p:grpSpPr>
              <a:xfrm flipH="1">
                <a:off x="9980572" y="744800"/>
                <a:ext cx="1077586" cy="954191"/>
                <a:chOff x="7577176" y="744800"/>
                <a:chExt cx="1077586" cy="954191"/>
              </a:xfrm>
              <a:solidFill>
                <a:srgbClr val="007793"/>
              </a:solidFill>
            </p:grpSpPr>
            <p:sp>
              <p:nvSpPr>
                <p:cNvPr id="23" name="Freeform: Shape 22">
                  <a:extLst>
                    <a:ext uri="{FF2B5EF4-FFF2-40B4-BE49-F238E27FC236}">
                      <a16:creationId xmlns:a16="http://schemas.microsoft.com/office/drawing/2014/main" id="{203A18CC-E391-AB12-AD86-FEC9E1AF27B5}"/>
                    </a:ext>
                  </a:extLst>
                </p:cNvPr>
                <p:cNvSpPr/>
                <p:nvPr/>
              </p:nvSpPr>
              <p:spPr>
                <a:xfrm>
                  <a:off x="7577176" y="744800"/>
                  <a:ext cx="1077586" cy="954191"/>
                </a:xfrm>
                <a:custGeom>
                  <a:avLst/>
                  <a:gdLst>
                    <a:gd name="connsiteX0" fmla="*/ 668143 w 1077586"/>
                    <a:gd name="connsiteY0" fmla="*/ 0 h 954191"/>
                    <a:gd name="connsiteX1" fmla="*/ 246021 w 1077586"/>
                    <a:gd name="connsiteY1" fmla="*/ 0 h 954191"/>
                    <a:gd name="connsiteX2" fmla="*/ 251 w 1077586"/>
                    <a:gd name="connsiteY2" fmla="*/ 477096 h 954191"/>
                    <a:gd name="connsiteX3" fmla="*/ 246021 w 1077586"/>
                    <a:gd name="connsiteY3" fmla="*/ 954191 h 954191"/>
                    <a:gd name="connsiteX4" fmla="*/ 1077587 w 1077586"/>
                    <a:gd name="connsiteY4" fmla="*/ 954191 h 954191"/>
                    <a:gd name="connsiteX5" fmla="*/ 668143 w 1077586"/>
                    <a:gd name="connsiteY5" fmla="*/ 0 h 954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77586" h="954191">
                      <a:moveTo>
                        <a:pt x="668143" y="0"/>
                      </a:moveTo>
                      <a:lnTo>
                        <a:pt x="246021" y="0"/>
                      </a:lnTo>
                      <a:cubicBezTo>
                        <a:pt x="-17519" y="0"/>
                        <a:pt x="251" y="213659"/>
                        <a:pt x="251" y="477096"/>
                      </a:cubicBezTo>
                      <a:cubicBezTo>
                        <a:pt x="251" y="740532"/>
                        <a:pt x="-17519" y="954191"/>
                        <a:pt x="246021" y="954191"/>
                      </a:cubicBezTo>
                      <a:lnTo>
                        <a:pt x="1077587" y="954191"/>
                      </a:lnTo>
                      <a:lnTo>
                        <a:pt x="668143" y="0"/>
                      </a:lnTo>
                      <a:close/>
                    </a:path>
                  </a:pathLst>
                </a:custGeom>
                <a:solidFill>
                  <a:srgbClr val="337679"/>
                </a:solidFill>
                <a:ln w="10366" cap="flat">
                  <a:noFill/>
                  <a:prstDash val="solid"/>
                  <a:miter/>
                </a:ln>
              </p:spPr>
              <p:txBody>
                <a:bodyPr rtlCol="0" anchor="ctr"/>
                <a:lstStyle/>
                <a:p>
                  <a:endParaRPr lang="en-US"/>
                </a:p>
              </p:txBody>
            </p:sp>
            <p:sp>
              <p:nvSpPr>
                <p:cNvPr id="24" name="Freeform: Shape 23">
                  <a:extLst>
                    <a:ext uri="{FF2B5EF4-FFF2-40B4-BE49-F238E27FC236}">
                      <a16:creationId xmlns:a16="http://schemas.microsoft.com/office/drawing/2014/main" id="{C85C5DE7-1D7F-3BC4-9CAF-26D18FFD2D9E}"/>
                    </a:ext>
                  </a:extLst>
                </p:cNvPr>
                <p:cNvSpPr/>
                <p:nvPr/>
              </p:nvSpPr>
              <p:spPr>
                <a:xfrm>
                  <a:off x="7577176" y="744800"/>
                  <a:ext cx="990086" cy="954191"/>
                </a:xfrm>
                <a:custGeom>
                  <a:avLst/>
                  <a:gdLst>
                    <a:gd name="connsiteX0" fmla="*/ 580747 w 990086"/>
                    <a:gd name="connsiteY0" fmla="*/ 0 h 954191"/>
                    <a:gd name="connsiteX1" fmla="*/ 246021 w 990086"/>
                    <a:gd name="connsiteY1" fmla="*/ 0 h 954191"/>
                    <a:gd name="connsiteX2" fmla="*/ 251 w 990086"/>
                    <a:gd name="connsiteY2" fmla="*/ 477096 h 954191"/>
                    <a:gd name="connsiteX3" fmla="*/ 246021 w 990086"/>
                    <a:gd name="connsiteY3" fmla="*/ 954191 h 954191"/>
                    <a:gd name="connsiteX4" fmla="*/ 990086 w 990086"/>
                    <a:gd name="connsiteY4" fmla="*/ 954191 h 954191"/>
                    <a:gd name="connsiteX5" fmla="*/ 580747 w 990086"/>
                    <a:gd name="connsiteY5" fmla="*/ 0 h 954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90086" h="954191">
                      <a:moveTo>
                        <a:pt x="580747" y="0"/>
                      </a:moveTo>
                      <a:lnTo>
                        <a:pt x="246021" y="0"/>
                      </a:lnTo>
                      <a:cubicBezTo>
                        <a:pt x="-17519" y="0"/>
                        <a:pt x="251" y="213659"/>
                        <a:pt x="251" y="477096"/>
                      </a:cubicBezTo>
                      <a:cubicBezTo>
                        <a:pt x="251" y="740532"/>
                        <a:pt x="-17519" y="954191"/>
                        <a:pt x="246021" y="954191"/>
                      </a:cubicBezTo>
                      <a:lnTo>
                        <a:pt x="990086" y="954191"/>
                      </a:lnTo>
                      <a:lnTo>
                        <a:pt x="580747" y="0"/>
                      </a:lnTo>
                      <a:close/>
                    </a:path>
                  </a:pathLst>
                </a:custGeom>
                <a:solidFill>
                  <a:srgbClr val="3D8E92"/>
                </a:solidFill>
                <a:ln w="10366" cap="flat">
                  <a:noFill/>
                  <a:prstDash val="solid"/>
                  <a:miter/>
                </a:ln>
              </p:spPr>
              <p:txBody>
                <a:bodyPr rtlCol="0" anchor="ctr"/>
                <a:lstStyle/>
                <a:p>
                  <a:endParaRPr lang="en-US"/>
                </a:p>
              </p:txBody>
            </p:sp>
          </p:grpSp>
        </p:grpSp>
        <p:sp>
          <p:nvSpPr>
            <p:cNvPr id="19" name="TextBox 18">
              <a:extLst>
                <a:ext uri="{FF2B5EF4-FFF2-40B4-BE49-F238E27FC236}">
                  <a16:creationId xmlns:a16="http://schemas.microsoft.com/office/drawing/2014/main" id="{2236309F-3D24-5E1C-D77D-37785A518376}"/>
                </a:ext>
              </a:extLst>
            </p:cNvPr>
            <p:cNvSpPr txBox="1"/>
            <p:nvPr/>
          </p:nvSpPr>
          <p:spPr>
            <a:xfrm>
              <a:off x="8176629" y="806922"/>
              <a:ext cx="1888668" cy="827534"/>
            </a:xfrm>
            <a:prstGeom prst="rect">
              <a:avLst/>
            </a:prstGeom>
            <a:noFill/>
          </p:spPr>
          <p:txBody>
            <a:bodyPr wrap="square" rtlCol="0">
              <a:spAutoFit/>
            </a:bodyPr>
            <a:lstStyle/>
            <a:p>
              <a:pPr algn="ctr" rtl="1">
                <a:lnSpc>
                  <a:spcPct val="115000"/>
                </a:lnSpc>
              </a:pPr>
              <a:r>
                <a:rPr lang="ar-EG" sz="1400" b="1" dirty="0">
                  <a:latin typeface="Times New Roman" panose="02020603050405020304" pitchFamily="18" charset="0"/>
                  <a:ea typeface="Calibri" panose="020F0502020204030204" pitchFamily="34" charset="0"/>
                  <a:cs typeface="Adobe Arabic" panose="02040503050201020203" pitchFamily="18" charset="-78"/>
                </a:rPr>
                <a:t>مؤشرات الأداء الرئيسية (</a:t>
              </a:r>
              <a:r>
                <a:rPr lang="en-US" sz="1400" b="1" dirty="0">
                  <a:latin typeface="Times New Roman" panose="02020603050405020304" pitchFamily="18" charset="0"/>
                  <a:ea typeface="Calibri" panose="020F0502020204030204" pitchFamily="34" charset="0"/>
                  <a:cs typeface="Adobe Arabic" panose="02040503050201020203" pitchFamily="18" charset="-78"/>
                </a:rPr>
                <a:t>KPIs – Key Performance Indicators</a:t>
              </a:r>
              <a:r>
                <a:rPr lang="ar-EG" sz="1400" b="1" dirty="0">
                  <a:latin typeface="Times New Roman" panose="02020603050405020304" pitchFamily="18" charset="0"/>
                  <a:ea typeface="Calibri" panose="020F0502020204030204" pitchFamily="34" charset="0"/>
                  <a:cs typeface="Adobe Arabic" panose="02040503050201020203" pitchFamily="18" charset="-78"/>
                </a:rPr>
                <a:t>)  </a:t>
              </a:r>
              <a:endParaRPr lang="en-US" sz="1400" b="1" dirty="0">
                <a:latin typeface="Times New Roman" panose="02020603050405020304" pitchFamily="18" charset="0"/>
                <a:ea typeface="Calibri" panose="020F0502020204030204" pitchFamily="34" charset="0"/>
                <a:cs typeface="Adobe Arabic" panose="02040503050201020203" pitchFamily="18" charset="-78"/>
              </a:endParaRPr>
            </a:p>
          </p:txBody>
        </p:sp>
        <p:sp>
          <p:nvSpPr>
            <p:cNvPr id="20" name="TextBox 19">
              <a:extLst>
                <a:ext uri="{FF2B5EF4-FFF2-40B4-BE49-F238E27FC236}">
                  <a16:creationId xmlns:a16="http://schemas.microsoft.com/office/drawing/2014/main" id="{47F51BC0-6A32-0D74-9961-7A16CEA7AC41}"/>
                </a:ext>
              </a:extLst>
            </p:cNvPr>
            <p:cNvSpPr txBox="1"/>
            <p:nvPr/>
          </p:nvSpPr>
          <p:spPr>
            <a:xfrm>
              <a:off x="10330812" y="1017926"/>
              <a:ext cx="615755" cy="434734"/>
            </a:xfrm>
            <a:prstGeom prst="rect">
              <a:avLst/>
            </a:prstGeom>
            <a:noFill/>
          </p:spPr>
          <p:txBody>
            <a:bodyPr wrap="square" rtlCol="0">
              <a:spAutoFit/>
            </a:bodyPr>
            <a:lstStyle/>
            <a:p>
              <a:pPr algn="ctr">
                <a:lnSpc>
                  <a:spcPct val="115000"/>
                </a:lnSpc>
                <a:spcAft>
                  <a:spcPts val="800"/>
                </a:spcAft>
              </a:pPr>
              <a:r>
                <a:rPr lang="en-US" sz="2000" b="1" dirty="0">
                  <a:solidFill>
                    <a:schemeClr val="bg1"/>
                  </a:solidFill>
                  <a:latin typeface="Brush Script MT" panose="03060802040406070304" pitchFamily="66" charset="0"/>
                  <a:ea typeface="Calibri" panose="020F0502020204030204" pitchFamily="34" charset="0"/>
                  <a:cs typeface="Adobe Arabic" panose="02040503050201020203" pitchFamily="18" charset="-78"/>
                </a:rPr>
                <a:t>01</a:t>
              </a:r>
            </a:p>
          </p:txBody>
        </p:sp>
      </p:grpSp>
      <p:grpSp>
        <p:nvGrpSpPr>
          <p:cNvPr id="31" name="Group 30">
            <a:extLst>
              <a:ext uri="{FF2B5EF4-FFF2-40B4-BE49-F238E27FC236}">
                <a16:creationId xmlns:a16="http://schemas.microsoft.com/office/drawing/2014/main" id="{00A9A7D1-ABA2-A588-C6CC-FD55ED661DA1}"/>
              </a:ext>
            </a:extLst>
          </p:cNvPr>
          <p:cNvGrpSpPr/>
          <p:nvPr/>
        </p:nvGrpSpPr>
        <p:grpSpPr>
          <a:xfrm>
            <a:off x="4911820" y="3543702"/>
            <a:ext cx="3357689" cy="954191"/>
            <a:chOff x="7700469" y="1813945"/>
            <a:chExt cx="3357689" cy="954191"/>
          </a:xfrm>
        </p:grpSpPr>
        <p:grpSp>
          <p:nvGrpSpPr>
            <p:cNvPr id="32" name="Group 31">
              <a:extLst>
                <a:ext uri="{FF2B5EF4-FFF2-40B4-BE49-F238E27FC236}">
                  <a16:creationId xmlns:a16="http://schemas.microsoft.com/office/drawing/2014/main" id="{4665417C-8D95-4B19-68BE-8AA9693DEDF7}"/>
                </a:ext>
              </a:extLst>
            </p:cNvPr>
            <p:cNvGrpSpPr/>
            <p:nvPr/>
          </p:nvGrpSpPr>
          <p:grpSpPr>
            <a:xfrm>
              <a:off x="7700469" y="1813945"/>
              <a:ext cx="3357689" cy="954191"/>
              <a:chOff x="7700469" y="744800"/>
              <a:chExt cx="3357689" cy="954191"/>
            </a:xfrm>
          </p:grpSpPr>
          <p:grpSp>
            <p:nvGrpSpPr>
              <p:cNvPr id="35" name="Graphic 2">
                <a:extLst>
                  <a:ext uri="{FF2B5EF4-FFF2-40B4-BE49-F238E27FC236}">
                    <a16:creationId xmlns:a16="http://schemas.microsoft.com/office/drawing/2014/main" id="{8FD6BE6A-F77F-E6AA-2169-0B634708F77A}"/>
                  </a:ext>
                </a:extLst>
              </p:cNvPr>
              <p:cNvGrpSpPr/>
              <p:nvPr/>
            </p:nvGrpSpPr>
            <p:grpSpPr>
              <a:xfrm flipH="1">
                <a:off x="7700469" y="797696"/>
                <a:ext cx="2999746" cy="901295"/>
                <a:chOff x="7935119" y="797696"/>
                <a:chExt cx="2999746" cy="901295"/>
              </a:xfrm>
            </p:grpSpPr>
            <p:grpSp>
              <p:nvGrpSpPr>
                <p:cNvPr id="39" name="Graphic 2">
                  <a:extLst>
                    <a:ext uri="{FF2B5EF4-FFF2-40B4-BE49-F238E27FC236}">
                      <a16:creationId xmlns:a16="http://schemas.microsoft.com/office/drawing/2014/main" id="{59793FF1-CDBB-12CB-B19F-556BA8359C82}"/>
                    </a:ext>
                  </a:extLst>
                </p:cNvPr>
                <p:cNvGrpSpPr/>
                <p:nvPr/>
              </p:nvGrpSpPr>
              <p:grpSpPr>
                <a:xfrm>
                  <a:off x="7935119" y="797696"/>
                  <a:ext cx="2999746" cy="901295"/>
                  <a:chOff x="7935119" y="797696"/>
                  <a:chExt cx="2999746" cy="901295"/>
                </a:xfrm>
              </p:grpSpPr>
              <p:sp>
                <p:nvSpPr>
                  <p:cNvPr id="43" name="Freeform: Shape 42">
                    <a:extLst>
                      <a:ext uri="{FF2B5EF4-FFF2-40B4-BE49-F238E27FC236}">
                        <a16:creationId xmlns:a16="http://schemas.microsoft.com/office/drawing/2014/main" id="{B63AE534-4442-D390-DB59-C5B645BEBC3E}"/>
                      </a:ext>
                    </a:extLst>
                  </p:cNvPr>
                  <p:cNvSpPr/>
                  <p:nvPr/>
                </p:nvSpPr>
                <p:spPr>
                  <a:xfrm>
                    <a:off x="8211753" y="1268348"/>
                    <a:ext cx="708524" cy="430643"/>
                  </a:xfrm>
                  <a:custGeom>
                    <a:avLst/>
                    <a:gdLst>
                      <a:gd name="connsiteX0" fmla="*/ 443010 w 708524"/>
                      <a:gd name="connsiteY0" fmla="*/ 430643 h 430643"/>
                      <a:gd name="connsiteX1" fmla="*/ 708525 w 708524"/>
                      <a:gd name="connsiteY1" fmla="*/ 121274 h 430643"/>
                      <a:gd name="connsiteX2" fmla="*/ 0 w 708524"/>
                      <a:gd name="connsiteY2" fmla="*/ 0 h 430643"/>
                      <a:gd name="connsiteX3" fmla="*/ 443010 w 708524"/>
                      <a:gd name="connsiteY3" fmla="*/ 430643 h 430643"/>
                    </a:gdLst>
                    <a:ahLst/>
                    <a:cxnLst>
                      <a:cxn ang="0">
                        <a:pos x="connsiteX0" y="connsiteY0"/>
                      </a:cxn>
                      <a:cxn ang="0">
                        <a:pos x="connsiteX1" y="connsiteY1"/>
                      </a:cxn>
                      <a:cxn ang="0">
                        <a:pos x="connsiteX2" y="connsiteY2"/>
                      </a:cxn>
                      <a:cxn ang="0">
                        <a:pos x="connsiteX3" y="connsiteY3"/>
                      </a:cxn>
                    </a:cxnLst>
                    <a:rect l="l" t="t" r="r" b="b"/>
                    <a:pathLst>
                      <a:path w="708524" h="430643">
                        <a:moveTo>
                          <a:pt x="443010" y="430643"/>
                        </a:moveTo>
                        <a:lnTo>
                          <a:pt x="708525" y="121274"/>
                        </a:lnTo>
                        <a:lnTo>
                          <a:pt x="0" y="0"/>
                        </a:lnTo>
                        <a:lnTo>
                          <a:pt x="443010" y="430643"/>
                        </a:lnTo>
                        <a:close/>
                      </a:path>
                    </a:pathLst>
                  </a:custGeom>
                  <a:solidFill>
                    <a:srgbClr val="004E5B"/>
                  </a:solidFill>
                  <a:ln w="10366" cap="flat">
                    <a:noFill/>
                    <a:prstDash val="solid"/>
                    <a:miter/>
                  </a:ln>
                </p:spPr>
                <p:txBody>
                  <a:bodyPr rtlCol="0" anchor="ctr"/>
                  <a:lstStyle/>
                  <a:p>
                    <a:endParaRPr lang="en-US"/>
                  </a:p>
                </p:txBody>
              </p:sp>
              <p:sp>
                <p:nvSpPr>
                  <p:cNvPr id="46" name="Freeform: Shape 45">
                    <a:extLst>
                      <a:ext uri="{FF2B5EF4-FFF2-40B4-BE49-F238E27FC236}">
                        <a16:creationId xmlns:a16="http://schemas.microsoft.com/office/drawing/2014/main" id="{EAC92B9A-8CEC-E0CF-CD9E-D3928B37A303}"/>
                      </a:ext>
                    </a:extLst>
                  </p:cNvPr>
                  <p:cNvSpPr/>
                  <p:nvPr/>
                </p:nvSpPr>
                <p:spPr>
                  <a:xfrm>
                    <a:off x="7935119" y="797696"/>
                    <a:ext cx="2999746" cy="777319"/>
                  </a:xfrm>
                  <a:custGeom>
                    <a:avLst/>
                    <a:gdLst>
                      <a:gd name="connsiteX0" fmla="*/ 2999747 w 2999746"/>
                      <a:gd name="connsiteY0" fmla="*/ 388660 h 777319"/>
                      <a:gd name="connsiteX1" fmla="*/ 2611087 w 2999746"/>
                      <a:gd name="connsiteY1" fmla="*/ 777320 h 777319"/>
                      <a:gd name="connsiteX2" fmla="*/ 544539 w 2999746"/>
                      <a:gd name="connsiteY2" fmla="*/ 777320 h 777319"/>
                      <a:gd name="connsiteX3" fmla="*/ 0 w 2999746"/>
                      <a:gd name="connsiteY3" fmla="*/ 388660 h 777319"/>
                      <a:gd name="connsiteX4" fmla="*/ 19017 w 2999746"/>
                      <a:gd name="connsiteY4" fmla="*/ 388660 h 777319"/>
                      <a:gd name="connsiteX5" fmla="*/ 323710 w 2999746"/>
                      <a:gd name="connsiteY5" fmla="*/ 0 h 777319"/>
                      <a:gd name="connsiteX6" fmla="*/ 2611087 w 2999746"/>
                      <a:gd name="connsiteY6" fmla="*/ 0 h 777319"/>
                      <a:gd name="connsiteX7" fmla="*/ 2999747 w 2999746"/>
                      <a:gd name="connsiteY7" fmla="*/ 388660 h 777319"/>
                      <a:gd name="connsiteX8" fmla="*/ 2999747 w 2999746"/>
                      <a:gd name="connsiteY8" fmla="*/ 388660 h 777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99746" h="777319">
                        <a:moveTo>
                          <a:pt x="2999747" y="388660"/>
                        </a:moveTo>
                        <a:cubicBezTo>
                          <a:pt x="2999747" y="603358"/>
                          <a:pt x="2825681" y="777320"/>
                          <a:pt x="2611087" y="777320"/>
                        </a:cubicBezTo>
                        <a:lnTo>
                          <a:pt x="544539" y="777320"/>
                        </a:lnTo>
                        <a:cubicBezTo>
                          <a:pt x="329841" y="777320"/>
                          <a:pt x="0" y="603254"/>
                          <a:pt x="0" y="388660"/>
                        </a:cubicBezTo>
                        <a:lnTo>
                          <a:pt x="19017" y="388660"/>
                        </a:lnTo>
                        <a:cubicBezTo>
                          <a:pt x="19017" y="173962"/>
                          <a:pt x="109012" y="0"/>
                          <a:pt x="323710" y="0"/>
                        </a:cubicBezTo>
                        <a:lnTo>
                          <a:pt x="2611087" y="0"/>
                        </a:lnTo>
                        <a:cubicBezTo>
                          <a:pt x="2825785" y="0"/>
                          <a:pt x="2999747" y="174066"/>
                          <a:pt x="2999747" y="388660"/>
                        </a:cubicBezTo>
                        <a:lnTo>
                          <a:pt x="2999747" y="388660"/>
                        </a:lnTo>
                        <a:close/>
                      </a:path>
                    </a:pathLst>
                  </a:custGeom>
                  <a:solidFill>
                    <a:srgbClr val="FFFFFF"/>
                  </a:solidFill>
                  <a:ln w="10366" cap="flat">
                    <a:solidFill>
                      <a:schemeClr val="tx1"/>
                    </a:solidFill>
                    <a:prstDash val="solid"/>
                    <a:miter/>
                  </a:ln>
                </p:spPr>
                <p:txBody>
                  <a:bodyPr rtlCol="0" anchor="ctr"/>
                  <a:lstStyle/>
                  <a:p>
                    <a:endParaRPr lang="en-US" dirty="0"/>
                  </a:p>
                </p:txBody>
              </p:sp>
            </p:grpSp>
            <p:grpSp>
              <p:nvGrpSpPr>
                <p:cNvPr id="40" name="Graphic 2">
                  <a:extLst>
                    <a:ext uri="{FF2B5EF4-FFF2-40B4-BE49-F238E27FC236}">
                      <a16:creationId xmlns:a16="http://schemas.microsoft.com/office/drawing/2014/main" id="{7AB7EC19-922C-2000-45EA-BC3DB6D4B88F}"/>
                    </a:ext>
                  </a:extLst>
                </p:cNvPr>
                <p:cNvGrpSpPr/>
                <p:nvPr/>
              </p:nvGrpSpPr>
              <p:grpSpPr>
                <a:xfrm>
                  <a:off x="10546205" y="860151"/>
                  <a:ext cx="326203" cy="652408"/>
                  <a:chOff x="10546205" y="860151"/>
                  <a:chExt cx="326203" cy="652408"/>
                </a:xfrm>
                <a:solidFill>
                  <a:srgbClr val="007793"/>
                </a:solidFill>
              </p:grpSpPr>
              <p:sp>
                <p:nvSpPr>
                  <p:cNvPr id="41" name="Freeform: Shape 40">
                    <a:extLst>
                      <a:ext uri="{FF2B5EF4-FFF2-40B4-BE49-F238E27FC236}">
                        <a16:creationId xmlns:a16="http://schemas.microsoft.com/office/drawing/2014/main" id="{1784AD2D-9422-D6B4-4A12-8B5AC3774B36}"/>
                      </a:ext>
                    </a:extLst>
                  </p:cNvPr>
                  <p:cNvSpPr/>
                  <p:nvPr/>
                </p:nvSpPr>
                <p:spPr>
                  <a:xfrm>
                    <a:off x="10546205" y="860151"/>
                    <a:ext cx="326203" cy="652408"/>
                  </a:xfrm>
                  <a:custGeom>
                    <a:avLst/>
                    <a:gdLst>
                      <a:gd name="connsiteX0" fmla="*/ 0 w 326203"/>
                      <a:gd name="connsiteY0" fmla="*/ 0 h 652408"/>
                      <a:gd name="connsiteX1" fmla="*/ 326204 w 326203"/>
                      <a:gd name="connsiteY1" fmla="*/ 326204 h 652408"/>
                      <a:gd name="connsiteX2" fmla="*/ 0 w 326203"/>
                      <a:gd name="connsiteY2" fmla="*/ 652408 h 652408"/>
                    </a:gdLst>
                    <a:ahLst/>
                    <a:cxnLst>
                      <a:cxn ang="0">
                        <a:pos x="connsiteX0" y="connsiteY0"/>
                      </a:cxn>
                      <a:cxn ang="0">
                        <a:pos x="connsiteX1" y="connsiteY1"/>
                      </a:cxn>
                      <a:cxn ang="0">
                        <a:pos x="connsiteX2" y="connsiteY2"/>
                      </a:cxn>
                    </a:cxnLst>
                    <a:rect l="l" t="t" r="r" b="b"/>
                    <a:pathLst>
                      <a:path w="326203" h="652408">
                        <a:moveTo>
                          <a:pt x="0" y="0"/>
                        </a:moveTo>
                        <a:cubicBezTo>
                          <a:pt x="179885" y="0"/>
                          <a:pt x="326204" y="146319"/>
                          <a:pt x="326204" y="326204"/>
                        </a:cubicBezTo>
                        <a:cubicBezTo>
                          <a:pt x="326204" y="506089"/>
                          <a:pt x="179885" y="652408"/>
                          <a:pt x="0" y="652408"/>
                        </a:cubicBezTo>
                      </a:path>
                    </a:pathLst>
                  </a:custGeom>
                  <a:solidFill>
                    <a:srgbClr val="C48C00"/>
                  </a:solidFill>
                  <a:ln w="10366" cap="flat">
                    <a:noFill/>
                    <a:prstDash val="solid"/>
                    <a:miter/>
                  </a:ln>
                </p:spPr>
                <p:txBody>
                  <a:bodyPr rtlCol="0" anchor="ctr"/>
                  <a:lstStyle/>
                  <a:p>
                    <a:endParaRPr lang="en-US"/>
                  </a:p>
                </p:txBody>
              </p:sp>
              <p:sp>
                <p:nvSpPr>
                  <p:cNvPr id="42" name="Freeform: Shape 41">
                    <a:extLst>
                      <a:ext uri="{FF2B5EF4-FFF2-40B4-BE49-F238E27FC236}">
                        <a16:creationId xmlns:a16="http://schemas.microsoft.com/office/drawing/2014/main" id="{BC14E7FE-0C64-A571-5AD4-3624E1EBF5EC}"/>
                      </a:ext>
                    </a:extLst>
                  </p:cNvPr>
                  <p:cNvSpPr/>
                  <p:nvPr/>
                </p:nvSpPr>
                <p:spPr>
                  <a:xfrm>
                    <a:off x="10546205" y="984855"/>
                    <a:ext cx="201500" cy="403000"/>
                  </a:xfrm>
                  <a:custGeom>
                    <a:avLst/>
                    <a:gdLst>
                      <a:gd name="connsiteX0" fmla="*/ 0 w 201500"/>
                      <a:gd name="connsiteY0" fmla="*/ 0 h 403000"/>
                      <a:gd name="connsiteX1" fmla="*/ 201500 w 201500"/>
                      <a:gd name="connsiteY1" fmla="*/ 201500 h 403000"/>
                      <a:gd name="connsiteX2" fmla="*/ 0 w 201500"/>
                      <a:gd name="connsiteY2" fmla="*/ 403001 h 403000"/>
                    </a:gdLst>
                    <a:ahLst/>
                    <a:cxnLst>
                      <a:cxn ang="0">
                        <a:pos x="connsiteX0" y="connsiteY0"/>
                      </a:cxn>
                      <a:cxn ang="0">
                        <a:pos x="connsiteX1" y="connsiteY1"/>
                      </a:cxn>
                      <a:cxn ang="0">
                        <a:pos x="connsiteX2" y="connsiteY2"/>
                      </a:cxn>
                    </a:cxnLst>
                    <a:rect l="l" t="t" r="r" b="b"/>
                    <a:pathLst>
                      <a:path w="201500" h="403000">
                        <a:moveTo>
                          <a:pt x="0" y="0"/>
                        </a:moveTo>
                        <a:cubicBezTo>
                          <a:pt x="111090" y="0"/>
                          <a:pt x="201500" y="90410"/>
                          <a:pt x="201500" y="201500"/>
                        </a:cubicBezTo>
                        <a:cubicBezTo>
                          <a:pt x="201500" y="312591"/>
                          <a:pt x="111090" y="403001"/>
                          <a:pt x="0" y="403001"/>
                        </a:cubicBezTo>
                      </a:path>
                    </a:pathLst>
                  </a:custGeom>
                  <a:solidFill>
                    <a:srgbClr val="FFCC66"/>
                  </a:solidFill>
                  <a:ln w="10366" cap="flat">
                    <a:noFill/>
                    <a:prstDash val="solid"/>
                    <a:miter/>
                  </a:ln>
                </p:spPr>
                <p:txBody>
                  <a:bodyPr rtlCol="0" anchor="ctr"/>
                  <a:lstStyle/>
                  <a:p>
                    <a:endParaRPr lang="en-US"/>
                  </a:p>
                </p:txBody>
              </p:sp>
            </p:grpSp>
          </p:grpSp>
          <p:grpSp>
            <p:nvGrpSpPr>
              <p:cNvPr id="36" name="Graphic 2">
                <a:extLst>
                  <a:ext uri="{FF2B5EF4-FFF2-40B4-BE49-F238E27FC236}">
                    <a16:creationId xmlns:a16="http://schemas.microsoft.com/office/drawing/2014/main" id="{065C29FD-171A-06A6-BC7C-336B36B38A0B}"/>
                  </a:ext>
                </a:extLst>
              </p:cNvPr>
              <p:cNvGrpSpPr/>
              <p:nvPr/>
            </p:nvGrpSpPr>
            <p:grpSpPr>
              <a:xfrm flipH="1">
                <a:off x="9980572" y="744800"/>
                <a:ext cx="1077586" cy="954191"/>
                <a:chOff x="7577176" y="744800"/>
                <a:chExt cx="1077586" cy="954191"/>
              </a:xfrm>
              <a:solidFill>
                <a:srgbClr val="007793"/>
              </a:solidFill>
            </p:grpSpPr>
            <p:sp>
              <p:nvSpPr>
                <p:cNvPr id="37" name="Freeform: Shape 36">
                  <a:extLst>
                    <a:ext uri="{FF2B5EF4-FFF2-40B4-BE49-F238E27FC236}">
                      <a16:creationId xmlns:a16="http://schemas.microsoft.com/office/drawing/2014/main" id="{1927D9FD-3EF9-34BF-1A6E-DAF1B04410AF}"/>
                    </a:ext>
                  </a:extLst>
                </p:cNvPr>
                <p:cNvSpPr/>
                <p:nvPr/>
              </p:nvSpPr>
              <p:spPr>
                <a:xfrm>
                  <a:off x="7577176" y="744800"/>
                  <a:ext cx="1077586" cy="954191"/>
                </a:xfrm>
                <a:custGeom>
                  <a:avLst/>
                  <a:gdLst>
                    <a:gd name="connsiteX0" fmla="*/ 668143 w 1077586"/>
                    <a:gd name="connsiteY0" fmla="*/ 0 h 954191"/>
                    <a:gd name="connsiteX1" fmla="*/ 246021 w 1077586"/>
                    <a:gd name="connsiteY1" fmla="*/ 0 h 954191"/>
                    <a:gd name="connsiteX2" fmla="*/ 251 w 1077586"/>
                    <a:gd name="connsiteY2" fmla="*/ 477096 h 954191"/>
                    <a:gd name="connsiteX3" fmla="*/ 246021 w 1077586"/>
                    <a:gd name="connsiteY3" fmla="*/ 954191 h 954191"/>
                    <a:gd name="connsiteX4" fmla="*/ 1077587 w 1077586"/>
                    <a:gd name="connsiteY4" fmla="*/ 954191 h 954191"/>
                    <a:gd name="connsiteX5" fmla="*/ 668143 w 1077586"/>
                    <a:gd name="connsiteY5" fmla="*/ 0 h 954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77586" h="954191">
                      <a:moveTo>
                        <a:pt x="668143" y="0"/>
                      </a:moveTo>
                      <a:lnTo>
                        <a:pt x="246021" y="0"/>
                      </a:lnTo>
                      <a:cubicBezTo>
                        <a:pt x="-17519" y="0"/>
                        <a:pt x="251" y="213659"/>
                        <a:pt x="251" y="477096"/>
                      </a:cubicBezTo>
                      <a:cubicBezTo>
                        <a:pt x="251" y="740532"/>
                        <a:pt x="-17519" y="954191"/>
                        <a:pt x="246021" y="954191"/>
                      </a:cubicBezTo>
                      <a:lnTo>
                        <a:pt x="1077587" y="954191"/>
                      </a:lnTo>
                      <a:lnTo>
                        <a:pt x="668143" y="0"/>
                      </a:lnTo>
                      <a:close/>
                    </a:path>
                  </a:pathLst>
                </a:custGeom>
                <a:solidFill>
                  <a:srgbClr val="C48C00"/>
                </a:solidFill>
                <a:ln w="10366"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1644C61F-7129-DDF1-DFA7-52DD08293F27}"/>
                    </a:ext>
                  </a:extLst>
                </p:cNvPr>
                <p:cNvSpPr/>
                <p:nvPr/>
              </p:nvSpPr>
              <p:spPr>
                <a:xfrm>
                  <a:off x="7577176" y="744800"/>
                  <a:ext cx="990086" cy="954191"/>
                </a:xfrm>
                <a:custGeom>
                  <a:avLst/>
                  <a:gdLst>
                    <a:gd name="connsiteX0" fmla="*/ 580747 w 990086"/>
                    <a:gd name="connsiteY0" fmla="*/ 0 h 954191"/>
                    <a:gd name="connsiteX1" fmla="*/ 246021 w 990086"/>
                    <a:gd name="connsiteY1" fmla="*/ 0 h 954191"/>
                    <a:gd name="connsiteX2" fmla="*/ 251 w 990086"/>
                    <a:gd name="connsiteY2" fmla="*/ 477096 h 954191"/>
                    <a:gd name="connsiteX3" fmla="*/ 246021 w 990086"/>
                    <a:gd name="connsiteY3" fmla="*/ 954191 h 954191"/>
                    <a:gd name="connsiteX4" fmla="*/ 990086 w 990086"/>
                    <a:gd name="connsiteY4" fmla="*/ 954191 h 954191"/>
                    <a:gd name="connsiteX5" fmla="*/ 580747 w 990086"/>
                    <a:gd name="connsiteY5" fmla="*/ 0 h 954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90086" h="954191">
                      <a:moveTo>
                        <a:pt x="580747" y="0"/>
                      </a:moveTo>
                      <a:lnTo>
                        <a:pt x="246021" y="0"/>
                      </a:lnTo>
                      <a:cubicBezTo>
                        <a:pt x="-17519" y="0"/>
                        <a:pt x="251" y="213659"/>
                        <a:pt x="251" y="477096"/>
                      </a:cubicBezTo>
                      <a:cubicBezTo>
                        <a:pt x="251" y="740532"/>
                        <a:pt x="-17519" y="954191"/>
                        <a:pt x="246021" y="954191"/>
                      </a:cubicBezTo>
                      <a:lnTo>
                        <a:pt x="990086" y="954191"/>
                      </a:lnTo>
                      <a:lnTo>
                        <a:pt x="580747" y="0"/>
                      </a:lnTo>
                      <a:close/>
                    </a:path>
                  </a:pathLst>
                </a:custGeom>
                <a:solidFill>
                  <a:srgbClr val="FFCC66"/>
                </a:solidFill>
                <a:ln w="10366" cap="flat">
                  <a:noFill/>
                  <a:prstDash val="solid"/>
                  <a:miter/>
                </a:ln>
              </p:spPr>
              <p:txBody>
                <a:bodyPr rtlCol="0" anchor="ctr"/>
                <a:lstStyle/>
                <a:p>
                  <a:endParaRPr lang="en-US"/>
                </a:p>
              </p:txBody>
            </p:sp>
          </p:grpSp>
        </p:grpSp>
        <p:sp>
          <p:nvSpPr>
            <p:cNvPr id="33" name="TextBox 32">
              <a:extLst>
                <a:ext uri="{FF2B5EF4-FFF2-40B4-BE49-F238E27FC236}">
                  <a16:creationId xmlns:a16="http://schemas.microsoft.com/office/drawing/2014/main" id="{1D6CF915-F9B8-1A71-8FD3-E513254716D0}"/>
                </a:ext>
              </a:extLst>
            </p:cNvPr>
            <p:cNvSpPr txBox="1"/>
            <p:nvPr/>
          </p:nvSpPr>
          <p:spPr>
            <a:xfrm>
              <a:off x="7856868" y="1978316"/>
              <a:ext cx="2528189" cy="579774"/>
            </a:xfrm>
            <a:prstGeom prst="rect">
              <a:avLst/>
            </a:prstGeom>
            <a:noFill/>
          </p:spPr>
          <p:txBody>
            <a:bodyPr wrap="square" rtlCol="0">
              <a:spAutoFit/>
            </a:bodyPr>
            <a:lstStyle/>
            <a:p>
              <a:pPr algn="ctr" rtl="1">
                <a:lnSpc>
                  <a:spcPct val="115000"/>
                </a:lnSpc>
              </a:pPr>
              <a:r>
                <a:rPr lang="ar-EG" sz="1400" b="1" dirty="0">
                  <a:latin typeface="Times New Roman" panose="02020603050405020304" pitchFamily="18" charset="0"/>
                  <a:ea typeface="Calibri" panose="020F0502020204030204" pitchFamily="34" charset="0"/>
                  <a:cs typeface="Adobe Arabic" panose="02040503050201020203" pitchFamily="18" charset="-78"/>
                </a:rPr>
                <a:t>الأهداف والنتائج الرئيسية (</a:t>
              </a:r>
              <a:r>
                <a:rPr lang="en-US" sz="1400" b="1" dirty="0">
                  <a:latin typeface="Times New Roman" panose="02020603050405020304" pitchFamily="18" charset="0"/>
                  <a:ea typeface="Calibri" panose="020F0502020204030204" pitchFamily="34" charset="0"/>
                  <a:cs typeface="Adobe Arabic" panose="02040503050201020203" pitchFamily="18" charset="-78"/>
                </a:rPr>
                <a:t>OKRs – Objectives and Key Results</a:t>
              </a:r>
              <a:r>
                <a:rPr lang="ar-EG" sz="1400" b="1" dirty="0">
                  <a:latin typeface="Times New Roman" panose="02020603050405020304" pitchFamily="18" charset="0"/>
                  <a:ea typeface="Calibri" panose="020F0502020204030204" pitchFamily="34" charset="0"/>
                  <a:cs typeface="Adobe Arabic" panose="02040503050201020203" pitchFamily="18" charset="-78"/>
                </a:rPr>
                <a:t>)  </a:t>
              </a:r>
              <a:endParaRPr lang="en-US" sz="1400" b="1" dirty="0">
                <a:latin typeface="Times New Roman" panose="02020603050405020304" pitchFamily="18" charset="0"/>
                <a:ea typeface="Calibri" panose="020F0502020204030204" pitchFamily="34" charset="0"/>
                <a:cs typeface="Adobe Arabic" panose="02040503050201020203" pitchFamily="18" charset="-78"/>
              </a:endParaRPr>
            </a:p>
          </p:txBody>
        </p:sp>
        <p:sp>
          <p:nvSpPr>
            <p:cNvPr id="34" name="TextBox 33">
              <a:extLst>
                <a:ext uri="{FF2B5EF4-FFF2-40B4-BE49-F238E27FC236}">
                  <a16:creationId xmlns:a16="http://schemas.microsoft.com/office/drawing/2014/main" id="{92240A73-A358-2D2B-4261-3D98022AAD36}"/>
                </a:ext>
              </a:extLst>
            </p:cNvPr>
            <p:cNvSpPr txBox="1"/>
            <p:nvPr/>
          </p:nvSpPr>
          <p:spPr>
            <a:xfrm>
              <a:off x="10330812" y="2119351"/>
              <a:ext cx="615755" cy="434734"/>
            </a:xfrm>
            <a:prstGeom prst="rect">
              <a:avLst/>
            </a:prstGeom>
            <a:noFill/>
          </p:spPr>
          <p:txBody>
            <a:bodyPr wrap="square" rtlCol="0">
              <a:spAutoFit/>
            </a:bodyPr>
            <a:lstStyle/>
            <a:p>
              <a:pPr algn="ctr">
                <a:lnSpc>
                  <a:spcPct val="115000"/>
                </a:lnSpc>
                <a:spcAft>
                  <a:spcPts val="800"/>
                </a:spcAft>
              </a:pPr>
              <a:r>
                <a:rPr lang="en-US" sz="2000" b="1" dirty="0">
                  <a:solidFill>
                    <a:schemeClr val="bg1"/>
                  </a:solidFill>
                  <a:latin typeface="Brush Script MT" panose="03060802040406070304" pitchFamily="66" charset="0"/>
                  <a:ea typeface="Calibri" panose="020F0502020204030204" pitchFamily="34" charset="0"/>
                  <a:cs typeface="Adobe Arabic" panose="02040503050201020203" pitchFamily="18" charset="-78"/>
                </a:rPr>
                <a:t>02</a:t>
              </a:r>
            </a:p>
          </p:txBody>
        </p:sp>
      </p:grpSp>
      <p:grpSp>
        <p:nvGrpSpPr>
          <p:cNvPr id="47" name="Group 46">
            <a:extLst>
              <a:ext uri="{FF2B5EF4-FFF2-40B4-BE49-F238E27FC236}">
                <a16:creationId xmlns:a16="http://schemas.microsoft.com/office/drawing/2014/main" id="{A68C5C87-89CA-5230-AA61-1225D1F5D479}"/>
              </a:ext>
            </a:extLst>
          </p:cNvPr>
          <p:cNvGrpSpPr/>
          <p:nvPr/>
        </p:nvGrpSpPr>
        <p:grpSpPr>
          <a:xfrm>
            <a:off x="4911820" y="4647548"/>
            <a:ext cx="3357689" cy="954191"/>
            <a:chOff x="7700469" y="2951904"/>
            <a:chExt cx="3357689" cy="954191"/>
          </a:xfrm>
        </p:grpSpPr>
        <p:grpSp>
          <p:nvGrpSpPr>
            <p:cNvPr id="48" name="Group 47">
              <a:extLst>
                <a:ext uri="{FF2B5EF4-FFF2-40B4-BE49-F238E27FC236}">
                  <a16:creationId xmlns:a16="http://schemas.microsoft.com/office/drawing/2014/main" id="{B8AF3EED-AA34-2387-23CD-C555D9BBDFCA}"/>
                </a:ext>
              </a:extLst>
            </p:cNvPr>
            <p:cNvGrpSpPr/>
            <p:nvPr/>
          </p:nvGrpSpPr>
          <p:grpSpPr>
            <a:xfrm>
              <a:off x="7700469" y="2951904"/>
              <a:ext cx="3357689" cy="954191"/>
              <a:chOff x="7700469" y="744800"/>
              <a:chExt cx="3357689" cy="954191"/>
            </a:xfrm>
          </p:grpSpPr>
          <p:grpSp>
            <p:nvGrpSpPr>
              <p:cNvPr id="52" name="Graphic 2">
                <a:extLst>
                  <a:ext uri="{FF2B5EF4-FFF2-40B4-BE49-F238E27FC236}">
                    <a16:creationId xmlns:a16="http://schemas.microsoft.com/office/drawing/2014/main" id="{4E49F4FD-C046-7C79-1B6C-FD10D0A59216}"/>
                  </a:ext>
                </a:extLst>
              </p:cNvPr>
              <p:cNvGrpSpPr/>
              <p:nvPr/>
            </p:nvGrpSpPr>
            <p:grpSpPr>
              <a:xfrm flipH="1">
                <a:off x="7700469" y="797696"/>
                <a:ext cx="2999746" cy="901295"/>
                <a:chOff x="7935119" y="797696"/>
                <a:chExt cx="2999746" cy="901295"/>
              </a:xfrm>
            </p:grpSpPr>
            <p:grpSp>
              <p:nvGrpSpPr>
                <p:cNvPr id="56" name="Graphic 2">
                  <a:extLst>
                    <a:ext uri="{FF2B5EF4-FFF2-40B4-BE49-F238E27FC236}">
                      <a16:creationId xmlns:a16="http://schemas.microsoft.com/office/drawing/2014/main" id="{8D215331-3D88-0D6E-2763-07C78BD1D3EF}"/>
                    </a:ext>
                  </a:extLst>
                </p:cNvPr>
                <p:cNvGrpSpPr/>
                <p:nvPr/>
              </p:nvGrpSpPr>
              <p:grpSpPr>
                <a:xfrm>
                  <a:off x="7935119" y="797696"/>
                  <a:ext cx="2999746" cy="901295"/>
                  <a:chOff x="7935119" y="797696"/>
                  <a:chExt cx="2999746" cy="901295"/>
                </a:xfrm>
              </p:grpSpPr>
              <p:sp>
                <p:nvSpPr>
                  <p:cNvPr id="60" name="Freeform: Shape 59">
                    <a:extLst>
                      <a:ext uri="{FF2B5EF4-FFF2-40B4-BE49-F238E27FC236}">
                        <a16:creationId xmlns:a16="http://schemas.microsoft.com/office/drawing/2014/main" id="{BBCF3D61-42CD-FE02-A770-0010C753CB79}"/>
                      </a:ext>
                    </a:extLst>
                  </p:cNvPr>
                  <p:cNvSpPr/>
                  <p:nvPr/>
                </p:nvSpPr>
                <p:spPr>
                  <a:xfrm>
                    <a:off x="8211753" y="1268348"/>
                    <a:ext cx="708524" cy="430643"/>
                  </a:xfrm>
                  <a:custGeom>
                    <a:avLst/>
                    <a:gdLst>
                      <a:gd name="connsiteX0" fmla="*/ 443010 w 708524"/>
                      <a:gd name="connsiteY0" fmla="*/ 430643 h 430643"/>
                      <a:gd name="connsiteX1" fmla="*/ 708525 w 708524"/>
                      <a:gd name="connsiteY1" fmla="*/ 121274 h 430643"/>
                      <a:gd name="connsiteX2" fmla="*/ 0 w 708524"/>
                      <a:gd name="connsiteY2" fmla="*/ 0 h 430643"/>
                      <a:gd name="connsiteX3" fmla="*/ 443010 w 708524"/>
                      <a:gd name="connsiteY3" fmla="*/ 430643 h 430643"/>
                    </a:gdLst>
                    <a:ahLst/>
                    <a:cxnLst>
                      <a:cxn ang="0">
                        <a:pos x="connsiteX0" y="connsiteY0"/>
                      </a:cxn>
                      <a:cxn ang="0">
                        <a:pos x="connsiteX1" y="connsiteY1"/>
                      </a:cxn>
                      <a:cxn ang="0">
                        <a:pos x="connsiteX2" y="connsiteY2"/>
                      </a:cxn>
                      <a:cxn ang="0">
                        <a:pos x="connsiteX3" y="connsiteY3"/>
                      </a:cxn>
                    </a:cxnLst>
                    <a:rect l="l" t="t" r="r" b="b"/>
                    <a:pathLst>
                      <a:path w="708524" h="430643">
                        <a:moveTo>
                          <a:pt x="443010" y="430643"/>
                        </a:moveTo>
                        <a:lnTo>
                          <a:pt x="708525" y="121274"/>
                        </a:lnTo>
                        <a:lnTo>
                          <a:pt x="0" y="0"/>
                        </a:lnTo>
                        <a:lnTo>
                          <a:pt x="443010" y="430643"/>
                        </a:lnTo>
                        <a:close/>
                      </a:path>
                    </a:pathLst>
                  </a:custGeom>
                  <a:solidFill>
                    <a:srgbClr val="004E5B"/>
                  </a:solidFill>
                  <a:ln w="10366" cap="flat">
                    <a:noFill/>
                    <a:prstDash val="solid"/>
                    <a:miter/>
                  </a:ln>
                </p:spPr>
                <p:txBody>
                  <a:bodyPr rtlCol="0" anchor="ctr"/>
                  <a:lstStyle/>
                  <a:p>
                    <a:endParaRPr lang="en-US"/>
                  </a:p>
                </p:txBody>
              </p:sp>
              <p:sp>
                <p:nvSpPr>
                  <p:cNvPr id="61" name="Freeform: Shape 60">
                    <a:extLst>
                      <a:ext uri="{FF2B5EF4-FFF2-40B4-BE49-F238E27FC236}">
                        <a16:creationId xmlns:a16="http://schemas.microsoft.com/office/drawing/2014/main" id="{DD0640EC-1DCB-2192-49A4-9C8B89C4C7D4}"/>
                      </a:ext>
                    </a:extLst>
                  </p:cNvPr>
                  <p:cNvSpPr/>
                  <p:nvPr/>
                </p:nvSpPr>
                <p:spPr>
                  <a:xfrm>
                    <a:off x="7935119" y="797696"/>
                    <a:ext cx="2999746" cy="777319"/>
                  </a:xfrm>
                  <a:custGeom>
                    <a:avLst/>
                    <a:gdLst>
                      <a:gd name="connsiteX0" fmla="*/ 2999747 w 2999746"/>
                      <a:gd name="connsiteY0" fmla="*/ 388660 h 777319"/>
                      <a:gd name="connsiteX1" fmla="*/ 2611087 w 2999746"/>
                      <a:gd name="connsiteY1" fmla="*/ 777320 h 777319"/>
                      <a:gd name="connsiteX2" fmla="*/ 544539 w 2999746"/>
                      <a:gd name="connsiteY2" fmla="*/ 777320 h 777319"/>
                      <a:gd name="connsiteX3" fmla="*/ 0 w 2999746"/>
                      <a:gd name="connsiteY3" fmla="*/ 388660 h 777319"/>
                      <a:gd name="connsiteX4" fmla="*/ 19017 w 2999746"/>
                      <a:gd name="connsiteY4" fmla="*/ 388660 h 777319"/>
                      <a:gd name="connsiteX5" fmla="*/ 323710 w 2999746"/>
                      <a:gd name="connsiteY5" fmla="*/ 0 h 777319"/>
                      <a:gd name="connsiteX6" fmla="*/ 2611087 w 2999746"/>
                      <a:gd name="connsiteY6" fmla="*/ 0 h 777319"/>
                      <a:gd name="connsiteX7" fmla="*/ 2999747 w 2999746"/>
                      <a:gd name="connsiteY7" fmla="*/ 388660 h 777319"/>
                      <a:gd name="connsiteX8" fmla="*/ 2999747 w 2999746"/>
                      <a:gd name="connsiteY8" fmla="*/ 388660 h 777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99746" h="777319">
                        <a:moveTo>
                          <a:pt x="2999747" y="388660"/>
                        </a:moveTo>
                        <a:cubicBezTo>
                          <a:pt x="2999747" y="603358"/>
                          <a:pt x="2825681" y="777320"/>
                          <a:pt x="2611087" y="777320"/>
                        </a:cubicBezTo>
                        <a:lnTo>
                          <a:pt x="544539" y="777320"/>
                        </a:lnTo>
                        <a:cubicBezTo>
                          <a:pt x="329841" y="777320"/>
                          <a:pt x="0" y="603254"/>
                          <a:pt x="0" y="388660"/>
                        </a:cubicBezTo>
                        <a:lnTo>
                          <a:pt x="19017" y="388660"/>
                        </a:lnTo>
                        <a:cubicBezTo>
                          <a:pt x="19017" y="173962"/>
                          <a:pt x="109012" y="0"/>
                          <a:pt x="323710" y="0"/>
                        </a:cubicBezTo>
                        <a:lnTo>
                          <a:pt x="2611087" y="0"/>
                        </a:lnTo>
                        <a:cubicBezTo>
                          <a:pt x="2825785" y="0"/>
                          <a:pt x="2999747" y="174066"/>
                          <a:pt x="2999747" y="388660"/>
                        </a:cubicBezTo>
                        <a:lnTo>
                          <a:pt x="2999747" y="388660"/>
                        </a:lnTo>
                        <a:close/>
                      </a:path>
                    </a:pathLst>
                  </a:custGeom>
                  <a:solidFill>
                    <a:srgbClr val="FFFFFF"/>
                  </a:solidFill>
                  <a:ln w="10366" cap="flat">
                    <a:solidFill>
                      <a:schemeClr val="tx1"/>
                    </a:solidFill>
                    <a:prstDash val="solid"/>
                    <a:miter/>
                  </a:ln>
                </p:spPr>
                <p:txBody>
                  <a:bodyPr rtlCol="0" anchor="ctr"/>
                  <a:lstStyle/>
                  <a:p>
                    <a:endParaRPr lang="en-US" dirty="0"/>
                  </a:p>
                </p:txBody>
              </p:sp>
            </p:grpSp>
            <p:grpSp>
              <p:nvGrpSpPr>
                <p:cNvPr id="57" name="Graphic 2">
                  <a:extLst>
                    <a:ext uri="{FF2B5EF4-FFF2-40B4-BE49-F238E27FC236}">
                      <a16:creationId xmlns:a16="http://schemas.microsoft.com/office/drawing/2014/main" id="{4FED2421-7E48-0CF7-905B-8DA7F50A4E24}"/>
                    </a:ext>
                  </a:extLst>
                </p:cNvPr>
                <p:cNvGrpSpPr/>
                <p:nvPr/>
              </p:nvGrpSpPr>
              <p:grpSpPr>
                <a:xfrm>
                  <a:off x="10546205" y="860151"/>
                  <a:ext cx="326203" cy="652408"/>
                  <a:chOff x="10546205" y="860151"/>
                  <a:chExt cx="326203" cy="652408"/>
                </a:xfrm>
                <a:solidFill>
                  <a:srgbClr val="007793"/>
                </a:solidFill>
              </p:grpSpPr>
              <p:sp>
                <p:nvSpPr>
                  <p:cNvPr id="58" name="Freeform: Shape 57">
                    <a:extLst>
                      <a:ext uri="{FF2B5EF4-FFF2-40B4-BE49-F238E27FC236}">
                        <a16:creationId xmlns:a16="http://schemas.microsoft.com/office/drawing/2014/main" id="{EDF02CCF-016C-3EF2-6CDE-B8A5CBE81663}"/>
                      </a:ext>
                    </a:extLst>
                  </p:cNvPr>
                  <p:cNvSpPr/>
                  <p:nvPr/>
                </p:nvSpPr>
                <p:spPr>
                  <a:xfrm>
                    <a:off x="10546205" y="860151"/>
                    <a:ext cx="326203" cy="652408"/>
                  </a:xfrm>
                  <a:custGeom>
                    <a:avLst/>
                    <a:gdLst>
                      <a:gd name="connsiteX0" fmla="*/ 0 w 326203"/>
                      <a:gd name="connsiteY0" fmla="*/ 0 h 652408"/>
                      <a:gd name="connsiteX1" fmla="*/ 326204 w 326203"/>
                      <a:gd name="connsiteY1" fmla="*/ 326204 h 652408"/>
                      <a:gd name="connsiteX2" fmla="*/ 0 w 326203"/>
                      <a:gd name="connsiteY2" fmla="*/ 652408 h 652408"/>
                    </a:gdLst>
                    <a:ahLst/>
                    <a:cxnLst>
                      <a:cxn ang="0">
                        <a:pos x="connsiteX0" y="connsiteY0"/>
                      </a:cxn>
                      <a:cxn ang="0">
                        <a:pos x="connsiteX1" y="connsiteY1"/>
                      </a:cxn>
                      <a:cxn ang="0">
                        <a:pos x="connsiteX2" y="connsiteY2"/>
                      </a:cxn>
                    </a:cxnLst>
                    <a:rect l="l" t="t" r="r" b="b"/>
                    <a:pathLst>
                      <a:path w="326203" h="652408">
                        <a:moveTo>
                          <a:pt x="0" y="0"/>
                        </a:moveTo>
                        <a:cubicBezTo>
                          <a:pt x="179885" y="0"/>
                          <a:pt x="326204" y="146319"/>
                          <a:pt x="326204" y="326204"/>
                        </a:cubicBezTo>
                        <a:cubicBezTo>
                          <a:pt x="326204" y="506089"/>
                          <a:pt x="179885" y="652408"/>
                          <a:pt x="0" y="652408"/>
                        </a:cubicBezTo>
                      </a:path>
                    </a:pathLst>
                  </a:custGeom>
                  <a:solidFill>
                    <a:srgbClr val="3D8E92"/>
                  </a:solidFill>
                  <a:ln w="10366" cap="flat">
                    <a:noFill/>
                    <a:prstDash val="solid"/>
                    <a:miter/>
                  </a:ln>
                </p:spPr>
                <p:txBody>
                  <a:bodyPr rtlCol="0" anchor="ctr"/>
                  <a:lstStyle/>
                  <a:p>
                    <a:endParaRPr lang="en-US"/>
                  </a:p>
                </p:txBody>
              </p:sp>
              <p:sp>
                <p:nvSpPr>
                  <p:cNvPr id="59" name="Freeform: Shape 58">
                    <a:extLst>
                      <a:ext uri="{FF2B5EF4-FFF2-40B4-BE49-F238E27FC236}">
                        <a16:creationId xmlns:a16="http://schemas.microsoft.com/office/drawing/2014/main" id="{8FAF6700-CDA2-5344-F2E5-2D98F8177097}"/>
                      </a:ext>
                    </a:extLst>
                  </p:cNvPr>
                  <p:cNvSpPr/>
                  <p:nvPr/>
                </p:nvSpPr>
                <p:spPr>
                  <a:xfrm>
                    <a:off x="10546205" y="984855"/>
                    <a:ext cx="201500" cy="403000"/>
                  </a:xfrm>
                  <a:custGeom>
                    <a:avLst/>
                    <a:gdLst>
                      <a:gd name="connsiteX0" fmla="*/ 0 w 201500"/>
                      <a:gd name="connsiteY0" fmla="*/ 0 h 403000"/>
                      <a:gd name="connsiteX1" fmla="*/ 201500 w 201500"/>
                      <a:gd name="connsiteY1" fmla="*/ 201500 h 403000"/>
                      <a:gd name="connsiteX2" fmla="*/ 0 w 201500"/>
                      <a:gd name="connsiteY2" fmla="*/ 403001 h 403000"/>
                    </a:gdLst>
                    <a:ahLst/>
                    <a:cxnLst>
                      <a:cxn ang="0">
                        <a:pos x="connsiteX0" y="connsiteY0"/>
                      </a:cxn>
                      <a:cxn ang="0">
                        <a:pos x="connsiteX1" y="connsiteY1"/>
                      </a:cxn>
                      <a:cxn ang="0">
                        <a:pos x="connsiteX2" y="connsiteY2"/>
                      </a:cxn>
                    </a:cxnLst>
                    <a:rect l="l" t="t" r="r" b="b"/>
                    <a:pathLst>
                      <a:path w="201500" h="403000">
                        <a:moveTo>
                          <a:pt x="0" y="0"/>
                        </a:moveTo>
                        <a:cubicBezTo>
                          <a:pt x="111090" y="0"/>
                          <a:pt x="201500" y="90410"/>
                          <a:pt x="201500" y="201500"/>
                        </a:cubicBezTo>
                        <a:cubicBezTo>
                          <a:pt x="201500" y="312591"/>
                          <a:pt x="111090" y="403001"/>
                          <a:pt x="0" y="403001"/>
                        </a:cubicBezTo>
                      </a:path>
                    </a:pathLst>
                  </a:custGeom>
                  <a:solidFill>
                    <a:srgbClr val="4AABB0"/>
                  </a:solidFill>
                  <a:ln w="10366" cap="flat">
                    <a:noFill/>
                    <a:prstDash val="solid"/>
                    <a:miter/>
                  </a:ln>
                </p:spPr>
                <p:txBody>
                  <a:bodyPr rtlCol="0" anchor="ctr"/>
                  <a:lstStyle/>
                  <a:p>
                    <a:endParaRPr lang="en-US"/>
                  </a:p>
                </p:txBody>
              </p:sp>
            </p:grpSp>
          </p:grpSp>
          <p:grpSp>
            <p:nvGrpSpPr>
              <p:cNvPr id="53" name="Graphic 2">
                <a:extLst>
                  <a:ext uri="{FF2B5EF4-FFF2-40B4-BE49-F238E27FC236}">
                    <a16:creationId xmlns:a16="http://schemas.microsoft.com/office/drawing/2014/main" id="{F9969192-C013-14C6-0258-C08F034C7EDF}"/>
                  </a:ext>
                </a:extLst>
              </p:cNvPr>
              <p:cNvGrpSpPr/>
              <p:nvPr/>
            </p:nvGrpSpPr>
            <p:grpSpPr>
              <a:xfrm flipH="1">
                <a:off x="9980572" y="744800"/>
                <a:ext cx="1077586" cy="954191"/>
                <a:chOff x="7577176" y="744800"/>
                <a:chExt cx="1077586" cy="954191"/>
              </a:xfrm>
              <a:solidFill>
                <a:srgbClr val="007793"/>
              </a:solidFill>
            </p:grpSpPr>
            <p:sp>
              <p:nvSpPr>
                <p:cNvPr id="54" name="Freeform: Shape 53">
                  <a:extLst>
                    <a:ext uri="{FF2B5EF4-FFF2-40B4-BE49-F238E27FC236}">
                      <a16:creationId xmlns:a16="http://schemas.microsoft.com/office/drawing/2014/main" id="{8FFAAAA9-9942-A59E-4154-1F9187380BAD}"/>
                    </a:ext>
                  </a:extLst>
                </p:cNvPr>
                <p:cNvSpPr/>
                <p:nvPr/>
              </p:nvSpPr>
              <p:spPr>
                <a:xfrm>
                  <a:off x="7577176" y="744800"/>
                  <a:ext cx="1077586" cy="954191"/>
                </a:xfrm>
                <a:custGeom>
                  <a:avLst/>
                  <a:gdLst>
                    <a:gd name="connsiteX0" fmla="*/ 668143 w 1077586"/>
                    <a:gd name="connsiteY0" fmla="*/ 0 h 954191"/>
                    <a:gd name="connsiteX1" fmla="*/ 246021 w 1077586"/>
                    <a:gd name="connsiteY1" fmla="*/ 0 h 954191"/>
                    <a:gd name="connsiteX2" fmla="*/ 251 w 1077586"/>
                    <a:gd name="connsiteY2" fmla="*/ 477096 h 954191"/>
                    <a:gd name="connsiteX3" fmla="*/ 246021 w 1077586"/>
                    <a:gd name="connsiteY3" fmla="*/ 954191 h 954191"/>
                    <a:gd name="connsiteX4" fmla="*/ 1077587 w 1077586"/>
                    <a:gd name="connsiteY4" fmla="*/ 954191 h 954191"/>
                    <a:gd name="connsiteX5" fmla="*/ 668143 w 1077586"/>
                    <a:gd name="connsiteY5" fmla="*/ 0 h 954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77586" h="954191">
                      <a:moveTo>
                        <a:pt x="668143" y="0"/>
                      </a:moveTo>
                      <a:lnTo>
                        <a:pt x="246021" y="0"/>
                      </a:lnTo>
                      <a:cubicBezTo>
                        <a:pt x="-17519" y="0"/>
                        <a:pt x="251" y="213659"/>
                        <a:pt x="251" y="477096"/>
                      </a:cubicBezTo>
                      <a:cubicBezTo>
                        <a:pt x="251" y="740532"/>
                        <a:pt x="-17519" y="954191"/>
                        <a:pt x="246021" y="954191"/>
                      </a:cubicBezTo>
                      <a:lnTo>
                        <a:pt x="1077587" y="954191"/>
                      </a:lnTo>
                      <a:lnTo>
                        <a:pt x="668143" y="0"/>
                      </a:lnTo>
                      <a:close/>
                    </a:path>
                  </a:pathLst>
                </a:custGeom>
                <a:solidFill>
                  <a:srgbClr val="3D8E92"/>
                </a:solidFill>
                <a:ln w="10366" cap="flat">
                  <a:noFill/>
                  <a:prstDash val="solid"/>
                  <a:miter/>
                </a:ln>
              </p:spPr>
              <p:txBody>
                <a:bodyPr rtlCol="0" anchor="ctr"/>
                <a:lstStyle/>
                <a:p>
                  <a:endParaRPr lang="en-US"/>
                </a:p>
              </p:txBody>
            </p:sp>
            <p:sp>
              <p:nvSpPr>
                <p:cNvPr id="55" name="Freeform: Shape 54">
                  <a:extLst>
                    <a:ext uri="{FF2B5EF4-FFF2-40B4-BE49-F238E27FC236}">
                      <a16:creationId xmlns:a16="http://schemas.microsoft.com/office/drawing/2014/main" id="{DD59C153-96AB-4C1D-2334-2DA20C08BA28}"/>
                    </a:ext>
                  </a:extLst>
                </p:cNvPr>
                <p:cNvSpPr/>
                <p:nvPr/>
              </p:nvSpPr>
              <p:spPr>
                <a:xfrm>
                  <a:off x="7577176" y="744800"/>
                  <a:ext cx="990086" cy="954191"/>
                </a:xfrm>
                <a:custGeom>
                  <a:avLst/>
                  <a:gdLst>
                    <a:gd name="connsiteX0" fmla="*/ 580747 w 990086"/>
                    <a:gd name="connsiteY0" fmla="*/ 0 h 954191"/>
                    <a:gd name="connsiteX1" fmla="*/ 246021 w 990086"/>
                    <a:gd name="connsiteY1" fmla="*/ 0 h 954191"/>
                    <a:gd name="connsiteX2" fmla="*/ 251 w 990086"/>
                    <a:gd name="connsiteY2" fmla="*/ 477096 h 954191"/>
                    <a:gd name="connsiteX3" fmla="*/ 246021 w 990086"/>
                    <a:gd name="connsiteY3" fmla="*/ 954191 h 954191"/>
                    <a:gd name="connsiteX4" fmla="*/ 990086 w 990086"/>
                    <a:gd name="connsiteY4" fmla="*/ 954191 h 954191"/>
                    <a:gd name="connsiteX5" fmla="*/ 580747 w 990086"/>
                    <a:gd name="connsiteY5" fmla="*/ 0 h 954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90086" h="954191">
                      <a:moveTo>
                        <a:pt x="580747" y="0"/>
                      </a:moveTo>
                      <a:lnTo>
                        <a:pt x="246021" y="0"/>
                      </a:lnTo>
                      <a:cubicBezTo>
                        <a:pt x="-17519" y="0"/>
                        <a:pt x="251" y="213659"/>
                        <a:pt x="251" y="477096"/>
                      </a:cubicBezTo>
                      <a:cubicBezTo>
                        <a:pt x="251" y="740532"/>
                        <a:pt x="-17519" y="954191"/>
                        <a:pt x="246021" y="954191"/>
                      </a:cubicBezTo>
                      <a:lnTo>
                        <a:pt x="990086" y="954191"/>
                      </a:lnTo>
                      <a:lnTo>
                        <a:pt x="580747" y="0"/>
                      </a:lnTo>
                      <a:close/>
                    </a:path>
                  </a:pathLst>
                </a:custGeom>
                <a:solidFill>
                  <a:srgbClr val="4AABB0"/>
                </a:solidFill>
                <a:ln w="10366" cap="flat">
                  <a:noFill/>
                  <a:prstDash val="solid"/>
                  <a:miter/>
                </a:ln>
              </p:spPr>
              <p:txBody>
                <a:bodyPr rtlCol="0" anchor="ctr"/>
                <a:lstStyle/>
                <a:p>
                  <a:endParaRPr lang="en-US"/>
                </a:p>
              </p:txBody>
            </p:sp>
          </p:grpSp>
        </p:grpSp>
        <p:grpSp>
          <p:nvGrpSpPr>
            <p:cNvPr id="49" name="Group 48">
              <a:extLst>
                <a:ext uri="{FF2B5EF4-FFF2-40B4-BE49-F238E27FC236}">
                  <a16:creationId xmlns:a16="http://schemas.microsoft.com/office/drawing/2014/main" id="{C0371728-AA06-39AF-32AF-40B661DE0B7B}"/>
                </a:ext>
              </a:extLst>
            </p:cNvPr>
            <p:cNvGrpSpPr/>
            <p:nvPr/>
          </p:nvGrpSpPr>
          <p:grpSpPr>
            <a:xfrm>
              <a:off x="8031508" y="2994023"/>
              <a:ext cx="2944071" cy="719043"/>
              <a:chOff x="8031508" y="2994023"/>
              <a:chExt cx="2944071" cy="719043"/>
            </a:xfrm>
          </p:grpSpPr>
          <p:sp>
            <p:nvSpPr>
              <p:cNvPr id="50" name="TextBox 49">
                <a:extLst>
                  <a:ext uri="{FF2B5EF4-FFF2-40B4-BE49-F238E27FC236}">
                    <a16:creationId xmlns:a16="http://schemas.microsoft.com/office/drawing/2014/main" id="{2123668B-CF72-6BC2-4DFF-C86AE435072E}"/>
                  </a:ext>
                </a:extLst>
              </p:cNvPr>
              <p:cNvSpPr txBox="1"/>
              <p:nvPr/>
            </p:nvSpPr>
            <p:spPr>
              <a:xfrm>
                <a:off x="8031508" y="2994023"/>
                <a:ext cx="2284566" cy="719043"/>
              </a:xfrm>
              <a:prstGeom prst="rect">
                <a:avLst/>
              </a:prstGeom>
              <a:noFill/>
            </p:spPr>
            <p:txBody>
              <a:bodyPr wrap="square" rtlCol="0">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بطاقة الأداء المتوازن (</a:t>
                </a:r>
                <a:r>
                  <a:rPr lang="en-US" b="1" dirty="0">
                    <a:latin typeface="Times New Roman" panose="02020603050405020304" pitchFamily="18" charset="0"/>
                    <a:ea typeface="Calibri" panose="020F0502020204030204" pitchFamily="34" charset="0"/>
                    <a:cs typeface="Adobe Arabic" panose="02040503050201020203" pitchFamily="18" charset="-78"/>
                  </a:rPr>
                  <a:t>Balanced Scorecard</a:t>
                </a:r>
                <a:r>
                  <a:rPr lang="ar-EG" b="1" dirty="0">
                    <a:latin typeface="Times New Roman" panose="02020603050405020304" pitchFamily="18" charset="0"/>
                    <a:ea typeface="Calibri" panose="020F0502020204030204" pitchFamily="34" charset="0"/>
                    <a:cs typeface="Adobe Arabic" panose="02040503050201020203" pitchFamily="18" charset="-78"/>
                  </a:rPr>
                  <a:t>)   </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sp>
            <p:nvSpPr>
              <p:cNvPr id="51" name="TextBox 50">
                <a:extLst>
                  <a:ext uri="{FF2B5EF4-FFF2-40B4-BE49-F238E27FC236}">
                    <a16:creationId xmlns:a16="http://schemas.microsoft.com/office/drawing/2014/main" id="{5F1800D4-A9B8-DB0E-169B-0731C8C64756}"/>
                  </a:ext>
                </a:extLst>
              </p:cNvPr>
              <p:cNvSpPr txBox="1"/>
              <p:nvPr/>
            </p:nvSpPr>
            <p:spPr>
              <a:xfrm>
                <a:off x="10359824" y="3231637"/>
                <a:ext cx="615755" cy="434734"/>
              </a:xfrm>
              <a:prstGeom prst="rect">
                <a:avLst/>
              </a:prstGeom>
              <a:noFill/>
            </p:spPr>
            <p:txBody>
              <a:bodyPr wrap="square" rtlCol="0">
                <a:spAutoFit/>
              </a:bodyPr>
              <a:lstStyle/>
              <a:p>
                <a:pPr algn="ctr">
                  <a:lnSpc>
                    <a:spcPct val="115000"/>
                  </a:lnSpc>
                  <a:spcAft>
                    <a:spcPts val="800"/>
                  </a:spcAft>
                </a:pPr>
                <a:r>
                  <a:rPr lang="en-US" sz="2000" b="1" dirty="0">
                    <a:solidFill>
                      <a:schemeClr val="bg1"/>
                    </a:solidFill>
                    <a:latin typeface="Brush Script MT" panose="03060802040406070304" pitchFamily="66" charset="0"/>
                    <a:ea typeface="Calibri" panose="020F0502020204030204" pitchFamily="34" charset="0"/>
                    <a:cs typeface="Adobe Arabic" panose="02040503050201020203" pitchFamily="18" charset="-78"/>
                  </a:rPr>
                  <a:t>03</a:t>
                </a:r>
              </a:p>
            </p:txBody>
          </p:sp>
        </p:grpSp>
      </p:grpSp>
    </p:spTree>
    <p:extLst>
      <p:ext uri="{BB962C8B-B14F-4D97-AF65-F5344CB8AC3E}">
        <p14:creationId xmlns:p14="http://schemas.microsoft.com/office/powerpoint/2010/main" val="17338683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anim calcmode="lin" valueType="num">
                                      <p:cBhvr>
                                        <p:cTn id="8" dur="1000" fill="hold"/>
                                        <p:tgtEl>
                                          <p:spTgt spid="17"/>
                                        </p:tgtEl>
                                        <p:attrNameLst>
                                          <p:attrName>ppt_x</p:attrName>
                                        </p:attrNameLst>
                                      </p:cBhvr>
                                      <p:tavLst>
                                        <p:tav tm="0">
                                          <p:val>
                                            <p:strVal val="#ppt_x"/>
                                          </p:val>
                                        </p:tav>
                                        <p:tav tm="100000">
                                          <p:val>
                                            <p:strVal val="#ppt_x"/>
                                          </p:val>
                                        </p:tav>
                                      </p:tavLst>
                                    </p:anim>
                                    <p:anim calcmode="lin" valueType="num">
                                      <p:cBhvr>
                                        <p:cTn id="9"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1"/>
                                        </p:tgtEl>
                                        <p:attrNameLst>
                                          <p:attrName>style.visibility</p:attrName>
                                        </p:attrNameLst>
                                      </p:cBhvr>
                                      <p:to>
                                        <p:strVal val="visible"/>
                                      </p:to>
                                    </p:set>
                                    <p:animEffect transition="in" filter="fade">
                                      <p:cBhvr>
                                        <p:cTn id="14" dur="1000"/>
                                        <p:tgtEl>
                                          <p:spTgt spid="31"/>
                                        </p:tgtEl>
                                      </p:cBhvr>
                                    </p:animEffect>
                                    <p:anim calcmode="lin" valueType="num">
                                      <p:cBhvr>
                                        <p:cTn id="15" dur="1000" fill="hold"/>
                                        <p:tgtEl>
                                          <p:spTgt spid="31"/>
                                        </p:tgtEl>
                                        <p:attrNameLst>
                                          <p:attrName>ppt_x</p:attrName>
                                        </p:attrNameLst>
                                      </p:cBhvr>
                                      <p:tavLst>
                                        <p:tav tm="0">
                                          <p:val>
                                            <p:strVal val="#ppt_x"/>
                                          </p:val>
                                        </p:tav>
                                        <p:tav tm="100000">
                                          <p:val>
                                            <p:strVal val="#ppt_x"/>
                                          </p:val>
                                        </p:tav>
                                      </p:tavLst>
                                    </p:anim>
                                    <p:anim calcmode="lin" valueType="num">
                                      <p:cBhvr>
                                        <p:cTn id="16"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47"/>
                                        </p:tgtEl>
                                        <p:attrNameLst>
                                          <p:attrName>style.visibility</p:attrName>
                                        </p:attrNameLst>
                                      </p:cBhvr>
                                      <p:to>
                                        <p:strVal val="visible"/>
                                      </p:to>
                                    </p:set>
                                    <p:animEffect transition="in" filter="fade">
                                      <p:cBhvr>
                                        <p:cTn id="21" dur="1000"/>
                                        <p:tgtEl>
                                          <p:spTgt spid="47"/>
                                        </p:tgtEl>
                                      </p:cBhvr>
                                    </p:animEffect>
                                    <p:anim calcmode="lin" valueType="num">
                                      <p:cBhvr>
                                        <p:cTn id="22" dur="1000" fill="hold"/>
                                        <p:tgtEl>
                                          <p:spTgt spid="47"/>
                                        </p:tgtEl>
                                        <p:attrNameLst>
                                          <p:attrName>ppt_x</p:attrName>
                                        </p:attrNameLst>
                                      </p:cBhvr>
                                      <p:tavLst>
                                        <p:tav tm="0">
                                          <p:val>
                                            <p:strVal val="#ppt_x"/>
                                          </p:val>
                                        </p:tav>
                                        <p:tav tm="100000">
                                          <p:val>
                                            <p:strVal val="#ppt_x"/>
                                          </p:val>
                                        </p:tav>
                                      </p:tavLst>
                                    </p:anim>
                                    <p:anim calcmode="lin" valueType="num">
                                      <p:cBhvr>
                                        <p:cTn id="23" dur="1000" fill="hold"/>
                                        <p:tgtEl>
                                          <p:spTgt spid="4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أدوات تحليل الأداء</a:t>
              </a:r>
              <a:r>
                <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KPIs</a:t>
              </a: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 </a:t>
              </a:r>
              <a:r>
                <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OKRs...)</a:t>
              </a: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14" name="Group 13">
            <a:extLst>
              <a:ext uri="{FF2B5EF4-FFF2-40B4-BE49-F238E27FC236}">
                <a16:creationId xmlns:a16="http://schemas.microsoft.com/office/drawing/2014/main" id="{B5341AD9-EE45-15C1-BC8B-667FE673562C}"/>
              </a:ext>
            </a:extLst>
          </p:cNvPr>
          <p:cNvGrpSpPr/>
          <p:nvPr/>
        </p:nvGrpSpPr>
        <p:grpSpPr>
          <a:xfrm>
            <a:off x="4621528" y="2705402"/>
            <a:ext cx="3381989" cy="954191"/>
            <a:chOff x="7676169" y="4021050"/>
            <a:chExt cx="3381989" cy="954191"/>
          </a:xfrm>
        </p:grpSpPr>
        <p:grpSp>
          <p:nvGrpSpPr>
            <p:cNvPr id="15" name="Group 14">
              <a:extLst>
                <a:ext uri="{FF2B5EF4-FFF2-40B4-BE49-F238E27FC236}">
                  <a16:creationId xmlns:a16="http://schemas.microsoft.com/office/drawing/2014/main" id="{CE50E4F6-618D-6EF3-2E35-6A00EFD77E81}"/>
                </a:ext>
              </a:extLst>
            </p:cNvPr>
            <p:cNvGrpSpPr/>
            <p:nvPr/>
          </p:nvGrpSpPr>
          <p:grpSpPr>
            <a:xfrm>
              <a:off x="7700469" y="4021050"/>
              <a:ext cx="3357689" cy="954191"/>
              <a:chOff x="7700469" y="744800"/>
              <a:chExt cx="3357689" cy="954191"/>
            </a:xfrm>
          </p:grpSpPr>
          <p:grpSp>
            <p:nvGrpSpPr>
              <p:cNvPr id="45" name="Graphic 2">
                <a:extLst>
                  <a:ext uri="{FF2B5EF4-FFF2-40B4-BE49-F238E27FC236}">
                    <a16:creationId xmlns:a16="http://schemas.microsoft.com/office/drawing/2014/main" id="{FBCD85BF-9FC5-CF63-0480-9960B30C5F95}"/>
                  </a:ext>
                </a:extLst>
              </p:cNvPr>
              <p:cNvGrpSpPr/>
              <p:nvPr/>
            </p:nvGrpSpPr>
            <p:grpSpPr>
              <a:xfrm flipH="1">
                <a:off x="7700469" y="797696"/>
                <a:ext cx="2999746" cy="901295"/>
                <a:chOff x="7935119" y="797696"/>
                <a:chExt cx="2999746" cy="901295"/>
              </a:xfrm>
            </p:grpSpPr>
            <p:grpSp>
              <p:nvGrpSpPr>
                <p:cNvPr id="65" name="Graphic 2">
                  <a:extLst>
                    <a:ext uri="{FF2B5EF4-FFF2-40B4-BE49-F238E27FC236}">
                      <a16:creationId xmlns:a16="http://schemas.microsoft.com/office/drawing/2014/main" id="{82F72D7D-C752-D4DC-8D1C-884A1306FD2F}"/>
                    </a:ext>
                  </a:extLst>
                </p:cNvPr>
                <p:cNvGrpSpPr/>
                <p:nvPr/>
              </p:nvGrpSpPr>
              <p:grpSpPr>
                <a:xfrm>
                  <a:off x="7935119" y="797696"/>
                  <a:ext cx="2999746" cy="901295"/>
                  <a:chOff x="7935119" y="797696"/>
                  <a:chExt cx="2999746" cy="901295"/>
                </a:xfrm>
              </p:grpSpPr>
              <p:sp>
                <p:nvSpPr>
                  <p:cNvPr id="69" name="Freeform: Shape 68">
                    <a:extLst>
                      <a:ext uri="{FF2B5EF4-FFF2-40B4-BE49-F238E27FC236}">
                        <a16:creationId xmlns:a16="http://schemas.microsoft.com/office/drawing/2014/main" id="{22550F78-D16E-757A-FAAC-857E2ACBBF35}"/>
                      </a:ext>
                    </a:extLst>
                  </p:cNvPr>
                  <p:cNvSpPr/>
                  <p:nvPr/>
                </p:nvSpPr>
                <p:spPr>
                  <a:xfrm>
                    <a:off x="8211753" y="1268348"/>
                    <a:ext cx="708524" cy="430643"/>
                  </a:xfrm>
                  <a:custGeom>
                    <a:avLst/>
                    <a:gdLst>
                      <a:gd name="connsiteX0" fmla="*/ 443010 w 708524"/>
                      <a:gd name="connsiteY0" fmla="*/ 430643 h 430643"/>
                      <a:gd name="connsiteX1" fmla="*/ 708525 w 708524"/>
                      <a:gd name="connsiteY1" fmla="*/ 121274 h 430643"/>
                      <a:gd name="connsiteX2" fmla="*/ 0 w 708524"/>
                      <a:gd name="connsiteY2" fmla="*/ 0 h 430643"/>
                      <a:gd name="connsiteX3" fmla="*/ 443010 w 708524"/>
                      <a:gd name="connsiteY3" fmla="*/ 430643 h 430643"/>
                    </a:gdLst>
                    <a:ahLst/>
                    <a:cxnLst>
                      <a:cxn ang="0">
                        <a:pos x="connsiteX0" y="connsiteY0"/>
                      </a:cxn>
                      <a:cxn ang="0">
                        <a:pos x="connsiteX1" y="connsiteY1"/>
                      </a:cxn>
                      <a:cxn ang="0">
                        <a:pos x="connsiteX2" y="connsiteY2"/>
                      </a:cxn>
                      <a:cxn ang="0">
                        <a:pos x="connsiteX3" y="connsiteY3"/>
                      </a:cxn>
                    </a:cxnLst>
                    <a:rect l="l" t="t" r="r" b="b"/>
                    <a:pathLst>
                      <a:path w="708524" h="430643">
                        <a:moveTo>
                          <a:pt x="443010" y="430643"/>
                        </a:moveTo>
                        <a:lnTo>
                          <a:pt x="708525" y="121274"/>
                        </a:lnTo>
                        <a:lnTo>
                          <a:pt x="0" y="0"/>
                        </a:lnTo>
                        <a:lnTo>
                          <a:pt x="443010" y="430643"/>
                        </a:lnTo>
                        <a:close/>
                      </a:path>
                    </a:pathLst>
                  </a:custGeom>
                  <a:solidFill>
                    <a:srgbClr val="004E5B"/>
                  </a:solidFill>
                  <a:ln w="10366" cap="flat">
                    <a:noFill/>
                    <a:prstDash val="solid"/>
                    <a:miter/>
                  </a:ln>
                </p:spPr>
                <p:txBody>
                  <a:bodyPr rtlCol="0" anchor="ctr"/>
                  <a:lstStyle/>
                  <a:p>
                    <a:endParaRPr lang="en-US"/>
                  </a:p>
                </p:txBody>
              </p:sp>
              <p:sp>
                <p:nvSpPr>
                  <p:cNvPr id="70" name="Freeform: Shape 69">
                    <a:extLst>
                      <a:ext uri="{FF2B5EF4-FFF2-40B4-BE49-F238E27FC236}">
                        <a16:creationId xmlns:a16="http://schemas.microsoft.com/office/drawing/2014/main" id="{F2C73EFC-59B4-9A4E-9041-6FD530FFD636}"/>
                      </a:ext>
                    </a:extLst>
                  </p:cNvPr>
                  <p:cNvSpPr/>
                  <p:nvPr/>
                </p:nvSpPr>
                <p:spPr>
                  <a:xfrm>
                    <a:off x="7935119" y="797696"/>
                    <a:ext cx="2999746" cy="777319"/>
                  </a:xfrm>
                  <a:custGeom>
                    <a:avLst/>
                    <a:gdLst>
                      <a:gd name="connsiteX0" fmla="*/ 2999747 w 2999746"/>
                      <a:gd name="connsiteY0" fmla="*/ 388660 h 777319"/>
                      <a:gd name="connsiteX1" fmla="*/ 2611087 w 2999746"/>
                      <a:gd name="connsiteY1" fmla="*/ 777320 h 777319"/>
                      <a:gd name="connsiteX2" fmla="*/ 544539 w 2999746"/>
                      <a:gd name="connsiteY2" fmla="*/ 777320 h 777319"/>
                      <a:gd name="connsiteX3" fmla="*/ 0 w 2999746"/>
                      <a:gd name="connsiteY3" fmla="*/ 388660 h 777319"/>
                      <a:gd name="connsiteX4" fmla="*/ 19017 w 2999746"/>
                      <a:gd name="connsiteY4" fmla="*/ 388660 h 777319"/>
                      <a:gd name="connsiteX5" fmla="*/ 323710 w 2999746"/>
                      <a:gd name="connsiteY5" fmla="*/ 0 h 777319"/>
                      <a:gd name="connsiteX6" fmla="*/ 2611087 w 2999746"/>
                      <a:gd name="connsiteY6" fmla="*/ 0 h 777319"/>
                      <a:gd name="connsiteX7" fmla="*/ 2999747 w 2999746"/>
                      <a:gd name="connsiteY7" fmla="*/ 388660 h 777319"/>
                      <a:gd name="connsiteX8" fmla="*/ 2999747 w 2999746"/>
                      <a:gd name="connsiteY8" fmla="*/ 388660 h 777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99746" h="777319">
                        <a:moveTo>
                          <a:pt x="2999747" y="388660"/>
                        </a:moveTo>
                        <a:cubicBezTo>
                          <a:pt x="2999747" y="603358"/>
                          <a:pt x="2825681" y="777320"/>
                          <a:pt x="2611087" y="777320"/>
                        </a:cubicBezTo>
                        <a:lnTo>
                          <a:pt x="544539" y="777320"/>
                        </a:lnTo>
                        <a:cubicBezTo>
                          <a:pt x="329841" y="777320"/>
                          <a:pt x="0" y="603254"/>
                          <a:pt x="0" y="388660"/>
                        </a:cubicBezTo>
                        <a:lnTo>
                          <a:pt x="19017" y="388660"/>
                        </a:lnTo>
                        <a:cubicBezTo>
                          <a:pt x="19017" y="173962"/>
                          <a:pt x="109012" y="0"/>
                          <a:pt x="323710" y="0"/>
                        </a:cubicBezTo>
                        <a:lnTo>
                          <a:pt x="2611087" y="0"/>
                        </a:lnTo>
                        <a:cubicBezTo>
                          <a:pt x="2825785" y="0"/>
                          <a:pt x="2999747" y="174066"/>
                          <a:pt x="2999747" y="388660"/>
                        </a:cubicBezTo>
                        <a:lnTo>
                          <a:pt x="2999747" y="388660"/>
                        </a:lnTo>
                        <a:close/>
                      </a:path>
                    </a:pathLst>
                  </a:custGeom>
                  <a:solidFill>
                    <a:srgbClr val="FFFFFF"/>
                  </a:solidFill>
                  <a:ln w="10366" cap="flat">
                    <a:solidFill>
                      <a:schemeClr val="tx1"/>
                    </a:solidFill>
                    <a:prstDash val="solid"/>
                    <a:miter/>
                  </a:ln>
                </p:spPr>
                <p:txBody>
                  <a:bodyPr rtlCol="0" anchor="ctr"/>
                  <a:lstStyle/>
                  <a:p>
                    <a:endParaRPr lang="en-US" dirty="0"/>
                  </a:p>
                </p:txBody>
              </p:sp>
            </p:grpSp>
            <p:grpSp>
              <p:nvGrpSpPr>
                <p:cNvPr id="66" name="Graphic 2">
                  <a:extLst>
                    <a:ext uri="{FF2B5EF4-FFF2-40B4-BE49-F238E27FC236}">
                      <a16:creationId xmlns:a16="http://schemas.microsoft.com/office/drawing/2014/main" id="{57A8D9E1-62F4-9BFD-8CA6-E61E3646CEF1}"/>
                    </a:ext>
                  </a:extLst>
                </p:cNvPr>
                <p:cNvGrpSpPr/>
                <p:nvPr/>
              </p:nvGrpSpPr>
              <p:grpSpPr>
                <a:xfrm>
                  <a:off x="10546205" y="860151"/>
                  <a:ext cx="326203" cy="652408"/>
                  <a:chOff x="10546205" y="860151"/>
                  <a:chExt cx="326203" cy="652408"/>
                </a:xfrm>
                <a:solidFill>
                  <a:srgbClr val="007793"/>
                </a:solidFill>
              </p:grpSpPr>
              <p:sp>
                <p:nvSpPr>
                  <p:cNvPr id="67" name="Freeform: Shape 66">
                    <a:extLst>
                      <a:ext uri="{FF2B5EF4-FFF2-40B4-BE49-F238E27FC236}">
                        <a16:creationId xmlns:a16="http://schemas.microsoft.com/office/drawing/2014/main" id="{C2490C3C-1B41-97FB-3C05-EC64D70A3D84}"/>
                      </a:ext>
                    </a:extLst>
                  </p:cNvPr>
                  <p:cNvSpPr/>
                  <p:nvPr/>
                </p:nvSpPr>
                <p:spPr>
                  <a:xfrm>
                    <a:off x="10546205" y="860151"/>
                    <a:ext cx="326203" cy="652408"/>
                  </a:xfrm>
                  <a:custGeom>
                    <a:avLst/>
                    <a:gdLst>
                      <a:gd name="connsiteX0" fmla="*/ 0 w 326203"/>
                      <a:gd name="connsiteY0" fmla="*/ 0 h 652408"/>
                      <a:gd name="connsiteX1" fmla="*/ 326204 w 326203"/>
                      <a:gd name="connsiteY1" fmla="*/ 326204 h 652408"/>
                      <a:gd name="connsiteX2" fmla="*/ 0 w 326203"/>
                      <a:gd name="connsiteY2" fmla="*/ 652408 h 652408"/>
                    </a:gdLst>
                    <a:ahLst/>
                    <a:cxnLst>
                      <a:cxn ang="0">
                        <a:pos x="connsiteX0" y="connsiteY0"/>
                      </a:cxn>
                      <a:cxn ang="0">
                        <a:pos x="connsiteX1" y="connsiteY1"/>
                      </a:cxn>
                      <a:cxn ang="0">
                        <a:pos x="connsiteX2" y="connsiteY2"/>
                      </a:cxn>
                    </a:cxnLst>
                    <a:rect l="l" t="t" r="r" b="b"/>
                    <a:pathLst>
                      <a:path w="326203" h="652408">
                        <a:moveTo>
                          <a:pt x="0" y="0"/>
                        </a:moveTo>
                        <a:cubicBezTo>
                          <a:pt x="179885" y="0"/>
                          <a:pt x="326204" y="146319"/>
                          <a:pt x="326204" y="326204"/>
                        </a:cubicBezTo>
                        <a:cubicBezTo>
                          <a:pt x="326204" y="506089"/>
                          <a:pt x="179885" y="652408"/>
                          <a:pt x="0" y="652408"/>
                        </a:cubicBezTo>
                      </a:path>
                    </a:pathLst>
                  </a:custGeom>
                  <a:solidFill>
                    <a:schemeClr val="bg1">
                      <a:lumMod val="50000"/>
                    </a:schemeClr>
                  </a:solidFill>
                  <a:ln w="10366" cap="flat">
                    <a:noFill/>
                    <a:prstDash val="solid"/>
                    <a:miter/>
                  </a:ln>
                </p:spPr>
                <p:txBody>
                  <a:bodyPr rtlCol="0" anchor="ctr"/>
                  <a:lstStyle/>
                  <a:p>
                    <a:endParaRPr lang="en-US"/>
                  </a:p>
                </p:txBody>
              </p:sp>
              <p:sp>
                <p:nvSpPr>
                  <p:cNvPr id="68" name="Freeform: Shape 67">
                    <a:extLst>
                      <a:ext uri="{FF2B5EF4-FFF2-40B4-BE49-F238E27FC236}">
                        <a16:creationId xmlns:a16="http://schemas.microsoft.com/office/drawing/2014/main" id="{6E87B0B1-DEE8-5688-73C7-A945556DCF56}"/>
                      </a:ext>
                    </a:extLst>
                  </p:cNvPr>
                  <p:cNvSpPr/>
                  <p:nvPr/>
                </p:nvSpPr>
                <p:spPr>
                  <a:xfrm>
                    <a:off x="10546205" y="984855"/>
                    <a:ext cx="201500" cy="403000"/>
                  </a:xfrm>
                  <a:custGeom>
                    <a:avLst/>
                    <a:gdLst>
                      <a:gd name="connsiteX0" fmla="*/ 0 w 201500"/>
                      <a:gd name="connsiteY0" fmla="*/ 0 h 403000"/>
                      <a:gd name="connsiteX1" fmla="*/ 201500 w 201500"/>
                      <a:gd name="connsiteY1" fmla="*/ 201500 h 403000"/>
                      <a:gd name="connsiteX2" fmla="*/ 0 w 201500"/>
                      <a:gd name="connsiteY2" fmla="*/ 403001 h 403000"/>
                    </a:gdLst>
                    <a:ahLst/>
                    <a:cxnLst>
                      <a:cxn ang="0">
                        <a:pos x="connsiteX0" y="connsiteY0"/>
                      </a:cxn>
                      <a:cxn ang="0">
                        <a:pos x="connsiteX1" y="connsiteY1"/>
                      </a:cxn>
                      <a:cxn ang="0">
                        <a:pos x="connsiteX2" y="connsiteY2"/>
                      </a:cxn>
                    </a:cxnLst>
                    <a:rect l="l" t="t" r="r" b="b"/>
                    <a:pathLst>
                      <a:path w="201500" h="403000">
                        <a:moveTo>
                          <a:pt x="0" y="0"/>
                        </a:moveTo>
                        <a:cubicBezTo>
                          <a:pt x="111090" y="0"/>
                          <a:pt x="201500" y="90410"/>
                          <a:pt x="201500" y="201500"/>
                        </a:cubicBezTo>
                        <a:cubicBezTo>
                          <a:pt x="201500" y="312591"/>
                          <a:pt x="111090" y="403001"/>
                          <a:pt x="0" y="403001"/>
                        </a:cubicBezTo>
                      </a:path>
                    </a:pathLst>
                  </a:custGeom>
                  <a:solidFill>
                    <a:schemeClr val="bg1">
                      <a:lumMod val="75000"/>
                    </a:schemeClr>
                  </a:solidFill>
                  <a:ln w="10366" cap="flat">
                    <a:noFill/>
                    <a:prstDash val="solid"/>
                    <a:miter/>
                  </a:ln>
                </p:spPr>
                <p:txBody>
                  <a:bodyPr rtlCol="0" anchor="ctr"/>
                  <a:lstStyle/>
                  <a:p>
                    <a:endParaRPr lang="en-US"/>
                  </a:p>
                </p:txBody>
              </p:sp>
            </p:grpSp>
          </p:grpSp>
          <p:grpSp>
            <p:nvGrpSpPr>
              <p:cNvPr id="62" name="Graphic 2">
                <a:extLst>
                  <a:ext uri="{FF2B5EF4-FFF2-40B4-BE49-F238E27FC236}">
                    <a16:creationId xmlns:a16="http://schemas.microsoft.com/office/drawing/2014/main" id="{FB31B3BC-94F0-AC84-DA64-39D8BF0E865E}"/>
                  </a:ext>
                </a:extLst>
              </p:cNvPr>
              <p:cNvGrpSpPr/>
              <p:nvPr/>
            </p:nvGrpSpPr>
            <p:grpSpPr>
              <a:xfrm flipH="1">
                <a:off x="9980572" y="744800"/>
                <a:ext cx="1077586" cy="954191"/>
                <a:chOff x="7577176" y="744800"/>
                <a:chExt cx="1077586" cy="954191"/>
              </a:xfrm>
              <a:solidFill>
                <a:srgbClr val="007793"/>
              </a:solidFill>
            </p:grpSpPr>
            <p:sp>
              <p:nvSpPr>
                <p:cNvPr id="63" name="Freeform: Shape 62">
                  <a:extLst>
                    <a:ext uri="{FF2B5EF4-FFF2-40B4-BE49-F238E27FC236}">
                      <a16:creationId xmlns:a16="http://schemas.microsoft.com/office/drawing/2014/main" id="{EEC0E2CD-2ACD-5AE7-AAE5-51F17480F32E}"/>
                    </a:ext>
                  </a:extLst>
                </p:cNvPr>
                <p:cNvSpPr/>
                <p:nvPr/>
              </p:nvSpPr>
              <p:spPr>
                <a:xfrm>
                  <a:off x="7577176" y="744800"/>
                  <a:ext cx="1077586" cy="954191"/>
                </a:xfrm>
                <a:custGeom>
                  <a:avLst/>
                  <a:gdLst>
                    <a:gd name="connsiteX0" fmla="*/ 668143 w 1077586"/>
                    <a:gd name="connsiteY0" fmla="*/ 0 h 954191"/>
                    <a:gd name="connsiteX1" fmla="*/ 246021 w 1077586"/>
                    <a:gd name="connsiteY1" fmla="*/ 0 h 954191"/>
                    <a:gd name="connsiteX2" fmla="*/ 251 w 1077586"/>
                    <a:gd name="connsiteY2" fmla="*/ 477096 h 954191"/>
                    <a:gd name="connsiteX3" fmla="*/ 246021 w 1077586"/>
                    <a:gd name="connsiteY3" fmla="*/ 954191 h 954191"/>
                    <a:gd name="connsiteX4" fmla="*/ 1077587 w 1077586"/>
                    <a:gd name="connsiteY4" fmla="*/ 954191 h 954191"/>
                    <a:gd name="connsiteX5" fmla="*/ 668143 w 1077586"/>
                    <a:gd name="connsiteY5" fmla="*/ 0 h 954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77586" h="954191">
                      <a:moveTo>
                        <a:pt x="668143" y="0"/>
                      </a:moveTo>
                      <a:lnTo>
                        <a:pt x="246021" y="0"/>
                      </a:lnTo>
                      <a:cubicBezTo>
                        <a:pt x="-17519" y="0"/>
                        <a:pt x="251" y="213659"/>
                        <a:pt x="251" y="477096"/>
                      </a:cubicBezTo>
                      <a:cubicBezTo>
                        <a:pt x="251" y="740532"/>
                        <a:pt x="-17519" y="954191"/>
                        <a:pt x="246021" y="954191"/>
                      </a:cubicBezTo>
                      <a:lnTo>
                        <a:pt x="1077587" y="954191"/>
                      </a:lnTo>
                      <a:lnTo>
                        <a:pt x="668143" y="0"/>
                      </a:lnTo>
                      <a:close/>
                    </a:path>
                  </a:pathLst>
                </a:custGeom>
                <a:solidFill>
                  <a:schemeClr val="bg1">
                    <a:lumMod val="50000"/>
                  </a:schemeClr>
                </a:solidFill>
                <a:ln w="10366" cap="flat">
                  <a:noFill/>
                  <a:prstDash val="solid"/>
                  <a:miter/>
                </a:ln>
              </p:spPr>
              <p:txBody>
                <a:bodyPr rtlCol="0" anchor="ctr"/>
                <a:lstStyle/>
                <a:p>
                  <a:endParaRPr lang="en-US" dirty="0"/>
                </a:p>
              </p:txBody>
            </p:sp>
            <p:sp>
              <p:nvSpPr>
                <p:cNvPr id="64" name="Freeform: Shape 63">
                  <a:extLst>
                    <a:ext uri="{FF2B5EF4-FFF2-40B4-BE49-F238E27FC236}">
                      <a16:creationId xmlns:a16="http://schemas.microsoft.com/office/drawing/2014/main" id="{86D5D9AA-2F9D-95D9-124B-46D5CCFF0194}"/>
                    </a:ext>
                  </a:extLst>
                </p:cNvPr>
                <p:cNvSpPr/>
                <p:nvPr/>
              </p:nvSpPr>
              <p:spPr>
                <a:xfrm>
                  <a:off x="7577176" y="744800"/>
                  <a:ext cx="990086" cy="954191"/>
                </a:xfrm>
                <a:custGeom>
                  <a:avLst/>
                  <a:gdLst>
                    <a:gd name="connsiteX0" fmla="*/ 580747 w 990086"/>
                    <a:gd name="connsiteY0" fmla="*/ 0 h 954191"/>
                    <a:gd name="connsiteX1" fmla="*/ 246021 w 990086"/>
                    <a:gd name="connsiteY1" fmla="*/ 0 h 954191"/>
                    <a:gd name="connsiteX2" fmla="*/ 251 w 990086"/>
                    <a:gd name="connsiteY2" fmla="*/ 477096 h 954191"/>
                    <a:gd name="connsiteX3" fmla="*/ 246021 w 990086"/>
                    <a:gd name="connsiteY3" fmla="*/ 954191 h 954191"/>
                    <a:gd name="connsiteX4" fmla="*/ 990086 w 990086"/>
                    <a:gd name="connsiteY4" fmla="*/ 954191 h 954191"/>
                    <a:gd name="connsiteX5" fmla="*/ 580747 w 990086"/>
                    <a:gd name="connsiteY5" fmla="*/ 0 h 954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90086" h="954191">
                      <a:moveTo>
                        <a:pt x="580747" y="0"/>
                      </a:moveTo>
                      <a:lnTo>
                        <a:pt x="246021" y="0"/>
                      </a:lnTo>
                      <a:cubicBezTo>
                        <a:pt x="-17519" y="0"/>
                        <a:pt x="251" y="213659"/>
                        <a:pt x="251" y="477096"/>
                      </a:cubicBezTo>
                      <a:cubicBezTo>
                        <a:pt x="251" y="740532"/>
                        <a:pt x="-17519" y="954191"/>
                        <a:pt x="246021" y="954191"/>
                      </a:cubicBezTo>
                      <a:lnTo>
                        <a:pt x="990086" y="954191"/>
                      </a:lnTo>
                      <a:lnTo>
                        <a:pt x="580747" y="0"/>
                      </a:lnTo>
                      <a:close/>
                    </a:path>
                  </a:pathLst>
                </a:custGeom>
                <a:solidFill>
                  <a:schemeClr val="bg1">
                    <a:lumMod val="75000"/>
                  </a:schemeClr>
                </a:solidFill>
                <a:ln w="10366" cap="flat">
                  <a:noFill/>
                  <a:prstDash val="solid"/>
                  <a:miter/>
                </a:ln>
              </p:spPr>
              <p:txBody>
                <a:bodyPr rtlCol="0" anchor="ctr"/>
                <a:lstStyle/>
                <a:p>
                  <a:endParaRPr lang="en-US"/>
                </a:p>
              </p:txBody>
            </p:sp>
          </p:grpSp>
        </p:grpSp>
        <p:sp>
          <p:nvSpPr>
            <p:cNvPr id="16" name="TextBox 15">
              <a:extLst>
                <a:ext uri="{FF2B5EF4-FFF2-40B4-BE49-F238E27FC236}">
                  <a16:creationId xmlns:a16="http://schemas.microsoft.com/office/drawing/2014/main" id="{755B0969-8336-A6A3-EEA2-04233BC529BF}"/>
                </a:ext>
              </a:extLst>
            </p:cNvPr>
            <p:cNvSpPr txBox="1"/>
            <p:nvPr/>
          </p:nvSpPr>
          <p:spPr>
            <a:xfrm>
              <a:off x="7676169" y="4072014"/>
              <a:ext cx="2677644" cy="719043"/>
            </a:xfrm>
            <a:prstGeom prst="rect">
              <a:avLst/>
            </a:prstGeom>
            <a:noFill/>
          </p:spPr>
          <p:txBody>
            <a:bodyPr wrap="square" rtlCol="0">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لوحات المعلومات (</a:t>
              </a:r>
              <a:r>
                <a:rPr lang="en-US" b="1" dirty="0">
                  <a:latin typeface="Times New Roman" panose="02020603050405020304" pitchFamily="18" charset="0"/>
                  <a:ea typeface="Calibri" panose="020F0502020204030204" pitchFamily="34" charset="0"/>
                  <a:cs typeface="Adobe Arabic" panose="02040503050201020203" pitchFamily="18" charset="-78"/>
                </a:rPr>
                <a:t>Performance Dashboards</a:t>
              </a:r>
              <a:r>
                <a:rPr lang="ar-EG" b="1" dirty="0">
                  <a:latin typeface="Times New Roman" panose="02020603050405020304" pitchFamily="18" charset="0"/>
                  <a:ea typeface="Calibri" panose="020F0502020204030204" pitchFamily="34" charset="0"/>
                  <a:cs typeface="Adobe Arabic" panose="02040503050201020203" pitchFamily="18" charset="-78"/>
                </a:rPr>
                <a:t>)   </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sp>
          <p:nvSpPr>
            <p:cNvPr id="44" name="TextBox 43">
              <a:extLst>
                <a:ext uri="{FF2B5EF4-FFF2-40B4-BE49-F238E27FC236}">
                  <a16:creationId xmlns:a16="http://schemas.microsoft.com/office/drawing/2014/main" id="{D433A2AE-9257-96B7-0A1B-1B91A205C09B}"/>
                </a:ext>
              </a:extLst>
            </p:cNvPr>
            <p:cNvSpPr txBox="1"/>
            <p:nvPr/>
          </p:nvSpPr>
          <p:spPr>
            <a:xfrm>
              <a:off x="10392337" y="4291048"/>
              <a:ext cx="615755" cy="434734"/>
            </a:xfrm>
            <a:prstGeom prst="rect">
              <a:avLst/>
            </a:prstGeom>
            <a:noFill/>
          </p:spPr>
          <p:txBody>
            <a:bodyPr wrap="square" rtlCol="0">
              <a:spAutoFit/>
            </a:bodyPr>
            <a:lstStyle/>
            <a:p>
              <a:pPr algn="ctr">
                <a:lnSpc>
                  <a:spcPct val="115000"/>
                </a:lnSpc>
                <a:spcAft>
                  <a:spcPts val="800"/>
                </a:spcAft>
              </a:pPr>
              <a:r>
                <a:rPr lang="en-US" sz="2000" b="1" dirty="0">
                  <a:solidFill>
                    <a:schemeClr val="bg1"/>
                  </a:solidFill>
                  <a:latin typeface="Brush Script MT" panose="03060802040406070304" pitchFamily="66" charset="0"/>
                  <a:ea typeface="Calibri" panose="020F0502020204030204" pitchFamily="34" charset="0"/>
                  <a:cs typeface="Adobe Arabic" panose="02040503050201020203" pitchFamily="18" charset="-78"/>
                </a:rPr>
                <a:t>04</a:t>
              </a:r>
            </a:p>
          </p:txBody>
        </p:sp>
      </p:grpSp>
      <p:grpSp>
        <p:nvGrpSpPr>
          <p:cNvPr id="71" name="Group 70">
            <a:extLst>
              <a:ext uri="{FF2B5EF4-FFF2-40B4-BE49-F238E27FC236}">
                <a16:creationId xmlns:a16="http://schemas.microsoft.com/office/drawing/2014/main" id="{D734A779-35E8-095D-21FA-69CE51095682}"/>
              </a:ext>
            </a:extLst>
          </p:cNvPr>
          <p:cNvGrpSpPr/>
          <p:nvPr/>
        </p:nvGrpSpPr>
        <p:grpSpPr>
          <a:xfrm>
            <a:off x="4645828" y="4110821"/>
            <a:ext cx="3357689" cy="954191"/>
            <a:chOff x="7700469" y="5159009"/>
            <a:chExt cx="3357689" cy="954191"/>
          </a:xfrm>
        </p:grpSpPr>
        <p:grpSp>
          <p:nvGrpSpPr>
            <p:cNvPr id="72" name="Group 71">
              <a:extLst>
                <a:ext uri="{FF2B5EF4-FFF2-40B4-BE49-F238E27FC236}">
                  <a16:creationId xmlns:a16="http://schemas.microsoft.com/office/drawing/2014/main" id="{7FA44106-8413-CE73-ABC0-6B58E08241CA}"/>
                </a:ext>
              </a:extLst>
            </p:cNvPr>
            <p:cNvGrpSpPr/>
            <p:nvPr/>
          </p:nvGrpSpPr>
          <p:grpSpPr>
            <a:xfrm>
              <a:off x="7700469" y="5159009"/>
              <a:ext cx="3357689" cy="954191"/>
              <a:chOff x="7700469" y="744800"/>
              <a:chExt cx="3357689" cy="954191"/>
            </a:xfrm>
          </p:grpSpPr>
          <p:grpSp>
            <p:nvGrpSpPr>
              <p:cNvPr id="75" name="Graphic 2">
                <a:extLst>
                  <a:ext uri="{FF2B5EF4-FFF2-40B4-BE49-F238E27FC236}">
                    <a16:creationId xmlns:a16="http://schemas.microsoft.com/office/drawing/2014/main" id="{14126890-92D1-E4C0-B72C-718FDE3E6524}"/>
                  </a:ext>
                </a:extLst>
              </p:cNvPr>
              <p:cNvGrpSpPr/>
              <p:nvPr/>
            </p:nvGrpSpPr>
            <p:grpSpPr>
              <a:xfrm flipH="1">
                <a:off x="7700469" y="797696"/>
                <a:ext cx="2999746" cy="901295"/>
                <a:chOff x="7935119" y="797696"/>
                <a:chExt cx="2999746" cy="901295"/>
              </a:xfrm>
            </p:grpSpPr>
            <p:grpSp>
              <p:nvGrpSpPr>
                <p:cNvPr id="79" name="Graphic 2">
                  <a:extLst>
                    <a:ext uri="{FF2B5EF4-FFF2-40B4-BE49-F238E27FC236}">
                      <a16:creationId xmlns:a16="http://schemas.microsoft.com/office/drawing/2014/main" id="{A60F1C2E-3BB6-ECD8-9093-60A372937E9E}"/>
                    </a:ext>
                  </a:extLst>
                </p:cNvPr>
                <p:cNvGrpSpPr/>
                <p:nvPr/>
              </p:nvGrpSpPr>
              <p:grpSpPr>
                <a:xfrm>
                  <a:off x="7935119" y="797696"/>
                  <a:ext cx="2999746" cy="901295"/>
                  <a:chOff x="7935119" y="797696"/>
                  <a:chExt cx="2999746" cy="901295"/>
                </a:xfrm>
              </p:grpSpPr>
              <p:sp>
                <p:nvSpPr>
                  <p:cNvPr id="83" name="Freeform: Shape 82">
                    <a:extLst>
                      <a:ext uri="{FF2B5EF4-FFF2-40B4-BE49-F238E27FC236}">
                        <a16:creationId xmlns:a16="http://schemas.microsoft.com/office/drawing/2014/main" id="{1AC2F1A4-7229-148B-F832-34AB23CD7FD6}"/>
                      </a:ext>
                    </a:extLst>
                  </p:cNvPr>
                  <p:cNvSpPr/>
                  <p:nvPr/>
                </p:nvSpPr>
                <p:spPr>
                  <a:xfrm>
                    <a:off x="8211753" y="1268348"/>
                    <a:ext cx="708524" cy="430643"/>
                  </a:xfrm>
                  <a:custGeom>
                    <a:avLst/>
                    <a:gdLst>
                      <a:gd name="connsiteX0" fmla="*/ 443010 w 708524"/>
                      <a:gd name="connsiteY0" fmla="*/ 430643 h 430643"/>
                      <a:gd name="connsiteX1" fmla="*/ 708525 w 708524"/>
                      <a:gd name="connsiteY1" fmla="*/ 121274 h 430643"/>
                      <a:gd name="connsiteX2" fmla="*/ 0 w 708524"/>
                      <a:gd name="connsiteY2" fmla="*/ 0 h 430643"/>
                      <a:gd name="connsiteX3" fmla="*/ 443010 w 708524"/>
                      <a:gd name="connsiteY3" fmla="*/ 430643 h 430643"/>
                    </a:gdLst>
                    <a:ahLst/>
                    <a:cxnLst>
                      <a:cxn ang="0">
                        <a:pos x="connsiteX0" y="connsiteY0"/>
                      </a:cxn>
                      <a:cxn ang="0">
                        <a:pos x="connsiteX1" y="connsiteY1"/>
                      </a:cxn>
                      <a:cxn ang="0">
                        <a:pos x="connsiteX2" y="connsiteY2"/>
                      </a:cxn>
                      <a:cxn ang="0">
                        <a:pos x="connsiteX3" y="connsiteY3"/>
                      </a:cxn>
                    </a:cxnLst>
                    <a:rect l="l" t="t" r="r" b="b"/>
                    <a:pathLst>
                      <a:path w="708524" h="430643">
                        <a:moveTo>
                          <a:pt x="443010" y="430643"/>
                        </a:moveTo>
                        <a:lnTo>
                          <a:pt x="708525" y="121274"/>
                        </a:lnTo>
                        <a:lnTo>
                          <a:pt x="0" y="0"/>
                        </a:lnTo>
                        <a:lnTo>
                          <a:pt x="443010" y="430643"/>
                        </a:lnTo>
                        <a:close/>
                      </a:path>
                    </a:pathLst>
                  </a:custGeom>
                  <a:solidFill>
                    <a:srgbClr val="004E5B"/>
                  </a:solidFill>
                  <a:ln w="10366" cap="flat">
                    <a:noFill/>
                    <a:prstDash val="solid"/>
                    <a:miter/>
                  </a:ln>
                </p:spPr>
                <p:txBody>
                  <a:bodyPr rtlCol="0" anchor="ctr"/>
                  <a:lstStyle/>
                  <a:p>
                    <a:endParaRPr lang="en-US"/>
                  </a:p>
                </p:txBody>
              </p:sp>
              <p:sp>
                <p:nvSpPr>
                  <p:cNvPr id="84" name="Freeform: Shape 83">
                    <a:extLst>
                      <a:ext uri="{FF2B5EF4-FFF2-40B4-BE49-F238E27FC236}">
                        <a16:creationId xmlns:a16="http://schemas.microsoft.com/office/drawing/2014/main" id="{63D3F9EB-3990-4972-BAF8-70E53B17E86A}"/>
                      </a:ext>
                    </a:extLst>
                  </p:cNvPr>
                  <p:cNvSpPr/>
                  <p:nvPr/>
                </p:nvSpPr>
                <p:spPr>
                  <a:xfrm>
                    <a:off x="7935119" y="797696"/>
                    <a:ext cx="2999746" cy="777319"/>
                  </a:xfrm>
                  <a:custGeom>
                    <a:avLst/>
                    <a:gdLst>
                      <a:gd name="connsiteX0" fmla="*/ 2999747 w 2999746"/>
                      <a:gd name="connsiteY0" fmla="*/ 388660 h 777319"/>
                      <a:gd name="connsiteX1" fmla="*/ 2611087 w 2999746"/>
                      <a:gd name="connsiteY1" fmla="*/ 777320 h 777319"/>
                      <a:gd name="connsiteX2" fmla="*/ 544539 w 2999746"/>
                      <a:gd name="connsiteY2" fmla="*/ 777320 h 777319"/>
                      <a:gd name="connsiteX3" fmla="*/ 0 w 2999746"/>
                      <a:gd name="connsiteY3" fmla="*/ 388660 h 777319"/>
                      <a:gd name="connsiteX4" fmla="*/ 19017 w 2999746"/>
                      <a:gd name="connsiteY4" fmla="*/ 388660 h 777319"/>
                      <a:gd name="connsiteX5" fmla="*/ 323710 w 2999746"/>
                      <a:gd name="connsiteY5" fmla="*/ 0 h 777319"/>
                      <a:gd name="connsiteX6" fmla="*/ 2611087 w 2999746"/>
                      <a:gd name="connsiteY6" fmla="*/ 0 h 777319"/>
                      <a:gd name="connsiteX7" fmla="*/ 2999747 w 2999746"/>
                      <a:gd name="connsiteY7" fmla="*/ 388660 h 777319"/>
                      <a:gd name="connsiteX8" fmla="*/ 2999747 w 2999746"/>
                      <a:gd name="connsiteY8" fmla="*/ 388660 h 777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99746" h="777319">
                        <a:moveTo>
                          <a:pt x="2999747" y="388660"/>
                        </a:moveTo>
                        <a:cubicBezTo>
                          <a:pt x="2999747" y="603358"/>
                          <a:pt x="2825681" y="777320"/>
                          <a:pt x="2611087" y="777320"/>
                        </a:cubicBezTo>
                        <a:lnTo>
                          <a:pt x="544539" y="777320"/>
                        </a:lnTo>
                        <a:cubicBezTo>
                          <a:pt x="329841" y="777320"/>
                          <a:pt x="0" y="603254"/>
                          <a:pt x="0" y="388660"/>
                        </a:cubicBezTo>
                        <a:lnTo>
                          <a:pt x="19017" y="388660"/>
                        </a:lnTo>
                        <a:cubicBezTo>
                          <a:pt x="19017" y="173962"/>
                          <a:pt x="109012" y="0"/>
                          <a:pt x="323710" y="0"/>
                        </a:cubicBezTo>
                        <a:lnTo>
                          <a:pt x="2611087" y="0"/>
                        </a:lnTo>
                        <a:cubicBezTo>
                          <a:pt x="2825785" y="0"/>
                          <a:pt x="2999747" y="174066"/>
                          <a:pt x="2999747" y="388660"/>
                        </a:cubicBezTo>
                        <a:lnTo>
                          <a:pt x="2999747" y="388660"/>
                        </a:lnTo>
                        <a:close/>
                      </a:path>
                    </a:pathLst>
                  </a:custGeom>
                  <a:solidFill>
                    <a:srgbClr val="FFFFFF"/>
                  </a:solidFill>
                  <a:ln w="10366" cap="flat">
                    <a:solidFill>
                      <a:schemeClr val="tx1"/>
                    </a:solidFill>
                    <a:prstDash val="solid"/>
                    <a:miter/>
                  </a:ln>
                </p:spPr>
                <p:txBody>
                  <a:bodyPr rtlCol="0" anchor="ctr"/>
                  <a:lstStyle/>
                  <a:p>
                    <a:endParaRPr lang="en-US" dirty="0"/>
                  </a:p>
                </p:txBody>
              </p:sp>
            </p:grpSp>
            <p:grpSp>
              <p:nvGrpSpPr>
                <p:cNvPr id="80" name="Graphic 2">
                  <a:extLst>
                    <a:ext uri="{FF2B5EF4-FFF2-40B4-BE49-F238E27FC236}">
                      <a16:creationId xmlns:a16="http://schemas.microsoft.com/office/drawing/2014/main" id="{43D85571-9552-6004-7846-A5AD14C25F14}"/>
                    </a:ext>
                  </a:extLst>
                </p:cNvPr>
                <p:cNvGrpSpPr/>
                <p:nvPr/>
              </p:nvGrpSpPr>
              <p:grpSpPr>
                <a:xfrm>
                  <a:off x="10546205" y="860151"/>
                  <a:ext cx="326203" cy="652408"/>
                  <a:chOff x="10546205" y="860151"/>
                  <a:chExt cx="326203" cy="652408"/>
                </a:xfrm>
                <a:solidFill>
                  <a:srgbClr val="007793"/>
                </a:solidFill>
              </p:grpSpPr>
              <p:sp>
                <p:nvSpPr>
                  <p:cNvPr id="81" name="Freeform: Shape 80">
                    <a:extLst>
                      <a:ext uri="{FF2B5EF4-FFF2-40B4-BE49-F238E27FC236}">
                        <a16:creationId xmlns:a16="http://schemas.microsoft.com/office/drawing/2014/main" id="{2DEE807D-6DA0-F6E9-CE9B-775BE39CC9FB}"/>
                      </a:ext>
                    </a:extLst>
                  </p:cNvPr>
                  <p:cNvSpPr/>
                  <p:nvPr/>
                </p:nvSpPr>
                <p:spPr>
                  <a:xfrm>
                    <a:off x="10546205" y="860151"/>
                    <a:ext cx="326203" cy="652408"/>
                  </a:xfrm>
                  <a:custGeom>
                    <a:avLst/>
                    <a:gdLst>
                      <a:gd name="connsiteX0" fmla="*/ 0 w 326203"/>
                      <a:gd name="connsiteY0" fmla="*/ 0 h 652408"/>
                      <a:gd name="connsiteX1" fmla="*/ 326204 w 326203"/>
                      <a:gd name="connsiteY1" fmla="*/ 326204 h 652408"/>
                      <a:gd name="connsiteX2" fmla="*/ 0 w 326203"/>
                      <a:gd name="connsiteY2" fmla="*/ 652408 h 652408"/>
                    </a:gdLst>
                    <a:ahLst/>
                    <a:cxnLst>
                      <a:cxn ang="0">
                        <a:pos x="connsiteX0" y="connsiteY0"/>
                      </a:cxn>
                      <a:cxn ang="0">
                        <a:pos x="connsiteX1" y="connsiteY1"/>
                      </a:cxn>
                      <a:cxn ang="0">
                        <a:pos x="connsiteX2" y="connsiteY2"/>
                      </a:cxn>
                    </a:cxnLst>
                    <a:rect l="l" t="t" r="r" b="b"/>
                    <a:pathLst>
                      <a:path w="326203" h="652408">
                        <a:moveTo>
                          <a:pt x="0" y="0"/>
                        </a:moveTo>
                        <a:cubicBezTo>
                          <a:pt x="179885" y="0"/>
                          <a:pt x="326204" y="146319"/>
                          <a:pt x="326204" y="326204"/>
                        </a:cubicBezTo>
                        <a:cubicBezTo>
                          <a:pt x="326204" y="506089"/>
                          <a:pt x="179885" y="652408"/>
                          <a:pt x="0" y="652408"/>
                        </a:cubicBezTo>
                      </a:path>
                    </a:pathLst>
                  </a:custGeom>
                  <a:solidFill>
                    <a:srgbClr val="337679"/>
                  </a:solidFill>
                  <a:ln w="10366" cap="flat">
                    <a:noFill/>
                    <a:prstDash val="solid"/>
                    <a:miter/>
                  </a:ln>
                </p:spPr>
                <p:txBody>
                  <a:bodyPr rtlCol="0" anchor="ctr"/>
                  <a:lstStyle/>
                  <a:p>
                    <a:endParaRPr lang="en-US"/>
                  </a:p>
                </p:txBody>
              </p:sp>
              <p:sp>
                <p:nvSpPr>
                  <p:cNvPr id="82" name="Freeform: Shape 81">
                    <a:extLst>
                      <a:ext uri="{FF2B5EF4-FFF2-40B4-BE49-F238E27FC236}">
                        <a16:creationId xmlns:a16="http://schemas.microsoft.com/office/drawing/2014/main" id="{1387D3F4-EDA8-40F4-8E94-4A78C0BE36C1}"/>
                      </a:ext>
                    </a:extLst>
                  </p:cNvPr>
                  <p:cNvSpPr/>
                  <p:nvPr/>
                </p:nvSpPr>
                <p:spPr>
                  <a:xfrm>
                    <a:off x="10546205" y="984855"/>
                    <a:ext cx="201500" cy="403000"/>
                  </a:xfrm>
                  <a:custGeom>
                    <a:avLst/>
                    <a:gdLst>
                      <a:gd name="connsiteX0" fmla="*/ 0 w 201500"/>
                      <a:gd name="connsiteY0" fmla="*/ 0 h 403000"/>
                      <a:gd name="connsiteX1" fmla="*/ 201500 w 201500"/>
                      <a:gd name="connsiteY1" fmla="*/ 201500 h 403000"/>
                      <a:gd name="connsiteX2" fmla="*/ 0 w 201500"/>
                      <a:gd name="connsiteY2" fmla="*/ 403001 h 403000"/>
                    </a:gdLst>
                    <a:ahLst/>
                    <a:cxnLst>
                      <a:cxn ang="0">
                        <a:pos x="connsiteX0" y="connsiteY0"/>
                      </a:cxn>
                      <a:cxn ang="0">
                        <a:pos x="connsiteX1" y="connsiteY1"/>
                      </a:cxn>
                      <a:cxn ang="0">
                        <a:pos x="connsiteX2" y="connsiteY2"/>
                      </a:cxn>
                    </a:cxnLst>
                    <a:rect l="l" t="t" r="r" b="b"/>
                    <a:pathLst>
                      <a:path w="201500" h="403000">
                        <a:moveTo>
                          <a:pt x="0" y="0"/>
                        </a:moveTo>
                        <a:cubicBezTo>
                          <a:pt x="111090" y="0"/>
                          <a:pt x="201500" y="90410"/>
                          <a:pt x="201500" y="201500"/>
                        </a:cubicBezTo>
                        <a:cubicBezTo>
                          <a:pt x="201500" y="312591"/>
                          <a:pt x="111090" y="403001"/>
                          <a:pt x="0" y="403001"/>
                        </a:cubicBezTo>
                      </a:path>
                    </a:pathLst>
                  </a:custGeom>
                  <a:solidFill>
                    <a:srgbClr val="6CB4B8"/>
                  </a:solidFill>
                  <a:ln w="10366" cap="flat">
                    <a:noFill/>
                    <a:prstDash val="solid"/>
                    <a:miter/>
                  </a:ln>
                </p:spPr>
                <p:txBody>
                  <a:bodyPr rtlCol="0" anchor="ctr"/>
                  <a:lstStyle/>
                  <a:p>
                    <a:endParaRPr lang="en-US"/>
                  </a:p>
                </p:txBody>
              </p:sp>
            </p:grpSp>
          </p:grpSp>
          <p:grpSp>
            <p:nvGrpSpPr>
              <p:cNvPr id="76" name="Graphic 2">
                <a:extLst>
                  <a:ext uri="{FF2B5EF4-FFF2-40B4-BE49-F238E27FC236}">
                    <a16:creationId xmlns:a16="http://schemas.microsoft.com/office/drawing/2014/main" id="{1587942A-D678-F320-91FA-9A274D26262E}"/>
                  </a:ext>
                </a:extLst>
              </p:cNvPr>
              <p:cNvGrpSpPr/>
              <p:nvPr/>
            </p:nvGrpSpPr>
            <p:grpSpPr>
              <a:xfrm flipH="1">
                <a:off x="9980572" y="744800"/>
                <a:ext cx="1077586" cy="954191"/>
                <a:chOff x="7577176" y="744800"/>
                <a:chExt cx="1077586" cy="954191"/>
              </a:xfrm>
              <a:solidFill>
                <a:srgbClr val="007793"/>
              </a:solidFill>
            </p:grpSpPr>
            <p:sp>
              <p:nvSpPr>
                <p:cNvPr id="77" name="Freeform: Shape 76">
                  <a:extLst>
                    <a:ext uri="{FF2B5EF4-FFF2-40B4-BE49-F238E27FC236}">
                      <a16:creationId xmlns:a16="http://schemas.microsoft.com/office/drawing/2014/main" id="{6AE5380B-C0D9-0418-4E69-D2E0F2A9C98C}"/>
                    </a:ext>
                  </a:extLst>
                </p:cNvPr>
                <p:cNvSpPr/>
                <p:nvPr/>
              </p:nvSpPr>
              <p:spPr>
                <a:xfrm>
                  <a:off x="7577176" y="744800"/>
                  <a:ext cx="1077586" cy="954191"/>
                </a:xfrm>
                <a:custGeom>
                  <a:avLst/>
                  <a:gdLst>
                    <a:gd name="connsiteX0" fmla="*/ 668143 w 1077586"/>
                    <a:gd name="connsiteY0" fmla="*/ 0 h 954191"/>
                    <a:gd name="connsiteX1" fmla="*/ 246021 w 1077586"/>
                    <a:gd name="connsiteY1" fmla="*/ 0 h 954191"/>
                    <a:gd name="connsiteX2" fmla="*/ 251 w 1077586"/>
                    <a:gd name="connsiteY2" fmla="*/ 477096 h 954191"/>
                    <a:gd name="connsiteX3" fmla="*/ 246021 w 1077586"/>
                    <a:gd name="connsiteY3" fmla="*/ 954191 h 954191"/>
                    <a:gd name="connsiteX4" fmla="*/ 1077587 w 1077586"/>
                    <a:gd name="connsiteY4" fmla="*/ 954191 h 954191"/>
                    <a:gd name="connsiteX5" fmla="*/ 668143 w 1077586"/>
                    <a:gd name="connsiteY5" fmla="*/ 0 h 954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77586" h="954191">
                      <a:moveTo>
                        <a:pt x="668143" y="0"/>
                      </a:moveTo>
                      <a:lnTo>
                        <a:pt x="246021" y="0"/>
                      </a:lnTo>
                      <a:cubicBezTo>
                        <a:pt x="-17519" y="0"/>
                        <a:pt x="251" y="213659"/>
                        <a:pt x="251" y="477096"/>
                      </a:cubicBezTo>
                      <a:cubicBezTo>
                        <a:pt x="251" y="740532"/>
                        <a:pt x="-17519" y="954191"/>
                        <a:pt x="246021" y="954191"/>
                      </a:cubicBezTo>
                      <a:lnTo>
                        <a:pt x="1077587" y="954191"/>
                      </a:lnTo>
                      <a:lnTo>
                        <a:pt x="668143" y="0"/>
                      </a:lnTo>
                      <a:close/>
                    </a:path>
                  </a:pathLst>
                </a:custGeom>
                <a:solidFill>
                  <a:srgbClr val="337679"/>
                </a:solidFill>
                <a:ln w="10366" cap="flat">
                  <a:noFill/>
                  <a:prstDash val="solid"/>
                  <a:miter/>
                </a:ln>
              </p:spPr>
              <p:txBody>
                <a:bodyPr rtlCol="0" anchor="ctr"/>
                <a:lstStyle/>
                <a:p>
                  <a:endParaRPr lang="en-US"/>
                </a:p>
              </p:txBody>
            </p:sp>
            <p:sp>
              <p:nvSpPr>
                <p:cNvPr id="78" name="Freeform: Shape 77">
                  <a:extLst>
                    <a:ext uri="{FF2B5EF4-FFF2-40B4-BE49-F238E27FC236}">
                      <a16:creationId xmlns:a16="http://schemas.microsoft.com/office/drawing/2014/main" id="{4C511231-CB80-9292-41F2-0792E5474BD3}"/>
                    </a:ext>
                  </a:extLst>
                </p:cNvPr>
                <p:cNvSpPr/>
                <p:nvPr/>
              </p:nvSpPr>
              <p:spPr>
                <a:xfrm>
                  <a:off x="7577176" y="744800"/>
                  <a:ext cx="990086" cy="954191"/>
                </a:xfrm>
                <a:custGeom>
                  <a:avLst/>
                  <a:gdLst>
                    <a:gd name="connsiteX0" fmla="*/ 580747 w 990086"/>
                    <a:gd name="connsiteY0" fmla="*/ 0 h 954191"/>
                    <a:gd name="connsiteX1" fmla="*/ 246021 w 990086"/>
                    <a:gd name="connsiteY1" fmla="*/ 0 h 954191"/>
                    <a:gd name="connsiteX2" fmla="*/ 251 w 990086"/>
                    <a:gd name="connsiteY2" fmla="*/ 477096 h 954191"/>
                    <a:gd name="connsiteX3" fmla="*/ 246021 w 990086"/>
                    <a:gd name="connsiteY3" fmla="*/ 954191 h 954191"/>
                    <a:gd name="connsiteX4" fmla="*/ 990086 w 990086"/>
                    <a:gd name="connsiteY4" fmla="*/ 954191 h 954191"/>
                    <a:gd name="connsiteX5" fmla="*/ 580747 w 990086"/>
                    <a:gd name="connsiteY5" fmla="*/ 0 h 954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90086" h="954191">
                      <a:moveTo>
                        <a:pt x="580747" y="0"/>
                      </a:moveTo>
                      <a:lnTo>
                        <a:pt x="246021" y="0"/>
                      </a:lnTo>
                      <a:cubicBezTo>
                        <a:pt x="-17519" y="0"/>
                        <a:pt x="251" y="213659"/>
                        <a:pt x="251" y="477096"/>
                      </a:cubicBezTo>
                      <a:cubicBezTo>
                        <a:pt x="251" y="740532"/>
                        <a:pt x="-17519" y="954191"/>
                        <a:pt x="246021" y="954191"/>
                      </a:cubicBezTo>
                      <a:lnTo>
                        <a:pt x="990086" y="954191"/>
                      </a:lnTo>
                      <a:lnTo>
                        <a:pt x="580747" y="0"/>
                      </a:lnTo>
                      <a:close/>
                    </a:path>
                  </a:pathLst>
                </a:custGeom>
                <a:solidFill>
                  <a:srgbClr val="6CB4B8"/>
                </a:solidFill>
                <a:ln w="10366" cap="flat">
                  <a:noFill/>
                  <a:prstDash val="solid"/>
                  <a:miter/>
                </a:ln>
              </p:spPr>
              <p:txBody>
                <a:bodyPr rtlCol="0" anchor="ctr"/>
                <a:lstStyle/>
                <a:p>
                  <a:endParaRPr lang="en-US"/>
                </a:p>
              </p:txBody>
            </p:sp>
          </p:grpSp>
        </p:grpSp>
        <p:sp>
          <p:nvSpPr>
            <p:cNvPr id="73" name="TextBox 72">
              <a:extLst>
                <a:ext uri="{FF2B5EF4-FFF2-40B4-BE49-F238E27FC236}">
                  <a16:creationId xmlns:a16="http://schemas.microsoft.com/office/drawing/2014/main" id="{1EBF065F-66D1-9522-E722-6EF22E7BAC24}"/>
                </a:ext>
              </a:extLst>
            </p:cNvPr>
            <p:cNvSpPr txBox="1"/>
            <p:nvPr/>
          </p:nvSpPr>
          <p:spPr>
            <a:xfrm>
              <a:off x="7731762" y="5263032"/>
              <a:ext cx="2444131" cy="719043"/>
            </a:xfrm>
            <a:prstGeom prst="rect">
              <a:avLst/>
            </a:prstGeom>
            <a:noFill/>
          </p:spPr>
          <p:txBody>
            <a:bodyPr wrap="square" rtlCol="0">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التحليل المقارن (</a:t>
              </a:r>
              <a:r>
                <a:rPr lang="en-US" b="1" dirty="0">
                  <a:latin typeface="Times New Roman" panose="02020603050405020304" pitchFamily="18" charset="0"/>
                  <a:ea typeface="Calibri" panose="020F0502020204030204" pitchFamily="34" charset="0"/>
                  <a:cs typeface="Adobe Arabic" panose="02040503050201020203" pitchFamily="18" charset="-78"/>
                </a:rPr>
                <a:t>Benchmarking</a:t>
              </a:r>
              <a:r>
                <a:rPr lang="ar-EG" b="1" dirty="0">
                  <a:latin typeface="Times New Roman" panose="02020603050405020304" pitchFamily="18" charset="0"/>
                  <a:ea typeface="Calibri" panose="020F0502020204030204" pitchFamily="34" charset="0"/>
                  <a:cs typeface="Adobe Arabic" panose="02040503050201020203" pitchFamily="18" charset="-78"/>
                </a:rPr>
                <a:t>)    </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sp>
          <p:nvSpPr>
            <p:cNvPr id="74" name="TextBox 73">
              <a:extLst>
                <a:ext uri="{FF2B5EF4-FFF2-40B4-BE49-F238E27FC236}">
                  <a16:creationId xmlns:a16="http://schemas.microsoft.com/office/drawing/2014/main" id="{7BF9623F-3622-8F4F-7116-E775F326B448}"/>
                </a:ext>
              </a:extLst>
            </p:cNvPr>
            <p:cNvSpPr txBox="1"/>
            <p:nvPr/>
          </p:nvSpPr>
          <p:spPr>
            <a:xfrm>
              <a:off x="10405739" y="5447298"/>
              <a:ext cx="615755" cy="434734"/>
            </a:xfrm>
            <a:prstGeom prst="rect">
              <a:avLst/>
            </a:prstGeom>
            <a:noFill/>
          </p:spPr>
          <p:txBody>
            <a:bodyPr wrap="square" rtlCol="0">
              <a:spAutoFit/>
            </a:bodyPr>
            <a:lstStyle/>
            <a:p>
              <a:pPr algn="ctr">
                <a:lnSpc>
                  <a:spcPct val="115000"/>
                </a:lnSpc>
                <a:spcAft>
                  <a:spcPts val="800"/>
                </a:spcAft>
              </a:pPr>
              <a:r>
                <a:rPr lang="en-US" sz="2000" b="1" dirty="0">
                  <a:solidFill>
                    <a:schemeClr val="bg1"/>
                  </a:solidFill>
                  <a:latin typeface="Brush Script MT" panose="03060802040406070304" pitchFamily="66" charset="0"/>
                  <a:ea typeface="Calibri" panose="020F0502020204030204" pitchFamily="34" charset="0"/>
                  <a:cs typeface="Adobe Arabic" panose="02040503050201020203" pitchFamily="18" charset="-78"/>
                </a:rPr>
                <a:t>05</a:t>
              </a:r>
            </a:p>
          </p:txBody>
        </p:sp>
      </p:grpSp>
    </p:spTree>
    <p:extLst>
      <p:ext uri="{BB962C8B-B14F-4D97-AF65-F5344CB8AC3E}">
        <p14:creationId xmlns:p14="http://schemas.microsoft.com/office/powerpoint/2010/main" val="20623062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1"/>
                                        </p:tgtEl>
                                        <p:attrNameLst>
                                          <p:attrName>style.visibility</p:attrName>
                                        </p:attrNameLst>
                                      </p:cBhvr>
                                      <p:to>
                                        <p:strVal val="visible"/>
                                      </p:to>
                                    </p:set>
                                    <p:animEffect transition="in" filter="fade">
                                      <p:cBhvr>
                                        <p:cTn id="14" dur="1000"/>
                                        <p:tgtEl>
                                          <p:spTgt spid="71"/>
                                        </p:tgtEl>
                                      </p:cBhvr>
                                    </p:animEffect>
                                    <p:anim calcmode="lin" valueType="num">
                                      <p:cBhvr>
                                        <p:cTn id="15" dur="1000" fill="hold"/>
                                        <p:tgtEl>
                                          <p:spTgt spid="71"/>
                                        </p:tgtEl>
                                        <p:attrNameLst>
                                          <p:attrName>ppt_x</p:attrName>
                                        </p:attrNameLst>
                                      </p:cBhvr>
                                      <p:tavLst>
                                        <p:tav tm="0">
                                          <p:val>
                                            <p:strVal val="#ppt_x"/>
                                          </p:val>
                                        </p:tav>
                                        <p:tav tm="100000">
                                          <p:val>
                                            <p:strVal val="#ppt_x"/>
                                          </p:val>
                                        </p:tav>
                                      </p:tavLst>
                                    </p:anim>
                                    <p:anim calcmode="lin" valueType="num">
                                      <p:cBhvr>
                                        <p:cTn id="16" dur="1000" fill="hold"/>
                                        <p:tgtEl>
                                          <p:spTgt spid="7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آليّات متابعة التقدّم المهني</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15" name="Группа 2">
            <a:extLst>
              <a:ext uri="{FF2B5EF4-FFF2-40B4-BE49-F238E27FC236}">
                <a16:creationId xmlns:a16="http://schemas.microsoft.com/office/drawing/2014/main" id="{3C1D2379-6433-6B9F-D35C-415033BC2FE2}"/>
              </a:ext>
            </a:extLst>
          </p:cNvPr>
          <p:cNvGrpSpPr/>
          <p:nvPr/>
        </p:nvGrpSpPr>
        <p:grpSpPr>
          <a:xfrm>
            <a:off x="2228000" y="3769778"/>
            <a:ext cx="746124" cy="715962"/>
            <a:chOff x="2155825" y="3114675"/>
            <a:chExt cx="746124" cy="715962"/>
          </a:xfrm>
        </p:grpSpPr>
        <p:sp>
          <p:nvSpPr>
            <p:cNvPr id="17" name="Google Shape;1963;p68">
              <a:extLst>
                <a:ext uri="{FF2B5EF4-FFF2-40B4-BE49-F238E27FC236}">
                  <a16:creationId xmlns:a16="http://schemas.microsoft.com/office/drawing/2014/main" id="{01B7F79A-D9E1-CCC8-844F-5C3F2A3ED397}"/>
                </a:ext>
              </a:extLst>
            </p:cNvPr>
            <p:cNvSpPr/>
            <p:nvPr/>
          </p:nvSpPr>
          <p:spPr>
            <a:xfrm>
              <a:off x="2155825" y="3114675"/>
              <a:ext cx="630237" cy="630237"/>
            </a:xfrm>
            <a:prstGeom prst="ellipse">
              <a:avLst/>
            </a:prstGeom>
            <a:solidFill>
              <a:srgbClr val="3D8E92"/>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800" b="0" i="0" u="none" dirty="0">
                <a:solidFill>
                  <a:schemeClr val="dk1"/>
                </a:solidFill>
                <a:latin typeface="Adobe Arabic" panose="02040503050201020203" pitchFamily="18" charset="-78"/>
                <a:ea typeface="Calibri"/>
                <a:cs typeface="Adobe Arabic" panose="02040503050201020203" pitchFamily="18" charset="-78"/>
                <a:sym typeface="Calibri"/>
              </a:endParaRPr>
            </a:p>
          </p:txBody>
        </p:sp>
        <p:sp>
          <p:nvSpPr>
            <p:cNvPr id="18" name="Google Shape;1970;p68">
              <a:extLst>
                <a:ext uri="{FF2B5EF4-FFF2-40B4-BE49-F238E27FC236}">
                  <a16:creationId xmlns:a16="http://schemas.microsoft.com/office/drawing/2014/main" id="{631C704B-7B2E-34AE-73FC-A65DA441611E}"/>
                </a:ext>
              </a:extLst>
            </p:cNvPr>
            <p:cNvSpPr txBox="1"/>
            <p:nvPr/>
          </p:nvSpPr>
          <p:spPr>
            <a:xfrm>
              <a:off x="2338387" y="3141662"/>
              <a:ext cx="563562" cy="688975"/>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FFFFFF"/>
                </a:buClr>
                <a:buSzPts val="3700"/>
                <a:buFont typeface="Montserrat"/>
                <a:buNone/>
              </a:pPr>
              <a:r>
                <a:rPr lang="en-US" sz="3700" b="1" i="0" u="none" dirty="0">
                  <a:solidFill>
                    <a:srgbClr val="FFFFFF"/>
                  </a:solidFill>
                  <a:latin typeface="Adobe Arabic" panose="02040503050201020203" pitchFamily="18" charset="-78"/>
                  <a:ea typeface="Montserrat"/>
                  <a:cs typeface="Adobe Arabic" panose="02040503050201020203" pitchFamily="18" charset="-78"/>
                  <a:sym typeface="Montserrat"/>
                </a:rPr>
                <a:t>7</a:t>
              </a:r>
              <a:endParaRPr dirty="0">
                <a:latin typeface="Adobe Arabic" panose="02040503050201020203" pitchFamily="18" charset="-78"/>
                <a:cs typeface="Adobe Arabic" panose="02040503050201020203" pitchFamily="18" charset="-78"/>
              </a:endParaRPr>
            </a:p>
          </p:txBody>
        </p:sp>
      </p:grpSp>
      <p:grpSp>
        <p:nvGrpSpPr>
          <p:cNvPr id="19" name="Группа 3">
            <a:extLst>
              <a:ext uri="{FF2B5EF4-FFF2-40B4-BE49-F238E27FC236}">
                <a16:creationId xmlns:a16="http://schemas.microsoft.com/office/drawing/2014/main" id="{22E05D17-F47E-EC52-B99D-8EC0C65AC86D}"/>
              </a:ext>
            </a:extLst>
          </p:cNvPr>
          <p:cNvGrpSpPr/>
          <p:nvPr/>
        </p:nvGrpSpPr>
        <p:grpSpPr>
          <a:xfrm>
            <a:off x="3639287" y="3769778"/>
            <a:ext cx="741362" cy="715962"/>
            <a:chOff x="3567112" y="3114675"/>
            <a:chExt cx="741362" cy="715962"/>
          </a:xfrm>
        </p:grpSpPr>
        <p:sp>
          <p:nvSpPr>
            <p:cNvPr id="20" name="Google Shape;1964;p68">
              <a:extLst>
                <a:ext uri="{FF2B5EF4-FFF2-40B4-BE49-F238E27FC236}">
                  <a16:creationId xmlns:a16="http://schemas.microsoft.com/office/drawing/2014/main" id="{675F2E10-ED81-221F-0A39-B12BC39A2DC8}"/>
                </a:ext>
              </a:extLst>
            </p:cNvPr>
            <p:cNvSpPr/>
            <p:nvPr/>
          </p:nvSpPr>
          <p:spPr>
            <a:xfrm>
              <a:off x="3567112" y="3114675"/>
              <a:ext cx="630237" cy="630237"/>
            </a:xfrm>
            <a:prstGeom prst="ellipse">
              <a:avLst/>
            </a:prstGeom>
            <a:solidFill>
              <a:srgbClr val="116569"/>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800" b="0" i="0" u="none" dirty="0">
                <a:solidFill>
                  <a:schemeClr val="dk1"/>
                </a:solidFill>
                <a:latin typeface="Adobe Arabic" panose="02040503050201020203" pitchFamily="18" charset="-78"/>
                <a:ea typeface="Calibri"/>
                <a:cs typeface="Adobe Arabic" panose="02040503050201020203" pitchFamily="18" charset="-78"/>
                <a:sym typeface="Calibri"/>
              </a:endParaRPr>
            </a:p>
          </p:txBody>
        </p:sp>
        <p:sp>
          <p:nvSpPr>
            <p:cNvPr id="21" name="Google Shape;1971;p68">
              <a:extLst>
                <a:ext uri="{FF2B5EF4-FFF2-40B4-BE49-F238E27FC236}">
                  <a16:creationId xmlns:a16="http://schemas.microsoft.com/office/drawing/2014/main" id="{5136781E-1EA2-1D18-16CA-49D40B5C296D}"/>
                </a:ext>
              </a:extLst>
            </p:cNvPr>
            <p:cNvSpPr txBox="1"/>
            <p:nvPr/>
          </p:nvSpPr>
          <p:spPr>
            <a:xfrm>
              <a:off x="3754437" y="3141662"/>
              <a:ext cx="554037" cy="688975"/>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FFFFFF"/>
                </a:buClr>
                <a:buSzPts val="3700"/>
                <a:buFont typeface="Montserrat"/>
                <a:buNone/>
              </a:pPr>
              <a:r>
                <a:rPr lang="en-US" sz="3700" b="1" i="0" u="none" dirty="0">
                  <a:solidFill>
                    <a:srgbClr val="FFFFFF"/>
                  </a:solidFill>
                  <a:latin typeface="Adobe Arabic" panose="02040503050201020203" pitchFamily="18" charset="-78"/>
                  <a:ea typeface="Montserrat"/>
                  <a:cs typeface="Adobe Arabic" panose="02040503050201020203" pitchFamily="18" charset="-78"/>
                  <a:sym typeface="Montserrat"/>
                </a:rPr>
                <a:t>6</a:t>
              </a:r>
              <a:endParaRPr dirty="0">
                <a:latin typeface="Adobe Arabic" panose="02040503050201020203" pitchFamily="18" charset="-78"/>
                <a:cs typeface="Adobe Arabic" panose="02040503050201020203" pitchFamily="18" charset="-78"/>
              </a:endParaRPr>
            </a:p>
          </p:txBody>
        </p:sp>
      </p:grpSp>
      <p:grpSp>
        <p:nvGrpSpPr>
          <p:cNvPr id="22" name="Группа 4">
            <a:extLst>
              <a:ext uri="{FF2B5EF4-FFF2-40B4-BE49-F238E27FC236}">
                <a16:creationId xmlns:a16="http://schemas.microsoft.com/office/drawing/2014/main" id="{98FF2B15-8A2D-8B3F-E43B-BC3B02A04898}"/>
              </a:ext>
            </a:extLst>
          </p:cNvPr>
          <p:cNvGrpSpPr/>
          <p:nvPr/>
        </p:nvGrpSpPr>
        <p:grpSpPr>
          <a:xfrm>
            <a:off x="5033112" y="3769778"/>
            <a:ext cx="738187" cy="715962"/>
            <a:chOff x="4960937" y="3114675"/>
            <a:chExt cx="738187" cy="715962"/>
          </a:xfrm>
        </p:grpSpPr>
        <p:sp>
          <p:nvSpPr>
            <p:cNvPr id="23" name="Google Shape;1965;p68">
              <a:extLst>
                <a:ext uri="{FF2B5EF4-FFF2-40B4-BE49-F238E27FC236}">
                  <a16:creationId xmlns:a16="http://schemas.microsoft.com/office/drawing/2014/main" id="{9FCEB15A-91B5-48E4-4CF2-9985C43DCF2F}"/>
                </a:ext>
              </a:extLst>
            </p:cNvPr>
            <p:cNvSpPr/>
            <p:nvPr/>
          </p:nvSpPr>
          <p:spPr>
            <a:xfrm>
              <a:off x="4960937" y="3114675"/>
              <a:ext cx="630237" cy="630237"/>
            </a:xfrm>
            <a:prstGeom prst="ellipse">
              <a:avLst/>
            </a:prstGeom>
            <a:solidFill>
              <a:srgbClr val="FFCC66"/>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800" b="0" i="0" u="none" dirty="0">
                <a:solidFill>
                  <a:schemeClr val="dk1"/>
                </a:solidFill>
                <a:latin typeface="Adobe Arabic" panose="02040503050201020203" pitchFamily="18" charset="-78"/>
                <a:ea typeface="Calibri"/>
                <a:cs typeface="Adobe Arabic" panose="02040503050201020203" pitchFamily="18" charset="-78"/>
                <a:sym typeface="Calibri"/>
              </a:endParaRPr>
            </a:p>
          </p:txBody>
        </p:sp>
        <p:sp>
          <p:nvSpPr>
            <p:cNvPr id="24" name="Google Shape;1972;p68">
              <a:extLst>
                <a:ext uri="{FF2B5EF4-FFF2-40B4-BE49-F238E27FC236}">
                  <a16:creationId xmlns:a16="http://schemas.microsoft.com/office/drawing/2014/main" id="{8A085896-809F-8BBF-B634-A98D01738345}"/>
                </a:ext>
              </a:extLst>
            </p:cNvPr>
            <p:cNvSpPr txBox="1"/>
            <p:nvPr/>
          </p:nvSpPr>
          <p:spPr>
            <a:xfrm>
              <a:off x="5145087" y="3141662"/>
              <a:ext cx="554037" cy="688975"/>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FFFFFF"/>
                </a:buClr>
                <a:buSzPts val="3700"/>
                <a:buFont typeface="Montserrat"/>
                <a:buNone/>
              </a:pPr>
              <a:r>
                <a:rPr lang="en-US" sz="3700" b="1" i="0" u="none" dirty="0">
                  <a:solidFill>
                    <a:srgbClr val="FFFFFF"/>
                  </a:solidFill>
                  <a:latin typeface="Adobe Arabic" panose="02040503050201020203" pitchFamily="18" charset="-78"/>
                  <a:ea typeface="Montserrat"/>
                  <a:cs typeface="Adobe Arabic" panose="02040503050201020203" pitchFamily="18" charset="-78"/>
                  <a:sym typeface="Montserrat"/>
                </a:rPr>
                <a:t>5</a:t>
              </a:r>
              <a:endParaRPr dirty="0">
                <a:latin typeface="Adobe Arabic" panose="02040503050201020203" pitchFamily="18" charset="-78"/>
                <a:cs typeface="Adobe Arabic" panose="02040503050201020203" pitchFamily="18" charset="-78"/>
              </a:endParaRPr>
            </a:p>
          </p:txBody>
        </p:sp>
      </p:grpSp>
      <p:grpSp>
        <p:nvGrpSpPr>
          <p:cNvPr id="25" name="Группа 1">
            <a:extLst>
              <a:ext uri="{FF2B5EF4-FFF2-40B4-BE49-F238E27FC236}">
                <a16:creationId xmlns:a16="http://schemas.microsoft.com/office/drawing/2014/main" id="{F37C1990-B736-5B06-EB13-3574B43839ED}"/>
              </a:ext>
            </a:extLst>
          </p:cNvPr>
          <p:cNvGrpSpPr/>
          <p:nvPr/>
        </p:nvGrpSpPr>
        <p:grpSpPr>
          <a:xfrm>
            <a:off x="834175" y="3769778"/>
            <a:ext cx="630237" cy="715962"/>
            <a:chOff x="762000" y="3114675"/>
            <a:chExt cx="630237" cy="715962"/>
          </a:xfrm>
        </p:grpSpPr>
        <p:sp>
          <p:nvSpPr>
            <p:cNvPr id="26" name="Google Shape;1962;p68">
              <a:extLst>
                <a:ext uri="{FF2B5EF4-FFF2-40B4-BE49-F238E27FC236}">
                  <a16:creationId xmlns:a16="http://schemas.microsoft.com/office/drawing/2014/main" id="{CC8CF2B8-2752-9CC6-7E7B-1F68C7EEA040}"/>
                </a:ext>
              </a:extLst>
            </p:cNvPr>
            <p:cNvSpPr/>
            <p:nvPr/>
          </p:nvSpPr>
          <p:spPr>
            <a:xfrm>
              <a:off x="762000" y="3114675"/>
              <a:ext cx="630237" cy="630237"/>
            </a:xfrm>
            <a:prstGeom prst="ellipse">
              <a:avLst/>
            </a:prstGeom>
            <a:solidFill>
              <a:srgbClr val="D1D1D1"/>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800" b="0" i="0" u="none" dirty="0">
                <a:solidFill>
                  <a:schemeClr val="dk1"/>
                </a:solidFill>
                <a:latin typeface="Adobe Arabic" panose="02040503050201020203" pitchFamily="18" charset="-78"/>
                <a:ea typeface="Calibri"/>
                <a:cs typeface="Adobe Arabic" panose="02040503050201020203" pitchFamily="18" charset="-78"/>
                <a:sym typeface="Calibri"/>
              </a:endParaRPr>
            </a:p>
          </p:txBody>
        </p:sp>
        <p:sp>
          <p:nvSpPr>
            <p:cNvPr id="27" name="Google Shape;1973;p68">
              <a:extLst>
                <a:ext uri="{FF2B5EF4-FFF2-40B4-BE49-F238E27FC236}">
                  <a16:creationId xmlns:a16="http://schemas.microsoft.com/office/drawing/2014/main" id="{A31A5826-8DFB-DA74-3BEC-571CBEA61AC5}"/>
                </a:ext>
              </a:extLst>
            </p:cNvPr>
            <p:cNvSpPr txBox="1"/>
            <p:nvPr/>
          </p:nvSpPr>
          <p:spPr>
            <a:xfrm>
              <a:off x="885825" y="3141662"/>
              <a:ext cx="465137" cy="688975"/>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FFFFFF"/>
                </a:buClr>
                <a:buSzPts val="3700"/>
                <a:buFont typeface="Montserrat"/>
                <a:buNone/>
              </a:pPr>
              <a:r>
                <a:rPr lang="en-US" sz="3700" b="1" i="0" u="none" dirty="0">
                  <a:solidFill>
                    <a:srgbClr val="FFFFFF"/>
                  </a:solidFill>
                  <a:latin typeface="Adobe Arabic" panose="02040503050201020203" pitchFamily="18" charset="-78"/>
                  <a:ea typeface="Montserrat"/>
                  <a:cs typeface="Adobe Arabic" panose="02040503050201020203" pitchFamily="18" charset="-78"/>
                  <a:sym typeface="Montserrat"/>
                </a:rPr>
                <a:t>8</a:t>
              </a:r>
              <a:endParaRPr dirty="0">
                <a:latin typeface="Adobe Arabic" panose="02040503050201020203" pitchFamily="18" charset="-78"/>
                <a:cs typeface="Adobe Arabic" panose="02040503050201020203" pitchFamily="18" charset="-78"/>
              </a:endParaRPr>
            </a:p>
          </p:txBody>
        </p:sp>
      </p:grpSp>
      <p:grpSp>
        <p:nvGrpSpPr>
          <p:cNvPr id="28" name="Группа 6">
            <a:extLst>
              <a:ext uri="{FF2B5EF4-FFF2-40B4-BE49-F238E27FC236}">
                <a16:creationId xmlns:a16="http://schemas.microsoft.com/office/drawing/2014/main" id="{4D9F9C80-FC01-3255-A89A-D80B6E053FF1}"/>
              </a:ext>
            </a:extLst>
          </p:cNvPr>
          <p:cNvGrpSpPr/>
          <p:nvPr/>
        </p:nvGrpSpPr>
        <p:grpSpPr>
          <a:xfrm>
            <a:off x="7830287" y="3769778"/>
            <a:ext cx="738187" cy="715962"/>
            <a:chOff x="7758112" y="3114675"/>
            <a:chExt cx="738187" cy="715962"/>
          </a:xfrm>
        </p:grpSpPr>
        <p:sp>
          <p:nvSpPr>
            <p:cNvPr id="29" name="Google Shape;1967;p68">
              <a:extLst>
                <a:ext uri="{FF2B5EF4-FFF2-40B4-BE49-F238E27FC236}">
                  <a16:creationId xmlns:a16="http://schemas.microsoft.com/office/drawing/2014/main" id="{370C0EB6-CA0D-897D-596A-FDB7F0A44540}"/>
                </a:ext>
              </a:extLst>
            </p:cNvPr>
            <p:cNvSpPr/>
            <p:nvPr/>
          </p:nvSpPr>
          <p:spPr>
            <a:xfrm>
              <a:off x="7758112" y="3114675"/>
              <a:ext cx="630237" cy="630237"/>
            </a:xfrm>
            <a:prstGeom prst="ellipse">
              <a:avLst/>
            </a:prstGeom>
            <a:solidFill>
              <a:srgbClr val="3D8E92"/>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800" b="0" i="0" u="none" dirty="0">
                <a:solidFill>
                  <a:schemeClr val="dk1"/>
                </a:solidFill>
                <a:latin typeface="Adobe Arabic" panose="02040503050201020203" pitchFamily="18" charset="-78"/>
                <a:ea typeface="Calibri"/>
                <a:cs typeface="Adobe Arabic" panose="02040503050201020203" pitchFamily="18" charset="-78"/>
                <a:sym typeface="Calibri"/>
              </a:endParaRPr>
            </a:p>
          </p:txBody>
        </p:sp>
        <p:sp>
          <p:nvSpPr>
            <p:cNvPr id="30" name="Google Shape;1974;p68">
              <a:extLst>
                <a:ext uri="{FF2B5EF4-FFF2-40B4-BE49-F238E27FC236}">
                  <a16:creationId xmlns:a16="http://schemas.microsoft.com/office/drawing/2014/main" id="{C05023DC-E980-F97C-2EB8-41D86412D4CD}"/>
                </a:ext>
              </a:extLst>
            </p:cNvPr>
            <p:cNvSpPr txBox="1"/>
            <p:nvPr/>
          </p:nvSpPr>
          <p:spPr>
            <a:xfrm>
              <a:off x="7923212" y="3141662"/>
              <a:ext cx="573087" cy="688975"/>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FFFFFF"/>
                </a:buClr>
                <a:buSzPts val="3700"/>
                <a:buFont typeface="Montserrat"/>
                <a:buNone/>
              </a:pPr>
              <a:r>
                <a:rPr lang="en-US" sz="3700" b="1" i="0" u="none" dirty="0">
                  <a:solidFill>
                    <a:srgbClr val="FFFFFF"/>
                  </a:solidFill>
                  <a:latin typeface="Adobe Arabic" panose="02040503050201020203" pitchFamily="18" charset="-78"/>
                  <a:ea typeface="Montserrat"/>
                  <a:cs typeface="Adobe Arabic" panose="02040503050201020203" pitchFamily="18" charset="-78"/>
                  <a:sym typeface="Montserrat"/>
                </a:rPr>
                <a:t>3</a:t>
              </a:r>
              <a:endParaRPr dirty="0">
                <a:latin typeface="Adobe Arabic" panose="02040503050201020203" pitchFamily="18" charset="-78"/>
                <a:cs typeface="Adobe Arabic" panose="02040503050201020203" pitchFamily="18" charset="-78"/>
              </a:endParaRPr>
            </a:p>
          </p:txBody>
        </p:sp>
      </p:grpSp>
      <p:grpSp>
        <p:nvGrpSpPr>
          <p:cNvPr id="31" name="Группа 7">
            <a:extLst>
              <a:ext uri="{FF2B5EF4-FFF2-40B4-BE49-F238E27FC236}">
                <a16:creationId xmlns:a16="http://schemas.microsoft.com/office/drawing/2014/main" id="{1CB65D66-C78C-5CA7-1BFC-BA40ABF7AE92}"/>
              </a:ext>
            </a:extLst>
          </p:cNvPr>
          <p:cNvGrpSpPr/>
          <p:nvPr/>
        </p:nvGrpSpPr>
        <p:grpSpPr>
          <a:xfrm>
            <a:off x="9238400" y="3769778"/>
            <a:ext cx="742949" cy="715962"/>
            <a:chOff x="9166225" y="3114675"/>
            <a:chExt cx="742949" cy="715962"/>
          </a:xfrm>
        </p:grpSpPr>
        <p:sp>
          <p:nvSpPr>
            <p:cNvPr id="32" name="Google Shape;1968;p68">
              <a:extLst>
                <a:ext uri="{FF2B5EF4-FFF2-40B4-BE49-F238E27FC236}">
                  <a16:creationId xmlns:a16="http://schemas.microsoft.com/office/drawing/2014/main" id="{B7933130-B138-49B0-327D-0BDF3C3B0EC5}"/>
                </a:ext>
              </a:extLst>
            </p:cNvPr>
            <p:cNvSpPr/>
            <p:nvPr/>
          </p:nvSpPr>
          <p:spPr>
            <a:xfrm>
              <a:off x="9166225" y="3114675"/>
              <a:ext cx="630237" cy="630237"/>
            </a:xfrm>
            <a:prstGeom prst="ellipse">
              <a:avLst/>
            </a:prstGeom>
            <a:solidFill>
              <a:srgbClr val="116569"/>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800" b="0" i="0" u="none" dirty="0">
                <a:solidFill>
                  <a:schemeClr val="dk1"/>
                </a:solidFill>
                <a:latin typeface="Adobe Arabic" panose="02040503050201020203" pitchFamily="18" charset="-78"/>
                <a:ea typeface="Calibri"/>
                <a:cs typeface="Adobe Arabic" panose="02040503050201020203" pitchFamily="18" charset="-78"/>
                <a:sym typeface="Calibri"/>
              </a:endParaRPr>
            </a:p>
          </p:txBody>
        </p:sp>
        <p:sp>
          <p:nvSpPr>
            <p:cNvPr id="33" name="Google Shape;1975;p68">
              <a:extLst>
                <a:ext uri="{FF2B5EF4-FFF2-40B4-BE49-F238E27FC236}">
                  <a16:creationId xmlns:a16="http://schemas.microsoft.com/office/drawing/2014/main" id="{3B0A7A2D-3DE6-D82F-36B7-6415DDB77F85}"/>
                </a:ext>
              </a:extLst>
            </p:cNvPr>
            <p:cNvSpPr txBox="1"/>
            <p:nvPr/>
          </p:nvSpPr>
          <p:spPr>
            <a:xfrm>
              <a:off x="9358312" y="3141662"/>
              <a:ext cx="550862" cy="688975"/>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FFFFFF"/>
                </a:buClr>
                <a:buSzPts val="3700"/>
                <a:buFont typeface="Montserrat"/>
                <a:buNone/>
              </a:pPr>
              <a:r>
                <a:rPr lang="en-US" sz="3700" b="1" i="0" u="none" dirty="0">
                  <a:solidFill>
                    <a:srgbClr val="FFFFFF"/>
                  </a:solidFill>
                  <a:latin typeface="Adobe Arabic" panose="02040503050201020203" pitchFamily="18" charset="-78"/>
                  <a:ea typeface="Montserrat"/>
                  <a:cs typeface="Adobe Arabic" panose="02040503050201020203" pitchFamily="18" charset="-78"/>
                  <a:sym typeface="Montserrat"/>
                </a:rPr>
                <a:t>2</a:t>
              </a:r>
              <a:endParaRPr dirty="0">
                <a:latin typeface="Adobe Arabic" panose="02040503050201020203" pitchFamily="18" charset="-78"/>
                <a:cs typeface="Adobe Arabic" panose="02040503050201020203" pitchFamily="18" charset="-78"/>
              </a:endParaRPr>
            </a:p>
          </p:txBody>
        </p:sp>
      </p:grpSp>
      <p:grpSp>
        <p:nvGrpSpPr>
          <p:cNvPr id="34" name="Группа 8">
            <a:extLst>
              <a:ext uri="{FF2B5EF4-FFF2-40B4-BE49-F238E27FC236}">
                <a16:creationId xmlns:a16="http://schemas.microsoft.com/office/drawing/2014/main" id="{2524EDE0-AFD1-2C39-43F2-76A4BF19D616}"/>
              </a:ext>
            </a:extLst>
          </p:cNvPr>
          <p:cNvGrpSpPr/>
          <p:nvPr/>
        </p:nvGrpSpPr>
        <p:grpSpPr>
          <a:xfrm>
            <a:off x="10632225" y="3769778"/>
            <a:ext cx="792162" cy="715962"/>
            <a:chOff x="10560050" y="3114675"/>
            <a:chExt cx="792162" cy="715962"/>
          </a:xfrm>
        </p:grpSpPr>
        <p:sp>
          <p:nvSpPr>
            <p:cNvPr id="35" name="Google Shape;1969;p68">
              <a:extLst>
                <a:ext uri="{FF2B5EF4-FFF2-40B4-BE49-F238E27FC236}">
                  <a16:creationId xmlns:a16="http://schemas.microsoft.com/office/drawing/2014/main" id="{D701B164-3957-B806-C15F-D3F9882DF68C}"/>
                </a:ext>
              </a:extLst>
            </p:cNvPr>
            <p:cNvSpPr/>
            <p:nvPr/>
          </p:nvSpPr>
          <p:spPr>
            <a:xfrm>
              <a:off x="10560050" y="3114675"/>
              <a:ext cx="630237" cy="630237"/>
            </a:xfrm>
            <a:prstGeom prst="ellipse">
              <a:avLst/>
            </a:prstGeom>
            <a:solidFill>
              <a:srgbClr val="3D8E92"/>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800" b="0" i="0" u="none" dirty="0">
                <a:solidFill>
                  <a:schemeClr val="dk1"/>
                </a:solidFill>
                <a:latin typeface="Adobe Arabic" panose="02040503050201020203" pitchFamily="18" charset="-78"/>
                <a:ea typeface="Calibri"/>
                <a:cs typeface="Adobe Arabic" panose="02040503050201020203" pitchFamily="18" charset="-78"/>
                <a:sym typeface="Calibri"/>
              </a:endParaRPr>
            </a:p>
          </p:txBody>
        </p:sp>
        <p:sp>
          <p:nvSpPr>
            <p:cNvPr id="36" name="Google Shape;1976;p68">
              <a:extLst>
                <a:ext uri="{FF2B5EF4-FFF2-40B4-BE49-F238E27FC236}">
                  <a16:creationId xmlns:a16="http://schemas.microsoft.com/office/drawing/2014/main" id="{D2464B7D-8B36-FA2C-5E44-2B9BEE6AE5FF}"/>
                </a:ext>
              </a:extLst>
            </p:cNvPr>
            <p:cNvSpPr txBox="1"/>
            <p:nvPr/>
          </p:nvSpPr>
          <p:spPr>
            <a:xfrm>
              <a:off x="10771187" y="3141662"/>
              <a:ext cx="581025" cy="688975"/>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FFFFFF"/>
                </a:buClr>
                <a:buSzPts val="3700"/>
                <a:buFont typeface="Montserrat"/>
                <a:buNone/>
              </a:pPr>
              <a:r>
                <a:rPr lang="en-US" sz="3700" b="1" i="0" u="none" dirty="0">
                  <a:solidFill>
                    <a:srgbClr val="FFFFFF"/>
                  </a:solidFill>
                  <a:latin typeface="Adobe Arabic" panose="02040503050201020203" pitchFamily="18" charset="-78"/>
                  <a:ea typeface="Montserrat"/>
                  <a:cs typeface="Adobe Arabic" panose="02040503050201020203" pitchFamily="18" charset="-78"/>
                  <a:sym typeface="Montserrat"/>
                </a:rPr>
                <a:t>1</a:t>
              </a:r>
              <a:endParaRPr dirty="0">
                <a:latin typeface="Adobe Arabic" panose="02040503050201020203" pitchFamily="18" charset="-78"/>
                <a:cs typeface="Adobe Arabic" panose="02040503050201020203" pitchFamily="18" charset="-78"/>
              </a:endParaRPr>
            </a:p>
          </p:txBody>
        </p:sp>
      </p:grpSp>
      <p:grpSp>
        <p:nvGrpSpPr>
          <p:cNvPr id="37" name="Группа 5">
            <a:extLst>
              <a:ext uri="{FF2B5EF4-FFF2-40B4-BE49-F238E27FC236}">
                <a16:creationId xmlns:a16="http://schemas.microsoft.com/office/drawing/2014/main" id="{17DEE7B8-53F5-EFC2-334C-A41EFC23C0C1}"/>
              </a:ext>
            </a:extLst>
          </p:cNvPr>
          <p:cNvGrpSpPr/>
          <p:nvPr/>
        </p:nvGrpSpPr>
        <p:grpSpPr>
          <a:xfrm>
            <a:off x="6431700" y="3769778"/>
            <a:ext cx="711200" cy="715962"/>
            <a:chOff x="6359525" y="3114675"/>
            <a:chExt cx="711200" cy="715962"/>
          </a:xfrm>
        </p:grpSpPr>
        <p:sp>
          <p:nvSpPr>
            <p:cNvPr id="38" name="Google Shape;1966;p68">
              <a:extLst>
                <a:ext uri="{FF2B5EF4-FFF2-40B4-BE49-F238E27FC236}">
                  <a16:creationId xmlns:a16="http://schemas.microsoft.com/office/drawing/2014/main" id="{26D2270C-81D2-671C-076B-A180711494D3}"/>
                </a:ext>
              </a:extLst>
            </p:cNvPr>
            <p:cNvSpPr/>
            <p:nvPr/>
          </p:nvSpPr>
          <p:spPr>
            <a:xfrm>
              <a:off x="6359525" y="3114675"/>
              <a:ext cx="630237" cy="630237"/>
            </a:xfrm>
            <a:prstGeom prst="ellipse">
              <a:avLst/>
            </a:prstGeom>
            <a:solidFill>
              <a:srgbClr val="D1D1D1"/>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800" b="0" i="0" u="none" dirty="0">
                <a:solidFill>
                  <a:schemeClr val="dk1"/>
                </a:solidFill>
                <a:latin typeface="Adobe Arabic" panose="02040503050201020203" pitchFamily="18" charset="-78"/>
                <a:ea typeface="Calibri"/>
                <a:cs typeface="Adobe Arabic" panose="02040503050201020203" pitchFamily="18" charset="-78"/>
                <a:sym typeface="Calibri"/>
              </a:endParaRPr>
            </a:p>
          </p:txBody>
        </p:sp>
        <p:sp>
          <p:nvSpPr>
            <p:cNvPr id="39" name="Google Shape;1977;p68">
              <a:extLst>
                <a:ext uri="{FF2B5EF4-FFF2-40B4-BE49-F238E27FC236}">
                  <a16:creationId xmlns:a16="http://schemas.microsoft.com/office/drawing/2014/main" id="{F9A06590-A527-6E88-34E5-AEF606052D6E}"/>
                </a:ext>
              </a:extLst>
            </p:cNvPr>
            <p:cNvSpPr txBox="1"/>
            <p:nvPr/>
          </p:nvSpPr>
          <p:spPr>
            <a:xfrm>
              <a:off x="6511925" y="3141662"/>
              <a:ext cx="558800" cy="688975"/>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FFFFFF"/>
                </a:buClr>
                <a:buSzPts val="3700"/>
                <a:buFont typeface="Montserrat"/>
                <a:buNone/>
              </a:pPr>
              <a:r>
                <a:rPr lang="en-US" sz="3700" b="1" i="0" u="none" dirty="0">
                  <a:solidFill>
                    <a:srgbClr val="FFFFFF"/>
                  </a:solidFill>
                  <a:latin typeface="Adobe Arabic" panose="02040503050201020203" pitchFamily="18" charset="-78"/>
                  <a:ea typeface="Montserrat"/>
                  <a:cs typeface="Adobe Arabic" panose="02040503050201020203" pitchFamily="18" charset="-78"/>
                  <a:sym typeface="Montserrat"/>
                </a:rPr>
                <a:t>4</a:t>
              </a:r>
              <a:endParaRPr dirty="0">
                <a:latin typeface="Adobe Arabic" panose="02040503050201020203" pitchFamily="18" charset="-78"/>
                <a:cs typeface="Adobe Arabic" panose="02040503050201020203" pitchFamily="18" charset="-78"/>
              </a:endParaRPr>
            </a:p>
          </p:txBody>
        </p:sp>
      </p:grpSp>
      <p:cxnSp>
        <p:nvCxnSpPr>
          <p:cNvPr id="40" name="Google Shape;1978;p68">
            <a:extLst>
              <a:ext uri="{FF2B5EF4-FFF2-40B4-BE49-F238E27FC236}">
                <a16:creationId xmlns:a16="http://schemas.microsoft.com/office/drawing/2014/main" id="{653BBEF7-0D0B-7AFC-28B9-8553ECB73B10}"/>
              </a:ext>
            </a:extLst>
          </p:cNvPr>
          <p:cNvCxnSpPr/>
          <p:nvPr/>
        </p:nvCxnSpPr>
        <p:spPr>
          <a:xfrm>
            <a:off x="1508862" y="4087278"/>
            <a:ext cx="674687" cy="0"/>
          </a:xfrm>
          <a:prstGeom prst="straightConnector1">
            <a:avLst/>
          </a:prstGeom>
          <a:noFill/>
          <a:ln w="41275" cap="flat" cmpd="sng">
            <a:solidFill>
              <a:srgbClr val="414042"/>
            </a:solidFill>
            <a:prstDash val="solid"/>
            <a:miter lim="800000"/>
            <a:headEnd type="none" w="med" len="med"/>
            <a:tailEnd type="none" w="med" len="med"/>
          </a:ln>
        </p:spPr>
      </p:cxnSp>
      <p:cxnSp>
        <p:nvCxnSpPr>
          <p:cNvPr id="41" name="Google Shape;1979;p68">
            <a:extLst>
              <a:ext uri="{FF2B5EF4-FFF2-40B4-BE49-F238E27FC236}">
                <a16:creationId xmlns:a16="http://schemas.microsoft.com/office/drawing/2014/main" id="{C0C08EAF-410B-1261-42DA-DF0A0B021BD3}"/>
              </a:ext>
            </a:extLst>
          </p:cNvPr>
          <p:cNvCxnSpPr/>
          <p:nvPr/>
        </p:nvCxnSpPr>
        <p:spPr>
          <a:xfrm>
            <a:off x="2902687" y="4087278"/>
            <a:ext cx="674687" cy="0"/>
          </a:xfrm>
          <a:prstGeom prst="straightConnector1">
            <a:avLst/>
          </a:prstGeom>
          <a:noFill/>
          <a:ln w="41275" cap="flat" cmpd="sng">
            <a:solidFill>
              <a:srgbClr val="414042"/>
            </a:solidFill>
            <a:prstDash val="solid"/>
            <a:miter lim="800000"/>
            <a:headEnd type="none" w="med" len="med"/>
            <a:tailEnd type="none" w="med" len="med"/>
          </a:ln>
        </p:spPr>
      </p:cxnSp>
      <p:cxnSp>
        <p:nvCxnSpPr>
          <p:cNvPr id="42" name="Google Shape;1980;p68">
            <a:extLst>
              <a:ext uri="{FF2B5EF4-FFF2-40B4-BE49-F238E27FC236}">
                <a16:creationId xmlns:a16="http://schemas.microsoft.com/office/drawing/2014/main" id="{5FF021CB-634A-5F7E-8465-1E1CA326BCF9}"/>
              </a:ext>
            </a:extLst>
          </p:cNvPr>
          <p:cNvCxnSpPr/>
          <p:nvPr/>
        </p:nvCxnSpPr>
        <p:spPr>
          <a:xfrm>
            <a:off x="4309212" y="4087278"/>
            <a:ext cx="679450" cy="0"/>
          </a:xfrm>
          <a:prstGeom prst="straightConnector1">
            <a:avLst/>
          </a:prstGeom>
          <a:noFill/>
          <a:ln w="41275" cap="flat" cmpd="sng">
            <a:solidFill>
              <a:srgbClr val="414042"/>
            </a:solidFill>
            <a:prstDash val="solid"/>
            <a:miter lim="800000"/>
            <a:headEnd type="none" w="med" len="med"/>
            <a:tailEnd type="none" w="med" len="med"/>
          </a:ln>
        </p:spPr>
      </p:cxnSp>
      <p:cxnSp>
        <p:nvCxnSpPr>
          <p:cNvPr id="43" name="Google Shape;1981;p68">
            <a:extLst>
              <a:ext uri="{FF2B5EF4-FFF2-40B4-BE49-F238E27FC236}">
                <a16:creationId xmlns:a16="http://schemas.microsoft.com/office/drawing/2014/main" id="{69CA39B9-0085-E073-31F2-7821C8919AE0}"/>
              </a:ext>
            </a:extLst>
          </p:cNvPr>
          <p:cNvCxnSpPr/>
          <p:nvPr/>
        </p:nvCxnSpPr>
        <p:spPr>
          <a:xfrm>
            <a:off x="5707800" y="4087278"/>
            <a:ext cx="674687" cy="0"/>
          </a:xfrm>
          <a:prstGeom prst="straightConnector1">
            <a:avLst/>
          </a:prstGeom>
          <a:noFill/>
          <a:ln w="41275" cap="flat" cmpd="sng">
            <a:solidFill>
              <a:srgbClr val="414042"/>
            </a:solidFill>
            <a:prstDash val="solid"/>
            <a:miter lim="800000"/>
            <a:headEnd type="none" w="med" len="med"/>
            <a:tailEnd type="none" w="med" len="med"/>
          </a:ln>
        </p:spPr>
      </p:cxnSp>
      <p:cxnSp>
        <p:nvCxnSpPr>
          <p:cNvPr id="44" name="Google Shape;1982;p68">
            <a:extLst>
              <a:ext uri="{FF2B5EF4-FFF2-40B4-BE49-F238E27FC236}">
                <a16:creationId xmlns:a16="http://schemas.microsoft.com/office/drawing/2014/main" id="{49D7E186-D0A3-9F09-FF05-50A6723A7CB2}"/>
              </a:ext>
            </a:extLst>
          </p:cNvPr>
          <p:cNvCxnSpPr/>
          <p:nvPr/>
        </p:nvCxnSpPr>
        <p:spPr>
          <a:xfrm>
            <a:off x="7103212" y="4087278"/>
            <a:ext cx="674687" cy="0"/>
          </a:xfrm>
          <a:prstGeom prst="straightConnector1">
            <a:avLst/>
          </a:prstGeom>
          <a:noFill/>
          <a:ln w="41275" cap="flat" cmpd="sng">
            <a:solidFill>
              <a:srgbClr val="414042"/>
            </a:solidFill>
            <a:prstDash val="solid"/>
            <a:miter lim="800000"/>
            <a:headEnd type="none" w="med" len="med"/>
            <a:tailEnd type="none" w="med" len="med"/>
          </a:ln>
        </p:spPr>
      </p:cxnSp>
      <p:cxnSp>
        <p:nvCxnSpPr>
          <p:cNvPr id="45" name="Google Shape;1983;p68">
            <a:extLst>
              <a:ext uri="{FF2B5EF4-FFF2-40B4-BE49-F238E27FC236}">
                <a16:creationId xmlns:a16="http://schemas.microsoft.com/office/drawing/2014/main" id="{5DF97E17-1589-71AA-0C20-A120B1143616}"/>
              </a:ext>
            </a:extLst>
          </p:cNvPr>
          <p:cNvCxnSpPr/>
          <p:nvPr/>
        </p:nvCxnSpPr>
        <p:spPr>
          <a:xfrm>
            <a:off x="8501800" y="4087278"/>
            <a:ext cx="677862" cy="0"/>
          </a:xfrm>
          <a:prstGeom prst="straightConnector1">
            <a:avLst/>
          </a:prstGeom>
          <a:noFill/>
          <a:ln w="41275" cap="flat" cmpd="sng">
            <a:solidFill>
              <a:srgbClr val="414042"/>
            </a:solidFill>
            <a:prstDash val="solid"/>
            <a:miter lim="800000"/>
            <a:headEnd type="none" w="med" len="med"/>
            <a:tailEnd type="none" w="med" len="med"/>
          </a:ln>
        </p:spPr>
      </p:cxnSp>
      <p:cxnSp>
        <p:nvCxnSpPr>
          <p:cNvPr id="46" name="Google Shape;1984;p68">
            <a:extLst>
              <a:ext uri="{FF2B5EF4-FFF2-40B4-BE49-F238E27FC236}">
                <a16:creationId xmlns:a16="http://schemas.microsoft.com/office/drawing/2014/main" id="{32A539D9-7475-0886-F80B-C6F37986E8B8}"/>
              </a:ext>
            </a:extLst>
          </p:cNvPr>
          <p:cNvCxnSpPr/>
          <p:nvPr/>
        </p:nvCxnSpPr>
        <p:spPr>
          <a:xfrm>
            <a:off x="9913087" y="4087278"/>
            <a:ext cx="679450" cy="0"/>
          </a:xfrm>
          <a:prstGeom prst="straightConnector1">
            <a:avLst/>
          </a:prstGeom>
          <a:noFill/>
          <a:ln w="41275" cap="flat" cmpd="sng">
            <a:solidFill>
              <a:srgbClr val="414042"/>
            </a:solidFill>
            <a:prstDash val="solid"/>
            <a:miter lim="800000"/>
            <a:headEnd type="none" w="med" len="med"/>
            <a:tailEnd type="none" w="med" len="med"/>
          </a:ln>
        </p:spPr>
      </p:cxnSp>
      <p:cxnSp>
        <p:nvCxnSpPr>
          <p:cNvPr id="47" name="Google Shape;1985;p68">
            <a:extLst>
              <a:ext uri="{FF2B5EF4-FFF2-40B4-BE49-F238E27FC236}">
                <a16:creationId xmlns:a16="http://schemas.microsoft.com/office/drawing/2014/main" id="{194865FD-531A-4FAB-0279-724CCF2036BF}"/>
              </a:ext>
            </a:extLst>
          </p:cNvPr>
          <p:cNvCxnSpPr/>
          <p:nvPr/>
        </p:nvCxnSpPr>
        <p:spPr>
          <a:xfrm>
            <a:off x="1146912" y="4561940"/>
            <a:ext cx="0" cy="982662"/>
          </a:xfrm>
          <a:prstGeom prst="straightConnector1">
            <a:avLst/>
          </a:prstGeom>
          <a:noFill/>
          <a:ln w="41275" cap="flat" cmpd="sng">
            <a:solidFill>
              <a:srgbClr val="414042"/>
            </a:solidFill>
            <a:prstDash val="solid"/>
            <a:miter lim="800000"/>
            <a:headEnd type="none" w="med" len="med"/>
            <a:tailEnd type="none" w="med" len="med"/>
          </a:ln>
        </p:spPr>
      </p:cxnSp>
      <p:cxnSp>
        <p:nvCxnSpPr>
          <p:cNvPr id="48" name="Google Shape;1986;p68">
            <a:extLst>
              <a:ext uri="{FF2B5EF4-FFF2-40B4-BE49-F238E27FC236}">
                <a16:creationId xmlns:a16="http://schemas.microsoft.com/office/drawing/2014/main" id="{C5106692-56D4-4EA3-9545-495C515CAA06}"/>
              </a:ext>
            </a:extLst>
          </p:cNvPr>
          <p:cNvCxnSpPr/>
          <p:nvPr/>
        </p:nvCxnSpPr>
        <p:spPr>
          <a:xfrm>
            <a:off x="3952025" y="4561940"/>
            <a:ext cx="0" cy="982662"/>
          </a:xfrm>
          <a:prstGeom prst="straightConnector1">
            <a:avLst/>
          </a:prstGeom>
          <a:noFill/>
          <a:ln w="41275" cap="flat" cmpd="sng">
            <a:solidFill>
              <a:srgbClr val="414042"/>
            </a:solidFill>
            <a:prstDash val="solid"/>
            <a:miter lim="800000"/>
            <a:headEnd type="none" w="med" len="med"/>
            <a:tailEnd type="none" w="med" len="med"/>
          </a:ln>
        </p:spPr>
      </p:cxnSp>
      <p:cxnSp>
        <p:nvCxnSpPr>
          <p:cNvPr id="49" name="Google Shape;1987;p68">
            <a:extLst>
              <a:ext uri="{FF2B5EF4-FFF2-40B4-BE49-F238E27FC236}">
                <a16:creationId xmlns:a16="http://schemas.microsoft.com/office/drawing/2014/main" id="{0893CA87-BD82-B66A-6635-10B2A445043F}"/>
              </a:ext>
            </a:extLst>
          </p:cNvPr>
          <p:cNvCxnSpPr/>
          <p:nvPr/>
        </p:nvCxnSpPr>
        <p:spPr>
          <a:xfrm>
            <a:off x="6758608" y="4703947"/>
            <a:ext cx="0" cy="982662"/>
          </a:xfrm>
          <a:prstGeom prst="straightConnector1">
            <a:avLst/>
          </a:prstGeom>
          <a:noFill/>
          <a:ln w="41275" cap="flat" cmpd="sng">
            <a:solidFill>
              <a:srgbClr val="414042"/>
            </a:solidFill>
            <a:prstDash val="solid"/>
            <a:miter lim="800000"/>
            <a:headEnd type="none" w="med" len="med"/>
            <a:tailEnd type="none" w="med" len="med"/>
          </a:ln>
        </p:spPr>
      </p:cxnSp>
      <p:cxnSp>
        <p:nvCxnSpPr>
          <p:cNvPr id="50" name="Google Shape;1988;p68">
            <a:extLst>
              <a:ext uri="{FF2B5EF4-FFF2-40B4-BE49-F238E27FC236}">
                <a16:creationId xmlns:a16="http://schemas.microsoft.com/office/drawing/2014/main" id="{D6F0FB48-2FEB-846F-3193-727C0EF3EABC}"/>
              </a:ext>
            </a:extLst>
          </p:cNvPr>
          <p:cNvCxnSpPr/>
          <p:nvPr/>
        </p:nvCxnSpPr>
        <p:spPr>
          <a:xfrm>
            <a:off x="9568600" y="4561940"/>
            <a:ext cx="0" cy="982662"/>
          </a:xfrm>
          <a:prstGeom prst="straightConnector1">
            <a:avLst/>
          </a:prstGeom>
          <a:noFill/>
          <a:ln w="41275" cap="flat" cmpd="sng">
            <a:solidFill>
              <a:srgbClr val="414042"/>
            </a:solidFill>
            <a:prstDash val="solid"/>
            <a:miter lim="800000"/>
            <a:headEnd type="none" w="med" len="med"/>
            <a:tailEnd type="none" w="med" len="med"/>
          </a:ln>
        </p:spPr>
      </p:cxnSp>
      <p:cxnSp>
        <p:nvCxnSpPr>
          <p:cNvPr id="51" name="Google Shape;1989;p68">
            <a:extLst>
              <a:ext uri="{FF2B5EF4-FFF2-40B4-BE49-F238E27FC236}">
                <a16:creationId xmlns:a16="http://schemas.microsoft.com/office/drawing/2014/main" id="{12BDB4D1-2900-9644-E150-38D2E1CF6FBB}"/>
              </a:ext>
            </a:extLst>
          </p:cNvPr>
          <p:cNvCxnSpPr/>
          <p:nvPr/>
        </p:nvCxnSpPr>
        <p:spPr>
          <a:xfrm>
            <a:off x="10949725" y="2625190"/>
            <a:ext cx="0" cy="987425"/>
          </a:xfrm>
          <a:prstGeom prst="straightConnector1">
            <a:avLst/>
          </a:prstGeom>
          <a:noFill/>
          <a:ln w="41275" cap="flat" cmpd="sng">
            <a:solidFill>
              <a:srgbClr val="414042"/>
            </a:solidFill>
            <a:prstDash val="solid"/>
            <a:miter lim="800000"/>
            <a:headEnd type="none" w="med" len="med"/>
            <a:tailEnd type="none" w="med" len="med"/>
          </a:ln>
        </p:spPr>
      </p:cxnSp>
      <p:cxnSp>
        <p:nvCxnSpPr>
          <p:cNvPr id="52" name="Google Shape;1990;p68">
            <a:extLst>
              <a:ext uri="{FF2B5EF4-FFF2-40B4-BE49-F238E27FC236}">
                <a16:creationId xmlns:a16="http://schemas.microsoft.com/office/drawing/2014/main" id="{4A71E95B-7F9A-5EC4-F9FB-1772CA37977D}"/>
              </a:ext>
            </a:extLst>
          </p:cNvPr>
          <p:cNvCxnSpPr/>
          <p:nvPr/>
        </p:nvCxnSpPr>
        <p:spPr>
          <a:xfrm>
            <a:off x="8143025" y="2625190"/>
            <a:ext cx="0" cy="987425"/>
          </a:xfrm>
          <a:prstGeom prst="straightConnector1">
            <a:avLst/>
          </a:prstGeom>
          <a:noFill/>
          <a:ln w="41275" cap="flat" cmpd="sng">
            <a:solidFill>
              <a:srgbClr val="414042"/>
            </a:solidFill>
            <a:prstDash val="solid"/>
            <a:miter lim="800000"/>
            <a:headEnd type="none" w="med" len="med"/>
            <a:tailEnd type="none" w="med" len="med"/>
          </a:ln>
        </p:spPr>
      </p:cxnSp>
      <p:cxnSp>
        <p:nvCxnSpPr>
          <p:cNvPr id="53" name="Google Shape;1991;p68">
            <a:extLst>
              <a:ext uri="{FF2B5EF4-FFF2-40B4-BE49-F238E27FC236}">
                <a16:creationId xmlns:a16="http://schemas.microsoft.com/office/drawing/2014/main" id="{9E694803-EC27-BA1E-ED23-E8DB2913D4A4}"/>
              </a:ext>
            </a:extLst>
          </p:cNvPr>
          <p:cNvCxnSpPr/>
          <p:nvPr/>
        </p:nvCxnSpPr>
        <p:spPr>
          <a:xfrm>
            <a:off x="5355375" y="2625190"/>
            <a:ext cx="0" cy="987425"/>
          </a:xfrm>
          <a:prstGeom prst="straightConnector1">
            <a:avLst/>
          </a:prstGeom>
          <a:noFill/>
          <a:ln w="41275" cap="flat" cmpd="sng">
            <a:solidFill>
              <a:srgbClr val="414042"/>
            </a:solidFill>
            <a:prstDash val="solid"/>
            <a:miter lim="800000"/>
            <a:headEnd type="none" w="med" len="med"/>
            <a:tailEnd type="none" w="med" len="med"/>
          </a:ln>
        </p:spPr>
      </p:cxnSp>
      <p:cxnSp>
        <p:nvCxnSpPr>
          <p:cNvPr id="54" name="Google Shape;1992;p68">
            <a:extLst>
              <a:ext uri="{FF2B5EF4-FFF2-40B4-BE49-F238E27FC236}">
                <a16:creationId xmlns:a16="http://schemas.microsoft.com/office/drawing/2014/main" id="{35F984D3-2933-AF3F-416B-9E42643C4D68}"/>
              </a:ext>
            </a:extLst>
          </p:cNvPr>
          <p:cNvCxnSpPr/>
          <p:nvPr/>
        </p:nvCxnSpPr>
        <p:spPr>
          <a:xfrm>
            <a:off x="2553437" y="2625190"/>
            <a:ext cx="0" cy="987425"/>
          </a:xfrm>
          <a:prstGeom prst="straightConnector1">
            <a:avLst/>
          </a:prstGeom>
          <a:noFill/>
          <a:ln w="41275" cap="flat" cmpd="sng">
            <a:solidFill>
              <a:srgbClr val="414042"/>
            </a:solidFill>
            <a:prstDash val="solid"/>
            <a:miter lim="800000"/>
            <a:headEnd type="none" w="med" len="med"/>
            <a:tailEnd type="none" w="med" len="med"/>
          </a:ln>
        </p:spPr>
      </p:cxnSp>
      <p:sp>
        <p:nvSpPr>
          <p:cNvPr id="55" name="TextBox 54">
            <a:extLst>
              <a:ext uri="{FF2B5EF4-FFF2-40B4-BE49-F238E27FC236}">
                <a16:creationId xmlns:a16="http://schemas.microsoft.com/office/drawing/2014/main" id="{130CA596-207D-A371-C0E5-C6FF3E54E622}"/>
              </a:ext>
            </a:extLst>
          </p:cNvPr>
          <p:cNvSpPr txBox="1"/>
          <p:nvPr/>
        </p:nvSpPr>
        <p:spPr>
          <a:xfrm>
            <a:off x="10184833" y="4723644"/>
            <a:ext cx="1525019" cy="619272"/>
          </a:xfrm>
          <a:prstGeom prst="rect">
            <a:avLst/>
          </a:prstGeom>
          <a:noFill/>
        </p:spPr>
        <p:txBody>
          <a:bodyPr wrap="square">
            <a:spAutoFit/>
          </a:bodyPr>
          <a:lstStyle/>
          <a:p>
            <a:pPr algn="ctr" rtl="1">
              <a:lnSpc>
                <a:spcPct val="107000"/>
              </a:lnSpc>
              <a:spcAft>
                <a:spcPts val="800"/>
              </a:spcAft>
            </a:pPr>
            <a:r>
              <a:rPr lang="ar-EG" sz="1600" b="1" dirty="0">
                <a:latin typeface="Adobe Arabic" panose="02040503050201020203" pitchFamily="18" charset="-78"/>
                <a:ea typeface="Calibri" panose="020F0502020204030204" pitchFamily="34" charset="0"/>
                <a:cs typeface="Adobe Arabic" panose="02040503050201020203" pitchFamily="18" charset="-78"/>
              </a:rPr>
              <a:t>تحديد الرؤية والأهداف الاستراتيجية  </a:t>
            </a:r>
            <a:endParaRPr lang="en-US" sz="1600" b="1" dirty="0">
              <a:latin typeface="Adobe Arabic" panose="02040503050201020203" pitchFamily="18" charset="-78"/>
              <a:ea typeface="Calibri" panose="020F0502020204030204" pitchFamily="34" charset="0"/>
              <a:cs typeface="Adobe Arabic" panose="02040503050201020203" pitchFamily="18" charset="-78"/>
            </a:endParaRPr>
          </a:p>
        </p:txBody>
      </p:sp>
      <p:sp>
        <p:nvSpPr>
          <p:cNvPr id="56" name="TextBox 55">
            <a:extLst>
              <a:ext uri="{FF2B5EF4-FFF2-40B4-BE49-F238E27FC236}">
                <a16:creationId xmlns:a16="http://schemas.microsoft.com/office/drawing/2014/main" id="{77E2CFCE-FF3F-76A1-6C02-F0C2E2FD3CE5}"/>
              </a:ext>
            </a:extLst>
          </p:cNvPr>
          <p:cNvSpPr txBox="1"/>
          <p:nvPr/>
        </p:nvSpPr>
        <p:spPr>
          <a:xfrm>
            <a:off x="8690941" y="3180594"/>
            <a:ext cx="1709057" cy="355803"/>
          </a:xfrm>
          <a:prstGeom prst="rect">
            <a:avLst/>
          </a:prstGeom>
          <a:noFill/>
        </p:spPr>
        <p:txBody>
          <a:bodyPr wrap="square">
            <a:spAutoFit/>
          </a:bodyPr>
          <a:lstStyle/>
          <a:p>
            <a:pPr algn="ctr" rtl="1">
              <a:lnSpc>
                <a:spcPct val="107000"/>
              </a:lnSpc>
              <a:spcAft>
                <a:spcPts val="800"/>
              </a:spcAft>
            </a:pPr>
            <a:r>
              <a:rPr lang="ar-EG" sz="1600" b="1" dirty="0">
                <a:latin typeface="Adobe Arabic" panose="02040503050201020203" pitchFamily="18" charset="-78"/>
                <a:ea typeface="Calibri" panose="020F0502020204030204" pitchFamily="34" charset="0"/>
                <a:cs typeface="Adobe Arabic" panose="02040503050201020203" pitchFamily="18" charset="-78"/>
              </a:rPr>
              <a:t>جمع وتحليل البيانات  </a:t>
            </a:r>
            <a:endParaRPr lang="en-US" sz="1600" b="1" dirty="0">
              <a:latin typeface="Adobe Arabic" panose="02040503050201020203" pitchFamily="18" charset="-78"/>
              <a:ea typeface="Calibri" panose="020F0502020204030204" pitchFamily="34" charset="0"/>
              <a:cs typeface="Adobe Arabic" panose="02040503050201020203" pitchFamily="18" charset="-78"/>
            </a:endParaRPr>
          </a:p>
        </p:txBody>
      </p:sp>
      <p:sp>
        <p:nvSpPr>
          <p:cNvPr id="57" name="TextBox 56">
            <a:extLst>
              <a:ext uri="{FF2B5EF4-FFF2-40B4-BE49-F238E27FC236}">
                <a16:creationId xmlns:a16="http://schemas.microsoft.com/office/drawing/2014/main" id="{347CBE9D-7CA1-1A63-392C-E965E48FD408}"/>
              </a:ext>
            </a:extLst>
          </p:cNvPr>
          <p:cNvSpPr txBox="1"/>
          <p:nvPr/>
        </p:nvSpPr>
        <p:spPr>
          <a:xfrm>
            <a:off x="7403986" y="4576006"/>
            <a:ext cx="1493837" cy="619272"/>
          </a:xfrm>
          <a:prstGeom prst="rect">
            <a:avLst/>
          </a:prstGeom>
          <a:noFill/>
        </p:spPr>
        <p:txBody>
          <a:bodyPr wrap="square">
            <a:spAutoFit/>
          </a:bodyPr>
          <a:lstStyle/>
          <a:p>
            <a:pPr algn="ctr" rtl="1">
              <a:lnSpc>
                <a:spcPct val="107000"/>
              </a:lnSpc>
              <a:spcAft>
                <a:spcPts val="800"/>
              </a:spcAft>
            </a:pPr>
            <a:r>
              <a:rPr lang="ar-EG" sz="1600" b="1" dirty="0">
                <a:latin typeface="Adobe Arabic" panose="02040503050201020203" pitchFamily="18" charset="-78"/>
                <a:ea typeface="Calibri" panose="020F0502020204030204" pitchFamily="34" charset="0"/>
                <a:cs typeface="Adobe Arabic" panose="02040503050201020203" pitchFamily="18" charset="-78"/>
              </a:rPr>
              <a:t>تقييم احتياجات التدريب والتطوير  </a:t>
            </a:r>
            <a:endParaRPr lang="en-US" sz="1600" b="1" dirty="0">
              <a:latin typeface="Adobe Arabic" panose="02040503050201020203" pitchFamily="18" charset="-78"/>
              <a:ea typeface="Calibri" panose="020F0502020204030204" pitchFamily="34" charset="0"/>
              <a:cs typeface="Adobe Arabic" panose="02040503050201020203" pitchFamily="18" charset="-78"/>
            </a:endParaRPr>
          </a:p>
        </p:txBody>
      </p:sp>
      <p:sp>
        <p:nvSpPr>
          <p:cNvPr id="58" name="TextBox 57">
            <a:extLst>
              <a:ext uri="{FF2B5EF4-FFF2-40B4-BE49-F238E27FC236}">
                <a16:creationId xmlns:a16="http://schemas.microsoft.com/office/drawing/2014/main" id="{64737D70-79AE-96C5-9554-59B1A1A282BC}"/>
              </a:ext>
            </a:extLst>
          </p:cNvPr>
          <p:cNvSpPr txBox="1"/>
          <p:nvPr/>
        </p:nvSpPr>
        <p:spPr>
          <a:xfrm>
            <a:off x="6176683" y="3054937"/>
            <a:ext cx="1179512" cy="619272"/>
          </a:xfrm>
          <a:prstGeom prst="rect">
            <a:avLst/>
          </a:prstGeom>
          <a:noFill/>
        </p:spPr>
        <p:txBody>
          <a:bodyPr wrap="square">
            <a:spAutoFit/>
          </a:bodyPr>
          <a:lstStyle/>
          <a:p>
            <a:pPr algn="ctr" rtl="1">
              <a:lnSpc>
                <a:spcPct val="107000"/>
              </a:lnSpc>
              <a:spcAft>
                <a:spcPts val="800"/>
              </a:spcAft>
            </a:pPr>
            <a:r>
              <a:rPr lang="ar-EG" sz="1600" b="1" dirty="0">
                <a:latin typeface="Adobe Arabic" panose="02040503050201020203" pitchFamily="18" charset="-78"/>
                <a:ea typeface="Calibri" panose="020F0502020204030204" pitchFamily="34" charset="0"/>
                <a:cs typeface="Adobe Arabic" panose="02040503050201020203" pitchFamily="18" charset="-78"/>
              </a:rPr>
              <a:t>تصميم خطة العمل  </a:t>
            </a:r>
            <a:endParaRPr lang="en-US" sz="1600" b="1" dirty="0">
              <a:latin typeface="Adobe Arabic" panose="02040503050201020203" pitchFamily="18" charset="-78"/>
              <a:ea typeface="Calibri" panose="020F0502020204030204" pitchFamily="34" charset="0"/>
              <a:cs typeface="Adobe Arabic" panose="02040503050201020203" pitchFamily="18" charset="-78"/>
            </a:endParaRPr>
          </a:p>
        </p:txBody>
      </p:sp>
      <p:sp>
        <p:nvSpPr>
          <p:cNvPr id="59" name="TextBox 58">
            <a:extLst>
              <a:ext uri="{FF2B5EF4-FFF2-40B4-BE49-F238E27FC236}">
                <a16:creationId xmlns:a16="http://schemas.microsoft.com/office/drawing/2014/main" id="{03297482-E7A9-4438-FC4B-4DC52D815C82}"/>
              </a:ext>
            </a:extLst>
          </p:cNvPr>
          <p:cNvSpPr txBox="1"/>
          <p:nvPr/>
        </p:nvSpPr>
        <p:spPr>
          <a:xfrm>
            <a:off x="4827191" y="4652782"/>
            <a:ext cx="1179512" cy="355803"/>
          </a:xfrm>
          <a:prstGeom prst="rect">
            <a:avLst/>
          </a:prstGeom>
          <a:noFill/>
        </p:spPr>
        <p:txBody>
          <a:bodyPr wrap="square">
            <a:spAutoFit/>
          </a:bodyPr>
          <a:lstStyle/>
          <a:p>
            <a:pPr algn="ctr" rtl="1">
              <a:lnSpc>
                <a:spcPct val="107000"/>
              </a:lnSpc>
              <a:spcAft>
                <a:spcPts val="800"/>
              </a:spcAft>
            </a:pPr>
            <a:r>
              <a:rPr lang="ar-EG" sz="1600" b="1" dirty="0">
                <a:latin typeface="Adobe Arabic" panose="02040503050201020203" pitchFamily="18" charset="-78"/>
                <a:ea typeface="Calibri" panose="020F0502020204030204" pitchFamily="34" charset="0"/>
                <a:cs typeface="Adobe Arabic" panose="02040503050201020203" pitchFamily="18" charset="-78"/>
              </a:rPr>
              <a:t>التنفيذ والمتابعة  </a:t>
            </a:r>
            <a:endParaRPr lang="en-US" sz="1600" b="1" dirty="0">
              <a:latin typeface="Adobe Arabic" panose="02040503050201020203" pitchFamily="18" charset="-78"/>
              <a:ea typeface="Calibri" panose="020F0502020204030204" pitchFamily="34" charset="0"/>
              <a:cs typeface="Adobe Arabic" panose="02040503050201020203" pitchFamily="18" charset="-78"/>
            </a:endParaRPr>
          </a:p>
        </p:txBody>
      </p:sp>
      <p:sp>
        <p:nvSpPr>
          <p:cNvPr id="60" name="TextBox 59">
            <a:extLst>
              <a:ext uri="{FF2B5EF4-FFF2-40B4-BE49-F238E27FC236}">
                <a16:creationId xmlns:a16="http://schemas.microsoft.com/office/drawing/2014/main" id="{8B5A40F9-EC85-3A7B-5E11-C0B9C9216020}"/>
              </a:ext>
            </a:extLst>
          </p:cNvPr>
          <p:cNvSpPr txBox="1"/>
          <p:nvPr/>
        </p:nvSpPr>
        <p:spPr>
          <a:xfrm>
            <a:off x="3354556" y="2991619"/>
            <a:ext cx="1179512" cy="882742"/>
          </a:xfrm>
          <a:prstGeom prst="rect">
            <a:avLst/>
          </a:prstGeom>
          <a:noFill/>
        </p:spPr>
        <p:txBody>
          <a:bodyPr wrap="square">
            <a:spAutoFit/>
          </a:bodyPr>
          <a:lstStyle/>
          <a:p>
            <a:pPr algn="ctr" rtl="1">
              <a:lnSpc>
                <a:spcPct val="107000"/>
              </a:lnSpc>
              <a:spcAft>
                <a:spcPts val="800"/>
              </a:spcAft>
            </a:pPr>
            <a:r>
              <a:rPr lang="ar-EG" sz="1600" b="1" dirty="0">
                <a:latin typeface="Adobe Arabic" panose="02040503050201020203" pitchFamily="18" charset="-78"/>
                <a:ea typeface="Calibri" panose="020F0502020204030204" pitchFamily="34" charset="0"/>
                <a:cs typeface="Adobe Arabic" panose="02040503050201020203" pitchFamily="18" charset="-78"/>
              </a:rPr>
              <a:t>التقييم وإجراء التحسينات المستمرة  </a:t>
            </a:r>
            <a:endParaRPr lang="en-US" sz="1600" b="1" dirty="0">
              <a:latin typeface="Adobe Arabic" panose="02040503050201020203" pitchFamily="18" charset="-78"/>
              <a:ea typeface="Calibri" panose="020F0502020204030204" pitchFamily="34" charset="0"/>
              <a:cs typeface="Adobe Arabic" panose="02040503050201020203" pitchFamily="18" charset="-78"/>
            </a:endParaRPr>
          </a:p>
        </p:txBody>
      </p:sp>
      <p:sp>
        <p:nvSpPr>
          <p:cNvPr id="61" name="TextBox 60">
            <a:extLst>
              <a:ext uri="{FF2B5EF4-FFF2-40B4-BE49-F238E27FC236}">
                <a16:creationId xmlns:a16="http://schemas.microsoft.com/office/drawing/2014/main" id="{4ACD7145-AD0C-AF99-EA22-398049C06A04}"/>
              </a:ext>
            </a:extLst>
          </p:cNvPr>
          <p:cNvSpPr txBox="1"/>
          <p:nvPr/>
        </p:nvSpPr>
        <p:spPr>
          <a:xfrm>
            <a:off x="1953362" y="4652777"/>
            <a:ext cx="1179512" cy="619272"/>
          </a:xfrm>
          <a:prstGeom prst="rect">
            <a:avLst/>
          </a:prstGeom>
          <a:noFill/>
        </p:spPr>
        <p:txBody>
          <a:bodyPr wrap="square">
            <a:spAutoFit/>
          </a:bodyPr>
          <a:lstStyle/>
          <a:p>
            <a:pPr algn="ctr" rtl="1">
              <a:lnSpc>
                <a:spcPct val="107000"/>
              </a:lnSpc>
              <a:spcAft>
                <a:spcPts val="800"/>
              </a:spcAft>
            </a:pPr>
            <a:r>
              <a:rPr lang="ar-EG" sz="1600" b="1" dirty="0">
                <a:latin typeface="Adobe Arabic" panose="02040503050201020203" pitchFamily="18" charset="-78"/>
                <a:ea typeface="Calibri" panose="020F0502020204030204" pitchFamily="34" charset="0"/>
                <a:cs typeface="Adobe Arabic" panose="02040503050201020203" pitchFamily="18" charset="-78"/>
              </a:rPr>
              <a:t>تعزيز ثقافة التطوير المستدام  </a:t>
            </a:r>
            <a:endParaRPr lang="en-US" sz="1600" b="1" dirty="0">
              <a:latin typeface="Adobe Arabic" panose="02040503050201020203" pitchFamily="18" charset="-78"/>
              <a:ea typeface="Calibri" panose="020F0502020204030204" pitchFamily="34" charset="0"/>
              <a:cs typeface="Adobe Arabic" panose="02040503050201020203" pitchFamily="18" charset="-78"/>
            </a:endParaRPr>
          </a:p>
        </p:txBody>
      </p:sp>
      <p:sp>
        <p:nvSpPr>
          <p:cNvPr id="62" name="TextBox 61">
            <a:extLst>
              <a:ext uri="{FF2B5EF4-FFF2-40B4-BE49-F238E27FC236}">
                <a16:creationId xmlns:a16="http://schemas.microsoft.com/office/drawing/2014/main" id="{A3CD17FC-8979-8091-77F2-DD4FE4076618}"/>
              </a:ext>
            </a:extLst>
          </p:cNvPr>
          <p:cNvSpPr txBox="1"/>
          <p:nvPr/>
        </p:nvSpPr>
        <p:spPr>
          <a:xfrm>
            <a:off x="505499" y="3044640"/>
            <a:ext cx="1403124" cy="619272"/>
          </a:xfrm>
          <a:prstGeom prst="rect">
            <a:avLst/>
          </a:prstGeom>
          <a:noFill/>
        </p:spPr>
        <p:txBody>
          <a:bodyPr wrap="square">
            <a:spAutoFit/>
          </a:bodyPr>
          <a:lstStyle/>
          <a:p>
            <a:pPr algn="ctr" rtl="1">
              <a:lnSpc>
                <a:spcPct val="107000"/>
              </a:lnSpc>
              <a:spcAft>
                <a:spcPts val="800"/>
              </a:spcAft>
            </a:pPr>
            <a:r>
              <a:rPr lang="ar-EG" sz="1600" b="1" dirty="0">
                <a:latin typeface="Adobe Arabic" panose="02040503050201020203" pitchFamily="18" charset="-78"/>
                <a:ea typeface="Calibri" panose="020F0502020204030204" pitchFamily="34" charset="0"/>
                <a:cs typeface="Adobe Arabic" panose="02040503050201020203" pitchFamily="18" charset="-78"/>
              </a:rPr>
              <a:t>استخدام التكنولوجيا وأدوات التحليل  </a:t>
            </a:r>
            <a:endParaRPr lang="en-US" sz="1600" b="1" dirty="0">
              <a:latin typeface="Adobe Arabic" panose="02040503050201020203" pitchFamily="18" charset="-78"/>
              <a:ea typeface="Calibri" panose="020F0502020204030204" pitchFamily="34" charset="0"/>
              <a:cs typeface="Adobe Arabic" panose="02040503050201020203" pitchFamily="18" charset="-78"/>
            </a:endParaRPr>
          </a:p>
        </p:txBody>
      </p:sp>
      <p:pic>
        <p:nvPicPr>
          <p:cNvPr id="64" name="Picture 63" descr="Borrow ">
            <a:extLst>
              <a:ext uri="{FF2B5EF4-FFF2-40B4-BE49-F238E27FC236}">
                <a16:creationId xmlns:a16="http://schemas.microsoft.com/office/drawing/2014/main" id="{8AA4F52C-10C3-62A0-7BF1-B6A35EDAB0C1}"/>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274666" y="1977490"/>
            <a:ext cx="647700" cy="647700"/>
          </a:xfrm>
          <a:prstGeom prst="rect">
            <a:avLst/>
          </a:prstGeom>
          <a:noFill/>
          <a:extLst>
            <a:ext uri="{909E8E84-426E-40DD-AFC4-6F175D3DCCD1}">
              <a14:hiddenFill xmlns:a14="http://schemas.microsoft.com/office/drawing/2010/main">
                <a:solidFill>
                  <a:srgbClr val="FFFFFF"/>
                </a:solidFill>
              </a14:hiddenFill>
            </a:ext>
          </a:extLst>
        </p:spPr>
      </p:pic>
      <p:pic>
        <p:nvPicPr>
          <p:cNvPr id="67" name="Picture 66">
            <a:extLst>
              <a:ext uri="{FF2B5EF4-FFF2-40B4-BE49-F238E27FC236}">
                <a16:creationId xmlns:a16="http://schemas.microsoft.com/office/drawing/2014/main" id="{D0E19B45-C9B2-E3AB-C362-C5A9101628DF}"/>
              </a:ext>
            </a:extLst>
          </p:cNvPr>
          <p:cNvPicPr>
            <a:picLocks noChangeAspect="1"/>
          </p:cNvPicPr>
          <p:nvPr/>
        </p:nvPicPr>
        <p:blipFill>
          <a:blip r:embed="rId3"/>
          <a:stretch>
            <a:fillRect/>
          </a:stretch>
        </p:blipFill>
        <p:spPr>
          <a:xfrm>
            <a:off x="5067315" y="1882029"/>
            <a:ext cx="576119" cy="576119"/>
          </a:xfrm>
          <a:prstGeom prst="rect">
            <a:avLst/>
          </a:prstGeom>
        </p:spPr>
      </p:pic>
      <p:pic>
        <p:nvPicPr>
          <p:cNvPr id="69" name="Picture 68">
            <a:extLst>
              <a:ext uri="{FF2B5EF4-FFF2-40B4-BE49-F238E27FC236}">
                <a16:creationId xmlns:a16="http://schemas.microsoft.com/office/drawing/2014/main" id="{20633167-A14D-F17D-D0DD-CB2A79CD1478}"/>
              </a:ext>
            </a:extLst>
          </p:cNvPr>
          <p:cNvPicPr>
            <a:picLocks noChangeAspect="1"/>
          </p:cNvPicPr>
          <p:nvPr/>
        </p:nvPicPr>
        <p:blipFill>
          <a:blip r:embed="rId4"/>
          <a:stretch>
            <a:fillRect/>
          </a:stretch>
        </p:blipFill>
        <p:spPr>
          <a:xfrm>
            <a:off x="3577374" y="5723990"/>
            <a:ext cx="688975" cy="688975"/>
          </a:xfrm>
          <a:prstGeom prst="rect">
            <a:avLst/>
          </a:prstGeom>
        </p:spPr>
      </p:pic>
      <p:pic>
        <p:nvPicPr>
          <p:cNvPr id="72" name="Picture 71">
            <a:extLst>
              <a:ext uri="{FF2B5EF4-FFF2-40B4-BE49-F238E27FC236}">
                <a16:creationId xmlns:a16="http://schemas.microsoft.com/office/drawing/2014/main" id="{B8C7327B-EBAC-1BF3-7A33-CB65BEEC059A}"/>
              </a:ext>
            </a:extLst>
          </p:cNvPr>
          <p:cNvPicPr>
            <a:picLocks noChangeAspect="1"/>
          </p:cNvPicPr>
          <p:nvPr/>
        </p:nvPicPr>
        <p:blipFill>
          <a:blip r:embed="rId5"/>
          <a:stretch>
            <a:fillRect/>
          </a:stretch>
        </p:blipFill>
        <p:spPr>
          <a:xfrm>
            <a:off x="10632225" y="1817263"/>
            <a:ext cx="688975" cy="688975"/>
          </a:xfrm>
          <a:prstGeom prst="rect">
            <a:avLst/>
          </a:prstGeom>
        </p:spPr>
      </p:pic>
      <p:pic>
        <p:nvPicPr>
          <p:cNvPr id="73" name="Picture 72">
            <a:extLst>
              <a:ext uri="{FF2B5EF4-FFF2-40B4-BE49-F238E27FC236}">
                <a16:creationId xmlns:a16="http://schemas.microsoft.com/office/drawing/2014/main" id="{B1437F94-4F8C-A45C-7E6B-5DA9B24F9BA4}"/>
              </a:ext>
            </a:extLst>
          </p:cNvPr>
          <p:cNvPicPr>
            <a:picLocks noChangeAspect="1"/>
          </p:cNvPicPr>
          <p:nvPr/>
        </p:nvPicPr>
        <p:blipFill>
          <a:blip r:embed="rId6"/>
          <a:stretch>
            <a:fillRect/>
          </a:stretch>
        </p:blipFill>
        <p:spPr>
          <a:xfrm>
            <a:off x="9371877" y="5751225"/>
            <a:ext cx="641924" cy="641924"/>
          </a:xfrm>
          <a:prstGeom prst="rect">
            <a:avLst/>
          </a:prstGeom>
        </p:spPr>
      </p:pic>
      <p:pic>
        <p:nvPicPr>
          <p:cNvPr id="74" name="Picture 73">
            <a:extLst>
              <a:ext uri="{FF2B5EF4-FFF2-40B4-BE49-F238E27FC236}">
                <a16:creationId xmlns:a16="http://schemas.microsoft.com/office/drawing/2014/main" id="{2D66684D-9DBB-CF3D-25E6-893B52732574}"/>
              </a:ext>
            </a:extLst>
          </p:cNvPr>
          <p:cNvPicPr>
            <a:picLocks noChangeAspect="1"/>
          </p:cNvPicPr>
          <p:nvPr/>
        </p:nvPicPr>
        <p:blipFill>
          <a:blip r:embed="rId7"/>
          <a:stretch>
            <a:fillRect/>
          </a:stretch>
        </p:blipFill>
        <p:spPr>
          <a:xfrm>
            <a:off x="7788383" y="1749086"/>
            <a:ext cx="725394" cy="725394"/>
          </a:xfrm>
          <a:prstGeom prst="rect">
            <a:avLst/>
          </a:prstGeom>
        </p:spPr>
      </p:pic>
      <p:pic>
        <p:nvPicPr>
          <p:cNvPr id="75" name="Picture 74">
            <a:extLst>
              <a:ext uri="{FF2B5EF4-FFF2-40B4-BE49-F238E27FC236}">
                <a16:creationId xmlns:a16="http://schemas.microsoft.com/office/drawing/2014/main" id="{71CCE6FF-22F8-1630-F904-325B5A819D73}"/>
              </a:ext>
            </a:extLst>
          </p:cNvPr>
          <p:cNvPicPr>
            <a:picLocks noChangeAspect="1"/>
          </p:cNvPicPr>
          <p:nvPr/>
        </p:nvPicPr>
        <p:blipFill>
          <a:blip r:embed="rId8"/>
          <a:stretch>
            <a:fillRect/>
          </a:stretch>
        </p:blipFill>
        <p:spPr>
          <a:xfrm>
            <a:off x="6385914" y="5667576"/>
            <a:ext cx="745389" cy="745389"/>
          </a:xfrm>
          <a:prstGeom prst="rect">
            <a:avLst/>
          </a:prstGeom>
        </p:spPr>
      </p:pic>
      <p:pic>
        <p:nvPicPr>
          <p:cNvPr id="76" name="Picture 75">
            <a:extLst>
              <a:ext uri="{FF2B5EF4-FFF2-40B4-BE49-F238E27FC236}">
                <a16:creationId xmlns:a16="http://schemas.microsoft.com/office/drawing/2014/main" id="{5BFE9ED1-EB55-98A6-0395-D747C3B71C4E}"/>
              </a:ext>
            </a:extLst>
          </p:cNvPr>
          <p:cNvPicPr>
            <a:picLocks noChangeAspect="1"/>
          </p:cNvPicPr>
          <p:nvPr/>
        </p:nvPicPr>
        <p:blipFill>
          <a:blip r:embed="rId9"/>
          <a:stretch>
            <a:fillRect/>
          </a:stretch>
        </p:blipFill>
        <p:spPr>
          <a:xfrm>
            <a:off x="834175" y="5714173"/>
            <a:ext cx="769874" cy="769874"/>
          </a:xfrm>
          <a:prstGeom prst="rect">
            <a:avLst/>
          </a:prstGeom>
        </p:spPr>
      </p:pic>
    </p:spTree>
    <p:extLst>
      <p:ext uri="{BB962C8B-B14F-4D97-AF65-F5344CB8AC3E}">
        <p14:creationId xmlns:p14="http://schemas.microsoft.com/office/powerpoint/2010/main" val="40438301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additive="base">
                                        <p:cTn id="7" dur="500" fill="hold"/>
                                        <p:tgtEl>
                                          <p:spTgt spid="34"/>
                                        </p:tgtEl>
                                        <p:attrNameLst>
                                          <p:attrName>ppt_x</p:attrName>
                                        </p:attrNameLst>
                                      </p:cBhvr>
                                      <p:tavLst>
                                        <p:tav tm="0">
                                          <p:val>
                                            <p:strVal val="#ppt_x"/>
                                          </p:val>
                                        </p:tav>
                                        <p:tav tm="100000">
                                          <p:val>
                                            <p:strVal val="#ppt_x"/>
                                          </p:val>
                                        </p:tav>
                                      </p:tavLst>
                                    </p:anim>
                                    <p:anim calcmode="lin" valueType="num">
                                      <p:cBhvr additive="base">
                                        <p:cTn id="8" dur="500" fill="hold"/>
                                        <p:tgtEl>
                                          <p:spTgt spid="34"/>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51"/>
                                        </p:tgtEl>
                                        <p:attrNameLst>
                                          <p:attrName>style.visibility</p:attrName>
                                        </p:attrNameLst>
                                      </p:cBhvr>
                                      <p:to>
                                        <p:strVal val="visible"/>
                                      </p:to>
                                    </p:set>
                                    <p:anim calcmode="lin" valueType="num">
                                      <p:cBhvr additive="base">
                                        <p:cTn id="11" dur="500" fill="hold"/>
                                        <p:tgtEl>
                                          <p:spTgt spid="51"/>
                                        </p:tgtEl>
                                        <p:attrNameLst>
                                          <p:attrName>ppt_x</p:attrName>
                                        </p:attrNameLst>
                                      </p:cBhvr>
                                      <p:tavLst>
                                        <p:tav tm="0">
                                          <p:val>
                                            <p:strVal val="#ppt_x"/>
                                          </p:val>
                                        </p:tav>
                                        <p:tav tm="100000">
                                          <p:val>
                                            <p:strVal val="#ppt_x"/>
                                          </p:val>
                                        </p:tav>
                                      </p:tavLst>
                                    </p:anim>
                                    <p:anim calcmode="lin" valueType="num">
                                      <p:cBhvr additive="base">
                                        <p:cTn id="12" dur="500" fill="hold"/>
                                        <p:tgtEl>
                                          <p:spTgt spid="51"/>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55"/>
                                        </p:tgtEl>
                                        <p:attrNameLst>
                                          <p:attrName>style.visibility</p:attrName>
                                        </p:attrNameLst>
                                      </p:cBhvr>
                                      <p:to>
                                        <p:strVal val="visible"/>
                                      </p:to>
                                    </p:set>
                                    <p:anim calcmode="lin" valueType="num">
                                      <p:cBhvr additive="base">
                                        <p:cTn id="15" dur="500" fill="hold"/>
                                        <p:tgtEl>
                                          <p:spTgt spid="55"/>
                                        </p:tgtEl>
                                        <p:attrNameLst>
                                          <p:attrName>ppt_x</p:attrName>
                                        </p:attrNameLst>
                                      </p:cBhvr>
                                      <p:tavLst>
                                        <p:tav tm="0">
                                          <p:val>
                                            <p:strVal val="#ppt_x"/>
                                          </p:val>
                                        </p:tav>
                                        <p:tav tm="100000">
                                          <p:val>
                                            <p:strVal val="#ppt_x"/>
                                          </p:val>
                                        </p:tav>
                                      </p:tavLst>
                                    </p:anim>
                                    <p:anim calcmode="lin" valueType="num">
                                      <p:cBhvr additive="base">
                                        <p:cTn id="16" dur="500" fill="hold"/>
                                        <p:tgtEl>
                                          <p:spTgt spid="55"/>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72"/>
                                        </p:tgtEl>
                                        <p:attrNameLst>
                                          <p:attrName>style.visibility</p:attrName>
                                        </p:attrNameLst>
                                      </p:cBhvr>
                                      <p:to>
                                        <p:strVal val="visible"/>
                                      </p:to>
                                    </p:set>
                                    <p:anim calcmode="lin" valueType="num">
                                      <p:cBhvr additive="base">
                                        <p:cTn id="19" dur="500" fill="hold"/>
                                        <p:tgtEl>
                                          <p:spTgt spid="72"/>
                                        </p:tgtEl>
                                        <p:attrNameLst>
                                          <p:attrName>ppt_x</p:attrName>
                                        </p:attrNameLst>
                                      </p:cBhvr>
                                      <p:tavLst>
                                        <p:tav tm="0">
                                          <p:val>
                                            <p:strVal val="#ppt_x"/>
                                          </p:val>
                                        </p:tav>
                                        <p:tav tm="100000">
                                          <p:val>
                                            <p:strVal val="#ppt_x"/>
                                          </p:val>
                                        </p:tav>
                                      </p:tavLst>
                                    </p:anim>
                                    <p:anim calcmode="lin" valueType="num">
                                      <p:cBhvr additive="base">
                                        <p:cTn id="20" dur="500" fill="hold"/>
                                        <p:tgtEl>
                                          <p:spTgt spid="72"/>
                                        </p:tgtEl>
                                        <p:attrNameLst>
                                          <p:attrName>ppt_y</p:attrName>
                                        </p:attrNameLst>
                                      </p:cBhvr>
                                      <p:tavLst>
                                        <p:tav tm="0">
                                          <p:val>
                                            <p:strVal val="1+#ppt_h/2"/>
                                          </p:val>
                                        </p:tav>
                                        <p:tav tm="100000">
                                          <p:val>
                                            <p:strVal val="#ppt_y"/>
                                          </p:val>
                                        </p:tav>
                                      </p:tavLst>
                                    </p:anim>
                                  </p:childTnLst>
                                </p:cTn>
                              </p:par>
                              <p:par>
                                <p:cTn id="21" presetID="22" presetClass="entr" presetSubtype="2" fill="hold" nodeType="withEffect">
                                  <p:stCondLst>
                                    <p:cond delay="0"/>
                                  </p:stCondLst>
                                  <p:childTnLst>
                                    <p:set>
                                      <p:cBhvr>
                                        <p:cTn id="22" dur="1" fill="hold">
                                          <p:stCondLst>
                                            <p:cond delay="0"/>
                                          </p:stCondLst>
                                        </p:cTn>
                                        <p:tgtEl>
                                          <p:spTgt spid="46"/>
                                        </p:tgtEl>
                                        <p:attrNameLst>
                                          <p:attrName>style.visibility</p:attrName>
                                        </p:attrNameLst>
                                      </p:cBhvr>
                                      <p:to>
                                        <p:strVal val="visible"/>
                                      </p:to>
                                    </p:set>
                                    <p:animEffect transition="in" filter="wipe(right)">
                                      <p:cBhvr>
                                        <p:cTn id="23" dur="500"/>
                                        <p:tgtEl>
                                          <p:spTgt spid="46"/>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1" fill="hold" grpId="0" nodeType="clickEffect">
                                  <p:stCondLst>
                                    <p:cond delay="0"/>
                                  </p:stCondLst>
                                  <p:childTnLst>
                                    <p:set>
                                      <p:cBhvr>
                                        <p:cTn id="27" dur="1" fill="hold">
                                          <p:stCondLst>
                                            <p:cond delay="0"/>
                                          </p:stCondLst>
                                        </p:cTn>
                                        <p:tgtEl>
                                          <p:spTgt spid="56"/>
                                        </p:tgtEl>
                                        <p:attrNameLst>
                                          <p:attrName>style.visibility</p:attrName>
                                        </p:attrNameLst>
                                      </p:cBhvr>
                                      <p:to>
                                        <p:strVal val="visible"/>
                                      </p:to>
                                    </p:set>
                                    <p:anim calcmode="lin" valueType="num">
                                      <p:cBhvr additive="base">
                                        <p:cTn id="28" dur="500" fill="hold"/>
                                        <p:tgtEl>
                                          <p:spTgt spid="56"/>
                                        </p:tgtEl>
                                        <p:attrNameLst>
                                          <p:attrName>ppt_x</p:attrName>
                                        </p:attrNameLst>
                                      </p:cBhvr>
                                      <p:tavLst>
                                        <p:tav tm="0">
                                          <p:val>
                                            <p:strVal val="#ppt_x"/>
                                          </p:val>
                                        </p:tav>
                                        <p:tav tm="100000">
                                          <p:val>
                                            <p:strVal val="#ppt_x"/>
                                          </p:val>
                                        </p:tav>
                                      </p:tavLst>
                                    </p:anim>
                                    <p:anim calcmode="lin" valueType="num">
                                      <p:cBhvr additive="base">
                                        <p:cTn id="29" dur="500" fill="hold"/>
                                        <p:tgtEl>
                                          <p:spTgt spid="56"/>
                                        </p:tgtEl>
                                        <p:attrNameLst>
                                          <p:attrName>ppt_y</p:attrName>
                                        </p:attrNameLst>
                                      </p:cBhvr>
                                      <p:tavLst>
                                        <p:tav tm="0">
                                          <p:val>
                                            <p:strVal val="0-#ppt_h/2"/>
                                          </p:val>
                                        </p:tav>
                                        <p:tav tm="100000">
                                          <p:val>
                                            <p:strVal val="#ppt_y"/>
                                          </p:val>
                                        </p:tav>
                                      </p:tavLst>
                                    </p:anim>
                                  </p:childTnLst>
                                </p:cTn>
                              </p:par>
                              <p:par>
                                <p:cTn id="30" presetID="2" presetClass="entr" presetSubtype="1" fill="hold" nodeType="withEffect">
                                  <p:stCondLst>
                                    <p:cond delay="0"/>
                                  </p:stCondLst>
                                  <p:childTnLst>
                                    <p:set>
                                      <p:cBhvr>
                                        <p:cTn id="31" dur="1" fill="hold">
                                          <p:stCondLst>
                                            <p:cond delay="0"/>
                                          </p:stCondLst>
                                        </p:cTn>
                                        <p:tgtEl>
                                          <p:spTgt spid="31"/>
                                        </p:tgtEl>
                                        <p:attrNameLst>
                                          <p:attrName>style.visibility</p:attrName>
                                        </p:attrNameLst>
                                      </p:cBhvr>
                                      <p:to>
                                        <p:strVal val="visible"/>
                                      </p:to>
                                    </p:set>
                                    <p:anim calcmode="lin" valueType="num">
                                      <p:cBhvr additive="base">
                                        <p:cTn id="32" dur="500" fill="hold"/>
                                        <p:tgtEl>
                                          <p:spTgt spid="31"/>
                                        </p:tgtEl>
                                        <p:attrNameLst>
                                          <p:attrName>ppt_x</p:attrName>
                                        </p:attrNameLst>
                                      </p:cBhvr>
                                      <p:tavLst>
                                        <p:tav tm="0">
                                          <p:val>
                                            <p:strVal val="#ppt_x"/>
                                          </p:val>
                                        </p:tav>
                                        <p:tav tm="100000">
                                          <p:val>
                                            <p:strVal val="#ppt_x"/>
                                          </p:val>
                                        </p:tav>
                                      </p:tavLst>
                                    </p:anim>
                                    <p:anim calcmode="lin" valueType="num">
                                      <p:cBhvr additive="base">
                                        <p:cTn id="33" dur="500" fill="hold"/>
                                        <p:tgtEl>
                                          <p:spTgt spid="31"/>
                                        </p:tgtEl>
                                        <p:attrNameLst>
                                          <p:attrName>ppt_y</p:attrName>
                                        </p:attrNameLst>
                                      </p:cBhvr>
                                      <p:tavLst>
                                        <p:tav tm="0">
                                          <p:val>
                                            <p:strVal val="0-#ppt_h/2"/>
                                          </p:val>
                                        </p:tav>
                                        <p:tav tm="100000">
                                          <p:val>
                                            <p:strVal val="#ppt_y"/>
                                          </p:val>
                                        </p:tav>
                                      </p:tavLst>
                                    </p:anim>
                                  </p:childTnLst>
                                </p:cTn>
                              </p:par>
                              <p:par>
                                <p:cTn id="34" presetID="2" presetClass="entr" presetSubtype="1" fill="hold" nodeType="withEffect">
                                  <p:stCondLst>
                                    <p:cond delay="0"/>
                                  </p:stCondLst>
                                  <p:childTnLst>
                                    <p:set>
                                      <p:cBhvr>
                                        <p:cTn id="35" dur="1" fill="hold">
                                          <p:stCondLst>
                                            <p:cond delay="0"/>
                                          </p:stCondLst>
                                        </p:cTn>
                                        <p:tgtEl>
                                          <p:spTgt spid="50"/>
                                        </p:tgtEl>
                                        <p:attrNameLst>
                                          <p:attrName>style.visibility</p:attrName>
                                        </p:attrNameLst>
                                      </p:cBhvr>
                                      <p:to>
                                        <p:strVal val="visible"/>
                                      </p:to>
                                    </p:set>
                                    <p:anim calcmode="lin" valueType="num">
                                      <p:cBhvr additive="base">
                                        <p:cTn id="36" dur="500" fill="hold"/>
                                        <p:tgtEl>
                                          <p:spTgt spid="50"/>
                                        </p:tgtEl>
                                        <p:attrNameLst>
                                          <p:attrName>ppt_x</p:attrName>
                                        </p:attrNameLst>
                                      </p:cBhvr>
                                      <p:tavLst>
                                        <p:tav tm="0">
                                          <p:val>
                                            <p:strVal val="#ppt_x"/>
                                          </p:val>
                                        </p:tav>
                                        <p:tav tm="100000">
                                          <p:val>
                                            <p:strVal val="#ppt_x"/>
                                          </p:val>
                                        </p:tav>
                                      </p:tavLst>
                                    </p:anim>
                                    <p:anim calcmode="lin" valueType="num">
                                      <p:cBhvr additive="base">
                                        <p:cTn id="37" dur="500" fill="hold"/>
                                        <p:tgtEl>
                                          <p:spTgt spid="50"/>
                                        </p:tgtEl>
                                        <p:attrNameLst>
                                          <p:attrName>ppt_y</p:attrName>
                                        </p:attrNameLst>
                                      </p:cBhvr>
                                      <p:tavLst>
                                        <p:tav tm="0">
                                          <p:val>
                                            <p:strVal val="0-#ppt_h/2"/>
                                          </p:val>
                                        </p:tav>
                                        <p:tav tm="100000">
                                          <p:val>
                                            <p:strVal val="#ppt_y"/>
                                          </p:val>
                                        </p:tav>
                                      </p:tavLst>
                                    </p:anim>
                                  </p:childTnLst>
                                </p:cTn>
                              </p:par>
                              <p:par>
                                <p:cTn id="38" presetID="22" presetClass="entr" presetSubtype="2" fill="hold" nodeType="withEffect">
                                  <p:stCondLst>
                                    <p:cond delay="0"/>
                                  </p:stCondLst>
                                  <p:childTnLst>
                                    <p:set>
                                      <p:cBhvr>
                                        <p:cTn id="39" dur="1" fill="hold">
                                          <p:stCondLst>
                                            <p:cond delay="0"/>
                                          </p:stCondLst>
                                        </p:cTn>
                                        <p:tgtEl>
                                          <p:spTgt spid="45"/>
                                        </p:tgtEl>
                                        <p:attrNameLst>
                                          <p:attrName>style.visibility</p:attrName>
                                        </p:attrNameLst>
                                      </p:cBhvr>
                                      <p:to>
                                        <p:strVal val="visible"/>
                                      </p:to>
                                    </p:set>
                                    <p:animEffect transition="in" filter="wipe(right)">
                                      <p:cBhvr>
                                        <p:cTn id="40" dur="500"/>
                                        <p:tgtEl>
                                          <p:spTgt spid="45"/>
                                        </p:tgtEl>
                                      </p:cBhvr>
                                    </p:animEffect>
                                  </p:childTnLst>
                                </p:cTn>
                              </p:par>
                              <p:par>
                                <p:cTn id="41" presetID="2" presetClass="entr" presetSubtype="1" fill="hold" nodeType="withEffect">
                                  <p:stCondLst>
                                    <p:cond delay="0"/>
                                  </p:stCondLst>
                                  <p:childTnLst>
                                    <p:set>
                                      <p:cBhvr>
                                        <p:cTn id="42" dur="1" fill="hold">
                                          <p:stCondLst>
                                            <p:cond delay="0"/>
                                          </p:stCondLst>
                                        </p:cTn>
                                        <p:tgtEl>
                                          <p:spTgt spid="73"/>
                                        </p:tgtEl>
                                        <p:attrNameLst>
                                          <p:attrName>style.visibility</p:attrName>
                                        </p:attrNameLst>
                                      </p:cBhvr>
                                      <p:to>
                                        <p:strVal val="visible"/>
                                      </p:to>
                                    </p:set>
                                    <p:anim calcmode="lin" valueType="num">
                                      <p:cBhvr additive="base">
                                        <p:cTn id="43" dur="500" fill="hold"/>
                                        <p:tgtEl>
                                          <p:spTgt spid="73"/>
                                        </p:tgtEl>
                                        <p:attrNameLst>
                                          <p:attrName>ppt_x</p:attrName>
                                        </p:attrNameLst>
                                      </p:cBhvr>
                                      <p:tavLst>
                                        <p:tav tm="0">
                                          <p:val>
                                            <p:strVal val="#ppt_x"/>
                                          </p:val>
                                        </p:tav>
                                        <p:tav tm="100000">
                                          <p:val>
                                            <p:strVal val="#ppt_x"/>
                                          </p:val>
                                        </p:tav>
                                      </p:tavLst>
                                    </p:anim>
                                    <p:anim calcmode="lin" valueType="num">
                                      <p:cBhvr additive="base">
                                        <p:cTn id="44" dur="500" fill="hold"/>
                                        <p:tgtEl>
                                          <p:spTgt spid="73"/>
                                        </p:tgtEl>
                                        <p:attrNameLst>
                                          <p:attrName>ppt_y</p:attrName>
                                        </p:attrNameLst>
                                      </p:cBhvr>
                                      <p:tavLst>
                                        <p:tav tm="0">
                                          <p:val>
                                            <p:strVal val="0-#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57"/>
                                        </p:tgtEl>
                                        <p:attrNameLst>
                                          <p:attrName>style.visibility</p:attrName>
                                        </p:attrNameLst>
                                      </p:cBhvr>
                                      <p:to>
                                        <p:strVal val="visible"/>
                                      </p:to>
                                    </p:set>
                                    <p:anim calcmode="lin" valueType="num">
                                      <p:cBhvr additive="base">
                                        <p:cTn id="49" dur="500" fill="hold"/>
                                        <p:tgtEl>
                                          <p:spTgt spid="57"/>
                                        </p:tgtEl>
                                        <p:attrNameLst>
                                          <p:attrName>ppt_x</p:attrName>
                                        </p:attrNameLst>
                                      </p:cBhvr>
                                      <p:tavLst>
                                        <p:tav tm="0">
                                          <p:val>
                                            <p:strVal val="#ppt_x"/>
                                          </p:val>
                                        </p:tav>
                                        <p:tav tm="100000">
                                          <p:val>
                                            <p:strVal val="#ppt_x"/>
                                          </p:val>
                                        </p:tav>
                                      </p:tavLst>
                                    </p:anim>
                                    <p:anim calcmode="lin" valueType="num">
                                      <p:cBhvr additive="base">
                                        <p:cTn id="50" dur="500" fill="hold"/>
                                        <p:tgtEl>
                                          <p:spTgt spid="57"/>
                                        </p:tgtEl>
                                        <p:attrNameLst>
                                          <p:attrName>ppt_y</p:attrName>
                                        </p:attrNameLst>
                                      </p:cBhvr>
                                      <p:tavLst>
                                        <p:tav tm="0">
                                          <p:val>
                                            <p:strVal val="1+#ppt_h/2"/>
                                          </p:val>
                                        </p:tav>
                                        <p:tav tm="100000">
                                          <p:val>
                                            <p:strVal val="#ppt_y"/>
                                          </p:val>
                                        </p:tav>
                                      </p:tavLst>
                                    </p:anim>
                                  </p:childTnLst>
                                </p:cTn>
                              </p:par>
                              <p:par>
                                <p:cTn id="51" presetID="2" presetClass="entr" presetSubtype="4" fill="hold" nodeType="withEffect">
                                  <p:stCondLst>
                                    <p:cond delay="0"/>
                                  </p:stCondLst>
                                  <p:childTnLst>
                                    <p:set>
                                      <p:cBhvr>
                                        <p:cTn id="52" dur="1" fill="hold">
                                          <p:stCondLst>
                                            <p:cond delay="0"/>
                                          </p:stCondLst>
                                        </p:cTn>
                                        <p:tgtEl>
                                          <p:spTgt spid="74"/>
                                        </p:tgtEl>
                                        <p:attrNameLst>
                                          <p:attrName>style.visibility</p:attrName>
                                        </p:attrNameLst>
                                      </p:cBhvr>
                                      <p:to>
                                        <p:strVal val="visible"/>
                                      </p:to>
                                    </p:set>
                                    <p:anim calcmode="lin" valueType="num">
                                      <p:cBhvr additive="base">
                                        <p:cTn id="53" dur="500" fill="hold"/>
                                        <p:tgtEl>
                                          <p:spTgt spid="74"/>
                                        </p:tgtEl>
                                        <p:attrNameLst>
                                          <p:attrName>ppt_x</p:attrName>
                                        </p:attrNameLst>
                                      </p:cBhvr>
                                      <p:tavLst>
                                        <p:tav tm="0">
                                          <p:val>
                                            <p:strVal val="#ppt_x"/>
                                          </p:val>
                                        </p:tav>
                                        <p:tav tm="100000">
                                          <p:val>
                                            <p:strVal val="#ppt_x"/>
                                          </p:val>
                                        </p:tav>
                                      </p:tavLst>
                                    </p:anim>
                                    <p:anim calcmode="lin" valueType="num">
                                      <p:cBhvr additive="base">
                                        <p:cTn id="54" dur="500" fill="hold"/>
                                        <p:tgtEl>
                                          <p:spTgt spid="74"/>
                                        </p:tgtEl>
                                        <p:attrNameLst>
                                          <p:attrName>ppt_y</p:attrName>
                                        </p:attrNameLst>
                                      </p:cBhvr>
                                      <p:tavLst>
                                        <p:tav tm="0">
                                          <p:val>
                                            <p:strVal val="1+#ppt_h/2"/>
                                          </p:val>
                                        </p:tav>
                                        <p:tav tm="100000">
                                          <p:val>
                                            <p:strVal val="#ppt_y"/>
                                          </p:val>
                                        </p:tav>
                                      </p:tavLst>
                                    </p:anim>
                                  </p:childTnLst>
                                </p:cTn>
                              </p:par>
                              <p:par>
                                <p:cTn id="55" presetID="2" presetClass="entr" presetSubtype="4" fill="hold" nodeType="withEffect">
                                  <p:stCondLst>
                                    <p:cond delay="0"/>
                                  </p:stCondLst>
                                  <p:childTnLst>
                                    <p:set>
                                      <p:cBhvr>
                                        <p:cTn id="56" dur="1" fill="hold">
                                          <p:stCondLst>
                                            <p:cond delay="0"/>
                                          </p:stCondLst>
                                        </p:cTn>
                                        <p:tgtEl>
                                          <p:spTgt spid="28"/>
                                        </p:tgtEl>
                                        <p:attrNameLst>
                                          <p:attrName>style.visibility</p:attrName>
                                        </p:attrNameLst>
                                      </p:cBhvr>
                                      <p:to>
                                        <p:strVal val="visible"/>
                                      </p:to>
                                    </p:set>
                                    <p:anim calcmode="lin" valueType="num">
                                      <p:cBhvr additive="base">
                                        <p:cTn id="57" dur="500" fill="hold"/>
                                        <p:tgtEl>
                                          <p:spTgt spid="28"/>
                                        </p:tgtEl>
                                        <p:attrNameLst>
                                          <p:attrName>ppt_x</p:attrName>
                                        </p:attrNameLst>
                                      </p:cBhvr>
                                      <p:tavLst>
                                        <p:tav tm="0">
                                          <p:val>
                                            <p:strVal val="#ppt_x"/>
                                          </p:val>
                                        </p:tav>
                                        <p:tav tm="100000">
                                          <p:val>
                                            <p:strVal val="#ppt_x"/>
                                          </p:val>
                                        </p:tav>
                                      </p:tavLst>
                                    </p:anim>
                                    <p:anim calcmode="lin" valueType="num">
                                      <p:cBhvr additive="base">
                                        <p:cTn id="58" dur="500" fill="hold"/>
                                        <p:tgtEl>
                                          <p:spTgt spid="28"/>
                                        </p:tgtEl>
                                        <p:attrNameLst>
                                          <p:attrName>ppt_y</p:attrName>
                                        </p:attrNameLst>
                                      </p:cBhvr>
                                      <p:tavLst>
                                        <p:tav tm="0">
                                          <p:val>
                                            <p:strVal val="1+#ppt_h/2"/>
                                          </p:val>
                                        </p:tav>
                                        <p:tav tm="100000">
                                          <p:val>
                                            <p:strVal val="#ppt_y"/>
                                          </p:val>
                                        </p:tav>
                                      </p:tavLst>
                                    </p:anim>
                                  </p:childTnLst>
                                </p:cTn>
                              </p:par>
                              <p:par>
                                <p:cTn id="59" presetID="2" presetClass="entr" presetSubtype="4" fill="hold" nodeType="withEffect">
                                  <p:stCondLst>
                                    <p:cond delay="0"/>
                                  </p:stCondLst>
                                  <p:childTnLst>
                                    <p:set>
                                      <p:cBhvr>
                                        <p:cTn id="60" dur="1" fill="hold">
                                          <p:stCondLst>
                                            <p:cond delay="0"/>
                                          </p:stCondLst>
                                        </p:cTn>
                                        <p:tgtEl>
                                          <p:spTgt spid="52"/>
                                        </p:tgtEl>
                                        <p:attrNameLst>
                                          <p:attrName>style.visibility</p:attrName>
                                        </p:attrNameLst>
                                      </p:cBhvr>
                                      <p:to>
                                        <p:strVal val="visible"/>
                                      </p:to>
                                    </p:set>
                                    <p:anim calcmode="lin" valueType="num">
                                      <p:cBhvr additive="base">
                                        <p:cTn id="61" dur="500" fill="hold"/>
                                        <p:tgtEl>
                                          <p:spTgt spid="52"/>
                                        </p:tgtEl>
                                        <p:attrNameLst>
                                          <p:attrName>ppt_x</p:attrName>
                                        </p:attrNameLst>
                                      </p:cBhvr>
                                      <p:tavLst>
                                        <p:tav tm="0">
                                          <p:val>
                                            <p:strVal val="#ppt_x"/>
                                          </p:val>
                                        </p:tav>
                                        <p:tav tm="100000">
                                          <p:val>
                                            <p:strVal val="#ppt_x"/>
                                          </p:val>
                                        </p:tav>
                                      </p:tavLst>
                                    </p:anim>
                                    <p:anim calcmode="lin" valueType="num">
                                      <p:cBhvr additive="base">
                                        <p:cTn id="62" dur="500" fill="hold"/>
                                        <p:tgtEl>
                                          <p:spTgt spid="52"/>
                                        </p:tgtEl>
                                        <p:attrNameLst>
                                          <p:attrName>ppt_y</p:attrName>
                                        </p:attrNameLst>
                                      </p:cBhvr>
                                      <p:tavLst>
                                        <p:tav tm="0">
                                          <p:val>
                                            <p:strVal val="1+#ppt_h/2"/>
                                          </p:val>
                                        </p:tav>
                                        <p:tav tm="100000">
                                          <p:val>
                                            <p:strVal val="#ppt_y"/>
                                          </p:val>
                                        </p:tav>
                                      </p:tavLst>
                                    </p:anim>
                                  </p:childTnLst>
                                </p:cTn>
                              </p:par>
                              <p:par>
                                <p:cTn id="63" presetID="22" presetClass="entr" presetSubtype="2" fill="hold" nodeType="withEffect">
                                  <p:stCondLst>
                                    <p:cond delay="0"/>
                                  </p:stCondLst>
                                  <p:childTnLst>
                                    <p:set>
                                      <p:cBhvr>
                                        <p:cTn id="64" dur="1" fill="hold">
                                          <p:stCondLst>
                                            <p:cond delay="0"/>
                                          </p:stCondLst>
                                        </p:cTn>
                                        <p:tgtEl>
                                          <p:spTgt spid="44"/>
                                        </p:tgtEl>
                                        <p:attrNameLst>
                                          <p:attrName>style.visibility</p:attrName>
                                        </p:attrNameLst>
                                      </p:cBhvr>
                                      <p:to>
                                        <p:strVal val="visible"/>
                                      </p:to>
                                    </p:set>
                                    <p:animEffect transition="in" filter="wipe(right)">
                                      <p:cBhvr>
                                        <p:cTn id="65" dur="500"/>
                                        <p:tgtEl>
                                          <p:spTgt spid="44"/>
                                        </p:tgtEl>
                                      </p:cBhvr>
                                    </p:animEffect>
                                  </p:childTnLst>
                                </p:cTn>
                              </p:par>
                            </p:childTnLst>
                          </p:cTn>
                        </p:par>
                      </p:childTnLst>
                    </p:cTn>
                  </p:par>
                  <p:par>
                    <p:cTn id="66" fill="hold">
                      <p:stCondLst>
                        <p:cond delay="indefinite"/>
                      </p:stCondLst>
                      <p:childTnLst>
                        <p:par>
                          <p:cTn id="67" fill="hold">
                            <p:stCondLst>
                              <p:cond delay="0"/>
                            </p:stCondLst>
                            <p:childTnLst>
                              <p:par>
                                <p:cTn id="68" presetID="2" presetClass="entr" presetSubtype="1" fill="hold" grpId="0" nodeType="clickEffect">
                                  <p:stCondLst>
                                    <p:cond delay="0"/>
                                  </p:stCondLst>
                                  <p:childTnLst>
                                    <p:set>
                                      <p:cBhvr>
                                        <p:cTn id="69" dur="1" fill="hold">
                                          <p:stCondLst>
                                            <p:cond delay="0"/>
                                          </p:stCondLst>
                                        </p:cTn>
                                        <p:tgtEl>
                                          <p:spTgt spid="58"/>
                                        </p:tgtEl>
                                        <p:attrNameLst>
                                          <p:attrName>style.visibility</p:attrName>
                                        </p:attrNameLst>
                                      </p:cBhvr>
                                      <p:to>
                                        <p:strVal val="visible"/>
                                      </p:to>
                                    </p:set>
                                    <p:anim calcmode="lin" valueType="num">
                                      <p:cBhvr additive="base">
                                        <p:cTn id="70" dur="500" fill="hold"/>
                                        <p:tgtEl>
                                          <p:spTgt spid="58"/>
                                        </p:tgtEl>
                                        <p:attrNameLst>
                                          <p:attrName>ppt_x</p:attrName>
                                        </p:attrNameLst>
                                      </p:cBhvr>
                                      <p:tavLst>
                                        <p:tav tm="0">
                                          <p:val>
                                            <p:strVal val="#ppt_x"/>
                                          </p:val>
                                        </p:tav>
                                        <p:tav tm="100000">
                                          <p:val>
                                            <p:strVal val="#ppt_x"/>
                                          </p:val>
                                        </p:tav>
                                      </p:tavLst>
                                    </p:anim>
                                    <p:anim calcmode="lin" valueType="num">
                                      <p:cBhvr additive="base">
                                        <p:cTn id="71" dur="500" fill="hold"/>
                                        <p:tgtEl>
                                          <p:spTgt spid="58"/>
                                        </p:tgtEl>
                                        <p:attrNameLst>
                                          <p:attrName>ppt_y</p:attrName>
                                        </p:attrNameLst>
                                      </p:cBhvr>
                                      <p:tavLst>
                                        <p:tav tm="0">
                                          <p:val>
                                            <p:strVal val="0-#ppt_h/2"/>
                                          </p:val>
                                        </p:tav>
                                        <p:tav tm="100000">
                                          <p:val>
                                            <p:strVal val="#ppt_y"/>
                                          </p:val>
                                        </p:tav>
                                      </p:tavLst>
                                    </p:anim>
                                  </p:childTnLst>
                                </p:cTn>
                              </p:par>
                              <p:par>
                                <p:cTn id="72" presetID="2" presetClass="entr" presetSubtype="1" fill="hold" nodeType="withEffect">
                                  <p:stCondLst>
                                    <p:cond delay="0"/>
                                  </p:stCondLst>
                                  <p:childTnLst>
                                    <p:set>
                                      <p:cBhvr>
                                        <p:cTn id="73" dur="1" fill="hold">
                                          <p:stCondLst>
                                            <p:cond delay="0"/>
                                          </p:stCondLst>
                                        </p:cTn>
                                        <p:tgtEl>
                                          <p:spTgt spid="49"/>
                                        </p:tgtEl>
                                        <p:attrNameLst>
                                          <p:attrName>style.visibility</p:attrName>
                                        </p:attrNameLst>
                                      </p:cBhvr>
                                      <p:to>
                                        <p:strVal val="visible"/>
                                      </p:to>
                                    </p:set>
                                    <p:anim calcmode="lin" valueType="num">
                                      <p:cBhvr additive="base">
                                        <p:cTn id="74" dur="500" fill="hold"/>
                                        <p:tgtEl>
                                          <p:spTgt spid="49"/>
                                        </p:tgtEl>
                                        <p:attrNameLst>
                                          <p:attrName>ppt_x</p:attrName>
                                        </p:attrNameLst>
                                      </p:cBhvr>
                                      <p:tavLst>
                                        <p:tav tm="0">
                                          <p:val>
                                            <p:strVal val="#ppt_x"/>
                                          </p:val>
                                        </p:tav>
                                        <p:tav tm="100000">
                                          <p:val>
                                            <p:strVal val="#ppt_x"/>
                                          </p:val>
                                        </p:tav>
                                      </p:tavLst>
                                    </p:anim>
                                    <p:anim calcmode="lin" valueType="num">
                                      <p:cBhvr additive="base">
                                        <p:cTn id="75" dur="500" fill="hold"/>
                                        <p:tgtEl>
                                          <p:spTgt spid="49"/>
                                        </p:tgtEl>
                                        <p:attrNameLst>
                                          <p:attrName>ppt_y</p:attrName>
                                        </p:attrNameLst>
                                      </p:cBhvr>
                                      <p:tavLst>
                                        <p:tav tm="0">
                                          <p:val>
                                            <p:strVal val="0-#ppt_h/2"/>
                                          </p:val>
                                        </p:tav>
                                        <p:tav tm="100000">
                                          <p:val>
                                            <p:strVal val="#ppt_y"/>
                                          </p:val>
                                        </p:tav>
                                      </p:tavLst>
                                    </p:anim>
                                  </p:childTnLst>
                                </p:cTn>
                              </p:par>
                              <p:par>
                                <p:cTn id="76" presetID="2" presetClass="entr" presetSubtype="1" fill="hold" nodeType="withEffect">
                                  <p:stCondLst>
                                    <p:cond delay="0"/>
                                  </p:stCondLst>
                                  <p:childTnLst>
                                    <p:set>
                                      <p:cBhvr>
                                        <p:cTn id="77" dur="1" fill="hold">
                                          <p:stCondLst>
                                            <p:cond delay="0"/>
                                          </p:stCondLst>
                                        </p:cTn>
                                        <p:tgtEl>
                                          <p:spTgt spid="75"/>
                                        </p:tgtEl>
                                        <p:attrNameLst>
                                          <p:attrName>style.visibility</p:attrName>
                                        </p:attrNameLst>
                                      </p:cBhvr>
                                      <p:to>
                                        <p:strVal val="visible"/>
                                      </p:to>
                                    </p:set>
                                    <p:anim calcmode="lin" valueType="num">
                                      <p:cBhvr additive="base">
                                        <p:cTn id="78" dur="500" fill="hold"/>
                                        <p:tgtEl>
                                          <p:spTgt spid="75"/>
                                        </p:tgtEl>
                                        <p:attrNameLst>
                                          <p:attrName>ppt_x</p:attrName>
                                        </p:attrNameLst>
                                      </p:cBhvr>
                                      <p:tavLst>
                                        <p:tav tm="0">
                                          <p:val>
                                            <p:strVal val="#ppt_x"/>
                                          </p:val>
                                        </p:tav>
                                        <p:tav tm="100000">
                                          <p:val>
                                            <p:strVal val="#ppt_x"/>
                                          </p:val>
                                        </p:tav>
                                      </p:tavLst>
                                    </p:anim>
                                    <p:anim calcmode="lin" valueType="num">
                                      <p:cBhvr additive="base">
                                        <p:cTn id="79" dur="500" fill="hold"/>
                                        <p:tgtEl>
                                          <p:spTgt spid="75"/>
                                        </p:tgtEl>
                                        <p:attrNameLst>
                                          <p:attrName>ppt_y</p:attrName>
                                        </p:attrNameLst>
                                      </p:cBhvr>
                                      <p:tavLst>
                                        <p:tav tm="0">
                                          <p:val>
                                            <p:strVal val="0-#ppt_h/2"/>
                                          </p:val>
                                        </p:tav>
                                        <p:tav tm="100000">
                                          <p:val>
                                            <p:strVal val="#ppt_y"/>
                                          </p:val>
                                        </p:tav>
                                      </p:tavLst>
                                    </p:anim>
                                  </p:childTnLst>
                                </p:cTn>
                              </p:par>
                              <p:par>
                                <p:cTn id="80" presetID="2" presetClass="entr" presetSubtype="1" fill="hold" nodeType="withEffect">
                                  <p:stCondLst>
                                    <p:cond delay="0"/>
                                  </p:stCondLst>
                                  <p:childTnLst>
                                    <p:set>
                                      <p:cBhvr>
                                        <p:cTn id="81" dur="1" fill="hold">
                                          <p:stCondLst>
                                            <p:cond delay="0"/>
                                          </p:stCondLst>
                                        </p:cTn>
                                        <p:tgtEl>
                                          <p:spTgt spid="37"/>
                                        </p:tgtEl>
                                        <p:attrNameLst>
                                          <p:attrName>style.visibility</p:attrName>
                                        </p:attrNameLst>
                                      </p:cBhvr>
                                      <p:to>
                                        <p:strVal val="visible"/>
                                      </p:to>
                                    </p:set>
                                    <p:anim calcmode="lin" valueType="num">
                                      <p:cBhvr additive="base">
                                        <p:cTn id="82" dur="500" fill="hold"/>
                                        <p:tgtEl>
                                          <p:spTgt spid="37"/>
                                        </p:tgtEl>
                                        <p:attrNameLst>
                                          <p:attrName>ppt_x</p:attrName>
                                        </p:attrNameLst>
                                      </p:cBhvr>
                                      <p:tavLst>
                                        <p:tav tm="0">
                                          <p:val>
                                            <p:strVal val="#ppt_x"/>
                                          </p:val>
                                        </p:tav>
                                        <p:tav tm="100000">
                                          <p:val>
                                            <p:strVal val="#ppt_x"/>
                                          </p:val>
                                        </p:tav>
                                      </p:tavLst>
                                    </p:anim>
                                    <p:anim calcmode="lin" valueType="num">
                                      <p:cBhvr additive="base">
                                        <p:cTn id="83" dur="500" fill="hold"/>
                                        <p:tgtEl>
                                          <p:spTgt spid="37"/>
                                        </p:tgtEl>
                                        <p:attrNameLst>
                                          <p:attrName>ppt_y</p:attrName>
                                        </p:attrNameLst>
                                      </p:cBhvr>
                                      <p:tavLst>
                                        <p:tav tm="0">
                                          <p:val>
                                            <p:strVal val="0-#ppt_h/2"/>
                                          </p:val>
                                        </p:tav>
                                        <p:tav tm="100000">
                                          <p:val>
                                            <p:strVal val="#ppt_y"/>
                                          </p:val>
                                        </p:tav>
                                      </p:tavLst>
                                    </p:anim>
                                  </p:childTnLst>
                                </p:cTn>
                              </p:par>
                            </p:childTnLst>
                          </p:cTn>
                        </p:par>
                      </p:childTnLst>
                    </p:cTn>
                  </p:par>
                  <p:par>
                    <p:cTn id="84" fill="hold">
                      <p:stCondLst>
                        <p:cond delay="indefinite"/>
                      </p:stCondLst>
                      <p:childTnLst>
                        <p:par>
                          <p:cTn id="85" fill="hold">
                            <p:stCondLst>
                              <p:cond delay="0"/>
                            </p:stCondLst>
                            <p:childTnLst>
                              <p:par>
                                <p:cTn id="86" presetID="2" presetClass="entr" presetSubtype="1" fill="hold" nodeType="clickEffect">
                                  <p:stCondLst>
                                    <p:cond delay="0"/>
                                  </p:stCondLst>
                                  <p:childTnLst>
                                    <p:set>
                                      <p:cBhvr>
                                        <p:cTn id="87" dur="1" fill="hold">
                                          <p:stCondLst>
                                            <p:cond delay="0"/>
                                          </p:stCondLst>
                                        </p:cTn>
                                        <p:tgtEl>
                                          <p:spTgt spid="53"/>
                                        </p:tgtEl>
                                        <p:attrNameLst>
                                          <p:attrName>style.visibility</p:attrName>
                                        </p:attrNameLst>
                                      </p:cBhvr>
                                      <p:to>
                                        <p:strVal val="visible"/>
                                      </p:to>
                                    </p:set>
                                    <p:anim calcmode="lin" valueType="num">
                                      <p:cBhvr additive="base">
                                        <p:cTn id="88" dur="500" fill="hold"/>
                                        <p:tgtEl>
                                          <p:spTgt spid="53"/>
                                        </p:tgtEl>
                                        <p:attrNameLst>
                                          <p:attrName>ppt_x</p:attrName>
                                        </p:attrNameLst>
                                      </p:cBhvr>
                                      <p:tavLst>
                                        <p:tav tm="0">
                                          <p:val>
                                            <p:strVal val="#ppt_x"/>
                                          </p:val>
                                        </p:tav>
                                        <p:tav tm="100000">
                                          <p:val>
                                            <p:strVal val="#ppt_x"/>
                                          </p:val>
                                        </p:tav>
                                      </p:tavLst>
                                    </p:anim>
                                    <p:anim calcmode="lin" valueType="num">
                                      <p:cBhvr additive="base">
                                        <p:cTn id="89" dur="500" fill="hold"/>
                                        <p:tgtEl>
                                          <p:spTgt spid="53"/>
                                        </p:tgtEl>
                                        <p:attrNameLst>
                                          <p:attrName>ppt_y</p:attrName>
                                        </p:attrNameLst>
                                      </p:cBhvr>
                                      <p:tavLst>
                                        <p:tav tm="0">
                                          <p:val>
                                            <p:strVal val="0-#ppt_h/2"/>
                                          </p:val>
                                        </p:tav>
                                        <p:tav tm="100000">
                                          <p:val>
                                            <p:strVal val="#ppt_y"/>
                                          </p:val>
                                        </p:tav>
                                      </p:tavLst>
                                    </p:anim>
                                  </p:childTnLst>
                                </p:cTn>
                              </p:par>
                              <p:par>
                                <p:cTn id="90" presetID="22" presetClass="entr" presetSubtype="4" fill="hold" nodeType="withEffect">
                                  <p:stCondLst>
                                    <p:cond delay="0"/>
                                  </p:stCondLst>
                                  <p:childTnLst>
                                    <p:set>
                                      <p:cBhvr>
                                        <p:cTn id="91" dur="1" fill="hold">
                                          <p:stCondLst>
                                            <p:cond delay="0"/>
                                          </p:stCondLst>
                                        </p:cTn>
                                        <p:tgtEl>
                                          <p:spTgt spid="43"/>
                                        </p:tgtEl>
                                        <p:attrNameLst>
                                          <p:attrName>style.visibility</p:attrName>
                                        </p:attrNameLst>
                                      </p:cBhvr>
                                      <p:to>
                                        <p:strVal val="visible"/>
                                      </p:to>
                                    </p:set>
                                    <p:animEffect transition="in" filter="wipe(down)">
                                      <p:cBhvr>
                                        <p:cTn id="92" dur="500"/>
                                        <p:tgtEl>
                                          <p:spTgt spid="43"/>
                                        </p:tgtEl>
                                      </p:cBhvr>
                                    </p:animEffect>
                                  </p:childTnLst>
                                </p:cTn>
                              </p:par>
                              <p:par>
                                <p:cTn id="93" presetID="2" presetClass="entr" presetSubtype="1" fill="hold" nodeType="withEffect">
                                  <p:stCondLst>
                                    <p:cond delay="0"/>
                                  </p:stCondLst>
                                  <p:childTnLst>
                                    <p:set>
                                      <p:cBhvr>
                                        <p:cTn id="94" dur="1" fill="hold">
                                          <p:stCondLst>
                                            <p:cond delay="0"/>
                                          </p:stCondLst>
                                        </p:cTn>
                                        <p:tgtEl>
                                          <p:spTgt spid="67"/>
                                        </p:tgtEl>
                                        <p:attrNameLst>
                                          <p:attrName>style.visibility</p:attrName>
                                        </p:attrNameLst>
                                      </p:cBhvr>
                                      <p:to>
                                        <p:strVal val="visible"/>
                                      </p:to>
                                    </p:set>
                                    <p:anim calcmode="lin" valueType="num">
                                      <p:cBhvr additive="base">
                                        <p:cTn id="95" dur="500" fill="hold"/>
                                        <p:tgtEl>
                                          <p:spTgt spid="67"/>
                                        </p:tgtEl>
                                        <p:attrNameLst>
                                          <p:attrName>ppt_x</p:attrName>
                                        </p:attrNameLst>
                                      </p:cBhvr>
                                      <p:tavLst>
                                        <p:tav tm="0">
                                          <p:val>
                                            <p:strVal val="#ppt_x"/>
                                          </p:val>
                                        </p:tav>
                                        <p:tav tm="100000">
                                          <p:val>
                                            <p:strVal val="#ppt_x"/>
                                          </p:val>
                                        </p:tav>
                                      </p:tavLst>
                                    </p:anim>
                                    <p:anim calcmode="lin" valueType="num">
                                      <p:cBhvr additive="base">
                                        <p:cTn id="96" dur="500" fill="hold"/>
                                        <p:tgtEl>
                                          <p:spTgt spid="67"/>
                                        </p:tgtEl>
                                        <p:attrNameLst>
                                          <p:attrName>ppt_y</p:attrName>
                                        </p:attrNameLst>
                                      </p:cBhvr>
                                      <p:tavLst>
                                        <p:tav tm="0">
                                          <p:val>
                                            <p:strVal val="0-#ppt_h/2"/>
                                          </p:val>
                                        </p:tav>
                                        <p:tav tm="100000">
                                          <p:val>
                                            <p:strVal val="#ppt_y"/>
                                          </p:val>
                                        </p:tav>
                                      </p:tavLst>
                                    </p:anim>
                                  </p:childTnLst>
                                </p:cTn>
                              </p:par>
                              <p:par>
                                <p:cTn id="97" presetID="2" presetClass="entr" presetSubtype="1" fill="hold" nodeType="withEffect">
                                  <p:stCondLst>
                                    <p:cond delay="0"/>
                                  </p:stCondLst>
                                  <p:childTnLst>
                                    <p:set>
                                      <p:cBhvr>
                                        <p:cTn id="98" dur="1" fill="hold">
                                          <p:stCondLst>
                                            <p:cond delay="0"/>
                                          </p:stCondLst>
                                        </p:cTn>
                                        <p:tgtEl>
                                          <p:spTgt spid="22"/>
                                        </p:tgtEl>
                                        <p:attrNameLst>
                                          <p:attrName>style.visibility</p:attrName>
                                        </p:attrNameLst>
                                      </p:cBhvr>
                                      <p:to>
                                        <p:strVal val="visible"/>
                                      </p:to>
                                    </p:set>
                                    <p:anim calcmode="lin" valueType="num">
                                      <p:cBhvr additive="base">
                                        <p:cTn id="99" dur="500" fill="hold"/>
                                        <p:tgtEl>
                                          <p:spTgt spid="22"/>
                                        </p:tgtEl>
                                        <p:attrNameLst>
                                          <p:attrName>ppt_x</p:attrName>
                                        </p:attrNameLst>
                                      </p:cBhvr>
                                      <p:tavLst>
                                        <p:tav tm="0">
                                          <p:val>
                                            <p:strVal val="#ppt_x"/>
                                          </p:val>
                                        </p:tav>
                                        <p:tav tm="100000">
                                          <p:val>
                                            <p:strVal val="#ppt_x"/>
                                          </p:val>
                                        </p:tav>
                                      </p:tavLst>
                                    </p:anim>
                                    <p:anim calcmode="lin" valueType="num">
                                      <p:cBhvr additive="base">
                                        <p:cTn id="100" dur="500" fill="hold"/>
                                        <p:tgtEl>
                                          <p:spTgt spid="22"/>
                                        </p:tgtEl>
                                        <p:attrNameLst>
                                          <p:attrName>ppt_y</p:attrName>
                                        </p:attrNameLst>
                                      </p:cBhvr>
                                      <p:tavLst>
                                        <p:tav tm="0">
                                          <p:val>
                                            <p:strVal val="0-#ppt_h/2"/>
                                          </p:val>
                                        </p:tav>
                                        <p:tav tm="100000">
                                          <p:val>
                                            <p:strVal val="#ppt_y"/>
                                          </p:val>
                                        </p:tav>
                                      </p:tavLst>
                                    </p:anim>
                                  </p:childTnLst>
                                </p:cTn>
                              </p:par>
                              <p:par>
                                <p:cTn id="101" presetID="2" presetClass="entr" presetSubtype="1" fill="hold" grpId="0" nodeType="withEffect">
                                  <p:stCondLst>
                                    <p:cond delay="0"/>
                                  </p:stCondLst>
                                  <p:childTnLst>
                                    <p:set>
                                      <p:cBhvr>
                                        <p:cTn id="102" dur="1" fill="hold">
                                          <p:stCondLst>
                                            <p:cond delay="0"/>
                                          </p:stCondLst>
                                        </p:cTn>
                                        <p:tgtEl>
                                          <p:spTgt spid="59"/>
                                        </p:tgtEl>
                                        <p:attrNameLst>
                                          <p:attrName>style.visibility</p:attrName>
                                        </p:attrNameLst>
                                      </p:cBhvr>
                                      <p:to>
                                        <p:strVal val="visible"/>
                                      </p:to>
                                    </p:set>
                                    <p:anim calcmode="lin" valueType="num">
                                      <p:cBhvr additive="base">
                                        <p:cTn id="103" dur="500" fill="hold"/>
                                        <p:tgtEl>
                                          <p:spTgt spid="59"/>
                                        </p:tgtEl>
                                        <p:attrNameLst>
                                          <p:attrName>ppt_x</p:attrName>
                                        </p:attrNameLst>
                                      </p:cBhvr>
                                      <p:tavLst>
                                        <p:tav tm="0">
                                          <p:val>
                                            <p:strVal val="#ppt_x"/>
                                          </p:val>
                                        </p:tav>
                                        <p:tav tm="100000">
                                          <p:val>
                                            <p:strVal val="#ppt_x"/>
                                          </p:val>
                                        </p:tav>
                                      </p:tavLst>
                                    </p:anim>
                                    <p:anim calcmode="lin" valueType="num">
                                      <p:cBhvr additive="base">
                                        <p:cTn id="104" dur="500" fill="hold"/>
                                        <p:tgtEl>
                                          <p:spTgt spid="59"/>
                                        </p:tgtEl>
                                        <p:attrNameLst>
                                          <p:attrName>ppt_y</p:attrName>
                                        </p:attrNameLst>
                                      </p:cBhvr>
                                      <p:tavLst>
                                        <p:tav tm="0">
                                          <p:val>
                                            <p:strVal val="0-#ppt_h/2"/>
                                          </p:val>
                                        </p:tav>
                                        <p:tav tm="100000">
                                          <p:val>
                                            <p:strVal val="#ppt_y"/>
                                          </p:val>
                                        </p:tav>
                                      </p:tavLst>
                                    </p:anim>
                                  </p:childTnLst>
                                </p:cTn>
                              </p:par>
                              <p:par>
                                <p:cTn id="105" presetID="22" presetClass="entr" presetSubtype="2" fill="hold" nodeType="withEffect">
                                  <p:stCondLst>
                                    <p:cond delay="0"/>
                                  </p:stCondLst>
                                  <p:childTnLst>
                                    <p:set>
                                      <p:cBhvr>
                                        <p:cTn id="106" dur="1" fill="hold">
                                          <p:stCondLst>
                                            <p:cond delay="0"/>
                                          </p:stCondLst>
                                        </p:cTn>
                                        <p:tgtEl>
                                          <p:spTgt spid="42"/>
                                        </p:tgtEl>
                                        <p:attrNameLst>
                                          <p:attrName>style.visibility</p:attrName>
                                        </p:attrNameLst>
                                      </p:cBhvr>
                                      <p:to>
                                        <p:strVal val="visible"/>
                                      </p:to>
                                    </p:set>
                                    <p:animEffect transition="in" filter="wipe(right)">
                                      <p:cBhvr>
                                        <p:cTn id="107" dur="500"/>
                                        <p:tgtEl>
                                          <p:spTgt spid="42"/>
                                        </p:tgtEl>
                                      </p:cBhvr>
                                    </p:animEffect>
                                  </p:childTnLst>
                                </p:cTn>
                              </p:par>
                            </p:childTnLst>
                          </p:cTn>
                        </p:par>
                      </p:childTnLst>
                    </p:cTn>
                  </p:par>
                  <p:par>
                    <p:cTn id="108" fill="hold">
                      <p:stCondLst>
                        <p:cond delay="indefinite"/>
                      </p:stCondLst>
                      <p:childTnLst>
                        <p:par>
                          <p:cTn id="109" fill="hold">
                            <p:stCondLst>
                              <p:cond delay="0"/>
                            </p:stCondLst>
                            <p:childTnLst>
                              <p:par>
                                <p:cTn id="110" presetID="2" presetClass="entr" presetSubtype="1" fill="hold" grpId="0" nodeType="clickEffect">
                                  <p:stCondLst>
                                    <p:cond delay="0"/>
                                  </p:stCondLst>
                                  <p:childTnLst>
                                    <p:set>
                                      <p:cBhvr>
                                        <p:cTn id="111" dur="1" fill="hold">
                                          <p:stCondLst>
                                            <p:cond delay="0"/>
                                          </p:stCondLst>
                                        </p:cTn>
                                        <p:tgtEl>
                                          <p:spTgt spid="60"/>
                                        </p:tgtEl>
                                        <p:attrNameLst>
                                          <p:attrName>style.visibility</p:attrName>
                                        </p:attrNameLst>
                                      </p:cBhvr>
                                      <p:to>
                                        <p:strVal val="visible"/>
                                      </p:to>
                                    </p:set>
                                    <p:anim calcmode="lin" valueType="num">
                                      <p:cBhvr additive="base">
                                        <p:cTn id="112" dur="500" fill="hold"/>
                                        <p:tgtEl>
                                          <p:spTgt spid="60"/>
                                        </p:tgtEl>
                                        <p:attrNameLst>
                                          <p:attrName>ppt_x</p:attrName>
                                        </p:attrNameLst>
                                      </p:cBhvr>
                                      <p:tavLst>
                                        <p:tav tm="0">
                                          <p:val>
                                            <p:strVal val="#ppt_x"/>
                                          </p:val>
                                        </p:tav>
                                        <p:tav tm="100000">
                                          <p:val>
                                            <p:strVal val="#ppt_x"/>
                                          </p:val>
                                        </p:tav>
                                      </p:tavLst>
                                    </p:anim>
                                    <p:anim calcmode="lin" valueType="num">
                                      <p:cBhvr additive="base">
                                        <p:cTn id="113" dur="500" fill="hold"/>
                                        <p:tgtEl>
                                          <p:spTgt spid="60"/>
                                        </p:tgtEl>
                                        <p:attrNameLst>
                                          <p:attrName>ppt_y</p:attrName>
                                        </p:attrNameLst>
                                      </p:cBhvr>
                                      <p:tavLst>
                                        <p:tav tm="0">
                                          <p:val>
                                            <p:strVal val="0-#ppt_h/2"/>
                                          </p:val>
                                        </p:tav>
                                        <p:tav tm="100000">
                                          <p:val>
                                            <p:strVal val="#ppt_y"/>
                                          </p:val>
                                        </p:tav>
                                      </p:tavLst>
                                    </p:anim>
                                  </p:childTnLst>
                                </p:cTn>
                              </p:par>
                              <p:par>
                                <p:cTn id="114" presetID="2" presetClass="entr" presetSubtype="1" fill="hold" nodeType="withEffect">
                                  <p:stCondLst>
                                    <p:cond delay="0"/>
                                  </p:stCondLst>
                                  <p:childTnLst>
                                    <p:set>
                                      <p:cBhvr>
                                        <p:cTn id="115" dur="1" fill="hold">
                                          <p:stCondLst>
                                            <p:cond delay="0"/>
                                          </p:stCondLst>
                                        </p:cTn>
                                        <p:tgtEl>
                                          <p:spTgt spid="19"/>
                                        </p:tgtEl>
                                        <p:attrNameLst>
                                          <p:attrName>style.visibility</p:attrName>
                                        </p:attrNameLst>
                                      </p:cBhvr>
                                      <p:to>
                                        <p:strVal val="visible"/>
                                      </p:to>
                                    </p:set>
                                    <p:anim calcmode="lin" valueType="num">
                                      <p:cBhvr additive="base">
                                        <p:cTn id="116" dur="500" fill="hold"/>
                                        <p:tgtEl>
                                          <p:spTgt spid="19"/>
                                        </p:tgtEl>
                                        <p:attrNameLst>
                                          <p:attrName>ppt_x</p:attrName>
                                        </p:attrNameLst>
                                      </p:cBhvr>
                                      <p:tavLst>
                                        <p:tav tm="0">
                                          <p:val>
                                            <p:strVal val="#ppt_x"/>
                                          </p:val>
                                        </p:tav>
                                        <p:tav tm="100000">
                                          <p:val>
                                            <p:strVal val="#ppt_x"/>
                                          </p:val>
                                        </p:tav>
                                      </p:tavLst>
                                    </p:anim>
                                    <p:anim calcmode="lin" valueType="num">
                                      <p:cBhvr additive="base">
                                        <p:cTn id="117" dur="500" fill="hold"/>
                                        <p:tgtEl>
                                          <p:spTgt spid="19"/>
                                        </p:tgtEl>
                                        <p:attrNameLst>
                                          <p:attrName>ppt_y</p:attrName>
                                        </p:attrNameLst>
                                      </p:cBhvr>
                                      <p:tavLst>
                                        <p:tav tm="0">
                                          <p:val>
                                            <p:strVal val="0-#ppt_h/2"/>
                                          </p:val>
                                        </p:tav>
                                        <p:tav tm="100000">
                                          <p:val>
                                            <p:strVal val="#ppt_y"/>
                                          </p:val>
                                        </p:tav>
                                      </p:tavLst>
                                    </p:anim>
                                  </p:childTnLst>
                                </p:cTn>
                              </p:par>
                              <p:par>
                                <p:cTn id="118" presetID="2" presetClass="entr" presetSubtype="1" fill="hold" nodeType="withEffect">
                                  <p:stCondLst>
                                    <p:cond delay="0"/>
                                  </p:stCondLst>
                                  <p:childTnLst>
                                    <p:set>
                                      <p:cBhvr>
                                        <p:cTn id="119" dur="1" fill="hold">
                                          <p:stCondLst>
                                            <p:cond delay="0"/>
                                          </p:stCondLst>
                                        </p:cTn>
                                        <p:tgtEl>
                                          <p:spTgt spid="69"/>
                                        </p:tgtEl>
                                        <p:attrNameLst>
                                          <p:attrName>style.visibility</p:attrName>
                                        </p:attrNameLst>
                                      </p:cBhvr>
                                      <p:to>
                                        <p:strVal val="visible"/>
                                      </p:to>
                                    </p:set>
                                    <p:anim calcmode="lin" valueType="num">
                                      <p:cBhvr additive="base">
                                        <p:cTn id="120" dur="500" fill="hold"/>
                                        <p:tgtEl>
                                          <p:spTgt spid="69"/>
                                        </p:tgtEl>
                                        <p:attrNameLst>
                                          <p:attrName>ppt_x</p:attrName>
                                        </p:attrNameLst>
                                      </p:cBhvr>
                                      <p:tavLst>
                                        <p:tav tm="0">
                                          <p:val>
                                            <p:strVal val="#ppt_x"/>
                                          </p:val>
                                        </p:tav>
                                        <p:tav tm="100000">
                                          <p:val>
                                            <p:strVal val="#ppt_x"/>
                                          </p:val>
                                        </p:tav>
                                      </p:tavLst>
                                    </p:anim>
                                    <p:anim calcmode="lin" valueType="num">
                                      <p:cBhvr additive="base">
                                        <p:cTn id="121" dur="500" fill="hold"/>
                                        <p:tgtEl>
                                          <p:spTgt spid="69"/>
                                        </p:tgtEl>
                                        <p:attrNameLst>
                                          <p:attrName>ppt_y</p:attrName>
                                        </p:attrNameLst>
                                      </p:cBhvr>
                                      <p:tavLst>
                                        <p:tav tm="0">
                                          <p:val>
                                            <p:strVal val="0-#ppt_h/2"/>
                                          </p:val>
                                        </p:tav>
                                        <p:tav tm="100000">
                                          <p:val>
                                            <p:strVal val="#ppt_y"/>
                                          </p:val>
                                        </p:tav>
                                      </p:tavLst>
                                    </p:anim>
                                  </p:childTnLst>
                                </p:cTn>
                              </p:par>
                              <p:par>
                                <p:cTn id="122" presetID="2" presetClass="entr" presetSubtype="1" fill="hold" nodeType="withEffect">
                                  <p:stCondLst>
                                    <p:cond delay="0"/>
                                  </p:stCondLst>
                                  <p:childTnLst>
                                    <p:set>
                                      <p:cBhvr>
                                        <p:cTn id="123" dur="1" fill="hold">
                                          <p:stCondLst>
                                            <p:cond delay="0"/>
                                          </p:stCondLst>
                                        </p:cTn>
                                        <p:tgtEl>
                                          <p:spTgt spid="48"/>
                                        </p:tgtEl>
                                        <p:attrNameLst>
                                          <p:attrName>style.visibility</p:attrName>
                                        </p:attrNameLst>
                                      </p:cBhvr>
                                      <p:to>
                                        <p:strVal val="visible"/>
                                      </p:to>
                                    </p:set>
                                    <p:anim calcmode="lin" valueType="num">
                                      <p:cBhvr additive="base">
                                        <p:cTn id="124" dur="500" fill="hold"/>
                                        <p:tgtEl>
                                          <p:spTgt spid="48"/>
                                        </p:tgtEl>
                                        <p:attrNameLst>
                                          <p:attrName>ppt_x</p:attrName>
                                        </p:attrNameLst>
                                      </p:cBhvr>
                                      <p:tavLst>
                                        <p:tav tm="0">
                                          <p:val>
                                            <p:strVal val="#ppt_x"/>
                                          </p:val>
                                        </p:tav>
                                        <p:tav tm="100000">
                                          <p:val>
                                            <p:strVal val="#ppt_x"/>
                                          </p:val>
                                        </p:tav>
                                      </p:tavLst>
                                    </p:anim>
                                    <p:anim calcmode="lin" valueType="num">
                                      <p:cBhvr additive="base">
                                        <p:cTn id="125" dur="500" fill="hold"/>
                                        <p:tgtEl>
                                          <p:spTgt spid="48"/>
                                        </p:tgtEl>
                                        <p:attrNameLst>
                                          <p:attrName>ppt_y</p:attrName>
                                        </p:attrNameLst>
                                      </p:cBhvr>
                                      <p:tavLst>
                                        <p:tav tm="0">
                                          <p:val>
                                            <p:strVal val="0-#ppt_h/2"/>
                                          </p:val>
                                        </p:tav>
                                        <p:tav tm="100000">
                                          <p:val>
                                            <p:strVal val="#ppt_y"/>
                                          </p:val>
                                        </p:tav>
                                      </p:tavLst>
                                    </p:anim>
                                  </p:childTnLst>
                                </p:cTn>
                              </p:par>
                              <p:par>
                                <p:cTn id="126" presetID="22" presetClass="entr" presetSubtype="2" fill="hold" nodeType="withEffect">
                                  <p:stCondLst>
                                    <p:cond delay="0"/>
                                  </p:stCondLst>
                                  <p:childTnLst>
                                    <p:set>
                                      <p:cBhvr>
                                        <p:cTn id="127" dur="1" fill="hold">
                                          <p:stCondLst>
                                            <p:cond delay="0"/>
                                          </p:stCondLst>
                                        </p:cTn>
                                        <p:tgtEl>
                                          <p:spTgt spid="41"/>
                                        </p:tgtEl>
                                        <p:attrNameLst>
                                          <p:attrName>style.visibility</p:attrName>
                                        </p:attrNameLst>
                                      </p:cBhvr>
                                      <p:to>
                                        <p:strVal val="visible"/>
                                      </p:to>
                                    </p:set>
                                    <p:animEffect transition="in" filter="wipe(right)">
                                      <p:cBhvr>
                                        <p:cTn id="128" dur="500"/>
                                        <p:tgtEl>
                                          <p:spTgt spid="41"/>
                                        </p:tgtEl>
                                      </p:cBhvr>
                                    </p:animEffect>
                                  </p:childTnLst>
                                </p:cTn>
                              </p:par>
                            </p:childTnLst>
                          </p:cTn>
                        </p:par>
                      </p:childTnLst>
                    </p:cTn>
                  </p:par>
                  <p:par>
                    <p:cTn id="129" fill="hold">
                      <p:stCondLst>
                        <p:cond delay="indefinite"/>
                      </p:stCondLst>
                      <p:childTnLst>
                        <p:par>
                          <p:cTn id="130" fill="hold">
                            <p:stCondLst>
                              <p:cond delay="0"/>
                            </p:stCondLst>
                            <p:childTnLst>
                              <p:par>
                                <p:cTn id="131" presetID="2" presetClass="entr" presetSubtype="4" fill="hold" nodeType="clickEffect">
                                  <p:stCondLst>
                                    <p:cond delay="0"/>
                                  </p:stCondLst>
                                  <p:childTnLst>
                                    <p:set>
                                      <p:cBhvr>
                                        <p:cTn id="132" dur="1" fill="hold">
                                          <p:stCondLst>
                                            <p:cond delay="0"/>
                                          </p:stCondLst>
                                        </p:cTn>
                                        <p:tgtEl>
                                          <p:spTgt spid="64"/>
                                        </p:tgtEl>
                                        <p:attrNameLst>
                                          <p:attrName>style.visibility</p:attrName>
                                        </p:attrNameLst>
                                      </p:cBhvr>
                                      <p:to>
                                        <p:strVal val="visible"/>
                                      </p:to>
                                    </p:set>
                                    <p:anim calcmode="lin" valueType="num">
                                      <p:cBhvr additive="base">
                                        <p:cTn id="133" dur="500" fill="hold"/>
                                        <p:tgtEl>
                                          <p:spTgt spid="64"/>
                                        </p:tgtEl>
                                        <p:attrNameLst>
                                          <p:attrName>ppt_x</p:attrName>
                                        </p:attrNameLst>
                                      </p:cBhvr>
                                      <p:tavLst>
                                        <p:tav tm="0">
                                          <p:val>
                                            <p:strVal val="#ppt_x"/>
                                          </p:val>
                                        </p:tav>
                                        <p:tav tm="100000">
                                          <p:val>
                                            <p:strVal val="#ppt_x"/>
                                          </p:val>
                                        </p:tav>
                                      </p:tavLst>
                                    </p:anim>
                                    <p:anim calcmode="lin" valueType="num">
                                      <p:cBhvr additive="base">
                                        <p:cTn id="134" dur="500" fill="hold"/>
                                        <p:tgtEl>
                                          <p:spTgt spid="64"/>
                                        </p:tgtEl>
                                        <p:attrNameLst>
                                          <p:attrName>ppt_y</p:attrName>
                                        </p:attrNameLst>
                                      </p:cBhvr>
                                      <p:tavLst>
                                        <p:tav tm="0">
                                          <p:val>
                                            <p:strVal val="1+#ppt_h/2"/>
                                          </p:val>
                                        </p:tav>
                                        <p:tav tm="100000">
                                          <p:val>
                                            <p:strVal val="#ppt_y"/>
                                          </p:val>
                                        </p:tav>
                                      </p:tavLst>
                                    </p:anim>
                                  </p:childTnLst>
                                </p:cTn>
                              </p:par>
                              <p:par>
                                <p:cTn id="135" presetID="2" presetClass="entr" presetSubtype="4" fill="hold" nodeType="withEffect">
                                  <p:stCondLst>
                                    <p:cond delay="0"/>
                                  </p:stCondLst>
                                  <p:childTnLst>
                                    <p:set>
                                      <p:cBhvr>
                                        <p:cTn id="136" dur="1" fill="hold">
                                          <p:stCondLst>
                                            <p:cond delay="0"/>
                                          </p:stCondLst>
                                        </p:cTn>
                                        <p:tgtEl>
                                          <p:spTgt spid="54"/>
                                        </p:tgtEl>
                                        <p:attrNameLst>
                                          <p:attrName>style.visibility</p:attrName>
                                        </p:attrNameLst>
                                      </p:cBhvr>
                                      <p:to>
                                        <p:strVal val="visible"/>
                                      </p:to>
                                    </p:set>
                                    <p:anim calcmode="lin" valueType="num">
                                      <p:cBhvr additive="base">
                                        <p:cTn id="137" dur="500" fill="hold"/>
                                        <p:tgtEl>
                                          <p:spTgt spid="54"/>
                                        </p:tgtEl>
                                        <p:attrNameLst>
                                          <p:attrName>ppt_x</p:attrName>
                                        </p:attrNameLst>
                                      </p:cBhvr>
                                      <p:tavLst>
                                        <p:tav tm="0">
                                          <p:val>
                                            <p:strVal val="#ppt_x"/>
                                          </p:val>
                                        </p:tav>
                                        <p:tav tm="100000">
                                          <p:val>
                                            <p:strVal val="#ppt_x"/>
                                          </p:val>
                                        </p:tav>
                                      </p:tavLst>
                                    </p:anim>
                                    <p:anim calcmode="lin" valueType="num">
                                      <p:cBhvr additive="base">
                                        <p:cTn id="138" dur="500" fill="hold"/>
                                        <p:tgtEl>
                                          <p:spTgt spid="54"/>
                                        </p:tgtEl>
                                        <p:attrNameLst>
                                          <p:attrName>ppt_y</p:attrName>
                                        </p:attrNameLst>
                                      </p:cBhvr>
                                      <p:tavLst>
                                        <p:tav tm="0">
                                          <p:val>
                                            <p:strVal val="1+#ppt_h/2"/>
                                          </p:val>
                                        </p:tav>
                                        <p:tav tm="100000">
                                          <p:val>
                                            <p:strVal val="#ppt_y"/>
                                          </p:val>
                                        </p:tav>
                                      </p:tavLst>
                                    </p:anim>
                                  </p:childTnLst>
                                </p:cTn>
                              </p:par>
                              <p:par>
                                <p:cTn id="139" presetID="2" presetClass="entr" presetSubtype="4" fill="hold" nodeType="withEffect">
                                  <p:stCondLst>
                                    <p:cond delay="0"/>
                                  </p:stCondLst>
                                  <p:childTnLst>
                                    <p:set>
                                      <p:cBhvr>
                                        <p:cTn id="140" dur="1" fill="hold">
                                          <p:stCondLst>
                                            <p:cond delay="0"/>
                                          </p:stCondLst>
                                        </p:cTn>
                                        <p:tgtEl>
                                          <p:spTgt spid="15"/>
                                        </p:tgtEl>
                                        <p:attrNameLst>
                                          <p:attrName>style.visibility</p:attrName>
                                        </p:attrNameLst>
                                      </p:cBhvr>
                                      <p:to>
                                        <p:strVal val="visible"/>
                                      </p:to>
                                    </p:set>
                                    <p:anim calcmode="lin" valueType="num">
                                      <p:cBhvr additive="base">
                                        <p:cTn id="141" dur="500" fill="hold"/>
                                        <p:tgtEl>
                                          <p:spTgt spid="15"/>
                                        </p:tgtEl>
                                        <p:attrNameLst>
                                          <p:attrName>ppt_x</p:attrName>
                                        </p:attrNameLst>
                                      </p:cBhvr>
                                      <p:tavLst>
                                        <p:tav tm="0">
                                          <p:val>
                                            <p:strVal val="#ppt_x"/>
                                          </p:val>
                                        </p:tav>
                                        <p:tav tm="100000">
                                          <p:val>
                                            <p:strVal val="#ppt_x"/>
                                          </p:val>
                                        </p:tav>
                                      </p:tavLst>
                                    </p:anim>
                                    <p:anim calcmode="lin" valueType="num">
                                      <p:cBhvr additive="base">
                                        <p:cTn id="142" dur="500" fill="hold"/>
                                        <p:tgtEl>
                                          <p:spTgt spid="15"/>
                                        </p:tgtEl>
                                        <p:attrNameLst>
                                          <p:attrName>ppt_y</p:attrName>
                                        </p:attrNameLst>
                                      </p:cBhvr>
                                      <p:tavLst>
                                        <p:tav tm="0">
                                          <p:val>
                                            <p:strVal val="1+#ppt_h/2"/>
                                          </p:val>
                                        </p:tav>
                                        <p:tav tm="100000">
                                          <p:val>
                                            <p:strVal val="#ppt_y"/>
                                          </p:val>
                                        </p:tav>
                                      </p:tavLst>
                                    </p:anim>
                                  </p:childTnLst>
                                </p:cTn>
                              </p:par>
                              <p:par>
                                <p:cTn id="143" presetID="2" presetClass="entr" presetSubtype="4" fill="hold" grpId="0" nodeType="withEffect">
                                  <p:stCondLst>
                                    <p:cond delay="0"/>
                                  </p:stCondLst>
                                  <p:childTnLst>
                                    <p:set>
                                      <p:cBhvr>
                                        <p:cTn id="144" dur="1" fill="hold">
                                          <p:stCondLst>
                                            <p:cond delay="0"/>
                                          </p:stCondLst>
                                        </p:cTn>
                                        <p:tgtEl>
                                          <p:spTgt spid="61"/>
                                        </p:tgtEl>
                                        <p:attrNameLst>
                                          <p:attrName>style.visibility</p:attrName>
                                        </p:attrNameLst>
                                      </p:cBhvr>
                                      <p:to>
                                        <p:strVal val="visible"/>
                                      </p:to>
                                    </p:set>
                                    <p:anim calcmode="lin" valueType="num">
                                      <p:cBhvr additive="base">
                                        <p:cTn id="145" dur="500" fill="hold"/>
                                        <p:tgtEl>
                                          <p:spTgt spid="61"/>
                                        </p:tgtEl>
                                        <p:attrNameLst>
                                          <p:attrName>ppt_x</p:attrName>
                                        </p:attrNameLst>
                                      </p:cBhvr>
                                      <p:tavLst>
                                        <p:tav tm="0">
                                          <p:val>
                                            <p:strVal val="#ppt_x"/>
                                          </p:val>
                                        </p:tav>
                                        <p:tav tm="100000">
                                          <p:val>
                                            <p:strVal val="#ppt_x"/>
                                          </p:val>
                                        </p:tav>
                                      </p:tavLst>
                                    </p:anim>
                                    <p:anim calcmode="lin" valueType="num">
                                      <p:cBhvr additive="base">
                                        <p:cTn id="146" dur="500" fill="hold"/>
                                        <p:tgtEl>
                                          <p:spTgt spid="61"/>
                                        </p:tgtEl>
                                        <p:attrNameLst>
                                          <p:attrName>ppt_y</p:attrName>
                                        </p:attrNameLst>
                                      </p:cBhvr>
                                      <p:tavLst>
                                        <p:tav tm="0">
                                          <p:val>
                                            <p:strVal val="1+#ppt_h/2"/>
                                          </p:val>
                                        </p:tav>
                                        <p:tav tm="100000">
                                          <p:val>
                                            <p:strVal val="#ppt_y"/>
                                          </p:val>
                                        </p:tav>
                                      </p:tavLst>
                                    </p:anim>
                                  </p:childTnLst>
                                </p:cTn>
                              </p:par>
                              <p:par>
                                <p:cTn id="147" presetID="22" presetClass="entr" presetSubtype="2" fill="hold" nodeType="withEffect">
                                  <p:stCondLst>
                                    <p:cond delay="0"/>
                                  </p:stCondLst>
                                  <p:childTnLst>
                                    <p:set>
                                      <p:cBhvr>
                                        <p:cTn id="148" dur="1" fill="hold">
                                          <p:stCondLst>
                                            <p:cond delay="0"/>
                                          </p:stCondLst>
                                        </p:cTn>
                                        <p:tgtEl>
                                          <p:spTgt spid="40"/>
                                        </p:tgtEl>
                                        <p:attrNameLst>
                                          <p:attrName>style.visibility</p:attrName>
                                        </p:attrNameLst>
                                      </p:cBhvr>
                                      <p:to>
                                        <p:strVal val="visible"/>
                                      </p:to>
                                    </p:set>
                                    <p:animEffect transition="in" filter="wipe(right)">
                                      <p:cBhvr>
                                        <p:cTn id="149" dur="500"/>
                                        <p:tgtEl>
                                          <p:spTgt spid="40"/>
                                        </p:tgtEl>
                                      </p:cBhvr>
                                    </p:animEffect>
                                  </p:childTnLst>
                                </p:cTn>
                              </p:par>
                            </p:childTnLst>
                          </p:cTn>
                        </p:par>
                      </p:childTnLst>
                    </p:cTn>
                  </p:par>
                  <p:par>
                    <p:cTn id="150" fill="hold">
                      <p:stCondLst>
                        <p:cond delay="indefinite"/>
                      </p:stCondLst>
                      <p:childTnLst>
                        <p:par>
                          <p:cTn id="151" fill="hold">
                            <p:stCondLst>
                              <p:cond delay="0"/>
                            </p:stCondLst>
                            <p:childTnLst>
                              <p:par>
                                <p:cTn id="152" presetID="2" presetClass="entr" presetSubtype="1" fill="hold" nodeType="clickEffect">
                                  <p:stCondLst>
                                    <p:cond delay="0"/>
                                  </p:stCondLst>
                                  <p:childTnLst>
                                    <p:set>
                                      <p:cBhvr>
                                        <p:cTn id="153" dur="1" fill="hold">
                                          <p:stCondLst>
                                            <p:cond delay="0"/>
                                          </p:stCondLst>
                                        </p:cTn>
                                        <p:tgtEl>
                                          <p:spTgt spid="25"/>
                                        </p:tgtEl>
                                        <p:attrNameLst>
                                          <p:attrName>style.visibility</p:attrName>
                                        </p:attrNameLst>
                                      </p:cBhvr>
                                      <p:to>
                                        <p:strVal val="visible"/>
                                      </p:to>
                                    </p:set>
                                    <p:anim calcmode="lin" valueType="num">
                                      <p:cBhvr additive="base">
                                        <p:cTn id="154" dur="500" fill="hold"/>
                                        <p:tgtEl>
                                          <p:spTgt spid="25"/>
                                        </p:tgtEl>
                                        <p:attrNameLst>
                                          <p:attrName>ppt_x</p:attrName>
                                        </p:attrNameLst>
                                      </p:cBhvr>
                                      <p:tavLst>
                                        <p:tav tm="0">
                                          <p:val>
                                            <p:strVal val="#ppt_x"/>
                                          </p:val>
                                        </p:tav>
                                        <p:tav tm="100000">
                                          <p:val>
                                            <p:strVal val="#ppt_x"/>
                                          </p:val>
                                        </p:tav>
                                      </p:tavLst>
                                    </p:anim>
                                    <p:anim calcmode="lin" valueType="num">
                                      <p:cBhvr additive="base">
                                        <p:cTn id="155" dur="500" fill="hold"/>
                                        <p:tgtEl>
                                          <p:spTgt spid="25"/>
                                        </p:tgtEl>
                                        <p:attrNameLst>
                                          <p:attrName>ppt_y</p:attrName>
                                        </p:attrNameLst>
                                      </p:cBhvr>
                                      <p:tavLst>
                                        <p:tav tm="0">
                                          <p:val>
                                            <p:strVal val="0-#ppt_h/2"/>
                                          </p:val>
                                        </p:tav>
                                        <p:tav tm="100000">
                                          <p:val>
                                            <p:strVal val="#ppt_y"/>
                                          </p:val>
                                        </p:tav>
                                      </p:tavLst>
                                    </p:anim>
                                  </p:childTnLst>
                                </p:cTn>
                              </p:par>
                              <p:par>
                                <p:cTn id="156" presetID="2" presetClass="entr" presetSubtype="1" fill="hold" nodeType="withEffect">
                                  <p:stCondLst>
                                    <p:cond delay="0"/>
                                  </p:stCondLst>
                                  <p:childTnLst>
                                    <p:set>
                                      <p:cBhvr>
                                        <p:cTn id="157" dur="1" fill="hold">
                                          <p:stCondLst>
                                            <p:cond delay="0"/>
                                          </p:stCondLst>
                                        </p:cTn>
                                        <p:tgtEl>
                                          <p:spTgt spid="47"/>
                                        </p:tgtEl>
                                        <p:attrNameLst>
                                          <p:attrName>style.visibility</p:attrName>
                                        </p:attrNameLst>
                                      </p:cBhvr>
                                      <p:to>
                                        <p:strVal val="visible"/>
                                      </p:to>
                                    </p:set>
                                    <p:anim calcmode="lin" valueType="num">
                                      <p:cBhvr additive="base">
                                        <p:cTn id="158" dur="500" fill="hold"/>
                                        <p:tgtEl>
                                          <p:spTgt spid="47"/>
                                        </p:tgtEl>
                                        <p:attrNameLst>
                                          <p:attrName>ppt_x</p:attrName>
                                        </p:attrNameLst>
                                      </p:cBhvr>
                                      <p:tavLst>
                                        <p:tav tm="0">
                                          <p:val>
                                            <p:strVal val="#ppt_x"/>
                                          </p:val>
                                        </p:tav>
                                        <p:tav tm="100000">
                                          <p:val>
                                            <p:strVal val="#ppt_x"/>
                                          </p:val>
                                        </p:tav>
                                      </p:tavLst>
                                    </p:anim>
                                    <p:anim calcmode="lin" valueType="num">
                                      <p:cBhvr additive="base">
                                        <p:cTn id="159" dur="500" fill="hold"/>
                                        <p:tgtEl>
                                          <p:spTgt spid="47"/>
                                        </p:tgtEl>
                                        <p:attrNameLst>
                                          <p:attrName>ppt_y</p:attrName>
                                        </p:attrNameLst>
                                      </p:cBhvr>
                                      <p:tavLst>
                                        <p:tav tm="0">
                                          <p:val>
                                            <p:strVal val="0-#ppt_h/2"/>
                                          </p:val>
                                        </p:tav>
                                        <p:tav tm="100000">
                                          <p:val>
                                            <p:strVal val="#ppt_y"/>
                                          </p:val>
                                        </p:tav>
                                      </p:tavLst>
                                    </p:anim>
                                  </p:childTnLst>
                                </p:cTn>
                              </p:par>
                              <p:par>
                                <p:cTn id="160" presetID="2" presetClass="entr" presetSubtype="1" fill="hold" grpId="0" nodeType="withEffect">
                                  <p:stCondLst>
                                    <p:cond delay="0"/>
                                  </p:stCondLst>
                                  <p:childTnLst>
                                    <p:set>
                                      <p:cBhvr>
                                        <p:cTn id="161" dur="1" fill="hold">
                                          <p:stCondLst>
                                            <p:cond delay="0"/>
                                          </p:stCondLst>
                                        </p:cTn>
                                        <p:tgtEl>
                                          <p:spTgt spid="62"/>
                                        </p:tgtEl>
                                        <p:attrNameLst>
                                          <p:attrName>style.visibility</p:attrName>
                                        </p:attrNameLst>
                                      </p:cBhvr>
                                      <p:to>
                                        <p:strVal val="visible"/>
                                      </p:to>
                                    </p:set>
                                    <p:anim calcmode="lin" valueType="num">
                                      <p:cBhvr additive="base">
                                        <p:cTn id="162" dur="500" fill="hold"/>
                                        <p:tgtEl>
                                          <p:spTgt spid="62"/>
                                        </p:tgtEl>
                                        <p:attrNameLst>
                                          <p:attrName>ppt_x</p:attrName>
                                        </p:attrNameLst>
                                      </p:cBhvr>
                                      <p:tavLst>
                                        <p:tav tm="0">
                                          <p:val>
                                            <p:strVal val="#ppt_x"/>
                                          </p:val>
                                        </p:tav>
                                        <p:tav tm="100000">
                                          <p:val>
                                            <p:strVal val="#ppt_x"/>
                                          </p:val>
                                        </p:tav>
                                      </p:tavLst>
                                    </p:anim>
                                    <p:anim calcmode="lin" valueType="num">
                                      <p:cBhvr additive="base">
                                        <p:cTn id="163" dur="500" fill="hold"/>
                                        <p:tgtEl>
                                          <p:spTgt spid="62"/>
                                        </p:tgtEl>
                                        <p:attrNameLst>
                                          <p:attrName>ppt_y</p:attrName>
                                        </p:attrNameLst>
                                      </p:cBhvr>
                                      <p:tavLst>
                                        <p:tav tm="0">
                                          <p:val>
                                            <p:strVal val="0-#ppt_h/2"/>
                                          </p:val>
                                        </p:tav>
                                        <p:tav tm="100000">
                                          <p:val>
                                            <p:strVal val="#ppt_y"/>
                                          </p:val>
                                        </p:tav>
                                      </p:tavLst>
                                    </p:anim>
                                  </p:childTnLst>
                                </p:cTn>
                              </p:par>
                              <p:par>
                                <p:cTn id="164" presetID="2" presetClass="entr" presetSubtype="1" fill="hold" nodeType="withEffect">
                                  <p:stCondLst>
                                    <p:cond delay="0"/>
                                  </p:stCondLst>
                                  <p:childTnLst>
                                    <p:set>
                                      <p:cBhvr>
                                        <p:cTn id="165" dur="1" fill="hold">
                                          <p:stCondLst>
                                            <p:cond delay="0"/>
                                          </p:stCondLst>
                                        </p:cTn>
                                        <p:tgtEl>
                                          <p:spTgt spid="76"/>
                                        </p:tgtEl>
                                        <p:attrNameLst>
                                          <p:attrName>style.visibility</p:attrName>
                                        </p:attrNameLst>
                                      </p:cBhvr>
                                      <p:to>
                                        <p:strVal val="visible"/>
                                      </p:to>
                                    </p:set>
                                    <p:anim calcmode="lin" valueType="num">
                                      <p:cBhvr additive="base">
                                        <p:cTn id="166" dur="500" fill="hold"/>
                                        <p:tgtEl>
                                          <p:spTgt spid="76"/>
                                        </p:tgtEl>
                                        <p:attrNameLst>
                                          <p:attrName>ppt_x</p:attrName>
                                        </p:attrNameLst>
                                      </p:cBhvr>
                                      <p:tavLst>
                                        <p:tav tm="0">
                                          <p:val>
                                            <p:strVal val="#ppt_x"/>
                                          </p:val>
                                        </p:tav>
                                        <p:tav tm="100000">
                                          <p:val>
                                            <p:strVal val="#ppt_x"/>
                                          </p:val>
                                        </p:tav>
                                      </p:tavLst>
                                    </p:anim>
                                    <p:anim calcmode="lin" valueType="num">
                                      <p:cBhvr additive="base">
                                        <p:cTn id="167" dur="500" fill="hold"/>
                                        <p:tgtEl>
                                          <p:spTgt spid="7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6" grpId="0"/>
      <p:bldP spid="57" grpId="0"/>
      <p:bldP spid="58" grpId="0"/>
      <p:bldP spid="59" grpId="0"/>
      <p:bldP spid="60" grpId="0"/>
      <p:bldP spid="61" grpId="0"/>
      <p:bldP spid="62" grpId="0"/>
    </p:bld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TextBox 29">
            <a:extLst>
              <a:ext uri="{FF2B5EF4-FFF2-40B4-BE49-F238E27FC236}">
                <a16:creationId xmlns:a16="http://schemas.microsoft.com/office/drawing/2014/main" id="{EEE2C958-554C-43B6-AD84-5BFB102BB0C5}"/>
              </a:ext>
            </a:extLst>
          </p:cNvPr>
          <p:cNvSpPr txBox="1"/>
          <p:nvPr/>
        </p:nvSpPr>
        <p:spPr>
          <a:xfrm>
            <a:off x="1547626" y="3641897"/>
            <a:ext cx="4548374" cy="658642"/>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r>
              <a:rPr lang="ar-SA" dirty="0"/>
              <a:t>"تحليل حالة أداء"</a:t>
            </a:r>
            <a:endParaRPr lang="en-US" dirty="0"/>
          </a:p>
        </p:txBody>
      </p:sp>
      <p:pic>
        <p:nvPicPr>
          <p:cNvPr id="3" name="Picture 2">
            <a:extLst>
              <a:ext uri="{FF2B5EF4-FFF2-40B4-BE49-F238E27FC236}">
                <a16:creationId xmlns:a16="http://schemas.microsoft.com/office/drawing/2014/main" id="{20AD76A7-980C-B573-8706-8024837B696F}"/>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7483629" y="1870349"/>
            <a:ext cx="4343314" cy="4343314"/>
          </a:xfrm>
          <a:prstGeom prst="rect">
            <a:avLst/>
          </a:prstGeom>
        </p:spPr>
      </p:pic>
      <p:grpSp>
        <p:nvGrpSpPr>
          <p:cNvPr id="4" name="Group 3">
            <a:extLst>
              <a:ext uri="{FF2B5EF4-FFF2-40B4-BE49-F238E27FC236}">
                <a16:creationId xmlns:a16="http://schemas.microsoft.com/office/drawing/2014/main" id="{254ACD16-7C3E-AE6C-58D9-CC4D13D1D039}"/>
              </a:ext>
            </a:extLst>
          </p:cNvPr>
          <p:cNvGrpSpPr/>
          <p:nvPr/>
        </p:nvGrpSpPr>
        <p:grpSpPr>
          <a:xfrm>
            <a:off x="2698136" y="675008"/>
            <a:ext cx="6957150" cy="968852"/>
            <a:chOff x="2698136" y="519096"/>
            <a:chExt cx="6957150" cy="968852"/>
          </a:xfrm>
        </p:grpSpPr>
        <p:grpSp>
          <p:nvGrpSpPr>
            <p:cNvPr id="5" name="Group 4">
              <a:extLst>
                <a:ext uri="{FF2B5EF4-FFF2-40B4-BE49-F238E27FC236}">
                  <a16:creationId xmlns:a16="http://schemas.microsoft.com/office/drawing/2014/main" id="{515E4DE8-1DEC-99B5-0D69-2A92F943978A}"/>
                </a:ext>
              </a:extLst>
            </p:cNvPr>
            <p:cNvGrpSpPr/>
            <p:nvPr/>
          </p:nvGrpSpPr>
          <p:grpSpPr>
            <a:xfrm>
              <a:off x="2698136" y="1333654"/>
              <a:ext cx="6957150" cy="154294"/>
              <a:chOff x="2941058" y="1479627"/>
              <a:chExt cx="6957150" cy="154294"/>
            </a:xfrm>
          </p:grpSpPr>
          <p:sp>
            <p:nvSpPr>
              <p:cNvPr id="7" name="Oval 6">
                <a:extLst>
                  <a:ext uri="{FF2B5EF4-FFF2-40B4-BE49-F238E27FC236}">
                    <a16:creationId xmlns:a16="http://schemas.microsoft.com/office/drawing/2014/main" id="{9DBA0CF4-1837-461F-6442-3B101DE034E5}"/>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0" name="Group 19">
                <a:extLst>
                  <a:ext uri="{FF2B5EF4-FFF2-40B4-BE49-F238E27FC236}">
                    <a16:creationId xmlns:a16="http://schemas.microsoft.com/office/drawing/2014/main" id="{37B65672-6EBB-E20A-073A-B6FE87281767}"/>
                  </a:ext>
                </a:extLst>
              </p:cNvPr>
              <p:cNvGrpSpPr/>
              <p:nvPr/>
            </p:nvGrpSpPr>
            <p:grpSpPr>
              <a:xfrm>
                <a:off x="9256541" y="1479627"/>
                <a:ext cx="641667" cy="154294"/>
                <a:chOff x="9256541" y="1479627"/>
                <a:chExt cx="641667" cy="154294"/>
              </a:xfrm>
              <a:solidFill>
                <a:srgbClr val="627383"/>
              </a:solidFill>
            </p:grpSpPr>
            <p:sp>
              <p:nvSpPr>
                <p:cNvPr id="25" name="Arrow: Striped Right 24">
                  <a:extLst>
                    <a:ext uri="{FF2B5EF4-FFF2-40B4-BE49-F238E27FC236}">
                      <a16:creationId xmlns:a16="http://schemas.microsoft.com/office/drawing/2014/main" id="{F4BC8350-9C14-B63E-F6AF-183BA7E0FBC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id="{39D6C5FF-3832-4F39-4931-5DF896D796A0}"/>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Arrow: Striped Right 26">
                  <a:extLst>
                    <a:ext uri="{FF2B5EF4-FFF2-40B4-BE49-F238E27FC236}">
                      <a16:creationId xmlns:a16="http://schemas.microsoft.com/office/drawing/2014/main" id="{7920BE08-9F2C-64D2-1029-E35458EC4370}"/>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1" name="Group 20">
                <a:extLst>
                  <a:ext uri="{FF2B5EF4-FFF2-40B4-BE49-F238E27FC236}">
                    <a16:creationId xmlns:a16="http://schemas.microsoft.com/office/drawing/2014/main" id="{81E25CA2-ECB3-02E7-7ED9-1B0B2F29B11C}"/>
                  </a:ext>
                </a:extLst>
              </p:cNvPr>
              <p:cNvGrpSpPr/>
              <p:nvPr/>
            </p:nvGrpSpPr>
            <p:grpSpPr>
              <a:xfrm>
                <a:off x="2941058" y="1479627"/>
                <a:ext cx="641667" cy="154294"/>
                <a:chOff x="9256541" y="1479627"/>
                <a:chExt cx="641667" cy="154294"/>
              </a:xfrm>
              <a:solidFill>
                <a:srgbClr val="627383"/>
              </a:solidFill>
            </p:grpSpPr>
            <p:sp>
              <p:nvSpPr>
                <p:cNvPr id="22" name="Arrow: Striped Right 21">
                  <a:extLst>
                    <a:ext uri="{FF2B5EF4-FFF2-40B4-BE49-F238E27FC236}">
                      <a16:creationId xmlns:a16="http://schemas.microsoft.com/office/drawing/2014/main" id="{8E9960A1-A6F0-3630-ED81-269160B985DC}"/>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3" name="Arrow: Striped Right 22">
                  <a:extLst>
                    <a:ext uri="{FF2B5EF4-FFF2-40B4-BE49-F238E27FC236}">
                      <a16:creationId xmlns:a16="http://schemas.microsoft.com/office/drawing/2014/main" id="{ED8E7F3F-5302-49A4-43BE-1E56A38D0AD0}"/>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id="{81B91455-F04E-D55E-2F23-A3F35A96211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6" name="TextBox 5">
              <a:extLst>
                <a:ext uri="{FF2B5EF4-FFF2-40B4-BE49-F238E27FC236}">
                  <a16:creationId xmlns:a16="http://schemas.microsoft.com/office/drawing/2014/main" id="{8EB4D093-AF27-A63B-01B2-F706D0385CBE}"/>
                </a:ext>
              </a:extLst>
            </p:cNvPr>
            <p:cNvSpPr txBox="1"/>
            <p:nvPr/>
          </p:nvSpPr>
          <p:spPr>
            <a:xfrm>
              <a:off x="2779494" y="519096"/>
              <a:ext cx="6633012" cy="800219"/>
            </a:xfrm>
            <a:prstGeom prst="rect">
              <a:avLst/>
            </a:prstGeom>
            <a:noFill/>
          </p:spPr>
          <p:txBody>
            <a:bodyPr wrap="square">
              <a:spAutoFit/>
            </a:bodyPr>
            <a:lstStyle/>
            <a:p>
              <a:pPr marL="0" marR="0" algn="ctr" rtl="1">
                <a:lnSpc>
                  <a:spcPct val="115000"/>
                </a:lnSpc>
                <a:spcBef>
                  <a:spcPts val="0"/>
                </a:spcBef>
                <a:spcAft>
                  <a:spcPts val="0"/>
                </a:spcAft>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نشاط تدريبي</a:t>
              </a:r>
              <a:endParaRPr lang="en-US" sz="4400"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p:txBody>
        </p:sp>
      </p:grpSp>
    </p:spTree>
    <p:extLst>
      <p:ext uri="{BB962C8B-B14F-4D97-AF65-F5344CB8AC3E}">
        <p14:creationId xmlns:p14="http://schemas.microsoft.com/office/powerpoint/2010/main" val="184464844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1000"/>
                                        <p:tgtEl>
                                          <p:spTgt spid="30"/>
                                        </p:tgtEl>
                                      </p:cBhvr>
                                    </p:animEffect>
                                    <p:anim calcmode="lin" valueType="num">
                                      <p:cBhvr>
                                        <p:cTn id="8" dur="1000" fill="hold"/>
                                        <p:tgtEl>
                                          <p:spTgt spid="30"/>
                                        </p:tgtEl>
                                        <p:attrNameLst>
                                          <p:attrName>ppt_x</p:attrName>
                                        </p:attrNameLst>
                                      </p:cBhvr>
                                      <p:tavLst>
                                        <p:tav tm="0">
                                          <p:val>
                                            <p:strVal val="#ppt_x"/>
                                          </p:val>
                                        </p:tav>
                                        <p:tav tm="100000">
                                          <p:val>
                                            <p:strVal val="#ppt_x"/>
                                          </p:val>
                                        </p:tav>
                                      </p:tavLst>
                                    </p:anim>
                                    <p:anim calcmode="lin" valueType="num">
                                      <p:cBhvr>
                                        <p:cTn id="9" dur="1000" fill="hold"/>
                                        <p:tgtEl>
                                          <p:spTgt spid="30"/>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Lst>
  </p:timing>
</p:sld>
</file>

<file path=ppt/theme/theme1.xml><?xml version="1.0" encoding="utf-8"?>
<a:theme xmlns:a="http://schemas.openxmlformats.org/drawingml/2006/main" name="Contents Slide Master">
  <a:themeElements>
    <a:clrScheme name="ALLPPT-607">
      <a:dk1>
        <a:sysClr val="windowText" lastClr="000000"/>
      </a:dk1>
      <a:lt1>
        <a:sysClr val="window" lastClr="FFFFFF"/>
      </a:lt1>
      <a:dk2>
        <a:srgbClr val="44546A"/>
      </a:dk2>
      <a:lt2>
        <a:srgbClr val="E7E6E6"/>
      </a:lt2>
      <a:accent1>
        <a:srgbClr val="02ECEC"/>
      </a:accent1>
      <a:accent2>
        <a:srgbClr val="0AA6ED"/>
      </a:accent2>
      <a:accent3>
        <a:srgbClr val="0085F2"/>
      </a:accent3>
      <a:accent4>
        <a:srgbClr val="125AC4"/>
      </a:accent4>
      <a:accent5>
        <a:srgbClr val="00307E"/>
      </a:accent5>
      <a:accent6>
        <a:srgbClr val="000096"/>
      </a:accent6>
      <a:hlink>
        <a:srgbClr val="FFFFFF"/>
      </a:hlink>
      <a:folHlink>
        <a:srgbClr val="262626"/>
      </a:folHlink>
    </a:clrScheme>
    <a:fontScheme name="ALLPPT FONT">
      <a:majorFont>
        <a:latin typeface="Arial"/>
        <a:ea typeface="Arial Unicode MS"/>
        <a:cs typeface=""/>
      </a:majorFont>
      <a:minorFont>
        <a:latin typeface="Arial"/>
        <a:ea typeface="Arial Unicode MS"/>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1509</TotalTime>
  <Words>12705</Words>
  <Application>Microsoft Office PowerPoint</Application>
  <PresentationFormat>شاشة عريضة</PresentationFormat>
  <Paragraphs>1949</Paragraphs>
  <Slides>194</Slides>
  <Notes>106</Notes>
  <HiddenSlides>0</HiddenSlides>
  <MMClips>0</MMClips>
  <ScaleCrop>false</ScaleCrop>
  <HeadingPairs>
    <vt:vector size="6" baseType="variant">
      <vt:variant>
        <vt:lpstr>الخطوط المستخدمة</vt:lpstr>
      </vt:variant>
      <vt:variant>
        <vt:i4>13</vt:i4>
      </vt:variant>
      <vt:variant>
        <vt:lpstr>نسق</vt:lpstr>
      </vt:variant>
      <vt:variant>
        <vt:i4>1</vt:i4>
      </vt:variant>
      <vt:variant>
        <vt:lpstr>عناوين الشرائح</vt:lpstr>
      </vt:variant>
      <vt:variant>
        <vt:i4>194</vt:i4>
      </vt:variant>
    </vt:vector>
  </HeadingPairs>
  <TitlesOfParts>
    <vt:vector size="208" baseType="lpstr">
      <vt:lpstr>29LT Bukra Bold</vt:lpstr>
      <vt:lpstr>Adobe Arabic</vt:lpstr>
      <vt:lpstr>Arial</vt:lpstr>
      <vt:lpstr>Brush Script MT</vt:lpstr>
      <vt:lpstr>Calibri</vt:lpstr>
      <vt:lpstr>Cooper Black</vt:lpstr>
      <vt:lpstr>DIN Next LT Arabic</vt:lpstr>
      <vt:lpstr>GE Dinar Two</vt:lpstr>
      <vt:lpstr>GE Dinar Two Medium</vt:lpstr>
      <vt:lpstr>Montserrat</vt:lpstr>
      <vt:lpstr>Montserrat Black</vt:lpstr>
      <vt:lpstr>Sakkal Majalla</vt:lpstr>
      <vt:lpstr>Times New Roman</vt:lpstr>
      <vt:lpstr>Contents Slide Master</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
  <cp:lastModifiedBy>DELL</cp:lastModifiedBy>
  <cp:revision>1211</cp:revision>
  <cp:lastPrinted>2023-07-16T13:31:37Z</cp:lastPrinted>
  <dcterms:created xsi:type="dcterms:W3CDTF">2020-01-20T05:08:25Z</dcterms:created>
  <dcterms:modified xsi:type="dcterms:W3CDTF">2025-05-18T05:44:44Z</dcterms:modified>
</cp:coreProperties>
</file>